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948" r:id="rId3"/>
    <p:sldId id="315" r:id="rId4"/>
    <p:sldId id="385" r:id="rId5"/>
    <p:sldId id="1100" r:id="rId6"/>
    <p:sldId id="383" r:id="rId7"/>
    <p:sldId id="950" r:id="rId8"/>
    <p:sldId id="953" r:id="rId9"/>
    <p:sldId id="1003" r:id="rId10"/>
    <p:sldId id="1065" r:id="rId11"/>
    <p:sldId id="968" r:id="rId12"/>
    <p:sldId id="1027" r:id="rId13"/>
    <p:sldId id="1028" r:id="rId14"/>
    <p:sldId id="1079" r:id="rId15"/>
    <p:sldId id="1093" r:id="rId16"/>
    <p:sldId id="1101" r:id="rId17"/>
    <p:sldId id="1087" r:id="rId18"/>
    <p:sldId id="1089" r:id="rId19"/>
    <p:sldId id="1088" r:id="rId20"/>
    <p:sldId id="1092" r:id="rId21"/>
    <p:sldId id="1090" r:id="rId22"/>
    <p:sldId id="1106" r:id="rId23"/>
    <p:sldId id="1105" r:id="rId24"/>
    <p:sldId id="1104" r:id="rId25"/>
    <p:sldId id="1066" r:id="rId26"/>
    <p:sldId id="991" r:id="rId27"/>
    <p:sldId id="1000" r:id="rId28"/>
    <p:sldId id="1051" r:id="rId29"/>
    <p:sldId id="996" r:id="rId30"/>
    <p:sldId id="995" r:id="rId31"/>
    <p:sldId id="1001" r:id="rId32"/>
    <p:sldId id="1039" r:id="rId33"/>
    <p:sldId id="1078" r:id="rId34"/>
    <p:sldId id="987" r:id="rId35"/>
    <p:sldId id="989" r:id="rId36"/>
    <p:sldId id="1067" r:id="rId37"/>
    <p:sldId id="1006" r:id="rId38"/>
    <p:sldId id="1073" r:id="rId39"/>
    <p:sldId id="1076" r:id="rId40"/>
    <p:sldId id="1075" r:id="rId41"/>
    <p:sldId id="1021" r:id="rId42"/>
    <p:sldId id="1017" r:id="rId43"/>
    <p:sldId id="1009" r:id="rId44"/>
    <p:sldId id="1010" r:id="rId45"/>
    <p:sldId id="1008" r:id="rId46"/>
    <p:sldId id="1013" r:id="rId47"/>
    <p:sldId id="1068" r:id="rId48"/>
    <p:sldId id="1053" r:id="rId49"/>
    <p:sldId id="1077" r:id="rId50"/>
    <p:sldId id="1019" r:id="rId51"/>
    <p:sldId id="870" r:id="rId52"/>
    <p:sldId id="872" r:id="rId53"/>
    <p:sldId id="1069" r:id="rId54"/>
    <p:sldId id="1054" r:id="rId55"/>
    <p:sldId id="1072" r:id="rId56"/>
    <p:sldId id="1071" r:id="rId57"/>
    <p:sldId id="1004" r:id="rId58"/>
    <p:sldId id="1062" r:id="rId59"/>
    <p:sldId id="1082" r:id="rId60"/>
    <p:sldId id="1098" r:id="rId61"/>
    <p:sldId id="1060" r:id="rId62"/>
    <p:sldId id="1059" r:id="rId63"/>
    <p:sldId id="1084" r:id="rId64"/>
    <p:sldId id="1005" r:id="rId65"/>
    <p:sldId id="1083" r:id="rId66"/>
    <p:sldId id="1064" r:id="rId67"/>
    <p:sldId id="976" r:id="rId68"/>
    <p:sldId id="1095" r:id="rId69"/>
    <p:sldId id="974" r:id="rId70"/>
    <p:sldId id="1085" r:id="rId71"/>
    <p:sldId id="934" r:id="rId72"/>
    <p:sldId id="1102" r:id="rId73"/>
    <p:sldId id="994" r:id="rId74"/>
    <p:sldId id="1103" r:id="rId75"/>
    <p:sldId id="290" r:id="rId76"/>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userId="20ffe8ebb2a54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67A"/>
    <a:srgbClr val="ED2A59"/>
    <a:srgbClr val="A6377D"/>
    <a:srgbClr val="009FD8"/>
    <a:srgbClr val="FBC412"/>
    <a:srgbClr val="76C6D3"/>
    <a:srgbClr val="E48E02"/>
    <a:srgbClr val="F89D2A"/>
    <a:srgbClr val="FDA81F"/>
    <a:srgbClr val="EF6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095" autoAdjust="0"/>
    <p:restoredTop sz="94659"/>
  </p:normalViewPr>
  <p:slideViewPr>
    <p:cSldViewPr snapToGrid="0" snapToObjects="1">
      <p:cViewPr varScale="1">
        <p:scale>
          <a:sx n="103" d="100"/>
          <a:sy n="103" d="100"/>
        </p:scale>
        <p:origin x="72" y="300"/>
      </p:cViewPr>
      <p:guideLst/>
    </p:cSldViewPr>
  </p:slideViewPr>
  <p:notesTextViewPr>
    <p:cViewPr>
      <p:scale>
        <a:sx n="1" d="1"/>
        <a:sy n="1" d="1"/>
      </p:scale>
      <p:origin x="0" y="0"/>
    </p:cViewPr>
  </p:notesTextViewPr>
  <p:sorterViewPr>
    <p:cViewPr>
      <p:scale>
        <a:sx n="58" d="100"/>
        <a:sy n="58" d="100"/>
      </p:scale>
      <p:origin x="0" y="-6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a:extLst>
              <a:ext uri="{FF2B5EF4-FFF2-40B4-BE49-F238E27FC236}">
                <a16:creationId xmlns:a16="http://schemas.microsoft.com/office/drawing/2014/main"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6/22/2021</a:t>
            </a:fld>
            <a:endParaRPr lang="en-US" dirty="0"/>
          </a:p>
        </p:txBody>
      </p:sp>
      <p:sp>
        <p:nvSpPr>
          <p:cNvPr id="5" name="Footer Placeholder 4">
            <a:extLst>
              <a:ext uri="{FF2B5EF4-FFF2-40B4-BE49-F238E27FC236}">
                <a16:creationId xmlns:a16="http://schemas.microsoft.com/office/drawing/2014/main"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https://www.worldbank.org/en/topic/poverty/overview" TargetMode="External"/><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lifewater.org/blog/9-world-poverty-statistics-to-know-today/#:~:text=%231.,international%20line%20for%20extreme%20poverty.&amp;text=In%20Sub%2DSaharan%20Africa%2C%2041,living%20at%20less%20than%20%241.90." TargetMode="Externa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nesta.org.uk/feature/mapping-digital-social-innovation/mapping-dsi-skills-and-learning/" TargetMode="Externa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hyperlink" Target="http://www.fao.org/3/ca1040en/CA1040EN.pdf" TargetMode="Externa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searchcio.techtarget.com/definition/ICT-information-and-communications-technology-or-technologies" TargetMode="Externa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hyperlink" Target="https://www.technoserve.org/blog/digital-training-keeps-mother-daughters-business-open/" TargetMode="Externa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hyperlink" Target="https://www.technoserve.org/blog/5-ways-technology-is-fighting-global-poverty/" TargetMode="External"/><Relationship Id="rId2" Type="http://schemas.openxmlformats.org/officeDocument/2006/relationships/hyperlink" Target="https://www.technoserve.org/blog/can-drones-change-africas-agricultural-future-2/" TargetMode="Externa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hyperlink" Target="https://www.ydsi.eu/digital-social-innovation/"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hundred.org/en/innovations/making-ghanaian-girls-great-mgcubed#2885137f" TargetMode="External"/><Relationship Id="rId2" Type="http://schemas.openxmlformats.org/officeDocument/2006/relationships/hyperlink" Target="https://en.wikipedia.org/wiki/Smart_contract" TargetMode="External"/><Relationship Id="rId1" Type="http://schemas.openxmlformats.org/officeDocument/2006/relationships/slideLayout" Target="../slideLayouts/slideLayout33.xml"/><Relationship Id="rId4" Type="http://schemas.openxmlformats.org/officeDocument/2006/relationships/hyperlink" Target="https://smallbusiness.co.uk/entrepreneur-environment-eco-princes-trust-2544109/"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farmingfirst.org/2019/11/three-ways-to-make-technology-inclusive-for-smallholder-farmers/" TargetMode="External"/><Relationship Id="rId2" Type="http://schemas.openxmlformats.org/officeDocument/2006/relationships/hyperlink" Target="https://www.technoserve.org/our-work/projects/connected-farmer-alliance/" TargetMode="Externa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hyperlink" Target="https://www.theguardian.com/society/2020/nov/30/almost-700000-driven-poverty-covid-crisis-uk-study" TargetMode="External"/><Relationship Id="rId2" Type="http://schemas.openxmlformats.org/officeDocument/2006/relationships/hyperlink" Target="https://socialmetricscommission.org.uk/wp-content/uploads/2019/07/SMC_measuring-poverty-201908_full-report.pdf#page=25" TargetMode="External"/><Relationship Id="rId1" Type="http://schemas.openxmlformats.org/officeDocument/2006/relationships/slideLayout" Target="../slideLayouts/slideLayout35.xml"/><Relationship Id="rId4" Type="http://schemas.openxmlformats.org/officeDocument/2006/relationships/hyperlink" Target="https://fullfact.org/economy/poverty-uk-guide-facts-and-figur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neurolove.org/" TargetMode="External"/><Relationship Id="rId7" Type="http://schemas.openxmlformats.org/officeDocument/2006/relationships/hyperlink" Target="https://www.gov.uk/government/news/digital-innovations-tested-to-support-vulnerable-people-during-covid-19-outbreak" TargetMode="External"/><Relationship Id="rId2" Type="http://schemas.openxmlformats.org/officeDocument/2006/relationships/hyperlink" Target="http://feebris.com/" TargetMode="External"/><Relationship Id="rId1" Type="http://schemas.openxmlformats.org/officeDocument/2006/relationships/slideLayout" Target="../slideLayouts/slideLayout35.xml"/><Relationship Id="rId6" Type="http://schemas.openxmlformats.org/officeDocument/2006/relationships/hyperlink" Target="https://beam.org/" TargetMode="External"/><Relationship Id="rId5" Type="http://schemas.openxmlformats.org/officeDocument/2006/relationships/hyperlink" Target="https://www.vinehealth.ai/" TargetMode="External"/><Relationship Id="rId4" Type="http://schemas.openxmlformats.org/officeDocument/2006/relationships/hyperlink" Target="https://peppy.health/"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cdn.wfp.org/2020/school-feeding-map/index.html" TargetMode="External"/><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Starvation" TargetMode="External"/><Relationship Id="rId2" Type="http://schemas.openxmlformats.org/officeDocument/2006/relationships/hyperlink" Target="https://en.wikipedia.org/wiki/Stunted_growth" TargetMode="External"/><Relationship Id="rId1" Type="http://schemas.openxmlformats.org/officeDocument/2006/relationships/slideLayout" Target="../slideLayouts/slideLayout17.xml"/><Relationship Id="rId4" Type="http://schemas.openxmlformats.org/officeDocument/2006/relationships/hyperlink" Target="https://www.un.org/en/sections/issues-depth/food/index.htm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f.panda.org/discover/our_focus/food_practice/?gclid=CjwKCAiA9vOABhBfEiwATCi7GIuiZH6-1xRKdhlM2IQlIEvNmPSho-6UYfGO9H4Lj8XVXyB_rsxHFhoCBtYQAvD_BwE" TargetMode="Externa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hyperlink" Target="https://www.hks.harvard.edu/sites/default/files/degree%20programs/MPP/files/17%203%20MPP_PAE_Agustin%20Viola_Scaling%20Up%20Post-Harvest%20Losses%20Interventions%20in%20Uganda%20Through%20Market%20Forces.pdf" TargetMode="External"/><Relationship Id="rId2" Type="http://schemas.openxmlformats.org/officeDocument/2006/relationships/hyperlink" Target="http://siteresources.worldbank.org/INTARD/Resources/MissingFoods10_web.pdf" TargetMode="External"/><Relationship Id="rId1" Type="http://schemas.openxmlformats.org/officeDocument/2006/relationships/slideLayout" Target="../slideLayouts/slideLayout31.xml"/><Relationship Id="rId5" Type="http://schemas.openxmlformats.org/officeDocument/2006/relationships/image" Target="../media/image31.jpg"/><Relationship Id="rId4" Type="http://schemas.openxmlformats.org/officeDocument/2006/relationships/hyperlink" Target="https://wwf.panda.org/discover/our_focus/food_practice/?gclid=CjwKCAiA9vOABhBfEiwATCi7GIuiZH6-1xRKdhlM2IQlIEvNmPSho-6UYfGO9H4Lj8XVXyB_rsxHFhoCBtYQAvD_Bw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en.smartcampo.group/" TargetMode="Externa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rmhack.nl/" TargetMode="External"/><Relationship Id="rId2" Type="http://schemas.openxmlformats.org/officeDocument/2006/relationships/hyperlink" Target="https://gebiedonline.nl/" TargetMode="External"/><Relationship Id="rId1" Type="http://schemas.openxmlformats.org/officeDocument/2006/relationships/slideLayout" Target="../slideLayouts/slideLayout31.xml"/><Relationship Id="rId6" Type="http://schemas.openxmlformats.org/officeDocument/2006/relationships/image" Target="../media/image33.jpg"/><Relationship Id="rId5" Type="http://schemas.openxmlformats.org/officeDocument/2006/relationships/hyperlink" Target="https://www.openfoodnetwork.org/" TargetMode="External"/><Relationship Id="rId4" Type="http://schemas.openxmlformats.org/officeDocument/2006/relationships/hyperlink" Target="https://www.sustainweb.org/foodcoop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food.cloud/" TargetMode="External"/><Relationship Id="rId1" Type="http://schemas.openxmlformats.org/officeDocument/2006/relationships/slideLayout" Target="../slideLayouts/slideLayout29.xml"/><Relationship Id="rId5" Type="http://schemas.openxmlformats.org/officeDocument/2006/relationships/hyperlink" Target="https://www.recyclingwasteworld.co.uk/interviews/how-foodcloud-is-using-technology-to-reduce-food-waste/182933/" TargetMode="Externa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hyperlink" Target="https://food.cloud/general-faq-foodcloud/" TargetMode="External"/><Relationship Id="rId2" Type="http://schemas.openxmlformats.org/officeDocument/2006/relationships/hyperlink" Target="https://food.cloud/the-problem/" TargetMode="External"/><Relationship Id="rId1" Type="http://schemas.openxmlformats.org/officeDocument/2006/relationships/slideLayout" Target="../slideLayouts/slideLayout31.xml"/><Relationship Id="rId5" Type="http://schemas.openxmlformats.org/officeDocument/2006/relationships/hyperlink" Target="https://food.cloud/" TargetMode="External"/><Relationship Id="rId4" Type="http://schemas.openxmlformats.org/officeDocument/2006/relationships/hyperlink" Target="https://food.cloud/foodcloud-technology-platfor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hyperlink" Target="https://walkinourshoes.org/mental-health-challenges/" TargetMode="External"/><Relationship Id="rId2" Type="http://schemas.openxmlformats.org/officeDocument/2006/relationships/hyperlink" Target="https://sdgs.un.org/goals/goal3" TargetMode="External"/><Relationship Id="rId1" Type="http://schemas.openxmlformats.org/officeDocument/2006/relationships/slideLayout" Target="../slideLayouts/slideLayout31.xm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digitalsocial.eu/images/upload/13-Health%20and%20care%20(1).pdf" TargetMode="Externa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hyperlink" Target="https://www.cancerresearchuk.org/about-us/cancer-news/press-release/2014-02-04-cancer-research-uk-launches-spaceship-smartphone-game-to-seek-cancer-cures" TargetMode="External"/><Relationship Id="rId2" Type="http://schemas.openxmlformats.org/officeDocument/2006/relationships/hyperlink" Target="https://www.tommigame.com/" TargetMode="External"/><Relationship Id="rId1" Type="http://schemas.openxmlformats.org/officeDocument/2006/relationships/slideLayout" Target="../slideLayouts/slideLayout31.xml"/><Relationship Id="rId6" Type="http://schemas.openxmlformats.org/officeDocument/2006/relationships/image" Target="../media/image38.jpg"/><Relationship Id="rId5" Type="http://schemas.openxmlformats.org/officeDocument/2006/relationships/hyperlink" Target="https://3dprint.com/208879/stratasys-va-prosthetics-interview/" TargetMode="External"/><Relationship Id="rId4" Type="http://schemas.openxmlformats.org/officeDocument/2006/relationships/hyperlink" Target="http://www.angioedemaereditario.org/associazione-e-servizi/servizi/diario-elettronico-degli-attacch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tommigame.com/" TargetMode="Externa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hyperlink" Target="https://youtu.be/eW7U6hUDnV8" TargetMode="External"/><Relationship Id="rId2" Type="http://schemas.openxmlformats.org/officeDocument/2006/relationships/hyperlink" Target="https://www.neurobell.com/" TargetMode="External"/><Relationship Id="rId1" Type="http://schemas.openxmlformats.org/officeDocument/2006/relationships/slideLayout" Target="../slideLayouts/slideLayout40.xml"/><Relationship Id="rId5" Type="http://schemas.openxmlformats.org/officeDocument/2006/relationships/image" Target="../media/image42.jpe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bitherit.com/" TargetMode="External"/><Relationship Id="rId1" Type="http://schemas.openxmlformats.org/officeDocument/2006/relationships/slideLayout" Target="../slideLayouts/slideLayout28.xml"/><Relationship Id="rId5" Type="http://schemas.openxmlformats.org/officeDocument/2006/relationships/image" Target="../media/image44.jpeg"/><Relationship Id="rId4" Type="http://schemas.openxmlformats.org/officeDocument/2006/relationships/hyperlink" Target="https://www.thinkbusiness.ie/articles/cork-student-neurobell-ireland-student-entrepreneur-award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lFnO8wowr-A" TargetMode="External"/><Relationship Id="rId2" Type="http://schemas.openxmlformats.org/officeDocument/2006/relationships/hyperlink" Target="https://unmind.com/company" TargetMode="Externa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hyperlink" Target="https://unmind.com/company" TargetMode="External"/><Relationship Id="rId2" Type="http://schemas.openxmlformats.org/officeDocument/2006/relationships/image" Target="../media/image46.jpe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youtu.be/nfdrnggoXg4" TargetMode="External"/><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mindler.se/?gclid=CjwKCAiA9vOABhBfEiwATCi7GFdtrHXhz4vtu8OyaCoT4UhBzIZKNbQpBW5zksa9DWteilrweUYi7BoChAgQAvD_BwE" TargetMode="External"/><Relationship Id="rId7" Type="http://schemas.openxmlformats.org/officeDocument/2006/relationships/hyperlink" Target="https://www.medicalstartups.org/startup/cneuro/" TargetMode="External"/><Relationship Id="rId2" Type="http://schemas.openxmlformats.org/officeDocument/2006/relationships/image" Target="../media/image49.jpg"/><Relationship Id="rId1" Type="http://schemas.openxmlformats.org/officeDocument/2006/relationships/slideLayout" Target="../slideLayouts/slideLayout34.xml"/><Relationship Id="rId6" Type="http://schemas.openxmlformats.org/officeDocument/2006/relationships/hyperlink" Target="https://www.cneuro.com/" TargetMode="External"/><Relationship Id="rId5" Type="http://schemas.openxmlformats.org/officeDocument/2006/relationships/image" Target="../media/image50.jpeg"/><Relationship Id="rId10" Type="http://schemas.openxmlformats.org/officeDocument/2006/relationships/hyperlink" Target="https://www.medicalstartups.org/startup/healios/" TargetMode="External"/><Relationship Id="rId4" Type="http://schemas.openxmlformats.org/officeDocument/2006/relationships/hyperlink" Target="https://www.medicalstartups.org/startup/mindler/" TargetMode="External"/><Relationship Id="rId9" Type="http://schemas.openxmlformats.org/officeDocument/2006/relationships/hyperlink" Target="https://www.healios.org.uk/"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hyperlink" Target="https://sdgs.un.org/goals/goal4" TargetMode="Externa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8" Type="http://schemas.openxmlformats.org/officeDocument/2006/relationships/hyperlink" Target="https://www.nesta.org.uk/feature/mapping-digital-social-innovation/mapping-dsi-skills-and-learning/" TargetMode="External"/><Relationship Id="rId3" Type="http://schemas.openxmlformats.org/officeDocument/2006/relationships/hyperlink" Target="https://www.bookinprogress.org/" TargetMode="External"/><Relationship Id="rId7" Type="http://schemas.openxmlformats.org/officeDocument/2006/relationships/hyperlink" Target="http://frsi.org.pl/" TargetMode="External"/><Relationship Id="rId2" Type="http://schemas.openxmlformats.org/officeDocument/2006/relationships/hyperlink" Target="https://hegartymaths.com/" TargetMode="External"/><Relationship Id="rId1" Type="http://schemas.openxmlformats.org/officeDocument/2006/relationships/slideLayout" Target="../slideLayouts/slideLayout31.xml"/><Relationship Id="rId6" Type="http://schemas.openxmlformats.org/officeDocument/2006/relationships/hyperlink" Target="https://www.goodthingsfoundation.org/" TargetMode="External"/><Relationship Id="rId5" Type="http://schemas.openxmlformats.org/officeDocument/2006/relationships/hyperlink" Target="http://www.wholeeducation.org/pages/story/peoples_stories/767,863/language_futures.html" TargetMode="External"/><Relationship Id="rId4" Type="http://schemas.openxmlformats.org/officeDocument/2006/relationships/hyperlink" Target="https://www.theaccessproject.org.uk/" TargetMode="External"/><Relationship Id="rId9"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scax.com/courses/product-design/vinh-truong/enso-the-guided-play-toolkit/" TargetMode="External"/><Relationship Id="rId1" Type="http://schemas.openxmlformats.org/officeDocument/2006/relationships/slideLayout" Target="../slideLayouts/slideLayout39.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daycape.com/about-us/" TargetMode="Externa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youtu.be/1yzAmUnYCaw" TargetMode="External"/><Relationship Id="rId1" Type="http://schemas.openxmlformats.org/officeDocument/2006/relationships/slideLayout" Target="../slideLayouts/slideLayout37.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hyperlink" Target="https://en.unesco.org/news/digital-technologies-ally-gender-equality" TargetMode="External"/><Relationship Id="rId2" Type="http://schemas.openxmlformats.org/officeDocument/2006/relationships/hyperlink" Target="https://sdgs.un.org/goals/goal5" TargetMode="External"/><Relationship Id="rId1" Type="http://schemas.openxmlformats.org/officeDocument/2006/relationships/slideLayout" Target="../slideLayouts/slideLayout30.xml"/><Relationship Id="rId4" Type="http://schemas.openxmlformats.org/officeDocument/2006/relationships/hyperlink" Target="https://www.one.org/international/blog/women-activists-gender-gap/?gclid=Cj0KCQiAmfmABhCHARIsACwPRACnhD-ItjDv0C8nzQVfjaKFxbYMkVNbKqRmy3-62Rho2yaQcQl1kwMaAlkOEALw_wcB"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www.unwomen.org/-/media/headquarters/attachments/sections/library/publications/2019/innovation-for-gender-equality-en.pdf?la=en&amp;vs=733" TargetMode="Externa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s://sdgs.un.org/goals/goal11" TargetMode="External"/><Relationship Id="rId3" Type="http://schemas.openxmlformats.org/officeDocument/2006/relationships/hyperlink" Target="https://sdgs.un.org/goals/goal7" TargetMode="External"/><Relationship Id="rId7" Type="http://schemas.openxmlformats.org/officeDocument/2006/relationships/hyperlink" Target="https://sdgs.un.org/goals/goal10" TargetMode="External"/><Relationship Id="rId12" Type="http://schemas.openxmlformats.org/officeDocument/2006/relationships/image" Target="../media/image13.png"/><Relationship Id="rId2" Type="http://schemas.openxmlformats.org/officeDocument/2006/relationships/image" Target="../media/image60.png"/><Relationship Id="rId1" Type="http://schemas.openxmlformats.org/officeDocument/2006/relationships/slideLayout" Target="../slideLayouts/slideLayout42.xml"/><Relationship Id="rId6" Type="http://schemas.openxmlformats.org/officeDocument/2006/relationships/image" Target="../media/image62.png"/><Relationship Id="rId11" Type="http://schemas.openxmlformats.org/officeDocument/2006/relationships/hyperlink" Target="https://sdgs.un.org/goals" TargetMode="External"/><Relationship Id="rId5" Type="http://schemas.openxmlformats.org/officeDocument/2006/relationships/hyperlink" Target="https://sdgs.un.org/goals/goal8" TargetMode="Externa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hyperlink" Target="https://sdgs.un.org/goals/goal9" TargetMode="External"/><Relationship Id="rId14" Type="http://schemas.openxmlformats.org/officeDocument/2006/relationships/image" Target="../media/image65.png"/></Relationships>
</file>

<file path=ppt/slides/_rels/slide5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hyperlink" Target="https://sdgs.un.org/goals/goal8" TargetMode="External"/><Relationship Id="rId7" Type="http://schemas.openxmlformats.org/officeDocument/2006/relationships/hyperlink" Target="https://sdgs.un.org/goals/goal11" TargetMode="External"/><Relationship Id="rId2" Type="http://schemas.openxmlformats.org/officeDocument/2006/relationships/hyperlink" Target="https://sdgs.un.org/goals/goal7" TargetMode="External"/><Relationship Id="rId1" Type="http://schemas.openxmlformats.org/officeDocument/2006/relationships/slideLayout" Target="../slideLayouts/slideLayout31.xml"/><Relationship Id="rId6" Type="http://schemas.openxmlformats.org/officeDocument/2006/relationships/hyperlink" Target="https://sdgs.un.org/goals/goal10" TargetMode="External"/><Relationship Id="rId5" Type="http://schemas.openxmlformats.org/officeDocument/2006/relationships/hyperlink" Target="https://new.ingwb.com/doyourthing?wt_ga=107974985679_463557066415&amp;wt_gk=b_107974985679_%2Bbusiness%20%2Binnovation&amp;gclid=Cj0KCQiAmfmABhCHARIsACwPRACAmyvR-VZvvtIUcb0sWuUnf4OC4zQB_egU6yOwtz2WPSBY6w3RH7waAqBoEALw_wcB" TargetMode="External"/><Relationship Id="rId4" Type="http://schemas.openxmlformats.org/officeDocument/2006/relationships/hyperlink" Target="https://sdgs.un.org/goals/goal9"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cidim.org/" TargetMode="External"/><Relationship Id="rId2" Type="http://schemas.openxmlformats.org/officeDocument/2006/relationships/hyperlink" Target="http://ajuntament.barcelona.cat/vinclesbcn/en/vincles-bcn" TargetMode="External"/><Relationship Id="rId1" Type="http://schemas.openxmlformats.org/officeDocument/2006/relationships/slideLayout" Target="../slideLayouts/slideLayout31.xml"/><Relationship Id="rId5" Type="http://schemas.openxmlformats.org/officeDocument/2006/relationships/image" Target="../media/image67.jpg"/><Relationship Id="rId4" Type="http://schemas.openxmlformats.org/officeDocument/2006/relationships/hyperlink" Target="https://smartcitizen.m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hyperlink" Target="https://sdgs.un.org/goals/goal6" TargetMode="Externa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hyperlink" Target="https://youtu.be/qYTif9F188E" TargetMode="External"/><Relationship Id="rId2" Type="http://schemas.openxmlformats.org/officeDocument/2006/relationships/hyperlink" Target="https://waterislife.com/impact/clean-water" TargetMode="Externa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hyperlink" Target="http://www.waterspoutt.eu/what-we-do/the-technology" TargetMode="External"/><Relationship Id="rId2" Type="http://schemas.openxmlformats.org/officeDocument/2006/relationships/hyperlink" Target="http://www.waterspoutt.eu/" TargetMode="External"/><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hyperlink" Target="https://www.maynoothuniversity.ie/social-sciences-institute/research/waterspoutt" TargetMode="External"/><Relationship Id="rId4" Type="http://schemas.openxmlformats.org/officeDocument/2006/relationships/hyperlink" Target="https://www.siliconrepublic.com/innovation/water-disinfection-waterspoutt"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sdgs.un.org/goals" TargetMode="External"/><Relationship Id="rId7" Type="http://schemas.openxmlformats.org/officeDocument/2006/relationships/image" Target="../media/image74.png"/><Relationship Id="rId2" Type="http://schemas.openxmlformats.org/officeDocument/2006/relationships/image" Target="../media/image13.png"/><Relationship Id="rId1" Type="http://schemas.openxmlformats.org/officeDocument/2006/relationships/slideLayout" Target="../slideLayouts/slideLayout4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hyperlink" Target="https://sdgs.un.org/goals/goal13" TargetMode="External"/><Relationship Id="rId7" Type="http://schemas.openxmlformats.org/officeDocument/2006/relationships/hyperlink" Target="https://sdgs.un.org/goals/goal17"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31.xml"/><Relationship Id="rId6" Type="http://schemas.openxmlformats.org/officeDocument/2006/relationships/hyperlink" Target="https://sdgs.un.org/goals/goal16" TargetMode="External"/><Relationship Id="rId5" Type="http://schemas.openxmlformats.org/officeDocument/2006/relationships/hyperlink" Target="https://sdgs.un.org/goals/goal15" TargetMode="External"/><Relationship Id="rId4" Type="http://schemas.openxmlformats.org/officeDocument/2006/relationships/hyperlink" Target="https://sdgs.un.org/goals/goal14"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0.xml"/><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hyperlink" Target="https://youtu.be/w8bH4myIP-E" TargetMode="External"/><Relationship Id="rId2" Type="http://schemas.openxmlformats.org/officeDocument/2006/relationships/hyperlink" Target="https://smallbusiness.co.uk/entrepreneur-environment-eco-princes-trust-2544109/" TargetMode="External"/><Relationship Id="rId1" Type="http://schemas.openxmlformats.org/officeDocument/2006/relationships/slideLayout" Target="../slideLayouts/slideLayout39.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empower.eco/about" TargetMode="Externa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hyperlink" Target="https://www.opensourceecology.org/" TargetMode="External"/><Relationship Id="rId2" Type="http://schemas.openxmlformats.org/officeDocument/2006/relationships/hyperlink" Target="https://www.nudge.nl/" TargetMode="External"/><Relationship Id="rId1" Type="http://schemas.openxmlformats.org/officeDocument/2006/relationships/slideLayout" Target="../slideLayouts/slideLayout31.xml"/><Relationship Id="rId6" Type="http://schemas.openxmlformats.org/officeDocument/2006/relationships/image" Target="../media/image83.jpg"/><Relationship Id="rId5" Type="http://schemas.openxmlformats.org/officeDocument/2006/relationships/hyperlink" Target="https://digitalsocial.eu/images/upload/32-Food%20and%20environment.pdf" TargetMode="External"/><Relationship Id="rId4" Type="http://schemas.openxmlformats.org/officeDocument/2006/relationships/hyperlink" Target="https://www.arduino.cc/"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www.itu.int/en/ITU-D/Statistics/Documents/facts/ICTFactsFigures2015.pdf" TargetMode="External"/><Relationship Id="rId2" Type="http://schemas.openxmlformats.org/officeDocument/2006/relationships/hyperlink" Target="https://www.classy.org/blog/how-to-create-a-more-data-driven-nonprofit/" TargetMode="Externa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www.un.org/en/sections/issues-depth/global-issues-overview/" TargetMode="External"/><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hyperlink" Target="https://sdgs.un.org/goals/goal1" TargetMode="External"/><Relationship Id="rId13" Type="http://schemas.openxmlformats.org/officeDocument/2006/relationships/hyperlink" Target="https://sdgs.un.org/goals" TargetMode="External"/><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3.png"/><Relationship Id="rId2" Type="http://schemas.openxmlformats.org/officeDocument/2006/relationships/hyperlink" Target="https://sdgs.un.org/goals/goal3" TargetMode="External"/><Relationship Id="rId1" Type="http://schemas.openxmlformats.org/officeDocument/2006/relationships/slideLayout" Target="../slideLayouts/slideLayout42.xml"/><Relationship Id="rId6" Type="http://schemas.openxmlformats.org/officeDocument/2006/relationships/hyperlink" Target="https://sdgs.un.org/goals/goal5" TargetMode="External"/><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hyperlink" Target="https://sdgs.un.org/goals/goal2" TargetMode="External"/><Relationship Id="rId4" Type="http://schemas.openxmlformats.org/officeDocument/2006/relationships/hyperlink" Target="https://sdgs.un.org/goals/goal4"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CDCB9A9-DCFE-1D44-A6EE-E244740F2DEE}"/>
              </a:ext>
            </a:extLst>
          </p:cNvPr>
          <p:cNvSpPr>
            <a:spLocks noGrp="1"/>
          </p:cNvSpPr>
          <p:nvPr>
            <p:ph type="body" sz="quarter" idx="19"/>
          </p:nvPr>
        </p:nvSpPr>
        <p:spPr>
          <a:xfrm>
            <a:off x="610249" y="4023697"/>
            <a:ext cx="4280491" cy="731140"/>
          </a:xfrm>
        </p:spPr>
        <p:txBody>
          <a:bodyPr>
            <a:noAutofit/>
          </a:bodyPr>
          <a:lstStyle/>
          <a:p>
            <a:r>
              <a:rPr lang="en-US" sz="3200" b="1" dirty="0"/>
              <a:t>Digital Social Innovation</a:t>
            </a:r>
          </a:p>
          <a:p>
            <a:pPr algn="ctr"/>
            <a:r>
              <a:rPr lang="en-US" sz="2000" dirty="0">
                <a:solidFill>
                  <a:srgbClr val="FFFFFF"/>
                </a:solidFill>
                <a:latin typeface="Calibri" panose="020F0502020204030204" pitchFamily="34" charset="0"/>
                <a:ea typeface="Calibri" panose="020F0502020204030204" pitchFamily="34" charset="0"/>
              </a:rPr>
              <a:t>Where are the opportunities for young people ?</a:t>
            </a:r>
            <a:endParaRPr lang="en-US" sz="2000"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83E6E4F-8A20-46EE-B361-F4DDC983999F}"/>
              </a:ext>
            </a:extLst>
          </p:cNvPr>
          <p:cNvSpPr>
            <a:spLocks noGrp="1"/>
          </p:cNvSpPr>
          <p:nvPr>
            <p:ph type="body" sz="quarter" idx="20"/>
          </p:nvPr>
        </p:nvSpPr>
        <p:spPr/>
        <p:txBody>
          <a:bodyPr/>
          <a:lstStyle/>
          <a:p>
            <a:r>
              <a:rPr lang="en-US" sz="5400" b="1" dirty="0"/>
              <a:t>Module 2</a:t>
            </a:r>
            <a:endParaRPr lang="en-IE" dirty="0"/>
          </a:p>
        </p:txBody>
      </p:sp>
    </p:spTree>
    <p:extLst>
      <p:ext uri="{BB962C8B-B14F-4D97-AF65-F5344CB8AC3E}">
        <p14:creationId xmlns:p14="http://schemas.microsoft.com/office/powerpoint/2010/main" val="205306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3A97890-5D42-48B7-B36B-FB3BBF7A9C7E}"/>
              </a:ext>
            </a:extLst>
          </p:cNvPr>
          <p:cNvSpPr>
            <a:spLocks noGrp="1"/>
          </p:cNvSpPr>
          <p:nvPr>
            <p:ph type="body" sz="quarter" idx="15"/>
          </p:nvPr>
        </p:nvSpPr>
        <p:spPr>
          <a:xfrm>
            <a:off x="5511799" y="1135190"/>
            <a:ext cx="6184901" cy="2754349"/>
          </a:xfrm>
        </p:spPr>
        <p:txBody>
          <a:bodyPr/>
          <a:lstStyle/>
          <a:p>
            <a:r>
              <a:rPr lang="en-US" sz="4000" i="1" dirty="0"/>
              <a:t>Fostering Social Innovation to Address Social Challenges</a:t>
            </a:r>
            <a:endParaRPr lang="en-IE" sz="4000" i="1" dirty="0"/>
          </a:p>
          <a:p>
            <a:endParaRPr lang="en-IE" sz="4000" dirty="0"/>
          </a:p>
          <a:p>
            <a:r>
              <a:rPr lang="en-IE" sz="4800" b="1" dirty="0"/>
              <a:t>Goal 1 </a:t>
            </a:r>
            <a:r>
              <a:rPr lang="en-IE" sz="4800" dirty="0"/>
              <a:t>Tackling Poverty</a:t>
            </a:r>
          </a:p>
          <a:p>
            <a:endParaRPr lang="en-IE" sz="6000" dirty="0"/>
          </a:p>
        </p:txBody>
      </p:sp>
      <p:pic>
        <p:nvPicPr>
          <p:cNvPr id="5" name="Picture Placeholder 4" descr="A picture containing person&#10;&#10;Description automatically generated">
            <a:extLst>
              <a:ext uri="{FF2B5EF4-FFF2-40B4-BE49-F238E27FC236}">
                <a16:creationId xmlns:a16="http://schemas.microsoft.com/office/drawing/2014/main" id="{0664CBF1-CBD3-434C-BC08-C4428B208BEE}"/>
              </a:ext>
            </a:extLst>
          </p:cNvPr>
          <p:cNvPicPr>
            <a:picLocks noGrp="1" noChangeAspect="1"/>
          </p:cNvPicPr>
          <p:nvPr>
            <p:ph type="pic" sz="quarter" idx="16"/>
          </p:nvPr>
        </p:nvPicPr>
        <p:blipFill>
          <a:blip r:embed="rId2"/>
          <a:srcRect l="11301" r="11301"/>
          <a:stretch>
            <a:fillRect/>
          </a:stretch>
        </p:blipFill>
        <p:spPr/>
      </p:pic>
    </p:spTree>
    <p:extLst>
      <p:ext uri="{BB962C8B-B14F-4D97-AF65-F5344CB8AC3E}">
        <p14:creationId xmlns:p14="http://schemas.microsoft.com/office/powerpoint/2010/main" val="357300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holding signs&#10;&#10;Description automatically generated with medium confidence">
            <a:extLst>
              <a:ext uri="{FF2B5EF4-FFF2-40B4-BE49-F238E27FC236}">
                <a16:creationId xmlns:a16="http://schemas.microsoft.com/office/drawing/2014/main" id="{DA7C3863-8A50-4F9D-B6B4-195CA968E976}"/>
              </a:ext>
            </a:extLst>
          </p:cNvPr>
          <p:cNvPicPr>
            <a:picLocks noGrp="1" noChangeAspect="1"/>
          </p:cNvPicPr>
          <p:nvPr>
            <p:ph type="pic" sz="quarter" idx="10"/>
          </p:nvPr>
        </p:nvPicPr>
        <p:blipFill>
          <a:blip r:embed="rId2"/>
          <a:srcRect l="3347" r="3347"/>
          <a:stretch>
            <a:fillRect/>
          </a:stretch>
        </p:blipFill>
        <p:spPr/>
      </p:pic>
      <p:sp>
        <p:nvSpPr>
          <p:cNvPr id="6" name="Text Placeholder 5">
            <a:extLst>
              <a:ext uri="{FF2B5EF4-FFF2-40B4-BE49-F238E27FC236}">
                <a16:creationId xmlns:a16="http://schemas.microsoft.com/office/drawing/2014/main" id="{5F943C22-9FC8-4202-BFA2-B168A2FA9BE0}"/>
              </a:ext>
            </a:extLst>
          </p:cNvPr>
          <p:cNvSpPr>
            <a:spLocks noGrp="1"/>
          </p:cNvSpPr>
          <p:nvPr>
            <p:ph type="body" sz="quarter" idx="14"/>
          </p:nvPr>
        </p:nvSpPr>
        <p:spPr>
          <a:xfrm>
            <a:off x="508178" y="1974148"/>
            <a:ext cx="6302197" cy="4158567"/>
          </a:xfrm>
        </p:spPr>
        <p:txBody>
          <a:bodyPr/>
          <a:lstStyle/>
          <a:p>
            <a:pPr algn="ctr"/>
            <a:r>
              <a:rPr lang="en-IE" sz="2800" b="1" i="1" dirty="0">
                <a:solidFill>
                  <a:schemeClr val="tx1">
                    <a:lumMod val="75000"/>
                    <a:lumOff val="25000"/>
                  </a:schemeClr>
                </a:solidFill>
              </a:rPr>
              <a:t>‘About 10% or more than 700 million of the world population, mostly in developing or emerging economies, still live in extreme poverty and earn less than US$1.90 per day’ </a:t>
            </a:r>
          </a:p>
          <a:p>
            <a:pPr algn="ctr"/>
            <a:endParaRPr lang="en-IE" sz="1400" b="1" i="1" dirty="0">
              <a:solidFill>
                <a:schemeClr val="tx1">
                  <a:lumMod val="75000"/>
                  <a:lumOff val="25000"/>
                </a:schemeClr>
              </a:solidFill>
            </a:endParaRPr>
          </a:p>
          <a:p>
            <a:pPr algn="ctr"/>
            <a:r>
              <a:rPr lang="en-IE" sz="2800" b="1" i="1" dirty="0">
                <a:solidFill>
                  <a:schemeClr val="tx1">
                    <a:lumMod val="75000"/>
                    <a:lumOff val="25000"/>
                  </a:schemeClr>
                </a:solidFill>
              </a:rPr>
              <a:t>‘COVID will put an additional 71 million people into extreme poverty’</a:t>
            </a:r>
          </a:p>
          <a:p>
            <a:pPr algn="ctr"/>
            <a:r>
              <a:rPr lang="en-IE" b="1" i="1" dirty="0">
                <a:solidFill>
                  <a:schemeClr val="tx1">
                    <a:lumMod val="75000"/>
                    <a:lumOff val="25000"/>
                  </a:schemeClr>
                </a:solidFill>
              </a:rPr>
              <a:t>(United Nations, 2020)</a:t>
            </a:r>
          </a:p>
          <a:p>
            <a:pPr algn="ctr"/>
            <a:endParaRPr lang="en-IE" b="1" i="1" dirty="0">
              <a:solidFill>
                <a:schemeClr val="tx1">
                  <a:lumMod val="75000"/>
                  <a:lumOff val="25000"/>
                </a:schemeClr>
              </a:solidFill>
            </a:endParaRPr>
          </a:p>
          <a:p>
            <a:pPr algn="ctr"/>
            <a:r>
              <a:rPr lang="en-IE" b="1" i="1" dirty="0"/>
              <a:t>Further </a:t>
            </a:r>
            <a:r>
              <a:rPr lang="en-IE" b="1" i="1" dirty="0">
                <a:hlinkClick r:id="rId3">
                  <a:extLst>
                    <a:ext uri="{A12FA001-AC4F-418D-AE19-62706E023703}">
                      <ahyp:hlinkClr xmlns:ahyp="http://schemas.microsoft.com/office/drawing/2018/hyperlinkcolor" val="tx"/>
                    </a:ext>
                  </a:extLst>
                </a:hlinkClick>
              </a:rPr>
              <a:t>Reading</a:t>
            </a:r>
            <a:endParaRPr lang="en-IE" b="1" i="1" dirty="0"/>
          </a:p>
          <a:p>
            <a:endParaRPr lang="en-IE" b="1"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EC196EC6-58BB-433B-B53B-129853B0192F}"/>
              </a:ext>
            </a:extLst>
          </p:cNvPr>
          <p:cNvSpPr>
            <a:spLocks noGrp="1"/>
          </p:cNvSpPr>
          <p:nvPr>
            <p:ph type="body" sz="quarter" idx="15"/>
          </p:nvPr>
        </p:nvSpPr>
        <p:spPr>
          <a:xfrm>
            <a:off x="1" y="468110"/>
            <a:ext cx="5657850" cy="1189240"/>
          </a:xfrm>
          <a:solidFill>
            <a:srgbClr val="FDA81F"/>
          </a:solidFill>
        </p:spPr>
        <p:txBody>
          <a:bodyPr anchor="ctr">
            <a:noAutofit/>
          </a:bodyPr>
          <a:lstStyle/>
          <a:p>
            <a:pPr algn="ctr"/>
            <a:r>
              <a:rPr lang="en-IE" b="1" dirty="0">
                <a:solidFill>
                  <a:schemeClr val="tx1">
                    <a:lumMod val="75000"/>
                    <a:lumOff val="25000"/>
                  </a:schemeClr>
                </a:solidFill>
              </a:rPr>
              <a:t>Poverty Affects 1 In 9 People Globally</a:t>
            </a:r>
          </a:p>
        </p:txBody>
      </p:sp>
    </p:spTree>
    <p:extLst>
      <p:ext uri="{BB962C8B-B14F-4D97-AF65-F5344CB8AC3E}">
        <p14:creationId xmlns:p14="http://schemas.microsoft.com/office/powerpoint/2010/main" val="2950803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27E8CD6-29BC-4951-883B-CE1C14AAD9A5}"/>
              </a:ext>
            </a:extLst>
          </p:cNvPr>
          <p:cNvSpPr>
            <a:spLocks noGrp="1"/>
          </p:cNvSpPr>
          <p:nvPr>
            <p:ph type="body" sz="quarter" idx="14"/>
          </p:nvPr>
        </p:nvSpPr>
        <p:spPr>
          <a:xfrm>
            <a:off x="501118" y="1665435"/>
            <a:ext cx="4718582" cy="3527129"/>
          </a:xfrm>
        </p:spPr>
        <p:txBody>
          <a:bodyPr/>
          <a:lstStyle/>
          <a:p>
            <a:pPr algn="ctr"/>
            <a:r>
              <a:rPr lang="en-IE" sz="2400" b="1" i="0" dirty="0">
                <a:effectLst/>
                <a:latin typeface="Open Sans"/>
              </a:rPr>
              <a:t>50% of the global poor will live in areas of fragility and conflict by 2030, unless we act today!</a:t>
            </a:r>
          </a:p>
          <a:p>
            <a:pPr algn="ctr"/>
            <a:endParaRPr lang="en-IE" sz="1000" dirty="0"/>
          </a:p>
          <a:p>
            <a:pPr algn="ctr"/>
            <a:r>
              <a:rPr lang="en-IE" b="1" dirty="0"/>
              <a:t>‘About 80 million of our planet’s most vulnerable people</a:t>
            </a:r>
            <a:r>
              <a:rPr lang="en-IE" dirty="0"/>
              <a:t>, living in 82 countries worldwide. They are vulnerable to the worlds </a:t>
            </a:r>
            <a:r>
              <a:rPr lang="en-IE" sz="2400" dirty="0"/>
              <a:t>most urgent challenges – climate change, pollution, fragility, conflict, violence, corruption, tensions, increased refugee numbers and forced migration’</a:t>
            </a:r>
          </a:p>
          <a:p>
            <a:pPr algn="ctr"/>
            <a:r>
              <a:rPr lang="en-IE" sz="1800" b="1" i="1" dirty="0"/>
              <a:t>(United Nations, 2020)</a:t>
            </a:r>
          </a:p>
          <a:p>
            <a:pPr algn="ctr"/>
            <a:endParaRPr lang="en-IE" sz="2400" dirty="0"/>
          </a:p>
          <a:p>
            <a:endParaRPr lang="en-IE" dirty="0"/>
          </a:p>
        </p:txBody>
      </p:sp>
      <p:sp>
        <p:nvSpPr>
          <p:cNvPr id="7" name="Text Placeholder 6">
            <a:extLst>
              <a:ext uri="{FF2B5EF4-FFF2-40B4-BE49-F238E27FC236}">
                <a16:creationId xmlns:a16="http://schemas.microsoft.com/office/drawing/2014/main" id="{03274F35-25EF-4063-9134-BF711C409AAC}"/>
              </a:ext>
            </a:extLst>
          </p:cNvPr>
          <p:cNvSpPr>
            <a:spLocks noGrp="1"/>
          </p:cNvSpPr>
          <p:nvPr>
            <p:ph type="body" sz="quarter" idx="15"/>
          </p:nvPr>
        </p:nvSpPr>
        <p:spPr>
          <a:xfrm>
            <a:off x="372694" y="411736"/>
            <a:ext cx="4718582" cy="697353"/>
          </a:xfrm>
        </p:spPr>
        <p:txBody>
          <a:bodyPr>
            <a:noAutofit/>
          </a:bodyPr>
          <a:lstStyle/>
          <a:p>
            <a:pPr algn="ctr"/>
            <a:r>
              <a:rPr lang="en-IE" b="1" dirty="0"/>
              <a:t>Poverty is a Global Social Issue</a:t>
            </a:r>
          </a:p>
          <a:p>
            <a:pPr algn="ctr"/>
            <a:endParaRPr lang="en-IE" dirty="0"/>
          </a:p>
        </p:txBody>
      </p:sp>
      <p:sp>
        <p:nvSpPr>
          <p:cNvPr id="2" name="TextBox 1">
            <a:extLst>
              <a:ext uri="{FF2B5EF4-FFF2-40B4-BE49-F238E27FC236}">
                <a16:creationId xmlns:a16="http://schemas.microsoft.com/office/drawing/2014/main" id="{2B630ED7-4162-49E0-937A-0388CACDC445}"/>
              </a:ext>
            </a:extLst>
          </p:cNvPr>
          <p:cNvSpPr txBox="1"/>
          <p:nvPr/>
        </p:nvSpPr>
        <p:spPr>
          <a:xfrm>
            <a:off x="5524500" y="6343650"/>
            <a:ext cx="6343650" cy="369332"/>
          </a:xfrm>
          <a:prstGeom prst="rect">
            <a:avLst/>
          </a:prstGeom>
          <a:noFill/>
        </p:spPr>
        <p:txBody>
          <a:bodyPr wrap="square" rtlCol="0">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Further Reading 9 World Poverty Statistics Everyone Should Know</a:t>
            </a:r>
            <a:endParaRPr lang="en-IE" dirty="0">
              <a:solidFill>
                <a:schemeClr val="bg1"/>
              </a:solidFill>
            </a:endParaRPr>
          </a:p>
        </p:txBody>
      </p:sp>
      <p:pic>
        <p:nvPicPr>
          <p:cNvPr id="8" name="Picture Placeholder 7" descr="A picture containing outdoor, person&#10;&#10;Description automatically generated">
            <a:extLst>
              <a:ext uri="{FF2B5EF4-FFF2-40B4-BE49-F238E27FC236}">
                <a16:creationId xmlns:a16="http://schemas.microsoft.com/office/drawing/2014/main" id="{F4FA5647-2E89-4F43-865D-B16EE3159B40}"/>
              </a:ext>
            </a:extLst>
          </p:cNvPr>
          <p:cNvPicPr>
            <a:picLocks noGrp="1" noChangeAspect="1"/>
          </p:cNvPicPr>
          <p:nvPr>
            <p:ph type="pic" sz="quarter" idx="10"/>
          </p:nvPr>
        </p:nvPicPr>
        <p:blipFill>
          <a:blip r:embed="rId3"/>
          <a:srcRect l="8260" r="8260"/>
          <a:stretch>
            <a:fillRect/>
          </a:stretch>
        </p:blipFill>
        <p:spPr/>
      </p:pic>
    </p:spTree>
    <p:extLst>
      <p:ext uri="{BB962C8B-B14F-4D97-AF65-F5344CB8AC3E}">
        <p14:creationId xmlns:p14="http://schemas.microsoft.com/office/powerpoint/2010/main" val="1623990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35F1EF-0DDA-4D19-89C2-01A344D75CAD}"/>
              </a:ext>
            </a:extLst>
          </p:cNvPr>
          <p:cNvSpPr>
            <a:spLocks noGrp="1"/>
          </p:cNvSpPr>
          <p:nvPr>
            <p:ph type="body" sz="quarter" idx="14"/>
          </p:nvPr>
        </p:nvSpPr>
        <p:spPr>
          <a:xfrm>
            <a:off x="-195084" y="37961"/>
            <a:ext cx="9683572" cy="816254"/>
          </a:xfrm>
        </p:spPr>
        <p:txBody>
          <a:bodyPr>
            <a:noAutofit/>
          </a:bodyPr>
          <a:lstStyle/>
          <a:p>
            <a:pPr algn="ctr"/>
            <a:r>
              <a:rPr lang="en-IE" sz="4000" b="1" dirty="0">
                <a:solidFill>
                  <a:schemeClr val="tx1">
                    <a:lumMod val="75000"/>
                    <a:lumOff val="25000"/>
                  </a:schemeClr>
                </a:solidFill>
              </a:rPr>
              <a:t>Poverty – The Challenges and Issues</a:t>
            </a:r>
          </a:p>
          <a:p>
            <a:pPr algn="ctr"/>
            <a:r>
              <a:rPr lang="en-IE" sz="2800" b="1" dirty="0">
                <a:solidFill>
                  <a:srgbClr val="ED2A59"/>
                </a:solidFill>
              </a:rPr>
              <a:t>Focusing on Goal 1 (No poverty) and Goal 2 (Zero hunger)</a:t>
            </a:r>
          </a:p>
        </p:txBody>
      </p:sp>
      <p:sp>
        <p:nvSpPr>
          <p:cNvPr id="6" name="Text Placeholder 5">
            <a:extLst>
              <a:ext uri="{FF2B5EF4-FFF2-40B4-BE49-F238E27FC236}">
                <a16:creationId xmlns:a16="http://schemas.microsoft.com/office/drawing/2014/main" id="{FAC150A5-8C60-4DDE-802C-5B9ED436A6B5}"/>
              </a:ext>
            </a:extLst>
          </p:cNvPr>
          <p:cNvSpPr>
            <a:spLocks noGrp="1"/>
          </p:cNvSpPr>
          <p:nvPr>
            <p:ph type="body" sz="quarter" idx="15"/>
          </p:nvPr>
        </p:nvSpPr>
        <p:spPr>
          <a:xfrm>
            <a:off x="451028" y="1358347"/>
            <a:ext cx="6683197" cy="3322156"/>
          </a:xfrm>
        </p:spPr>
        <p:txBody>
          <a:bodyPr>
            <a:noAutofit/>
          </a:bodyPr>
          <a:lstStyle/>
          <a:p>
            <a:pPr marL="342900" indent="-342900">
              <a:buFont typeface="Wingdings" panose="05000000000000000000" pitchFamily="2" charset="2"/>
              <a:buChar char="ü"/>
            </a:pPr>
            <a:r>
              <a:rPr lang="en-IE" sz="2400" dirty="0">
                <a:solidFill>
                  <a:schemeClr val="tx1">
                    <a:lumMod val="75000"/>
                    <a:lumOff val="25000"/>
                  </a:schemeClr>
                </a:solidFill>
              </a:rPr>
              <a:t>Lack or no </a:t>
            </a:r>
            <a:r>
              <a:rPr lang="en-IE" sz="2400" b="1" i="1" dirty="0">
                <a:solidFill>
                  <a:schemeClr val="tx1">
                    <a:lumMod val="75000"/>
                    <a:lumOff val="25000"/>
                  </a:schemeClr>
                </a:solidFill>
              </a:rPr>
              <a:t>access</a:t>
            </a:r>
            <a:r>
              <a:rPr lang="en-IE" sz="2400" dirty="0">
                <a:solidFill>
                  <a:schemeClr val="tx1">
                    <a:lumMod val="75000"/>
                    <a:lumOff val="25000"/>
                  </a:schemeClr>
                </a:solidFill>
              </a:rPr>
              <a:t> to </a:t>
            </a:r>
            <a:r>
              <a:rPr lang="en-IE" sz="2400" b="1" i="1" dirty="0">
                <a:solidFill>
                  <a:schemeClr val="tx1">
                    <a:lumMod val="75000"/>
                    <a:lumOff val="25000"/>
                  </a:schemeClr>
                </a:solidFill>
              </a:rPr>
              <a:t>basic services </a:t>
            </a:r>
            <a:r>
              <a:rPr lang="en-IE" sz="2400" dirty="0">
                <a:solidFill>
                  <a:schemeClr val="tx1">
                    <a:lumMod val="75000"/>
                    <a:lumOff val="25000"/>
                  </a:schemeClr>
                </a:solidFill>
              </a:rPr>
              <a:t>like education,  health, finance, technology, income (unemployment) and infrastructure</a:t>
            </a:r>
          </a:p>
          <a:p>
            <a:pPr marL="342900" indent="-342900">
              <a:buFont typeface="Wingdings" panose="05000000000000000000" pitchFamily="2" charset="2"/>
              <a:buChar char="ü"/>
            </a:pPr>
            <a:r>
              <a:rPr lang="en-IE" sz="2400" dirty="0">
                <a:solidFill>
                  <a:schemeClr val="tx1">
                    <a:lumMod val="75000"/>
                    <a:lumOff val="25000"/>
                  </a:schemeClr>
                </a:solidFill>
              </a:rPr>
              <a:t>Experience consistent </a:t>
            </a:r>
            <a:r>
              <a:rPr lang="en-IE" sz="2400" b="1" i="1" dirty="0">
                <a:solidFill>
                  <a:schemeClr val="tx1">
                    <a:lumMod val="75000"/>
                    <a:lumOff val="25000"/>
                  </a:schemeClr>
                </a:solidFill>
              </a:rPr>
              <a:t>hunger,</a:t>
            </a:r>
            <a:r>
              <a:rPr lang="en-IE" sz="2400" dirty="0">
                <a:solidFill>
                  <a:schemeClr val="tx1">
                    <a:lumMod val="75000"/>
                    <a:lumOff val="25000"/>
                  </a:schemeClr>
                </a:solidFill>
              </a:rPr>
              <a:t> malnutrition</a:t>
            </a:r>
          </a:p>
          <a:p>
            <a:pPr marL="342900" indent="-342900">
              <a:buFont typeface="Wingdings" panose="05000000000000000000" pitchFamily="2" charset="2"/>
              <a:buChar char="ü"/>
            </a:pPr>
            <a:r>
              <a:rPr lang="en-IE" sz="2400" dirty="0">
                <a:solidFill>
                  <a:schemeClr val="tx1">
                    <a:lumMod val="75000"/>
                    <a:lumOff val="25000"/>
                  </a:schemeClr>
                </a:solidFill>
              </a:rPr>
              <a:t>Experience social </a:t>
            </a:r>
            <a:r>
              <a:rPr lang="en-IE" sz="2400" b="1" i="1" dirty="0">
                <a:solidFill>
                  <a:schemeClr val="tx1">
                    <a:lumMod val="75000"/>
                    <a:lumOff val="25000"/>
                  </a:schemeClr>
                </a:solidFill>
              </a:rPr>
              <a:t>discrimination</a:t>
            </a:r>
            <a:r>
              <a:rPr lang="en-IE" sz="2400" dirty="0">
                <a:solidFill>
                  <a:schemeClr val="tx1">
                    <a:lumMod val="75000"/>
                    <a:lumOff val="25000"/>
                  </a:schemeClr>
                </a:solidFill>
              </a:rPr>
              <a:t>, </a:t>
            </a:r>
            <a:r>
              <a:rPr lang="en-IE" sz="2400" b="1" i="1" dirty="0">
                <a:solidFill>
                  <a:schemeClr val="tx1">
                    <a:lumMod val="75000"/>
                    <a:lumOff val="25000"/>
                  </a:schemeClr>
                </a:solidFill>
              </a:rPr>
              <a:t>exclusion</a:t>
            </a:r>
          </a:p>
          <a:p>
            <a:pPr marL="342900" indent="-342900">
              <a:buFont typeface="Wingdings" panose="05000000000000000000" pitchFamily="2" charset="2"/>
              <a:buChar char="ü"/>
            </a:pPr>
            <a:r>
              <a:rPr lang="en-IE" sz="2400" dirty="0">
                <a:solidFill>
                  <a:schemeClr val="tx1">
                    <a:lumMod val="75000"/>
                    <a:lumOff val="25000"/>
                  </a:schemeClr>
                </a:solidFill>
              </a:rPr>
              <a:t>Have lack of influence on important </a:t>
            </a:r>
            <a:r>
              <a:rPr lang="en-IE" sz="2400" b="1" i="1" dirty="0">
                <a:solidFill>
                  <a:schemeClr val="tx1">
                    <a:lumMod val="75000"/>
                    <a:lumOff val="25000"/>
                  </a:schemeClr>
                </a:solidFill>
              </a:rPr>
              <a:t>decision making </a:t>
            </a:r>
            <a:r>
              <a:rPr lang="en-IE" sz="2400" dirty="0">
                <a:solidFill>
                  <a:schemeClr val="tx1">
                    <a:lumMod val="75000"/>
                    <a:lumOff val="25000"/>
                  </a:schemeClr>
                </a:solidFill>
              </a:rPr>
              <a:t>and particularly in government decisions</a:t>
            </a:r>
          </a:p>
          <a:p>
            <a:pPr marL="342900" indent="-342900">
              <a:buFont typeface="Wingdings" panose="05000000000000000000" pitchFamily="2" charset="2"/>
              <a:buChar char="ü"/>
            </a:pPr>
            <a:r>
              <a:rPr lang="en-IE" sz="2400" dirty="0">
                <a:solidFill>
                  <a:schemeClr val="tx1">
                    <a:lumMod val="75000"/>
                    <a:lumOff val="25000"/>
                  </a:schemeClr>
                </a:solidFill>
              </a:rPr>
              <a:t>Lack of or now </a:t>
            </a:r>
            <a:r>
              <a:rPr lang="en-IE" sz="2400" b="1" i="1" dirty="0">
                <a:solidFill>
                  <a:schemeClr val="tx1">
                    <a:lumMod val="75000"/>
                    <a:lumOff val="25000"/>
                  </a:schemeClr>
                </a:solidFill>
              </a:rPr>
              <a:t>investment </a:t>
            </a:r>
            <a:r>
              <a:rPr lang="en-IE" sz="2400" dirty="0">
                <a:solidFill>
                  <a:schemeClr val="tx1">
                    <a:lumMod val="75000"/>
                    <a:lumOff val="25000"/>
                  </a:schemeClr>
                </a:solidFill>
              </a:rPr>
              <a:t>in economic, infrastructure and farming initiatives</a:t>
            </a:r>
          </a:p>
          <a:p>
            <a:pPr marL="342900" indent="-342900">
              <a:buFont typeface="Wingdings" panose="05000000000000000000" pitchFamily="2" charset="2"/>
              <a:buChar char="ü"/>
            </a:pPr>
            <a:r>
              <a:rPr lang="en-IE" sz="2400" dirty="0">
                <a:solidFill>
                  <a:schemeClr val="tx1">
                    <a:lumMod val="75000"/>
                    <a:lumOff val="25000"/>
                  </a:schemeClr>
                </a:solidFill>
              </a:rPr>
              <a:t>Women and people with disabilities are denied </a:t>
            </a:r>
            <a:r>
              <a:rPr lang="en-IE" sz="2400" b="1" i="1" dirty="0">
                <a:solidFill>
                  <a:schemeClr val="tx1">
                    <a:lumMod val="75000"/>
                    <a:lumOff val="25000"/>
                  </a:schemeClr>
                </a:solidFill>
              </a:rPr>
              <a:t>equal opportunities</a:t>
            </a:r>
          </a:p>
          <a:p>
            <a:pPr marL="342900" indent="-342900">
              <a:buFont typeface="Wingdings" panose="05000000000000000000" pitchFamily="2" charset="2"/>
              <a:buChar char="ü"/>
            </a:pPr>
            <a:r>
              <a:rPr lang="en-IE" sz="2400" dirty="0">
                <a:solidFill>
                  <a:schemeClr val="tx1">
                    <a:lumMod val="75000"/>
                    <a:lumOff val="25000"/>
                  </a:schemeClr>
                </a:solidFill>
              </a:rPr>
              <a:t>Increased poverty increases </a:t>
            </a:r>
            <a:r>
              <a:rPr lang="en-IE" sz="2400" b="1" i="1" dirty="0">
                <a:solidFill>
                  <a:schemeClr val="tx1">
                    <a:lumMod val="75000"/>
                    <a:lumOff val="25000"/>
                  </a:schemeClr>
                </a:solidFill>
              </a:rPr>
              <a:t>crime, </a:t>
            </a:r>
            <a:r>
              <a:rPr lang="en-IE" sz="2400" dirty="0">
                <a:solidFill>
                  <a:schemeClr val="tx1">
                    <a:lumMod val="75000"/>
                    <a:lumOff val="25000"/>
                  </a:schemeClr>
                </a:solidFill>
              </a:rPr>
              <a:t>conflict, tensions, violence, corruption…</a:t>
            </a:r>
          </a:p>
          <a:p>
            <a:endParaRPr lang="en-IE" sz="2400" dirty="0">
              <a:solidFill>
                <a:schemeClr val="tx1">
                  <a:lumMod val="75000"/>
                  <a:lumOff val="25000"/>
                </a:schemeClr>
              </a:solidFill>
            </a:endParaRPr>
          </a:p>
        </p:txBody>
      </p:sp>
      <p:pic>
        <p:nvPicPr>
          <p:cNvPr id="7" name="Picture Placeholder 6" descr="A picture containing outdoor&#10;&#10;Description automatically generated">
            <a:extLst>
              <a:ext uri="{FF2B5EF4-FFF2-40B4-BE49-F238E27FC236}">
                <a16:creationId xmlns:a16="http://schemas.microsoft.com/office/drawing/2014/main" id="{88C1C098-971A-4F58-9910-D03D8AE09F67}"/>
              </a:ext>
            </a:extLst>
          </p:cNvPr>
          <p:cNvPicPr>
            <a:picLocks noGrp="1" noChangeAspect="1"/>
          </p:cNvPicPr>
          <p:nvPr>
            <p:ph type="pic" sz="quarter" idx="10"/>
          </p:nvPr>
        </p:nvPicPr>
        <p:blipFill>
          <a:blip r:embed="rId2"/>
          <a:srcRect l="26674" r="26674"/>
          <a:stretch>
            <a:fillRect/>
          </a:stretch>
        </p:blipFill>
        <p:spPr/>
      </p:pic>
    </p:spTree>
    <p:extLst>
      <p:ext uri="{BB962C8B-B14F-4D97-AF65-F5344CB8AC3E}">
        <p14:creationId xmlns:p14="http://schemas.microsoft.com/office/powerpoint/2010/main" val="3340311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7C0EB-E9FB-4D97-B9E2-8C41E6695326}"/>
              </a:ext>
            </a:extLst>
          </p:cNvPr>
          <p:cNvSpPr>
            <a:spLocks noGrp="1"/>
          </p:cNvSpPr>
          <p:nvPr>
            <p:ph type="body" sz="quarter" idx="14"/>
          </p:nvPr>
        </p:nvSpPr>
        <p:spPr>
          <a:xfrm>
            <a:off x="3852527" y="178041"/>
            <a:ext cx="7540362" cy="5206518"/>
          </a:xfrm>
        </p:spPr>
        <p:txBody>
          <a:bodyPr/>
          <a:lstStyle/>
          <a:p>
            <a:pPr algn="ctr"/>
            <a:r>
              <a:rPr lang="en-IE" sz="3200" b="1" dirty="0">
                <a:solidFill>
                  <a:srgbClr val="40A67A"/>
                </a:solidFill>
              </a:rPr>
              <a:t>OPPORTUNITIES</a:t>
            </a:r>
          </a:p>
          <a:p>
            <a:pPr algn="ctr"/>
            <a:r>
              <a:rPr lang="en-IE" sz="2800" b="1" dirty="0">
                <a:solidFill>
                  <a:srgbClr val="ED2A59"/>
                </a:solidFill>
              </a:rPr>
              <a:t>THINK </a:t>
            </a:r>
            <a:r>
              <a:rPr lang="en-IE" sz="2800" i="0" dirty="0">
                <a:solidFill>
                  <a:schemeClr val="tx1">
                    <a:lumMod val="75000"/>
                    <a:lumOff val="25000"/>
                  </a:schemeClr>
                </a:solidFill>
                <a:effectLst/>
              </a:rPr>
              <a:t>of community </a:t>
            </a:r>
            <a:r>
              <a:rPr lang="en-IE" sz="2800" b="0" i="0" dirty="0">
                <a:solidFill>
                  <a:schemeClr val="tx1">
                    <a:lumMod val="75000"/>
                    <a:lumOff val="25000"/>
                  </a:schemeClr>
                </a:solidFill>
                <a:effectLst/>
              </a:rPr>
              <a:t>social networks for food- or item-sharing or through digital cooperative models</a:t>
            </a:r>
          </a:p>
          <a:p>
            <a:pPr algn="ctr"/>
            <a:r>
              <a:rPr lang="en-IE" sz="3200" b="1" dirty="0">
                <a:solidFill>
                  <a:srgbClr val="40A67A"/>
                </a:solidFill>
              </a:rPr>
              <a:t>DSI Opportunities Explored</a:t>
            </a:r>
          </a:p>
          <a:p>
            <a:pPr algn="ctr"/>
            <a:r>
              <a:rPr lang="en-IE" dirty="0">
                <a:solidFill>
                  <a:schemeClr val="tx1">
                    <a:lumMod val="75000"/>
                    <a:lumOff val="25000"/>
                  </a:schemeClr>
                </a:solidFill>
              </a:rPr>
              <a:t>DSI is fantastic because it uses </a:t>
            </a:r>
            <a:r>
              <a:rPr lang="en-IE" b="1" i="1" dirty="0">
                <a:solidFill>
                  <a:schemeClr val="tx1">
                    <a:lumMod val="75000"/>
                    <a:lumOff val="25000"/>
                  </a:schemeClr>
                </a:solidFill>
              </a:rPr>
              <a:t>open, collaborative technologies </a:t>
            </a:r>
            <a:r>
              <a:rPr lang="en-IE" dirty="0">
                <a:solidFill>
                  <a:schemeClr val="tx1">
                    <a:lumMod val="75000"/>
                    <a:lumOff val="25000"/>
                  </a:schemeClr>
                </a:solidFill>
              </a:rPr>
              <a:t>that can be applied across all 17 global challenges ensuring the </a:t>
            </a:r>
            <a:r>
              <a:rPr lang="en-IE" b="0" i="0" dirty="0">
                <a:solidFill>
                  <a:schemeClr val="tx1">
                    <a:lumMod val="75000"/>
                    <a:lumOff val="25000"/>
                  </a:schemeClr>
                </a:solidFill>
                <a:effectLst/>
              </a:rPr>
              <a:t>transition to more sustainable societies and economies, including engaging the public, enabling cleaner, localised energy production, and optimising mobility solutions. </a:t>
            </a:r>
          </a:p>
          <a:p>
            <a:pPr algn="ctr"/>
            <a:r>
              <a:rPr lang="en-IE" dirty="0">
                <a:solidFill>
                  <a:schemeClr val="tx1">
                    <a:lumMod val="75000"/>
                    <a:lumOff val="25000"/>
                  </a:schemeClr>
                </a:solidFill>
                <a:hlinkClick r:id="rId2">
                  <a:extLst>
                    <a:ext uri="{A12FA001-AC4F-418D-AE19-62706E023703}">
                      <ahyp:hlinkClr xmlns:ahyp="http://schemas.microsoft.com/office/drawing/2018/hyperlinkcolor" val="tx"/>
                    </a:ext>
                  </a:extLst>
                </a:hlinkClick>
              </a:rPr>
              <a:t>DSI</a:t>
            </a:r>
            <a:r>
              <a:rPr lang="en-IE" dirty="0">
                <a:solidFill>
                  <a:schemeClr val="tx1">
                    <a:lumMod val="75000"/>
                    <a:lumOff val="25000"/>
                  </a:schemeClr>
                </a:solidFill>
              </a:rPr>
              <a:t> </a:t>
            </a:r>
            <a:r>
              <a:rPr lang="en-IE" b="0" i="0" dirty="0">
                <a:solidFill>
                  <a:schemeClr val="tx1">
                    <a:lumMod val="75000"/>
                    <a:lumOff val="25000"/>
                  </a:schemeClr>
                </a:solidFill>
                <a:effectLst/>
              </a:rPr>
              <a:t>aims to raise </a:t>
            </a:r>
            <a:r>
              <a:rPr lang="en-IE" b="1" i="0" dirty="0">
                <a:solidFill>
                  <a:schemeClr val="tx1">
                    <a:lumMod val="75000"/>
                    <a:lumOff val="25000"/>
                  </a:schemeClr>
                </a:solidFill>
                <a:effectLst/>
              </a:rPr>
              <a:t>awareness to social issues and challenges</a:t>
            </a:r>
            <a:r>
              <a:rPr lang="en-IE" b="0" i="0" dirty="0">
                <a:solidFill>
                  <a:schemeClr val="tx1">
                    <a:lumMod val="75000"/>
                    <a:lumOff val="25000"/>
                  </a:schemeClr>
                </a:solidFill>
                <a:effectLst/>
              </a:rPr>
              <a:t>, improve citizens’ </a:t>
            </a:r>
            <a:r>
              <a:rPr lang="en-IE" b="1" i="0" dirty="0">
                <a:solidFill>
                  <a:schemeClr val="tx1">
                    <a:lumMod val="75000"/>
                    <a:lumOff val="25000"/>
                  </a:schemeClr>
                </a:solidFill>
                <a:effectLst/>
              </a:rPr>
              <a:t>access</a:t>
            </a:r>
            <a:r>
              <a:rPr lang="en-IE" b="0" i="0" dirty="0">
                <a:solidFill>
                  <a:schemeClr val="tx1">
                    <a:lumMod val="75000"/>
                    <a:lumOff val="25000"/>
                  </a:schemeClr>
                </a:solidFill>
                <a:effectLst/>
              </a:rPr>
              <a:t> to technology and sustainability solutions, and make these solutions more </a:t>
            </a:r>
            <a:r>
              <a:rPr lang="en-IE" b="1" i="0" dirty="0">
                <a:solidFill>
                  <a:schemeClr val="tx1">
                    <a:lumMod val="75000"/>
                    <a:lumOff val="25000"/>
                  </a:schemeClr>
                </a:solidFill>
                <a:effectLst/>
              </a:rPr>
              <a:t>affordable</a:t>
            </a:r>
            <a:r>
              <a:rPr lang="en-IE" dirty="0">
                <a:solidFill>
                  <a:schemeClr val="tx1">
                    <a:lumMod val="75000"/>
                    <a:lumOff val="25000"/>
                  </a:schemeClr>
                </a:solidFill>
              </a:rPr>
              <a:t> fostering </a:t>
            </a:r>
            <a:r>
              <a:rPr lang="en-IE" b="1" dirty="0">
                <a:solidFill>
                  <a:schemeClr val="tx1">
                    <a:lumMod val="75000"/>
                    <a:lumOff val="25000"/>
                  </a:schemeClr>
                </a:solidFill>
              </a:rPr>
              <a:t>community collaboration</a:t>
            </a:r>
          </a:p>
        </p:txBody>
      </p:sp>
      <p:pic>
        <p:nvPicPr>
          <p:cNvPr id="10" name="Picture 9" descr="A person taking a selfie&#10;&#10;Description automatically generated with medium confidence">
            <a:extLst>
              <a:ext uri="{FF2B5EF4-FFF2-40B4-BE49-F238E27FC236}">
                <a16:creationId xmlns:a16="http://schemas.microsoft.com/office/drawing/2014/main" id="{6FC311F4-C7FE-4DDF-8FAE-72A16C72533D}"/>
              </a:ext>
            </a:extLst>
          </p:cNvPr>
          <p:cNvPicPr>
            <a:picLocks noChangeAspect="1"/>
          </p:cNvPicPr>
          <p:nvPr/>
        </p:nvPicPr>
        <p:blipFill>
          <a:blip r:embed="rId3"/>
          <a:stretch>
            <a:fillRect/>
          </a:stretch>
        </p:blipFill>
        <p:spPr>
          <a:xfrm>
            <a:off x="9525" y="825741"/>
            <a:ext cx="3472758" cy="5206517"/>
          </a:xfrm>
          <a:prstGeom prst="rect">
            <a:avLst/>
          </a:prstGeom>
        </p:spPr>
      </p:pic>
    </p:spTree>
    <p:extLst>
      <p:ext uri="{BB962C8B-B14F-4D97-AF65-F5344CB8AC3E}">
        <p14:creationId xmlns:p14="http://schemas.microsoft.com/office/powerpoint/2010/main" val="66779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B8F49A-8D78-47A1-BEE5-650D374DB791}"/>
              </a:ext>
            </a:extLst>
          </p:cNvPr>
          <p:cNvSpPr>
            <a:spLocks noGrp="1"/>
          </p:cNvSpPr>
          <p:nvPr>
            <p:ph type="body" sz="quarter" idx="14"/>
          </p:nvPr>
        </p:nvSpPr>
        <p:spPr>
          <a:xfrm>
            <a:off x="3690601" y="178570"/>
            <a:ext cx="8129923" cy="5206518"/>
          </a:xfrm>
        </p:spPr>
        <p:txBody>
          <a:bodyPr/>
          <a:lstStyle/>
          <a:p>
            <a:pPr marL="342900" indent="-342900">
              <a:buFont typeface="Wingdings" panose="05000000000000000000" pitchFamily="2" charset="2"/>
              <a:buChar char="ü"/>
            </a:pPr>
            <a:r>
              <a:rPr lang="en-IE" dirty="0">
                <a:solidFill>
                  <a:schemeClr val="tx1">
                    <a:lumMod val="75000"/>
                    <a:lumOff val="25000"/>
                  </a:schemeClr>
                </a:solidFill>
              </a:rPr>
              <a:t>ICTs can provide </a:t>
            </a:r>
            <a:r>
              <a:rPr lang="en-IE" b="1" dirty="0">
                <a:solidFill>
                  <a:srgbClr val="40A67A"/>
                </a:solidFill>
              </a:rPr>
              <a:t>business and employment </a:t>
            </a:r>
            <a:r>
              <a:rPr lang="en-IE" dirty="0">
                <a:solidFill>
                  <a:schemeClr val="tx1">
                    <a:lumMod val="75000"/>
                    <a:lumOff val="25000"/>
                  </a:schemeClr>
                </a:solidFill>
              </a:rPr>
              <a:t>opportunities, </a:t>
            </a:r>
            <a:r>
              <a:rPr lang="en-IE" b="1" dirty="0">
                <a:solidFill>
                  <a:srgbClr val="40A67A"/>
                </a:solidFill>
              </a:rPr>
              <a:t>reach</a:t>
            </a:r>
            <a:r>
              <a:rPr lang="en-IE" b="1" i="1" dirty="0">
                <a:solidFill>
                  <a:schemeClr val="tx1">
                    <a:lumMod val="75000"/>
                    <a:lumOff val="25000"/>
                  </a:schemeClr>
                </a:solidFill>
              </a:rPr>
              <a:t> </a:t>
            </a:r>
            <a:r>
              <a:rPr lang="en-IE" dirty="0">
                <a:solidFill>
                  <a:schemeClr val="tx1">
                    <a:lumMod val="75000"/>
                    <a:lumOff val="25000"/>
                  </a:schemeClr>
                </a:solidFill>
              </a:rPr>
              <a:t>women and youth who are normally unreachable</a:t>
            </a:r>
          </a:p>
          <a:p>
            <a:pPr marL="342900" indent="-342900">
              <a:buFont typeface="Wingdings" panose="05000000000000000000" pitchFamily="2" charset="2"/>
              <a:buChar char="ü"/>
            </a:pPr>
            <a:r>
              <a:rPr lang="en-IE" dirty="0">
                <a:solidFill>
                  <a:schemeClr val="tx1">
                    <a:lumMod val="75000"/>
                    <a:lumOff val="25000"/>
                  </a:schemeClr>
                </a:solidFill>
              </a:rPr>
              <a:t>ICTs provide </a:t>
            </a:r>
            <a:r>
              <a:rPr lang="en-IE" b="1" dirty="0">
                <a:solidFill>
                  <a:srgbClr val="40A67A"/>
                </a:solidFill>
              </a:rPr>
              <a:t>access to finance, insurance </a:t>
            </a:r>
            <a:r>
              <a:rPr lang="en-IE" dirty="0">
                <a:solidFill>
                  <a:schemeClr val="tx1">
                    <a:lumMod val="75000"/>
                    <a:lumOff val="25000"/>
                  </a:schemeClr>
                </a:solidFill>
              </a:rPr>
              <a:t>to those who don’t normally have access. ICT allows them to securing savings, find affordable insurance and tools to manage their money</a:t>
            </a:r>
          </a:p>
          <a:p>
            <a:pPr marL="342900" indent="-342900">
              <a:buFont typeface="Wingdings" panose="05000000000000000000" pitchFamily="2" charset="2"/>
              <a:buChar char="ü"/>
            </a:pPr>
            <a:r>
              <a:rPr lang="en-IE" dirty="0">
                <a:solidFill>
                  <a:schemeClr val="tx1">
                    <a:lumMod val="75000"/>
                    <a:lumOff val="25000"/>
                  </a:schemeClr>
                </a:solidFill>
              </a:rPr>
              <a:t>ICTs make sure </a:t>
            </a:r>
            <a:r>
              <a:rPr lang="en-IE" b="1" dirty="0">
                <a:solidFill>
                  <a:srgbClr val="40A67A"/>
                </a:solidFill>
              </a:rPr>
              <a:t>food is safe</a:t>
            </a:r>
            <a:r>
              <a:rPr lang="en-IE" dirty="0">
                <a:solidFill>
                  <a:schemeClr val="tx1">
                    <a:lumMod val="75000"/>
                    <a:lumOff val="25000"/>
                  </a:schemeClr>
                </a:solidFill>
              </a:rPr>
              <a:t>, providing online efficient and reliable data that complies with food tracing and standards</a:t>
            </a:r>
          </a:p>
          <a:p>
            <a:pPr marL="342900" indent="-342900">
              <a:buFont typeface="Wingdings" panose="05000000000000000000" pitchFamily="2" charset="2"/>
              <a:buChar char="ü"/>
            </a:pPr>
            <a:r>
              <a:rPr lang="en-IE" dirty="0">
                <a:solidFill>
                  <a:schemeClr val="tx1">
                    <a:lumMod val="75000"/>
                    <a:lumOff val="25000"/>
                  </a:schemeClr>
                </a:solidFill>
              </a:rPr>
              <a:t>ICTs allow agricultural researchers, extension agents and farmers therefore </a:t>
            </a:r>
            <a:r>
              <a:rPr lang="en-IE" b="1" dirty="0">
                <a:solidFill>
                  <a:srgbClr val="40A67A"/>
                </a:solidFill>
              </a:rPr>
              <a:t>enhancing production </a:t>
            </a:r>
            <a:r>
              <a:rPr lang="en-IE" dirty="0">
                <a:solidFill>
                  <a:schemeClr val="tx1">
                    <a:lumMod val="75000"/>
                    <a:lumOff val="25000"/>
                  </a:schemeClr>
                </a:solidFill>
              </a:rPr>
              <a:t>to communicate and give advice at any time, anywhere and in real time </a:t>
            </a:r>
          </a:p>
          <a:p>
            <a:pPr marL="342900" indent="-342900">
              <a:buFont typeface="Wingdings" panose="05000000000000000000" pitchFamily="2" charset="2"/>
              <a:buChar char="ü"/>
            </a:pPr>
            <a:r>
              <a:rPr lang="en-IE" dirty="0">
                <a:solidFill>
                  <a:schemeClr val="tx1">
                    <a:lumMod val="75000"/>
                    <a:lumOff val="25000"/>
                  </a:schemeClr>
                </a:solidFill>
              </a:rPr>
              <a:t>ICTs allow farmers to conduct </a:t>
            </a:r>
            <a:r>
              <a:rPr lang="en-IE" b="1" dirty="0">
                <a:solidFill>
                  <a:srgbClr val="40A67A"/>
                </a:solidFill>
              </a:rPr>
              <a:t>environmentally sustainable farming practices</a:t>
            </a:r>
            <a:r>
              <a:rPr lang="en-IE" b="1" dirty="0">
                <a:solidFill>
                  <a:schemeClr val="tx1">
                    <a:lumMod val="75000"/>
                    <a:lumOff val="25000"/>
                  </a:schemeClr>
                </a:solidFill>
              </a:rPr>
              <a:t> </a:t>
            </a:r>
            <a:r>
              <a:rPr lang="en-IE" dirty="0">
                <a:solidFill>
                  <a:schemeClr val="tx1">
                    <a:lumMod val="75000"/>
                    <a:lumOff val="25000"/>
                  </a:schemeClr>
                </a:solidFill>
              </a:rPr>
              <a:t>by providing access to </a:t>
            </a:r>
            <a:r>
              <a:rPr lang="en-IE" b="1" i="1" dirty="0">
                <a:solidFill>
                  <a:schemeClr val="tx1">
                    <a:lumMod val="75000"/>
                    <a:lumOff val="25000"/>
                  </a:schemeClr>
                </a:solidFill>
              </a:rPr>
              <a:t>climate smart </a:t>
            </a:r>
            <a:r>
              <a:rPr lang="en-IE" dirty="0">
                <a:solidFill>
                  <a:schemeClr val="tx1">
                    <a:lumMod val="75000"/>
                    <a:lumOff val="25000"/>
                  </a:schemeClr>
                </a:solidFill>
              </a:rPr>
              <a:t>knowledge, teaching them how use them</a:t>
            </a:r>
          </a:p>
          <a:p>
            <a:pPr marL="342900" indent="-342900">
              <a:buFont typeface="Wingdings" panose="05000000000000000000" pitchFamily="2" charset="2"/>
              <a:buChar char="ü"/>
            </a:pPr>
            <a:r>
              <a:rPr lang="en-IE" dirty="0">
                <a:solidFill>
                  <a:schemeClr val="tx1">
                    <a:lumMod val="75000"/>
                    <a:lumOff val="25000"/>
                  </a:schemeClr>
                </a:solidFill>
              </a:rPr>
              <a:t>ICT assists in providing </a:t>
            </a:r>
            <a:r>
              <a:rPr lang="en-IE" b="1" dirty="0">
                <a:solidFill>
                  <a:srgbClr val="40A67A"/>
                </a:solidFill>
              </a:rPr>
              <a:t>support and funding </a:t>
            </a:r>
            <a:r>
              <a:rPr lang="en-IE" dirty="0">
                <a:solidFill>
                  <a:schemeClr val="tx1">
                    <a:lumMod val="75000"/>
                    <a:lumOff val="25000"/>
                  </a:schemeClr>
                </a:solidFill>
              </a:rPr>
              <a:t>by allowing locals and internationals to communicate, provide and share amazing knowledge and data in real time through e.g. </a:t>
            </a:r>
            <a:r>
              <a:rPr lang="en-IE" b="1" i="1" dirty="0">
                <a:solidFill>
                  <a:schemeClr val="tx1">
                    <a:lumMod val="75000"/>
                    <a:lumOff val="25000"/>
                  </a:schemeClr>
                </a:solidFill>
              </a:rPr>
              <a:t>cloud based crowdsourcing </a:t>
            </a:r>
            <a:r>
              <a:rPr lang="en-IE" dirty="0">
                <a:solidFill>
                  <a:schemeClr val="tx1">
                    <a:lumMod val="75000"/>
                    <a:lumOff val="25000"/>
                  </a:schemeClr>
                </a:solidFill>
              </a:rPr>
              <a:t>so funding and support can be achieved from individuals and organisations</a:t>
            </a:r>
          </a:p>
          <a:p>
            <a:pPr marL="342900" indent="-342900">
              <a:buFont typeface="Wingdings" panose="05000000000000000000" pitchFamily="2" charset="2"/>
              <a:buChar char="ü"/>
            </a:pPr>
            <a:endParaRPr lang="en-IE" dirty="0">
              <a:solidFill>
                <a:schemeClr val="tx1">
                  <a:lumMod val="75000"/>
                  <a:lumOff val="25000"/>
                </a:schemeClr>
              </a:solidFill>
            </a:endParaRPr>
          </a:p>
          <a:p>
            <a:pPr marL="342900" indent="-342900">
              <a:buFont typeface="Wingdings" panose="05000000000000000000" pitchFamily="2" charset="2"/>
              <a:buChar char="ü"/>
            </a:pPr>
            <a:endParaRPr lang="en-IE" dirty="0">
              <a:solidFill>
                <a:schemeClr val="tx1">
                  <a:lumMod val="75000"/>
                  <a:lumOff val="25000"/>
                </a:schemeClr>
              </a:solidFill>
            </a:endParaRPr>
          </a:p>
          <a:p>
            <a:pPr marL="342900" indent="-342900">
              <a:buFont typeface="Wingdings" panose="05000000000000000000" pitchFamily="2" charset="2"/>
              <a:buChar char="ü"/>
            </a:pPr>
            <a:endParaRPr lang="en-IE" dirty="0">
              <a:solidFill>
                <a:schemeClr val="tx1">
                  <a:lumMod val="75000"/>
                  <a:lumOff val="25000"/>
                </a:schemeClr>
              </a:solidFill>
            </a:endParaRPr>
          </a:p>
          <a:p>
            <a:pPr marL="342900" indent="-342900">
              <a:buFont typeface="Wingdings" panose="05000000000000000000" pitchFamily="2" charset="2"/>
              <a:buChar char="ü"/>
            </a:pPr>
            <a:endParaRPr lang="en-IE"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dirty="0"/>
          </a:p>
        </p:txBody>
      </p:sp>
      <p:sp>
        <p:nvSpPr>
          <p:cNvPr id="8" name="Text Placeholder 4">
            <a:extLst>
              <a:ext uri="{FF2B5EF4-FFF2-40B4-BE49-F238E27FC236}">
                <a16:creationId xmlns:a16="http://schemas.microsoft.com/office/drawing/2014/main" id="{23D20DB9-80BE-4838-B90F-C19EFBD12842}"/>
              </a:ext>
            </a:extLst>
          </p:cNvPr>
          <p:cNvSpPr txBox="1">
            <a:spLocks/>
          </p:cNvSpPr>
          <p:nvPr/>
        </p:nvSpPr>
        <p:spPr>
          <a:xfrm>
            <a:off x="171450" y="529249"/>
            <a:ext cx="3219450" cy="5799502"/>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t>Social Innovation Opportunities</a:t>
            </a:r>
          </a:p>
          <a:p>
            <a:pPr algn="ctr">
              <a:spcBef>
                <a:spcPts val="0"/>
              </a:spcBef>
            </a:pPr>
            <a:r>
              <a:rPr lang="en-IE" b="1" dirty="0"/>
              <a:t> </a:t>
            </a:r>
          </a:p>
          <a:p>
            <a:pPr algn="ctr">
              <a:spcBef>
                <a:spcPts val="0"/>
              </a:spcBef>
            </a:pPr>
            <a:r>
              <a:rPr lang="en-IE" b="1" dirty="0"/>
              <a:t>Tackle Poverty  through </a:t>
            </a:r>
            <a:r>
              <a:rPr lang="en-IE" sz="3600" dirty="0"/>
              <a:t> </a:t>
            </a:r>
          </a:p>
          <a:p>
            <a:pPr algn="ctr">
              <a:spcBef>
                <a:spcPts val="0"/>
              </a:spcBef>
            </a:pPr>
            <a:r>
              <a:rPr lang="en-IE" sz="3600" b="1" dirty="0"/>
              <a:t>ICT (Information Communication Technologies)</a:t>
            </a:r>
          </a:p>
          <a:p>
            <a:pPr algn="ctr">
              <a:spcBef>
                <a:spcPts val="0"/>
              </a:spcBef>
            </a:pPr>
            <a:endParaRPr lang="en-IE" sz="3600" dirty="0"/>
          </a:p>
          <a:p>
            <a:pPr algn="ctr">
              <a:spcBef>
                <a:spcPts val="0"/>
              </a:spcBef>
            </a:pPr>
            <a:r>
              <a:rPr lang="en-IE" sz="3600" dirty="0"/>
              <a:t>Examples smart</a:t>
            </a:r>
            <a:r>
              <a:rPr lang="en-IE" sz="3600" i="1" dirty="0"/>
              <a:t>phones, computers, internet connected devices, wireless technology.</a:t>
            </a:r>
          </a:p>
          <a:p>
            <a:pPr algn="ctr">
              <a:spcBef>
                <a:spcPts val="0"/>
              </a:spcBef>
            </a:pPr>
            <a:endParaRPr lang="en-IE" sz="3600" i="1" dirty="0"/>
          </a:p>
          <a:p>
            <a:pPr algn="ctr">
              <a:spcBef>
                <a:spcPts val="0"/>
              </a:spcBef>
            </a:pPr>
            <a:endParaRPr lang="en-IE" b="1" dirty="0"/>
          </a:p>
          <a:p>
            <a:pPr algn="ctr">
              <a:spcBef>
                <a:spcPts val="0"/>
              </a:spcBef>
            </a:pPr>
            <a:r>
              <a:rPr lang="en-IE" sz="2000" dirty="0"/>
              <a:t>Read </a:t>
            </a:r>
            <a:r>
              <a:rPr lang="en-IE" sz="2000" dirty="0">
                <a:hlinkClick r:id="rId2"/>
              </a:rPr>
              <a:t>More</a:t>
            </a:r>
            <a:endParaRPr lang="en-IE" sz="2000" dirty="0"/>
          </a:p>
          <a:p>
            <a:pPr algn="ctr">
              <a:spcBef>
                <a:spcPts val="0"/>
              </a:spcBef>
            </a:pPr>
            <a:endParaRPr lang="en-IE" b="1" dirty="0"/>
          </a:p>
          <a:p>
            <a:endParaRPr lang="en-IE" dirty="0"/>
          </a:p>
        </p:txBody>
      </p:sp>
    </p:spTree>
    <p:extLst>
      <p:ext uri="{BB962C8B-B14F-4D97-AF65-F5344CB8AC3E}">
        <p14:creationId xmlns:p14="http://schemas.microsoft.com/office/powerpoint/2010/main" val="3328793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9EF651-805C-4968-ADF4-89CD8A27A9E9}"/>
              </a:ext>
            </a:extLst>
          </p:cNvPr>
          <p:cNvSpPr>
            <a:spLocks noGrp="1"/>
          </p:cNvSpPr>
          <p:nvPr>
            <p:ph type="body" sz="quarter" idx="14"/>
          </p:nvPr>
        </p:nvSpPr>
        <p:spPr>
          <a:xfrm>
            <a:off x="3966827" y="234400"/>
            <a:ext cx="7540362" cy="5206518"/>
          </a:xfrm>
        </p:spPr>
        <p:txBody>
          <a:bodyPr/>
          <a:lstStyle/>
          <a:p>
            <a:pPr algn="ctr"/>
            <a:r>
              <a:rPr lang="en-IE" b="1" dirty="0">
                <a:solidFill>
                  <a:srgbClr val="ED2A59"/>
                </a:solidFill>
              </a:rPr>
              <a:t>ICT includes a long list of components related to computer and digital technologies. </a:t>
            </a:r>
            <a:r>
              <a:rPr lang="en-IE" dirty="0">
                <a:solidFill>
                  <a:schemeClr val="tx1">
                    <a:lumMod val="75000"/>
                    <a:lumOff val="25000"/>
                  </a:schemeClr>
                </a:solidFill>
              </a:rPr>
              <a:t>The list of ICT parts is never ending </a:t>
            </a:r>
            <a:r>
              <a:rPr lang="en-IE" b="1" i="1" dirty="0">
                <a:solidFill>
                  <a:schemeClr val="tx1">
                    <a:lumMod val="75000"/>
                    <a:lumOff val="25000"/>
                  </a:schemeClr>
                </a:solidFill>
              </a:rPr>
              <a:t>(cloud computing, software, hardware, internet access, data, transactions, communications technology</a:t>
            </a:r>
            <a:r>
              <a:rPr lang="en-IE" dirty="0">
                <a:solidFill>
                  <a:schemeClr val="tx1">
                    <a:lumMod val="75000"/>
                    <a:lumOff val="25000"/>
                  </a:schemeClr>
                </a:solidFill>
              </a:rPr>
              <a:t>…). Using these parts ICT can continue to revolutionize the human experience. For example, computers once answered phones and directed calls to a person to respond; now robots not only can answer the calls, but they can often more quickly and efficiently handle callers' requests for services.</a:t>
            </a:r>
          </a:p>
        </p:txBody>
      </p:sp>
      <p:sp>
        <p:nvSpPr>
          <p:cNvPr id="3" name="Text Placeholder 2">
            <a:extLst>
              <a:ext uri="{FF2B5EF4-FFF2-40B4-BE49-F238E27FC236}">
                <a16:creationId xmlns:a16="http://schemas.microsoft.com/office/drawing/2014/main" id="{7ADCC0AF-724D-4FE2-AE04-2FEA9A25DA62}"/>
              </a:ext>
            </a:extLst>
          </p:cNvPr>
          <p:cNvSpPr>
            <a:spLocks noGrp="1"/>
          </p:cNvSpPr>
          <p:nvPr>
            <p:ph type="body" sz="quarter" idx="15"/>
          </p:nvPr>
        </p:nvSpPr>
        <p:spPr>
          <a:xfrm>
            <a:off x="334045" y="234400"/>
            <a:ext cx="2852539" cy="5206518"/>
          </a:xfrm>
        </p:spPr>
        <p:txBody>
          <a:bodyPr>
            <a:normAutofit lnSpcReduction="10000"/>
          </a:bodyPr>
          <a:lstStyle/>
          <a:p>
            <a:pPr algn="ctr"/>
            <a:r>
              <a:rPr lang="en-IE" dirty="0"/>
              <a:t>Components of ICT </a:t>
            </a:r>
          </a:p>
          <a:p>
            <a:pPr algn="ctr"/>
            <a:endParaRPr lang="en-IE" sz="2800" dirty="0"/>
          </a:p>
          <a:p>
            <a:pPr algn="ctr"/>
            <a:r>
              <a:rPr lang="en-IE" sz="2800" dirty="0"/>
              <a:t>…are technologies that combine to allow people and organisations to interact in the digital world</a:t>
            </a:r>
          </a:p>
          <a:p>
            <a:pPr algn="ctr"/>
            <a:endParaRPr lang="en-IE" sz="2800" dirty="0"/>
          </a:p>
          <a:p>
            <a:pPr algn="ctr"/>
            <a:endParaRPr lang="en-IE" sz="2800" dirty="0"/>
          </a:p>
          <a:p>
            <a:pPr algn="ctr"/>
            <a:r>
              <a:rPr lang="en-IE" sz="1800" dirty="0">
                <a:hlinkClick r:id="rId2">
                  <a:extLst>
                    <a:ext uri="{A12FA001-AC4F-418D-AE19-62706E023703}">
                      <ahyp:hlinkClr xmlns:ahyp="http://schemas.microsoft.com/office/drawing/2018/hyperlinkcolor" val="tx"/>
                    </a:ext>
                  </a:extLst>
                </a:hlinkClick>
              </a:rPr>
              <a:t>Read More </a:t>
            </a:r>
            <a:endParaRPr lang="en-IE" sz="1800" dirty="0"/>
          </a:p>
        </p:txBody>
      </p:sp>
      <p:pic>
        <p:nvPicPr>
          <p:cNvPr id="2050" name="Picture 2" descr="Components of ICT">
            <a:extLst>
              <a:ext uri="{FF2B5EF4-FFF2-40B4-BE49-F238E27FC236}">
                <a16:creationId xmlns:a16="http://schemas.microsoft.com/office/drawing/2014/main" id="{C1AF3AFD-D9C0-41A6-9447-28AAF3F9B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33" t="23212" r="7418" b="7980"/>
          <a:stretch/>
        </p:blipFill>
        <p:spPr bwMode="auto">
          <a:xfrm>
            <a:off x="5781674" y="3514725"/>
            <a:ext cx="3663825"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73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B8F49A-8D78-47A1-BEE5-650D374DB791}"/>
              </a:ext>
            </a:extLst>
          </p:cNvPr>
          <p:cNvSpPr>
            <a:spLocks noGrp="1"/>
          </p:cNvSpPr>
          <p:nvPr>
            <p:ph type="body" sz="quarter" idx="14"/>
          </p:nvPr>
        </p:nvSpPr>
        <p:spPr>
          <a:xfrm>
            <a:off x="3794810" y="110292"/>
            <a:ext cx="8029015" cy="5206518"/>
          </a:xfrm>
        </p:spPr>
        <p:txBody>
          <a:bodyPr/>
          <a:lstStyle/>
          <a:p>
            <a:pPr marL="342900" indent="-342900">
              <a:buFont typeface="Wingdings" panose="05000000000000000000" pitchFamily="2" charset="2"/>
              <a:buChar char="ü"/>
            </a:pPr>
            <a:r>
              <a:rPr lang="en-IE" sz="2400" b="1" dirty="0">
                <a:solidFill>
                  <a:srgbClr val="ED2A59"/>
                </a:solidFill>
              </a:rPr>
              <a:t>ICT Information Communication Technologies </a:t>
            </a:r>
            <a:r>
              <a:rPr lang="en-IE" sz="2400" dirty="0">
                <a:solidFill>
                  <a:schemeClr val="tx1">
                    <a:lumMod val="75000"/>
                    <a:lumOff val="25000"/>
                  </a:schemeClr>
                </a:solidFill>
              </a:rPr>
              <a:t>particularly in rural areas</a:t>
            </a:r>
            <a:r>
              <a:rPr lang="en-IE" dirty="0">
                <a:solidFill>
                  <a:schemeClr val="tx1">
                    <a:lumMod val="75000"/>
                    <a:lumOff val="25000"/>
                  </a:schemeClr>
                </a:solidFill>
              </a:rPr>
              <a:t> </a:t>
            </a:r>
            <a:r>
              <a:rPr lang="en-IE" sz="2400" b="1" i="1" dirty="0">
                <a:solidFill>
                  <a:schemeClr val="tx1">
                    <a:lumMod val="75000"/>
                    <a:lumOff val="25000"/>
                  </a:schemeClr>
                </a:solidFill>
              </a:rPr>
              <a:t>reduces information sending</a:t>
            </a:r>
            <a:r>
              <a:rPr lang="en-IE" sz="2400" dirty="0">
                <a:solidFill>
                  <a:schemeClr val="tx1">
                    <a:lumMod val="75000"/>
                    <a:lumOff val="25000"/>
                  </a:schemeClr>
                </a:solidFill>
              </a:rPr>
              <a:t> and </a:t>
            </a:r>
            <a:r>
              <a:rPr lang="en-IE" sz="2400" b="1" i="1" dirty="0">
                <a:solidFill>
                  <a:schemeClr val="tx1">
                    <a:lumMod val="75000"/>
                    <a:lumOff val="25000"/>
                  </a:schemeClr>
                </a:solidFill>
              </a:rPr>
              <a:t>money transfer </a:t>
            </a:r>
            <a:r>
              <a:rPr lang="en-IE" sz="2400" dirty="0">
                <a:solidFill>
                  <a:schemeClr val="tx1">
                    <a:lumMod val="75000"/>
                    <a:lumOff val="25000"/>
                  </a:schemeClr>
                </a:solidFill>
              </a:rPr>
              <a:t>costs, makes </a:t>
            </a:r>
            <a:r>
              <a:rPr lang="en-IE" b="1" i="1" dirty="0">
                <a:solidFill>
                  <a:schemeClr val="tx1">
                    <a:lumMod val="75000"/>
                    <a:lumOff val="25000"/>
                  </a:schemeClr>
                </a:solidFill>
              </a:rPr>
              <a:t>service delivery </a:t>
            </a:r>
            <a:r>
              <a:rPr lang="en-IE" dirty="0">
                <a:solidFill>
                  <a:schemeClr val="tx1">
                    <a:lumMod val="75000"/>
                    <a:lumOff val="25000"/>
                  </a:schemeClr>
                </a:solidFill>
              </a:rPr>
              <a:t>more efficient</a:t>
            </a:r>
            <a:r>
              <a:rPr lang="en-IE" sz="2400" dirty="0">
                <a:solidFill>
                  <a:schemeClr val="tx1">
                    <a:lumMod val="75000"/>
                    <a:lumOff val="25000"/>
                  </a:schemeClr>
                </a:solidFill>
              </a:rPr>
              <a:t>, generated new </a:t>
            </a:r>
            <a:r>
              <a:rPr lang="en-IE" b="1" i="1" dirty="0">
                <a:solidFill>
                  <a:schemeClr val="tx1">
                    <a:lumMod val="75000"/>
                    <a:lumOff val="25000"/>
                  </a:schemeClr>
                </a:solidFill>
              </a:rPr>
              <a:t>ways of making money</a:t>
            </a:r>
            <a:r>
              <a:rPr lang="en-IE" sz="2400" dirty="0">
                <a:solidFill>
                  <a:schemeClr val="tx1">
                    <a:lumMod val="75000"/>
                    <a:lumOff val="25000"/>
                  </a:schemeClr>
                </a:solidFill>
              </a:rPr>
              <a:t>, and helps </a:t>
            </a:r>
            <a:r>
              <a:rPr lang="en-IE" sz="2400" b="1" i="1" dirty="0">
                <a:solidFill>
                  <a:schemeClr val="tx1">
                    <a:lumMod val="75000"/>
                    <a:lumOff val="25000"/>
                  </a:schemeClr>
                </a:solidFill>
              </a:rPr>
              <a:t>protect</a:t>
            </a:r>
            <a:r>
              <a:rPr lang="en-IE" b="1" i="1" dirty="0">
                <a:solidFill>
                  <a:schemeClr val="tx1">
                    <a:lumMod val="75000"/>
                    <a:lumOff val="25000"/>
                  </a:schemeClr>
                </a:solidFill>
              </a:rPr>
              <a:t> resources</a:t>
            </a:r>
            <a:r>
              <a:rPr lang="en-IE" sz="2400" dirty="0">
                <a:solidFill>
                  <a:schemeClr val="tx1">
                    <a:lumMod val="75000"/>
                    <a:lumOff val="25000"/>
                  </a:schemeClr>
                </a:solidFill>
              </a:rPr>
              <a:t>. ICTs have also transformed the way businesses, people and governments </a:t>
            </a:r>
            <a:r>
              <a:rPr lang="en-IE" b="1" i="1" dirty="0">
                <a:solidFill>
                  <a:schemeClr val="tx1">
                    <a:lumMod val="75000"/>
                    <a:lumOff val="25000"/>
                  </a:schemeClr>
                </a:solidFill>
              </a:rPr>
              <a:t>work</a:t>
            </a:r>
            <a:r>
              <a:rPr lang="en-IE" sz="2400" dirty="0">
                <a:solidFill>
                  <a:schemeClr val="tx1">
                    <a:lumMod val="75000"/>
                    <a:lumOff val="25000"/>
                  </a:schemeClr>
                </a:solidFill>
              </a:rPr>
              <a:t>, </a:t>
            </a:r>
            <a:r>
              <a:rPr lang="en-IE" b="1" i="1" dirty="0">
                <a:solidFill>
                  <a:schemeClr val="tx1">
                    <a:lumMod val="75000"/>
                    <a:lumOff val="25000"/>
                  </a:schemeClr>
                </a:solidFill>
              </a:rPr>
              <a:t>work with others</a:t>
            </a:r>
            <a:r>
              <a:rPr lang="en-IE" sz="2400" dirty="0">
                <a:solidFill>
                  <a:schemeClr val="tx1">
                    <a:lumMod val="75000"/>
                    <a:lumOff val="25000"/>
                  </a:schemeClr>
                </a:solidFill>
              </a:rPr>
              <a:t>, and </a:t>
            </a:r>
            <a:r>
              <a:rPr lang="en-IE" b="1" i="1" dirty="0">
                <a:solidFill>
                  <a:schemeClr val="tx1">
                    <a:lumMod val="75000"/>
                    <a:lumOff val="25000"/>
                  </a:schemeClr>
                </a:solidFill>
              </a:rPr>
              <a:t>communicate</a:t>
            </a:r>
            <a:r>
              <a:rPr lang="en-IE" sz="2400" dirty="0">
                <a:solidFill>
                  <a:schemeClr val="tx1">
                    <a:lumMod val="75000"/>
                    <a:lumOff val="25000"/>
                  </a:schemeClr>
                </a:solidFill>
              </a:rPr>
              <a:t>.</a:t>
            </a:r>
          </a:p>
          <a:p>
            <a:endParaRPr lang="en-IE" sz="1000" dirty="0">
              <a:solidFill>
                <a:schemeClr val="tx1">
                  <a:lumMod val="75000"/>
                  <a:lumOff val="25000"/>
                </a:schemeClr>
              </a:solidFill>
            </a:endParaRPr>
          </a:p>
          <a:p>
            <a:pPr marL="342900" indent="-342900">
              <a:buFont typeface="Wingdings" panose="05000000000000000000" pitchFamily="2" charset="2"/>
              <a:buChar char="ü"/>
            </a:pPr>
            <a:r>
              <a:rPr lang="en-IE" b="1" dirty="0">
                <a:solidFill>
                  <a:srgbClr val="ED2A59"/>
                </a:solidFill>
              </a:rPr>
              <a:t>ICT Education </a:t>
            </a:r>
            <a:r>
              <a:rPr lang="en-IE" sz="2400" dirty="0">
                <a:solidFill>
                  <a:schemeClr val="tx1">
                    <a:lumMod val="75000"/>
                    <a:lumOff val="25000"/>
                  </a:schemeClr>
                </a:solidFill>
              </a:rPr>
              <a:t>The </a:t>
            </a:r>
            <a:r>
              <a:rPr lang="en-IE" sz="2400" b="1" i="1" dirty="0">
                <a:solidFill>
                  <a:schemeClr val="tx1">
                    <a:lumMod val="75000"/>
                    <a:lumOff val="25000"/>
                  </a:schemeClr>
                </a:solidFill>
              </a:rPr>
              <a:t>digital divide </a:t>
            </a:r>
            <a:r>
              <a:rPr lang="en-IE" sz="2400" dirty="0">
                <a:solidFill>
                  <a:schemeClr val="tx1">
                    <a:lumMod val="75000"/>
                    <a:lumOff val="25000"/>
                  </a:schemeClr>
                </a:solidFill>
              </a:rPr>
              <a:t>in the number of mobile-broadband subscriptions in least developed countries (LDCs) is four times less than developed countries (ITU, 2017). </a:t>
            </a:r>
            <a:r>
              <a:rPr lang="en-IE" dirty="0">
                <a:solidFill>
                  <a:schemeClr val="tx1">
                    <a:lumMod val="75000"/>
                    <a:lumOff val="25000"/>
                  </a:schemeClr>
                </a:solidFill>
              </a:rPr>
              <a:t>ICTs</a:t>
            </a:r>
            <a:r>
              <a:rPr lang="en-IE" b="1" dirty="0">
                <a:solidFill>
                  <a:srgbClr val="009FD8"/>
                </a:solidFill>
              </a:rPr>
              <a:t> </a:t>
            </a:r>
            <a:r>
              <a:rPr lang="en-IE" dirty="0">
                <a:solidFill>
                  <a:schemeClr val="tx1">
                    <a:lumMod val="75000"/>
                    <a:lumOff val="25000"/>
                  </a:schemeClr>
                </a:solidFill>
              </a:rPr>
              <a:t>can provide </a:t>
            </a:r>
            <a:r>
              <a:rPr lang="en-IE" sz="2400" b="1" dirty="0">
                <a:solidFill>
                  <a:schemeClr val="tx1">
                    <a:lumMod val="75000"/>
                    <a:lumOff val="25000"/>
                  </a:schemeClr>
                </a:solidFill>
              </a:rPr>
              <a:t>young entrepreneurs </a:t>
            </a:r>
            <a:r>
              <a:rPr lang="en-IE" sz="2400" dirty="0">
                <a:solidFill>
                  <a:schemeClr val="tx1">
                    <a:lumMod val="75000"/>
                    <a:lumOff val="25000"/>
                  </a:schemeClr>
                </a:solidFill>
              </a:rPr>
              <a:t>with </a:t>
            </a:r>
            <a:r>
              <a:rPr lang="en-IE" sz="2400" b="1" dirty="0">
                <a:solidFill>
                  <a:schemeClr val="tx1">
                    <a:lumMod val="75000"/>
                    <a:lumOff val="25000"/>
                  </a:schemeClr>
                </a:solidFill>
              </a:rPr>
              <a:t>cheaper more reliable access to ICT devices </a:t>
            </a:r>
            <a:r>
              <a:rPr lang="en-IE" sz="2400" dirty="0">
                <a:solidFill>
                  <a:schemeClr val="tx1">
                    <a:lumMod val="75000"/>
                    <a:lumOff val="25000"/>
                  </a:schemeClr>
                </a:solidFill>
              </a:rPr>
              <a:t>and</a:t>
            </a:r>
            <a:r>
              <a:rPr lang="en-IE" sz="2400" b="1" dirty="0">
                <a:solidFill>
                  <a:schemeClr val="tx1">
                    <a:lumMod val="75000"/>
                    <a:lumOff val="25000"/>
                  </a:schemeClr>
                </a:solidFill>
              </a:rPr>
              <a:t> connect them up </a:t>
            </a:r>
            <a:r>
              <a:rPr lang="en-IE" sz="2400" dirty="0">
                <a:solidFill>
                  <a:schemeClr val="tx1">
                    <a:lumMod val="75000"/>
                    <a:lumOff val="25000"/>
                  </a:schemeClr>
                </a:solidFill>
              </a:rPr>
              <a:t>with the right infrastructure. ICT digital innovation can </a:t>
            </a:r>
            <a:r>
              <a:rPr lang="en-IE" sz="2400" b="1" dirty="0">
                <a:solidFill>
                  <a:schemeClr val="tx1">
                    <a:lumMod val="75000"/>
                    <a:lumOff val="25000"/>
                  </a:schemeClr>
                </a:solidFill>
              </a:rPr>
              <a:t>help young people to also become </a:t>
            </a:r>
            <a:r>
              <a:rPr lang="en-IE" sz="2400" dirty="0">
                <a:solidFill>
                  <a:schemeClr val="tx1">
                    <a:lumMod val="75000"/>
                    <a:lumOff val="25000"/>
                  </a:schemeClr>
                </a:solidFill>
              </a:rPr>
              <a:t>innovation enablers. </a:t>
            </a:r>
          </a:p>
          <a:p>
            <a:pPr marL="342900" indent="-342900">
              <a:buFont typeface="Wingdings" panose="05000000000000000000" pitchFamily="2" charset="2"/>
              <a:buChar char="ü"/>
            </a:pPr>
            <a:endParaRPr lang="en-IE" sz="1000" dirty="0">
              <a:solidFill>
                <a:schemeClr val="tx1">
                  <a:lumMod val="75000"/>
                  <a:lumOff val="25000"/>
                </a:schemeClr>
              </a:solidFill>
            </a:endParaRPr>
          </a:p>
          <a:p>
            <a:r>
              <a:rPr lang="en-IE" sz="2400" b="1" i="1" dirty="0">
                <a:solidFill>
                  <a:srgbClr val="ED2A59"/>
                </a:solidFill>
              </a:rPr>
              <a:t>Note: </a:t>
            </a:r>
            <a:r>
              <a:rPr lang="en-IE" sz="2400" dirty="0">
                <a:solidFill>
                  <a:schemeClr val="tx1">
                    <a:lumMod val="75000"/>
                    <a:lumOff val="25000"/>
                  </a:schemeClr>
                </a:solidFill>
              </a:rPr>
              <a:t>ICT training needs to be make sure it able to mee the needs </a:t>
            </a:r>
            <a:r>
              <a:rPr lang="en-IE" dirty="0">
                <a:solidFill>
                  <a:schemeClr val="tx1">
                    <a:lumMod val="75000"/>
                    <a:lumOff val="25000"/>
                  </a:schemeClr>
                </a:solidFill>
              </a:rPr>
              <a:t>and limitations of </a:t>
            </a:r>
            <a:r>
              <a:rPr lang="en-IE" sz="2400" dirty="0">
                <a:solidFill>
                  <a:schemeClr val="tx1">
                    <a:lumMod val="75000"/>
                    <a:lumOff val="25000"/>
                  </a:schemeClr>
                </a:solidFill>
              </a:rPr>
              <a:t>poorer rural populations, </a:t>
            </a:r>
            <a:r>
              <a:rPr lang="en-IE" dirty="0">
                <a:solidFill>
                  <a:schemeClr val="tx1">
                    <a:lumMod val="75000"/>
                    <a:lumOff val="25000"/>
                  </a:schemeClr>
                </a:solidFill>
              </a:rPr>
              <a:t>it should be in </a:t>
            </a:r>
            <a:r>
              <a:rPr lang="en-IE" sz="2400" dirty="0">
                <a:solidFill>
                  <a:schemeClr val="tx1">
                    <a:lumMod val="75000"/>
                    <a:lumOff val="25000"/>
                  </a:schemeClr>
                </a:solidFill>
              </a:rPr>
              <a:t>their language and respect their culture and traditions</a:t>
            </a: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8" name="Text Placeholder 4">
            <a:extLst>
              <a:ext uri="{FF2B5EF4-FFF2-40B4-BE49-F238E27FC236}">
                <a16:creationId xmlns:a16="http://schemas.microsoft.com/office/drawing/2014/main" id="{23D20DB9-80BE-4838-B90F-C19EFBD12842}"/>
              </a:ext>
            </a:extLst>
          </p:cNvPr>
          <p:cNvSpPr txBox="1">
            <a:spLocks/>
          </p:cNvSpPr>
          <p:nvPr/>
        </p:nvSpPr>
        <p:spPr>
          <a:xfrm>
            <a:off x="167677" y="653500"/>
            <a:ext cx="3219450" cy="520651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chemeClr val="tx1">
                    <a:lumMod val="75000"/>
                    <a:lumOff val="25000"/>
                  </a:schemeClr>
                </a:solidFill>
              </a:rPr>
              <a:t>Social Innovation Opportunities</a:t>
            </a:r>
          </a:p>
          <a:p>
            <a:pPr algn="ctr">
              <a:spcBef>
                <a:spcPts val="0"/>
              </a:spcBef>
            </a:pPr>
            <a:r>
              <a:rPr lang="en-IE" b="1" dirty="0">
                <a:solidFill>
                  <a:schemeClr val="tx1">
                    <a:lumMod val="75000"/>
                    <a:lumOff val="25000"/>
                  </a:schemeClr>
                </a:solidFill>
              </a:rPr>
              <a:t> Poverty </a:t>
            </a:r>
          </a:p>
          <a:p>
            <a:pPr algn="ctr">
              <a:spcBef>
                <a:spcPts val="0"/>
              </a:spcBef>
            </a:pPr>
            <a:endParaRPr lang="en-IE" b="1" dirty="0">
              <a:solidFill>
                <a:schemeClr val="tx1">
                  <a:lumMod val="75000"/>
                  <a:lumOff val="25000"/>
                </a:schemeClr>
              </a:solidFill>
            </a:endParaRPr>
          </a:p>
          <a:p>
            <a:pPr algn="ctr">
              <a:spcBef>
                <a:spcPts val="0"/>
              </a:spcBef>
            </a:pPr>
            <a:endParaRPr lang="en-IE" b="1" dirty="0">
              <a:solidFill>
                <a:schemeClr val="tx1">
                  <a:lumMod val="75000"/>
                  <a:lumOff val="25000"/>
                </a:schemeClr>
              </a:solidFill>
            </a:endParaRPr>
          </a:p>
          <a:p>
            <a:pPr algn="ctr">
              <a:spcBef>
                <a:spcPts val="0"/>
              </a:spcBef>
            </a:pPr>
            <a:r>
              <a:rPr lang="en-IE" sz="3600" dirty="0">
                <a:solidFill>
                  <a:schemeClr val="tx1">
                    <a:lumMod val="75000"/>
                    <a:lumOff val="25000"/>
                  </a:schemeClr>
                </a:solidFill>
              </a:rPr>
              <a:t> </a:t>
            </a:r>
          </a:p>
          <a:p>
            <a:pPr algn="ctr">
              <a:spcBef>
                <a:spcPts val="0"/>
              </a:spcBef>
            </a:pPr>
            <a:r>
              <a:rPr lang="en-IE" sz="3600" dirty="0">
                <a:solidFill>
                  <a:schemeClr val="tx1">
                    <a:lumMod val="75000"/>
                    <a:lumOff val="25000"/>
                  </a:schemeClr>
                </a:solidFill>
              </a:rPr>
              <a:t>ICT (Information Communication Technologies) provide accessible, affordable solutions!!</a:t>
            </a:r>
          </a:p>
          <a:p>
            <a:pPr algn="ctr">
              <a:spcBef>
                <a:spcPts val="0"/>
              </a:spcBef>
            </a:pPr>
            <a:endParaRPr lang="en-IE" b="1" dirty="0">
              <a:solidFill>
                <a:schemeClr val="tx1">
                  <a:lumMod val="75000"/>
                  <a:lumOff val="25000"/>
                </a:schemeClr>
              </a:solidFill>
            </a:endParaRPr>
          </a:p>
          <a:p>
            <a:endParaRPr lang="en-IE" dirty="0">
              <a:solidFill>
                <a:schemeClr val="tx1">
                  <a:lumMod val="75000"/>
                  <a:lumOff val="25000"/>
                </a:schemeClr>
              </a:solidFill>
            </a:endParaRPr>
          </a:p>
        </p:txBody>
      </p:sp>
    </p:spTree>
    <p:extLst>
      <p:ext uri="{BB962C8B-B14F-4D97-AF65-F5344CB8AC3E}">
        <p14:creationId xmlns:p14="http://schemas.microsoft.com/office/powerpoint/2010/main" val="2205026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B8F49A-8D78-47A1-BEE5-650D374DB791}"/>
              </a:ext>
            </a:extLst>
          </p:cNvPr>
          <p:cNvSpPr>
            <a:spLocks noGrp="1"/>
          </p:cNvSpPr>
          <p:nvPr>
            <p:ph type="body" sz="quarter" idx="14"/>
          </p:nvPr>
        </p:nvSpPr>
        <p:spPr>
          <a:xfrm>
            <a:off x="3840078" y="291362"/>
            <a:ext cx="8010907" cy="5206518"/>
          </a:xfrm>
        </p:spPr>
        <p:txBody>
          <a:bodyPr/>
          <a:lstStyle/>
          <a:p>
            <a:pPr marL="342900" indent="-342900">
              <a:buFont typeface="Wingdings" panose="05000000000000000000" pitchFamily="2" charset="2"/>
              <a:buChar char="ü"/>
            </a:pPr>
            <a:r>
              <a:rPr lang="en-IE" b="1" dirty="0">
                <a:solidFill>
                  <a:srgbClr val="ED2A59"/>
                </a:solidFill>
              </a:rPr>
              <a:t>ICT Civic &amp; Agriculture  </a:t>
            </a:r>
            <a:r>
              <a:rPr lang="en-IE" b="1" dirty="0">
                <a:solidFill>
                  <a:srgbClr val="009FD8"/>
                </a:solidFill>
              </a:rPr>
              <a:t>ICT</a:t>
            </a:r>
            <a:r>
              <a:rPr lang="en-IE" dirty="0">
                <a:solidFill>
                  <a:schemeClr val="tx1">
                    <a:lumMod val="75000"/>
                    <a:lumOff val="25000"/>
                  </a:schemeClr>
                </a:solidFill>
              </a:rPr>
              <a:t> provides critical </a:t>
            </a:r>
            <a:r>
              <a:rPr lang="en-IE" b="1" i="1" dirty="0">
                <a:solidFill>
                  <a:schemeClr val="tx1">
                    <a:lumMod val="75000"/>
                    <a:lumOff val="25000"/>
                  </a:schemeClr>
                </a:solidFill>
              </a:rPr>
              <a:t>information </a:t>
            </a:r>
            <a:r>
              <a:rPr lang="en-IE" dirty="0">
                <a:solidFill>
                  <a:schemeClr val="tx1">
                    <a:lumMod val="75000"/>
                    <a:lumOff val="25000"/>
                  </a:schemeClr>
                </a:solidFill>
              </a:rPr>
              <a:t>for rural communities to </a:t>
            </a:r>
            <a:r>
              <a:rPr lang="en-IE" b="1" i="1" dirty="0">
                <a:solidFill>
                  <a:schemeClr val="tx1">
                    <a:lumMod val="75000"/>
                    <a:lumOff val="25000"/>
                  </a:schemeClr>
                </a:solidFill>
              </a:rPr>
              <a:t>make decisions </a:t>
            </a:r>
            <a:r>
              <a:rPr lang="en-IE" dirty="0">
                <a:solidFill>
                  <a:schemeClr val="tx1">
                    <a:lumMod val="75000"/>
                    <a:lumOff val="25000"/>
                  </a:schemeClr>
                </a:solidFill>
              </a:rPr>
              <a:t>about and the value of world production, distribution and consumption of goods and services (e.g. real time food prices in local markets); environmental conditions (when to plant or fish, what to plant, what tools/fertilizers/water to use and how, when to harvest, how much to keep for own use in the household, how much to sell for money, and how much to store. </a:t>
            </a:r>
          </a:p>
          <a:p>
            <a:pPr marL="342900" indent="-342900" algn="l">
              <a:buFont typeface="Wingdings" panose="05000000000000000000" pitchFamily="2" charset="2"/>
              <a:buChar char="ü"/>
            </a:pPr>
            <a:r>
              <a:rPr lang="en-IE" b="1" dirty="0">
                <a:solidFill>
                  <a:srgbClr val="ED2A59"/>
                </a:solidFill>
              </a:rPr>
              <a:t>ICT Education in Business </a:t>
            </a:r>
            <a:r>
              <a:rPr lang="en-IE" sz="2400" b="1" i="1" dirty="0">
                <a:solidFill>
                  <a:srgbClr val="009FD8"/>
                </a:solidFill>
              </a:rPr>
              <a:t>E-learning platforms </a:t>
            </a:r>
            <a:r>
              <a:rPr lang="en-IE" dirty="0">
                <a:solidFill>
                  <a:schemeClr val="tx1">
                    <a:lumMod val="75000"/>
                    <a:lumOff val="25000"/>
                  </a:schemeClr>
                </a:solidFill>
              </a:rPr>
              <a:t>(learning online) </a:t>
            </a:r>
            <a:r>
              <a:rPr lang="en-IE" sz="2400" dirty="0">
                <a:solidFill>
                  <a:schemeClr val="tx1">
                    <a:lumMod val="75000"/>
                    <a:lumOff val="25000"/>
                  </a:schemeClr>
                </a:solidFill>
              </a:rPr>
              <a:t>for business people in remote and difficult to access locations so they can </a:t>
            </a:r>
            <a:r>
              <a:rPr lang="en-IE" sz="2400" b="1" i="1" dirty="0">
                <a:solidFill>
                  <a:schemeClr val="tx1">
                    <a:lumMod val="75000"/>
                    <a:lumOff val="25000"/>
                  </a:schemeClr>
                </a:solidFill>
              </a:rPr>
              <a:t>access training </a:t>
            </a:r>
            <a:r>
              <a:rPr lang="en-IE" sz="2400" dirty="0">
                <a:solidFill>
                  <a:schemeClr val="tx1">
                    <a:lumMod val="75000"/>
                    <a:lumOff val="25000"/>
                  </a:schemeClr>
                </a:solidFill>
              </a:rPr>
              <a:t>and business </a:t>
            </a:r>
            <a:r>
              <a:rPr lang="en-IE" sz="2400" b="1" i="1" dirty="0">
                <a:solidFill>
                  <a:schemeClr val="tx1">
                    <a:lumMod val="75000"/>
                    <a:lumOff val="25000"/>
                  </a:schemeClr>
                </a:solidFill>
              </a:rPr>
              <a:t>advice services</a:t>
            </a:r>
            <a:r>
              <a:rPr lang="en-IE" sz="2400" dirty="0">
                <a:solidFill>
                  <a:schemeClr val="tx1">
                    <a:lumMod val="75000"/>
                    <a:lumOff val="25000"/>
                  </a:schemeClr>
                </a:solidFill>
              </a:rPr>
              <a:t>, </a:t>
            </a:r>
            <a:r>
              <a:rPr lang="en-IE" sz="2400" b="1" i="1" dirty="0">
                <a:solidFill>
                  <a:schemeClr val="tx1">
                    <a:lumMod val="75000"/>
                    <a:lumOff val="25000"/>
                  </a:schemeClr>
                </a:solidFill>
              </a:rPr>
              <a:t>tools</a:t>
            </a:r>
            <a:r>
              <a:rPr lang="en-IE" sz="2400" dirty="0">
                <a:solidFill>
                  <a:schemeClr val="tx1">
                    <a:lumMod val="75000"/>
                    <a:lumOff val="25000"/>
                  </a:schemeClr>
                </a:solidFill>
              </a:rPr>
              <a:t>, </a:t>
            </a:r>
            <a:r>
              <a:rPr lang="en-IE" sz="2400" b="1" i="1" dirty="0">
                <a:solidFill>
                  <a:schemeClr val="tx1">
                    <a:lumMod val="75000"/>
                    <a:lumOff val="25000"/>
                  </a:schemeClr>
                </a:solidFill>
              </a:rPr>
              <a:t>information</a:t>
            </a:r>
            <a:r>
              <a:rPr lang="en-IE" sz="2400" dirty="0">
                <a:solidFill>
                  <a:schemeClr val="tx1">
                    <a:lumMod val="75000"/>
                    <a:lumOff val="25000"/>
                  </a:schemeClr>
                </a:solidFill>
              </a:rPr>
              <a:t>, and </a:t>
            </a:r>
            <a:r>
              <a:rPr lang="en-IE" b="1" i="1" dirty="0">
                <a:solidFill>
                  <a:schemeClr val="tx1">
                    <a:lumMod val="75000"/>
                    <a:lumOff val="25000"/>
                  </a:schemeClr>
                </a:solidFill>
              </a:rPr>
              <a:t>support </a:t>
            </a:r>
            <a:r>
              <a:rPr lang="en-IE" sz="2400" dirty="0">
                <a:solidFill>
                  <a:schemeClr val="tx1">
                    <a:lumMod val="75000"/>
                    <a:lumOff val="25000"/>
                  </a:schemeClr>
                </a:solidFill>
              </a:rPr>
              <a:t>they need to run a successful business without having to get in-person trainers. It is </a:t>
            </a:r>
            <a:r>
              <a:rPr lang="en-IE" sz="2400" b="1" i="1" dirty="0">
                <a:solidFill>
                  <a:schemeClr val="tx1">
                    <a:lumMod val="75000"/>
                    <a:lumOff val="25000"/>
                  </a:schemeClr>
                </a:solidFill>
              </a:rPr>
              <a:t>affordable, flexible</a:t>
            </a:r>
            <a:r>
              <a:rPr lang="en-IE" b="1" i="1" dirty="0">
                <a:solidFill>
                  <a:schemeClr val="tx1">
                    <a:lumMod val="75000"/>
                    <a:lumOff val="25000"/>
                  </a:schemeClr>
                </a:solidFill>
              </a:rPr>
              <a:t> </a:t>
            </a:r>
            <a:r>
              <a:rPr lang="en-IE" dirty="0">
                <a:solidFill>
                  <a:schemeClr val="tx1">
                    <a:lumMod val="75000"/>
                    <a:lumOff val="25000"/>
                  </a:schemeClr>
                </a:solidFill>
              </a:rPr>
              <a:t>and </a:t>
            </a:r>
            <a:r>
              <a:rPr lang="en-IE" sz="2400" dirty="0">
                <a:solidFill>
                  <a:schemeClr val="tx1">
                    <a:lumMod val="75000"/>
                    <a:lumOff val="25000"/>
                  </a:schemeClr>
                </a:solidFill>
              </a:rPr>
              <a:t>can reach more entrepreneurs and is accessible regardless of where you live. </a:t>
            </a:r>
          </a:p>
          <a:p>
            <a:pPr algn="l"/>
            <a:r>
              <a:rPr lang="en-IE" sz="2400" b="1" dirty="0">
                <a:solidFill>
                  <a:srgbClr val="ED2A59"/>
                </a:solidFill>
              </a:rPr>
              <a:t>Learn</a:t>
            </a:r>
            <a:r>
              <a:rPr lang="en-IE" sz="2400" dirty="0">
                <a:solidFill>
                  <a:schemeClr val="tx1">
                    <a:lumMod val="75000"/>
                    <a:lumOff val="25000"/>
                  </a:schemeClr>
                </a:solidFill>
              </a:rPr>
              <a:t> how </a:t>
            </a:r>
            <a:r>
              <a:rPr lang="en-IE" sz="2400" b="1" dirty="0" err="1">
                <a:solidFill>
                  <a:srgbClr val="009FD8"/>
                </a:solidFill>
                <a:hlinkClick r:id="rId2">
                  <a:extLst>
                    <a:ext uri="{A12FA001-AC4F-418D-AE19-62706E023703}">
                      <ahyp:hlinkClr xmlns:ahyp="http://schemas.microsoft.com/office/drawing/2018/hyperlinkcolor" val="tx"/>
                    </a:ext>
                  </a:extLst>
                </a:hlinkClick>
              </a:rPr>
              <a:t>WhatApp</a:t>
            </a:r>
            <a:r>
              <a:rPr lang="en-IE" sz="2400" b="1" dirty="0">
                <a:solidFill>
                  <a:srgbClr val="009FD8"/>
                </a:solidFill>
              </a:rPr>
              <a:t> </a:t>
            </a:r>
            <a:r>
              <a:rPr lang="en-IE" sz="2400" dirty="0">
                <a:solidFill>
                  <a:schemeClr val="tx1">
                    <a:lumMod val="75000"/>
                    <a:lumOff val="25000"/>
                  </a:schemeClr>
                </a:solidFill>
              </a:rPr>
              <a:t>provided this struggling mother - daughter business with the knowledge to keep their business alive during COVID 19</a:t>
            </a:r>
          </a:p>
          <a:p>
            <a:endParaRPr lang="en-IE" dirty="0">
              <a:solidFill>
                <a:schemeClr val="tx1">
                  <a:lumMod val="75000"/>
                  <a:lumOff val="25000"/>
                </a:schemeClr>
              </a:solidFill>
            </a:endParaRPr>
          </a:p>
          <a:p>
            <a:pPr algn="l" fontAlgn="base"/>
            <a:endParaRPr lang="en-IE" sz="2400" b="1" dirty="0">
              <a:solidFill>
                <a:srgbClr val="ED2A59"/>
              </a:solidFill>
            </a:endParaRPr>
          </a:p>
          <a:p>
            <a:pPr marL="342900" indent="-342900">
              <a:buFont typeface="Wingdings" panose="05000000000000000000" pitchFamily="2" charset="2"/>
              <a:buChar char="ü"/>
            </a:pPr>
            <a:endParaRPr lang="en-IE" dirty="0">
              <a:solidFill>
                <a:schemeClr val="tx1">
                  <a:lumMod val="75000"/>
                  <a:lumOff val="25000"/>
                </a:schemeClr>
              </a:solidFill>
            </a:endParaRPr>
          </a:p>
          <a:p>
            <a:pPr marL="342900" indent="-342900">
              <a:buFont typeface="Wingdings" panose="05000000000000000000" pitchFamily="2" charset="2"/>
              <a:buChar char="ü"/>
            </a:pPr>
            <a:endParaRPr lang="en-IE" dirty="0">
              <a:solidFill>
                <a:schemeClr val="tx1">
                  <a:lumMod val="75000"/>
                  <a:lumOff val="25000"/>
                </a:schemeClr>
              </a:solidFill>
            </a:endParaRPr>
          </a:p>
          <a:p>
            <a:endParaRPr lang="en-IE" dirty="0"/>
          </a:p>
        </p:txBody>
      </p:sp>
      <p:sp>
        <p:nvSpPr>
          <p:cNvPr id="8" name="Text Placeholder 4">
            <a:extLst>
              <a:ext uri="{FF2B5EF4-FFF2-40B4-BE49-F238E27FC236}">
                <a16:creationId xmlns:a16="http://schemas.microsoft.com/office/drawing/2014/main" id="{F062B9A1-12C9-4D74-B514-04A97B75D7A9}"/>
              </a:ext>
            </a:extLst>
          </p:cNvPr>
          <p:cNvSpPr txBox="1">
            <a:spLocks/>
          </p:cNvSpPr>
          <p:nvPr/>
        </p:nvSpPr>
        <p:spPr>
          <a:xfrm>
            <a:off x="95250" y="653500"/>
            <a:ext cx="3219450" cy="520651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chemeClr val="tx1">
                    <a:lumMod val="75000"/>
                    <a:lumOff val="25000"/>
                  </a:schemeClr>
                </a:solidFill>
              </a:rPr>
              <a:t>Social Innovation Opportunities</a:t>
            </a:r>
          </a:p>
          <a:p>
            <a:pPr algn="ctr">
              <a:spcBef>
                <a:spcPts val="0"/>
              </a:spcBef>
            </a:pPr>
            <a:r>
              <a:rPr lang="en-IE" b="1" dirty="0">
                <a:solidFill>
                  <a:schemeClr val="tx1">
                    <a:lumMod val="75000"/>
                    <a:lumOff val="25000"/>
                  </a:schemeClr>
                </a:solidFill>
              </a:rPr>
              <a:t> Poverty </a:t>
            </a:r>
          </a:p>
          <a:p>
            <a:pPr algn="ctr">
              <a:spcBef>
                <a:spcPts val="0"/>
              </a:spcBef>
            </a:pPr>
            <a:endParaRPr lang="en-IE" b="1" dirty="0">
              <a:solidFill>
                <a:schemeClr val="tx1">
                  <a:lumMod val="75000"/>
                  <a:lumOff val="25000"/>
                </a:schemeClr>
              </a:solidFill>
            </a:endParaRPr>
          </a:p>
          <a:p>
            <a:pPr algn="ctr">
              <a:spcBef>
                <a:spcPts val="0"/>
              </a:spcBef>
            </a:pPr>
            <a:endParaRPr lang="en-IE" b="1" dirty="0">
              <a:solidFill>
                <a:schemeClr val="tx1">
                  <a:lumMod val="75000"/>
                  <a:lumOff val="25000"/>
                </a:schemeClr>
              </a:solidFill>
            </a:endParaRPr>
          </a:p>
          <a:p>
            <a:pPr algn="ctr">
              <a:spcBef>
                <a:spcPts val="0"/>
              </a:spcBef>
            </a:pPr>
            <a:r>
              <a:rPr lang="en-IE" sz="3600" dirty="0">
                <a:solidFill>
                  <a:schemeClr val="tx1">
                    <a:lumMod val="75000"/>
                    <a:lumOff val="25000"/>
                  </a:schemeClr>
                </a:solidFill>
              </a:rPr>
              <a:t>How  </a:t>
            </a:r>
          </a:p>
          <a:p>
            <a:pPr algn="ctr">
              <a:spcBef>
                <a:spcPts val="0"/>
              </a:spcBef>
            </a:pPr>
            <a:r>
              <a:rPr lang="en-IE" sz="3600" dirty="0">
                <a:solidFill>
                  <a:schemeClr val="tx1">
                    <a:lumMod val="75000"/>
                    <a:lumOff val="25000"/>
                  </a:schemeClr>
                </a:solidFill>
              </a:rPr>
              <a:t>ICT (Information Communication Technologies) provide accessible, affordable solutions!!</a:t>
            </a:r>
          </a:p>
          <a:p>
            <a:pPr algn="ctr">
              <a:spcBef>
                <a:spcPts val="0"/>
              </a:spcBef>
            </a:pPr>
            <a:endParaRPr lang="en-IE" b="1" dirty="0">
              <a:solidFill>
                <a:schemeClr val="tx1">
                  <a:lumMod val="75000"/>
                  <a:lumOff val="25000"/>
                </a:schemeClr>
              </a:solidFill>
            </a:endParaRPr>
          </a:p>
          <a:p>
            <a:endParaRPr lang="en-IE" dirty="0">
              <a:solidFill>
                <a:schemeClr val="tx1">
                  <a:lumMod val="75000"/>
                  <a:lumOff val="25000"/>
                </a:schemeClr>
              </a:solidFill>
            </a:endParaRPr>
          </a:p>
        </p:txBody>
      </p:sp>
    </p:spTree>
    <p:extLst>
      <p:ext uri="{BB962C8B-B14F-4D97-AF65-F5344CB8AC3E}">
        <p14:creationId xmlns:p14="http://schemas.microsoft.com/office/powerpoint/2010/main" val="1989359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B8F49A-8D78-47A1-BEE5-650D374DB791}"/>
              </a:ext>
            </a:extLst>
          </p:cNvPr>
          <p:cNvSpPr>
            <a:spLocks noGrp="1"/>
          </p:cNvSpPr>
          <p:nvPr>
            <p:ph type="body" sz="quarter" idx="14"/>
          </p:nvPr>
        </p:nvSpPr>
        <p:spPr>
          <a:xfrm>
            <a:off x="3785852" y="534026"/>
            <a:ext cx="8104725" cy="5206518"/>
          </a:xfrm>
        </p:spPr>
        <p:txBody>
          <a:bodyPr/>
          <a:lstStyle/>
          <a:p>
            <a:pPr algn="ctr"/>
            <a:r>
              <a:rPr lang="en-IE" sz="2400" b="1" dirty="0">
                <a:solidFill>
                  <a:srgbClr val="A6377D"/>
                </a:solidFill>
              </a:rPr>
              <a:t>How ICT works along with cutting edge Artificial intelligence, the Internet of things, data science and analytics, </a:t>
            </a:r>
            <a:r>
              <a:rPr lang="en-IE" b="1" dirty="0">
                <a:solidFill>
                  <a:srgbClr val="A6377D"/>
                </a:solidFill>
              </a:rPr>
              <a:t>robotics, </a:t>
            </a:r>
            <a:r>
              <a:rPr lang="en-IE" sz="2400" b="1" dirty="0">
                <a:solidFill>
                  <a:srgbClr val="A6377D"/>
                </a:solidFill>
              </a:rPr>
              <a:t>machine learning, remote sensing, crowdsourcing, and block-chain are changing the way we live and do business.  </a:t>
            </a:r>
          </a:p>
          <a:p>
            <a:pPr algn="ctr"/>
            <a:endParaRPr lang="en-IE" sz="1000" b="1" dirty="0">
              <a:solidFill>
                <a:schemeClr val="tx1">
                  <a:lumMod val="75000"/>
                  <a:lumOff val="25000"/>
                </a:schemeClr>
              </a:solidFill>
            </a:endParaRPr>
          </a:p>
          <a:p>
            <a:r>
              <a:rPr lang="en-IE" sz="2400" b="1" dirty="0">
                <a:solidFill>
                  <a:srgbClr val="ED2A59"/>
                </a:solidFill>
              </a:rPr>
              <a:t>Agriculture Satellite remote sensors and drones </a:t>
            </a:r>
            <a:r>
              <a:rPr lang="en-IE" sz="2400" dirty="0">
                <a:solidFill>
                  <a:schemeClr val="tx1">
                    <a:lumMod val="75000"/>
                    <a:lumOff val="25000"/>
                  </a:schemeClr>
                </a:solidFill>
              </a:rPr>
              <a:t>collect data on soil moisture, temperature, growth and livestock feed levels. It allows farmers to get </a:t>
            </a:r>
            <a:r>
              <a:rPr lang="en-IE" b="1" dirty="0">
                <a:solidFill>
                  <a:schemeClr val="tx1">
                    <a:lumMod val="75000"/>
                    <a:lumOff val="25000"/>
                  </a:schemeClr>
                </a:solidFill>
              </a:rPr>
              <a:t>better production</a:t>
            </a:r>
            <a:r>
              <a:rPr lang="en-IE" sz="2400" b="1" dirty="0">
                <a:solidFill>
                  <a:schemeClr val="tx1">
                    <a:lumMod val="75000"/>
                    <a:lumOff val="25000"/>
                  </a:schemeClr>
                </a:solidFill>
              </a:rPr>
              <a:t>, reduce spend and boost incomes </a:t>
            </a:r>
            <a:r>
              <a:rPr lang="en-IE" sz="2400" dirty="0">
                <a:solidFill>
                  <a:schemeClr val="tx1">
                    <a:lumMod val="75000"/>
                    <a:lumOff val="25000"/>
                  </a:schemeClr>
                </a:solidFill>
              </a:rPr>
              <a:t>by improving </a:t>
            </a:r>
            <a:r>
              <a:rPr lang="en-IE" sz="2400" b="1" dirty="0">
                <a:solidFill>
                  <a:schemeClr val="tx1">
                    <a:lumMod val="75000"/>
                    <a:lumOff val="25000"/>
                  </a:schemeClr>
                </a:solidFill>
              </a:rPr>
              <a:t>how they manage their crops </a:t>
            </a:r>
            <a:r>
              <a:rPr lang="en-IE" sz="2400" dirty="0">
                <a:solidFill>
                  <a:schemeClr val="tx1">
                    <a:lumMod val="75000"/>
                    <a:lumOff val="25000"/>
                  </a:schemeClr>
                </a:solidFill>
              </a:rPr>
              <a:t>and reduce the use of fertilizers, pesticides and water. </a:t>
            </a:r>
          </a:p>
          <a:p>
            <a:r>
              <a:rPr lang="en-IE" sz="2400" b="1" dirty="0">
                <a:solidFill>
                  <a:srgbClr val="009FD8"/>
                </a:solidFill>
                <a:hlinkClick r:id="rId2">
                  <a:extLst>
                    <a:ext uri="{A12FA001-AC4F-418D-AE19-62706E023703}">
                      <ahyp:hlinkClr xmlns:ahyp="http://schemas.microsoft.com/office/drawing/2018/hyperlinkcolor" val="tx"/>
                    </a:ext>
                  </a:extLst>
                </a:hlinkClick>
              </a:rPr>
              <a:t>Geospatial technology</a:t>
            </a:r>
            <a:r>
              <a:rPr lang="en-IE" b="1" dirty="0">
                <a:solidFill>
                  <a:srgbClr val="009FD8"/>
                </a:solidFill>
              </a:rPr>
              <a:t> </a:t>
            </a:r>
            <a:r>
              <a:rPr lang="en-IE" dirty="0">
                <a:solidFill>
                  <a:schemeClr val="tx1">
                    <a:lumMod val="75000"/>
                    <a:lumOff val="25000"/>
                  </a:schemeClr>
                </a:solidFill>
              </a:rPr>
              <a:t>monitors allow </a:t>
            </a:r>
            <a:r>
              <a:rPr lang="en-IE" sz="2400" dirty="0">
                <a:solidFill>
                  <a:schemeClr val="tx1">
                    <a:lumMod val="75000"/>
                    <a:lumOff val="25000"/>
                  </a:schemeClr>
                </a:solidFill>
              </a:rPr>
              <a:t>“</a:t>
            </a:r>
            <a:r>
              <a:rPr lang="en-IE" sz="2400" dirty="0">
                <a:solidFill>
                  <a:schemeClr val="tx1">
                    <a:lumMod val="75000"/>
                    <a:lumOff val="25000"/>
                  </a:schemeClr>
                </a:solidFill>
                <a:hlinkClick r:id="rId3">
                  <a:extLst>
                    <a:ext uri="{A12FA001-AC4F-418D-AE19-62706E023703}">
                      <ahyp:hlinkClr xmlns:ahyp="http://schemas.microsoft.com/office/drawing/2018/hyperlinkcolor" val="tx"/>
                    </a:ext>
                  </a:extLst>
                </a:hlinkClick>
              </a:rPr>
              <a:t>precision agriculture</a:t>
            </a:r>
            <a:r>
              <a:rPr lang="en-IE" sz="2400" dirty="0">
                <a:solidFill>
                  <a:schemeClr val="tx1">
                    <a:lumMod val="75000"/>
                    <a:lumOff val="25000"/>
                  </a:schemeClr>
                </a:solidFill>
              </a:rPr>
              <a:t>”, by using </a:t>
            </a:r>
            <a:r>
              <a:rPr lang="en-IE" sz="2400" b="1" i="1" dirty="0">
                <a:solidFill>
                  <a:schemeClr val="tx1">
                    <a:lumMod val="75000"/>
                    <a:lumOff val="25000"/>
                  </a:schemeClr>
                </a:solidFill>
              </a:rPr>
              <a:t>remote sensing data </a:t>
            </a:r>
            <a:r>
              <a:rPr lang="en-IE" sz="2400" dirty="0">
                <a:solidFill>
                  <a:schemeClr val="tx1">
                    <a:lumMod val="75000"/>
                    <a:lumOff val="25000"/>
                  </a:schemeClr>
                </a:solidFill>
              </a:rPr>
              <a:t>(images and information taken from </a:t>
            </a:r>
            <a:r>
              <a:rPr lang="en-IE" sz="2400" b="1" i="1" dirty="0">
                <a:solidFill>
                  <a:schemeClr val="tx1">
                    <a:lumMod val="75000"/>
                    <a:lumOff val="25000"/>
                  </a:schemeClr>
                </a:solidFill>
              </a:rPr>
              <a:t>satellites</a:t>
            </a:r>
            <a:r>
              <a:rPr lang="en-IE" sz="2400" dirty="0">
                <a:solidFill>
                  <a:schemeClr val="tx1">
                    <a:lumMod val="75000"/>
                    <a:lumOff val="25000"/>
                  </a:schemeClr>
                </a:solidFill>
              </a:rPr>
              <a:t> or </a:t>
            </a:r>
            <a:r>
              <a:rPr lang="en-IE" sz="2400" b="1" i="1" dirty="0">
                <a:solidFill>
                  <a:schemeClr val="tx1">
                    <a:lumMod val="75000"/>
                    <a:lumOff val="25000"/>
                  </a:schemeClr>
                </a:solidFill>
              </a:rPr>
              <a:t>drones</a:t>
            </a:r>
            <a:r>
              <a:rPr lang="en-IE" sz="2400" dirty="0">
                <a:solidFill>
                  <a:schemeClr val="tx1">
                    <a:lumMod val="75000"/>
                    <a:lumOff val="25000"/>
                  </a:schemeClr>
                </a:solidFill>
              </a:rPr>
              <a:t>) and </a:t>
            </a:r>
            <a:r>
              <a:rPr lang="en-IE" sz="2400" b="1" i="1" dirty="0">
                <a:solidFill>
                  <a:schemeClr val="tx1">
                    <a:lumMod val="75000"/>
                    <a:lumOff val="25000"/>
                  </a:schemeClr>
                </a:solidFill>
              </a:rPr>
              <a:t>machine learning </a:t>
            </a:r>
            <a:r>
              <a:rPr lang="en-IE" sz="2400" dirty="0">
                <a:solidFill>
                  <a:schemeClr val="tx1">
                    <a:lumMod val="75000"/>
                    <a:lumOff val="25000"/>
                  </a:schemeClr>
                </a:solidFill>
              </a:rPr>
              <a:t>to identify the precise quantities of water, fertilizer, pesticides, and other inputs that should be applied to crops, as well as the right timing. Precision agriculture is becoming the way things are done for row crops, such as corn and soy. </a:t>
            </a: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6" name="Text Placeholder 5">
            <a:extLst>
              <a:ext uri="{FF2B5EF4-FFF2-40B4-BE49-F238E27FC236}">
                <a16:creationId xmlns:a16="http://schemas.microsoft.com/office/drawing/2014/main" id="{893BBFBB-58CA-4F74-BA9E-E51FC7D53B75}"/>
              </a:ext>
            </a:extLst>
          </p:cNvPr>
          <p:cNvSpPr txBox="1">
            <a:spLocks/>
          </p:cNvSpPr>
          <p:nvPr/>
        </p:nvSpPr>
        <p:spPr>
          <a:xfrm>
            <a:off x="3966827" y="47910"/>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endParaRPr lang="en-IE" b="1" dirty="0">
              <a:solidFill>
                <a:srgbClr val="ED2A59"/>
              </a:solidFill>
            </a:endParaRPr>
          </a:p>
        </p:txBody>
      </p:sp>
      <p:sp>
        <p:nvSpPr>
          <p:cNvPr id="7" name="Text Placeholder 4">
            <a:extLst>
              <a:ext uri="{FF2B5EF4-FFF2-40B4-BE49-F238E27FC236}">
                <a16:creationId xmlns:a16="http://schemas.microsoft.com/office/drawing/2014/main" id="{3A9383DF-428C-4150-B7F7-D875947E8A4A}"/>
              </a:ext>
            </a:extLst>
          </p:cNvPr>
          <p:cNvSpPr>
            <a:spLocks noGrp="1"/>
          </p:cNvSpPr>
          <p:nvPr>
            <p:ph type="body" sz="quarter" idx="15"/>
          </p:nvPr>
        </p:nvSpPr>
        <p:spPr>
          <a:xfrm>
            <a:off x="301423" y="245245"/>
            <a:ext cx="2852539" cy="6126980"/>
          </a:xfrm>
        </p:spPr>
        <p:txBody>
          <a:bodyPr>
            <a:normAutofit fontScale="77500" lnSpcReduction="20000"/>
          </a:bodyPr>
          <a:lstStyle/>
          <a:p>
            <a:pPr algn="ctr">
              <a:spcBef>
                <a:spcPts val="0"/>
              </a:spcBef>
            </a:pPr>
            <a:r>
              <a:rPr lang="en-IE" sz="4600" b="1" dirty="0"/>
              <a:t>Social Innovation Opportunities</a:t>
            </a:r>
          </a:p>
          <a:p>
            <a:pPr algn="ctr">
              <a:spcBef>
                <a:spcPts val="0"/>
              </a:spcBef>
            </a:pPr>
            <a:r>
              <a:rPr lang="en-IE" sz="4600" b="1" dirty="0"/>
              <a:t> Poverty </a:t>
            </a:r>
          </a:p>
          <a:p>
            <a:pPr algn="ctr">
              <a:spcBef>
                <a:spcPts val="0"/>
              </a:spcBef>
            </a:pPr>
            <a:endParaRPr lang="en-IE" b="1" dirty="0"/>
          </a:p>
          <a:p>
            <a:pPr algn="ctr">
              <a:spcBef>
                <a:spcPts val="0"/>
              </a:spcBef>
            </a:pPr>
            <a:endParaRPr lang="en-IE" b="1" dirty="0"/>
          </a:p>
          <a:p>
            <a:pPr algn="ctr">
              <a:lnSpc>
                <a:spcPct val="120000"/>
              </a:lnSpc>
              <a:spcBef>
                <a:spcPts val="0"/>
              </a:spcBef>
            </a:pPr>
            <a:r>
              <a:rPr lang="en-IE" sz="3100" dirty="0"/>
              <a:t>Artificial intelligence, the Internet of things, data science and analytics, robotics, machine learning, remote sensing, crowdsourcing, and block-chain…</a:t>
            </a:r>
            <a:endParaRPr lang="en-IE" sz="3100" b="1" dirty="0"/>
          </a:p>
          <a:p>
            <a:pPr algn="ctr">
              <a:spcBef>
                <a:spcPts val="0"/>
              </a:spcBef>
            </a:pPr>
            <a:endParaRPr lang="en-IE" b="1" dirty="0"/>
          </a:p>
          <a:p>
            <a:endParaRPr lang="en-IE" dirty="0"/>
          </a:p>
        </p:txBody>
      </p:sp>
    </p:spTree>
    <p:extLst>
      <p:ext uri="{BB962C8B-B14F-4D97-AF65-F5344CB8AC3E}">
        <p14:creationId xmlns:p14="http://schemas.microsoft.com/office/powerpoint/2010/main" val="3730178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mask&#10;&#10;Description automatically generated with low confidence">
            <a:extLst>
              <a:ext uri="{FF2B5EF4-FFF2-40B4-BE49-F238E27FC236}">
                <a16:creationId xmlns:a16="http://schemas.microsoft.com/office/drawing/2014/main" id="{2C00AA6F-F4B6-4E74-8A71-A30DE1D662FB}"/>
              </a:ext>
            </a:extLst>
          </p:cNvPr>
          <p:cNvPicPr>
            <a:picLocks noGrp="1" noChangeAspect="1"/>
          </p:cNvPicPr>
          <p:nvPr>
            <p:ph type="pic" sz="quarter" idx="10"/>
          </p:nvPr>
        </p:nvPicPr>
        <p:blipFill>
          <a:blip r:embed="rId2"/>
          <a:srcRect t="3991" b="3991"/>
          <a:stretch>
            <a:fillRect/>
          </a:stretch>
        </p:blipFill>
        <p:spPr/>
      </p:pic>
      <p:sp>
        <p:nvSpPr>
          <p:cNvPr id="6" name="Text Placeholder 5">
            <a:extLst>
              <a:ext uri="{FF2B5EF4-FFF2-40B4-BE49-F238E27FC236}">
                <a16:creationId xmlns:a16="http://schemas.microsoft.com/office/drawing/2014/main" id="{8A18188A-2FAC-4587-8D84-3A9C87D63EBD}"/>
              </a:ext>
            </a:extLst>
          </p:cNvPr>
          <p:cNvSpPr>
            <a:spLocks noGrp="1"/>
          </p:cNvSpPr>
          <p:nvPr>
            <p:ph type="body" sz="quarter" idx="13"/>
          </p:nvPr>
        </p:nvSpPr>
        <p:spPr/>
        <p:txBody>
          <a:bodyPr/>
          <a:lstStyle/>
          <a:p>
            <a:r>
              <a:rPr lang="en-IE" dirty="0"/>
              <a:t>WELCOME</a:t>
            </a:r>
          </a:p>
        </p:txBody>
      </p:sp>
      <p:sp>
        <p:nvSpPr>
          <p:cNvPr id="9" name="Text Placeholder 7">
            <a:extLst>
              <a:ext uri="{FF2B5EF4-FFF2-40B4-BE49-F238E27FC236}">
                <a16:creationId xmlns:a16="http://schemas.microsoft.com/office/drawing/2014/main" id="{09361FFD-4E92-42D1-8FD9-82942C0B2394}"/>
              </a:ext>
            </a:extLst>
          </p:cNvPr>
          <p:cNvSpPr txBox="1">
            <a:spLocks/>
          </p:cNvSpPr>
          <p:nvPr/>
        </p:nvSpPr>
        <p:spPr>
          <a:xfrm>
            <a:off x="634925" y="166924"/>
            <a:ext cx="4461735" cy="69735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b="1" dirty="0">
                <a:solidFill>
                  <a:srgbClr val="E48E02"/>
                </a:solidFill>
              </a:rPr>
              <a:t>Overview of all 6 Modules	</a:t>
            </a:r>
          </a:p>
        </p:txBody>
      </p:sp>
      <p:sp>
        <p:nvSpPr>
          <p:cNvPr id="10" name="Text Placeholder 6">
            <a:extLst>
              <a:ext uri="{FF2B5EF4-FFF2-40B4-BE49-F238E27FC236}">
                <a16:creationId xmlns:a16="http://schemas.microsoft.com/office/drawing/2014/main" id="{C0DF9D52-F2C8-4EDD-8164-1AF07D38B111}"/>
              </a:ext>
            </a:extLst>
          </p:cNvPr>
          <p:cNvSpPr>
            <a:spLocks noGrp="1"/>
          </p:cNvSpPr>
          <p:nvPr>
            <p:ph type="body" sz="quarter" idx="14"/>
          </p:nvPr>
        </p:nvSpPr>
        <p:spPr>
          <a:xfrm>
            <a:off x="249340" y="784225"/>
            <a:ext cx="5300434" cy="4158567"/>
          </a:xfrm>
        </p:spPr>
        <p:txBody>
          <a:bodyPr/>
          <a:lstStyle/>
          <a:p>
            <a:r>
              <a:rPr lang="en-IE" sz="2300" b="1" dirty="0">
                <a:solidFill>
                  <a:srgbClr val="E48E02"/>
                </a:solidFill>
              </a:rPr>
              <a:t>Module 1 </a:t>
            </a:r>
            <a:r>
              <a:rPr lang="en-US" sz="2300" dirty="0">
                <a:solidFill>
                  <a:schemeClr val="tx1">
                    <a:lumMod val="75000"/>
                    <a:lumOff val="25000"/>
                  </a:schemeClr>
                </a:solidFill>
                <a:effectLst/>
                <a:ea typeface="Calibri" panose="020F0502020204030204" pitchFamily="34" charset="0"/>
              </a:rPr>
              <a:t>Digital Social Innovation Introduction - the potential at the intersection of technology and new media</a:t>
            </a:r>
          </a:p>
          <a:p>
            <a:r>
              <a:rPr lang="en-US" sz="2300" b="1" dirty="0">
                <a:solidFill>
                  <a:srgbClr val="E48E02"/>
                </a:solidFill>
              </a:rPr>
              <a:t>Module 2 </a:t>
            </a:r>
            <a:r>
              <a:rPr lang="en-US" sz="2300" dirty="0">
                <a:solidFill>
                  <a:schemeClr val="tx1">
                    <a:lumMod val="75000"/>
                    <a:lumOff val="25000"/>
                  </a:schemeClr>
                </a:solidFill>
                <a:effectLst/>
                <a:ea typeface="Calibri" panose="020F0502020204030204" pitchFamily="34" charset="0"/>
              </a:rPr>
              <a:t>Where are the opportunities for young people? Social issues solutions in health, democracy, consumption, money, transparency, and education</a:t>
            </a:r>
          </a:p>
          <a:p>
            <a:r>
              <a:rPr lang="en-US" sz="2300" b="1" dirty="0">
                <a:solidFill>
                  <a:srgbClr val="E48E02"/>
                </a:solidFill>
              </a:rPr>
              <a:t>Module 3 </a:t>
            </a:r>
            <a:r>
              <a:rPr lang="en-US" sz="2300" dirty="0">
                <a:solidFill>
                  <a:schemeClr val="tx1">
                    <a:lumMod val="75000"/>
                    <a:lumOff val="25000"/>
                  </a:schemeClr>
                </a:solidFill>
              </a:rPr>
              <a:t>Mastering and Implementing Design Thinking</a:t>
            </a:r>
          </a:p>
          <a:p>
            <a:pPr algn="l" fontAlgn="base"/>
            <a:r>
              <a:rPr lang="en-US" sz="2300" b="1" dirty="0">
                <a:solidFill>
                  <a:srgbClr val="E48E02"/>
                </a:solidFill>
              </a:rPr>
              <a:t>Module 4 </a:t>
            </a:r>
            <a:r>
              <a:rPr lang="en-IE" sz="2300" dirty="0">
                <a:solidFill>
                  <a:schemeClr val="tx1">
                    <a:lumMod val="75000"/>
                    <a:lumOff val="25000"/>
                  </a:schemeClr>
                </a:solidFill>
              </a:rPr>
              <a:t>Driving Your Business Forward and Creating Partnerships with Purpose</a:t>
            </a:r>
            <a:endParaRPr lang="en-IE" sz="2300" dirty="0">
              <a:solidFill>
                <a:srgbClr val="FFFFFF"/>
              </a:solidFill>
            </a:endParaRPr>
          </a:p>
          <a:p>
            <a:r>
              <a:rPr lang="en-US" sz="2300" b="1" dirty="0">
                <a:solidFill>
                  <a:srgbClr val="E48E02"/>
                </a:solidFill>
              </a:rPr>
              <a:t>Module 5 </a:t>
            </a:r>
            <a:r>
              <a:rPr lang="en-US" sz="2300" dirty="0">
                <a:solidFill>
                  <a:schemeClr val="tx1">
                    <a:lumMod val="75000"/>
                    <a:lumOff val="25000"/>
                  </a:schemeClr>
                </a:solidFill>
                <a:effectLst/>
                <a:ea typeface="Calibri" panose="020F0502020204030204" pitchFamily="34" charset="0"/>
              </a:rPr>
              <a:t>How to Finance and Fund Your </a:t>
            </a:r>
            <a:r>
              <a:rPr lang="en-US" sz="2300" dirty="0">
                <a:solidFill>
                  <a:schemeClr val="tx1">
                    <a:lumMod val="75000"/>
                    <a:lumOff val="25000"/>
                  </a:schemeClr>
                </a:solidFill>
                <a:ea typeface="Calibri" panose="020F0502020204030204" pitchFamily="34" charset="0"/>
              </a:rPr>
              <a:t>Digital Social Innovation Idea</a:t>
            </a:r>
          </a:p>
          <a:p>
            <a:r>
              <a:rPr lang="en-US" sz="2300" b="1" dirty="0">
                <a:solidFill>
                  <a:srgbClr val="E48E02"/>
                </a:solidFill>
              </a:rPr>
              <a:t>Module 6 </a:t>
            </a:r>
            <a:r>
              <a:rPr lang="en-US" sz="2300" dirty="0">
                <a:solidFill>
                  <a:schemeClr val="tx1">
                    <a:lumMod val="75000"/>
                    <a:lumOff val="25000"/>
                  </a:schemeClr>
                </a:solidFill>
                <a:effectLst/>
                <a:ea typeface="Calibri" panose="020F0502020204030204" pitchFamily="34" charset="0"/>
              </a:rPr>
              <a:t>Social Innovation Mission Marketing – Reaching Hearts and Minds</a:t>
            </a:r>
            <a:endParaRPr lang="en-IE" sz="2300" dirty="0">
              <a:solidFill>
                <a:schemeClr val="tx1">
                  <a:lumMod val="75000"/>
                  <a:lumOff val="25000"/>
                </a:schemeClr>
              </a:solidFill>
            </a:endParaRPr>
          </a:p>
        </p:txBody>
      </p:sp>
      <p:sp>
        <p:nvSpPr>
          <p:cNvPr id="7" name="Text Placeholder 7">
            <a:extLst>
              <a:ext uri="{FF2B5EF4-FFF2-40B4-BE49-F238E27FC236}">
                <a16:creationId xmlns:a16="http://schemas.microsoft.com/office/drawing/2014/main" id="{161FE9A9-F919-4303-87A4-106D66EB8AA9}"/>
              </a:ext>
            </a:extLst>
          </p:cNvPr>
          <p:cNvSpPr>
            <a:spLocks noGrp="1"/>
          </p:cNvSpPr>
          <p:nvPr>
            <p:ph type="body" sz="quarter" idx="15"/>
          </p:nvPr>
        </p:nvSpPr>
        <p:spPr>
          <a:xfrm>
            <a:off x="5654992" y="5730844"/>
            <a:ext cx="5363075" cy="1154313"/>
          </a:xfrm>
          <a:solidFill>
            <a:srgbClr val="42B0C2"/>
          </a:solidFill>
        </p:spPr>
        <p:txBody>
          <a:bodyPr anchor="ctr">
            <a:noAutofit/>
          </a:bodyPr>
          <a:lstStyle/>
          <a:p>
            <a:r>
              <a:rPr lang="en-IE" sz="1200" b="1" dirty="0">
                <a:solidFill>
                  <a:schemeClr val="bg1"/>
                </a:solidFill>
              </a:rPr>
              <a:t>How to use these Modules! </a:t>
            </a:r>
            <a:r>
              <a:rPr lang="en-IE" sz="1200" dirty="0">
                <a:solidFill>
                  <a:schemeClr val="bg1"/>
                </a:solidFill>
              </a:rPr>
              <a:t>These Modules can be adapted, modified, shortened or combined however you think they will work best for you and your students learning. Please respect copyrights, branding and acknowledgement that these resources and materials were developed by </a:t>
            </a:r>
            <a:r>
              <a:rPr lang="en-IE" sz="1200" dirty="0">
                <a:solidFill>
                  <a:schemeClr val="bg1"/>
                </a:solidFill>
                <a:hlinkClick r:id="rId3">
                  <a:extLst>
                    <a:ext uri="{A12FA001-AC4F-418D-AE19-62706E023703}">
                      <ahyp:hlinkClr xmlns:ahyp="http://schemas.microsoft.com/office/drawing/2018/hyperlinkcolor" val="tx"/>
                    </a:ext>
                  </a:extLst>
                </a:hlinkClick>
              </a:rPr>
              <a:t>Young Digital Social Innovators </a:t>
            </a:r>
            <a:r>
              <a:rPr lang="en-IE" sz="1200" dirty="0">
                <a:solidFill>
                  <a:schemeClr val="bg1"/>
                </a:solidFill>
              </a:rPr>
              <a:t>with the funding and support of the Erasmus+ European Commission.</a:t>
            </a:r>
            <a:endParaRPr lang="en-US" sz="1200" dirty="0">
              <a:solidFill>
                <a:schemeClr val="bg1"/>
              </a:solidFill>
            </a:endParaRPr>
          </a:p>
        </p:txBody>
      </p:sp>
    </p:spTree>
    <p:extLst>
      <p:ext uri="{BB962C8B-B14F-4D97-AF65-F5344CB8AC3E}">
        <p14:creationId xmlns:p14="http://schemas.microsoft.com/office/powerpoint/2010/main" val="429070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B8F49A-8D78-47A1-BEE5-650D374DB791}"/>
              </a:ext>
            </a:extLst>
          </p:cNvPr>
          <p:cNvSpPr>
            <a:spLocks noGrp="1"/>
          </p:cNvSpPr>
          <p:nvPr>
            <p:ph type="body" sz="quarter" idx="14"/>
          </p:nvPr>
        </p:nvSpPr>
        <p:spPr>
          <a:xfrm>
            <a:off x="3785852" y="245245"/>
            <a:ext cx="8104725" cy="5206518"/>
          </a:xfrm>
        </p:spPr>
        <p:txBody>
          <a:bodyPr/>
          <a:lstStyle/>
          <a:p>
            <a:r>
              <a:rPr lang="en-IE" sz="2400" b="1" dirty="0">
                <a:solidFill>
                  <a:srgbClr val="ED2A59"/>
                </a:solidFill>
              </a:rPr>
              <a:t>Blockchain for Confidence. </a:t>
            </a:r>
            <a:r>
              <a:rPr lang="en-IE" sz="2400" dirty="0">
                <a:solidFill>
                  <a:schemeClr val="tx1">
                    <a:lumMod val="75000"/>
                    <a:lumOff val="25000"/>
                  </a:schemeClr>
                </a:solidFill>
              </a:rPr>
              <a:t>In low-trust countries, blockchain or </a:t>
            </a:r>
            <a:r>
              <a:rPr lang="en-IE" sz="2400" b="1" i="1" dirty="0">
                <a:solidFill>
                  <a:schemeClr val="tx1">
                    <a:lumMod val="75000"/>
                    <a:lumOff val="25000"/>
                  </a:schemeClr>
                </a:solidFill>
              </a:rPr>
              <a:t>digital ledger </a:t>
            </a:r>
            <a:r>
              <a:rPr lang="en-IE" sz="2400" dirty="0">
                <a:solidFill>
                  <a:schemeClr val="tx1">
                    <a:lumMod val="75000"/>
                    <a:lumOff val="25000"/>
                  </a:schemeClr>
                </a:solidFill>
              </a:rPr>
              <a:t>technology is a solution to store </a:t>
            </a:r>
            <a:r>
              <a:rPr lang="en-IE" sz="2400" b="1" i="1" dirty="0">
                <a:solidFill>
                  <a:schemeClr val="tx1">
                    <a:lumMod val="75000"/>
                    <a:lumOff val="25000"/>
                  </a:schemeClr>
                </a:solidFill>
              </a:rPr>
              <a:t>sensitive information </a:t>
            </a:r>
            <a:r>
              <a:rPr lang="en-IE" sz="2400" dirty="0">
                <a:solidFill>
                  <a:schemeClr val="tx1">
                    <a:lumMod val="75000"/>
                    <a:lumOff val="25000"/>
                  </a:schemeClr>
                </a:solidFill>
              </a:rPr>
              <a:t>and </a:t>
            </a:r>
            <a:r>
              <a:rPr lang="en-IE" sz="2400" b="1" i="1" dirty="0">
                <a:solidFill>
                  <a:schemeClr val="tx1">
                    <a:lumMod val="75000"/>
                    <a:lumOff val="25000"/>
                  </a:schemeClr>
                </a:solidFill>
              </a:rPr>
              <a:t>process transactions securely</a:t>
            </a:r>
            <a:r>
              <a:rPr lang="en-IE" sz="2400" dirty="0">
                <a:solidFill>
                  <a:schemeClr val="tx1">
                    <a:lumMod val="75000"/>
                    <a:lumOff val="25000"/>
                  </a:schemeClr>
                </a:solidFill>
              </a:rPr>
              <a:t>. BC can also provide </a:t>
            </a:r>
            <a:r>
              <a:rPr lang="en-IE" sz="2400" b="1" i="1" dirty="0">
                <a:solidFill>
                  <a:schemeClr val="tx1">
                    <a:lumMod val="75000"/>
                    <a:lumOff val="25000"/>
                  </a:schemeClr>
                </a:solidFill>
              </a:rPr>
              <a:t>secure storage</a:t>
            </a:r>
            <a:r>
              <a:rPr lang="en-IE" sz="2400" dirty="0">
                <a:solidFill>
                  <a:schemeClr val="tx1">
                    <a:lumMod val="75000"/>
                    <a:lumOff val="25000"/>
                  </a:schemeClr>
                </a:solidFill>
              </a:rPr>
              <a:t> for </a:t>
            </a:r>
            <a:r>
              <a:rPr lang="en-IE" sz="2400" b="1" i="1" dirty="0">
                <a:solidFill>
                  <a:schemeClr val="tx1">
                    <a:lumMod val="75000"/>
                    <a:lumOff val="25000"/>
                  </a:schemeClr>
                </a:solidFill>
              </a:rPr>
              <a:t>online transactions </a:t>
            </a:r>
            <a:r>
              <a:rPr lang="en-IE" sz="2400" dirty="0">
                <a:solidFill>
                  <a:schemeClr val="tx1">
                    <a:lumMod val="75000"/>
                    <a:lumOff val="25000"/>
                  </a:schemeClr>
                </a:solidFill>
              </a:rPr>
              <a:t>and </a:t>
            </a:r>
            <a:r>
              <a:rPr lang="en-IE" sz="2400" b="1" i="1" dirty="0">
                <a:solidFill>
                  <a:schemeClr val="tx1">
                    <a:lumMod val="75000"/>
                    <a:lumOff val="25000"/>
                  </a:schemeClr>
                </a:solidFill>
              </a:rPr>
              <a:t>contract information</a:t>
            </a:r>
            <a:r>
              <a:rPr lang="en-IE" sz="2400" dirty="0">
                <a:solidFill>
                  <a:schemeClr val="tx1">
                    <a:lumMod val="75000"/>
                    <a:lumOff val="25000"/>
                  </a:schemeClr>
                </a:solidFill>
              </a:rPr>
              <a:t>. </a:t>
            </a:r>
            <a:r>
              <a:rPr lang="en-IE" sz="2400" b="1" i="1" dirty="0">
                <a:solidFill>
                  <a:schemeClr val="tx1">
                    <a:lumMod val="75000"/>
                    <a:lumOff val="25000"/>
                  </a:schemeClr>
                </a:solidFill>
                <a:hlinkClick r:id="rId2">
                  <a:extLst>
                    <a:ext uri="{A12FA001-AC4F-418D-AE19-62706E023703}">
                      <ahyp:hlinkClr xmlns:ahyp="http://schemas.microsoft.com/office/drawing/2018/hyperlinkcolor" val="tx"/>
                    </a:ext>
                  </a:extLst>
                </a:hlinkClick>
              </a:rPr>
              <a:t>Smart contracts </a:t>
            </a:r>
            <a:r>
              <a:rPr lang="en-IE" sz="2400" dirty="0">
                <a:solidFill>
                  <a:schemeClr val="tx1">
                    <a:lumMod val="75000"/>
                    <a:lumOff val="25000"/>
                  </a:schemeClr>
                </a:solidFill>
              </a:rPr>
              <a:t>on blockchain work because they can’t be changed without trace and authority</a:t>
            </a:r>
            <a:r>
              <a:rPr lang="en-IE" dirty="0">
                <a:solidFill>
                  <a:schemeClr val="tx1">
                    <a:lumMod val="75000"/>
                    <a:lumOff val="25000"/>
                  </a:schemeClr>
                </a:solidFill>
              </a:rPr>
              <a:t> – means no corruption or misuse of documents can occur</a:t>
            </a:r>
            <a:endParaRPr lang="en-IE" sz="2400" dirty="0">
              <a:solidFill>
                <a:schemeClr val="tx1">
                  <a:lumMod val="75000"/>
                  <a:lumOff val="25000"/>
                </a:schemeClr>
              </a:solidFill>
            </a:endParaRPr>
          </a:p>
          <a:p>
            <a:pPr algn="l" fontAlgn="base"/>
            <a:r>
              <a:rPr lang="en-IE" sz="2400" b="1" dirty="0">
                <a:solidFill>
                  <a:srgbClr val="ED2A59"/>
                </a:solidFill>
              </a:rPr>
              <a:t>Solar Powered Computers Increase Access to Education </a:t>
            </a:r>
            <a:r>
              <a:rPr lang="en-IE" sz="2400" dirty="0">
                <a:solidFill>
                  <a:schemeClr val="tx1">
                    <a:lumMod val="75000"/>
                    <a:lumOff val="25000"/>
                  </a:schemeClr>
                </a:solidFill>
              </a:rPr>
              <a:t>Many children, especially disadvantaged girls, in rural areas have limited access to education, have hardly </a:t>
            </a:r>
            <a:r>
              <a:rPr lang="en-IE" dirty="0">
                <a:solidFill>
                  <a:schemeClr val="tx1">
                    <a:lumMod val="75000"/>
                    <a:lumOff val="25000"/>
                  </a:schemeClr>
                </a:solidFill>
              </a:rPr>
              <a:t>any </a:t>
            </a:r>
            <a:r>
              <a:rPr lang="en-IE" sz="2400" dirty="0">
                <a:solidFill>
                  <a:schemeClr val="tx1">
                    <a:lumMod val="75000"/>
                    <a:lumOff val="25000"/>
                  </a:schemeClr>
                </a:solidFill>
              </a:rPr>
              <a:t>teachers and resources. </a:t>
            </a:r>
            <a:r>
              <a:rPr lang="en-IE" sz="2400" b="1" i="1" dirty="0">
                <a:solidFill>
                  <a:schemeClr val="tx1">
                    <a:lumMod val="75000"/>
                    <a:lumOff val="25000"/>
                  </a:schemeClr>
                </a:solidFill>
              </a:rPr>
              <a:t>Solar-powered computers </a:t>
            </a:r>
            <a:r>
              <a:rPr lang="en-IE" sz="2400" dirty="0">
                <a:solidFill>
                  <a:schemeClr val="tx1">
                    <a:lumMod val="75000"/>
                    <a:lumOff val="25000"/>
                  </a:schemeClr>
                </a:solidFill>
              </a:rPr>
              <a:t>and </a:t>
            </a:r>
            <a:r>
              <a:rPr lang="en-IE" sz="2400" b="1" i="1" dirty="0">
                <a:solidFill>
                  <a:schemeClr val="tx1">
                    <a:lumMod val="75000"/>
                    <a:lumOff val="25000"/>
                  </a:schemeClr>
                </a:solidFill>
              </a:rPr>
              <a:t>projectors</a:t>
            </a:r>
            <a:r>
              <a:rPr lang="en-IE" sz="2400" dirty="0">
                <a:solidFill>
                  <a:schemeClr val="tx1">
                    <a:lumMod val="75000"/>
                    <a:lumOff val="25000"/>
                  </a:schemeClr>
                </a:solidFill>
              </a:rPr>
              <a:t> allow students to participate in interactive distance learning in real-time, with quality teachers. </a:t>
            </a:r>
            <a:r>
              <a:rPr lang="en-IE" sz="2400" b="1" dirty="0">
                <a:solidFill>
                  <a:srgbClr val="009FD8"/>
                </a:solidFill>
                <a:hlinkClick r:id="rId3">
                  <a:extLst>
                    <a:ext uri="{A12FA001-AC4F-418D-AE19-62706E023703}">
                      <ahyp:hlinkClr xmlns:ahyp="http://schemas.microsoft.com/office/drawing/2018/hyperlinkcolor" val="tx"/>
                    </a:ext>
                  </a:extLst>
                </a:hlinkClick>
              </a:rPr>
              <a:t>Making Ghanaian Girls Great</a:t>
            </a:r>
            <a:r>
              <a:rPr lang="en-IE" sz="2400" dirty="0">
                <a:solidFill>
                  <a:schemeClr val="tx1">
                    <a:lumMod val="75000"/>
                    <a:lumOff val="25000"/>
                  </a:schemeClr>
                </a:solidFill>
              </a:rPr>
              <a:t>! </a:t>
            </a:r>
          </a:p>
          <a:p>
            <a:r>
              <a:rPr lang="en-IE" sz="800" b="1" i="0" dirty="0">
                <a:solidFill>
                  <a:srgbClr val="000000"/>
                </a:solidFill>
                <a:effectLst/>
                <a:latin typeface="inherit"/>
              </a:rPr>
              <a:t> </a:t>
            </a:r>
            <a:r>
              <a:rPr lang="en-IE" sz="2400" b="1" dirty="0">
                <a:solidFill>
                  <a:srgbClr val="ED2A59"/>
                </a:solidFill>
              </a:rPr>
              <a:t>Better waste management </a:t>
            </a:r>
            <a:r>
              <a:rPr lang="en-IE" sz="2400" dirty="0">
                <a:solidFill>
                  <a:schemeClr val="tx1">
                    <a:lumMod val="75000"/>
                    <a:lumOff val="25000"/>
                  </a:schemeClr>
                </a:solidFill>
              </a:rPr>
              <a:t>countries, are growing and are overburdened with solid waste management facilities and littering problems. From recycling plastics to managing human waste, technology has the potential to transform the life of the urban poor. </a:t>
            </a:r>
            <a:r>
              <a:rPr lang="en-IE" dirty="0">
                <a:solidFill>
                  <a:schemeClr val="tx1">
                    <a:lumMod val="75000"/>
                    <a:lumOff val="25000"/>
                  </a:schemeClr>
                </a:solidFill>
              </a:rPr>
              <a:t> </a:t>
            </a:r>
            <a:r>
              <a:rPr lang="en-IE" b="1" dirty="0">
                <a:solidFill>
                  <a:srgbClr val="009FD8"/>
                </a:solidFill>
                <a:hlinkClick r:id="rId4">
                  <a:extLst>
                    <a:ext uri="{A12FA001-AC4F-418D-AE19-62706E023703}">
                      <ahyp:hlinkClr xmlns:ahyp="http://schemas.microsoft.com/office/drawing/2018/hyperlinkcolor" val="tx"/>
                    </a:ext>
                  </a:extLst>
                </a:hlinkClick>
              </a:rPr>
              <a:t>Inherit Earth, UK</a:t>
            </a:r>
            <a:endParaRPr lang="en-IE" sz="2400" b="1" dirty="0">
              <a:solidFill>
                <a:srgbClr val="009FD8"/>
              </a:solidFill>
            </a:endParaRPr>
          </a:p>
          <a:p>
            <a:endParaRPr lang="en-IE" dirty="0"/>
          </a:p>
        </p:txBody>
      </p:sp>
      <p:sp>
        <p:nvSpPr>
          <p:cNvPr id="6" name="Text Placeholder 5">
            <a:extLst>
              <a:ext uri="{FF2B5EF4-FFF2-40B4-BE49-F238E27FC236}">
                <a16:creationId xmlns:a16="http://schemas.microsoft.com/office/drawing/2014/main" id="{893BBFBB-58CA-4F74-BA9E-E51FC7D53B75}"/>
              </a:ext>
            </a:extLst>
          </p:cNvPr>
          <p:cNvSpPr txBox="1">
            <a:spLocks/>
          </p:cNvSpPr>
          <p:nvPr/>
        </p:nvSpPr>
        <p:spPr>
          <a:xfrm>
            <a:off x="3966827" y="47910"/>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endParaRPr lang="en-IE" b="1" dirty="0">
              <a:solidFill>
                <a:srgbClr val="ED2A59"/>
              </a:solidFill>
            </a:endParaRPr>
          </a:p>
        </p:txBody>
      </p:sp>
      <p:sp>
        <p:nvSpPr>
          <p:cNvPr id="7" name="Text Placeholder 4">
            <a:extLst>
              <a:ext uri="{FF2B5EF4-FFF2-40B4-BE49-F238E27FC236}">
                <a16:creationId xmlns:a16="http://schemas.microsoft.com/office/drawing/2014/main" id="{3A9383DF-428C-4150-B7F7-D875947E8A4A}"/>
              </a:ext>
            </a:extLst>
          </p:cNvPr>
          <p:cNvSpPr>
            <a:spLocks noGrp="1"/>
          </p:cNvSpPr>
          <p:nvPr>
            <p:ph type="body" sz="quarter" idx="15"/>
          </p:nvPr>
        </p:nvSpPr>
        <p:spPr>
          <a:xfrm>
            <a:off x="301423" y="245245"/>
            <a:ext cx="2852539" cy="6126980"/>
          </a:xfrm>
        </p:spPr>
        <p:txBody>
          <a:bodyPr>
            <a:normAutofit fontScale="77500" lnSpcReduction="20000"/>
          </a:bodyPr>
          <a:lstStyle/>
          <a:p>
            <a:pPr algn="ctr">
              <a:spcBef>
                <a:spcPts val="0"/>
              </a:spcBef>
            </a:pPr>
            <a:r>
              <a:rPr lang="en-IE" sz="4600" b="1" dirty="0"/>
              <a:t>Social Innovation Opportunities</a:t>
            </a:r>
          </a:p>
          <a:p>
            <a:pPr algn="ctr">
              <a:spcBef>
                <a:spcPts val="0"/>
              </a:spcBef>
            </a:pPr>
            <a:r>
              <a:rPr lang="en-IE" sz="4600" b="1" dirty="0"/>
              <a:t> Poverty </a:t>
            </a:r>
          </a:p>
          <a:p>
            <a:pPr algn="ctr">
              <a:spcBef>
                <a:spcPts val="0"/>
              </a:spcBef>
            </a:pPr>
            <a:endParaRPr lang="en-IE" b="1" dirty="0"/>
          </a:p>
          <a:p>
            <a:pPr algn="ctr">
              <a:spcBef>
                <a:spcPts val="0"/>
              </a:spcBef>
            </a:pPr>
            <a:endParaRPr lang="en-IE" b="1" dirty="0"/>
          </a:p>
          <a:p>
            <a:pPr algn="ctr">
              <a:lnSpc>
                <a:spcPct val="120000"/>
              </a:lnSpc>
              <a:spcBef>
                <a:spcPts val="0"/>
              </a:spcBef>
            </a:pPr>
            <a:r>
              <a:rPr lang="en-IE" sz="3100" dirty="0"/>
              <a:t>Artificial intelligence, the Internet of things, data science and analytics, robotics, machine learning, remote sensing, crowdsourcing, and block-chain…</a:t>
            </a:r>
            <a:endParaRPr lang="en-IE" sz="3100" b="1" dirty="0"/>
          </a:p>
          <a:p>
            <a:pPr algn="ctr">
              <a:spcBef>
                <a:spcPts val="0"/>
              </a:spcBef>
            </a:pPr>
            <a:endParaRPr lang="en-IE" b="1" dirty="0"/>
          </a:p>
          <a:p>
            <a:endParaRPr lang="en-IE" dirty="0"/>
          </a:p>
        </p:txBody>
      </p:sp>
    </p:spTree>
    <p:extLst>
      <p:ext uri="{BB962C8B-B14F-4D97-AF65-F5344CB8AC3E}">
        <p14:creationId xmlns:p14="http://schemas.microsoft.com/office/powerpoint/2010/main" val="3391134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B8F49A-8D78-47A1-BEE5-650D374DB791}"/>
              </a:ext>
            </a:extLst>
          </p:cNvPr>
          <p:cNvSpPr>
            <a:spLocks noGrp="1"/>
          </p:cNvSpPr>
          <p:nvPr>
            <p:ph type="body" sz="quarter" idx="14"/>
          </p:nvPr>
        </p:nvSpPr>
        <p:spPr>
          <a:xfrm>
            <a:off x="3690601" y="113215"/>
            <a:ext cx="8205651" cy="5206518"/>
          </a:xfrm>
        </p:spPr>
        <p:txBody>
          <a:bodyPr/>
          <a:lstStyle/>
          <a:p>
            <a:pPr marL="342900" indent="-342900">
              <a:buFont typeface="Wingdings" panose="05000000000000000000" pitchFamily="2" charset="2"/>
              <a:buChar char="ü"/>
            </a:pPr>
            <a:r>
              <a:rPr lang="en-IE" sz="2400" b="1" dirty="0">
                <a:solidFill>
                  <a:srgbClr val="ED2A59"/>
                </a:solidFill>
              </a:rPr>
              <a:t>Mobile Phone Banking </a:t>
            </a:r>
            <a:r>
              <a:rPr lang="en-IE" sz="2400" dirty="0">
                <a:solidFill>
                  <a:schemeClr val="tx1">
                    <a:lumMod val="75000"/>
                    <a:lumOff val="25000"/>
                  </a:schemeClr>
                </a:solidFill>
              </a:rPr>
              <a:t>offers the poor access to banking </a:t>
            </a:r>
            <a:r>
              <a:rPr lang="en-IE" sz="2400" b="1" i="1" dirty="0">
                <a:solidFill>
                  <a:schemeClr val="tx1">
                    <a:lumMod val="75000"/>
                    <a:lumOff val="25000"/>
                  </a:schemeClr>
                </a:solidFill>
              </a:rPr>
              <a:t>without transaction costs </a:t>
            </a:r>
            <a:r>
              <a:rPr lang="en-IE" sz="2400" dirty="0">
                <a:solidFill>
                  <a:schemeClr val="tx1">
                    <a:lumMod val="75000"/>
                    <a:lumOff val="25000"/>
                  </a:schemeClr>
                </a:solidFill>
              </a:rPr>
              <a:t>and without the need for a traditional, </a:t>
            </a:r>
            <a:r>
              <a:rPr lang="en-IE" b="1" i="1" dirty="0">
                <a:solidFill>
                  <a:schemeClr val="tx1">
                    <a:lumMod val="75000"/>
                    <a:lumOff val="25000"/>
                  </a:schemeClr>
                </a:solidFill>
              </a:rPr>
              <a:t>physical bank</a:t>
            </a:r>
            <a:r>
              <a:rPr lang="en-IE" dirty="0">
                <a:solidFill>
                  <a:schemeClr val="tx1">
                    <a:lumMod val="75000"/>
                    <a:lumOff val="25000"/>
                  </a:schemeClr>
                </a:solidFill>
              </a:rPr>
              <a:t>. Helps them poor </a:t>
            </a:r>
            <a:r>
              <a:rPr lang="en-IE" b="1" i="1" dirty="0">
                <a:solidFill>
                  <a:schemeClr val="tx1">
                    <a:lumMod val="75000"/>
                    <a:lumOff val="25000"/>
                  </a:schemeClr>
                </a:solidFill>
              </a:rPr>
              <a:t>protect their assets</a:t>
            </a:r>
            <a:r>
              <a:rPr lang="en-IE" dirty="0">
                <a:solidFill>
                  <a:schemeClr val="tx1">
                    <a:lumMod val="75000"/>
                    <a:lumOff val="25000"/>
                  </a:schemeClr>
                </a:solidFill>
              </a:rPr>
              <a:t> and </a:t>
            </a:r>
            <a:r>
              <a:rPr lang="en-IE" b="1" i="1" dirty="0">
                <a:solidFill>
                  <a:schemeClr val="tx1">
                    <a:lumMod val="75000"/>
                    <a:lumOff val="25000"/>
                  </a:schemeClr>
                </a:solidFill>
              </a:rPr>
              <a:t>invest wisely</a:t>
            </a:r>
            <a:r>
              <a:rPr lang="en-IE" dirty="0">
                <a:solidFill>
                  <a:schemeClr val="tx1">
                    <a:lumMod val="75000"/>
                    <a:lumOff val="25000"/>
                  </a:schemeClr>
                </a:solidFill>
              </a:rPr>
              <a:t>. It allows them to </a:t>
            </a:r>
            <a:r>
              <a:rPr lang="en-IE" b="1" i="1" dirty="0">
                <a:solidFill>
                  <a:schemeClr val="tx1">
                    <a:lumMod val="75000"/>
                    <a:lumOff val="25000"/>
                  </a:schemeClr>
                </a:solidFill>
              </a:rPr>
              <a:t>save money </a:t>
            </a:r>
            <a:r>
              <a:rPr lang="en-IE" dirty="0">
                <a:solidFill>
                  <a:schemeClr val="tx1">
                    <a:lumMod val="75000"/>
                    <a:lumOff val="25000"/>
                  </a:schemeClr>
                </a:solidFill>
              </a:rPr>
              <a:t>without fear of theft. Using cell phones and mobile money makes it easier for people in developing countries to get access to </a:t>
            </a:r>
            <a:r>
              <a:rPr lang="en-IE" b="1" i="1" dirty="0">
                <a:solidFill>
                  <a:schemeClr val="tx1">
                    <a:lumMod val="75000"/>
                    <a:lumOff val="25000"/>
                  </a:schemeClr>
                </a:solidFill>
              </a:rPr>
              <a:t>government services </a:t>
            </a:r>
            <a:r>
              <a:rPr lang="en-IE" dirty="0">
                <a:solidFill>
                  <a:schemeClr val="tx1">
                    <a:lumMod val="75000"/>
                    <a:lumOff val="25000"/>
                  </a:schemeClr>
                </a:solidFill>
              </a:rPr>
              <a:t>and </a:t>
            </a:r>
            <a:r>
              <a:rPr lang="en-IE" b="1" i="1" dirty="0">
                <a:solidFill>
                  <a:schemeClr val="tx1">
                    <a:lumMod val="75000"/>
                    <a:lumOff val="25000"/>
                  </a:schemeClr>
                </a:solidFill>
              </a:rPr>
              <a:t>aid</a:t>
            </a:r>
            <a:r>
              <a:rPr lang="en-IE" dirty="0">
                <a:solidFill>
                  <a:schemeClr val="tx1">
                    <a:lumMod val="75000"/>
                    <a:lumOff val="25000"/>
                  </a:schemeClr>
                </a:solidFill>
              </a:rPr>
              <a:t>.</a:t>
            </a:r>
          </a:p>
          <a:p>
            <a:pPr marL="342900" indent="-342900" algn="l">
              <a:buFont typeface="Wingdings" panose="05000000000000000000" pitchFamily="2" charset="2"/>
              <a:buChar char="ü"/>
            </a:pPr>
            <a:r>
              <a:rPr lang="en-IE" sz="2400" b="1" i="0" dirty="0">
                <a:solidFill>
                  <a:srgbClr val="ED2A59"/>
                </a:solidFill>
                <a:effectLst/>
                <a:latin typeface="PublicSans"/>
              </a:rPr>
              <a:t>Mobile Supply Chain Platforms </a:t>
            </a:r>
            <a:r>
              <a:rPr lang="en-IE" dirty="0">
                <a:solidFill>
                  <a:schemeClr val="tx1">
                    <a:lumMod val="75000"/>
                    <a:lumOff val="25000"/>
                  </a:schemeClr>
                </a:solidFill>
              </a:rPr>
              <a:t>increase incomes for small-scale farmers and entrepreneurs by connecting them together providing way better </a:t>
            </a:r>
            <a:r>
              <a:rPr lang="en-IE" b="1" i="1" dirty="0">
                <a:solidFill>
                  <a:schemeClr val="tx1">
                    <a:lumMod val="75000"/>
                    <a:lumOff val="25000"/>
                  </a:schemeClr>
                </a:solidFill>
              </a:rPr>
              <a:t>‘online market spaces’, </a:t>
            </a:r>
            <a:r>
              <a:rPr lang="en-IE" dirty="0">
                <a:solidFill>
                  <a:schemeClr val="tx1">
                    <a:lumMod val="75000"/>
                    <a:lumOff val="25000"/>
                  </a:schemeClr>
                </a:solidFill>
              </a:rPr>
              <a:t>can sell online, more competition, openness, reputation building, access to buyers, communication and accountability. </a:t>
            </a:r>
            <a:r>
              <a:rPr lang="en-IE" b="1" i="1" dirty="0">
                <a:solidFill>
                  <a:schemeClr val="tx1">
                    <a:lumMod val="75000"/>
                    <a:lumOff val="25000"/>
                  </a:schemeClr>
                </a:solidFill>
              </a:rPr>
              <a:t>Mobile supply chain platforms </a:t>
            </a:r>
            <a:r>
              <a:rPr lang="en-IE" dirty="0">
                <a:solidFill>
                  <a:schemeClr val="tx1">
                    <a:lumMod val="75000"/>
                    <a:lumOff val="25000"/>
                  </a:schemeClr>
                </a:solidFill>
              </a:rPr>
              <a:t>help connect thousands companies, businesses and farmers regionally, nationally or internationally. </a:t>
            </a:r>
            <a:r>
              <a:rPr lang="en-IE" b="1" i="1" dirty="0">
                <a:solidFill>
                  <a:schemeClr val="tx1">
                    <a:lumMod val="75000"/>
                    <a:lumOff val="25000"/>
                  </a:schemeClr>
                </a:solidFill>
              </a:rPr>
              <a:t>Applications</a:t>
            </a:r>
            <a:r>
              <a:rPr lang="en-IE" dirty="0">
                <a:solidFill>
                  <a:schemeClr val="tx1">
                    <a:lumMod val="75000"/>
                    <a:lumOff val="25000"/>
                  </a:schemeClr>
                </a:solidFill>
              </a:rPr>
              <a:t> provide market pricing information, help farmers sell their crops for higher prices, improving their incomes and their lives. </a:t>
            </a:r>
            <a:r>
              <a:rPr lang="en-IE" b="1" i="0" u="none" strike="noStrike" dirty="0">
                <a:solidFill>
                  <a:srgbClr val="009FD8"/>
                </a:solidFill>
                <a:effectLst/>
                <a:latin typeface="PublicSans"/>
                <a:hlinkClick r:id="rId2">
                  <a:extLst>
                    <a:ext uri="{A12FA001-AC4F-418D-AE19-62706E023703}">
                      <ahyp:hlinkClr xmlns:ahyp="http://schemas.microsoft.com/office/drawing/2018/hyperlinkcolor" val="tx"/>
                    </a:ext>
                  </a:extLst>
                </a:hlinkClick>
              </a:rPr>
              <a:t>Connected Farmer Alliance</a:t>
            </a:r>
            <a:r>
              <a:rPr lang="en-IE" b="1" i="0" dirty="0">
                <a:solidFill>
                  <a:srgbClr val="009FD8"/>
                </a:solidFill>
                <a:effectLst/>
                <a:latin typeface="PublicSans"/>
              </a:rPr>
              <a:t> </a:t>
            </a:r>
            <a:r>
              <a:rPr lang="en-IE" dirty="0">
                <a:solidFill>
                  <a:schemeClr val="tx1">
                    <a:lumMod val="75000"/>
                    <a:lumOff val="25000"/>
                  </a:schemeClr>
                </a:solidFill>
              </a:rPr>
              <a:t>connects 500,000 smallholder farmers with agricultural buyers through a new mobile system facilitating the </a:t>
            </a:r>
            <a:r>
              <a:rPr lang="en-IE" b="1" i="1" dirty="0">
                <a:solidFill>
                  <a:schemeClr val="tx1">
                    <a:lumMod val="75000"/>
                    <a:lumOff val="25000"/>
                  </a:schemeClr>
                </a:solidFill>
              </a:rPr>
              <a:t>transfer of payments </a:t>
            </a:r>
            <a:r>
              <a:rPr lang="en-IE" dirty="0">
                <a:solidFill>
                  <a:schemeClr val="tx1">
                    <a:lumMod val="75000"/>
                    <a:lumOff val="25000"/>
                  </a:schemeClr>
                </a:solidFill>
              </a:rPr>
              <a:t>and </a:t>
            </a:r>
            <a:r>
              <a:rPr lang="en-IE" b="1" i="1" dirty="0">
                <a:solidFill>
                  <a:schemeClr val="tx1">
                    <a:lumMod val="75000"/>
                    <a:lumOff val="25000"/>
                  </a:schemeClr>
                </a:solidFill>
              </a:rPr>
              <a:t>data</a:t>
            </a:r>
            <a:r>
              <a:rPr lang="en-IE" dirty="0">
                <a:solidFill>
                  <a:schemeClr val="tx1">
                    <a:lumMod val="75000"/>
                    <a:lumOff val="25000"/>
                  </a:schemeClr>
                </a:solidFill>
              </a:rPr>
              <a:t>.</a:t>
            </a:r>
          </a:p>
          <a:p>
            <a:pPr algn="l"/>
            <a:endParaRPr lang="en-IE" sz="2400" b="0" i="0" dirty="0">
              <a:solidFill>
                <a:srgbClr val="2B2B2B"/>
              </a:solidFill>
              <a:effectLst/>
              <a:latin typeface="PublicSans"/>
            </a:endParaRPr>
          </a:p>
          <a:p>
            <a:pPr marL="342900" indent="-342900">
              <a:buFont typeface="Wingdings" panose="05000000000000000000" pitchFamily="2" charset="2"/>
              <a:buChar char="ü"/>
            </a:pPr>
            <a:endParaRPr lang="en-IE" sz="2400" b="0" i="0" dirty="0">
              <a:solidFill>
                <a:srgbClr val="25245D"/>
              </a:solidFill>
              <a:effectLst/>
              <a:latin typeface="museo-slab"/>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7" name="Text Placeholder 4">
            <a:extLst>
              <a:ext uri="{FF2B5EF4-FFF2-40B4-BE49-F238E27FC236}">
                <a16:creationId xmlns:a16="http://schemas.microsoft.com/office/drawing/2014/main" id="{FBEBD9B2-0BF2-47B9-9DED-1E2211E97E49}"/>
              </a:ext>
            </a:extLst>
          </p:cNvPr>
          <p:cNvSpPr>
            <a:spLocks noGrp="1"/>
          </p:cNvSpPr>
          <p:nvPr>
            <p:ph type="body" sz="quarter" idx="15"/>
          </p:nvPr>
        </p:nvSpPr>
        <p:spPr>
          <a:xfrm>
            <a:off x="177598" y="563198"/>
            <a:ext cx="3137102" cy="5206518"/>
          </a:xfrm>
        </p:spPr>
        <p:txBody>
          <a:bodyPr>
            <a:noAutofit/>
          </a:bodyPr>
          <a:lstStyle/>
          <a:p>
            <a:pPr algn="ctr">
              <a:spcBef>
                <a:spcPts val="0"/>
              </a:spcBef>
            </a:pPr>
            <a:r>
              <a:rPr lang="en-IE" b="1" dirty="0"/>
              <a:t>Social Innovation Opportunities</a:t>
            </a:r>
          </a:p>
          <a:p>
            <a:pPr algn="ctr">
              <a:spcBef>
                <a:spcPts val="0"/>
              </a:spcBef>
            </a:pPr>
            <a:r>
              <a:rPr lang="en-IE" b="1" dirty="0"/>
              <a:t> Poverty </a:t>
            </a:r>
          </a:p>
          <a:p>
            <a:endParaRPr lang="en-IE" dirty="0"/>
          </a:p>
          <a:p>
            <a:pPr algn="ctr"/>
            <a:r>
              <a:rPr lang="en-IE" i="1" dirty="0"/>
              <a:t>Spotlight on the Power of</a:t>
            </a:r>
          </a:p>
          <a:p>
            <a:pPr algn="ctr"/>
            <a:r>
              <a:rPr lang="en-IE" i="1" dirty="0"/>
              <a:t>Mobile Phone</a:t>
            </a:r>
          </a:p>
          <a:p>
            <a:pPr algn="ctr"/>
            <a:r>
              <a:rPr lang="en-IE" i="1" dirty="0"/>
              <a:t>Technology</a:t>
            </a:r>
          </a:p>
          <a:p>
            <a:pPr algn="ctr"/>
            <a:endParaRPr lang="en-IE" sz="2000" i="1" dirty="0"/>
          </a:p>
          <a:p>
            <a:pPr algn="ctr"/>
            <a:r>
              <a:rPr lang="en-IE" sz="2000" i="1" dirty="0"/>
              <a:t>Read </a:t>
            </a:r>
            <a:r>
              <a:rPr lang="en-IE" sz="2000" i="1" dirty="0">
                <a:hlinkClick r:id="rId3"/>
              </a:rPr>
              <a:t>more</a:t>
            </a:r>
            <a:endParaRPr lang="en-IE" sz="2000" i="1" dirty="0"/>
          </a:p>
        </p:txBody>
      </p:sp>
    </p:spTree>
    <p:extLst>
      <p:ext uri="{BB962C8B-B14F-4D97-AF65-F5344CB8AC3E}">
        <p14:creationId xmlns:p14="http://schemas.microsoft.com/office/powerpoint/2010/main" val="1395839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7C87EA-660E-456F-AEBD-61DAAAB5601D}"/>
              </a:ext>
            </a:extLst>
          </p:cNvPr>
          <p:cNvSpPr>
            <a:spLocks noGrp="1"/>
          </p:cNvSpPr>
          <p:nvPr>
            <p:ph type="body" sz="quarter" idx="14"/>
          </p:nvPr>
        </p:nvSpPr>
        <p:spPr>
          <a:xfrm>
            <a:off x="6096001" y="1037867"/>
            <a:ext cx="5696784" cy="1595874"/>
          </a:xfrm>
        </p:spPr>
        <p:txBody>
          <a:bodyPr anchor="ctr">
            <a:noAutofit/>
          </a:bodyPr>
          <a:lstStyle/>
          <a:p>
            <a:r>
              <a:rPr lang="en-IE" sz="4000" b="1" dirty="0">
                <a:solidFill>
                  <a:schemeClr val="tx1"/>
                </a:solidFill>
              </a:rPr>
              <a:t>DSI Projects Responding to the Impacts of COVID in Our Local Communities</a:t>
            </a:r>
          </a:p>
        </p:txBody>
      </p:sp>
      <p:sp>
        <p:nvSpPr>
          <p:cNvPr id="6" name="Text Placeholder 5">
            <a:extLst>
              <a:ext uri="{FF2B5EF4-FFF2-40B4-BE49-F238E27FC236}">
                <a16:creationId xmlns:a16="http://schemas.microsoft.com/office/drawing/2014/main" id="{1C063CD7-9F89-418A-8B8B-842D287ACBA1}"/>
              </a:ext>
            </a:extLst>
          </p:cNvPr>
          <p:cNvSpPr>
            <a:spLocks noGrp="1"/>
          </p:cNvSpPr>
          <p:nvPr>
            <p:ph type="body" sz="quarter" idx="15"/>
          </p:nvPr>
        </p:nvSpPr>
        <p:spPr/>
        <p:txBody>
          <a:bodyPr/>
          <a:lstStyle/>
          <a:p>
            <a:r>
              <a:rPr lang="en-IE" b="0" i="0" dirty="0">
                <a:solidFill>
                  <a:schemeClr val="tx1"/>
                </a:solidFill>
                <a:effectLst/>
                <a:latin typeface="nta"/>
              </a:rPr>
              <a:t>In the next section </a:t>
            </a:r>
            <a:r>
              <a:rPr lang="en-IE" dirty="0">
                <a:solidFill>
                  <a:schemeClr val="tx1"/>
                </a:solidFill>
                <a:latin typeface="nta"/>
              </a:rPr>
              <a:t>you will learn how 18 </a:t>
            </a:r>
            <a:r>
              <a:rPr lang="en-IE" b="0" i="0" dirty="0">
                <a:solidFill>
                  <a:schemeClr val="tx1"/>
                </a:solidFill>
                <a:effectLst/>
                <a:latin typeface="nta"/>
              </a:rPr>
              <a:t>companies have the potential to help a number of the key affected groups during Covid-19, including young parents, the elderly at home, and the homeless, as well as giving people tools to look after their own mental health during isolation.</a:t>
            </a:r>
            <a:endParaRPr lang="en-IE" dirty="0">
              <a:solidFill>
                <a:schemeClr val="tx1"/>
              </a:solidFill>
            </a:endParaRPr>
          </a:p>
        </p:txBody>
      </p:sp>
      <p:sp>
        <p:nvSpPr>
          <p:cNvPr id="7" name="Text Placeholder 6">
            <a:extLst>
              <a:ext uri="{FF2B5EF4-FFF2-40B4-BE49-F238E27FC236}">
                <a16:creationId xmlns:a16="http://schemas.microsoft.com/office/drawing/2014/main" id="{4F1268F3-E0D3-40A4-A677-7C21BF93F65F}"/>
              </a:ext>
            </a:extLst>
          </p:cNvPr>
          <p:cNvSpPr>
            <a:spLocks noGrp="1"/>
          </p:cNvSpPr>
          <p:nvPr>
            <p:ph type="body" sz="quarter" idx="16"/>
          </p:nvPr>
        </p:nvSpPr>
        <p:spPr/>
        <p:txBody>
          <a:bodyPr>
            <a:normAutofit fontScale="85000" lnSpcReduction="20000"/>
          </a:bodyPr>
          <a:lstStyle/>
          <a:p>
            <a:endParaRPr lang="en-IE"/>
          </a:p>
        </p:txBody>
      </p:sp>
      <p:sp>
        <p:nvSpPr>
          <p:cNvPr id="4" name="Text Placeholder 3">
            <a:extLst>
              <a:ext uri="{FF2B5EF4-FFF2-40B4-BE49-F238E27FC236}">
                <a16:creationId xmlns:a16="http://schemas.microsoft.com/office/drawing/2014/main" id="{862DEE70-83B5-41A7-AB7B-F9E6660CBA62}"/>
              </a:ext>
            </a:extLst>
          </p:cNvPr>
          <p:cNvSpPr>
            <a:spLocks noGrp="1"/>
          </p:cNvSpPr>
          <p:nvPr>
            <p:ph type="body" sz="quarter" idx="13"/>
          </p:nvPr>
        </p:nvSpPr>
        <p:spPr/>
        <p:txBody>
          <a:bodyPr>
            <a:normAutofit lnSpcReduction="10000"/>
          </a:bodyPr>
          <a:lstStyle/>
          <a:p>
            <a:pPr algn="l"/>
            <a:r>
              <a:rPr lang="en-IE" b="0" i="0" dirty="0">
                <a:solidFill>
                  <a:srgbClr val="0B0C0C"/>
                </a:solidFill>
                <a:effectLst/>
                <a:latin typeface="nta"/>
              </a:rPr>
              <a:t>Technology has already proven to be a powerful tool in our response to this pandemic, keeping us connected in ways we could not have imagined even a few years ago.</a:t>
            </a:r>
          </a:p>
          <a:p>
            <a:pPr algn="l"/>
            <a:r>
              <a:rPr lang="en-IE" b="0" i="0" dirty="0">
                <a:solidFill>
                  <a:srgbClr val="0B0C0C"/>
                </a:solidFill>
                <a:effectLst/>
                <a:latin typeface="nta"/>
              </a:rPr>
              <a:t>These innovative projects will offer fresh hope and vital support to some of the people </a:t>
            </a:r>
          </a:p>
          <a:p>
            <a:endParaRPr lang="en-IE" dirty="0"/>
          </a:p>
        </p:txBody>
      </p:sp>
      <p:sp>
        <p:nvSpPr>
          <p:cNvPr id="8" name="Text Placeholder 7">
            <a:extLst>
              <a:ext uri="{FF2B5EF4-FFF2-40B4-BE49-F238E27FC236}">
                <a16:creationId xmlns:a16="http://schemas.microsoft.com/office/drawing/2014/main" id="{93263246-C6E4-46CC-AB39-C48A2BDDD050}"/>
              </a:ext>
            </a:extLst>
          </p:cNvPr>
          <p:cNvSpPr>
            <a:spLocks noGrp="1"/>
          </p:cNvSpPr>
          <p:nvPr>
            <p:ph type="body" sz="quarter" idx="17"/>
          </p:nvPr>
        </p:nvSpPr>
        <p:spPr/>
        <p:txBody>
          <a:bodyPr>
            <a:normAutofit fontScale="92500" lnSpcReduction="10000"/>
          </a:bodyPr>
          <a:lstStyle/>
          <a:p>
            <a:endParaRPr lang="en-IE" dirty="0"/>
          </a:p>
        </p:txBody>
      </p:sp>
    </p:spTree>
    <p:extLst>
      <p:ext uri="{BB962C8B-B14F-4D97-AF65-F5344CB8AC3E}">
        <p14:creationId xmlns:p14="http://schemas.microsoft.com/office/powerpoint/2010/main" val="1627688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B8F49A-8D78-47A1-BEE5-650D374DB791}"/>
              </a:ext>
            </a:extLst>
          </p:cNvPr>
          <p:cNvSpPr>
            <a:spLocks noGrp="1"/>
          </p:cNvSpPr>
          <p:nvPr>
            <p:ph type="body" sz="quarter" idx="14"/>
          </p:nvPr>
        </p:nvSpPr>
        <p:spPr>
          <a:xfrm>
            <a:off x="3966826" y="218934"/>
            <a:ext cx="7912761" cy="5206518"/>
          </a:xfrm>
        </p:spPr>
        <p:txBody>
          <a:bodyPr/>
          <a:lstStyle/>
          <a:p>
            <a:r>
              <a:rPr lang="en-IE" b="0" i="0" dirty="0">
                <a:solidFill>
                  <a:srgbClr val="1E1E1E"/>
                </a:solidFill>
                <a:effectLst/>
              </a:rPr>
              <a:t>Being in poverty means different things to different people. It is </a:t>
            </a:r>
            <a:r>
              <a:rPr lang="en-IE" b="1" i="1" dirty="0">
                <a:solidFill>
                  <a:srgbClr val="1E1E1E"/>
                </a:solidFill>
                <a:effectLst/>
              </a:rPr>
              <a:t>not just about low income </a:t>
            </a:r>
            <a:r>
              <a:rPr lang="en-IE" b="0" i="0" dirty="0">
                <a:solidFill>
                  <a:srgbClr val="1E1E1E"/>
                </a:solidFill>
                <a:effectLst/>
              </a:rPr>
              <a:t>it can depend on the money and </a:t>
            </a:r>
            <a:r>
              <a:rPr lang="en-IE" dirty="0">
                <a:solidFill>
                  <a:srgbClr val="1E1E1E"/>
                </a:solidFill>
              </a:rPr>
              <a:t>savings </a:t>
            </a:r>
            <a:r>
              <a:rPr lang="en-IE" b="0" i="0" dirty="0">
                <a:solidFill>
                  <a:srgbClr val="1E1E1E"/>
                </a:solidFill>
                <a:effectLst/>
              </a:rPr>
              <a:t>you have access to and </a:t>
            </a:r>
            <a:r>
              <a:rPr lang="en-IE" dirty="0">
                <a:solidFill>
                  <a:srgbClr val="1E1E1E"/>
                </a:solidFill>
              </a:rPr>
              <a:t>if you can </a:t>
            </a:r>
            <a:r>
              <a:rPr lang="en-IE" b="0" i="0" dirty="0">
                <a:solidFill>
                  <a:srgbClr val="1E1E1E"/>
                </a:solidFill>
                <a:effectLst/>
              </a:rPr>
              <a:t>afford fixed costs like childcare, housing mortgage and rental costs, disability associated costs, food, electricity. Poverty can be not having a </a:t>
            </a:r>
            <a:r>
              <a:rPr lang="en-IE" b="1" i="1" dirty="0">
                <a:solidFill>
                  <a:srgbClr val="1E1E1E"/>
                </a:solidFill>
                <a:effectLst/>
              </a:rPr>
              <a:t>reasonable standard of living for a long period </a:t>
            </a:r>
            <a:r>
              <a:rPr lang="en-IE" b="0" i="0" dirty="0">
                <a:solidFill>
                  <a:srgbClr val="1E1E1E"/>
                </a:solidFill>
                <a:effectLst/>
              </a:rPr>
              <a:t>e.g.</a:t>
            </a:r>
            <a:r>
              <a:rPr lang="en-IE" dirty="0">
                <a:solidFill>
                  <a:srgbClr val="1E1E1E"/>
                </a:solidFill>
              </a:rPr>
              <a:t> not having access to</a:t>
            </a:r>
            <a:r>
              <a:rPr lang="en-IE" b="0" i="0" dirty="0">
                <a:solidFill>
                  <a:srgbClr val="1E1E1E"/>
                </a:solidFill>
                <a:effectLst/>
              </a:rPr>
              <a:t> warm clothing, nutritious food, heating, basic holidays for long periods of time and not just as a one off. </a:t>
            </a:r>
          </a:p>
          <a:p>
            <a:r>
              <a:rPr lang="en-IE" b="0" i="0" dirty="0">
                <a:solidFill>
                  <a:srgbClr val="1E1E1E"/>
                </a:solidFill>
                <a:effectLst/>
              </a:rPr>
              <a:t>An estimated </a:t>
            </a:r>
            <a:r>
              <a:rPr lang="en-IE" b="1" i="0" dirty="0">
                <a:solidFill>
                  <a:srgbClr val="ED2A59"/>
                </a:solidFill>
                <a:effectLst/>
              </a:rPr>
              <a:t>14.3 million people </a:t>
            </a:r>
            <a:r>
              <a:rPr lang="en-IE" b="0" i="0" dirty="0">
                <a:solidFill>
                  <a:srgbClr val="1E1E1E"/>
                </a:solidFill>
                <a:effectLst/>
              </a:rPr>
              <a:t>are in poverty in the UK. That’s 22% of people and 34% of children  are in poverty</a:t>
            </a:r>
          </a:p>
          <a:p>
            <a:r>
              <a:rPr lang="en-IE" b="1" i="0" dirty="0">
                <a:solidFill>
                  <a:srgbClr val="ED2A59"/>
                </a:solidFill>
                <a:effectLst/>
              </a:rPr>
              <a:t>Just under half (49%) </a:t>
            </a:r>
            <a:r>
              <a:rPr lang="en-IE" b="0" i="0" dirty="0">
                <a:solidFill>
                  <a:srgbClr val="1E1E1E"/>
                </a:solidFill>
                <a:effectLst/>
              </a:rPr>
              <a:t>of those in poverty are in “</a:t>
            </a:r>
            <a:r>
              <a:rPr lang="en-IE" b="0" i="0" u="none" strike="noStrike" dirty="0">
                <a:solidFill>
                  <a:srgbClr val="1E1E1E"/>
                </a:solidFill>
                <a:effectLst/>
                <a:hlinkClick r:id="rId2"/>
              </a:rPr>
              <a:t>persistent poverty</a:t>
            </a:r>
            <a:r>
              <a:rPr lang="en-IE" b="0" i="0" dirty="0">
                <a:solidFill>
                  <a:srgbClr val="1E1E1E"/>
                </a:solidFill>
                <a:effectLst/>
              </a:rPr>
              <a:t>” (people who would also have fallen below the poverty line in at least two of the last three years</a:t>
            </a:r>
          </a:p>
          <a:p>
            <a:r>
              <a:rPr lang="en-IE" b="0" i="0" dirty="0">
                <a:solidFill>
                  <a:srgbClr val="1E1E1E"/>
                </a:solidFill>
                <a:effectLst/>
                <a:hlinkClick r:id="rId3"/>
              </a:rPr>
              <a:t>COVID</a:t>
            </a:r>
            <a:r>
              <a:rPr lang="en-IE" b="0" i="0" dirty="0">
                <a:solidFill>
                  <a:srgbClr val="1E1E1E"/>
                </a:solidFill>
                <a:effectLst/>
              </a:rPr>
              <a:t> mainly from job losses and earning reductions, </a:t>
            </a:r>
            <a:r>
              <a:rPr lang="en-IE" b="1" i="0" dirty="0">
                <a:solidFill>
                  <a:srgbClr val="ED2A59"/>
                </a:solidFill>
                <a:effectLst/>
              </a:rPr>
              <a:t>700,000 driven into poverty </a:t>
            </a:r>
            <a:r>
              <a:rPr lang="en-IE" dirty="0">
                <a:solidFill>
                  <a:srgbClr val="1E1E1E"/>
                </a:solidFill>
              </a:rPr>
              <a:t>(includes 120,000 children) now 15 million – </a:t>
            </a:r>
            <a:r>
              <a:rPr lang="en-IE" b="1" dirty="0">
                <a:solidFill>
                  <a:srgbClr val="ED2A59"/>
                </a:solidFill>
              </a:rPr>
              <a:t>23% of the population</a:t>
            </a:r>
            <a:r>
              <a:rPr lang="en-IE" dirty="0">
                <a:solidFill>
                  <a:srgbClr val="1E1E1E"/>
                </a:solidFill>
              </a:rPr>
              <a:t>. Hardest hit were young workers, those in low paid jobs and those working in hospitality and retail. 270,000 are in ‘deep poverty’</a:t>
            </a:r>
            <a:endParaRPr lang="en-IE" b="0" i="0" dirty="0">
              <a:solidFill>
                <a:srgbClr val="1E1E1E"/>
              </a:solidFill>
              <a:effectLst/>
            </a:endParaRPr>
          </a:p>
          <a:p>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7" name="Text Placeholder 4">
            <a:extLst>
              <a:ext uri="{FF2B5EF4-FFF2-40B4-BE49-F238E27FC236}">
                <a16:creationId xmlns:a16="http://schemas.microsoft.com/office/drawing/2014/main" id="{FBEBD9B2-0BF2-47B9-9DED-1E2211E97E49}"/>
              </a:ext>
            </a:extLst>
          </p:cNvPr>
          <p:cNvSpPr>
            <a:spLocks noGrp="1"/>
          </p:cNvSpPr>
          <p:nvPr>
            <p:ph type="body" sz="quarter" idx="15"/>
          </p:nvPr>
        </p:nvSpPr>
        <p:spPr>
          <a:xfrm>
            <a:off x="194718" y="637044"/>
            <a:ext cx="3164119" cy="5206518"/>
          </a:xfrm>
        </p:spPr>
        <p:txBody>
          <a:bodyPr>
            <a:noAutofit/>
          </a:bodyPr>
          <a:lstStyle/>
          <a:p>
            <a:pPr algn="ctr" fontAlgn="base">
              <a:spcBef>
                <a:spcPts val="0"/>
              </a:spcBef>
            </a:pPr>
            <a:r>
              <a:rPr lang="en-IE" b="1" dirty="0">
                <a:solidFill>
                  <a:srgbClr val="0B0C0C"/>
                </a:solidFill>
              </a:rPr>
              <a:t>Poverty </a:t>
            </a:r>
          </a:p>
          <a:p>
            <a:pPr algn="ctr" fontAlgn="base">
              <a:spcBef>
                <a:spcPts val="0"/>
              </a:spcBef>
            </a:pPr>
            <a:r>
              <a:rPr lang="en-IE" b="1" dirty="0">
                <a:solidFill>
                  <a:srgbClr val="0B0C0C"/>
                </a:solidFill>
              </a:rPr>
              <a:t>in the UK</a:t>
            </a:r>
          </a:p>
          <a:p>
            <a:pPr algn="ctr" fontAlgn="base">
              <a:spcBef>
                <a:spcPts val="0"/>
              </a:spcBef>
            </a:pPr>
            <a:endParaRPr lang="en-IE" b="1" i="0" dirty="0">
              <a:solidFill>
                <a:srgbClr val="0B0C0C"/>
              </a:solidFill>
              <a:effectLst/>
            </a:endParaRPr>
          </a:p>
          <a:p>
            <a:pPr algn="ctr">
              <a:spcBef>
                <a:spcPts val="0"/>
              </a:spcBef>
            </a:pPr>
            <a:r>
              <a:rPr lang="en-IE" sz="2800" b="1" i="1" dirty="0">
                <a:solidFill>
                  <a:srgbClr val="0B0C0C"/>
                </a:solidFill>
              </a:rPr>
              <a:t>COVID has pushed 700,000 into Poverty. 270,000 are in ‘Deep Poverty’</a:t>
            </a:r>
          </a:p>
          <a:p>
            <a:pPr algn="ctr">
              <a:spcBef>
                <a:spcPts val="0"/>
              </a:spcBef>
            </a:pPr>
            <a:endParaRPr lang="en-IE" b="1" dirty="0">
              <a:solidFill>
                <a:srgbClr val="0B0C0C"/>
              </a:solidFill>
            </a:endParaRPr>
          </a:p>
          <a:p>
            <a:pPr algn="ctr">
              <a:spcBef>
                <a:spcPts val="0"/>
              </a:spcBef>
            </a:pPr>
            <a:r>
              <a:rPr lang="en-IE" sz="2000" i="1" dirty="0">
                <a:solidFill>
                  <a:schemeClr val="tx1"/>
                </a:solidFill>
              </a:rPr>
              <a:t>Read </a:t>
            </a:r>
            <a:r>
              <a:rPr lang="en-IE" sz="2000" i="1" dirty="0">
                <a:solidFill>
                  <a:schemeClr val="tx1"/>
                </a:solidFill>
                <a:hlinkClick r:id="rId4">
                  <a:extLst>
                    <a:ext uri="{A12FA001-AC4F-418D-AE19-62706E023703}">
                      <ahyp:hlinkClr xmlns:ahyp="http://schemas.microsoft.com/office/drawing/2018/hyperlinkcolor" val="tx"/>
                    </a:ext>
                  </a:extLst>
                </a:hlinkClick>
              </a:rPr>
              <a:t>more</a:t>
            </a:r>
            <a:endParaRPr lang="en-IE" sz="2000" i="1" dirty="0">
              <a:solidFill>
                <a:schemeClr val="tx1"/>
              </a:solidFill>
            </a:endParaRPr>
          </a:p>
        </p:txBody>
      </p:sp>
    </p:spTree>
    <p:extLst>
      <p:ext uri="{BB962C8B-B14F-4D97-AF65-F5344CB8AC3E}">
        <p14:creationId xmlns:p14="http://schemas.microsoft.com/office/powerpoint/2010/main" val="779417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B8F49A-8D78-47A1-BEE5-650D374DB791}"/>
              </a:ext>
            </a:extLst>
          </p:cNvPr>
          <p:cNvSpPr>
            <a:spLocks noGrp="1"/>
          </p:cNvSpPr>
          <p:nvPr>
            <p:ph type="body" sz="quarter" idx="14"/>
          </p:nvPr>
        </p:nvSpPr>
        <p:spPr>
          <a:xfrm>
            <a:off x="3966827" y="218934"/>
            <a:ext cx="7540362" cy="5206518"/>
          </a:xfrm>
        </p:spPr>
        <p:txBody>
          <a:bodyPr/>
          <a:lstStyle/>
          <a:p>
            <a:pPr algn="l"/>
            <a:r>
              <a:rPr lang="en-IE" b="1" i="0" dirty="0" err="1">
                <a:solidFill>
                  <a:srgbClr val="ED2A59"/>
                </a:solidFill>
                <a:effectLst/>
                <a:hlinkClick r:id="rId2">
                  <a:extLst>
                    <a:ext uri="{A12FA001-AC4F-418D-AE19-62706E023703}">
                      <ahyp:hlinkClr xmlns:ahyp="http://schemas.microsoft.com/office/drawing/2018/hyperlinkcolor" val="tx"/>
                    </a:ext>
                  </a:extLst>
                </a:hlinkClick>
              </a:rPr>
              <a:t>Feebris</a:t>
            </a:r>
            <a:r>
              <a:rPr lang="en-IE" b="0" i="0" dirty="0">
                <a:solidFill>
                  <a:srgbClr val="0B0C0C"/>
                </a:solidFill>
                <a:effectLst/>
              </a:rPr>
              <a:t> for the most </a:t>
            </a:r>
            <a:r>
              <a:rPr lang="en-IE" b="1" i="0" dirty="0">
                <a:solidFill>
                  <a:srgbClr val="40A67A"/>
                </a:solidFill>
                <a:effectLst/>
              </a:rPr>
              <a:t>vulnerable who are isolating </a:t>
            </a:r>
            <a:r>
              <a:rPr lang="en-IE" b="0" i="0" dirty="0">
                <a:solidFill>
                  <a:srgbClr val="0B0C0C"/>
                </a:solidFill>
                <a:effectLst/>
              </a:rPr>
              <a:t>– an app to help carers identify health risks and deterioration within elderly communities</a:t>
            </a:r>
          </a:p>
          <a:p>
            <a:pPr algn="l"/>
            <a:r>
              <a:rPr lang="en-IE" b="1" i="0" dirty="0">
                <a:solidFill>
                  <a:srgbClr val="ED2A59"/>
                </a:solidFill>
                <a:effectLst/>
                <a:hlinkClick r:id="rId3">
                  <a:extLst>
                    <a:ext uri="{A12FA001-AC4F-418D-AE19-62706E023703}">
                      <ahyp:hlinkClr xmlns:ahyp="http://schemas.microsoft.com/office/drawing/2018/hyperlinkcolor" val="tx"/>
                    </a:ext>
                  </a:extLst>
                </a:hlinkClick>
              </a:rPr>
              <a:t>Neurolove.org</a:t>
            </a:r>
            <a:r>
              <a:rPr lang="en-IE" b="1" i="0" dirty="0">
                <a:solidFill>
                  <a:srgbClr val="ED2A59"/>
                </a:solidFill>
                <a:effectLst/>
              </a:rPr>
              <a:t> </a:t>
            </a:r>
            <a:r>
              <a:rPr lang="en-IE" b="0" i="0" dirty="0">
                <a:solidFill>
                  <a:srgbClr val="0B0C0C"/>
                </a:solidFill>
                <a:effectLst/>
              </a:rPr>
              <a:t>to support </a:t>
            </a:r>
            <a:r>
              <a:rPr lang="en-IE" b="1" i="0" dirty="0">
                <a:solidFill>
                  <a:srgbClr val="40A67A"/>
                </a:solidFill>
                <a:effectLst/>
              </a:rPr>
              <a:t>young people with mental health </a:t>
            </a:r>
            <a:r>
              <a:rPr lang="en-IE" b="0" i="0" dirty="0">
                <a:solidFill>
                  <a:srgbClr val="0B0C0C"/>
                </a:solidFill>
                <a:effectLst/>
              </a:rPr>
              <a:t>– a platform providing a friendly ear and human support for young people to help them to keep virtually social and safe online</a:t>
            </a:r>
          </a:p>
          <a:p>
            <a:pPr algn="l"/>
            <a:r>
              <a:rPr lang="en-IE" b="1" i="0" dirty="0">
                <a:solidFill>
                  <a:srgbClr val="ED2A59"/>
                </a:solidFill>
                <a:effectLst/>
                <a:hlinkClick r:id="rId4">
                  <a:extLst>
                    <a:ext uri="{A12FA001-AC4F-418D-AE19-62706E023703}">
                      <ahyp:hlinkClr xmlns:ahyp="http://schemas.microsoft.com/office/drawing/2018/hyperlinkcolor" val="tx"/>
                    </a:ext>
                  </a:extLst>
                </a:hlinkClick>
              </a:rPr>
              <a:t>Peppy</a:t>
            </a:r>
            <a:r>
              <a:rPr lang="en-IE" b="1" i="0" dirty="0">
                <a:solidFill>
                  <a:srgbClr val="ED2A59"/>
                </a:solidFill>
                <a:effectLst/>
              </a:rPr>
              <a:t> </a:t>
            </a:r>
            <a:r>
              <a:rPr lang="en-IE" b="1" dirty="0">
                <a:solidFill>
                  <a:srgbClr val="40A67A"/>
                </a:solidFill>
              </a:rPr>
              <a:t>for parents </a:t>
            </a:r>
            <a:r>
              <a:rPr lang="en-IE" b="0" i="0" dirty="0">
                <a:solidFill>
                  <a:srgbClr val="0B0C0C"/>
                </a:solidFill>
                <a:effectLst/>
              </a:rPr>
              <a:t>– helping parents-to-be and new parents remotely access trusted, convenient advice from perinatal and mental health issues</a:t>
            </a:r>
          </a:p>
          <a:p>
            <a:pPr algn="l"/>
            <a:r>
              <a:rPr lang="en-IE" b="1" i="0" dirty="0" err="1">
                <a:solidFill>
                  <a:srgbClr val="ED2A59"/>
                </a:solidFill>
                <a:effectLst/>
                <a:hlinkClick r:id="rId5">
                  <a:extLst>
                    <a:ext uri="{A12FA001-AC4F-418D-AE19-62706E023703}">
                      <ahyp:hlinkClr xmlns:ahyp="http://schemas.microsoft.com/office/drawing/2018/hyperlinkcolor" val="tx"/>
                    </a:ext>
                  </a:extLst>
                </a:hlinkClick>
              </a:rPr>
              <a:t>Vinehealth</a:t>
            </a:r>
            <a:r>
              <a:rPr lang="en-IE" b="1" i="0" dirty="0">
                <a:solidFill>
                  <a:srgbClr val="ED2A59"/>
                </a:solidFill>
                <a:effectLst/>
              </a:rPr>
              <a:t> </a:t>
            </a:r>
            <a:r>
              <a:rPr lang="en-IE" b="1" i="0" dirty="0">
                <a:solidFill>
                  <a:srgbClr val="40A67A"/>
                </a:solidFill>
                <a:effectLst/>
              </a:rPr>
              <a:t>for cancer patients </a:t>
            </a:r>
            <a:r>
              <a:rPr lang="en-IE" b="0" i="0" dirty="0">
                <a:solidFill>
                  <a:srgbClr val="0B0C0C"/>
                </a:solidFill>
                <a:effectLst/>
              </a:rPr>
              <a:t>– a mobile app to support cancer patients during treatment and easily track and understand their care, including their symptoms, side effects, appointments and medications</a:t>
            </a:r>
          </a:p>
          <a:p>
            <a:pPr algn="l"/>
            <a:r>
              <a:rPr lang="en-IE" b="1" i="0" dirty="0">
                <a:solidFill>
                  <a:srgbClr val="ED2A59"/>
                </a:solidFill>
                <a:effectLst/>
                <a:hlinkClick r:id="rId6">
                  <a:extLst>
                    <a:ext uri="{A12FA001-AC4F-418D-AE19-62706E023703}">
                      <ahyp:hlinkClr xmlns:ahyp="http://schemas.microsoft.com/office/drawing/2018/hyperlinkcolor" val="tx"/>
                    </a:ext>
                  </a:extLst>
                </a:hlinkClick>
              </a:rPr>
              <a:t>Beam</a:t>
            </a:r>
            <a:r>
              <a:rPr lang="en-IE" b="0" i="0" dirty="0">
                <a:solidFill>
                  <a:srgbClr val="0B0C0C"/>
                </a:solidFill>
                <a:effectLst/>
              </a:rPr>
              <a:t> </a:t>
            </a:r>
            <a:r>
              <a:rPr lang="en-IE" b="1" i="0" dirty="0">
                <a:solidFill>
                  <a:srgbClr val="40A67A"/>
                </a:solidFill>
                <a:effectLst/>
              </a:rPr>
              <a:t>for the homeless population </a:t>
            </a:r>
            <a:r>
              <a:rPr lang="en-IE" b="0" i="0" dirty="0">
                <a:solidFill>
                  <a:srgbClr val="0B0C0C"/>
                </a:solidFill>
                <a:effectLst/>
              </a:rPr>
              <a:t>– a digital platform to support the homeless by taking referrals from local authorities and homeless charities, to ensure goods are funded, delivered and documented</a:t>
            </a:r>
          </a:p>
          <a:p>
            <a:pPr algn="l"/>
            <a:endParaRPr lang="en-IE" sz="2400" b="0" i="0" dirty="0">
              <a:solidFill>
                <a:srgbClr val="2B2B2B"/>
              </a:solidFill>
              <a:effectLst/>
            </a:endParaRPr>
          </a:p>
          <a:p>
            <a:pPr marL="342900" indent="-342900">
              <a:buFont typeface="Wingdings" panose="05000000000000000000" pitchFamily="2" charset="2"/>
              <a:buChar char="ü"/>
            </a:pPr>
            <a:endParaRPr lang="en-IE" sz="2400" b="0" i="0" dirty="0">
              <a:solidFill>
                <a:srgbClr val="25245D"/>
              </a:solidFill>
              <a:effectLst/>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7" name="Text Placeholder 4">
            <a:extLst>
              <a:ext uri="{FF2B5EF4-FFF2-40B4-BE49-F238E27FC236}">
                <a16:creationId xmlns:a16="http://schemas.microsoft.com/office/drawing/2014/main" id="{FBEBD9B2-0BF2-47B9-9DED-1E2211E97E49}"/>
              </a:ext>
            </a:extLst>
          </p:cNvPr>
          <p:cNvSpPr>
            <a:spLocks noGrp="1"/>
          </p:cNvSpPr>
          <p:nvPr>
            <p:ph type="body" sz="quarter" idx="15"/>
          </p:nvPr>
        </p:nvSpPr>
        <p:spPr>
          <a:xfrm>
            <a:off x="357679" y="454324"/>
            <a:ext cx="2852539" cy="5206518"/>
          </a:xfrm>
        </p:spPr>
        <p:txBody>
          <a:bodyPr>
            <a:noAutofit/>
          </a:bodyPr>
          <a:lstStyle/>
          <a:p>
            <a:pPr algn="ctr" fontAlgn="base">
              <a:spcBef>
                <a:spcPts val="0"/>
              </a:spcBef>
            </a:pPr>
            <a:r>
              <a:rPr lang="en-IE" b="1" dirty="0">
                <a:solidFill>
                  <a:srgbClr val="0B0C0C"/>
                </a:solidFill>
              </a:rPr>
              <a:t>Poverty </a:t>
            </a:r>
          </a:p>
          <a:p>
            <a:pPr algn="ctr" fontAlgn="base">
              <a:spcBef>
                <a:spcPts val="0"/>
              </a:spcBef>
            </a:pPr>
            <a:r>
              <a:rPr lang="en-IE" b="1" dirty="0">
                <a:solidFill>
                  <a:srgbClr val="0B0C0C"/>
                </a:solidFill>
              </a:rPr>
              <a:t>in the UK</a:t>
            </a:r>
          </a:p>
          <a:p>
            <a:pPr algn="ctr" fontAlgn="base">
              <a:spcBef>
                <a:spcPts val="0"/>
              </a:spcBef>
            </a:pPr>
            <a:endParaRPr lang="en-IE" b="1" dirty="0">
              <a:solidFill>
                <a:srgbClr val="0B0C0C"/>
              </a:solidFill>
            </a:endParaRPr>
          </a:p>
          <a:p>
            <a:pPr algn="ctr" fontAlgn="base"/>
            <a:r>
              <a:rPr lang="en-IE" sz="2800" b="1" i="1" dirty="0">
                <a:solidFill>
                  <a:srgbClr val="0B0C0C"/>
                </a:solidFill>
                <a:effectLst/>
              </a:rPr>
              <a:t>Digital innovations tested to support vulnerable people during COVID-19 outbreak</a:t>
            </a:r>
          </a:p>
          <a:p>
            <a:pPr algn="ctr" fontAlgn="base"/>
            <a:endParaRPr lang="en-IE" sz="2800" b="1" i="1" dirty="0">
              <a:solidFill>
                <a:srgbClr val="0B0C0C"/>
              </a:solidFill>
              <a:effectLst/>
            </a:endParaRPr>
          </a:p>
          <a:p>
            <a:pPr algn="ctr"/>
            <a:endParaRPr lang="en-IE" sz="2000" i="1" dirty="0"/>
          </a:p>
          <a:p>
            <a:pPr algn="ctr"/>
            <a:r>
              <a:rPr lang="en-IE" sz="2000" i="1" dirty="0">
                <a:solidFill>
                  <a:schemeClr val="tx1"/>
                </a:solidFill>
              </a:rPr>
              <a:t>Read </a:t>
            </a:r>
            <a:r>
              <a:rPr lang="en-IE" sz="2000" i="1" dirty="0">
                <a:solidFill>
                  <a:schemeClr val="tx1"/>
                </a:solidFill>
                <a:hlinkClick r:id="rId7">
                  <a:extLst>
                    <a:ext uri="{A12FA001-AC4F-418D-AE19-62706E023703}">
                      <ahyp:hlinkClr xmlns:ahyp="http://schemas.microsoft.com/office/drawing/2018/hyperlinkcolor" val="tx"/>
                    </a:ext>
                  </a:extLst>
                </a:hlinkClick>
              </a:rPr>
              <a:t>more</a:t>
            </a:r>
            <a:endParaRPr lang="en-IE" sz="2000" i="1" dirty="0">
              <a:solidFill>
                <a:schemeClr val="tx1"/>
              </a:solidFill>
            </a:endParaRPr>
          </a:p>
        </p:txBody>
      </p:sp>
    </p:spTree>
    <p:extLst>
      <p:ext uri="{BB962C8B-B14F-4D97-AF65-F5344CB8AC3E}">
        <p14:creationId xmlns:p14="http://schemas.microsoft.com/office/powerpoint/2010/main" val="3011812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E44ADA24-2052-43AB-9102-5ECC3851B4E9}"/>
              </a:ext>
            </a:extLst>
          </p:cNvPr>
          <p:cNvSpPr txBox="1">
            <a:spLocks/>
          </p:cNvSpPr>
          <p:nvPr/>
        </p:nvSpPr>
        <p:spPr>
          <a:xfrm>
            <a:off x="5356859" y="1527950"/>
            <a:ext cx="6184901" cy="2754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i="1" dirty="0"/>
              <a:t>Fostering Social Innovation to Address Social Challenges</a:t>
            </a:r>
            <a:endParaRPr lang="en-IE" sz="4000" i="1" dirty="0"/>
          </a:p>
          <a:p>
            <a:endParaRPr lang="en-IE" sz="4000" dirty="0"/>
          </a:p>
          <a:p>
            <a:r>
              <a:rPr lang="en-IE" sz="4800" b="1" dirty="0"/>
              <a:t>Goal 2 </a:t>
            </a:r>
            <a:r>
              <a:rPr lang="en-IE" sz="4800" dirty="0"/>
              <a:t>Tackling Hunger</a:t>
            </a:r>
          </a:p>
          <a:p>
            <a:endParaRPr lang="en-IE" sz="6000" dirty="0"/>
          </a:p>
        </p:txBody>
      </p:sp>
      <p:pic>
        <p:nvPicPr>
          <p:cNvPr id="10" name="Picture Placeholder 9" descr="A picture containing outdoor, person&#10;&#10;Description automatically generated">
            <a:extLst>
              <a:ext uri="{FF2B5EF4-FFF2-40B4-BE49-F238E27FC236}">
                <a16:creationId xmlns:a16="http://schemas.microsoft.com/office/drawing/2014/main" id="{3BA6712B-98C1-41E5-9361-B15E59FF958B}"/>
              </a:ext>
            </a:extLst>
          </p:cNvPr>
          <p:cNvPicPr>
            <a:picLocks noGrp="1" noChangeAspect="1"/>
          </p:cNvPicPr>
          <p:nvPr>
            <p:ph type="pic" sz="quarter" idx="16"/>
          </p:nvPr>
        </p:nvPicPr>
        <p:blipFill>
          <a:blip r:embed="rId2"/>
          <a:srcRect l="27003" r="27003"/>
          <a:stretch>
            <a:fillRect/>
          </a:stretch>
        </p:blipFill>
        <p:spPr/>
      </p:pic>
    </p:spTree>
    <p:extLst>
      <p:ext uri="{BB962C8B-B14F-4D97-AF65-F5344CB8AC3E}">
        <p14:creationId xmlns:p14="http://schemas.microsoft.com/office/powerpoint/2010/main" val="1032434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58E473-991F-47A3-9C68-37B030EB3825}"/>
              </a:ext>
            </a:extLst>
          </p:cNvPr>
          <p:cNvSpPr>
            <a:spLocks noGrp="1"/>
          </p:cNvSpPr>
          <p:nvPr>
            <p:ph type="body" sz="quarter" idx="14"/>
          </p:nvPr>
        </p:nvSpPr>
        <p:spPr>
          <a:xfrm>
            <a:off x="6771993" y="221521"/>
            <a:ext cx="4975524" cy="4603975"/>
          </a:xfrm>
        </p:spPr>
        <p:txBody>
          <a:bodyPr/>
          <a:lstStyle/>
          <a:p>
            <a:pPr algn="ctr">
              <a:lnSpc>
                <a:spcPct val="100000"/>
              </a:lnSpc>
              <a:spcBef>
                <a:spcPts val="0"/>
              </a:spcBef>
            </a:pPr>
            <a:r>
              <a:rPr lang="en-IE" sz="3200" b="1" dirty="0">
                <a:solidFill>
                  <a:srgbClr val="ED2A59"/>
                </a:solidFill>
              </a:rPr>
              <a:t>How can it be 2020 and people are still going hungry?</a:t>
            </a:r>
          </a:p>
          <a:p>
            <a:pPr algn="ctr">
              <a:lnSpc>
                <a:spcPct val="100000"/>
              </a:lnSpc>
              <a:spcBef>
                <a:spcPts val="0"/>
              </a:spcBef>
            </a:pPr>
            <a:endParaRPr lang="en-IE" sz="1400" b="1" dirty="0">
              <a:solidFill>
                <a:srgbClr val="ED2A59"/>
              </a:solidFill>
            </a:endParaRPr>
          </a:p>
          <a:p>
            <a:pPr algn="ctr"/>
            <a:r>
              <a:rPr lang="en-IE" b="1" i="1" dirty="0">
                <a:solidFill>
                  <a:srgbClr val="EF619A"/>
                </a:solidFill>
              </a:rPr>
              <a:t>And how is obesity rising in both adults and children?</a:t>
            </a:r>
          </a:p>
          <a:p>
            <a:pPr algn="ctr"/>
            <a:r>
              <a:rPr lang="en-IE" b="1" i="1" dirty="0">
                <a:solidFill>
                  <a:srgbClr val="40A67A"/>
                </a:solidFill>
              </a:rPr>
              <a:t>7.5 billion people on this Earth, one in nine is malnourished</a:t>
            </a:r>
          </a:p>
          <a:p>
            <a:pPr algn="ctr"/>
            <a:r>
              <a:rPr lang="en-IE" b="0" i="0" dirty="0">
                <a:solidFill>
                  <a:schemeClr val="tx1">
                    <a:lumMod val="75000"/>
                    <a:lumOff val="25000"/>
                  </a:schemeClr>
                </a:solidFill>
                <a:effectLst/>
              </a:rPr>
              <a:t>The problem is how we are </a:t>
            </a:r>
            <a:r>
              <a:rPr lang="en-IE" b="1" i="1" dirty="0">
                <a:solidFill>
                  <a:schemeClr val="tx1">
                    <a:lumMod val="75000"/>
                    <a:lumOff val="25000"/>
                  </a:schemeClr>
                </a:solidFill>
              </a:rPr>
              <a:t>producing </a:t>
            </a:r>
            <a:r>
              <a:rPr lang="en-IE" b="0" i="0" dirty="0">
                <a:solidFill>
                  <a:schemeClr val="tx1">
                    <a:lumMod val="75000"/>
                    <a:lumOff val="25000"/>
                  </a:schemeClr>
                </a:solidFill>
                <a:effectLst/>
              </a:rPr>
              <a:t>and </a:t>
            </a:r>
            <a:r>
              <a:rPr lang="en-IE" b="1" i="1" dirty="0">
                <a:solidFill>
                  <a:schemeClr val="tx1">
                    <a:lumMod val="75000"/>
                    <a:lumOff val="25000"/>
                  </a:schemeClr>
                </a:solidFill>
              </a:rPr>
              <a:t>consuming</a:t>
            </a:r>
            <a:r>
              <a:rPr lang="en-IE" b="0" i="0" dirty="0">
                <a:solidFill>
                  <a:schemeClr val="tx1">
                    <a:lumMod val="75000"/>
                    <a:lumOff val="25000"/>
                  </a:schemeClr>
                </a:solidFill>
                <a:effectLst/>
              </a:rPr>
              <a:t> food and people lack </a:t>
            </a:r>
            <a:r>
              <a:rPr lang="en-IE" b="1" i="1" dirty="0">
                <a:solidFill>
                  <a:schemeClr val="tx1">
                    <a:lumMod val="75000"/>
                    <a:lumOff val="25000"/>
                  </a:schemeClr>
                </a:solidFill>
              </a:rPr>
              <a:t>access</a:t>
            </a:r>
            <a:r>
              <a:rPr lang="en-IE" b="0" i="0" dirty="0">
                <a:solidFill>
                  <a:schemeClr val="tx1">
                    <a:lumMod val="75000"/>
                    <a:lumOff val="25000"/>
                  </a:schemeClr>
                </a:solidFill>
                <a:effectLst/>
              </a:rPr>
              <a:t> to food. Many people do not have enough money to purchase food and cannot grow their own.</a:t>
            </a:r>
          </a:p>
          <a:p>
            <a:pPr algn="ctr"/>
            <a:r>
              <a:rPr lang="en-IE" i="0" dirty="0">
                <a:solidFill>
                  <a:schemeClr val="tx1">
                    <a:lumMod val="75000"/>
                    <a:lumOff val="25000"/>
                  </a:schemeClr>
                </a:solidFill>
                <a:effectLst/>
              </a:rPr>
              <a:t>We waste </a:t>
            </a:r>
            <a:r>
              <a:rPr lang="en-IE" b="1" i="1" dirty="0">
                <a:solidFill>
                  <a:schemeClr val="tx1">
                    <a:lumMod val="75000"/>
                    <a:lumOff val="25000"/>
                  </a:schemeClr>
                </a:solidFill>
                <a:effectLst/>
              </a:rPr>
              <a:t>one third </a:t>
            </a:r>
            <a:r>
              <a:rPr lang="en-IE" i="0" dirty="0">
                <a:solidFill>
                  <a:schemeClr val="tx1">
                    <a:lumMod val="75000"/>
                    <a:lumOff val="25000"/>
                  </a:schemeClr>
                </a:solidFill>
                <a:effectLst/>
              </a:rPr>
              <a:t>of all </a:t>
            </a:r>
            <a:r>
              <a:rPr lang="en-IE" dirty="0">
                <a:solidFill>
                  <a:schemeClr val="tx1">
                    <a:lumMod val="75000"/>
                    <a:lumOff val="25000"/>
                  </a:schemeClr>
                </a:solidFill>
              </a:rPr>
              <a:t>food produced a</a:t>
            </a:r>
            <a:r>
              <a:rPr lang="en-IE" b="0" i="0" dirty="0">
                <a:solidFill>
                  <a:schemeClr val="tx1">
                    <a:lumMod val="75000"/>
                    <a:lumOff val="25000"/>
                  </a:schemeClr>
                </a:solidFill>
                <a:effectLst/>
              </a:rPr>
              <a:t>nd all the natural resources that went into its production</a:t>
            </a:r>
            <a:endParaRPr lang="en-IE" dirty="0"/>
          </a:p>
        </p:txBody>
      </p:sp>
      <p:pic>
        <p:nvPicPr>
          <p:cNvPr id="5" name="Picture Placeholder 4" descr="A group of girls eating at a table&#10;&#10;Description automatically generated with low confidence">
            <a:extLst>
              <a:ext uri="{FF2B5EF4-FFF2-40B4-BE49-F238E27FC236}">
                <a16:creationId xmlns:a16="http://schemas.microsoft.com/office/drawing/2014/main" id="{A0A7575E-0EDF-4661-93D7-8498D9968FE6}"/>
              </a:ext>
            </a:extLst>
          </p:cNvPr>
          <p:cNvPicPr>
            <a:picLocks noGrp="1" noChangeAspect="1"/>
          </p:cNvPicPr>
          <p:nvPr>
            <p:ph type="pic" sz="quarter" idx="10"/>
          </p:nvPr>
        </p:nvPicPr>
        <p:blipFill>
          <a:blip r:embed="rId2"/>
          <a:srcRect l="18750" r="18750"/>
          <a:stretch>
            <a:fillRect/>
          </a:stretch>
        </p:blipFill>
        <p:spPr/>
      </p:pic>
    </p:spTree>
    <p:extLst>
      <p:ext uri="{BB962C8B-B14F-4D97-AF65-F5344CB8AC3E}">
        <p14:creationId xmlns:p14="http://schemas.microsoft.com/office/powerpoint/2010/main" val="3508534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utdoor, person&#10;&#10;Description automatically generated">
            <a:extLst>
              <a:ext uri="{FF2B5EF4-FFF2-40B4-BE49-F238E27FC236}">
                <a16:creationId xmlns:a16="http://schemas.microsoft.com/office/drawing/2014/main" id="{013CA21C-5ADD-4B20-9F07-F90B89B40525}"/>
              </a:ext>
            </a:extLst>
          </p:cNvPr>
          <p:cNvPicPr>
            <a:picLocks noGrp="1" noChangeAspect="1"/>
          </p:cNvPicPr>
          <p:nvPr>
            <p:ph type="pic" sz="quarter" idx="10"/>
          </p:nvPr>
        </p:nvPicPr>
        <p:blipFill>
          <a:blip r:embed="rId2"/>
          <a:srcRect l="5435" r="5435"/>
          <a:stretch>
            <a:fillRect/>
          </a:stretch>
        </p:blipFill>
        <p:spPr/>
      </p:pic>
      <p:sp>
        <p:nvSpPr>
          <p:cNvPr id="7" name="Text Placeholder 6">
            <a:extLst>
              <a:ext uri="{FF2B5EF4-FFF2-40B4-BE49-F238E27FC236}">
                <a16:creationId xmlns:a16="http://schemas.microsoft.com/office/drawing/2014/main" id="{C258E473-991F-47A3-9C68-37B030EB3825}"/>
              </a:ext>
            </a:extLst>
          </p:cNvPr>
          <p:cNvSpPr>
            <a:spLocks noGrp="1"/>
          </p:cNvSpPr>
          <p:nvPr>
            <p:ph type="body" sz="quarter" idx="14"/>
          </p:nvPr>
        </p:nvSpPr>
        <p:spPr>
          <a:xfrm>
            <a:off x="6663350" y="121933"/>
            <a:ext cx="5265236" cy="4603975"/>
          </a:xfrm>
        </p:spPr>
        <p:txBody>
          <a:bodyPr/>
          <a:lstStyle/>
          <a:p>
            <a:pPr algn="ctr">
              <a:lnSpc>
                <a:spcPct val="100000"/>
              </a:lnSpc>
              <a:spcBef>
                <a:spcPts val="0"/>
              </a:spcBef>
            </a:pPr>
            <a:r>
              <a:rPr lang="en-IE" sz="3200" b="1" dirty="0">
                <a:solidFill>
                  <a:srgbClr val="40A67A"/>
                </a:solidFill>
              </a:rPr>
              <a:t>How can it be 2020 and people are still going hungry?</a:t>
            </a:r>
          </a:p>
          <a:p>
            <a:pPr marL="342900" indent="-342900" algn="l">
              <a:buFont typeface="Wingdings" panose="05000000000000000000" pitchFamily="2" charset="2"/>
              <a:buChar char="ü"/>
            </a:pPr>
            <a:r>
              <a:rPr lang="en-IE" b="1" i="1" dirty="0">
                <a:solidFill>
                  <a:srgbClr val="EF619A"/>
                </a:solidFill>
              </a:rPr>
              <a:t>Growing world population </a:t>
            </a:r>
            <a:r>
              <a:rPr lang="en-IE" dirty="0">
                <a:solidFill>
                  <a:schemeClr val="tx1">
                    <a:lumMod val="75000"/>
                    <a:lumOff val="25000"/>
                  </a:schemeClr>
                </a:solidFill>
              </a:rPr>
              <a:t>increases the demand for food year on year</a:t>
            </a:r>
          </a:p>
          <a:p>
            <a:pPr marL="342900" indent="-342900" algn="l">
              <a:buFont typeface="Wingdings" panose="05000000000000000000" pitchFamily="2" charset="2"/>
              <a:buChar char="ü"/>
            </a:pPr>
            <a:r>
              <a:rPr lang="en-IE" dirty="0">
                <a:solidFill>
                  <a:schemeClr val="tx1">
                    <a:lumMod val="75000"/>
                    <a:lumOff val="25000"/>
                  </a:schemeClr>
                </a:solidFill>
              </a:rPr>
              <a:t>Rapid </a:t>
            </a:r>
            <a:r>
              <a:rPr lang="en-IE" b="1" i="1" dirty="0">
                <a:solidFill>
                  <a:srgbClr val="EF619A"/>
                </a:solidFill>
              </a:rPr>
              <a:t>increase in oil prices </a:t>
            </a:r>
            <a:r>
              <a:rPr lang="en-IE" dirty="0">
                <a:solidFill>
                  <a:schemeClr val="tx1">
                    <a:lumMod val="75000"/>
                    <a:lumOff val="25000"/>
                  </a:schemeClr>
                </a:solidFill>
              </a:rPr>
              <a:t>increased fertilizer and other production costs</a:t>
            </a:r>
          </a:p>
          <a:p>
            <a:pPr marL="342900" indent="-342900" algn="l">
              <a:buFont typeface="Wingdings" panose="05000000000000000000" pitchFamily="2" charset="2"/>
              <a:buChar char="ü"/>
            </a:pPr>
            <a:r>
              <a:rPr lang="en-IE" b="1" i="1" dirty="0">
                <a:solidFill>
                  <a:srgbClr val="EF619A"/>
                </a:solidFill>
                <a:effectLst/>
              </a:rPr>
              <a:t>Lack of access </a:t>
            </a:r>
            <a:r>
              <a:rPr lang="en-IE" b="0" i="0" dirty="0">
                <a:solidFill>
                  <a:schemeClr val="tx1">
                    <a:lumMod val="75000"/>
                    <a:lumOff val="25000"/>
                  </a:schemeClr>
                </a:solidFill>
                <a:effectLst/>
              </a:rPr>
              <a:t>to nutritious food which is </a:t>
            </a:r>
            <a:r>
              <a:rPr lang="en-IE" dirty="0">
                <a:solidFill>
                  <a:schemeClr val="tx1">
                    <a:lumMod val="75000"/>
                    <a:lumOff val="25000"/>
                  </a:schemeClr>
                </a:solidFill>
              </a:rPr>
              <a:t>often more </a:t>
            </a:r>
            <a:r>
              <a:rPr lang="en-IE" b="1" i="1" dirty="0">
                <a:solidFill>
                  <a:srgbClr val="EF619A"/>
                </a:solidFill>
              </a:rPr>
              <a:t>expensive</a:t>
            </a:r>
            <a:r>
              <a:rPr lang="en-IE" b="1" i="1" dirty="0">
                <a:solidFill>
                  <a:schemeClr val="tx1">
                    <a:lumMod val="75000"/>
                    <a:lumOff val="25000"/>
                  </a:schemeClr>
                </a:solidFill>
              </a:rPr>
              <a:t> </a:t>
            </a:r>
            <a:r>
              <a:rPr lang="en-IE" dirty="0">
                <a:solidFill>
                  <a:schemeClr val="tx1">
                    <a:lumMod val="75000"/>
                    <a:lumOff val="25000"/>
                  </a:schemeClr>
                </a:solidFill>
              </a:rPr>
              <a:t>and in some areas healthy food is </a:t>
            </a:r>
            <a:r>
              <a:rPr lang="en-IE" b="1" i="1" dirty="0">
                <a:solidFill>
                  <a:srgbClr val="EF619A"/>
                </a:solidFill>
              </a:rPr>
              <a:t>restricted</a:t>
            </a:r>
            <a:r>
              <a:rPr lang="en-IE" dirty="0">
                <a:solidFill>
                  <a:schemeClr val="tx1">
                    <a:lumMod val="75000"/>
                    <a:lumOff val="25000"/>
                  </a:schemeClr>
                </a:solidFill>
              </a:rPr>
              <a:t> or </a:t>
            </a:r>
            <a:r>
              <a:rPr lang="en-IE" b="1" i="1" dirty="0">
                <a:solidFill>
                  <a:srgbClr val="EF619A"/>
                </a:solidFill>
              </a:rPr>
              <a:t>non existent</a:t>
            </a:r>
            <a:r>
              <a:rPr lang="en-IE" b="1" i="1" dirty="0">
                <a:solidFill>
                  <a:schemeClr val="tx1">
                    <a:lumMod val="75000"/>
                    <a:lumOff val="25000"/>
                  </a:schemeClr>
                </a:solidFill>
              </a:rPr>
              <a:t>. </a:t>
            </a:r>
          </a:p>
          <a:p>
            <a:pPr marL="342900" indent="-342900" algn="l">
              <a:buFont typeface="Wingdings" panose="05000000000000000000" pitchFamily="2" charset="2"/>
              <a:buChar char="ü"/>
            </a:pPr>
            <a:r>
              <a:rPr lang="en-IE" b="1" i="1" dirty="0">
                <a:solidFill>
                  <a:srgbClr val="EF619A"/>
                </a:solidFill>
              </a:rPr>
              <a:t>Disease or economic chaos. </a:t>
            </a:r>
            <a:r>
              <a:rPr lang="en-IE" dirty="0">
                <a:solidFill>
                  <a:schemeClr val="tx1">
                    <a:lumMod val="75000"/>
                    <a:lumOff val="25000"/>
                  </a:schemeClr>
                </a:solidFill>
              </a:rPr>
              <a:t>Due to COVID-19 over 368 million children are </a:t>
            </a:r>
            <a:r>
              <a:rPr lang="en-IE" dirty="0">
                <a:solidFill>
                  <a:schemeClr val="tx1">
                    <a:lumMod val="75000"/>
                    <a:lumOff val="25000"/>
                  </a:schemeClr>
                </a:solidFill>
                <a:hlinkClick r:id="rId3">
                  <a:extLst>
                    <a:ext uri="{A12FA001-AC4F-418D-AE19-62706E023703}">
                      <ahyp:hlinkClr xmlns:ahyp="http://schemas.microsoft.com/office/drawing/2018/hyperlinkcolor" val="tx"/>
                    </a:ext>
                  </a:extLst>
                </a:hlinkClick>
              </a:rPr>
              <a:t>missing meals</a:t>
            </a:r>
            <a:r>
              <a:rPr lang="en-IE" dirty="0">
                <a:solidFill>
                  <a:schemeClr val="tx1">
                    <a:lumMod val="75000"/>
                    <a:lumOff val="25000"/>
                  </a:schemeClr>
                </a:solidFill>
              </a:rPr>
              <a:t> and snacks because schools have been shut down. It has also restricted the movement of food, delivery of farming seeds, distribution of Food Aid… </a:t>
            </a:r>
          </a:p>
          <a:p>
            <a:pPr marL="342900" indent="-342900" algn="l">
              <a:buFont typeface="Wingdings" panose="05000000000000000000" pitchFamily="2" charset="2"/>
              <a:buChar char="ü"/>
            </a:pPr>
            <a:endParaRPr lang="en-IE" b="0" i="0" dirty="0">
              <a:solidFill>
                <a:schemeClr val="tx1">
                  <a:lumMod val="75000"/>
                  <a:lumOff val="25000"/>
                </a:schemeClr>
              </a:solidFill>
              <a:effectLst/>
            </a:endParaRPr>
          </a:p>
        </p:txBody>
      </p:sp>
    </p:spTree>
    <p:extLst>
      <p:ext uri="{BB962C8B-B14F-4D97-AF65-F5344CB8AC3E}">
        <p14:creationId xmlns:p14="http://schemas.microsoft.com/office/powerpoint/2010/main" val="3783044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D0C596-87B0-443C-ADFD-8D8D3DA6EC5C}"/>
              </a:ext>
            </a:extLst>
          </p:cNvPr>
          <p:cNvSpPr>
            <a:spLocks noGrp="1"/>
          </p:cNvSpPr>
          <p:nvPr>
            <p:ph type="body" sz="quarter" idx="14"/>
          </p:nvPr>
        </p:nvSpPr>
        <p:spPr>
          <a:xfrm>
            <a:off x="202502" y="976642"/>
            <a:ext cx="5126835" cy="3273664"/>
          </a:xfrm>
        </p:spPr>
        <p:txBody>
          <a:bodyPr/>
          <a:lstStyle/>
          <a:p>
            <a:pPr algn="ctr"/>
            <a:r>
              <a:rPr lang="en-IE" sz="3200" b="1" i="1" dirty="0">
                <a:solidFill>
                  <a:srgbClr val="A6377D"/>
                </a:solidFill>
              </a:rPr>
              <a:t>The challenge is getting worse not better</a:t>
            </a:r>
          </a:p>
          <a:p>
            <a:pPr marL="342900" indent="-342900">
              <a:buFont typeface="Arial" panose="020B0604020202020204" pitchFamily="34" charset="0"/>
              <a:buChar char="•"/>
            </a:pPr>
            <a:r>
              <a:rPr lang="en-IE" dirty="0">
                <a:solidFill>
                  <a:schemeClr val="tx1">
                    <a:lumMod val="75000"/>
                    <a:lumOff val="25000"/>
                  </a:schemeClr>
                </a:solidFill>
              </a:rPr>
              <a:t>21.3% of children under 5 are </a:t>
            </a:r>
            <a:r>
              <a:rPr lang="en-IE" b="1" i="1" dirty="0">
                <a:solidFill>
                  <a:srgbClr val="009FD8"/>
                </a:solidFill>
                <a:hlinkClick r:id="rId2">
                  <a:extLst>
                    <a:ext uri="{A12FA001-AC4F-418D-AE19-62706E023703}">
                      <ahyp:hlinkClr xmlns:ahyp="http://schemas.microsoft.com/office/drawing/2018/hyperlinkcolor" val="tx"/>
                    </a:ext>
                  </a:extLst>
                </a:hlinkClick>
              </a:rPr>
              <a:t>stunted</a:t>
            </a:r>
            <a:r>
              <a:rPr lang="en-IE" dirty="0">
                <a:solidFill>
                  <a:schemeClr val="tx1">
                    <a:lumMod val="75000"/>
                    <a:lumOff val="25000"/>
                  </a:schemeClr>
                </a:solidFill>
              </a:rPr>
              <a:t> (144 million)</a:t>
            </a:r>
          </a:p>
          <a:p>
            <a:pPr marL="342900" indent="-342900">
              <a:buFont typeface="Arial" panose="020B0604020202020204" pitchFamily="34" charset="0"/>
              <a:buChar char="•"/>
            </a:pPr>
            <a:r>
              <a:rPr lang="en-IE" dirty="0">
                <a:solidFill>
                  <a:schemeClr val="tx1">
                    <a:lumMod val="75000"/>
                    <a:lumOff val="25000"/>
                  </a:schemeClr>
                </a:solidFill>
              </a:rPr>
              <a:t>6.9% of children under 5 are affected by </a:t>
            </a:r>
            <a:r>
              <a:rPr lang="en-IE" b="1" i="1" dirty="0">
                <a:solidFill>
                  <a:srgbClr val="009FD8"/>
                </a:solidFill>
                <a:hlinkClick r:id="rId3">
                  <a:extLst>
                    <a:ext uri="{A12FA001-AC4F-418D-AE19-62706E023703}">
                      <ahyp:hlinkClr xmlns:ahyp="http://schemas.microsoft.com/office/drawing/2018/hyperlinkcolor" val="tx"/>
                    </a:ext>
                  </a:extLst>
                </a:hlinkClick>
              </a:rPr>
              <a:t>wasting </a:t>
            </a:r>
            <a:r>
              <a:rPr lang="en-IE" dirty="0">
                <a:solidFill>
                  <a:schemeClr val="tx1">
                    <a:lumMod val="75000"/>
                    <a:lumOff val="25000"/>
                  </a:schemeClr>
                </a:solidFill>
              </a:rPr>
              <a:t>(47 million) (2019)</a:t>
            </a:r>
          </a:p>
          <a:p>
            <a:pPr marL="342900" indent="-342900">
              <a:buFont typeface="Arial" panose="020B0604020202020204" pitchFamily="34" charset="0"/>
              <a:buChar char="•"/>
            </a:pPr>
            <a:r>
              <a:rPr lang="en-IE" b="1" dirty="0">
                <a:solidFill>
                  <a:srgbClr val="009FD8"/>
                </a:solidFill>
              </a:rPr>
              <a:t>Threats</a:t>
            </a:r>
            <a:r>
              <a:rPr lang="en-IE" dirty="0">
                <a:solidFill>
                  <a:schemeClr val="tx1">
                    <a:lumMod val="75000"/>
                    <a:lumOff val="25000"/>
                  </a:schemeClr>
                </a:solidFill>
              </a:rPr>
              <a:t> to Hunger and Food Systems climate shocks, conflict, locusts, viruses and illness, COVID-19</a:t>
            </a:r>
          </a:p>
          <a:p>
            <a:pPr marL="342900" indent="-342900">
              <a:buFont typeface="Arial" panose="020B0604020202020204" pitchFamily="34" charset="0"/>
              <a:buChar char="•"/>
            </a:pPr>
            <a:r>
              <a:rPr lang="en-IE" dirty="0">
                <a:solidFill>
                  <a:schemeClr val="tx1">
                    <a:lumMod val="75000"/>
                    <a:lumOff val="25000"/>
                  </a:schemeClr>
                </a:solidFill>
              </a:rPr>
              <a:t>40-85% of all </a:t>
            </a:r>
            <a:r>
              <a:rPr lang="en-IE" b="1" i="1" dirty="0">
                <a:solidFill>
                  <a:srgbClr val="009FD8"/>
                </a:solidFill>
              </a:rPr>
              <a:t>small scale food producers</a:t>
            </a:r>
            <a:r>
              <a:rPr lang="en-IE" dirty="0">
                <a:solidFill>
                  <a:schemeClr val="tx1">
                    <a:lumMod val="75000"/>
                    <a:lumOff val="25000"/>
                  </a:schemeClr>
                </a:solidFill>
              </a:rPr>
              <a:t> in developing countries are hit hard by the crisis </a:t>
            </a:r>
          </a:p>
          <a:p>
            <a:pPr marL="342900" indent="-342900">
              <a:buFont typeface="Arial" panose="020B0604020202020204" pitchFamily="34" charset="0"/>
              <a:buChar char="•"/>
            </a:pPr>
            <a:r>
              <a:rPr lang="en-IE" dirty="0">
                <a:solidFill>
                  <a:schemeClr val="tx1">
                    <a:lumMod val="75000"/>
                    <a:lumOff val="25000"/>
                  </a:schemeClr>
                </a:solidFill>
              </a:rPr>
              <a:t>45% of children </a:t>
            </a:r>
            <a:r>
              <a:rPr lang="en-IE" b="1" i="1" dirty="0">
                <a:solidFill>
                  <a:srgbClr val="009FD8"/>
                </a:solidFill>
              </a:rPr>
              <a:t>die under 5 </a:t>
            </a:r>
            <a:r>
              <a:rPr lang="en-IE" dirty="0">
                <a:solidFill>
                  <a:schemeClr val="tx1">
                    <a:lumMod val="75000"/>
                    <a:lumOff val="25000"/>
                  </a:schemeClr>
                </a:solidFill>
              </a:rPr>
              <a:t>due to undernutrition</a:t>
            </a:r>
          </a:p>
        </p:txBody>
      </p:sp>
      <p:sp>
        <p:nvSpPr>
          <p:cNvPr id="4" name="Text Placeholder 3">
            <a:extLst>
              <a:ext uri="{FF2B5EF4-FFF2-40B4-BE49-F238E27FC236}">
                <a16:creationId xmlns:a16="http://schemas.microsoft.com/office/drawing/2014/main" id="{1D566A69-98B8-45CD-817E-05960BE9EE86}"/>
              </a:ext>
            </a:extLst>
          </p:cNvPr>
          <p:cNvSpPr>
            <a:spLocks noGrp="1"/>
          </p:cNvSpPr>
          <p:nvPr>
            <p:ph type="body" sz="quarter" idx="15"/>
          </p:nvPr>
        </p:nvSpPr>
        <p:spPr>
          <a:xfrm>
            <a:off x="2277409" y="57502"/>
            <a:ext cx="6361766" cy="697353"/>
          </a:xfrm>
        </p:spPr>
        <p:txBody>
          <a:bodyPr>
            <a:noAutofit/>
          </a:bodyPr>
          <a:lstStyle/>
          <a:p>
            <a:pPr algn="ctr"/>
            <a:r>
              <a:rPr lang="en-IE" sz="5400" b="1" dirty="0">
                <a:solidFill>
                  <a:srgbClr val="E48E02"/>
                </a:solidFill>
              </a:rPr>
              <a:t>Goal 2 Zero Hunger</a:t>
            </a:r>
          </a:p>
        </p:txBody>
      </p:sp>
      <p:sp>
        <p:nvSpPr>
          <p:cNvPr id="5" name="Text Placeholder 4">
            <a:extLst>
              <a:ext uri="{FF2B5EF4-FFF2-40B4-BE49-F238E27FC236}">
                <a16:creationId xmlns:a16="http://schemas.microsoft.com/office/drawing/2014/main" id="{CF2D1A59-509E-4174-BAA1-B38BA3D13C40}"/>
              </a:ext>
            </a:extLst>
          </p:cNvPr>
          <p:cNvSpPr>
            <a:spLocks noGrp="1"/>
          </p:cNvSpPr>
          <p:nvPr>
            <p:ph type="body" sz="quarter" idx="16"/>
          </p:nvPr>
        </p:nvSpPr>
        <p:spPr/>
        <p:txBody>
          <a:bodyPr>
            <a:normAutofit fontScale="85000" lnSpcReduction="20000"/>
          </a:bodyPr>
          <a:lstStyle/>
          <a:p>
            <a:endParaRPr lang="en-IE"/>
          </a:p>
        </p:txBody>
      </p:sp>
      <p:sp>
        <p:nvSpPr>
          <p:cNvPr id="6" name="Text Placeholder 5">
            <a:extLst>
              <a:ext uri="{FF2B5EF4-FFF2-40B4-BE49-F238E27FC236}">
                <a16:creationId xmlns:a16="http://schemas.microsoft.com/office/drawing/2014/main" id="{3E590379-1593-47C4-8EE5-3D266318ED8F}"/>
              </a:ext>
            </a:extLst>
          </p:cNvPr>
          <p:cNvSpPr>
            <a:spLocks noGrp="1"/>
          </p:cNvSpPr>
          <p:nvPr>
            <p:ph type="body" sz="quarter" idx="13"/>
          </p:nvPr>
        </p:nvSpPr>
        <p:spPr/>
        <p:txBody>
          <a:bodyPr/>
          <a:lstStyle/>
          <a:p>
            <a:r>
              <a:rPr lang="en-IE" b="1" dirty="0"/>
              <a:t>End hunger, achieve food security and improved nutrition and promote sustainable agriculture</a:t>
            </a:r>
          </a:p>
          <a:p>
            <a:endParaRPr lang="en-IE" sz="1400" b="1" dirty="0"/>
          </a:p>
          <a:p>
            <a:r>
              <a:rPr lang="en-IE" sz="1800" b="1" dirty="0">
                <a:hlinkClick r:id="rId4">
                  <a:extLst>
                    <a:ext uri="{A12FA001-AC4F-418D-AE19-62706E023703}">
                      <ahyp:hlinkClr xmlns:ahyp="http://schemas.microsoft.com/office/drawing/2018/hyperlinkcolor" val="tx"/>
                    </a:ext>
                  </a:extLst>
                </a:hlinkClick>
              </a:rPr>
              <a:t>United Nations</a:t>
            </a:r>
            <a:endParaRPr lang="en-IE" sz="1800" b="1" dirty="0"/>
          </a:p>
        </p:txBody>
      </p:sp>
      <p:sp>
        <p:nvSpPr>
          <p:cNvPr id="7" name="Text Placeholder 6">
            <a:extLst>
              <a:ext uri="{FF2B5EF4-FFF2-40B4-BE49-F238E27FC236}">
                <a16:creationId xmlns:a16="http://schemas.microsoft.com/office/drawing/2014/main" id="{F022E66F-7E3F-4BD3-A4A5-DAAE00BB5AA3}"/>
              </a:ext>
            </a:extLst>
          </p:cNvPr>
          <p:cNvSpPr>
            <a:spLocks noGrp="1"/>
          </p:cNvSpPr>
          <p:nvPr>
            <p:ph type="body" sz="quarter" idx="17"/>
          </p:nvPr>
        </p:nvSpPr>
        <p:spPr/>
        <p:txBody>
          <a:bodyPr>
            <a:normAutofit fontScale="92500" lnSpcReduction="10000"/>
          </a:bodyPr>
          <a:lstStyle/>
          <a:p>
            <a:endParaRPr lang="en-IE" dirty="0"/>
          </a:p>
        </p:txBody>
      </p:sp>
    </p:spTree>
    <p:extLst>
      <p:ext uri="{BB962C8B-B14F-4D97-AF65-F5344CB8AC3E}">
        <p14:creationId xmlns:p14="http://schemas.microsoft.com/office/powerpoint/2010/main" val="667211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38514ED-848A-4A82-9AFD-1DB20D903BFF}"/>
              </a:ext>
            </a:extLst>
          </p:cNvPr>
          <p:cNvSpPr>
            <a:spLocks noGrp="1"/>
          </p:cNvSpPr>
          <p:nvPr>
            <p:ph type="body" sz="quarter" idx="14"/>
          </p:nvPr>
        </p:nvSpPr>
        <p:spPr>
          <a:xfrm>
            <a:off x="3966827" y="305358"/>
            <a:ext cx="7540362" cy="5206518"/>
          </a:xfrm>
        </p:spPr>
        <p:txBody>
          <a:bodyPr/>
          <a:lstStyle/>
          <a:p>
            <a:pPr algn="ctr"/>
            <a:r>
              <a:rPr lang="en-IE" sz="4000" b="1" dirty="0">
                <a:solidFill>
                  <a:srgbClr val="ED2A59"/>
                </a:solidFill>
              </a:rPr>
              <a:t>Hunger Is More Than Just Missing A Meal!</a:t>
            </a:r>
          </a:p>
          <a:p>
            <a:pPr algn="ctr"/>
            <a:endParaRPr lang="en-IE" sz="400" dirty="0">
              <a:solidFill>
                <a:schemeClr val="tx1">
                  <a:lumMod val="75000"/>
                  <a:lumOff val="25000"/>
                </a:schemeClr>
              </a:solidFill>
            </a:endParaRPr>
          </a:p>
          <a:p>
            <a:pPr algn="ctr"/>
            <a:r>
              <a:rPr lang="en-IE" dirty="0">
                <a:solidFill>
                  <a:schemeClr val="tx1">
                    <a:lumMod val="75000"/>
                    <a:lumOff val="25000"/>
                  </a:schemeClr>
                </a:solidFill>
              </a:rPr>
              <a:t>People who suffer with chronic hunger suffer from malnutrition and poor health. So their minds and bodies go without the nutrients it needs which prevents them from being able to work, learn and improve their lives. </a:t>
            </a:r>
          </a:p>
          <a:p>
            <a:pPr algn="ctr"/>
            <a:endParaRPr lang="en-IE" sz="400" dirty="0">
              <a:solidFill>
                <a:schemeClr val="tx1">
                  <a:lumMod val="75000"/>
                  <a:lumOff val="25000"/>
                </a:schemeClr>
              </a:solidFill>
            </a:endParaRPr>
          </a:p>
          <a:p>
            <a:pPr algn="ctr"/>
            <a:r>
              <a:rPr lang="en-IE" i="0" dirty="0">
                <a:solidFill>
                  <a:schemeClr val="tx1">
                    <a:lumMod val="75000"/>
                    <a:lumOff val="25000"/>
                  </a:schemeClr>
                </a:solidFill>
                <a:effectLst/>
              </a:rPr>
              <a:t>They end up with </a:t>
            </a:r>
            <a:r>
              <a:rPr lang="en-IE" b="1" i="1" dirty="0">
                <a:solidFill>
                  <a:srgbClr val="EF619A"/>
                </a:solidFill>
              </a:rPr>
              <a:t>chronic health problems</a:t>
            </a:r>
            <a:r>
              <a:rPr lang="en-IE" i="0" dirty="0">
                <a:solidFill>
                  <a:schemeClr val="tx1">
                    <a:lumMod val="75000"/>
                    <a:lumOff val="25000"/>
                  </a:schemeClr>
                </a:solidFill>
                <a:effectLst/>
              </a:rPr>
              <a:t>, </a:t>
            </a:r>
            <a:r>
              <a:rPr lang="en-IE" dirty="0">
                <a:solidFill>
                  <a:schemeClr val="tx1">
                    <a:lumMod val="75000"/>
                    <a:lumOff val="25000"/>
                  </a:schemeClr>
                </a:solidFill>
              </a:rPr>
              <a:t>children get </a:t>
            </a:r>
            <a:r>
              <a:rPr lang="en-IE" b="1" i="1" dirty="0">
                <a:solidFill>
                  <a:srgbClr val="EF619A"/>
                </a:solidFill>
              </a:rPr>
              <a:t>stunted growth </a:t>
            </a:r>
            <a:r>
              <a:rPr lang="en-IE" dirty="0">
                <a:solidFill>
                  <a:schemeClr val="tx1">
                    <a:lumMod val="75000"/>
                    <a:lumOff val="25000"/>
                  </a:schemeClr>
                </a:solidFill>
              </a:rPr>
              <a:t>and </a:t>
            </a:r>
            <a:r>
              <a:rPr lang="en-IE" b="1" i="1" dirty="0">
                <a:solidFill>
                  <a:srgbClr val="EF619A"/>
                </a:solidFill>
              </a:rPr>
              <a:t>mental development</a:t>
            </a:r>
            <a:r>
              <a:rPr lang="en-IE" dirty="0">
                <a:solidFill>
                  <a:schemeClr val="tx1">
                    <a:lumMod val="75000"/>
                    <a:lumOff val="25000"/>
                  </a:schemeClr>
                </a:solidFill>
              </a:rPr>
              <a:t>, </a:t>
            </a:r>
            <a:r>
              <a:rPr lang="en-IE" b="1" i="1" dirty="0">
                <a:solidFill>
                  <a:srgbClr val="EF619A"/>
                </a:solidFill>
              </a:rPr>
              <a:t>pregnancies</a:t>
            </a:r>
            <a:r>
              <a:rPr lang="en-IE" dirty="0">
                <a:solidFill>
                  <a:schemeClr val="tx1">
                    <a:lumMod val="75000"/>
                    <a:lumOff val="25000"/>
                  </a:schemeClr>
                </a:solidFill>
              </a:rPr>
              <a:t> lead to an undernourished child, </a:t>
            </a:r>
            <a:r>
              <a:rPr lang="en-IE" b="1" i="1" dirty="0">
                <a:solidFill>
                  <a:srgbClr val="EF619A"/>
                </a:solidFill>
              </a:rPr>
              <a:t>inability to work </a:t>
            </a:r>
            <a:r>
              <a:rPr lang="en-IE" dirty="0">
                <a:solidFill>
                  <a:schemeClr val="tx1">
                    <a:lumMod val="75000"/>
                    <a:lumOff val="25000"/>
                  </a:schemeClr>
                </a:solidFill>
              </a:rPr>
              <a:t>so </a:t>
            </a:r>
            <a:r>
              <a:rPr lang="en-IE" b="1" i="1" dirty="0">
                <a:solidFill>
                  <a:srgbClr val="EF619A"/>
                </a:solidFill>
              </a:rPr>
              <a:t>farmers can’t afford the tools</a:t>
            </a:r>
            <a:r>
              <a:rPr lang="en-IE" dirty="0">
                <a:solidFill>
                  <a:schemeClr val="tx1">
                    <a:lumMod val="75000"/>
                    <a:lumOff val="25000"/>
                  </a:schemeClr>
                </a:solidFill>
              </a:rPr>
              <a:t>, seeds and fertilizers they need to increase their production and herds, let alone have strength to perform the work. </a:t>
            </a:r>
            <a:r>
              <a:rPr lang="en-IE" b="1" i="1" dirty="0">
                <a:solidFill>
                  <a:srgbClr val="EF619A"/>
                </a:solidFill>
              </a:rPr>
              <a:t>Children have to work </a:t>
            </a:r>
            <a:r>
              <a:rPr lang="en-IE" dirty="0">
                <a:solidFill>
                  <a:schemeClr val="tx1">
                    <a:lumMod val="75000"/>
                    <a:lumOff val="25000"/>
                  </a:schemeClr>
                </a:solidFill>
              </a:rPr>
              <a:t>instead of go to school, </a:t>
            </a:r>
            <a:r>
              <a:rPr lang="en-IE" b="1" i="1" dirty="0">
                <a:solidFill>
                  <a:srgbClr val="EF619A"/>
                </a:solidFill>
              </a:rPr>
              <a:t>can’t learn </a:t>
            </a:r>
            <a:r>
              <a:rPr lang="en-IE" dirty="0">
                <a:solidFill>
                  <a:schemeClr val="tx1">
                    <a:lumMod val="75000"/>
                    <a:lumOff val="25000"/>
                  </a:schemeClr>
                </a:solidFill>
              </a:rPr>
              <a:t>because they are malnourished. So they can’t progress. Also causes increased </a:t>
            </a:r>
            <a:r>
              <a:rPr lang="en-IE" b="1" i="1" dirty="0">
                <a:solidFill>
                  <a:srgbClr val="EF619A"/>
                </a:solidFill>
              </a:rPr>
              <a:t>migration</a:t>
            </a:r>
            <a:r>
              <a:rPr lang="en-IE" dirty="0">
                <a:solidFill>
                  <a:schemeClr val="tx1">
                    <a:lumMod val="75000"/>
                    <a:lumOff val="25000"/>
                  </a:schemeClr>
                </a:solidFill>
              </a:rPr>
              <a:t> and </a:t>
            </a:r>
            <a:r>
              <a:rPr lang="en-IE" b="1" i="1" dirty="0">
                <a:solidFill>
                  <a:srgbClr val="EF619A"/>
                </a:solidFill>
              </a:rPr>
              <a:t>refugee</a:t>
            </a:r>
            <a:r>
              <a:rPr lang="en-IE" dirty="0">
                <a:solidFill>
                  <a:schemeClr val="tx1">
                    <a:lumMod val="75000"/>
                    <a:lumOff val="25000"/>
                  </a:schemeClr>
                </a:solidFill>
              </a:rPr>
              <a:t> numbers.</a:t>
            </a:r>
          </a:p>
          <a:p>
            <a:pPr algn="ctr"/>
            <a:endParaRPr lang="en-IE" i="0" dirty="0">
              <a:solidFill>
                <a:schemeClr val="tx1">
                  <a:lumMod val="75000"/>
                  <a:lumOff val="25000"/>
                </a:schemeClr>
              </a:solidFill>
              <a:effectLst/>
            </a:endParaRPr>
          </a:p>
          <a:p>
            <a:endParaRPr lang="en-IE" dirty="0"/>
          </a:p>
        </p:txBody>
      </p:sp>
      <p:pic>
        <p:nvPicPr>
          <p:cNvPr id="8" name="Picture 7">
            <a:extLst>
              <a:ext uri="{FF2B5EF4-FFF2-40B4-BE49-F238E27FC236}">
                <a16:creationId xmlns:a16="http://schemas.microsoft.com/office/drawing/2014/main" id="{CA26AB55-76CC-4CC8-993F-A230378A0E27}"/>
              </a:ext>
            </a:extLst>
          </p:cNvPr>
          <p:cNvPicPr>
            <a:picLocks noChangeAspect="1"/>
          </p:cNvPicPr>
          <p:nvPr/>
        </p:nvPicPr>
        <p:blipFill rotWithShape="1">
          <a:blip r:embed="rId2"/>
          <a:srcRect l="5865"/>
          <a:stretch/>
        </p:blipFill>
        <p:spPr>
          <a:xfrm>
            <a:off x="19050" y="885825"/>
            <a:ext cx="3465110" cy="5295900"/>
          </a:xfrm>
          <a:prstGeom prst="rect">
            <a:avLst/>
          </a:prstGeom>
        </p:spPr>
      </p:pic>
    </p:spTree>
    <p:extLst>
      <p:ext uri="{BB962C8B-B14F-4D97-AF65-F5344CB8AC3E}">
        <p14:creationId xmlns:p14="http://schemas.microsoft.com/office/powerpoint/2010/main" val="396812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 looking at a computer&#10;&#10;Description automatically generated">
            <a:extLst>
              <a:ext uri="{FF2B5EF4-FFF2-40B4-BE49-F238E27FC236}">
                <a16:creationId xmlns:a16="http://schemas.microsoft.com/office/drawing/2014/main" id="{C1EF8827-9143-2341-9120-C8FE13B66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89DA13A-2BCC-BE43-B139-5C2B5BAB0A86}"/>
              </a:ext>
            </a:extLst>
          </p:cNvPr>
          <p:cNvSpPr>
            <a:spLocks noGrp="1"/>
          </p:cNvSpPr>
          <p:nvPr>
            <p:ph type="body" sz="quarter" idx="13"/>
          </p:nvPr>
        </p:nvSpPr>
        <p:spPr/>
        <p:txBody>
          <a:bodyPr/>
          <a:lstStyle/>
          <a:p>
            <a:r>
              <a:rPr lang="en-US" dirty="0"/>
              <a:t>Overview</a:t>
            </a:r>
          </a:p>
        </p:txBody>
      </p:sp>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357175" y="1349716"/>
            <a:ext cx="5028556" cy="5508284"/>
          </a:xfrm>
          <a:solidFill>
            <a:schemeClr val="bg1"/>
          </a:solidFill>
        </p:spPr>
        <p:txBody>
          <a:bodyPr/>
          <a:lstStyle/>
          <a:p>
            <a:pPr algn="ctr"/>
            <a:r>
              <a:rPr lang="en-US" b="1" dirty="0">
                <a:solidFill>
                  <a:srgbClr val="42B0C2"/>
                </a:solidFill>
                <a:latin typeface="Calibri" panose="020F0502020204030204" pitchFamily="34" charset="0"/>
              </a:rPr>
              <a:t>Digital Social Innovation –where are the opportunities for young people?</a:t>
            </a:r>
          </a:p>
          <a:p>
            <a:endParaRPr lang="en-US" sz="800" b="1" dirty="0">
              <a:solidFill>
                <a:srgbClr val="42B0C2"/>
              </a:solidFill>
              <a:effectLst/>
              <a:latin typeface="Calibri" panose="020F0502020204030204" pitchFamily="34" charset="0"/>
              <a:ea typeface="Calibri" panose="020F0502020204030204" pitchFamily="34" charset="0"/>
            </a:endParaRPr>
          </a:p>
          <a:p>
            <a:pPr marL="342900" indent="-342900">
              <a:lnSpc>
                <a:spcPct val="100000"/>
              </a:lnSpc>
              <a:spcBef>
                <a:spcPts val="0"/>
              </a:spcBef>
              <a:buFont typeface="+mj-lt"/>
              <a:buAutoNum type="arabicPeriod"/>
            </a:pPr>
            <a:r>
              <a:rPr lang="en-US" sz="2000" b="1" dirty="0">
                <a:solidFill>
                  <a:srgbClr val="ED2A59"/>
                </a:solidFill>
                <a:latin typeface="Calibri" panose="020F0502020204030204" pitchFamily="34" charset="0"/>
              </a:rPr>
              <a:t>Understand Existing and Future Global Social Innovation Issues </a:t>
            </a:r>
            <a:r>
              <a:rPr lang="en-US" sz="2000" dirty="0">
                <a:solidFill>
                  <a:schemeClr val="tx1">
                    <a:lumMod val="75000"/>
                    <a:lumOff val="25000"/>
                  </a:schemeClr>
                </a:solidFill>
                <a:latin typeface="Calibri" panose="020F0502020204030204" pitchFamily="34" charset="0"/>
              </a:rPr>
              <a:t>such as waste consumption, food sustainability, accessibility to education, social injustice</a:t>
            </a:r>
          </a:p>
          <a:p>
            <a:pPr marL="342900" indent="-342900">
              <a:lnSpc>
                <a:spcPct val="100000"/>
              </a:lnSpc>
              <a:spcBef>
                <a:spcPts val="0"/>
              </a:spcBef>
              <a:buFont typeface="+mj-lt"/>
              <a:buAutoNum type="arabicPeriod"/>
            </a:pPr>
            <a:r>
              <a:rPr lang="en-US" sz="2000" b="1" dirty="0">
                <a:solidFill>
                  <a:srgbClr val="ED2A59"/>
                </a:solidFill>
                <a:latin typeface="Calibri" panose="020F0502020204030204" pitchFamily="34" charset="0"/>
              </a:rPr>
              <a:t>Learn How to Foster Social Innovation to Address Social Challenges</a:t>
            </a:r>
            <a:endParaRPr lang="en-US" sz="800" b="1" dirty="0">
              <a:solidFill>
                <a:srgbClr val="ED2A59"/>
              </a:solidFill>
              <a:latin typeface="Calibri" panose="020F0502020204030204" pitchFamily="34" charset="0"/>
            </a:endParaRPr>
          </a:p>
          <a:p>
            <a:pPr marL="342900" indent="-342900">
              <a:lnSpc>
                <a:spcPct val="100000"/>
              </a:lnSpc>
              <a:spcBef>
                <a:spcPts val="0"/>
              </a:spcBef>
              <a:buFont typeface="+mj-lt"/>
              <a:buAutoNum type="arabicPeriod"/>
            </a:pPr>
            <a:r>
              <a:rPr lang="en-US" sz="2000" b="1" dirty="0">
                <a:solidFill>
                  <a:srgbClr val="ED2A59"/>
                </a:solidFill>
                <a:latin typeface="Calibri" panose="020F0502020204030204" pitchFamily="34" charset="0"/>
              </a:rPr>
              <a:t>Explore the Opportunities for Young People in </a:t>
            </a:r>
            <a:r>
              <a:rPr lang="en-US" sz="2000" dirty="0">
                <a:solidFill>
                  <a:schemeClr val="tx1">
                    <a:lumMod val="75000"/>
                    <a:lumOff val="25000"/>
                  </a:schemeClr>
                </a:solidFill>
                <a:latin typeface="Calibri" panose="020F0502020204030204" pitchFamily="34" charset="0"/>
              </a:rPr>
              <a:t>health, democracy, consumption, money, transparency, education. A look at the different solutions that can be provided to solve the issues in these social spaces</a:t>
            </a:r>
          </a:p>
          <a:p>
            <a:pPr marL="228600" indent="-228600">
              <a:lnSpc>
                <a:spcPct val="100000"/>
              </a:lnSpc>
              <a:spcBef>
                <a:spcPts val="0"/>
              </a:spcBef>
              <a:buFont typeface="+mj-lt"/>
              <a:buAutoNum type="arabicPeriod"/>
            </a:pPr>
            <a:endParaRPr lang="en-US" sz="800" dirty="0">
              <a:solidFill>
                <a:schemeClr val="tx1">
                  <a:lumMod val="75000"/>
                  <a:lumOff val="25000"/>
                </a:schemeClr>
              </a:solidFill>
              <a:latin typeface="Calibri" panose="020F0502020204030204" pitchFamily="34" charset="0"/>
            </a:endParaRPr>
          </a:p>
          <a:p>
            <a:pPr marL="342900" indent="-342900">
              <a:lnSpc>
                <a:spcPct val="100000"/>
              </a:lnSpc>
              <a:spcBef>
                <a:spcPts val="0"/>
              </a:spcBef>
              <a:buFont typeface="+mj-lt"/>
              <a:buAutoNum type="arabicPeriod"/>
            </a:pPr>
            <a:r>
              <a:rPr lang="en-US" sz="2000" b="1" dirty="0">
                <a:solidFill>
                  <a:srgbClr val="ED2A59"/>
                </a:solidFill>
                <a:latin typeface="Calibri" panose="020F0502020204030204" pitchFamily="34" charset="0"/>
              </a:rPr>
              <a:t>Spotlight on Young Social Innovators Already Leading the Way </a:t>
            </a:r>
            <a:r>
              <a:rPr lang="en-US" sz="2000" dirty="0">
                <a:solidFill>
                  <a:schemeClr val="tx1">
                    <a:lumMod val="75000"/>
                    <a:lumOff val="25000"/>
                  </a:schemeClr>
                </a:solidFill>
                <a:latin typeface="Calibri" panose="020F0502020204030204" pitchFamily="34" charset="0"/>
              </a:rPr>
              <a:t>to Address Global and European Social Issues</a:t>
            </a:r>
          </a:p>
          <a:p>
            <a:pPr marL="342900" indent="-342900">
              <a:buAutoNum type="arabicPeriod"/>
            </a:pPr>
            <a:endParaRPr lang="en-IE" sz="1800" b="1" dirty="0">
              <a:solidFill>
                <a:srgbClr val="ED2A59"/>
              </a:solidFill>
              <a:latin typeface="Calibri" panose="020F0502020204030204" pitchFamily="34" charset="0"/>
            </a:endParaRPr>
          </a:p>
          <a:p>
            <a:endParaRPr lang="en-US" dirty="0">
              <a:solidFill>
                <a:srgbClr val="ED2A59"/>
              </a:solidFill>
            </a:endParaRPr>
          </a:p>
        </p:txBody>
      </p:sp>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15"/>
          </p:nvPr>
        </p:nvSpPr>
        <p:spPr>
          <a:xfrm>
            <a:off x="640585" y="348797"/>
            <a:ext cx="4461735" cy="697353"/>
          </a:xfrm>
          <a:solidFill>
            <a:srgbClr val="42B0C2"/>
          </a:solidFill>
        </p:spPr>
        <p:txBody>
          <a:bodyPr anchor="ctr">
            <a:noAutofit/>
          </a:bodyPr>
          <a:lstStyle/>
          <a:p>
            <a:r>
              <a:rPr lang="en-IE" sz="3200" b="1" dirty="0">
                <a:solidFill>
                  <a:schemeClr val="bg1"/>
                </a:solidFill>
              </a:rPr>
              <a:t>Module 2 Topics Covered</a:t>
            </a:r>
            <a:endParaRPr lang="en-US" sz="3200" dirty="0">
              <a:solidFill>
                <a:schemeClr val="bg1"/>
              </a:solidFill>
            </a:endParaRPr>
          </a:p>
        </p:txBody>
      </p:sp>
    </p:spTree>
    <p:extLst>
      <p:ext uri="{BB962C8B-B14F-4D97-AF65-F5344CB8AC3E}">
        <p14:creationId xmlns:p14="http://schemas.microsoft.com/office/powerpoint/2010/main" val="92858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38514ED-848A-4A82-9AFD-1DB20D903BFF}"/>
              </a:ext>
            </a:extLst>
          </p:cNvPr>
          <p:cNvSpPr>
            <a:spLocks noGrp="1"/>
          </p:cNvSpPr>
          <p:nvPr>
            <p:ph type="body" sz="quarter" idx="14"/>
          </p:nvPr>
        </p:nvSpPr>
        <p:spPr>
          <a:xfrm>
            <a:off x="3757188" y="328964"/>
            <a:ext cx="7840536" cy="5206518"/>
          </a:xfrm>
        </p:spPr>
        <p:txBody>
          <a:bodyPr/>
          <a:lstStyle/>
          <a:p>
            <a:pPr algn="ctr">
              <a:spcBef>
                <a:spcPts val="0"/>
              </a:spcBef>
            </a:pPr>
            <a:r>
              <a:rPr lang="en-IE" b="1" i="1" dirty="0">
                <a:solidFill>
                  <a:srgbClr val="40A67A"/>
                </a:solidFill>
                <a:effectLst/>
              </a:rPr>
              <a:t>Agriculture provides us with the food that keeps us alive. It has the power to make us healthy or sick. </a:t>
            </a:r>
            <a:r>
              <a:rPr lang="en-IE" b="1" i="1" dirty="0">
                <a:solidFill>
                  <a:srgbClr val="40A67A"/>
                </a:solidFill>
              </a:rPr>
              <a:t>Current food systems are putting impossible strain on the planet! </a:t>
            </a:r>
          </a:p>
          <a:p>
            <a:pPr algn="ctr">
              <a:spcBef>
                <a:spcPts val="0"/>
              </a:spcBef>
            </a:pPr>
            <a:endParaRPr lang="en-IE" b="1" i="1" dirty="0">
              <a:solidFill>
                <a:srgbClr val="40A67A"/>
              </a:solidFill>
            </a:endParaRPr>
          </a:p>
          <a:p>
            <a:pPr marL="342900" indent="-342900">
              <a:buFont typeface="Wingdings" panose="05000000000000000000" pitchFamily="2" charset="2"/>
              <a:buChar char="ü"/>
            </a:pPr>
            <a:r>
              <a:rPr lang="en-IE" dirty="0">
                <a:solidFill>
                  <a:schemeClr val="tx1">
                    <a:lumMod val="75000"/>
                    <a:lumOff val="25000"/>
                  </a:schemeClr>
                </a:solidFill>
              </a:rPr>
              <a:t>Improve </a:t>
            </a:r>
            <a:r>
              <a:rPr lang="en-IE" b="1" i="1" dirty="0">
                <a:solidFill>
                  <a:schemeClr val="tx1">
                    <a:lumMod val="75000"/>
                    <a:lumOff val="25000"/>
                  </a:schemeClr>
                </a:solidFill>
              </a:rPr>
              <a:t>production efficiency</a:t>
            </a:r>
            <a:r>
              <a:rPr lang="en-IE" dirty="0">
                <a:solidFill>
                  <a:schemeClr val="tx1">
                    <a:lumMod val="75000"/>
                    <a:lumOff val="25000"/>
                  </a:schemeClr>
                </a:solidFill>
              </a:rPr>
              <a:t>, </a:t>
            </a:r>
            <a:r>
              <a:rPr lang="en-IE" b="1" i="1" dirty="0">
                <a:solidFill>
                  <a:schemeClr val="tx1">
                    <a:lumMod val="75000"/>
                    <a:lumOff val="25000"/>
                  </a:schemeClr>
                </a:solidFill>
              </a:rPr>
              <a:t>restore and reuse farmland </a:t>
            </a:r>
            <a:r>
              <a:rPr lang="en-IE" dirty="0">
                <a:solidFill>
                  <a:schemeClr val="tx1">
                    <a:lumMod val="75000"/>
                    <a:lumOff val="25000"/>
                  </a:schemeClr>
                </a:solidFill>
              </a:rPr>
              <a:t>so that it is sustainably managed</a:t>
            </a:r>
          </a:p>
          <a:p>
            <a:pPr marL="342900" indent="-342900">
              <a:buFont typeface="Wingdings" panose="05000000000000000000" pitchFamily="2" charset="2"/>
              <a:buChar char="ü"/>
            </a:pPr>
            <a:r>
              <a:rPr lang="en-IE" dirty="0">
                <a:solidFill>
                  <a:schemeClr val="tx1">
                    <a:lumMod val="75000"/>
                    <a:lumOff val="25000"/>
                  </a:schemeClr>
                </a:solidFill>
              </a:rPr>
              <a:t>Changing </a:t>
            </a:r>
            <a:r>
              <a:rPr lang="en-IE" b="1" i="1" dirty="0">
                <a:solidFill>
                  <a:schemeClr val="tx1">
                    <a:lumMod val="75000"/>
                    <a:lumOff val="25000"/>
                  </a:schemeClr>
                </a:solidFill>
              </a:rPr>
              <a:t>consumption patterns</a:t>
            </a:r>
            <a:r>
              <a:rPr lang="en-IE" dirty="0">
                <a:solidFill>
                  <a:schemeClr val="tx1">
                    <a:lumMod val="75000"/>
                    <a:lumOff val="25000"/>
                  </a:schemeClr>
                </a:solidFill>
              </a:rPr>
              <a:t>, provide access to nutritious food for all</a:t>
            </a:r>
          </a:p>
          <a:p>
            <a:pPr marL="342900" indent="-342900">
              <a:buFont typeface="Wingdings" panose="05000000000000000000" pitchFamily="2" charset="2"/>
              <a:buChar char="ü"/>
            </a:pPr>
            <a:r>
              <a:rPr lang="en-IE" dirty="0">
                <a:solidFill>
                  <a:schemeClr val="tx1">
                    <a:lumMod val="75000"/>
                    <a:lumOff val="25000"/>
                  </a:schemeClr>
                </a:solidFill>
              </a:rPr>
              <a:t>Tackle food loss and </a:t>
            </a:r>
            <a:r>
              <a:rPr lang="en-IE" b="1" i="1" dirty="0">
                <a:solidFill>
                  <a:schemeClr val="tx1">
                    <a:lumMod val="75000"/>
                    <a:lumOff val="25000"/>
                  </a:schemeClr>
                </a:solidFill>
              </a:rPr>
              <a:t>food waste </a:t>
            </a:r>
            <a:r>
              <a:rPr lang="en-IE" dirty="0">
                <a:solidFill>
                  <a:schemeClr val="tx1">
                    <a:lumMod val="75000"/>
                    <a:lumOff val="25000"/>
                  </a:schemeClr>
                </a:solidFill>
              </a:rPr>
              <a:t>by halving global food waste and post harvest loss reduced</a:t>
            </a:r>
          </a:p>
          <a:p>
            <a:pPr marL="342900" indent="-342900">
              <a:buFont typeface="Wingdings" panose="05000000000000000000" pitchFamily="2" charset="2"/>
              <a:buChar char="ü"/>
            </a:pPr>
            <a:r>
              <a:rPr lang="en-IE" dirty="0">
                <a:solidFill>
                  <a:schemeClr val="tx1">
                    <a:lumMod val="75000"/>
                    <a:lumOff val="25000"/>
                  </a:schemeClr>
                </a:solidFill>
              </a:rPr>
              <a:t>Human and </a:t>
            </a:r>
            <a:r>
              <a:rPr lang="en-IE" b="1" i="1" dirty="0">
                <a:solidFill>
                  <a:schemeClr val="tx1">
                    <a:lumMod val="75000"/>
                    <a:lumOff val="25000"/>
                  </a:schemeClr>
                </a:solidFill>
              </a:rPr>
              <a:t>planet health </a:t>
            </a:r>
            <a:r>
              <a:rPr lang="en-IE" dirty="0">
                <a:solidFill>
                  <a:schemeClr val="tx1">
                    <a:lumMod val="75000"/>
                    <a:lumOff val="25000"/>
                  </a:schemeClr>
                </a:solidFill>
              </a:rPr>
              <a:t>is aligned to half the global footprint of diets</a:t>
            </a:r>
          </a:p>
          <a:p>
            <a:pPr marL="342900" indent="-342900">
              <a:buFont typeface="Wingdings" panose="05000000000000000000" pitchFamily="2" charset="2"/>
              <a:buChar char="ü"/>
            </a:pPr>
            <a:r>
              <a:rPr lang="en-IE" b="1" i="1" dirty="0">
                <a:solidFill>
                  <a:schemeClr val="tx1">
                    <a:lumMod val="75000"/>
                    <a:lumOff val="25000"/>
                  </a:schemeClr>
                </a:solidFill>
              </a:rPr>
              <a:t>Educate farmers </a:t>
            </a:r>
            <a:r>
              <a:rPr lang="en-IE" dirty="0">
                <a:solidFill>
                  <a:schemeClr val="tx1">
                    <a:lumMod val="75000"/>
                    <a:lumOff val="25000"/>
                  </a:schemeClr>
                </a:solidFill>
              </a:rPr>
              <a:t>and young people new agricultural practices to increase the quality and yield of their crops</a:t>
            </a:r>
          </a:p>
          <a:p>
            <a:pPr marL="342900" indent="-342900">
              <a:buFont typeface="Wingdings" panose="05000000000000000000" pitchFamily="2" charset="2"/>
              <a:buChar char="ü"/>
            </a:pPr>
            <a:r>
              <a:rPr lang="en-IE" dirty="0">
                <a:solidFill>
                  <a:schemeClr val="tx1">
                    <a:lumMod val="75000"/>
                    <a:lumOff val="25000"/>
                  </a:schemeClr>
                </a:solidFill>
              </a:rPr>
              <a:t>Build </a:t>
            </a:r>
            <a:r>
              <a:rPr lang="en-IE" b="1" i="1" dirty="0">
                <a:solidFill>
                  <a:schemeClr val="tx1">
                    <a:lumMod val="75000"/>
                    <a:lumOff val="25000"/>
                  </a:schemeClr>
                </a:solidFill>
              </a:rPr>
              <a:t>strong communities </a:t>
            </a:r>
            <a:r>
              <a:rPr lang="en-IE" dirty="0">
                <a:solidFill>
                  <a:schemeClr val="tx1">
                    <a:lumMod val="75000"/>
                    <a:lumOff val="25000"/>
                  </a:schemeClr>
                </a:solidFill>
              </a:rPr>
              <a:t>to set up their own vegetable gardens, run healthy eating and nutrition workshops </a:t>
            </a:r>
          </a:p>
          <a:p>
            <a:pPr marL="342900" indent="-342900">
              <a:buFont typeface="Wingdings" panose="05000000000000000000" pitchFamily="2" charset="2"/>
              <a:buChar char="ü"/>
            </a:pPr>
            <a:endParaRPr lang="en-IE" dirty="0">
              <a:solidFill>
                <a:schemeClr val="tx1">
                  <a:lumMod val="75000"/>
                  <a:lumOff val="25000"/>
                </a:schemeClr>
              </a:solidFill>
            </a:endParaRPr>
          </a:p>
          <a:p>
            <a:pPr marL="342900" indent="-342900">
              <a:buFont typeface="Wingdings" panose="05000000000000000000" pitchFamily="2" charset="2"/>
              <a:buChar char="ü"/>
            </a:pPr>
            <a:endParaRPr lang="en-IE" i="0" dirty="0">
              <a:solidFill>
                <a:schemeClr val="tx1">
                  <a:lumMod val="75000"/>
                  <a:lumOff val="25000"/>
                </a:schemeClr>
              </a:solidFill>
              <a:effectLst/>
            </a:endParaRPr>
          </a:p>
          <a:p>
            <a:pPr marL="342900" indent="-342900">
              <a:buFont typeface="Wingdings" panose="05000000000000000000" pitchFamily="2" charset="2"/>
              <a:buChar char="ü"/>
            </a:pPr>
            <a:endParaRPr lang="en-IE" dirty="0">
              <a:solidFill>
                <a:schemeClr val="tx1">
                  <a:lumMod val="75000"/>
                  <a:lumOff val="25000"/>
                </a:schemeClr>
              </a:solidFill>
            </a:endParaRPr>
          </a:p>
          <a:p>
            <a:pPr algn="ctr"/>
            <a:endParaRPr lang="en-IE" sz="3200" b="1" dirty="0">
              <a:solidFill>
                <a:schemeClr val="tx1">
                  <a:lumMod val="75000"/>
                  <a:lumOff val="25000"/>
                </a:schemeClr>
              </a:solidFill>
            </a:endParaRPr>
          </a:p>
          <a:p>
            <a:endParaRPr lang="en-IE" dirty="0"/>
          </a:p>
        </p:txBody>
      </p:sp>
      <p:sp>
        <p:nvSpPr>
          <p:cNvPr id="6" name="Text Placeholder 5">
            <a:extLst>
              <a:ext uri="{FF2B5EF4-FFF2-40B4-BE49-F238E27FC236}">
                <a16:creationId xmlns:a16="http://schemas.microsoft.com/office/drawing/2014/main" id="{C21EAE7A-D493-4B41-A9F6-79003B759113}"/>
              </a:ext>
            </a:extLst>
          </p:cNvPr>
          <p:cNvSpPr>
            <a:spLocks noGrp="1"/>
          </p:cNvSpPr>
          <p:nvPr>
            <p:ph type="body" sz="quarter" idx="15"/>
          </p:nvPr>
        </p:nvSpPr>
        <p:spPr>
          <a:xfrm>
            <a:off x="153909" y="167039"/>
            <a:ext cx="3250193" cy="6179440"/>
          </a:xfrm>
        </p:spPr>
        <p:txBody>
          <a:bodyPr>
            <a:normAutofit fontScale="25000" lnSpcReduction="20000"/>
          </a:bodyPr>
          <a:lstStyle/>
          <a:p>
            <a:pPr algn="ctr">
              <a:lnSpc>
                <a:spcPct val="120000"/>
              </a:lnSpc>
              <a:spcBef>
                <a:spcPts val="0"/>
              </a:spcBef>
            </a:pPr>
            <a:r>
              <a:rPr lang="en-IE" sz="14400" b="1" dirty="0">
                <a:solidFill>
                  <a:schemeClr val="tx1">
                    <a:lumMod val="75000"/>
                    <a:lumOff val="25000"/>
                  </a:schemeClr>
                </a:solidFill>
              </a:rPr>
              <a:t>World Hunger</a:t>
            </a:r>
          </a:p>
          <a:p>
            <a:pPr algn="ctr">
              <a:lnSpc>
                <a:spcPct val="120000"/>
              </a:lnSpc>
              <a:spcBef>
                <a:spcPts val="0"/>
              </a:spcBef>
            </a:pPr>
            <a:endParaRPr lang="en-IE" sz="1000" b="1" dirty="0">
              <a:solidFill>
                <a:schemeClr val="tx1">
                  <a:lumMod val="75000"/>
                  <a:lumOff val="25000"/>
                </a:schemeClr>
              </a:solidFill>
            </a:endParaRPr>
          </a:p>
          <a:p>
            <a:pPr algn="ctr">
              <a:lnSpc>
                <a:spcPct val="120000"/>
              </a:lnSpc>
              <a:spcBef>
                <a:spcPts val="0"/>
              </a:spcBef>
            </a:pPr>
            <a:endParaRPr lang="en-IE" sz="1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r>
              <a:rPr lang="en-IE" sz="14400" b="1" dirty="0">
                <a:solidFill>
                  <a:schemeClr val="tx1">
                    <a:lumMod val="75000"/>
                    <a:lumOff val="25000"/>
                  </a:schemeClr>
                </a:solidFill>
              </a:rPr>
              <a:t>Spotlight on Agriculture</a:t>
            </a: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r>
              <a:rPr lang="en-IE" sz="14400" b="1" i="1" dirty="0">
                <a:solidFill>
                  <a:schemeClr val="tx1">
                    <a:lumMod val="75000"/>
                    <a:lumOff val="25000"/>
                  </a:schemeClr>
                </a:solidFill>
              </a:rPr>
              <a:t>The Challenges</a:t>
            </a:r>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r>
              <a:rPr lang="en-IE" b="1" dirty="0">
                <a:solidFill>
                  <a:schemeClr val="tx1">
                    <a:lumMod val="75000"/>
                    <a:lumOff val="25000"/>
                  </a:schemeClr>
                </a:solidFill>
                <a:hlinkClick r:id="rId2">
                  <a:extLst>
                    <a:ext uri="{A12FA001-AC4F-418D-AE19-62706E023703}">
                      <ahyp:hlinkClr xmlns:ahyp="http://schemas.microsoft.com/office/drawing/2018/hyperlinkcolor" val="tx"/>
                    </a:ext>
                  </a:extLst>
                </a:hlinkClick>
              </a:rPr>
              <a:t>World Wildlife Fund</a:t>
            </a:r>
            <a:endParaRPr lang="en-IE" b="1" dirty="0">
              <a:solidFill>
                <a:schemeClr val="tx1">
                  <a:lumMod val="75000"/>
                  <a:lumOff val="25000"/>
                </a:schemeClr>
              </a:solidFill>
            </a:endParaRPr>
          </a:p>
        </p:txBody>
      </p:sp>
      <p:sp>
        <p:nvSpPr>
          <p:cNvPr id="8" name="Text Placeholder 5">
            <a:extLst>
              <a:ext uri="{FF2B5EF4-FFF2-40B4-BE49-F238E27FC236}">
                <a16:creationId xmlns:a16="http://schemas.microsoft.com/office/drawing/2014/main" id="{9CBDE5A6-5290-4260-91DA-50783CFE5C43}"/>
              </a:ext>
            </a:extLst>
          </p:cNvPr>
          <p:cNvSpPr txBox="1">
            <a:spLocks/>
          </p:cNvSpPr>
          <p:nvPr/>
        </p:nvSpPr>
        <p:spPr>
          <a:xfrm>
            <a:off x="2500151" y="825741"/>
            <a:ext cx="3336967" cy="52065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b="1" dirty="0">
              <a:solidFill>
                <a:schemeClr val="tx1">
                  <a:lumMod val="75000"/>
                  <a:lumOff val="25000"/>
                </a:schemeClr>
              </a:solidFill>
            </a:endParaRPr>
          </a:p>
        </p:txBody>
      </p:sp>
      <p:pic>
        <p:nvPicPr>
          <p:cNvPr id="3" name="Picture 2" descr="A person sleeping on the ground&#10;&#10;Description automatically generated with low confidence">
            <a:extLst>
              <a:ext uri="{FF2B5EF4-FFF2-40B4-BE49-F238E27FC236}">
                <a16:creationId xmlns:a16="http://schemas.microsoft.com/office/drawing/2014/main" id="{1812908C-3326-4FF1-8C2A-7CD81DA1EA14}"/>
              </a:ext>
            </a:extLst>
          </p:cNvPr>
          <p:cNvPicPr>
            <a:picLocks noChangeAspect="1"/>
          </p:cNvPicPr>
          <p:nvPr/>
        </p:nvPicPr>
        <p:blipFill>
          <a:blip r:embed="rId3"/>
          <a:stretch>
            <a:fillRect/>
          </a:stretch>
        </p:blipFill>
        <p:spPr>
          <a:xfrm>
            <a:off x="0" y="3359294"/>
            <a:ext cx="3508744" cy="2337336"/>
          </a:xfrm>
          <a:prstGeom prst="rect">
            <a:avLst/>
          </a:prstGeom>
        </p:spPr>
      </p:pic>
    </p:spTree>
    <p:extLst>
      <p:ext uri="{BB962C8B-B14F-4D97-AF65-F5344CB8AC3E}">
        <p14:creationId xmlns:p14="http://schemas.microsoft.com/office/powerpoint/2010/main" val="2729711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38514ED-848A-4A82-9AFD-1DB20D903BFF}"/>
              </a:ext>
            </a:extLst>
          </p:cNvPr>
          <p:cNvSpPr>
            <a:spLocks noGrp="1"/>
          </p:cNvSpPr>
          <p:nvPr>
            <p:ph type="body" sz="quarter" idx="14"/>
          </p:nvPr>
        </p:nvSpPr>
        <p:spPr>
          <a:xfrm>
            <a:off x="4039255" y="352276"/>
            <a:ext cx="7540362" cy="5206518"/>
          </a:xfrm>
        </p:spPr>
        <p:txBody>
          <a:bodyPr/>
          <a:lstStyle/>
          <a:p>
            <a:pPr algn="ctr"/>
            <a:r>
              <a:rPr lang="en-IE" b="1" dirty="0">
                <a:solidFill>
                  <a:srgbClr val="40A67A"/>
                </a:solidFill>
                <a:effectLst/>
              </a:rPr>
              <a:t>Tackling food loss directly is not only an immediate way of reducing hunger, it also offers a way of improving livelihoods and increasing financial resources</a:t>
            </a:r>
          </a:p>
          <a:p>
            <a:r>
              <a:rPr lang="en-IE" sz="2600" b="1" dirty="0">
                <a:solidFill>
                  <a:srgbClr val="ED2A59"/>
                </a:solidFill>
              </a:rPr>
              <a:t>Food Storage Challenge</a:t>
            </a:r>
            <a:r>
              <a:rPr lang="en-IE" dirty="0">
                <a:solidFill>
                  <a:schemeClr val="tx1">
                    <a:lumMod val="75000"/>
                    <a:lumOff val="25000"/>
                  </a:schemeClr>
                </a:solidFill>
              </a:rPr>
              <a:t> Farmers </a:t>
            </a:r>
            <a:r>
              <a:rPr lang="en-IE" b="0" i="0" dirty="0">
                <a:solidFill>
                  <a:schemeClr val="tx1">
                    <a:lumMod val="75000"/>
                    <a:lumOff val="25000"/>
                  </a:schemeClr>
                </a:solidFill>
                <a:effectLst/>
              </a:rPr>
              <a:t>produce over 80% of developing worl</a:t>
            </a:r>
            <a:r>
              <a:rPr lang="en-IE" dirty="0">
                <a:solidFill>
                  <a:schemeClr val="tx1">
                    <a:lumMod val="75000"/>
                    <a:lumOff val="25000"/>
                  </a:schemeClr>
                </a:solidFill>
              </a:rPr>
              <a:t>d food. Challenges include low yields, not having the right education, regularly lose </a:t>
            </a:r>
            <a:r>
              <a:rPr lang="en-IE" b="0" i="0" dirty="0">
                <a:solidFill>
                  <a:schemeClr val="tx1">
                    <a:lumMod val="75000"/>
                    <a:lumOff val="25000"/>
                  </a:schemeClr>
                </a:solidFill>
                <a:effectLst/>
              </a:rPr>
              <a:t>40% of their harvest because of they don’t have adequate storage and have to sell immediately after harvest when prices are low due to supply.  </a:t>
            </a:r>
          </a:p>
          <a:p>
            <a:pPr algn="ctr"/>
            <a:r>
              <a:rPr lang="en-IE" b="1" dirty="0">
                <a:solidFill>
                  <a:schemeClr val="tx1">
                    <a:lumMod val="75000"/>
                    <a:lumOff val="25000"/>
                  </a:schemeClr>
                </a:solidFill>
                <a:effectLst/>
              </a:rPr>
              <a:t>Food loss costs farmers in sub-Saharan, Africa alone </a:t>
            </a:r>
            <a:r>
              <a:rPr lang="en-IE" b="1" u="none" strike="noStrike" dirty="0">
                <a:solidFill>
                  <a:schemeClr val="tx1">
                    <a:lumMod val="75000"/>
                    <a:lumOff val="25000"/>
                  </a:schemeClr>
                </a:solidFill>
                <a:effectLst/>
                <a:hlinkClick r:id="rId2" tooltip="MISSING FOOD: The Case of Postharvest Grain Losses in Sub-Saharan Africa">
                  <a:extLst>
                    <a:ext uri="{A12FA001-AC4F-418D-AE19-62706E023703}">
                      <ahyp:hlinkClr xmlns:ahyp="http://schemas.microsoft.com/office/drawing/2018/hyperlinkcolor" val="tx"/>
                    </a:ext>
                  </a:extLst>
                </a:hlinkClick>
              </a:rPr>
              <a:t>$4 billion each year</a:t>
            </a:r>
            <a:r>
              <a:rPr lang="en-IE" b="1" dirty="0">
                <a:solidFill>
                  <a:schemeClr val="tx1">
                    <a:lumMod val="75000"/>
                    <a:lumOff val="25000"/>
                  </a:schemeClr>
                </a:solidFill>
                <a:effectLst/>
              </a:rPr>
              <a:t>. Imagine the possibilities </a:t>
            </a:r>
            <a:r>
              <a:rPr lang="en-IE" b="1" dirty="0">
                <a:solidFill>
                  <a:schemeClr val="tx1">
                    <a:lumMod val="75000"/>
                    <a:lumOff val="25000"/>
                  </a:schemeClr>
                </a:solidFill>
              </a:rPr>
              <a:t>when </a:t>
            </a:r>
            <a:r>
              <a:rPr lang="en-IE" b="1" dirty="0">
                <a:solidFill>
                  <a:schemeClr val="tx1">
                    <a:lumMod val="75000"/>
                    <a:lumOff val="25000"/>
                  </a:schemeClr>
                </a:solidFill>
                <a:effectLst/>
              </a:rPr>
              <a:t>farmers are able to protect their harvest!</a:t>
            </a:r>
          </a:p>
          <a:p>
            <a:r>
              <a:rPr lang="en-IE" sz="2800" b="1" dirty="0">
                <a:solidFill>
                  <a:srgbClr val="40A67A"/>
                </a:solidFill>
              </a:rPr>
              <a:t>Solution</a:t>
            </a:r>
            <a:r>
              <a:rPr lang="en-IE" dirty="0">
                <a:solidFill>
                  <a:schemeClr val="tx1">
                    <a:lumMod val="75000"/>
                    <a:lumOff val="25000"/>
                  </a:schemeClr>
                </a:solidFill>
              </a:rPr>
              <a:t> adoption of </a:t>
            </a:r>
            <a:r>
              <a:rPr lang="en-IE" b="1" dirty="0">
                <a:solidFill>
                  <a:srgbClr val="009FD8"/>
                </a:solidFill>
                <a:hlinkClick r:id="rId3">
                  <a:extLst>
                    <a:ext uri="{A12FA001-AC4F-418D-AE19-62706E023703}">
                      <ahyp:hlinkClr xmlns:ahyp="http://schemas.microsoft.com/office/drawing/2018/hyperlinkcolor" val="tx"/>
                    </a:ext>
                  </a:extLst>
                </a:hlinkClick>
              </a:rPr>
              <a:t>technology in logistics and supply change management</a:t>
            </a:r>
            <a:r>
              <a:rPr lang="en-IE" b="1" dirty="0">
                <a:solidFill>
                  <a:srgbClr val="009FD8"/>
                </a:solidFill>
              </a:rPr>
              <a:t> </a:t>
            </a:r>
            <a:r>
              <a:rPr lang="en-IE" dirty="0">
                <a:solidFill>
                  <a:schemeClr val="tx1">
                    <a:lumMod val="75000"/>
                    <a:lumOff val="25000"/>
                  </a:schemeClr>
                </a:solidFill>
              </a:rPr>
              <a:t>can enable farmers to purchase low cost silos and access storage training. In Uganda farmers have achieved a 98% reduction in storage related post harvest loses and 40,000 farmers benefited.</a:t>
            </a:r>
          </a:p>
          <a:p>
            <a:pPr marL="342900" indent="-342900">
              <a:buFont typeface="+mj-lt"/>
              <a:buAutoNum type="arabicPeriod"/>
            </a:pPr>
            <a:endParaRPr lang="en-IE" b="0" i="0" dirty="0">
              <a:solidFill>
                <a:schemeClr val="tx1">
                  <a:lumMod val="75000"/>
                  <a:lumOff val="25000"/>
                </a:schemeClr>
              </a:solidFill>
              <a:effectLst/>
            </a:endParaRPr>
          </a:p>
          <a:p>
            <a:endParaRPr lang="en-IE" b="0" i="0" dirty="0">
              <a:solidFill>
                <a:schemeClr val="tx1">
                  <a:lumMod val="75000"/>
                  <a:lumOff val="25000"/>
                </a:schemeClr>
              </a:solidFill>
              <a:effectLst/>
            </a:endParaRPr>
          </a:p>
          <a:p>
            <a:endParaRPr lang="en-IE" dirty="0"/>
          </a:p>
        </p:txBody>
      </p:sp>
      <p:sp>
        <p:nvSpPr>
          <p:cNvPr id="9" name="Text Placeholder 5">
            <a:extLst>
              <a:ext uri="{FF2B5EF4-FFF2-40B4-BE49-F238E27FC236}">
                <a16:creationId xmlns:a16="http://schemas.microsoft.com/office/drawing/2014/main" id="{F0336396-00F0-4363-980C-9BCEC13A83DA}"/>
              </a:ext>
            </a:extLst>
          </p:cNvPr>
          <p:cNvSpPr>
            <a:spLocks noGrp="1"/>
          </p:cNvSpPr>
          <p:nvPr>
            <p:ph type="body" sz="quarter" idx="15"/>
          </p:nvPr>
        </p:nvSpPr>
        <p:spPr>
          <a:xfrm>
            <a:off x="144740" y="96174"/>
            <a:ext cx="3250193" cy="6179440"/>
          </a:xfrm>
        </p:spPr>
        <p:txBody>
          <a:bodyPr>
            <a:normAutofit fontScale="25000" lnSpcReduction="20000"/>
          </a:bodyPr>
          <a:lstStyle/>
          <a:p>
            <a:pPr algn="ctr">
              <a:lnSpc>
                <a:spcPct val="120000"/>
              </a:lnSpc>
              <a:spcBef>
                <a:spcPts val="0"/>
              </a:spcBef>
            </a:pPr>
            <a:endParaRPr lang="en-IE" sz="1000" b="1" dirty="0">
              <a:solidFill>
                <a:schemeClr val="tx1">
                  <a:lumMod val="75000"/>
                  <a:lumOff val="25000"/>
                </a:schemeClr>
              </a:solidFill>
            </a:endParaRPr>
          </a:p>
          <a:p>
            <a:pPr algn="ctr">
              <a:lnSpc>
                <a:spcPct val="120000"/>
              </a:lnSpc>
              <a:spcBef>
                <a:spcPts val="0"/>
              </a:spcBef>
            </a:pPr>
            <a:endParaRPr lang="en-IE" sz="1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r>
              <a:rPr lang="en-IE" sz="14400" b="1" dirty="0">
                <a:solidFill>
                  <a:schemeClr val="tx1">
                    <a:lumMod val="75000"/>
                    <a:lumOff val="25000"/>
                  </a:schemeClr>
                </a:solidFill>
              </a:rPr>
              <a:t>Spotlight on Agriculture</a:t>
            </a:r>
          </a:p>
          <a:p>
            <a:pPr algn="ctr">
              <a:lnSpc>
                <a:spcPct val="120000"/>
              </a:lnSpc>
              <a:spcBef>
                <a:spcPts val="0"/>
              </a:spcBef>
            </a:pPr>
            <a:r>
              <a:rPr lang="en-IE" sz="14400" i="1" dirty="0">
                <a:solidFill>
                  <a:schemeClr val="tx1">
                    <a:lumMod val="75000"/>
                    <a:lumOff val="25000"/>
                  </a:schemeClr>
                </a:solidFill>
              </a:rPr>
              <a:t>Food Storage</a:t>
            </a:r>
          </a:p>
          <a:p>
            <a:pPr algn="ctr">
              <a:lnSpc>
                <a:spcPct val="120000"/>
              </a:lnSpc>
              <a:spcBef>
                <a:spcPts val="0"/>
              </a:spcBef>
            </a:pPr>
            <a:endParaRPr lang="en-IE" sz="11100" b="1" dirty="0">
              <a:solidFill>
                <a:schemeClr val="tx1">
                  <a:lumMod val="75000"/>
                  <a:lumOff val="25000"/>
                </a:schemeClr>
              </a:solidFill>
            </a:endParaRPr>
          </a:p>
          <a:p>
            <a:pPr algn="ctr">
              <a:lnSpc>
                <a:spcPct val="120000"/>
              </a:lnSpc>
              <a:spcBef>
                <a:spcPts val="0"/>
              </a:spcBef>
            </a:pPr>
            <a:endParaRPr lang="en-IE" sz="111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r>
              <a:rPr lang="en-IE" b="1" dirty="0">
                <a:solidFill>
                  <a:schemeClr val="tx1">
                    <a:lumMod val="75000"/>
                    <a:lumOff val="25000"/>
                  </a:schemeClr>
                </a:solidFill>
                <a:hlinkClick r:id="rId4">
                  <a:extLst>
                    <a:ext uri="{A12FA001-AC4F-418D-AE19-62706E023703}">
                      <ahyp:hlinkClr xmlns:ahyp="http://schemas.microsoft.com/office/drawing/2018/hyperlinkcolor" val="tx"/>
                    </a:ext>
                  </a:extLst>
                </a:hlinkClick>
              </a:rPr>
              <a:t>World Wildlife Fund</a:t>
            </a:r>
            <a:endParaRPr lang="en-IE" b="1" dirty="0">
              <a:solidFill>
                <a:schemeClr val="tx1">
                  <a:lumMod val="75000"/>
                  <a:lumOff val="25000"/>
                </a:schemeClr>
              </a:solidFill>
            </a:endParaRPr>
          </a:p>
        </p:txBody>
      </p:sp>
      <p:pic>
        <p:nvPicPr>
          <p:cNvPr id="6" name="Picture 5" descr="A picture containing plant&#10;&#10;Description automatically generated">
            <a:extLst>
              <a:ext uri="{FF2B5EF4-FFF2-40B4-BE49-F238E27FC236}">
                <a16:creationId xmlns:a16="http://schemas.microsoft.com/office/drawing/2014/main" id="{0A0AC9AE-0863-4A37-9D86-E28A0E3CF365}"/>
              </a:ext>
            </a:extLst>
          </p:cNvPr>
          <p:cNvPicPr>
            <a:picLocks noChangeAspect="1"/>
          </p:cNvPicPr>
          <p:nvPr/>
        </p:nvPicPr>
        <p:blipFill rotWithShape="1">
          <a:blip r:embed="rId5"/>
          <a:srcRect l="18282" t="709" r="23562"/>
          <a:stretch/>
        </p:blipFill>
        <p:spPr>
          <a:xfrm>
            <a:off x="12473" y="2275115"/>
            <a:ext cx="3514725" cy="4000499"/>
          </a:xfrm>
          <a:prstGeom prst="rect">
            <a:avLst/>
          </a:prstGeom>
        </p:spPr>
      </p:pic>
    </p:spTree>
    <p:extLst>
      <p:ext uri="{BB962C8B-B14F-4D97-AF65-F5344CB8AC3E}">
        <p14:creationId xmlns:p14="http://schemas.microsoft.com/office/powerpoint/2010/main" val="2938553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35F1EF-0DDA-4D19-89C2-01A344D75CAD}"/>
              </a:ext>
            </a:extLst>
          </p:cNvPr>
          <p:cNvSpPr>
            <a:spLocks noGrp="1"/>
          </p:cNvSpPr>
          <p:nvPr>
            <p:ph type="body" sz="quarter" idx="14"/>
          </p:nvPr>
        </p:nvSpPr>
        <p:spPr>
          <a:xfrm>
            <a:off x="3790950" y="525950"/>
            <a:ext cx="7716239" cy="5206518"/>
          </a:xfrm>
        </p:spPr>
        <p:txBody>
          <a:bodyPr>
            <a:noAutofit/>
          </a:bodyPr>
          <a:lstStyle/>
          <a:p>
            <a:pPr algn="ctr"/>
            <a:r>
              <a:rPr lang="en-IE" sz="3200" b="1" dirty="0">
                <a:solidFill>
                  <a:srgbClr val="40A67A"/>
                </a:solidFill>
              </a:rPr>
              <a:t>ICT Optimising Production, Managing Risks…</a:t>
            </a:r>
          </a:p>
          <a:p>
            <a:pPr algn="ctr"/>
            <a:endParaRPr lang="en-IE" sz="1000" b="1" dirty="0">
              <a:solidFill>
                <a:srgbClr val="40A67A"/>
              </a:solidFill>
            </a:endParaRPr>
          </a:p>
          <a:p>
            <a:r>
              <a:rPr lang="en-IE" b="1" dirty="0">
                <a:solidFill>
                  <a:schemeClr val="tx1">
                    <a:lumMod val="75000"/>
                    <a:lumOff val="25000"/>
                  </a:schemeClr>
                </a:solidFill>
              </a:rPr>
              <a:t>ICTs</a:t>
            </a:r>
            <a:r>
              <a:rPr lang="en-IE" b="1" dirty="0">
                <a:solidFill>
                  <a:srgbClr val="009FD8"/>
                </a:solidFill>
              </a:rPr>
              <a:t> </a:t>
            </a:r>
            <a:r>
              <a:rPr lang="en-IE" dirty="0">
                <a:solidFill>
                  <a:schemeClr val="tx1">
                    <a:lumMod val="75000"/>
                    <a:lumOff val="25000"/>
                  </a:schemeClr>
                </a:solidFill>
              </a:rPr>
              <a:t>can provide important </a:t>
            </a:r>
            <a:r>
              <a:rPr lang="en-IE" b="1" i="1" dirty="0">
                <a:solidFill>
                  <a:schemeClr val="tx1">
                    <a:lumMod val="75000"/>
                    <a:lumOff val="25000"/>
                  </a:schemeClr>
                </a:solidFill>
              </a:rPr>
              <a:t>weather and climate services </a:t>
            </a:r>
            <a:r>
              <a:rPr lang="en-IE" dirty="0">
                <a:solidFill>
                  <a:schemeClr val="tx1">
                    <a:lumMod val="75000"/>
                    <a:lumOff val="25000"/>
                  </a:schemeClr>
                </a:solidFill>
              </a:rPr>
              <a:t>for small-scale producers, allowing them to plan agricultural activities, </a:t>
            </a:r>
            <a:r>
              <a:rPr lang="en-IE" b="1" i="1" dirty="0">
                <a:solidFill>
                  <a:schemeClr val="tx1">
                    <a:lumMod val="75000"/>
                    <a:lumOff val="25000"/>
                  </a:schemeClr>
                </a:solidFill>
              </a:rPr>
              <a:t>optimize production</a:t>
            </a:r>
            <a:r>
              <a:rPr lang="en-IE" dirty="0">
                <a:solidFill>
                  <a:schemeClr val="tx1">
                    <a:lumMod val="75000"/>
                    <a:lumOff val="25000"/>
                  </a:schemeClr>
                </a:solidFill>
              </a:rPr>
              <a:t>, manage </a:t>
            </a:r>
            <a:r>
              <a:rPr lang="en-IE" b="1" i="1" dirty="0">
                <a:solidFill>
                  <a:schemeClr val="tx1">
                    <a:lumMod val="75000"/>
                    <a:lumOff val="25000"/>
                  </a:schemeClr>
                </a:solidFill>
              </a:rPr>
              <a:t>climate-related risks </a:t>
            </a:r>
            <a:r>
              <a:rPr lang="en-IE" dirty="0">
                <a:solidFill>
                  <a:schemeClr val="tx1">
                    <a:lumMod val="75000"/>
                    <a:lumOff val="25000"/>
                  </a:schemeClr>
                </a:solidFill>
              </a:rPr>
              <a:t>and integrate </a:t>
            </a:r>
            <a:r>
              <a:rPr lang="en-IE" b="1" i="1" dirty="0">
                <a:solidFill>
                  <a:schemeClr val="tx1">
                    <a:lumMod val="75000"/>
                    <a:lumOff val="25000"/>
                  </a:schemeClr>
                </a:solidFill>
              </a:rPr>
              <a:t>climate change adaptation</a:t>
            </a:r>
            <a:r>
              <a:rPr lang="en-IE" dirty="0">
                <a:solidFill>
                  <a:schemeClr val="tx1">
                    <a:lumMod val="75000"/>
                    <a:lumOff val="25000"/>
                  </a:schemeClr>
                </a:solidFill>
              </a:rPr>
              <a:t> in their decisions. All this information can be provided at the farm level, as user friendly, comprehensive services, directly to farmer groups. </a:t>
            </a:r>
          </a:p>
          <a:p>
            <a:r>
              <a:rPr lang="en-IE" b="1" dirty="0">
                <a:solidFill>
                  <a:srgbClr val="009FD8"/>
                </a:solidFill>
                <a:hlinkClick r:id="rId2">
                  <a:extLst>
                    <a:ext uri="{A12FA001-AC4F-418D-AE19-62706E023703}">
                      <ahyp:hlinkClr xmlns:ahyp="http://schemas.microsoft.com/office/drawing/2018/hyperlinkcolor" val="tx"/>
                    </a:ext>
                  </a:extLst>
                </a:hlinkClick>
              </a:rPr>
              <a:t>SmartCampo</a:t>
            </a:r>
            <a:r>
              <a:rPr lang="en-IE" dirty="0">
                <a:solidFill>
                  <a:schemeClr val="tx1">
                    <a:lumMod val="75000"/>
                    <a:lumOff val="25000"/>
                  </a:schemeClr>
                </a:solidFill>
              </a:rPr>
              <a:t> is a </a:t>
            </a:r>
            <a:r>
              <a:rPr lang="en-IE" b="1" dirty="0">
                <a:solidFill>
                  <a:schemeClr val="tx1">
                    <a:lumMod val="75000"/>
                    <a:lumOff val="25000"/>
                  </a:schemeClr>
                </a:solidFill>
              </a:rPr>
              <a:t>mobile application </a:t>
            </a:r>
            <a:r>
              <a:rPr lang="en-IE" dirty="0">
                <a:solidFill>
                  <a:schemeClr val="tx1">
                    <a:lumMod val="75000"/>
                    <a:lumOff val="25000"/>
                  </a:schemeClr>
                </a:solidFill>
              </a:rPr>
              <a:t>through which farmers can check current </a:t>
            </a:r>
            <a:r>
              <a:rPr lang="en-IE" b="1" dirty="0">
                <a:solidFill>
                  <a:schemeClr val="tx1">
                    <a:lumMod val="75000"/>
                    <a:lumOff val="25000"/>
                  </a:schemeClr>
                </a:solidFill>
              </a:rPr>
              <a:t>weather conditions </a:t>
            </a:r>
            <a:r>
              <a:rPr lang="en-IE" dirty="0">
                <a:solidFill>
                  <a:schemeClr val="tx1">
                    <a:lumMod val="75000"/>
                    <a:lumOff val="25000"/>
                  </a:schemeClr>
                </a:solidFill>
              </a:rPr>
              <a:t>then generate </a:t>
            </a:r>
            <a:r>
              <a:rPr lang="en-IE" b="1" dirty="0">
                <a:solidFill>
                  <a:schemeClr val="tx1">
                    <a:lumMod val="75000"/>
                    <a:lumOff val="25000"/>
                  </a:schemeClr>
                </a:solidFill>
              </a:rPr>
              <a:t>custom reports </a:t>
            </a:r>
            <a:r>
              <a:rPr lang="en-IE" dirty="0">
                <a:solidFill>
                  <a:schemeClr val="tx1">
                    <a:lumMod val="75000"/>
                    <a:lumOff val="25000"/>
                  </a:schemeClr>
                </a:solidFill>
              </a:rPr>
              <a:t>of farms and fields based on planting date, soil texture and irrigation practices. Farmers can choose to receive </a:t>
            </a:r>
            <a:r>
              <a:rPr lang="en-IE" b="1" dirty="0">
                <a:solidFill>
                  <a:schemeClr val="tx1">
                    <a:lumMod val="75000"/>
                    <a:lumOff val="25000"/>
                  </a:schemeClr>
                </a:solidFill>
              </a:rPr>
              <a:t>notifications</a:t>
            </a:r>
            <a:r>
              <a:rPr lang="en-IE" dirty="0">
                <a:solidFill>
                  <a:schemeClr val="tx1">
                    <a:lumMod val="75000"/>
                    <a:lumOff val="25000"/>
                  </a:schemeClr>
                </a:solidFill>
              </a:rPr>
              <a:t> with weather conditions provide </a:t>
            </a:r>
            <a:r>
              <a:rPr lang="en-IE" b="1" dirty="0">
                <a:solidFill>
                  <a:schemeClr val="tx1">
                    <a:lumMod val="75000"/>
                    <a:lumOff val="25000"/>
                  </a:schemeClr>
                </a:solidFill>
              </a:rPr>
              <a:t>monitoring</a:t>
            </a:r>
            <a:r>
              <a:rPr lang="en-IE" dirty="0">
                <a:solidFill>
                  <a:schemeClr val="tx1">
                    <a:lumMod val="75000"/>
                    <a:lumOff val="25000"/>
                  </a:schemeClr>
                </a:solidFill>
              </a:rPr>
              <a:t> and </a:t>
            </a:r>
            <a:r>
              <a:rPr lang="en-IE" b="1" dirty="0">
                <a:solidFill>
                  <a:schemeClr val="tx1">
                    <a:lumMod val="75000"/>
                    <a:lumOff val="25000"/>
                  </a:schemeClr>
                </a:solidFill>
              </a:rPr>
              <a:t>early warning </a:t>
            </a:r>
            <a:r>
              <a:rPr lang="en-IE" dirty="0">
                <a:solidFill>
                  <a:schemeClr val="tx1">
                    <a:lumMod val="75000"/>
                    <a:lumOff val="25000"/>
                  </a:schemeClr>
                </a:solidFill>
              </a:rPr>
              <a:t>on food security or warnings of impending food crises at the country or regional level.</a:t>
            </a:r>
          </a:p>
        </p:txBody>
      </p:sp>
      <p:sp>
        <p:nvSpPr>
          <p:cNvPr id="7" name="Text Placeholder 5">
            <a:extLst>
              <a:ext uri="{FF2B5EF4-FFF2-40B4-BE49-F238E27FC236}">
                <a16:creationId xmlns:a16="http://schemas.microsoft.com/office/drawing/2014/main" id="{7B2CF1EC-F33A-4F3B-A2F2-78642812CA7C}"/>
              </a:ext>
            </a:extLst>
          </p:cNvPr>
          <p:cNvSpPr>
            <a:spLocks noGrp="1"/>
          </p:cNvSpPr>
          <p:nvPr>
            <p:ph type="body" sz="quarter" idx="15"/>
          </p:nvPr>
        </p:nvSpPr>
        <p:spPr>
          <a:xfrm>
            <a:off x="144740" y="96174"/>
            <a:ext cx="3250193" cy="6179440"/>
          </a:xfrm>
        </p:spPr>
        <p:txBody>
          <a:bodyPr>
            <a:normAutofit/>
          </a:bodyPr>
          <a:lstStyle/>
          <a:p>
            <a:pPr algn="ctr">
              <a:lnSpc>
                <a:spcPct val="100000"/>
              </a:lnSpc>
              <a:spcBef>
                <a:spcPts val="0"/>
              </a:spcBef>
            </a:pPr>
            <a:r>
              <a:rPr lang="en-IE" b="1" dirty="0">
                <a:solidFill>
                  <a:schemeClr val="tx1">
                    <a:lumMod val="75000"/>
                    <a:lumOff val="25000"/>
                  </a:schemeClr>
                </a:solidFill>
              </a:rPr>
              <a:t>Spotlight on Agriculture</a:t>
            </a:r>
          </a:p>
          <a:p>
            <a:pPr algn="ctr">
              <a:lnSpc>
                <a:spcPct val="120000"/>
              </a:lnSpc>
              <a:spcBef>
                <a:spcPts val="0"/>
              </a:spcBef>
            </a:pPr>
            <a:r>
              <a:rPr lang="en-IE" i="1" dirty="0">
                <a:solidFill>
                  <a:schemeClr val="tx1">
                    <a:lumMod val="75000"/>
                    <a:lumOff val="25000"/>
                  </a:schemeClr>
                </a:solidFill>
              </a:rPr>
              <a:t>Optimisation</a:t>
            </a:r>
          </a:p>
          <a:p>
            <a:pPr algn="ctr">
              <a:lnSpc>
                <a:spcPct val="120000"/>
              </a:lnSpc>
              <a:spcBef>
                <a:spcPts val="0"/>
              </a:spcBef>
            </a:pPr>
            <a:endParaRPr lang="en-IE" sz="1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p:txBody>
      </p:sp>
      <p:pic>
        <p:nvPicPr>
          <p:cNvPr id="9" name="Picture 8" descr="A picture containing ground, outdoor, person, person&#10;&#10;Description automatically generated">
            <a:extLst>
              <a:ext uri="{FF2B5EF4-FFF2-40B4-BE49-F238E27FC236}">
                <a16:creationId xmlns:a16="http://schemas.microsoft.com/office/drawing/2014/main" id="{26C2643E-DD21-4C04-8D2D-D663F3B27975}"/>
              </a:ext>
            </a:extLst>
          </p:cNvPr>
          <p:cNvPicPr>
            <a:picLocks noChangeAspect="1"/>
          </p:cNvPicPr>
          <p:nvPr/>
        </p:nvPicPr>
        <p:blipFill rotWithShape="1">
          <a:blip r:embed="rId3"/>
          <a:srcRect l="47849" b="8280"/>
          <a:stretch/>
        </p:blipFill>
        <p:spPr>
          <a:xfrm>
            <a:off x="0" y="2028824"/>
            <a:ext cx="3509780" cy="4114801"/>
          </a:xfrm>
          <a:prstGeom prst="rect">
            <a:avLst/>
          </a:prstGeom>
        </p:spPr>
      </p:pic>
    </p:spTree>
    <p:extLst>
      <p:ext uri="{BB962C8B-B14F-4D97-AF65-F5344CB8AC3E}">
        <p14:creationId xmlns:p14="http://schemas.microsoft.com/office/powerpoint/2010/main" val="3584488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7C0EB-E9FB-4D97-B9E2-8C41E6695326}"/>
              </a:ext>
            </a:extLst>
          </p:cNvPr>
          <p:cNvSpPr>
            <a:spLocks noGrp="1"/>
          </p:cNvSpPr>
          <p:nvPr>
            <p:ph type="body" sz="quarter" idx="14"/>
          </p:nvPr>
        </p:nvSpPr>
        <p:spPr>
          <a:xfrm>
            <a:off x="3766533" y="456372"/>
            <a:ext cx="8133389" cy="5206518"/>
          </a:xfrm>
        </p:spPr>
        <p:txBody>
          <a:bodyPr/>
          <a:lstStyle/>
          <a:p>
            <a:r>
              <a:rPr lang="en-IE" b="1" dirty="0">
                <a:solidFill>
                  <a:srgbClr val="ED2A59"/>
                </a:solidFill>
              </a:rPr>
              <a:t>Community Platforms </a:t>
            </a:r>
            <a:r>
              <a:rPr lang="en-IE" b="1" dirty="0">
                <a:solidFill>
                  <a:srgbClr val="009FD8"/>
                </a:solidFill>
                <a:hlinkClick r:id="rId2">
                  <a:extLst>
                    <a:ext uri="{A12FA001-AC4F-418D-AE19-62706E023703}">
                      <ahyp:hlinkClr xmlns:ahyp="http://schemas.microsoft.com/office/drawing/2018/hyperlinkcolor" val="tx"/>
                    </a:ext>
                  </a:extLst>
                </a:hlinkClick>
              </a:rPr>
              <a:t>Gebiedonline</a:t>
            </a:r>
            <a:r>
              <a:rPr lang="en-IE" b="1" dirty="0">
                <a:solidFill>
                  <a:srgbClr val="009FD8"/>
                </a:solidFill>
              </a:rPr>
              <a:t>, </a:t>
            </a:r>
            <a:r>
              <a:rPr lang="en-IE" dirty="0">
                <a:solidFill>
                  <a:schemeClr val="tx1">
                    <a:lumMod val="75000"/>
                    <a:lumOff val="25000"/>
                  </a:schemeClr>
                </a:solidFill>
              </a:rPr>
              <a:t>NL connects people with each other via a community platform, where everything is decided together. The community can participate in discussions and decision making, develop knowledge and figure out solutions together e.g. hunger and homelessness</a:t>
            </a:r>
          </a:p>
          <a:p>
            <a:r>
              <a:rPr lang="en-IE" b="1" dirty="0">
                <a:solidFill>
                  <a:srgbClr val="ED2A59"/>
                </a:solidFill>
              </a:rPr>
              <a:t>Collaborative data and digitization of agriculture </a:t>
            </a:r>
            <a:r>
              <a:rPr lang="en-IE" dirty="0">
                <a:solidFill>
                  <a:schemeClr val="tx1">
                    <a:lumMod val="75000"/>
                    <a:lumOff val="25000"/>
                  </a:schemeClr>
                </a:solidFill>
              </a:rPr>
              <a:t>to provide innovative solutions for farmers. </a:t>
            </a:r>
            <a:r>
              <a:rPr lang="en-IE" b="1" dirty="0">
                <a:solidFill>
                  <a:srgbClr val="009FD8"/>
                </a:solidFill>
                <a:hlinkClick r:id="rId3">
                  <a:extLst>
                    <a:ext uri="{A12FA001-AC4F-418D-AE19-62706E023703}">
                      <ahyp:hlinkClr xmlns:ahyp="http://schemas.microsoft.com/office/drawing/2018/hyperlinkcolor" val="tx"/>
                    </a:ext>
                  </a:extLst>
                </a:hlinkClick>
              </a:rPr>
              <a:t>FarmHack.nl</a:t>
            </a:r>
            <a:r>
              <a:rPr lang="en-IE" b="1" dirty="0">
                <a:solidFill>
                  <a:srgbClr val="009FD8"/>
                </a:solidFill>
              </a:rPr>
              <a:t> </a:t>
            </a:r>
            <a:r>
              <a:rPr lang="en-IE" b="0" i="0" dirty="0">
                <a:solidFill>
                  <a:srgbClr val="333333"/>
                </a:solidFill>
                <a:effectLst/>
                <a:latin typeface="Rajdhani"/>
              </a:rPr>
              <a:t>brings ICT and agriculture together. It mobilises creative people who use their expertise for IT issues in agriculture</a:t>
            </a:r>
            <a:r>
              <a:rPr lang="en-IE" dirty="0">
                <a:solidFill>
                  <a:srgbClr val="333333"/>
                </a:solidFill>
                <a:latin typeface="Rajdhani"/>
              </a:rPr>
              <a:t>, c</a:t>
            </a:r>
            <a:r>
              <a:rPr lang="en-IE" b="0" i="0" dirty="0">
                <a:solidFill>
                  <a:srgbClr val="333333"/>
                </a:solidFill>
                <a:effectLst/>
                <a:latin typeface="Rajdhani"/>
              </a:rPr>
              <a:t>oncept developers, urban planners, stakeholders to create new and locally relevant applications for agriculture production.</a:t>
            </a:r>
          </a:p>
          <a:p>
            <a:r>
              <a:rPr lang="en-IE" b="1" dirty="0">
                <a:solidFill>
                  <a:srgbClr val="ED2A59"/>
                </a:solidFill>
                <a:latin typeface="Rajdhani"/>
              </a:rPr>
              <a:t>Civic networks ‘</a:t>
            </a:r>
            <a:r>
              <a:rPr lang="en-IE" b="1" dirty="0" err="1">
                <a:solidFill>
                  <a:srgbClr val="ED2A59"/>
                </a:solidFill>
                <a:latin typeface="Rajdhani"/>
              </a:rPr>
              <a:t>relocalising</a:t>
            </a:r>
            <a:r>
              <a:rPr lang="en-IE" b="1" dirty="0">
                <a:solidFill>
                  <a:srgbClr val="ED2A59"/>
                </a:solidFill>
                <a:latin typeface="Rajdhani"/>
              </a:rPr>
              <a:t> food’ using ICT </a:t>
            </a:r>
            <a:r>
              <a:rPr lang="en-IE" b="1" dirty="0">
                <a:solidFill>
                  <a:srgbClr val="009FD8"/>
                </a:solidFill>
                <a:latin typeface="Rajdhani"/>
                <a:hlinkClick r:id="rId4">
                  <a:extLst>
                    <a:ext uri="{A12FA001-AC4F-418D-AE19-62706E023703}">
                      <ahyp:hlinkClr xmlns:ahyp="http://schemas.microsoft.com/office/drawing/2018/hyperlinkcolor" val="tx"/>
                    </a:ext>
                  </a:extLst>
                </a:hlinkClick>
              </a:rPr>
              <a:t>Sustainweb</a:t>
            </a:r>
            <a:r>
              <a:rPr lang="en-IE" b="1" dirty="0">
                <a:solidFill>
                  <a:srgbClr val="009FD8"/>
                </a:solidFill>
                <a:latin typeface="Rajdhani"/>
              </a:rPr>
              <a:t>, </a:t>
            </a:r>
            <a:r>
              <a:rPr lang="en-IE" dirty="0">
                <a:solidFill>
                  <a:srgbClr val="333333"/>
                </a:solidFill>
                <a:latin typeface="Rajdhani"/>
              </a:rPr>
              <a:t>UK is a network of food co-ops, buying groups and other community food enterprises; helping new groups get off the ground and existing ones to thrive. </a:t>
            </a:r>
            <a:r>
              <a:rPr lang="en-IE" b="1" dirty="0">
                <a:solidFill>
                  <a:srgbClr val="009FD8"/>
                </a:solidFill>
                <a:latin typeface="Rajdhani"/>
                <a:hlinkClick r:id="rId5">
                  <a:extLst>
                    <a:ext uri="{A12FA001-AC4F-418D-AE19-62706E023703}">
                      <ahyp:hlinkClr xmlns:ahyp="http://schemas.microsoft.com/office/drawing/2018/hyperlinkcolor" val="tx"/>
                    </a:ext>
                  </a:extLst>
                </a:hlinkClick>
              </a:rPr>
              <a:t>Open Food Network </a:t>
            </a:r>
            <a:r>
              <a:rPr lang="en-IE" dirty="0">
                <a:solidFill>
                  <a:srgbClr val="333333"/>
                </a:solidFill>
                <a:latin typeface="Rajdhani"/>
              </a:rPr>
              <a:t>is a network where small-scale producers, local markets and consumer initiatives can find each other and strengthen local food chains.</a:t>
            </a:r>
          </a:p>
          <a:p>
            <a:endParaRPr lang="en-IE"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rgbClr val="ED2A59"/>
                </a:solidFill>
              </a:rPr>
              <a:t> </a:t>
            </a:r>
          </a:p>
        </p:txBody>
      </p:sp>
      <p:sp>
        <p:nvSpPr>
          <p:cNvPr id="8" name="Text Placeholder 2">
            <a:extLst>
              <a:ext uri="{FF2B5EF4-FFF2-40B4-BE49-F238E27FC236}">
                <a16:creationId xmlns:a16="http://schemas.microsoft.com/office/drawing/2014/main" id="{02CF38E8-C617-40B8-9E7A-A070E0366468}"/>
              </a:ext>
            </a:extLst>
          </p:cNvPr>
          <p:cNvSpPr>
            <a:spLocks noGrp="1"/>
          </p:cNvSpPr>
          <p:nvPr>
            <p:ph type="body" sz="quarter" idx="15"/>
          </p:nvPr>
        </p:nvSpPr>
        <p:spPr>
          <a:xfrm>
            <a:off x="301423" y="452647"/>
            <a:ext cx="2852539" cy="5206518"/>
          </a:xfrm>
        </p:spPr>
        <p:txBody>
          <a:bodyPr/>
          <a:lstStyle/>
          <a:p>
            <a:pPr algn="ctr"/>
            <a:r>
              <a:rPr lang="en-IE" b="1" dirty="0">
                <a:solidFill>
                  <a:schemeClr val="tx1">
                    <a:lumMod val="75000"/>
                    <a:lumOff val="25000"/>
                  </a:schemeClr>
                </a:solidFill>
              </a:rPr>
              <a:t>Spotlight on Communities</a:t>
            </a:r>
          </a:p>
          <a:p>
            <a:pPr algn="ctr"/>
            <a:endParaRPr lang="en-IE" b="1" dirty="0">
              <a:solidFill>
                <a:schemeClr val="tx1">
                  <a:lumMod val="75000"/>
                  <a:lumOff val="25000"/>
                </a:schemeClr>
              </a:solidFill>
            </a:endParaRPr>
          </a:p>
          <a:p>
            <a:pPr algn="ctr"/>
            <a:endParaRPr lang="en-IE" b="1" dirty="0">
              <a:solidFill>
                <a:schemeClr val="tx1">
                  <a:lumMod val="75000"/>
                  <a:lumOff val="25000"/>
                </a:schemeClr>
              </a:solidFill>
            </a:endParaRPr>
          </a:p>
        </p:txBody>
      </p:sp>
      <p:pic>
        <p:nvPicPr>
          <p:cNvPr id="9" name="Picture 8" descr="A picture containing outdoor, road, person, ground&#10;&#10;Description automatically generated">
            <a:extLst>
              <a:ext uri="{FF2B5EF4-FFF2-40B4-BE49-F238E27FC236}">
                <a16:creationId xmlns:a16="http://schemas.microsoft.com/office/drawing/2014/main" id="{30DE70A7-B9E1-4A99-A6CE-A88A70B922B5}"/>
              </a:ext>
            </a:extLst>
          </p:cNvPr>
          <p:cNvPicPr>
            <a:picLocks noChangeAspect="1"/>
          </p:cNvPicPr>
          <p:nvPr/>
        </p:nvPicPr>
        <p:blipFill rotWithShape="1">
          <a:blip r:embed="rId6"/>
          <a:srcRect l="28223" t="-452" r="17173" b="1"/>
          <a:stretch/>
        </p:blipFill>
        <p:spPr>
          <a:xfrm>
            <a:off x="0" y="1647825"/>
            <a:ext cx="3465110" cy="4241723"/>
          </a:xfrm>
          <a:prstGeom prst="rect">
            <a:avLst/>
          </a:prstGeom>
        </p:spPr>
      </p:pic>
    </p:spTree>
    <p:extLst>
      <p:ext uri="{BB962C8B-B14F-4D97-AF65-F5344CB8AC3E}">
        <p14:creationId xmlns:p14="http://schemas.microsoft.com/office/powerpoint/2010/main" val="1252378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extLst>
              <a:ext uri="{FF2B5EF4-FFF2-40B4-BE49-F238E27FC236}">
                <a16:creationId xmlns:a16="http://schemas.microsoft.com/office/drawing/2014/main" id="{E3E8E9FC-71A0-4393-8A39-8845A2B69D2B}"/>
              </a:ext>
            </a:extLst>
          </p:cNvPr>
          <p:cNvPicPr/>
          <p:nvPr/>
        </p:nvPicPr>
        <p:blipFill>
          <a:blip r:embed="rId3">
            <a:extLst>
              <a:ext uri="{28A0092B-C50C-407E-A947-70E740481C1C}">
                <a14:useLocalDpi xmlns:a14="http://schemas.microsoft.com/office/drawing/2010/main" val="0"/>
              </a:ext>
            </a:extLst>
          </a:blip>
          <a:stretch>
            <a:fillRect/>
          </a:stretch>
        </p:blipFill>
        <p:spPr>
          <a:xfrm>
            <a:off x="344032" y="2289580"/>
            <a:ext cx="5069941" cy="3088179"/>
          </a:xfrm>
          <a:prstGeom prst="roundRect">
            <a:avLst/>
          </a:prstGeom>
        </p:spPr>
      </p:pic>
      <p:sp>
        <p:nvSpPr>
          <p:cNvPr id="9" name="Speech Bubble: Oval 8">
            <a:extLst>
              <a:ext uri="{FF2B5EF4-FFF2-40B4-BE49-F238E27FC236}">
                <a16:creationId xmlns:a16="http://schemas.microsoft.com/office/drawing/2014/main" id="{CE390F4C-8878-46F6-8B81-38499210280C}"/>
              </a:ext>
            </a:extLst>
          </p:cNvPr>
          <p:cNvSpPr/>
          <p:nvPr/>
        </p:nvSpPr>
        <p:spPr>
          <a:xfrm>
            <a:off x="5413973" y="1267485"/>
            <a:ext cx="6778027" cy="4520116"/>
          </a:xfrm>
          <a:prstGeom prst="wedgeEllipseCallout">
            <a:avLst>
              <a:gd name="adj1" fmla="val -84490"/>
              <a:gd name="adj2" fmla="val 2864"/>
            </a:avLst>
          </a:prstGeom>
          <a:solidFill>
            <a:srgbClr val="F07C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200" b="1" i="0" dirty="0">
              <a:solidFill>
                <a:schemeClr val="bg1">
                  <a:lumMod val="95000"/>
                </a:schemeClr>
              </a:solidFill>
              <a:effectLst/>
            </a:endParaRPr>
          </a:p>
          <a:p>
            <a:pPr algn="ctr"/>
            <a:r>
              <a:rPr lang="en-IE" sz="2200" b="1" dirty="0">
                <a:solidFill>
                  <a:schemeClr val="bg1"/>
                </a:solidFill>
              </a:rPr>
              <a:t>Solving World Hunger</a:t>
            </a:r>
          </a:p>
          <a:p>
            <a:pPr algn="ctr"/>
            <a:r>
              <a:rPr lang="en-IE" sz="2200" dirty="0">
                <a:solidFill>
                  <a:schemeClr val="bg1"/>
                </a:solidFill>
                <a:hlinkClick r:id="rId2">
                  <a:extLst>
                    <a:ext uri="{A12FA001-AC4F-418D-AE19-62706E023703}">
                      <ahyp:hlinkClr xmlns:ahyp="http://schemas.microsoft.com/office/drawing/2018/hyperlinkcolor" val="tx"/>
                    </a:ext>
                  </a:extLst>
                </a:hlinkClick>
              </a:rPr>
              <a:t>FoodCloud</a:t>
            </a:r>
            <a:r>
              <a:rPr lang="en-IE" sz="2200" dirty="0">
                <a:solidFill>
                  <a:schemeClr val="bg1"/>
                </a:solidFill>
              </a:rPr>
              <a:t> </a:t>
            </a:r>
            <a:r>
              <a:rPr lang="en-IE" sz="2200" b="0" i="0" dirty="0">
                <a:solidFill>
                  <a:schemeClr val="bg1"/>
                </a:solidFill>
                <a:effectLst/>
              </a:rPr>
              <a:t>aims is to offer our solution to communities around the world who can benefit and achieve our vision of a world where no good food goes to waste and we are currently interested in hearing from charities and businesses globally that could benefit from our solution.</a:t>
            </a:r>
            <a:endParaRPr lang="en-IE" sz="2200" dirty="0">
              <a:solidFill>
                <a:schemeClr val="bg1"/>
              </a:solidFill>
            </a:endParaRPr>
          </a:p>
          <a:p>
            <a:pPr algn="ctr"/>
            <a:r>
              <a:rPr lang="en-IE" sz="2200" i="1" dirty="0">
                <a:solidFill>
                  <a:schemeClr val="bg1"/>
                </a:solidFill>
              </a:rPr>
              <a:t>Food Cloud</a:t>
            </a:r>
          </a:p>
          <a:p>
            <a:pPr algn="ctr"/>
            <a:endParaRPr lang="en-IE" sz="2200" i="1" dirty="0">
              <a:solidFill>
                <a:schemeClr val="bg1">
                  <a:lumMod val="95000"/>
                </a:schemeClr>
              </a:solidFill>
            </a:endParaRPr>
          </a:p>
          <a:p>
            <a:pPr algn="ctr"/>
            <a:endParaRPr lang="en-IE" sz="2200" dirty="0">
              <a:solidFill>
                <a:schemeClr val="bg1">
                  <a:lumMod val="95000"/>
                </a:schemeClr>
              </a:solidFill>
            </a:endParaRPr>
          </a:p>
        </p:txBody>
      </p:sp>
      <p:sp>
        <p:nvSpPr>
          <p:cNvPr id="10" name="Text Placeholder 6">
            <a:extLst>
              <a:ext uri="{FF2B5EF4-FFF2-40B4-BE49-F238E27FC236}">
                <a16:creationId xmlns:a16="http://schemas.microsoft.com/office/drawing/2014/main" id="{F60F067D-B597-40D1-AE63-C410C8D85F62}"/>
              </a:ext>
            </a:extLst>
          </p:cNvPr>
          <p:cNvSpPr txBox="1">
            <a:spLocks/>
          </p:cNvSpPr>
          <p:nvPr/>
        </p:nvSpPr>
        <p:spPr>
          <a:xfrm>
            <a:off x="0" y="3773"/>
            <a:ext cx="10738318"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Tackling Hunger</a:t>
            </a:r>
          </a:p>
          <a:p>
            <a:pPr>
              <a:spcBef>
                <a:spcPts val="0"/>
              </a:spcBef>
            </a:pPr>
            <a:r>
              <a:rPr lang="en-IE" sz="2800" i="1" dirty="0">
                <a:solidFill>
                  <a:srgbClr val="A6377D"/>
                </a:solidFill>
              </a:rPr>
              <a:t>Aoibheann O’Brien</a:t>
            </a:r>
            <a:r>
              <a:rPr lang="en-GB" sz="2800" i="1" dirty="0">
                <a:solidFill>
                  <a:srgbClr val="A6377D"/>
                </a:solidFill>
              </a:rPr>
              <a:t> &amp; Iseult Ward, Food Cloud, Ireland</a:t>
            </a:r>
            <a:r>
              <a:rPr lang="en-IE" sz="2800" i="1" dirty="0">
                <a:solidFill>
                  <a:srgbClr val="A6377D"/>
                </a:solidFill>
              </a:rPr>
              <a:t> </a:t>
            </a:r>
          </a:p>
          <a:p>
            <a:pPr>
              <a:spcBef>
                <a:spcPts val="0"/>
              </a:spcBef>
            </a:pPr>
            <a:endParaRPr lang="en-IE" b="1" dirty="0">
              <a:solidFill>
                <a:srgbClr val="A6377D"/>
              </a:solidFill>
            </a:endParaRPr>
          </a:p>
        </p:txBody>
      </p:sp>
      <p:pic>
        <p:nvPicPr>
          <p:cNvPr id="12" name="Picture 4" descr="FoodCloud's €110,000 investment boost">
            <a:extLst>
              <a:ext uri="{FF2B5EF4-FFF2-40B4-BE49-F238E27FC236}">
                <a16:creationId xmlns:a16="http://schemas.microsoft.com/office/drawing/2014/main" id="{876BF7A6-9190-4BD4-B5E3-87A6DE322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752" y="0"/>
            <a:ext cx="2252248" cy="12671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BE7578B-8A70-44F0-9D54-7594474FAC2B}"/>
              </a:ext>
            </a:extLst>
          </p:cNvPr>
          <p:cNvSpPr txBox="1"/>
          <p:nvPr/>
        </p:nvSpPr>
        <p:spPr>
          <a:xfrm>
            <a:off x="6867654" y="5959617"/>
            <a:ext cx="3870664" cy="646331"/>
          </a:xfrm>
          <a:prstGeom prst="rect">
            <a:avLst/>
          </a:prstGeom>
          <a:noFill/>
          <a:ln w="38100">
            <a:solidFill>
              <a:schemeClr val="bg1"/>
            </a:solidFill>
          </a:ln>
        </p:spPr>
        <p:txBody>
          <a:bodyPr wrap="square" rtlCol="0">
            <a:spAutoFit/>
          </a:bodyPr>
          <a:lstStyle/>
          <a:p>
            <a:pPr algn="ctr"/>
            <a:r>
              <a:rPr lang="en-GB" dirty="0">
                <a:solidFill>
                  <a:schemeClr val="bg1"/>
                </a:solidFill>
                <a:cs typeface="Calibri" panose="020F0502020204030204" pitchFamily="34" charset="0"/>
              </a:rPr>
              <a:t>Interview with </a:t>
            </a:r>
            <a:r>
              <a:rPr lang="en-GB" dirty="0" err="1">
                <a:solidFill>
                  <a:schemeClr val="bg1"/>
                </a:solidFill>
                <a:cs typeface="Calibri" panose="020F0502020204030204" pitchFamily="34" charset="0"/>
              </a:rPr>
              <a:t>FoodCloud</a:t>
            </a:r>
            <a:r>
              <a:rPr lang="en-GB" dirty="0">
                <a:solidFill>
                  <a:schemeClr val="bg1"/>
                </a:solidFill>
                <a:cs typeface="Calibri" panose="020F0502020204030204" pitchFamily="34" charset="0"/>
              </a:rPr>
              <a:t> on how it works click </a:t>
            </a:r>
            <a:r>
              <a:rPr lang="en-GB" dirty="0">
                <a:solidFill>
                  <a:schemeClr val="bg1"/>
                </a:solidFill>
                <a:cs typeface="Calibri" panose="020F0502020204030204" pitchFamily="34" charset="0"/>
                <a:hlinkClick r:id="rId5">
                  <a:extLst>
                    <a:ext uri="{A12FA001-AC4F-418D-AE19-62706E023703}">
                      <ahyp:hlinkClr xmlns:ahyp="http://schemas.microsoft.com/office/drawing/2018/hyperlinkcolor" val="tx"/>
                    </a:ext>
                  </a:extLst>
                </a:hlinkClick>
              </a:rPr>
              <a:t>here</a:t>
            </a:r>
            <a:r>
              <a:rPr lang="en-GB" dirty="0">
                <a:solidFill>
                  <a:schemeClr val="bg1"/>
                </a:solidFill>
                <a:cs typeface="Calibri" panose="020F0502020204030204" pitchFamily="34" charset="0"/>
              </a:rPr>
              <a:t>  </a:t>
            </a:r>
            <a:endParaRPr lang="en-IE" dirty="0">
              <a:solidFill>
                <a:schemeClr val="bg1"/>
              </a:solidFill>
            </a:endParaRPr>
          </a:p>
        </p:txBody>
      </p:sp>
    </p:spTree>
    <p:extLst>
      <p:ext uri="{BB962C8B-B14F-4D97-AF65-F5344CB8AC3E}">
        <p14:creationId xmlns:p14="http://schemas.microsoft.com/office/powerpoint/2010/main" val="3201073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DC54049-D451-4937-8BDB-C2AA5D49C967}"/>
              </a:ext>
            </a:extLst>
          </p:cNvPr>
          <p:cNvSpPr>
            <a:spLocks noGrp="1"/>
          </p:cNvSpPr>
          <p:nvPr>
            <p:ph type="body" sz="quarter" idx="14"/>
          </p:nvPr>
        </p:nvSpPr>
        <p:spPr>
          <a:xfrm>
            <a:off x="3767650" y="365440"/>
            <a:ext cx="8297602" cy="5206518"/>
          </a:xfrm>
        </p:spPr>
        <p:txBody>
          <a:bodyPr/>
          <a:lstStyle/>
          <a:p>
            <a:pPr>
              <a:spcBef>
                <a:spcPts val="600"/>
              </a:spcBef>
            </a:pPr>
            <a:r>
              <a:rPr lang="en-IE" b="1" i="0" dirty="0">
                <a:solidFill>
                  <a:srgbClr val="009FD8"/>
                </a:solidFill>
                <a:effectLst/>
              </a:rPr>
              <a:t>Challenge</a:t>
            </a:r>
            <a:r>
              <a:rPr lang="en-IE" b="0" i="0" dirty="0">
                <a:solidFill>
                  <a:srgbClr val="000000"/>
                </a:solidFill>
                <a:effectLst/>
              </a:rPr>
              <a:t> </a:t>
            </a:r>
            <a:r>
              <a:rPr lang="en-IE" b="0" i="0" dirty="0">
                <a:solidFill>
                  <a:schemeClr val="tx1">
                    <a:lumMod val="75000"/>
                    <a:lumOff val="25000"/>
                  </a:schemeClr>
                </a:solidFill>
                <a:effectLst/>
              </a:rPr>
              <a:t>solve world hunger through </a:t>
            </a:r>
            <a:r>
              <a:rPr lang="en-IE" b="0" i="0"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food waste </a:t>
            </a:r>
            <a:r>
              <a:rPr lang="en-IE" b="0" i="0" dirty="0">
                <a:solidFill>
                  <a:schemeClr val="tx1">
                    <a:lumMod val="75000"/>
                    <a:lumOff val="25000"/>
                  </a:schemeClr>
                </a:solidFill>
                <a:effectLst/>
              </a:rPr>
              <a:t>management. Globally 1 in 7 (1 in 11 people in Ireland) experience food poverty. 1,300,000,000 tonnes (33%) of food is wasted per year. </a:t>
            </a:r>
            <a:r>
              <a:rPr lang="en-IE" dirty="0">
                <a:solidFill>
                  <a:schemeClr val="tx1">
                    <a:lumMod val="75000"/>
                    <a:lumOff val="25000"/>
                  </a:schemeClr>
                </a:solidFill>
              </a:rPr>
              <a:t>Food is wasted from fa</a:t>
            </a:r>
            <a:r>
              <a:rPr lang="en-IE" b="0" i="0" dirty="0">
                <a:solidFill>
                  <a:schemeClr val="tx1">
                    <a:lumMod val="75000"/>
                    <a:lumOff val="25000"/>
                  </a:schemeClr>
                </a:solidFill>
                <a:effectLst/>
              </a:rPr>
              <a:t>rmland the size of China, Mongolia and Kazakhstan combined. Those most vulnerable and disadvantaged are most at risk.</a:t>
            </a:r>
          </a:p>
          <a:p>
            <a:pPr>
              <a:spcBef>
                <a:spcPts val="600"/>
              </a:spcBef>
            </a:pPr>
            <a:r>
              <a:rPr lang="en-IE" b="1" dirty="0">
                <a:solidFill>
                  <a:srgbClr val="40A67A"/>
                </a:solidFill>
              </a:rPr>
              <a:t>Opportunity</a:t>
            </a:r>
            <a:r>
              <a:rPr lang="en-IE" dirty="0">
                <a:solidFill>
                  <a:srgbClr val="000000"/>
                </a:solidFill>
              </a:rPr>
              <a:t> </a:t>
            </a:r>
            <a:r>
              <a:rPr lang="en-IE" b="1" i="0" dirty="0">
                <a:solidFill>
                  <a:srgbClr val="009FD8"/>
                </a:solidFill>
                <a:effectLst/>
                <a:hlinkClick r:id="rId3">
                  <a:extLst>
                    <a:ext uri="{A12FA001-AC4F-418D-AE19-62706E023703}">
                      <ahyp:hlinkClr xmlns:ahyp="http://schemas.microsoft.com/office/drawing/2018/hyperlinkcolor" val="tx"/>
                    </a:ext>
                  </a:extLst>
                </a:hlinkClick>
              </a:rPr>
              <a:t>FoodCloud</a:t>
            </a:r>
            <a:r>
              <a:rPr lang="en-IE" b="0" i="0" dirty="0">
                <a:solidFill>
                  <a:schemeClr val="tx1">
                    <a:lumMod val="75000"/>
                    <a:lumOff val="25000"/>
                  </a:schemeClr>
                </a:solidFill>
                <a:effectLst/>
              </a:rPr>
              <a:t> connects charities such as homeless shelters with surplus food from supermarkets and restaurants through an </a:t>
            </a:r>
            <a:r>
              <a:rPr lang="en-IE" b="0" i="0" dirty="0">
                <a:solidFill>
                  <a:schemeClr val="tx1">
                    <a:lumMod val="75000"/>
                    <a:lumOff val="25000"/>
                  </a:schemeClr>
                </a:solidFill>
                <a:effectLst/>
                <a:hlinkClick r:id="rId4">
                  <a:extLst>
                    <a:ext uri="{A12FA001-AC4F-418D-AE19-62706E023703}">
                      <ahyp:hlinkClr xmlns:ahyp="http://schemas.microsoft.com/office/drawing/2018/hyperlinkcolor" val="tx"/>
                    </a:ext>
                  </a:extLst>
                </a:hlinkClick>
              </a:rPr>
              <a:t>online cloud application</a:t>
            </a:r>
            <a:r>
              <a:rPr lang="en-IE" b="0" i="0" dirty="0">
                <a:solidFill>
                  <a:schemeClr val="tx1">
                    <a:lumMod val="75000"/>
                    <a:lumOff val="25000"/>
                  </a:schemeClr>
                </a:solidFill>
                <a:effectLst/>
              </a:rPr>
              <a:t>. A</a:t>
            </a:r>
            <a:r>
              <a:rPr lang="en-IE" dirty="0">
                <a:solidFill>
                  <a:schemeClr val="tx1">
                    <a:lumMod val="75000"/>
                    <a:lumOff val="25000"/>
                  </a:schemeClr>
                </a:solidFill>
              </a:rPr>
              <a:t> retailer uploads their food through their smartphone app or in-store PDA. Local charities connected to the retailer through the platform receives a notification notifying them that food is available for collection at an allocated time. </a:t>
            </a:r>
          </a:p>
          <a:p>
            <a:pPr>
              <a:lnSpc>
                <a:spcPct val="100000"/>
              </a:lnSpc>
              <a:spcBef>
                <a:spcPts val="600"/>
              </a:spcBef>
            </a:pPr>
            <a:r>
              <a:rPr lang="en-IE" b="1" i="0" dirty="0">
                <a:solidFill>
                  <a:srgbClr val="ED2A59"/>
                </a:solidFill>
                <a:effectLst/>
              </a:rPr>
              <a:t>Result</a:t>
            </a:r>
            <a:r>
              <a:rPr lang="en-IE" b="0" i="0" dirty="0">
                <a:solidFill>
                  <a:srgbClr val="000000"/>
                </a:solidFill>
                <a:effectLst/>
              </a:rPr>
              <a:t> </a:t>
            </a:r>
            <a:r>
              <a:rPr lang="en-IE" dirty="0">
                <a:solidFill>
                  <a:schemeClr val="tx1">
                    <a:lumMod val="75000"/>
                    <a:lumOff val="25000"/>
                  </a:schemeClr>
                </a:solidFill>
              </a:rPr>
              <a:t>Food surplus </a:t>
            </a:r>
            <a:r>
              <a:rPr lang="en-GB" dirty="0">
                <a:solidFill>
                  <a:schemeClr val="tx1">
                    <a:lumMod val="75000"/>
                    <a:lumOff val="25000"/>
                  </a:schemeClr>
                </a:solidFill>
              </a:rPr>
              <a:t>goes to a network of more than 9,500 charities across Ireland and the UK. 65 million meals have gone to people and not wasted. 27, 299 tones of food redistributed. Connected to 3000 supermarkets in the UK alone. </a:t>
            </a:r>
            <a:r>
              <a:rPr lang="en-IE" dirty="0">
                <a:solidFill>
                  <a:schemeClr val="tx1">
                    <a:lumMod val="75000"/>
                    <a:lumOff val="25000"/>
                  </a:schemeClr>
                </a:solidFill>
              </a:rPr>
              <a:t>Charities have saved significant costs they re-invested in essential services</a:t>
            </a:r>
          </a:p>
        </p:txBody>
      </p:sp>
      <p:sp>
        <p:nvSpPr>
          <p:cNvPr id="10" name="Text Placeholder 9">
            <a:extLst>
              <a:ext uri="{FF2B5EF4-FFF2-40B4-BE49-F238E27FC236}">
                <a16:creationId xmlns:a16="http://schemas.microsoft.com/office/drawing/2014/main" id="{6B6BC961-9DC6-41C5-8BAE-F1B7FF7DF53F}"/>
              </a:ext>
            </a:extLst>
          </p:cNvPr>
          <p:cNvSpPr>
            <a:spLocks noGrp="1"/>
          </p:cNvSpPr>
          <p:nvPr>
            <p:ph type="body" sz="quarter" idx="15"/>
          </p:nvPr>
        </p:nvSpPr>
        <p:spPr>
          <a:xfrm>
            <a:off x="54318" y="365440"/>
            <a:ext cx="3364127" cy="6062520"/>
          </a:xfrm>
        </p:spPr>
        <p:txBody>
          <a:bodyPr>
            <a:normAutofit/>
          </a:bodyPr>
          <a:lstStyle/>
          <a:p>
            <a:pPr algn="ctr"/>
            <a:r>
              <a:rPr lang="en-IE" sz="4400" b="1" dirty="0">
                <a:solidFill>
                  <a:schemeClr val="tx1">
                    <a:lumMod val="75000"/>
                    <a:lumOff val="25000"/>
                  </a:schemeClr>
                </a:solidFill>
              </a:rPr>
              <a:t>Tackling</a:t>
            </a:r>
          </a:p>
          <a:p>
            <a:pPr algn="ctr"/>
            <a:r>
              <a:rPr lang="en-IE" sz="4400" b="1" dirty="0">
                <a:solidFill>
                  <a:schemeClr val="tx1">
                    <a:lumMod val="75000"/>
                    <a:lumOff val="25000"/>
                  </a:schemeClr>
                </a:solidFill>
              </a:rPr>
              <a:t>Hunger</a:t>
            </a:r>
          </a:p>
          <a:p>
            <a:pPr algn="ctr"/>
            <a:endParaRPr lang="en-IE" sz="1400" dirty="0">
              <a:solidFill>
                <a:schemeClr val="tx1">
                  <a:lumMod val="75000"/>
                  <a:lumOff val="25000"/>
                </a:schemeClr>
              </a:solidFill>
            </a:endParaRPr>
          </a:p>
          <a:p>
            <a:pPr algn="ctr">
              <a:spcBef>
                <a:spcPts val="0"/>
              </a:spcBef>
            </a:pPr>
            <a:r>
              <a:rPr lang="en-IE" sz="2600" dirty="0">
                <a:solidFill>
                  <a:schemeClr val="tx1">
                    <a:lumMod val="75000"/>
                    <a:lumOff val="25000"/>
                  </a:schemeClr>
                </a:solidFill>
              </a:rPr>
              <a:t>‘Not for profit digital social innovation enterprise that redistributes surplus food from businesses and restaurants to charities in communities across Ireland and the UK’</a:t>
            </a:r>
          </a:p>
          <a:p>
            <a:pPr algn="ctr">
              <a:spcBef>
                <a:spcPts val="0"/>
              </a:spcBef>
            </a:pPr>
            <a:endParaRPr lang="en-IE" sz="2600" dirty="0">
              <a:solidFill>
                <a:schemeClr val="tx1">
                  <a:lumMod val="75000"/>
                  <a:lumOff val="25000"/>
                </a:schemeClr>
              </a:solidFill>
            </a:endParaRPr>
          </a:p>
          <a:p>
            <a:pPr algn="ctr">
              <a:spcBef>
                <a:spcPts val="0"/>
              </a:spcBef>
            </a:pPr>
            <a:r>
              <a:rPr lang="en-IE" sz="1800" dirty="0">
                <a:solidFill>
                  <a:schemeClr val="tx1">
                    <a:lumMod val="75000"/>
                    <a:lumOff val="25000"/>
                  </a:schemeClr>
                </a:solidFill>
                <a:hlinkClick r:id="rId5">
                  <a:extLst>
                    <a:ext uri="{A12FA001-AC4F-418D-AE19-62706E023703}">
                      <ahyp:hlinkClr xmlns:ahyp="http://schemas.microsoft.com/office/drawing/2018/hyperlinkcolor" val="tx"/>
                    </a:ext>
                  </a:extLst>
                </a:hlinkClick>
              </a:rPr>
              <a:t>https://food.cloud/</a:t>
            </a:r>
            <a:r>
              <a:rPr lang="en-IE" sz="1800" dirty="0">
                <a:solidFill>
                  <a:schemeClr val="tx1">
                    <a:lumMod val="75000"/>
                    <a:lumOff val="25000"/>
                  </a:schemeClr>
                </a:solidFill>
              </a:rPr>
              <a:t> </a:t>
            </a: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p:txBody>
      </p:sp>
    </p:spTree>
    <p:extLst>
      <p:ext uri="{BB962C8B-B14F-4D97-AF65-F5344CB8AC3E}">
        <p14:creationId xmlns:p14="http://schemas.microsoft.com/office/powerpoint/2010/main" val="2585079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person, indoor&#10;&#10;Description automatically generated">
            <a:extLst>
              <a:ext uri="{FF2B5EF4-FFF2-40B4-BE49-F238E27FC236}">
                <a16:creationId xmlns:a16="http://schemas.microsoft.com/office/drawing/2014/main" id="{DD7B9893-6C2F-4BCB-83ED-1266FFCF188F}"/>
              </a:ext>
            </a:extLst>
          </p:cNvPr>
          <p:cNvPicPr>
            <a:picLocks noGrp="1" noChangeAspect="1"/>
          </p:cNvPicPr>
          <p:nvPr>
            <p:ph type="pic" sz="quarter" idx="16"/>
          </p:nvPr>
        </p:nvPicPr>
        <p:blipFill>
          <a:blip r:embed="rId2"/>
          <a:srcRect l="11297" r="11297"/>
          <a:stretch>
            <a:fillRect/>
          </a:stretch>
        </p:blipFill>
        <p:spPr/>
      </p:pic>
      <p:sp>
        <p:nvSpPr>
          <p:cNvPr id="8" name="Text Placeholder 5">
            <a:extLst>
              <a:ext uri="{FF2B5EF4-FFF2-40B4-BE49-F238E27FC236}">
                <a16:creationId xmlns:a16="http://schemas.microsoft.com/office/drawing/2014/main" id="{CAB3240B-F534-4B66-AB64-288D57538FBD}"/>
              </a:ext>
            </a:extLst>
          </p:cNvPr>
          <p:cNvSpPr txBox="1">
            <a:spLocks/>
          </p:cNvSpPr>
          <p:nvPr/>
        </p:nvSpPr>
        <p:spPr>
          <a:xfrm>
            <a:off x="5404484" y="1480325"/>
            <a:ext cx="6549391" cy="2754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i="1" dirty="0"/>
              <a:t>Fostering Social Innovation to Address Social Challenges</a:t>
            </a:r>
            <a:endParaRPr lang="en-IE" sz="4000" i="1" dirty="0"/>
          </a:p>
          <a:p>
            <a:endParaRPr lang="en-IE" sz="4000" dirty="0"/>
          </a:p>
          <a:p>
            <a:r>
              <a:rPr lang="en-IE" sz="4800" b="1" dirty="0"/>
              <a:t>Goal 3 </a:t>
            </a:r>
          </a:p>
          <a:p>
            <a:r>
              <a:rPr lang="en-IE" sz="4400" dirty="0"/>
              <a:t>Tackling Health &amp; Wellbeing</a:t>
            </a:r>
          </a:p>
          <a:p>
            <a:endParaRPr lang="en-IE" sz="6000" dirty="0"/>
          </a:p>
        </p:txBody>
      </p:sp>
    </p:spTree>
    <p:extLst>
      <p:ext uri="{BB962C8B-B14F-4D97-AF65-F5344CB8AC3E}">
        <p14:creationId xmlns:p14="http://schemas.microsoft.com/office/powerpoint/2010/main" val="421114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7C0EB-E9FB-4D97-B9E2-8C41E6695326}"/>
              </a:ext>
            </a:extLst>
          </p:cNvPr>
          <p:cNvSpPr>
            <a:spLocks noGrp="1"/>
          </p:cNvSpPr>
          <p:nvPr>
            <p:ph type="body" sz="quarter" idx="14"/>
          </p:nvPr>
        </p:nvSpPr>
        <p:spPr>
          <a:xfrm>
            <a:off x="3757188" y="979425"/>
            <a:ext cx="8133389" cy="5206518"/>
          </a:xfrm>
        </p:spPr>
        <p:txBody>
          <a:bodyPr/>
          <a:lstStyle/>
          <a:p>
            <a:pPr algn="ctr"/>
            <a:r>
              <a:rPr lang="en-IE" b="1" dirty="0">
                <a:solidFill>
                  <a:srgbClr val="4CA146"/>
                </a:solidFill>
                <a:hlinkClick r:id="rId2">
                  <a:extLst>
                    <a:ext uri="{A12FA001-AC4F-418D-AE19-62706E023703}">
                      <ahyp:hlinkClr xmlns:ahyp="http://schemas.microsoft.com/office/drawing/2018/hyperlinkcolor" val="tx"/>
                    </a:ext>
                  </a:extLst>
                </a:hlinkClick>
              </a:rPr>
              <a:t>Wellbeing </a:t>
            </a:r>
            <a:r>
              <a:rPr lang="en-IE" dirty="0">
                <a:solidFill>
                  <a:schemeClr val="tx1">
                    <a:lumMod val="75000"/>
                    <a:lumOff val="25000"/>
                  </a:schemeClr>
                </a:solidFill>
              </a:rPr>
              <a:t>needs include </a:t>
            </a:r>
            <a:r>
              <a:rPr lang="en-IE" b="1" i="1" dirty="0">
                <a:solidFill>
                  <a:schemeClr val="tx1">
                    <a:lumMod val="75000"/>
                    <a:lumOff val="25000"/>
                  </a:schemeClr>
                </a:solidFill>
              </a:rPr>
              <a:t>education</a:t>
            </a:r>
            <a:r>
              <a:rPr lang="en-IE" dirty="0">
                <a:solidFill>
                  <a:schemeClr val="tx1">
                    <a:lumMod val="75000"/>
                    <a:lumOff val="25000"/>
                  </a:schemeClr>
                </a:solidFill>
              </a:rPr>
              <a:t> and </a:t>
            </a:r>
            <a:r>
              <a:rPr lang="en-IE" b="1" i="1" dirty="0">
                <a:solidFill>
                  <a:schemeClr val="tx1">
                    <a:lumMod val="75000"/>
                    <a:lumOff val="25000"/>
                  </a:schemeClr>
                </a:solidFill>
              </a:rPr>
              <a:t>services</a:t>
            </a:r>
            <a:r>
              <a:rPr lang="en-IE" dirty="0">
                <a:solidFill>
                  <a:schemeClr val="tx1">
                    <a:lumMod val="75000"/>
                    <a:lumOff val="25000"/>
                  </a:schemeClr>
                </a:solidFill>
              </a:rPr>
              <a:t> provided in areas like TB, child health, immunisation, HIV, mental health…Less than half of the global population is covered by essential health services. </a:t>
            </a:r>
          </a:p>
          <a:p>
            <a:pPr algn="ctr"/>
            <a:r>
              <a:rPr lang="en-IE" b="1" dirty="0">
                <a:solidFill>
                  <a:srgbClr val="009FD8"/>
                </a:solidFill>
              </a:rPr>
              <a:t>Mental health </a:t>
            </a:r>
            <a:r>
              <a:rPr lang="en-IE" dirty="0">
                <a:solidFill>
                  <a:schemeClr val="tx1">
                    <a:lumMod val="75000"/>
                    <a:lumOff val="25000"/>
                  </a:schemeClr>
                </a:solidFill>
              </a:rPr>
              <a:t>is determined by our physical fitness, sleep, friendships, family relationships, self esteem, mindset. </a:t>
            </a:r>
            <a:r>
              <a:rPr lang="en-IE" b="1" i="1" dirty="0">
                <a:solidFill>
                  <a:schemeClr val="tx1">
                    <a:lumMod val="75000"/>
                    <a:lumOff val="25000"/>
                  </a:schemeClr>
                </a:solidFill>
                <a:hlinkClick r:id="rId3">
                  <a:extLst>
                    <a:ext uri="{A12FA001-AC4F-418D-AE19-62706E023703}">
                      <ahyp:hlinkClr xmlns:ahyp="http://schemas.microsoft.com/office/drawing/2018/hyperlinkcolor" val="tx"/>
                    </a:ext>
                  </a:extLst>
                </a:hlinkClick>
              </a:rPr>
              <a:t>Mental health types</a:t>
            </a:r>
            <a:r>
              <a:rPr lang="en-IE" b="1" dirty="0">
                <a:solidFill>
                  <a:schemeClr val="tx1">
                    <a:lumMod val="75000"/>
                    <a:lumOff val="25000"/>
                  </a:schemeClr>
                </a:solidFill>
                <a:hlinkClick r:id="rId3">
                  <a:extLst>
                    <a:ext uri="{A12FA001-AC4F-418D-AE19-62706E023703}">
                      <ahyp:hlinkClr xmlns:ahyp="http://schemas.microsoft.com/office/drawing/2018/hyperlinkcolor" val="tx"/>
                    </a:ext>
                  </a:extLst>
                </a:hlinkClick>
              </a:rPr>
              <a:t> </a:t>
            </a:r>
            <a:r>
              <a:rPr lang="en-IE" dirty="0">
                <a:solidFill>
                  <a:schemeClr val="tx1">
                    <a:lumMod val="75000"/>
                    <a:lumOff val="25000"/>
                  </a:schemeClr>
                </a:solidFill>
              </a:rPr>
              <a:t>include anxiety, depression, </a:t>
            </a:r>
            <a:r>
              <a:rPr lang="en-IE" b="0" i="0" dirty="0">
                <a:solidFill>
                  <a:schemeClr val="tx1">
                    <a:lumMod val="75000"/>
                    <a:lumOff val="25000"/>
                  </a:schemeClr>
                </a:solidFill>
                <a:effectLst/>
              </a:rPr>
              <a:t>(ADHD), autism, post-traumatic stress disorder (PTSD), schizophrenia, and bi-polar disorder. Some mental health challenges can lead people to do things that hurt their bodies, such as </a:t>
            </a:r>
            <a:r>
              <a:rPr lang="en-IE" b="1" i="0" u="sng" dirty="0">
                <a:solidFill>
                  <a:schemeClr val="tx1">
                    <a:lumMod val="75000"/>
                    <a:lumOff val="25000"/>
                  </a:schemeClr>
                </a:solidFill>
                <a:effectLst/>
              </a:rPr>
              <a:t>self harm</a:t>
            </a:r>
            <a:r>
              <a:rPr lang="en-IE" b="1" i="0" dirty="0">
                <a:solidFill>
                  <a:schemeClr val="tx1">
                    <a:lumMod val="75000"/>
                    <a:lumOff val="25000"/>
                  </a:schemeClr>
                </a:solidFill>
                <a:effectLst/>
              </a:rPr>
              <a:t> </a:t>
            </a:r>
            <a:r>
              <a:rPr lang="en-IE" b="0" i="0" dirty="0">
                <a:solidFill>
                  <a:schemeClr val="tx1">
                    <a:lumMod val="75000"/>
                    <a:lumOff val="25000"/>
                  </a:schemeClr>
                </a:solidFill>
                <a:effectLst/>
              </a:rPr>
              <a:t>or eating disorders like </a:t>
            </a:r>
            <a:r>
              <a:rPr lang="en-IE" b="0" i="0" dirty="0">
                <a:solidFill>
                  <a:schemeClr val="tx1">
                    <a:lumMod val="75000"/>
                    <a:lumOff val="25000"/>
                  </a:schemeClr>
                </a:solidFill>
                <a:effectLst/>
                <a:latin typeface="rooney-sans"/>
              </a:rPr>
              <a:t>anorexia or bulimia. </a:t>
            </a:r>
          </a:p>
          <a:p>
            <a:pPr algn="ctr"/>
            <a:r>
              <a:rPr lang="en-IE" b="1" dirty="0">
                <a:solidFill>
                  <a:srgbClr val="4CA146"/>
                </a:solidFill>
              </a:rPr>
              <a:t>COVID Impacts </a:t>
            </a:r>
            <a:r>
              <a:rPr lang="en-IE" dirty="0">
                <a:solidFill>
                  <a:schemeClr val="tx1">
                    <a:lumMod val="75000"/>
                    <a:lumOff val="25000"/>
                  </a:schemeClr>
                </a:solidFill>
              </a:rPr>
              <a:t>has interrupted access to childhood </a:t>
            </a:r>
            <a:r>
              <a:rPr lang="en-IE" b="1" i="1" dirty="0">
                <a:solidFill>
                  <a:schemeClr val="tx1">
                    <a:lumMod val="75000"/>
                    <a:lumOff val="25000"/>
                  </a:schemeClr>
                </a:solidFill>
              </a:rPr>
              <a:t>immunisation</a:t>
            </a:r>
            <a:r>
              <a:rPr lang="en-IE" dirty="0">
                <a:solidFill>
                  <a:schemeClr val="tx1">
                    <a:lumMod val="75000"/>
                    <a:lumOff val="25000"/>
                  </a:schemeClr>
                </a:solidFill>
              </a:rPr>
              <a:t> in around 70 countries. Contagious disease like Malaria will increase to 100% due to service cancellations.</a:t>
            </a:r>
          </a:p>
          <a:p>
            <a:endParaRPr lang="en-IE" b="1"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D2A59"/>
                </a:solidFill>
              </a:rPr>
              <a:t>Social Innovation Opportunities </a:t>
            </a:r>
            <a:r>
              <a:rPr lang="en-IE" b="1" dirty="0">
                <a:solidFill>
                  <a:srgbClr val="4CA146"/>
                </a:solidFill>
              </a:rPr>
              <a:t>Wellbeing</a:t>
            </a:r>
            <a:r>
              <a:rPr lang="en-IE" b="1" dirty="0">
                <a:solidFill>
                  <a:srgbClr val="ED2A59"/>
                </a:solidFill>
              </a:rPr>
              <a:t> </a:t>
            </a:r>
          </a:p>
        </p:txBody>
      </p:sp>
      <p:pic>
        <p:nvPicPr>
          <p:cNvPr id="9" name="Picture 8" descr="A picture containing person, person, indoor&#10;&#10;Description automatically generated">
            <a:extLst>
              <a:ext uri="{FF2B5EF4-FFF2-40B4-BE49-F238E27FC236}">
                <a16:creationId xmlns:a16="http://schemas.microsoft.com/office/drawing/2014/main" id="{4A4F6A95-91F5-456A-BED4-E70EDD925E9C}"/>
              </a:ext>
            </a:extLst>
          </p:cNvPr>
          <p:cNvPicPr>
            <a:picLocks noChangeAspect="1"/>
          </p:cNvPicPr>
          <p:nvPr/>
        </p:nvPicPr>
        <p:blipFill>
          <a:blip r:embed="rId4"/>
          <a:stretch>
            <a:fillRect/>
          </a:stretch>
        </p:blipFill>
        <p:spPr>
          <a:xfrm>
            <a:off x="0" y="1104523"/>
            <a:ext cx="3471012" cy="5206518"/>
          </a:xfrm>
          <a:prstGeom prst="rect">
            <a:avLst/>
          </a:prstGeom>
        </p:spPr>
      </p:pic>
    </p:spTree>
    <p:extLst>
      <p:ext uri="{BB962C8B-B14F-4D97-AF65-F5344CB8AC3E}">
        <p14:creationId xmlns:p14="http://schemas.microsoft.com/office/powerpoint/2010/main" val="2367537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7C0EB-E9FB-4D97-B9E2-8C41E6695326}"/>
              </a:ext>
            </a:extLst>
          </p:cNvPr>
          <p:cNvSpPr>
            <a:spLocks noGrp="1"/>
          </p:cNvSpPr>
          <p:nvPr>
            <p:ph type="body" sz="quarter" idx="14"/>
          </p:nvPr>
        </p:nvSpPr>
        <p:spPr>
          <a:xfrm>
            <a:off x="3757188" y="1241975"/>
            <a:ext cx="8133389" cy="5206518"/>
          </a:xfrm>
        </p:spPr>
        <p:txBody>
          <a:bodyPr/>
          <a:lstStyle/>
          <a:p>
            <a:pPr algn="ctr"/>
            <a:r>
              <a:rPr lang="en-IE" b="1" dirty="0">
                <a:solidFill>
                  <a:schemeClr val="tx1">
                    <a:lumMod val="75000"/>
                    <a:lumOff val="25000"/>
                  </a:schemeClr>
                </a:solidFill>
              </a:rPr>
              <a:t>The health and care sector has been driven by cutting edge technologies </a:t>
            </a:r>
            <a:r>
              <a:rPr lang="en-IE" dirty="0">
                <a:solidFill>
                  <a:schemeClr val="tx1">
                    <a:lumMod val="75000"/>
                    <a:lumOff val="25000"/>
                  </a:schemeClr>
                </a:solidFill>
              </a:rPr>
              <a:t>(</a:t>
            </a:r>
            <a:r>
              <a:rPr lang="en-IE" dirty="0" err="1">
                <a:solidFill>
                  <a:schemeClr val="tx1">
                    <a:lumMod val="75000"/>
                    <a:lumOff val="25000"/>
                  </a:schemeClr>
                </a:solidFill>
              </a:rPr>
              <a:t>medtech</a:t>
            </a:r>
            <a:r>
              <a:rPr lang="en-IE" dirty="0">
                <a:solidFill>
                  <a:schemeClr val="tx1">
                    <a:lumMod val="75000"/>
                    <a:lumOff val="25000"/>
                  </a:schemeClr>
                </a:solidFill>
              </a:rPr>
              <a:t>, biotech, precision medicine)</a:t>
            </a:r>
            <a:r>
              <a:rPr lang="en-IE" b="1" dirty="0">
                <a:solidFill>
                  <a:schemeClr val="tx1">
                    <a:lumMod val="75000"/>
                    <a:lumOff val="25000"/>
                  </a:schemeClr>
                </a:solidFill>
              </a:rPr>
              <a:t>. It still needs Digital Social Innovation to fill gaps in the market in a more accessible, alternative way;</a:t>
            </a:r>
          </a:p>
          <a:p>
            <a:pPr marL="342900" indent="-342900">
              <a:buFont typeface="Arial" panose="020B0604020202020204" pitchFamily="34" charset="0"/>
              <a:buChar char="•"/>
            </a:pPr>
            <a:r>
              <a:rPr lang="en-IE" dirty="0">
                <a:solidFill>
                  <a:schemeClr val="tx1">
                    <a:lumMod val="75000"/>
                    <a:lumOff val="25000"/>
                  </a:schemeClr>
                </a:solidFill>
              </a:rPr>
              <a:t>Lack of </a:t>
            </a:r>
            <a:r>
              <a:rPr lang="en-IE" b="1" i="1" dirty="0">
                <a:solidFill>
                  <a:schemeClr val="tx1">
                    <a:lumMod val="75000"/>
                    <a:lumOff val="25000"/>
                  </a:schemeClr>
                </a:solidFill>
              </a:rPr>
              <a:t>customisable </a:t>
            </a:r>
            <a:r>
              <a:rPr lang="en-IE" dirty="0">
                <a:solidFill>
                  <a:schemeClr val="tx1">
                    <a:lumMod val="75000"/>
                    <a:lumOff val="25000"/>
                  </a:schemeClr>
                </a:solidFill>
              </a:rPr>
              <a:t>and </a:t>
            </a:r>
            <a:r>
              <a:rPr lang="en-IE" b="1" i="1" dirty="0">
                <a:solidFill>
                  <a:schemeClr val="tx1">
                    <a:lumMod val="75000"/>
                    <a:lumOff val="25000"/>
                  </a:schemeClr>
                </a:solidFill>
              </a:rPr>
              <a:t>low-cost solutions </a:t>
            </a:r>
            <a:r>
              <a:rPr lang="en-IE" dirty="0">
                <a:solidFill>
                  <a:schemeClr val="tx1">
                    <a:lumMod val="75000"/>
                    <a:lumOff val="25000"/>
                  </a:schemeClr>
                </a:solidFill>
              </a:rPr>
              <a:t>for people with illnesses and long term health conditions. </a:t>
            </a:r>
          </a:p>
          <a:p>
            <a:pPr marL="342900" indent="-342900">
              <a:buFont typeface="Arial" panose="020B0604020202020204" pitchFamily="34" charset="0"/>
              <a:buChar char="•"/>
            </a:pPr>
            <a:r>
              <a:rPr lang="en-IE" dirty="0">
                <a:solidFill>
                  <a:schemeClr val="tx1">
                    <a:lumMod val="75000"/>
                    <a:lumOff val="25000"/>
                  </a:schemeClr>
                </a:solidFill>
              </a:rPr>
              <a:t>A need to provide </a:t>
            </a:r>
            <a:r>
              <a:rPr lang="en-IE" b="1" i="1" dirty="0">
                <a:solidFill>
                  <a:schemeClr val="tx1">
                    <a:lumMod val="75000"/>
                    <a:lumOff val="25000"/>
                  </a:schemeClr>
                </a:solidFill>
              </a:rPr>
              <a:t>data exchange </a:t>
            </a:r>
            <a:r>
              <a:rPr lang="en-IE" dirty="0">
                <a:solidFill>
                  <a:schemeClr val="tx1">
                    <a:lumMod val="75000"/>
                    <a:lumOff val="25000"/>
                  </a:schemeClr>
                </a:solidFill>
              </a:rPr>
              <a:t>and the </a:t>
            </a:r>
            <a:r>
              <a:rPr lang="en-IE" b="1" i="1" dirty="0">
                <a:solidFill>
                  <a:schemeClr val="tx1">
                    <a:lumMod val="75000"/>
                    <a:lumOff val="25000"/>
                  </a:schemeClr>
                </a:solidFill>
              </a:rPr>
              <a:t>digitisation of patient data</a:t>
            </a:r>
            <a:r>
              <a:rPr lang="en-IE" dirty="0">
                <a:solidFill>
                  <a:schemeClr val="tx1">
                    <a:lumMod val="75000"/>
                    <a:lumOff val="25000"/>
                  </a:schemeClr>
                </a:solidFill>
              </a:rPr>
              <a:t>. DSI is committed to openness, privacy, ethics and positive social impact, perfect for this area.</a:t>
            </a:r>
          </a:p>
          <a:p>
            <a:pPr marL="342900" indent="-342900">
              <a:buFont typeface="Arial" panose="020B0604020202020204" pitchFamily="34" charset="0"/>
              <a:buChar char="•"/>
            </a:pPr>
            <a:r>
              <a:rPr lang="en-IE" dirty="0">
                <a:solidFill>
                  <a:schemeClr val="tx1">
                    <a:lumMod val="75000"/>
                    <a:lumOff val="25000"/>
                  </a:schemeClr>
                </a:solidFill>
              </a:rPr>
              <a:t>A lack of resources dedicated to developing </a:t>
            </a:r>
            <a:r>
              <a:rPr lang="en-IE" b="1" i="1" dirty="0">
                <a:solidFill>
                  <a:schemeClr val="tx1">
                    <a:lumMod val="75000"/>
                    <a:lumOff val="25000"/>
                  </a:schemeClr>
                </a:solidFill>
              </a:rPr>
              <a:t>treatments for rare diseases</a:t>
            </a:r>
            <a:r>
              <a:rPr lang="en-IE" dirty="0">
                <a:solidFill>
                  <a:schemeClr val="tx1">
                    <a:lumMod val="75000"/>
                    <a:lumOff val="25000"/>
                  </a:schemeClr>
                </a:solidFill>
              </a:rPr>
              <a:t>. Digital technologies allow for people with rare diseases to come together in a way which was previously impossible. </a:t>
            </a:r>
            <a:endParaRPr lang="en-IE" b="1"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rgbClr val="ED2A59"/>
                </a:solidFill>
              </a:rPr>
              <a:t>Social Innovation Opportunities</a:t>
            </a:r>
          </a:p>
          <a:p>
            <a:pPr algn="ctr">
              <a:spcBef>
                <a:spcPts val="0"/>
              </a:spcBef>
            </a:pPr>
            <a:r>
              <a:rPr lang="en-IE" b="1" dirty="0">
                <a:solidFill>
                  <a:srgbClr val="ED2A59"/>
                </a:solidFill>
              </a:rPr>
              <a:t> Health and Wellbeing</a:t>
            </a:r>
          </a:p>
        </p:txBody>
      </p:sp>
      <p:sp>
        <p:nvSpPr>
          <p:cNvPr id="2" name="TextBox 1">
            <a:extLst>
              <a:ext uri="{FF2B5EF4-FFF2-40B4-BE49-F238E27FC236}">
                <a16:creationId xmlns:a16="http://schemas.microsoft.com/office/drawing/2014/main" id="{457409F0-4CED-4599-85AE-654BEDD8950C}"/>
              </a:ext>
            </a:extLst>
          </p:cNvPr>
          <p:cNvSpPr txBox="1"/>
          <p:nvPr/>
        </p:nvSpPr>
        <p:spPr>
          <a:xfrm>
            <a:off x="4264182" y="6147303"/>
            <a:ext cx="3213980" cy="380246"/>
          </a:xfrm>
          <a:prstGeom prst="rect">
            <a:avLst/>
          </a:prstGeom>
          <a:noFill/>
        </p:spPr>
        <p:txBody>
          <a:bodyPr wrap="square" rtlCol="0">
            <a:spAutoFit/>
          </a:bodyPr>
          <a:lstStyle/>
          <a:p>
            <a:r>
              <a:rPr lang="en-IE" dirty="0"/>
              <a:t>Read </a:t>
            </a:r>
            <a:r>
              <a:rPr lang="en-IE" dirty="0">
                <a:hlinkClick r:id="rId2"/>
              </a:rPr>
              <a:t>More</a:t>
            </a:r>
            <a:r>
              <a:rPr lang="en-IE" dirty="0"/>
              <a:t> </a:t>
            </a:r>
          </a:p>
        </p:txBody>
      </p:sp>
      <p:pic>
        <p:nvPicPr>
          <p:cNvPr id="4" name="Picture 3" descr="A person and person holding a baby&#10;&#10;Description automatically generated with low confidence">
            <a:extLst>
              <a:ext uri="{FF2B5EF4-FFF2-40B4-BE49-F238E27FC236}">
                <a16:creationId xmlns:a16="http://schemas.microsoft.com/office/drawing/2014/main" id="{E838DFF2-DB05-4208-9E82-77F57519CE0B}"/>
              </a:ext>
            </a:extLst>
          </p:cNvPr>
          <p:cNvPicPr>
            <a:picLocks noChangeAspect="1"/>
          </p:cNvPicPr>
          <p:nvPr/>
        </p:nvPicPr>
        <p:blipFill>
          <a:blip r:embed="rId3"/>
          <a:stretch>
            <a:fillRect/>
          </a:stretch>
        </p:blipFill>
        <p:spPr>
          <a:xfrm>
            <a:off x="27159" y="887025"/>
            <a:ext cx="3471012" cy="5206518"/>
          </a:xfrm>
          <a:prstGeom prst="rect">
            <a:avLst/>
          </a:prstGeom>
        </p:spPr>
      </p:pic>
    </p:spTree>
    <p:extLst>
      <p:ext uri="{BB962C8B-B14F-4D97-AF65-F5344CB8AC3E}">
        <p14:creationId xmlns:p14="http://schemas.microsoft.com/office/powerpoint/2010/main" val="2816849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7C0EB-E9FB-4D97-B9E2-8C41E6695326}"/>
              </a:ext>
            </a:extLst>
          </p:cNvPr>
          <p:cNvSpPr>
            <a:spLocks noGrp="1"/>
          </p:cNvSpPr>
          <p:nvPr>
            <p:ph type="body" sz="quarter" idx="14"/>
          </p:nvPr>
        </p:nvSpPr>
        <p:spPr>
          <a:xfrm>
            <a:off x="3757188" y="108642"/>
            <a:ext cx="8320135" cy="5206518"/>
          </a:xfrm>
        </p:spPr>
        <p:txBody>
          <a:bodyPr/>
          <a:lstStyle/>
          <a:p>
            <a:r>
              <a:rPr lang="en-IE" b="1" dirty="0">
                <a:solidFill>
                  <a:srgbClr val="ED2A59"/>
                </a:solidFill>
              </a:rPr>
              <a:t>Virtual Reality (VR) </a:t>
            </a:r>
            <a:r>
              <a:rPr lang="en-IE" dirty="0">
                <a:solidFill>
                  <a:schemeClr val="tx1">
                    <a:lumMod val="75000"/>
                    <a:lumOff val="25000"/>
                  </a:schemeClr>
                </a:solidFill>
              </a:rPr>
              <a:t>especially for children limited to mobility and spending long periods in hospital. Combining VR with games to develop treatments personalised to patients</a:t>
            </a:r>
            <a:r>
              <a:rPr lang="en-IE" i="1" dirty="0">
                <a:solidFill>
                  <a:schemeClr val="tx1">
                    <a:lumMod val="75000"/>
                    <a:lumOff val="25000"/>
                  </a:schemeClr>
                </a:solidFill>
              </a:rPr>
              <a:t>. </a:t>
            </a:r>
            <a:r>
              <a:rPr lang="en-IE" b="1" i="1" dirty="0">
                <a:solidFill>
                  <a:srgbClr val="009FD8"/>
                </a:solidFill>
                <a:hlinkClick r:id="rId2">
                  <a:extLst>
                    <a:ext uri="{A12FA001-AC4F-418D-AE19-62706E023703}">
                      <ahyp:hlinkClr xmlns:ahyp="http://schemas.microsoft.com/office/drawing/2018/hyperlinkcolor" val="tx"/>
                    </a:ext>
                  </a:extLst>
                </a:hlinkClick>
              </a:rPr>
              <a:t>TOMMI</a:t>
            </a:r>
            <a:r>
              <a:rPr lang="en-IE" dirty="0">
                <a:solidFill>
                  <a:schemeClr val="tx1">
                    <a:lumMod val="75000"/>
                    <a:lumOff val="25000"/>
                  </a:schemeClr>
                </a:solidFill>
              </a:rPr>
              <a:t> is a virtual reality (VR) game designed to improve patient experience during therapy by reducing anxiety and pain.</a:t>
            </a:r>
          </a:p>
          <a:p>
            <a:r>
              <a:rPr lang="en-IE" b="1" i="1" dirty="0">
                <a:solidFill>
                  <a:srgbClr val="009FD8"/>
                </a:solidFill>
                <a:hlinkClick r:id="rId3">
                  <a:extLst>
                    <a:ext uri="{A12FA001-AC4F-418D-AE19-62706E023703}">
                      <ahyp:hlinkClr xmlns:ahyp="http://schemas.microsoft.com/office/drawing/2018/hyperlinkcolor" val="tx"/>
                    </a:ext>
                  </a:extLst>
                </a:hlinkClick>
              </a:rPr>
              <a:t>Cancer Research UK </a:t>
            </a:r>
            <a:r>
              <a:rPr lang="en-IE" dirty="0">
                <a:solidFill>
                  <a:schemeClr val="tx1">
                    <a:lumMod val="75000"/>
                    <a:lumOff val="25000"/>
                  </a:schemeClr>
                </a:solidFill>
              </a:rPr>
              <a:t>use games </a:t>
            </a:r>
            <a:r>
              <a:rPr lang="en-IE" b="1" i="1" dirty="0">
                <a:solidFill>
                  <a:schemeClr val="tx1">
                    <a:lumMod val="75000"/>
                    <a:lumOff val="25000"/>
                  </a:schemeClr>
                </a:solidFill>
              </a:rPr>
              <a:t>‘Play to Cure Genes in Space’ </a:t>
            </a:r>
            <a:r>
              <a:rPr lang="en-IE" dirty="0">
                <a:solidFill>
                  <a:schemeClr val="tx1">
                    <a:lumMod val="75000"/>
                    <a:lumOff val="25000"/>
                  </a:schemeClr>
                </a:solidFill>
              </a:rPr>
              <a:t>to contribute to data collection and analysis for research. Using big data, open data, internet of things e.g. for real time monitoring, increased transparency and procurement services.</a:t>
            </a:r>
          </a:p>
          <a:p>
            <a:r>
              <a:rPr lang="en-IE" b="1" dirty="0">
                <a:solidFill>
                  <a:srgbClr val="ED2A59"/>
                </a:solidFill>
              </a:rPr>
              <a:t>Web, Mobile Technologies &amp; Platforms </a:t>
            </a:r>
            <a:r>
              <a:rPr lang="en-IE" dirty="0">
                <a:solidFill>
                  <a:schemeClr val="tx1">
                    <a:lumMod val="75000"/>
                    <a:lumOff val="25000"/>
                  </a:schemeClr>
                </a:solidFill>
              </a:rPr>
              <a:t>used for communication and collaboration between multiple stakeholders. Allow for high quality real time data tracking to help prevent disease and support research. </a:t>
            </a:r>
            <a:r>
              <a:rPr lang="en-IE" b="1" dirty="0">
                <a:solidFill>
                  <a:srgbClr val="009FD8"/>
                </a:solidFill>
                <a:hlinkClick r:id="rId4">
                  <a:extLst>
                    <a:ext uri="{A12FA001-AC4F-418D-AE19-62706E023703}">
                      <ahyp:hlinkClr xmlns:ahyp="http://schemas.microsoft.com/office/drawing/2018/hyperlinkcolor" val="tx"/>
                    </a:ext>
                  </a:extLst>
                </a:hlinkClick>
              </a:rPr>
              <a:t>Cloud-R HAE </a:t>
            </a:r>
            <a:r>
              <a:rPr lang="en-IE" dirty="0">
                <a:solidFill>
                  <a:schemeClr val="tx1">
                    <a:lumMod val="75000"/>
                    <a:lumOff val="25000"/>
                  </a:schemeClr>
                </a:solidFill>
              </a:rPr>
              <a:t>(electronic record of Angioedema attacks) allows a community of patients and doctors to contribute actively to the creation of open datasets for supporting the research on this very rare disease.</a:t>
            </a:r>
          </a:p>
          <a:p>
            <a:r>
              <a:rPr lang="en-IE" b="1" dirty="0">
                <a:solidFill>
                  <a:srgbClr val="ED2A59"/>
                </a:solidFill>
              </a:rPr>
              <a:t>3D Printing supports </a:t>
            </a:r>
            <a:r>
              <a:rPr lang="en-IE" dirty="0">
                <a:solidFill>
                  <a:schemeClr val="tx1">
                    <a:lumMod val="75000"/>
                    <a:lumOff val="25000"/>
                  </a:schemeClr>
                </a:solidFill>
              </a:rPr>
              <a:t>the development of </a:t>
            </a:r>
            <a:r>
              <a:rPr lang="en-IE" b="1" i="1" dirty="0">
                <a:solidFill>
                  <a:schemeClr val="tx1">
                    <a:lumMod val="75000"/>
                    <a:lumOff val="25000"/>
                  </a:schemeClr>
                </a:solidFill>
                <a:hlinkClick r:id="rId5">
                  <a:extLst>
                    <a:ext uri="{A12FA001-AC4F-418D-AE19-62706E023703}">
                      <ahyp:hlinkClr xmlns:ahyp="http://schemas.microsoft.com/office/drawing/2018/hyperlinkcolor" val="tx"/>
                    </a:ext>
                  </a:extLst>
                </a:hlinkClick>
              </a:rPr>
              <a:t>customised prosthetics</a:t>
            </a:r>
            <a:r>
              <a:rPr lang="en-IE" b="1" i="1" dirty="0">
                <a:solidFill>
                  <a:schemeClr val="tx1">
                    <a:lumMod val="75000"/>
                    <a:lumOff val="25000"/>
                  </a:schemeClr>
                </a:solidFill>
              </a:rPr>
              <a:t>,</a:t>
            </a:r>
            <a:r>
              <a:rPr lang="en-IE" b="1" i="1" dirty="0">
                <a:solidFill>
                  <a:srgbClr val="ED2A59"/>
                </a:solidFill>
              </a:rPr>
              <a:t> </a:t>
            </a:r>
            <a:r>
              <a:rPr lang="en-IE" dirty="0">
                <a:solidFill>
                  <a:schemeClr val="tx1">
                    <a:lumMod val="75000"/>
                    <a:lumOff val="25000"/>
                  </a:schemeClr>
                </a:solidFill>
              </a:rPr>
              <a:t>prototyping of electronic devices. </a:t>
            </a:r>
          </a:p>
        </p:txBody>
      </p:sp>
      <p:sp>
        <p:nvSpPr>
          <p:cNvPr id="7" name="Text Placeholder 5">
            <a:extLst>
              <a:ext uri="{FF2B5EF4-FFF2-40B4-BE49-F238E27FC236}">
                <a16:creationId xmlns:a16="http://schemas.microsoft.com/office/drawing/2014/main" id="{B14611DC-5491-472A-BAE9-8F1ED6584133}"/>
              </a:ext>
            </a:extLst>
          </p:cNvPr>
          <p:cNvSpPr txBox="1">
            <a:spLocks/>
          </p:cNvSpPr>
          <p:nvPr/>
        </p:nvSpPr>
        <p:spPr>
          <a:xfrm>
            <a:off x="-180366" y="343130"/>
            <a:ext cx="3855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chemeClr val="tx1">
                    <a:lumMod val="75000"/>
                    <a:lumOff val="25000"/>
                  </a:schemeClr>
                </a:solidFill>
              </a:rPr>
              <a:t>Social Innovation Opportunities</a:t>
            </a:r>
          </a:p>
          <a:p>
            <a:pPr algn="ctr">
              <a:spcBef>
                <a:spcPts val="0"/>
              </a:spcBef>
            </a:pPr>
            <a:r>
              <a:rPr lang="en-IE" b="1" dirty="0">
                <a:solidFill>
                  <a:schemeClr val="tx1">
                    <a:lumMod val="75000"/>
                    <a:lumOff val="25000"/>
                  </a:schemeClr>
                </a:solidFill>
              </a:rPr>
              <a:t> Health and Wellbeing</a:t>
            </a:r>
          </a:p>
        </p:txBody>
      </p:sp>
      <p:pic>
        <p:nvPicPr>
          <p:cNvPr id="3" name="Picture 2" descr="A picture containing text, person, indoor, person&#10;&#10;Description automatically generated">
            <a:extLst>
              <a:ext uri="{FF2B5EF4-FFF2-40B4-BE49-F238E27FC236}">
                <a16:creationId xmlns:a16="http://schemas.microsoft.com/office/drawing/2014/main" id="{7374E08B-8512-433F-8D0E-10A2ECA590BF}"/>
              </a:ext>
            </a:extLst>
          </p:cNvPr>
          <p:cNvPicPr>
            <a:picLocks noChangeAspect="1"/>
          </p:cNvPicPr>
          <p:nvPr/>
        </p:nvPicPr>
        <p:blipFill rotWithShape="1">
          <a:blip r:embed="rId6"/>
          <a:srcRect l="12935" t="-1" r="10761" b="-2533"/>
          <a:stretch/>
        </p:blipFill>
        <p:spPr>
          <a:xfrm>
            <a:off x="9053" y="3105338"/>
            <a:ext cx="3476531" cy="3114392"/>
          </a:xfrm>
          <a:prstGeom prst="rect">
            <a:avLst/>
          </a:prstGeom>
        </p:spPr>
      </p:pic>
    </p:spTree>
    <p:extLst>
      <p:ext uri="{BB962C8B-B14F-4D97-AF65-F5344CB8AC3E}">
        <p14:creationId xmlns:p14="http://schemas.microsoft.com/office/powerpoint/2010/main" val="14365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5584492" y="1341298"/>
            <a:ext cx="6411349" cy="2592420"/>
          </a:xfrm>
        </p:spPr>
        <p:txBody>
          <a:bodyPr/>
          <a:lstStyle/>
          <a:p>
            <a:pPr marL="342900" indent="-342900" algn="l">
              <a:buAutoNum type="arabicPeriod"/>
            </a:pPr>
            <a:r>
              <a:rPr lang="en-IE" b="1" dirty="0">
                <a:solidFill>
                  <a:srgbClr val="7391C2"/>
                </a:solidFill>
                <a:latin typeface="Calibri" panose="020F0502020204030204" pitchFamily="34" charset="0"/>
              </a:rPr>
              <a:t>Understand </a:t>
            </a:r>
            <a:r>
              <a:rPr lang="en-IE" dirty="0">
                <a:solidFill>
                  <a:schemeClr val="tx1">
                    <a:lumMod val="75000"/>
                    <a:lumOff val="25000"/>
                  </a:schemeClr>
                </a:solidFill>
                <a:latin typeface="Calibri" panose="020F0502020204030204" pitchFamily="34" charset="0"/>
              </a:rPr>
              <a:t>existing and future social issues that are already impacting people and communities on a global scale. Learn why young people are key ‘change makers’ to building a better future for the existing and future generations</a:t>
            </a:r>
          </a:p>
          <a:p>
            <a:pPr marL="342900" indent="-342900" algn="l">
              <a:buAutoNum type="arabicPeriod"/>
            </a:pPr>
            <a:r>
              <a:rPr lang="en-IE" b="1" dirty="0">
                <a:solidFill>
                  <a:srgbClr val="E48E02"/>
                </a:solidFill>
                <a:latin typeface="Calibri" panose="020F0502020204030204" pitchFamily="34" charset="0"/>
              </a:rPr>
              <a:t>Explore </a:t>
            </a:r>
            <a:r>
              <a:rPr lang="en-IE" dirty="0">
                <a:solidFill>
                  <a:schemeClr val="tx1">
                    <a:lumMod val="75000"/>
                    <a:lumOff val="25000"/>
                  </a:schemeClr>
                </a:solidFill>
                <a:latin typeface="Calibri" panose="020F0502020204030204" pitchFamily="34" charset="0"/>
              </a:rPr>
              <a:t>how young people can make a profound difference and interrupt current archaic systems to solve social issues from a social innovation capacity</a:t>
            </a:r>
          </a:p>
          <a:p>
            <a:pPr marL="342900" indent="-342900" algn="l">
              <a:buAutoNum type="arabicPeriod"/>
            </a:pPr>
            <a:r>
              <a:rPr lang="en-IE" b="1" dirty="0">
                <a:solidFill>
                  <a:srgbClr val="ED2A59"/>
                </a:solidFill>
                <a:latin typeface="Calibri" panose="020F0502020204030204" pitchFamily="34" charset="0"/>
              </a:rPr>
              <a:t>Discover and Learn </a:t>
            </a:r>
            <a:r>
              <a:rPr lang="en-IE" dirty="0">
                <a:solidFill>
                  <a:schemeClr val="tx1">
                    <a:lumMod val="75000"/>
                    <a:lumOff val="25000"/>
                  </a:schemeClr>
                </a:solidFill>
                <a:latin typeface="Calibri" panose="020F0502020204030204" pitchFamily="34" charset="0"/>
              </a:rPr>
              <a:t>from other YDSI’s who are already leading the way demonstrating how they are the best generation to combat progressing social problems through digital transformation and social entrepreneurship</a:t>
            </a: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algn="l"/>
            <a:endParaRPr lang="en-US" dirty="0">
              <a:solidFill>
                <a:srgbClr val="ED2A59"/>
              </a:solidFill>
            </a:endParaRPr>
          </a:p>
        </p:txBody>
      </p:sp>
      <p:pic>
        <p:nvPicPr>
          <p:cNvPr id="11" name="Picture Placeholder 10" descr="A group of people sitting at a table looking at a computer&#10;&#10;Description automatically generated">
            <a:extLst>
              <a:ext uri="{FF2B5EF4-FFF2-40B4-BE49-F238E27FC236}">
                <a16:creationId xmlns:a16="http://schemas.microsoft.com/office/drawing/2014/main"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a:xfrm>
            <a:off x="1631950" y="654404"/>
            <a:ext cx="3760366" cy="5549192"/>
          </a:xfrm>
        </p:spPr>
      </p:pic>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4294967295"/>
          </p:nvPr>
        </p:nvSpPr>
        <p:spPr>
          <a:xfrm>
            <a:off x="5999428" y="268448"/>
            <a:ext cx="5581475" cy="1001363"/>
          </a:xfrm>
          <a:solidFill>
            <a:srgbClr val="56BE92"/>
          </a:solidFill>
        </p:spPr>
        <p:txBody>
          <a:bodyPr anchor="ctr">
            <a:noAutofit/>
          </a:bodyPr>
          <a:lstStyle/>
          <a:p>
            <a:pPr marL="0" indent="0" algn="ctr">
              <a:buNone/>
            </a:pPr>
            <a:r>
              <a:rPr lang="en-IE" sz="3200" b="1" dirty="0">
                <a:solidFill>
                  <a:schemeClr val="bg1"/>
                </a:solidFill>
              </a:rPr>
              <a:t>Module 2 Learning Objectives</a:t>
            </a:r>
            <a:endParaRPr lang="en-US" sz="3200" dirty="0">
              <a:solidFill>
                <a:schemeClr val="bg1"/>
              </a:solidFill>
            </a:endParaRPr>
          </a:p>
        </p:txBody>
      </p:sp>
    </p:spTree>
    <p:extLst>
      <p:ext uri="{BB962C8B-B14F-4D97-AF65-F5344CB8AC3E}">
        <p14:creationId xmlns:p14="http://schemas.microsoft.com/office/powerpoint/2010/main" val="173019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323F8E-7319-4742-A671-80A41EF4E179}"/>
              </a:ext>
            </a:extLst>
          </p:cNvPr>
          <p:cNvSpPr>
            <a:spLocks noGrp="1"/>
          </p:cNvSpPr>
          <p:nvPr>
            <p:ph type="body" sz="quarter" idx="15"/>
          </p:nvPr>
        </p:nvSpPr>
        <p:spPr>
          <a:xfrm>
            <a:off x="7012919" y="865332"/>
            <a:ext cx="4803351" cy="2592420"/>
          </a:xfrm>
        </p:spPr>
        <p:txBody>
          <a:bodyPr/>
          <a:lstStyle/>
          <a:p>
            <a:pPr algn="ctr"/>
            <a:r>
              <a:rPr lang="en-IE" b="1" i="0" dirty="0">
                <a:solidFill>
                  <a:schemeClr val="tx1">
                    <a:lumMod val="75000"/>
                    <a:lumOff val="25000"/>
                  </a:schemeClr>
                </a:solidFill>
                <a:effectLst/>
                <a:latin typeface="Dosis-medium-500"/>
              </a:rPr>
              <a:t>A digital solution to reduce children’s anxiety and pain during therapy</a:t>
            </a:r>
          </a:p>
          <a:p>
            <a:pPr algn="ctr"/>
            <a:r>
              <a:rPr lang="en-IE" b="0" i="0"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TOMMI</a:t>
            </a:r>
            <a:r>
              <a:rPr lang="en-IE" b="0" i="0" dirty="0">
                <a:solidFill>
                  <a:schemeClr val="tx1">
                    <a:lumMod val="75000"/>
                    <a:lumOff val="25000"/>
                  </a:schemeClr>
                </a:solidFill>
                <a:effectLst/>
              </a:rPr>
              <a:t> is a virtual reality gaming experience designed to help paediatric patients better cope with stress during medical treatments, involving their parents in collaborative sessions and facilitating the work of the medical staff.</a:t>
            </a:r>
            <a:endParaRPr lang="en-IE" dirty="0">
              <a:solidFill>
                <a:schemeClr val="tx1">
                  <a:lumMod val="75000"/>
                  <a:lumOff val="25000"/>
                </a:schemeClr>
              </a:solidFill>
            </a:endParaRPr>
          </a:p>
        </p:txBody>
      </p:sp>
      <p:pic>
        <p:nvPicPr>
          <p:cNvPr id="8" name="Picture 7">
            <a:extLst>
              <a:ext uri="{FF2B5EF4-FFF2-40B4-BE49-F238E27FC236}">
                <a16:creationId xmlns:a16="http://schemas.microsoft.com/office/drawing/2014/main" id="{4BD2238D-2441-4B93-97BE-CC350C7A51C5}"/>
              </a:ext>
            </a:extLst>
          </p:cNvPr>
          <p:cNvPicPr>
            <a:picLocks noChangeAspect="1"/>
          </p:cNvPicPr>
          <p:nvPr/>
        </p:nvPicPr>
        <p:blipFill>
          <a:blip r:embed="rId3"/>
          <a:stretch>
            <a:fillRect/>
          </a:stretch>
        </p:blipFill>
        <p:spPr>
          <a:xfrm>
            <a:off x="1270862" y="2217672"/>
            <a:ext cx="5331552" cy="2997784"/>
          </a:xfrm>
          <a:prstGeom prst="rect">
            <a:avLst/>
          </a:prstGeom>
        </p:spPr>
      </p:pic>
      <p:sp>
        <p:nvSpPr>
          <p:cNvPr id="9" name="Text Placeholder 6">
            <a:extLst>
              <a:ext uri="{FF2B5EF4-FFF2-40B4-BE49-F238E27FC236}">
                <a16:creationId xmlns:a16="http://schemas.microsoft.com/office/drawing/2014/main" id="{628ECDE7-9F26-4314-BC91-D5306EB1FAC3}"/>
              </a:ext>
            </a:extLst>
          </p:cNvPr>
          <p:cNvSpPr txBox="1">
            <a:spLocks/>
          </p:cNvSpPr>
          <p:nvPr/>
        </p:nvSpPr>
        <p:spPr>
          <a:xfrm>
            <a:off x="0" y="3773"/>
            <a:ext cx="7686392"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Health</a:t>
            </a:r>
          </a:p>
          <a:p>
            <a:pPr>
              <a:spcBef>
                <a:spcPts val="0"/>
              </a:spcBef>
            </a:pPr>
            <a:r>
              <a:rPr lang="en-IE" sz="2800" i="1" dirty="0">
                <a:solidFill>
                  <a:srgbClr val="A6377D"/>
                </a:solidFill>
              </a:rPr>
              <a:t>Valentino </a:t>
            </a:r>
            <a:r>
              <a:rPr lang="en-IE" sz="2800" i="1" dirty="0" err="1">
                <a:solidFill>
                  <a:srgbClr val="A6377D"/>
                </a:solidFill>
              </a:rPr>
              <a:t>Megale</a:t>
            </a:r>
            <a:r>
              <a:rPr lang="en-IE" sz="2800" i="1" dirty="0">
                <a:solidFill>
                  <a:srgbClr val="A6377D"/>
                </a:solidFill>
              </a:rPr>
              <a:t>, CEO TOMMI, Italy </a:t>
            </a:r>
          </a:p>
          <a:p>
            <a:pPr>
              <a:spcBef>
                <a:spcPts val="0"/>
              </a:spcBef>
            </a:pPr>
            <a:endParaRPr lang="en-IE" b="1" dirty="0">
              <a:solidFill>
                <a:srgbClr val="A6377D"/>
              </a:solidFill>
            </a:endParaRPr>
          </a:p>
        </p:txBody>
      </p:sp>
      <p:pic>
        <p:nvPicPr>
          <p:cNvPr id="11" name="Picture 10">
            <a:extLst>
              <a:ext uri="{FF2B5EF4-FFF2-40B4-BE49-F238E27FC236}">
                <a16:creationId xmlns:a16="http://schemas.microsoft.com/office/drawing/2014/main" id="{72B03141-056D-4CA2-B386-8BC365034D61}"/>
              </a:ext>
            </a:extLst>
          </p:cNvPr>
          <p:cNvPicPr>
            <a:picLocks noChangeAspect="1"/>
          </p:cNvPicPr>
          <p:nvPr/>
        </p:nvPicPr>
        <p:blipFill>
          <a:blip r:embed="rId4"/>
          <a:stretch>
            <a:fillRect/>
          </a:stretch>
        </p:blipFill>
        <p:spPr>
          <a:xfrm>
            <a:off x="7396680" y="4517083"/>
            <a:ext cx="4537285" cy="1834437"/>
          </a:xfrm>
          <a:prstGeom prst="rect">
            <a:avLst/>
          </a:prstGeom>
        </p:spPr>
      </p:pic>
      <p:sp>
        <p:nvSpPr>
          <p:cNvPr id="12" name="Text Placeholder 1">
            <a:extLst>
              <a:ext uri="{FF2B5EF4-FFF2-40B4-BE49-F238E27FC236}">
                <a16:creationId xmlns:a16="http://schemas.microsoft.com/office/drawing/2014/main" id="{93ADAF38-8356-4B3E-AA2A-688D37FA9427}"/>
              </a:ext>
            </a:extLst>
          </p:cNvPr>
          <p:cNvSpPr>
            <a:spLocks noGrp="1"/>
          </p:cNvSpPr>
          <p:nvPr>
            <p:ph type="body" sz="quarter" idx="14"/>
          </p:nvPr>
        </p:nvSpPr>
        <p:spPr>
          <a:xfrm>
            <a:off x="7423868" y="191324"/>
            <a:ext cx="3981452" cy="697353"/>
          </a:xfrm>
        </p:spPr>
        <p:txBody>
          <a:bodyPr>
            <a:normAutofit/>
          </a:bodyPr>
          <a:lstStyle/>
          <a:p>
            <a:pPr algn="ctr"/>
            <a:r>
              <a:rPr lang="en-IE" sz="4000" b="1" dirty="0">
                <a:solidFill>
                  <a:srgbClr val="009FD8"/>
                </a:solidFill>
              </a:rPr>
              <a:t>TOMMI</a:t>
            </a:r>
          </a:p>
        </p:txBody>
      </p:sp>
    </p:spTree>
    <p:extLst>
      <p:ext uri="{BB962C8B-B14F-4D97-AF65-F5344CB8AC3E}">
        <p14:creationId xmlns:p14="http://schemas.microsoft.com/office/powerpoint/2010/main" val="554105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E04E4-8826-4C81-8F11-B87C0199E102}"/>
              </a:ext>
            </a:extLst>
          </p:cNvPr>
          <p:cNvSpPr>
            <a:spLocks noGrp="1"/>
          </p:cNvSpPr>
          <p:nvPr>
            <p:ph type="body" sz="quarter" idx="14"/>
          </p:nvPr>
        </p:nvSpPr>
        <p:spPr>
          <a:xfrm>
            <a:off x="7551058" y="991500"/>
            <a:ext cx="4193511" cy="970421"/>
          </a:xfrm>
        </p:spPr>
        <p:txBody>
          <a:bodyPr>
            <a:normAutofit fontScale="92500"/>
          </a:bodyPr>
          <a:lstStyle/>
          <a:p>
            <a:pPr algn="ctr"/>
            <a:r>
              <a:rPr lang="en-IE" b="1" dirty="0">
                <a:solidFill>
                  <a:srgbClr val="009FD8"/>
                </a:solidFill>
              </a:rPr>
              <a:t>YDSI Health </a:t>
            </a:r>
            <a:r>
              <a:rPr lang="en-IE" b="1" i="1" dirty="0">
                <a:solidFill>
                  <a:srgbClr val="009FD8"/>
                </a:solidFill>
              </a:rPr>
              <a:t>Neurobell</a:t>
            </a:r>
            <a:r>
              <a:rPr lang="en-IE" b="1" dirty="0">
                <a:solidFill>
                  <a:srgbClr val="009FD8"/>
                </a:solidFill>
              </a:rPr>
              <a:t> </a:t>
            </a:r>
          </a:p>
        </p:txBody>
      </p:sp>
      <p:sp>
        <p:nvSpPr>
          <p:cNvPr id="6" name="Text Placeholder 5">
            <a:extLst>
              <a:ext uri="{FF2B5EF4-FFF2-40B4-BE49-F238E27FC236}">
                <a16:creationId xmlns:a16="http://schemas.microsoft.com/office/drawing/2014/main" id="{447AA090-29F7-4F72-8002-FABA588C0286}"/>
              </a:ext>
            </a:extLst>
          </p:cNvPr>
          <p:cNvSpPr>
            <a:spLocks noGrp="1"/>
          </p:cNvSpPr>
          <p:nvPr>
            <p:ph type="body" sz="quarter" idx="15"/>
          </p:nvPr>
        </p:nvSpPr>
        <p:spPr>
          <a:xfrm>
            <a:off x="7427478" y="1589951"/>
            <a:ext cx="4440672" cy="2592420"/>
          </a:xfrm>
        </p:spPr>
        <p:txBody>
          <a:bodyPr/>
          <a:lstStyle/>
          <a:p>
            <a:pPr algn="ctr"/>
            <a:r>
              <a:rPr lang="en-IE" b="0" i="0" dirty="0">
                <a:solidFill>
                  <a:srgbClr val="2F2F2F"/>
                </a:solidFill>
                <a:effectLst/>
                <a:hlinkClick r:id="rId2"/>
              </a:rPr>
              <a:t>Neurobell</a:t>
            </a:r>
            <a:r>
              <a:rPr lang="en-IE" b="0" i="0" dirty="0">
                <a:solidFill>
                  <a:srgbClr val="2F2F2F"/>
                </a:solidFill>
                <a:effectLst/>
              </a:rPr>
              <a:t>, a diagnostic medical device for the early detection and monitoring of brain injuries in new-born infants. </a:t>
            </a:r>
            <a:r>
              <a:rPr lang="en-IE" dirty="0">
                <a:solidFill>
                  <a:srgbClr val="2F2F2F"/>
                </a:solidFill>
              </a:rPr>
              <a:t>T</a:t>
            </a:r>
            <a:r>
              <a:rPr lang="en-IE" b="0" i="0" dirty="0">
                <a:solidFill>
                  <a:srgbClr val="2F2F2F"/>
                </a:solidFill>
                <a:effectLst/>
              </a:rPr>
              <a:t>ypically requires complex electroencephalogram (EEG) monitoring equipment and expertise to diagnose. Mark developed a user friendly solution that is a pocket sized, wireless EEG device that can be easily applied within minutes by a wide range of medical staff, offering the ability to provide real-time diagnostic decision support. </a:t>
            </a:r>
            <a:endParaRPr lang="en-IE" dirty="0"/>
          </a:p>
        </p:txBody>
      </p:sp>
      <p:sp>
        <p:nvSpPr>
          <p:cNvPr id="8" name="Text Placeholder 6">
            <a:extLst>
              <a:ext uri="{FF2B5EF4-FFF2-40B4-BE49-F238E27FC236}">
                <a16:creationId xmlns:a16="http://schemas.microsoft.com/office/drawing/2014/main" id="{5B0EE1CC-18AF-4C20-B0EA-5BB6B64F3A0F}"/>
              </a:ext>
            </a:extLst>
          </p:cNvPr>
          <p:cNvSpPr txBox="1">
            <a:spLocks/>
          </p:cNvSpPr>
          <p:nvPr/>
        </p:nvSpPr>
        <p:spPr>
          <a:xfrm>
            <a:off x="0" y="0"/>
            <a:ext cx="8258175"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Health</a:t>
            </a:r>
            <a:endParaRPr lang="en-IE" sz="2800" i="1" dirty="0">
              <a:solidFill>
                <a:srgbClr val="A6377D"/>
              </a:solidFill>
            </a:endParaRPr>
          </a:p>
          <a:p>
            <a:pPr>
              <a:spcBef>
                <a:spcPts val="0"/>
              </a:spcBef>
            </a:pPr>
            <a:r>
              <a:rPr lang="en-IE" sz="3600" i="1" dirty="0">
                <a:solidFill>
                  <a:srgbClr val="A6377D"/>
                </a:solidFill>
              </a:rPr>
              <a:t>Mark O’Sullivan, </a:t>
            </a:r>
            <a:r>
              <a:rPr lang="en-IE" sz="3600" i="1" dirty="0" err="1">
                <a:solidFill>
                  <a:srgbClr val="A6377D"/>
                </a:solidFill>
              </a:rPr>
              <a:t>Neurobell</a:t>
            </a:r>
            <a:r>
              <a:rPr lang="en-IE" sz="3600" i="1" dirty="0">
                <a:solidFill>
                  <a:srgbClr val="A6377D"/>
                </a:solidFill>
              </a:rPr>
              <a:t>, Ireland </a:t>
            </a:r>
            <a:endParaRPr lang="en-IE" b="1" dirty="0">
              <a:solidFill>
                <a:srgbClr val="A6377D"/>
              </a:solidFill>
            </a:endParaRPr>
          </a:p>
        </p:txBody>
      </p:sp>
      <p:pic>
        <p:nvPicPr>
          <p:cNvPr id="10" name="Picture 9">
            <a:hlinkClick r:id="rId3"/>
            <a:extLst>
              <a:ext uri="{FF2B5EF4-FFF2-40B4-BE49-F238E27FC236}">
                <a16:creationId xmlns:a16="http://schemas.microsoft.com/office/drawing/2014/main" id="{1779F8F4-3E95-426D-8C7E-5374595B5526}"/>
              </a:ext>
            </a:extLst>
          </p:cNvPr>
          <p:cNvPicPr>
            <a:picLocks noChangeAspect="1"/>
          </p:cNvPicPr>
          <p:nvPr/>
        </p:nvPicPr>
        <p:blipFill rotWithShape="1">
          <a:blip r:embed="rId4"/>
          <a:srcRect l="4357" t="2152"/>
          <a:stretch/>
        </p:blipFill>
        <p:spPr>
          <a:xfrm>
            <a:off x="1270861" y="2372784"/>
            <a:ext cx="5331552" cy="2867106"/>
          </a:xfrm>
          <a:prstGeom prst="rect">
            <a:avLst/>
          </a:prstGeom>
        </p:spPr>
      </p:pic>
      <p:pic>
        <p:nvPicPr>
          <p:cNvPr id="22530" name="Picture 2" descr="Image result for Mark O’Sullivan, Neurobell">
            <a:extLst>
              <a:ext uri="{FF2B5EF4-FFF2-40B4-BE49-F238E27FC236}">
                <a16:creationId xmlns:a16="http://schemas.microsoft.com/office/drawing/2014/main" id="{35376039-78F6-43A6-8BC8-3466270C79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00" t="3486" r="22042"/>
          <a:stretch/>
        </p:blipFill>
        <p:spPr bwMode="auto">
          <a:xfrm>
            <a:off x="4633675" y="1322354"/>
            <a:ext cx="2750703" cy="259242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602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F820335-4A4A-44AF-BD50-E2A002B94633}"/>
              </a:ext>
            </a:extLst>
          </p:cNvPr>
          <p:cNvSpPr>
            <a:spLocks noGrp="1"/>
          </p:cNvSpPr>
          <p:nvPr>
            <p:ph type="body" sz="quarter" idx="15"/>
          </p:nvPr>
        </p:nvSpPr>
        <p:spPr>
          <a:xfrm>
            <a:off x="447676" y="3471863"/>
            <a:ext cx="5296398" cy="3144022"/>
          </a:xfrm>
          <a:solidFill>
            <a:srgbClr val="EF619A"/>
          </a:solidFill>
        </p:spPr>
        <p:txBody>
          <a:bodyPr/>
          <a:lstStyle/>
          <a:p>
            <a:pPr algn="ctr"/>
            <a:r>
              <a:rPr lang="en-IE" sz="3200" b="1" dirty="0">
                <a:solidFill>
                  <a:schemeClr val="bg1"/>
                </a:solidFill>
              </a:rPr>
              <a:t>YDSI  - Privacy and Security </a:t>
            </a:r>
          </a:p>
          <a:p>
            <a:pPr algn="ctr"/>
            <a:r>
              <a:rPr lang="en-IE" b="1" dirty="0">
                <a:solidFill>
                  <a:schemeClr val="bg1"/>
                </a:solidFill>
              </a:rPr>
              <a:t>Harry Dunne, </a:t>
            </a:r>
            <a:r>
              <a:rPr lang="en-IE" b="1" dirty="0">
                <a:solidFill>
                  <a:schemeClr val="bg1"/>
                </a:solidFill>
                <a:hlinkClick r:id="rId2">
                  <a:extLst>
                    <a:ext uri="{A12FA001-AC4F-418D-AE19-62706E023703}">
                      <ahyp:hlinkClr xmlns:ahyp="http://schemas.microsoft.com/office/drawing/2018/hyperlinkcolor" val="tx"/>
                    </a:ext>
                  </a:extLst>
                </a:hlinkClick>
              </a:rPr>
              <a:t>Bitherit</a:t>
            </a:r>
            <a:r>
              <a:rPr lang="en-IE" b="1" dirty="0">
                <a:solidFill>
                  <a:schemeClr val="bg1"/>
                </a:solidFill>
              </a:rPr>
              <a:t> </a:t>
            </a:r>
            <a:r>
              <a:rPr lang="en-IE" dirty="0">
                <a:solidFill>
                  <a:schemeClr val="bg1"/>
                </a:solidFill>
              </a:rPr>
              <a:t>addresses problems when it comes to digital inheritance </a:t>
            </a:r>
            <a:r>
              <a:rPr lang="en-IE" b="0" i="0" dirty="0">
                <a:solidFill>
                  <a:schemeClr val="bg1"/>
                </a:solidFill>
                <a:effectLst/>
              </a:rPr>
              <a:t>by providing a decentralised digital solution for protecting the storage and transfer of sensitive digital data; passwords, usernames, online accounts, contracts and more.</a:t>
            </a:r>
            <a:endParaRPr lang="en-IE" dirty="0">
              <a:solidFill>
                <a:schemeClr val="bg1"/>
              </a:solidFill>
            </a:endParaRPr>
          </a:p>
          <a:p>
            <a:pPr algn="ctr"/>
            <a:endParaRPr lang="en-IE" dirty="0"/>
          </a:p>
        </p:txBody>
      </p:sp>
      <p:pic>
        <p:nvPicPr>
          <p:cNvPr id="7" name="Picture 2" descr="Image result for Bitherit harry dunne">
            <a:extLst>
              <a:ext uri="{FF2B5EF4-FFF2-40B4-BE49-F238E27FC236}">
                <a16:creationId xmlns:a16="http://schemas.microsoft.com/office/drawing/2014/main" id="{140E632F-6F1B-4ED1-941A-1A60CAC57B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16" t="11522" r="2136" b="23259"/>
          <a:stretch/>
        </p:blipFill>
        <p:spPr bwMode="auto">
          <a:xfrm>
            <a:off x="1456570" y="650559"/>
            <a:ext cx="3448805" cy="2700684"/>
          </a:xfrm>
          <a:prstGeom prst="teardrop">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 Placeholder 6">
            <a:extLst>
              <a:ext uri="{FF2B5EF4-FFF2-40B4-BE49-F238E27FC236}">
                <a16:creationId xmlns:a16="http://schemas.microsoft.com/office/drawing/2014/main" id="{026832C7-EBA6-484A-B547-5DF6F62B4B23}"/>
              </a:ext>
            </a:extLst>
          </p:cNvPr>
          <p:cNvSpPr txBox="1">
            <a:spLocks/>
          </p:cNvSpPr>
          <p:nvPr/>
        </p:nvSpPr>
        <p:spPr>
          <a:xfrm>
            <a:off x="-1" y="0"/>
            <a:ext cx="7934325" cy="570368"/>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YDSIs Privacy &amp; Health, Ireland</a:t>
            </a:r>
            <a:endParaRPr lang="en-IE" sz="2800" i="1" dirty="0">
              <a:solidFill>
                <a:srgbClr val="A6377D"/>
              </a:solidFill>
            </a:endParaRPr>
          </a:p>
          <a:p>
            <a:pPr>
              <a:spcBef>
                <a:spcPts val="0"/>
              </a:spcBef>
            </a:pPr>
            <a:endParaRPr lang="en-IE" b="1" dirty="0">
              <a:solidFill>
                <a:srgbClr val="A6377D"/>
              </a:solidFill>
            </a:endParaRPr>
          </a:p>
        </p:txBody>
      </p:sp>
      <p:sp>
        <p:nvSpPr>
          <p:cNvPr id="15" name="Text Placeholder 12">
            <a:extLst>
              <a:ext uri="{FF2B5EF4-FFF2-40B4-BE49-F238E27FC236}">
                <a16:creationId xmlns:a16="http://schemas.microsoft.com/office/drawing/2014/main" id="{9E27B71F-8B9E-4ADB-9183-8CE6BAF79F1E}"/>
              </a:ext>
            </a:extLst>
          </p:cNvPr>
          <p:cNvSpPr txBox="1">
            <a:spLocks/>
          </p:cNvSpPr>
          <p:nvPr/>
        </p:nvSpPr>
        <p:spPr>
          <a:xfrm>
            <a:off x="6210300" y="2846432"/>
            <a:ext cx="5657849" cy="3611517"/>
          </a:xfrm>
          <a:prstGeom prst="rect">
            <a:avLst/>
          </a:prstGeom>
          <a:solidFill>
            <a:srgbClr val="76C6D3"/>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dirty="0">
                <a:solidFill>
                  <a:schemeClr val="bg1"/>
                </a:solidFill>
              </a:rPr>
              <a:t>YDSI – Health</a:t>
            </a:r>
          </a:p>
          <a:p>
            <a:pPr algn="ctr"/>
            <a:r>
              <a:rPr lang="en-IE" b="1" dirty="0">
                <a:solidFill>
                  <a:schemeClr val="bg1"/>
                </a:solidFill>
              </a:rPr>
              <a:t>Simon </a:t>
            </a:r>
            <a:r>
              <a:rPr lang="en-IE" b="1" dirty="0" err="1">
                <a:solidFill>
                  <a:schemeClr val="bg1"/>
                </a:solidFill>
              </a:rPr>
              <a:t>Dring</a:t>
            </a:r>
            <a:r>
              <a:rPr lang="en-IE" b="1" dirty="0">
                <a:solidFill>
                  <a:schemeClr val="bg1"/>
                </a:solidFill>
              </a:rPr>
              <a:t>, </a:t>
            </a:r>
            <a:r>
              <a:rPr lang="en-IE" b="1" dirty="0">
                <a:solidFill>
                  <a:schemeClr val="bg1"/>
                </a:solidFill>
                <a:hlinkClick r:id="rId4">
                  <a:extLst>
                    <a:ext uri="{A12FA001-AC4F-418D-AE19-62706E023703}">
                      <ahyp:hlinkClr xmlns:ahyp="http://schemas.microsoft.com/office/drawing/2018/hyperlinkcolor" val="tx"/>
                    </a:ext>
                  </a:extLst>
                </a:hlinkClick>
              </a:rPr>
              <a:t>TraumAlert</a:t>
            </a:r>
            <a:r>
              <a:rPr lang="en-IE" b="1" dirty="0">
                <a:solidFill>
                  <a:schemeClr val="bg1"/>
                </a:solidFill>
              </a:rPr>
              <a:t> </a:t>
            </a:r>
            <a:r>
              <a:rPr lang="en-IE" dirty="0">
                <a:solidFill>
                  <a:schemeClr val="bg1"/>
                </a:solidFill>
              </a:rPr>
              <a:t>is a smart sensor device that aids the identification and diagnosis of concussions in real time. It is placed in the player’s mouthguard to measure the acceleration of their head during a match, and identifies if the acceleration exceeds a defined, dangerous threshold which could result in a concussion.</a:t>
            </a:r>
          </a:p>
        </p:txBody>
      </p:sp>
      <p:pic>
        <p:nvPicPr>
          <p:cNvPr id="21506" name="Picture 2" descr="May be an image of 1 person and text that says 'StudentEntrepreneurs @studententrepr1 54m Simon Dring from @CIT wins the 'Grant Thornton High Achieving Merit Award' for his device which aims to improve concussion awareness and player safety at all levels. Watch the rest of the awards here: sudettereaco. #studententrepreneurawards @GrantThorntonlE STUDENT ENTREPRENEUR AWARDS tuning tobusiness MEET A FINALIST SIMON DRING TRAUMALERT (CIT) Cruickshank o GraneThontan ENTERPRISE 0'">
            <a:extLst>
              <a:ext uri="{FF2B5EF4-FFF2-40B4-BE49-F238E27FC236}">
                <a16:creationId xmlns:a16="http://schemas.microsoft.com/office/drawing/2014/main" id="{22A32797-6812-4A4D-B67A-D2DAEEFE8A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539" t="33512" r="-1284"/>
          <a:stretch/>
        </p:blipFill>
        <p:spPr bwMode="auto">
          <a:xfrm>
            <a:off x="7542169" y="285184"/>
            <a:ext cx="2427406" cy="2507749"/>
          </a:xfrm>
          <a:prstGeom prst="teardrop">
            <a:avLst>
              <a:gd name="adj" fmla="val 10302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1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19DD6-B208-41B4-96A9-F3CFB8FDB1D4}"/>
              </a:ext>
            </a:extLst>
          </p:cNvPr>
          <p:cNvSpPr>
            <a:spLocks noGrp="1"/>
          </p:cNvSpPr>
          <p:nvPr>
            <p:ph type="body" sz="quarter" idx="14"/>
          </p:nvPr>
        </p:nvSpPr>
        <p:spPr>
          <a:xfrm>
            <a:off x="7431859" y="1089059"/>
            <a:ext cx="3981452" cy="697353"/>
          </a:xfrm>
        </p:spPr>
        <p:txBody>
          <a:bodyPr>
            <a:normAutofit/>
          </a:bodyPr>
          <a:lstStyle/>
          <a:p>
            <a:pPr algn="ctr"/>
            <a:r>
              <a:rPr lang="en-IE" sz="4000" b="1" dirty="0">
                <a:solidFill>
                  <a:srgbClr val="40A67A"/>
                </a:solidFill>
              </a:rPr>
              <a:t>Unmind</a:t>
            </a:r>
          </a:p>
        </p:txBody>
      </p:sp>
      <p:sp>
        <p:nvSpPr>
          <p:cNvPr id="3" name="Text Placeholder 2">
            <a:extLst>
              <a:ext uri="{FF2B5EF4-FFF2-40B4-BE49-F238E27FC236}">
                <a16:creationId xmlns:a16="http://schemas.microsoft.com/office/drawing/2014/main" id="{BB0CDCF0-FCC1-4AAF-9B95-939210CF9951}"/>
              </a:ext>
            </a:extLst>
          </p:cNvPr>
          <p:cNvSpPr>
            <a:spLocks noGrp="1"/>
          </p:cNvSpPr>
          <p:nvPr>
            <p:ph type="body" sz="quarter" idx="15"/>
          </p:nvPr>
        </p:nvSpPr>
        <p:spPr>
          <a:xfrm>
            <a:off x="7331896" y="2132790"/>
            <a:ext cx="4310860" cy="2592420"/>
          </a:xfrm>
        </p:spPr>
        <p:txBody>
          <a:bodyPr/>
          <a:lstStyle/>
          <a:p>
            <a:pPr algn="ctr"/>
            <a:r>
              <a:rPr lang="en-IE" b="1" i="0" dirty="0">
                <a:solidFill>
                  <a:srgbClr val="4CA146"/>
                </a:solidFill>
                <a:effectLst/>
                <a:hlinkClick r:id="rId2">
                  <a:extLst>
                    <a:ext uri="{A12FA001-AC4F-418D-AE19-62706E023703}">
                      <ahyp:hlinkClr xmlns:ahyp="http://schemas.microsoft.com/office/drawing/2018/hyperlinkcolor" val="tx"/>
                    </a:ext>
                  </a:extLst>
                </a:hlinkClick>
              </a:rPr>
              <a:t>Unmind</a:t>
            </a:r>
            <a:r>
              <a:rPr lang="en-IE" b="0" i="0" dirty="0">
                <a:solidFill>
                  <a:schemeClr val="tx1">
                    <a:lumMod val="75000"/>
                    <a:lumOff val="25000"/>
                  </a:schemeClr>
                </a:solidFill>
                <a:effectLst/>
              </a:rPr>
              <a:t> is a B2B mental health platform providing </a:t>
            </a:r>
            <a:r>
              <a:rPr lang="en-IE" dirty="0">
                <a:solidFill>
                  <a:schemeClr val="tx1">
                    <a:lumMod val="75000"/>
                    <a:lumOff val="25000"/>
                  </a:schemeClr>
                </a:solidFill>
              </a:rPr>
              <a:t>clinically-backed tools and training proactively improving mental wellbeing. It is also a workplace mental health platform. </a:t>
            </a:r>
          </a:p>
          <a:p>
            <a:pPr algn="ctr"/>
            <a:r>
              <a:rPr lang="en-IE" b="1" i="1" dirty="0">
                <a:solidFill>
                  <a:srgbClr val="009FD8"/>
                </a:solidFill>
              </a:rPr>
              <a:t>‘We empower employees to measure, understand, and improve their mental wellbeing mental health’</a:t>
            </a:r>
            <a:r>
              <a:rPr lang="en-IE" b="1" i="1" dirty="0">
                <a:solidFill>
                  <a:srgbClr val="009FD8"/>
                </a:solidFill>
                <a:effectLst/>
              </a:rPr>
              <a:t>.</a:t>
            </a:r>
            <a:endParaRPr lang="en-IE" b="1" i="1" dirty="0">
              <a:solidFill>
                <a:srgbClr val="009FD8"/>
              </a:solidFill>
            </a:endParaRPr>
          </a:p>
        </p:txBody>
      </p:sp>
      <p:pic>
        <p:nvPicPr>
          <p:cNvPr id="6" name="Picture 5">
            <a:hlinkClick r:id="rId3"/>
            <a:extLst>
              <a:ext uri="{FF2B5EF4-FFF2-40B4-BE49-F238E27FC236}">
                <a16:creationId xmlns:a16="http://schemas.microsoft.com/office/drawing/2014/main" id="{23ED7A1B-59AB-4E4D-B0B7-CC521BF18D37}"/>
              </a:ext>
            </a:extLst>
          </p:cNvPr>
          <p:cNvPicPr>
            <a:picLocks noChangeAspect="1"/>
          </p:cNvPicPr>
          <p:nvPr/>
        </p:nvPicPr>
        <p:blipFill>
          <a:blip r:embed="rId4"/>
          <a:stretch>
            <a:fillRect/>
          </a:stretch>
        </p:blipFill>
        <p:spPr>
          <a:xfrm>
            <a:off x="1270861" y="2302256"/>
            <a:ext cx="5286777" cy="3032909"/>
          </a:xfrm>
          <a:prstGeom prst="rect">
            <a:avLst/>
          </a:prstGeom>
        </p:spPr>
      </p:pic>
      <p:sp>
        <p:nvSpPr>
          <p:cNvPr id="8" name="Text Placeholder 6">
            <a:extLst>
              <a:ext uri="{FF2B5EF4-FFF2-40B4-BE49-F238E27FC236}">
                <a16:creationId xmlns:a16="http://schemas.microsoft.com/office/drawing/2014/main" id="{1C5804F1-ADFD-4927-8ACA-FD559E11EC3D}"/>
              </a:ext>
            </a:extLst>
          </p:cNvPr>
          <p:cNvSpPr txBox="1">
            <a:spLocks/>
          </p:cNvSpPr>
          <p:nvPr/>
        </p:nvSpPr>
        <p:spPr>
          <a:xfrm>
            <a:off x="-1" y="3773"/>
            <a:ext cx="8410575"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Health &amp; Wellbeing </a:t>
            </a:r>
          </a:p>
          <a:p>
            <a:pPr>
              <a:spcBef>
                <a:spcPts val="0"/>
              </a:spcBef>
            </a:pPr>
            <a:r>
              <a:rPr lang="en-IE" sz="2800" i="1" dirty="0">
                <a:solidFill>
                  <a:srgbClr val="A6377D"/>
                </a:solidFill>
              </a:rPr>
              <a:t>Founders Ry Morgan, Nick Taylor, Nick Tong, Unmind, UK</a:t>
            </a:r>
          </a:p>
          <a:p>
            <a:pPr>
              <a:spcBef>
                <a:spcPts val="0"/>
              </a:spcBef>
            </a:pPr>
            <a:endParaRPr lang="en-IE" b="1" dirty="0">
              <a:solidFill>
                <a:srgbClr val="A6377D"/>
              </a:solidFill>
            </a:endParaRPr>
          </a:p>
        </p:txBody>
      </p:sp>
    </p:spTree>
    <p:extLst>
      <p:ext uri="{BB962C8B-B14F-4D97-AF65-F5344CB8AC3E}">
        <p14:creationId xmlns:p14="http://schemas.microsoft.com/office/powerpoint/2010/main" val="255494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DC54049-D451-4937-8BDB-C2AA5D49C967}"/>
              </a:ext>
            </a:extLst>
          </p:cNvPr>
          <p:cNvSpPr>
            <a:spLocks noGrp="1"/>
          </p:cNvSpPr>
          <p:nvPr>
            <p:ph type="body" sz="quarter" idx="14"/>
          </p:nvPr>
        </p:nvSpPr>
        <p:spPr>
          <a:xfrm>
            <a:off x="3704276" y="526751"/>
            <a:ext cx="8297602" cy="3817261"/>
          </a:xfrm>
        </p:spPr>
        <p:txBody>
          <a:bodyPr/>
          <a:lstStyle/>
          <a:p>
            <a:pPr>
              <a:spcBef>
                <a:spcPts val="600"/>
              </a:spcBef>
            </a:pPr>
            <a:r>
              <a:rPr lang="en-IE" b="1" i="0" dirty="0">
                <a:solidFill>
                  <a:srgbClr val="009FD8"/>
                </a:solidFill>
                <a:effectLst/>
              </a:rPr>
              <a:t>Challenge</a:t>
            </a:r>
            <a:r>
              <a:rPr lang="en-IE" b="0" i="0" dirty="0">
                <a:solidFill>
                  <a:srgbClr val="000000"/>
                </a:solidFill>
                <a:effectLst/>
              </a:rPr>
              <a:t> </a:t>
            </a:r>
            <a:r>
              <a:rPr lang="en-IE" b="0" i="0" dirty="0">
                <a:solidFill>
                  <a:srgbClr val="373737"/>
                </a:solidFill>
                <a:effectLst/>
                <a:latin typeface="Circular"/>
              </a:rPr>
              <a:t>managing absenteeism, presenteeism, and turnover among highly pressured frontline staff</a:t>
            </a:r>
          </a:p>
          <a:p>
            <a:pPr>
              <a:spcBef>
                <a:spcPts val="600"/>
              </a:spcBef>
            </a:pPr>
            <a:r>
              <a:rPr lang="en-IE" b="1" dirty="0">
                <a:solidFill>
                  <a:srgbClr val="40A67A"/>
                </a:solidFill>
              </a:rPr>
              <a:t>Opportunity</a:t>
            </a:r>
            <a:r>
              <a:rPr lang="en-IE" dirty="0">
                <a:solidFill>
                  <a:srgbClr val="000000"/>
                </a:solidFill>
              </a:rPr>
              <a:t> </a:t>
            </a:r>
            <a:r>
              <a:rPr lang="en-IE" b="0" i="0" dirty="0">
                <a:solidFill>
                  <a:srgbClr val="373737"/>
                </a:solidFill>
                <a:effectLst/>
                <a:latin typeface="Circular"/>
              </a:rPr>
              <a:t>combining clinical science with corporate wellness, organisations could help their teams to proactively nurture their own mental health, and in turn boost productivity. </a:t>
            </a:r>
          </a:p>
          <a:p>
            <a:pPr>
              <a:spcBef>
                <a:spcPts val="600"/>
              </a:spcBef>
            </a:pPr>
            <a:r>
              <a:rPr lang="en-IE" b="0" i="0" dirty="0">
                <a:solidFill>
                  <a:srgbClr val="373737"/>
                </a:solidFill>
                <a:effectLst/>
                <a:latin typeface="Circular"/>
              </a:rPr>
              <a:t>Built a platform with digital tools; </a:t>
            </a:r>
            <a:r>
              <a:rPr lang="en-IE" b="1" dirty="0">
                <a:solidFill>
                  <a:srgbClr val="373737"/>
                </a:solidFill>
                <a:effectLst/>
                <a:latin typeface="Circular"/>
              </a:rPr>
              <a:t>self guided interactive </a:t>
            </a:r>
            <a:r>
              <a:rPr lang="en-IE" b="1" i="1" dirty="0">
                <a:solidFill>
                  <a:srgbClr val="373737"/>
                </a:solidFill>
                <a:latin typeface="Circular"/>
              </a:rPr>
              <a:t>courses </a:t>
            </a:r>
            <a:r>
              <a:rPr lang="en-IE" b="0" i="0" dirty="0">
                <a:solidFill>
                  <a:srgbClr val="373737"/>
                </a:solidFill>
                <a:effectLst/>
                <a:latin typeface="Circular"/>
              </a:rPr>
              <a:t>(improving sleep, nurturing relationships, reducing stress, or managing anxiety…) in the moment </a:t>
            </a:r>
            <a:r>
              <a:rPr lang="en-IE" b="1" i="1" dirty="0">
                <a:solidFill>
                  <a:srgbClr val="373737"/>
                </a:solidFill>
                <a:latin typeface="Circular"/>
              </a:rPr>
              <a:t>exercises</a:t>
            </a:r>
            <a:r>
              <a:rPr lang="en-IE" b="0" i="0" dirty="0">
                <a:solidFill>
                  <a:srgbClr val="373737"/>
                </a:solidFill>
                <a:effectLst/>
                <a:latin typeface="Circular"/>
              </a:rPr>
              <a:t> (mindfulness, meditations, yoga…) clinically backed wellbeing </a:t>
            </a:r>
            <a:r>
              <a:rPr lang="en-IE" b="1" i="1" dirty="0">
                <a:solidFill>
                  <a:srgbClr val="373737"/>
                </a:solidFill>
                <a:latin typeface="Circular"/>
              </a:rPr>
              <a:t>insights</a:t>
            </a:r>
            <a:r>
              <a:rPr lang="en-IE" b="0" i="0" dirty="0">
                <a:solidFill>
                  <a:srgbClr val="373737"/>
                </a:solidFill>
                <a:effectLst/>
                <a:latin typeface="Circular"/>
              </a:rPr>
              <a:t> (check in’s, diaries, personalised tips) expressions of </a:t>
            </a:r>
            <a:r>
              <a:rPr lang="en-IE" b="1" i="1" dirty="0">
                <a:solidFill>
                  <a:srgbClr val="373737"/>
                </a:solidFill>
                <a:latin typeface="Circular"/>
              </a:rPr>
              <a:t>gratitude</a:t>
            </a:r>
            <a:r>
              <a:rPr lang="en-IE" b="0" i="0" dirty="0">
                <a:solidFill>
                  <a:srgbClr val="373737"/>
                </a:solidFill>
                <a:effectLst/>
                <a:latin typeface="Circular"/>
              </a:rPr>
              <a:t>, supportive </a:t>
            </a:r>
            <a:r>
              <a:rPr lang="en-IE" b="1" i="1" dirty="0">
                <a:solidFill>
                  <a:srgbClr val="373737"/>
                </a:solidFill>
                <a:latin typeface="Circular"/>
              </a:rPr>
              <a:t>signposting</a:t>
            </a:r>
            <a:r>
              <a:rPr lang="en-IE" b="0" i="0" dirty="0">
                <a:solidFill>
                  <a:srgbClr val="373737"/>
                </a:solidFill>
                <a:effectLst/>
                <a:latin typeface="Circular"/>
              </a:rPr>
              <a:t>…</a:t>
            </a:r>
          </a:p>
          <a:p>
            <a:pPr>
              <a:spcBef>
                <a:spcPts val="600"/>
              </a:spcBef>
            </a:pPr>
            <a:r>
              <a:rPr lang="en-IE" b="1" i="0" dirty="0">
                <a:solidFill>
                  <a:srgbClr val="ED2A59"/>
                </a:solidFill>
                <a:effectLst/>
              </a:rPr>
              <a:t>Result</a:t>
            </a:r>
            <a:r>
              <a:rPr lang="en-IE" b="0" i="0" dirty="0">
                <a:solidFill>
                  <a:srgbClr val="000000"/>
                </a:solidFill>
                <a:effectLst/>
              </a:rPr>
              <a:t> </a:t>
            </a:r>
            <a:r>
              <a:rPr lang="en-IE" dirty="0">
                <a:solidFill>
                  <a:schemeClr val="tx1">
                    <a:lumMod val="75000"/>
                    <a:lumOff val="25000"/>
                  </a:schemeClr>
                </a:solidFill>
              </a:rPr>
              <a:t>by forging technology, deep knowledge of personal and organisational development, a great content strategy they created a new ‘whole person approach’ to supporting mental health at work and elsewhere. Unmind now drives performance of organisations around the world, while empowering people to lead healthier and happier lives.</a:t>
            </a:r>
          </a:p>
        </p:txBody>
      </p:sp>
      <p:pic>
        <p:nvPicPr>
          <p:cNvPr id="13314" name="Picture 2">
            <a:extLst>
              <a:ext uri="{FF2B5EF4-FFF2-40B4-BE49-F238E27FC236}">
                <a16:creationId xmlns:a16="http://schemas.microsoft.com/office/drawing/2014/main" id="{7CADD8A5-39F3-4930-966D-7032C800E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1" y="3786716"/>
            <a:ext cx="3499067" cy="2333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1C22F6E-38FE-41E7-AC55-1C2E08B3D4F8}"/>
              </a:ext>
            </a:extLst>
          </p:cNvPr>
          <p:cNvSpPr>
            <a:spLocks noGrp="1"/>
          </p:cNvSpPr>
          <p:nvPr>
            <p:ph type="body" sz="quarter" idx="15"/>
          </p:nvPr>
        </p:nvSpPr>
        <p:spPr>
          <a:xfrm>
            <a:off x="114300" y="526751"/>
            <a:ext cx="3222667" cy="5206518"/>
          </a:xfrm>
        </p:spPr>
        <p:txBody>
          <a:bodyPr/>
          <a:lstStyle/>
          <a:p>
            <a:pPr algn="ctr"/>
            <a:r>
              <a:rPr lang="en-IE" sz="4000" b="1" dirty="0">
                <a:solidFill>
                  <a:schemeClr val="tx1">
                    <a:lumMod val="75000"/>
                    <a:lumOff val="25000"/>
                  </a:schemeClr>
                </a:solidFill>
              </a:rPr>
              <a:t>Mental Health</a:t>
            </a:r>
          </a:p>
          <a:p>
            <a:pPr algn="ctr"/>
            <a:endParaRPr lang="en-IE" sz="1000" b="1" dirty="0">
              <a:solidFill>
                <a:schemeClr val="tx1">
                  <a:lumMod val="75000"/>
                  <a:lumOff val="25000"/>
                </a:schemeClr>
              </a:solidFill>
            </a:endParaRPr>
          </a:p>
          <a:p>
            <a:pPr algn="ctr"/>
            <a:r>
              <a:rPr lang="en-IE" sz="2800" i="1" dirty="0">
                <a:solidFill>
                  <a:schemeClr val="tx1">
                    <a:lumMod val="75000"/>
                    <a:lumOff val="25000"/>
                  </a:schemeClr>
                </a:solidFill>
              </a:rPr>
              <a:t>‘Empowering people to lead healthier and happier lives’</a:t>
            </a:r>
          </a:p>
          <a:p>
            <a:pPr algn="ctr"/>
            <a:endParaRPr lang="en-IE" sz="1000" b="1" i="1" dirty="0">
              <a:solidFill>
                <a:schemeClr val="tx1">
                  <a:lumMod val="75000"/>
                  <a:lumOff val="25000"/>
                </a:schemeClr>
              </a:solidFill>
            </a:endParaRPr>
          </a:p>
          <a:p>
            <a:pPr algn="ctr"/>
            <a:r>
              <a:rPr lang="en-IE" b="1" dirty="0">
                <a:solidFill>
                  <a:schemeClr val="tx1">
                    <a:lumMod val="75000"/>
                    <a:lumOff val="25000"/>
                  </a:schemeClr>
                </a:solidFill>
                <a:hlinkClick r:id="rId3">
                  <a:extLst>
                    <a:ext uri="{A12FA001-AC4F-418D-AE19-62706E023703}">
                      <ahyp:hlinkClr xmlns:ahyp="http://schemas.microsoft.com/office/drawing/2018/hyperlinkcolor" val="tx"/>
                    </a:ext>
                  </a:extLst>
                </a:hlinkClick>
              </a:rPr>
              <a:t>Unmind</a:t>
            </a:r>
            <a:endParaRPr lang="en-IE" b="1" dirty="0">
              <a:solidFill>
                <a:schemeClr val="tx1">
                  <a:lumMod val="75000"/>
                  <a:lumOff val="25000"/>
                </a:schemeClr>
              </a:solidFill>
            </a:endParaRPr>
          </a:p>
        </p:txBody>
      </p:sp>
    </p:spTree>
    <p:extLst>
      <p:ext uri="{BB962C8B-B14F-4D97-AF65-F5344CB8AC3E}">
        <p14:creationId xmlns:p14="http://schemas.microsoft.com/office/powerpoint/2010/main" val="2349741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5E9E8B-DF80-491B-9276-889B7AEE9743}"/>
              </a:ext>
            </a:extLst>
          </p:cNvPr>
          <p:cNvSpPr>
            <a:spLocks noGrp="1"/>
          </p:cNvSpPr>
          <p:nvPr>
            <p:ph type="body" sz="quarter" idx="14"/>
          </p:nvPr>
        </p:nvSpPr>
        <p:spPr>
          <a:xfrm>
            <a:off x="6681457" y="325283"/>
            <a:ext cx="5510543" cy="697353"/>
          </a:xfrm>
        </p:spPr>
        <p:txBody>
          <a:bodyPr>
            <a:noAutofit/>
          </a:bodyPr>
          <a:lstStyle/>
          <a:p>
            <a:pPr algn="ctr"/>
            <a:r>
              <a:rPr lang="en-IE" b="1" dirty="0">
                <a:solidFill>
                  <a:srgbClr val="4CA146"/>
                </a:solidFill>
              </a:rPr>
              <a:t>Technology Assisting Mental Health </a:t>
            </a:r>
          </a:p>
        </p:txBody>
      </p:sp>
      <p:sp>
        <p:nvSpPr>
          <p:cNvPr id="5" name="Text Placeholder 4">
            <a:extLst>
              <a:ext uri="{FF2B5EF4-FFF2-40B4-BE49-F238E27FC236}">
                <a16:creationId xmlns:a16="http://schemas.microsoft.com/office/drawing/2014/main" id="{5B8B0C50-10D2-4B91-8DA6-9C3EB2A30A15}"/>
              </a:ext>
            </a:extLst>
          </p:cNvPr>
          <p:cNvSpPr>
            <a:spLocks noGrp="1"/>
          </p:cNvSpPr>
          <p:nvPr>
            <p:ph type="body" sz="quarter" idx="15"/>
          </p:nvPr>
        </p:nvSpPr>
        <p:spPr>
          <a:xfrm>
            <a:off x="6948534" y="1476093"/>
            <a:ext cx="5002040" cy="5250632"/>
          </a:xfrm>
        </p:spPr>
        <p:txBody>
          <a:bodyPr/>
          <a:lstStyle/>
          <a:p>
            <a:pPr algn="ctr">
              <a:spcBef>
                <a:spcPts val="0"/>
              </a:spcBef>
            </a:pPr>
            <a:r>
              <a:rPr lang="en-IE" b="1" dirty="0">
                <a:solidFill>
                  <a:srgbClr val="009FD8"/>
                </a:solidFill>
              </a:rPr>
              <a:t>Could your phone possibly be a therapist in your pocket!</a:t>
            </a:r>
          </a:p>
          <a:p>
            <a:pPr algn="ctr">
              <a:spcBef>
                <a:spcPts val="0"/>
              </a:spcBef>
            </a:pPr>
            <a:endParaRPr lang="en-IE" sz="1000" b="1" dirty="0">
              <a:solidFill>
                <a:srgbClr val="009FD8"/>
              </a:solidFill>
            </a:endParaRPr>
          </a:p>
          <a:p>
            <a:pPr algn="ctr">
              <a:spcBef>
                <a:spcPts val="0"/>
              </a:spcBef>
            </a:pPr>
            <a:r>
              <a:rPr lang="en-IE" b="0" i="0" dirty="0">
                <a:solidFill>
                  <a:schemeClr val="tx1">
                    <a:lumMod val="75000"/>
                    <a:lumOff val="25000"/>
                  </a:schemeClr>
                </a:solidFill>
                <a:effectLst/>
              </a:rPr>
              <a:t>You might not know that more people in the world suffer from mental illness than heart-disease or cancer! And it is largely ignored. </a:t>
            </a:r>
          </a:p>
          <a:p>
            <a:pPr algn="ctr">
              <a:spcBef>
                <a:spcPts val="0"/>
              </a:spcBef>
            </a:pPr>
            <a:r>
              <a:rPr lang="en-IE" b="0" i="1" dirty="0">
                <a:solidFill>
                  <a:srgbClr val="EF619A"/>
                </a:solidFill>
                <a:effectLst/>
              </a:rPr>
              <a:t>Could innovative technology track your behaviours to solve your mental health problems?</a:t>
            </a:r>
          </a:p>
          <a:p>
            <a:pPr algn="ctr">
              <a:spcBef>
                <a:spcPts val="0"/>
              </a:spcBef>
            </a:pPr>
            <a:r>
              <a:rPr lang="en-IE" b="0" i="0" dirty="0">
                <a:solidFill>
                  <a:schemeClr val="tx1">
                    <a:lumMod val="75000"/>
                    <a:lumOff val="25000"/>
                  </a:schemeClr>
                </a:solidFill>
                <a:effectLst/>
              </a:rPr>
              <a:t>Looking at different patterns in </a:t>
            </a:r>
            <a:r>
              <a:rPr lang="en-IE" b="1" i="1" dirty="0">
                <a:solidFill>
                  <a:schemeClr val="tx1">
                    <a:lumMod val="75000"/>
                    <a:lumOff val="25000"/>
                  </a:schemeClr>
                </a:solidFill>
                <a:effectLst/>
              </a:rPr>
              <a:t>Physical </a:t>
            </a:r>
            <a:r>
              <a:rPr lang="en-IE" b="1" i="1" dirty="0">
                <a:solidFill>
                  <a:schemeClr val="tx1">
                    <a:lumMod val="75000"/>
                    <a:lumOff val="25000"/>
                  </a:schemeClr>
                </a:solidFill>
              </a:rPr>
              <a:t>Activity, Sleep, Voice and Social Activity </a:t>
            </a:r>
          </a:p>
          <a:p>
            <a:pPr algn="ctr">
              <a:spcBef>
                <a:spcPts val="0"/>
              </a:spcBef>
            </a:pPr>
            <a:r>
              <a:rPr lang="en-IE" b="0" i="0" dirty="0" err="1">
                <a:solidFill>
                  <a:schemeClr val="tx1">
                    <a:lumMod val="75000"/>
                    <a:lumOff val="25000"/>
                  </a:schemeClr>
                </a:solidFill>
                <a:effectLst/>
              </a:rPr>
              <a:t>Tanzeem</a:t>
            </a:r>
            <a:r>
              <a:rPr lang="en-IE" b="0" i="0" dirty="0">
                <a:solidFill>
                  <a:schemeClr val="tx1">
                    <a:lumMod val="75000"/>
                    <a:lumOff val="25000"/>
                  </a:schemeClr>
                </a:solidFill>
                <a:effectLst/>
              </a:rPr>
              <a:t> Choudhury</a:t>
            </a:r>
          </a:p>
          <a:p>
            <a:pPr algn="ctr">
              <a:spcBef>
                <a:spcPts val="0"/>
              </a:spcBef>
            </a:pPr>
            <a:r>
              <a:rPr lang="en-IE" b="0" i="0" dirty="0">
                <a:solidFill>
                  <a:schemeClr val="tx1">
                    <a:lumMod val="75000"/>
                    <a:lumOff val="25000"/>
                  </a:schemeClr>
                </a:solidFill>
                <a:effectLst/>
              </a:rPr>
              <a:t>was reviewed as top innovators under 35 in 2008</a:t>
            </a:r>
            <a:endParaRPr lang="en-IE" dirty="0">
              <a:solidFill>
                <a:schemeClr val="tx1">
                  <a:lumMod val="75000"/>
                  <a:lumOff val="25000"/>
                </a:schemeClr>
              </a:solidFill>
            </a:endParaRPr>
          </a:p>
        </p:txBody>
      </p:sp>
      <p:pic>
        <p:nvPicPr>
          <p:cNvPr id="8" name="Picture 7">
            <a:hlinkClick r:id="rId2"/>
            <a:extLst>
              <a:ext uri="{FF2B5EF4-FFF2-40B4-BE49-F238E27FC236}">
                <a16:creationId xmlns:a16="http://schemas.microsoft.com/office/drawing/2014/main" id="{6CDE268D-4868-4747-AB5E-EA59554F54CA}"/>
              </a:ext>
            </a:extLst>
          </p:cNvPr>
          <p:cNvPicPr>
            <a:picLocks noChangeAspect="1"/>
          </p:cNvPicPr>
          <p:nvPr/>
        </p:nvPicPr>
        <p:blipFill>
          <a:blip r:embed="rId3"/>
          <a:stretch>
            <a:fillRect/>
          </a:stretch>
        </p:blipFill>
        <p:spPr>
          <a:xfrm>
            <a:off x="1338262" y="2099418"/>
            <a:ext cx="5251783" cy="3070111"/>
          </a:xfrm>
          <a:prstGeom prst="rect">
            <a:avLst/>
          </a:prstGeom>
        </p:spPr>
      </p:pic>
      <p:pic>
        <p:nvPicPr>
          <p:cNvPr id="9" name="Picture 8">
            <a:extLst>
              <a:ext uri="{FF2B5EF4-FFF2-40B4-BE49-F238E27FC236}">
                <a16:creationId xmlns:a16="http://schemas.microsoft.com/office/drawing/2014/main" id="{CC392889-1DEE-4CF2-9754-02DDFD359190}"/>
              </a:ext>
            </a:extLst>
          </p:cNvPr>
          <p:cNvPicPr>
            <a:picLocks noChangeAspect="1"/>
          </p:cNvPicPr>
          <p:nvPr/>
        </p:nvPicPr>
        <p:blipFill>
          <a:blip r:embed="rId4"/>
          <a:stretch>
            <a:fillRect/>
          </a:stretch>
        </p:blipFill>
        <p:spPr>
          <a:xfrm>
            <a:off x="241426" y="1302568"/>
            <a:ext cx="2798841" cy="2798841"/>
          </a:xfrm>
          <a:prstGeom prst="teardrop">
            <a:avLst/>
          </a:prstGeom>
        </p:spPr>
      </p:pic>
      <p:sp>
        <p:nvSpPr>
          <p:cNvPr id="6" name="Text Placeholder 6">
            <a:extLst>
              <a:ext uri="{FF2B5EF4-FFF2-40B4-BE49-F238E27FC236}">
                <a16:creationId xmlns:a16="http://schemas.microsoft.com/office/drawing/2014/main" id="{C2A62EDB-5C1B-486E-AA06-AFD7EA0C92E7}"/>
              </a:ext>
            </a:extLst>
          </p:cNvPr>
          <p:cNvSpPr txBox="1">
            <a:spLocks/>
          </p:cNvSpPr>
          <p:nvPr/>
        </p:nvSpPr>
        <p:spPr>
          <a:xfrm>
            <a:off x="0" y="3773"/>
            <a:ext cx="7400926"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UNMIND – Mental Health</a:t>
            </a:r>
          </a:p>
          <a:p>
            <a:pPr>
              <a:spcBef>
                <a:spcPts val="0"/>
              </a:spcBef>
            </a:pPr>
            <a:r>
              <a:rPr lang="en-IE" sz="2800" i="1" dirty="0" err="1">
                <a:solidFill>
                  <a:srgbClr val="A6377D"/>
                </a:solidFill>
              </a:rPr>
              <a:t>Tanzeem</a:t>
            </a:r>
            <a:r>
              <a:rPr lang="en-IE" sz="2800" i="1" dirty="0">
                <a:solidFill>
                  <a:srgbClr val="A6377D"/>
                </a:solidFill>
              </a:rPr>
              <a:t> Choudhury</a:t>
            </a:r>
          </a:p>
          <a:p>
            <a:pPr>
              <a:spcBef>
                <a:spcPts val="0"/>
              </a:spcBef>
            </a:pPr>
            <a:endParaRPr lang="en-IE" b="1" dirty="0">
              <a:solidFill>
                <a:srgbClr val="A6377D"/>
              </a:solidFill>
            </a:endParaRPr>
          </a:p>
        </p:txBody>
      </p:sp>
    </p:spTree>
    <p:extLst>
      <p:ext uri="{BB962C8B-B14F-4D97-AF65-F5344CB8AC3E}">
        <p14:creationId xmlns:p14="http://schemas.microsoft.com/office/powerpoint/2010/main" val="3511278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ED60D9-1D49-492E-AEBE-A808837DCD1E}"/>
              </a:ext>
            </a:extLst>
          </p:cNvPr>
          <p:cNvSpPr>
            <a:spLocks noGrp="1"/>
          </p:cNvSpPr>
          <p:nvPr>
            <p:ph type="body" sz="quarter" idx="15"/>
          </p:nvPr>
        </p:nvSpPr>
        <p:spPr>
          <a:xfrm>
            <a:off x="525242" y="162880"/>
            <a:ext cx="11141516" cy="697353"/>
          </a:xfrm>
        </p:spPr>
        <p:txBody>
          <a:bodyPr>
            <a:normAutofit/>
          </a:bodyPr>
          <a:lstStyle/>
          <a:p>
            <a:pPr algn="ctr"/>
            <a:r>
              <a:rPr lang="en-IE" sz="4000" b="1" dirty="0"/>
              <a:t>Top Mental Health YDSI Start-ups Europe 2021</a:t>
            </a:r>
          </a:p>
          <a:p>
            <a:pPr algn="ctr"/>
            <a:endParaRPr lang="en-IE" sz="4000" dirty="0"/>
          </a:p>
        </p:txBody>
      </p:sp>
      <p:pic>
        <p:nvPicPr>
          <p:cNvPr id="7" name="Picture Placeholder 21" descr="A picture containing person, indoor, person&#10;&#10;Description automatically generated">
            <a:extLst>
              <a:ext uri="{FF2B5EF4-FFF2-40B4-BE49-F238E27FC236}">
                <a16:creationId xmlns:a16="http://schemas.microsoft.com/office/drawing/2014/main" id="{67662033-B66D-4B75-A2A3-BC0A63CA750A}"/>
              </a:ext>
            </a:extLst>
          </p:cNvPr>
          <p:cNvPicPr>
            <a:picLocks noChangeAspect="1"/>
          </p:cNvPicPr>
          <p:nvPr/>
        </p:nvPicPr>
        <p:blipFill>
          <a:blip r:embed="rId2"/>
          <a:srcRect l="16820" r="16820"/>
          <a:stretch>
            <a:fillRect/>
          </a:stretch>
        </p:blipFill>
        <p:spPr>
          <a:xfrm>
            <a:off x="1526066" y="1042960"/>
            <a:ext cx="2743200" cy="2755900"/>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FC3C3C9C-2217-4D87-8DC9-8A45E96F40BD}"/>
              </a:ext>
            </a:extLst>
          </p:cNvPr>
          <p:cNvSpPr txBox="1"/>
          <p:nvPr/>
        </p:nvSpPr>
        <p:spPr>
          <a:xfrm>
            <a:off x="1462691" y="4018255"/>
            <a:ext cx="2743200" cy="1785104"/>
          </a:xfrm>
          <a:prstGeom prst="rect">
            <a:avLst/>
          </a:prstGeom>
          <a:noFill/>
        </p:spPr>
        <p:txBody>
          <a:bodyPr wrap="square" rtlCol="0">
            <a:spAutoFit/>
          </a:bodyPr>
          <a:lstStyle/>
          <a:p>
            <a:pPr algn="ctr"/>
            <a:r>
              <a:rPr lang="en-IE" sz="2200" b="1" dirty="0">
                <a:solidFill>
                  <a:srgbClr val="009FD8"/>
                </a:solidFill>
                <a:hlinkClick r:id="rId3">
                  <a:extLst>
                    <a:ext uri="{A12FA001-AC4F-418D-AE19-62706E023703}">
                      <ahyp:hlinkClr xmlns:ahyp="http://schemas.microsoft.com/office/drawing/2018/hyperlinkcolor" val="tx"/>
                    </a:ext>
                  </a:extLst>
                </a:hlinkClick>
              </a:rPr>
              <a:t>Mindler</a:t>
            </a:r>
            <a:r>
              <a:rPr lang="en-IE" sz="2200" b="1" dirty="0">
                <a:solidFill>
                  <a:srgbClr val="009FD8"/>
                </a:solidFill>
              </a:rPr>
              <a:t>, </a:t>
            </a:r>
            <a:r>
              <a:rPr lang="en-IE" sz="2200" dirty="0">
                <a:solidFill>
                  <a:schemeClr val="tx1">
                    <a:lumMod val="75000"/>
                    <a:lumOff val="25000"/>
                  </a:schemeClr>
                </a:solidFill>
              </a:rPr>
              <a:t>Sweden</a:t>
            </a:r>
          </a:p>
          <a:p>
            <a:pPr algn="ctr"/>
            <a:r>
              <a:rPr lang="en-IE" sz="2200" b="0" i="0" dirty="0">
                <a:solidFill>
                  <a:schemeClr val="tx1">
                    <a:lumMod val="75000"/>
                    <a:lumOff val="25000"/>
                  </a:schemeClr>
                </a:solidFill>
                <a:effectLst/>
              </a:rPr>
              <a:t>Mindler makes it easy to meet a psychologist - usually the same day</a:t>
            </a:r>
          </a:p>
          <a:p>
            <a:pPr algn="ctr"/>
            <a:r>
              <a:rPr lang="en-IE" sz="2200" dirty="0">
                <a:solidFill>
                  <a:schemeClr val="tx1">
                    <a:lumMod val="75000"/>
                    <a:lumOff val="25000"/>
                  </a:schemeClr>
                </a:solidFill>
              </a:rPr>
              <a:t>Watch </a:t>
            </a:r>
            <a:r>
              <a:rPr lang="en-IE" sz="2200" dirty="0">
                <a:solidFill>
                  <a:schemeClr val="tx1">
                    <a:lumMod val="75000"/>
                    <a:lumOff val="25000"/>
                  </a:schemeClr>
                </a:solidFill>
                <a:hlinkClick r:id="rId4">
                  <a:extLst>
                    <a:ext uri="{A12FA001-AC4F-418D-AE19-62706E023703}">
                      <ahyp:hlinkClr xmlns:ahyp="http://schemas.microsoft.com/office/drawing/2018/hyperlinkcolor" val="tx"/>
                    </a:ext>
                  </a:extLst>
                </a:hlinkClick>
              </a:rPr>
              <a:t>Video</a:t>
            </a:r>
            <a:r>
              <a:rPr lang="en-IE" sz="2200" dirty="0">
                <a:solidFill>
                  <a:schemeClr val="tx1">
                    <a:lumMod val="75000"/>
                    <a:lumOff val="25000"/>
                  </a:schemeClr>
                </a:solidFill>
              </a:rPr>
              <a:t> </a:t>
            </a:r>
          </a:p>
        </p:txBody>
      </p:sp>
      <p:pic>
        <p:nvPicPr>
          <p:cNvPr id="9" name="Picture 2">
            <a:extLst>
              <a:ext uri="{FF2B5EF4-FFF2-40B4-BE49-F238E27FC236}">
                <a16:creationId xmlns:a16="http://schemas.microsoft.com/office/drawing/2014/main" id="{9BB01EB9-05A5-43B5-8E4D-5C350C0A94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26" t="3679"/>
          <a:stretch/>
        </p:blipFill>
        <p:spPr bwMode="auto">
          <a:xfrm>
            <a:off x="4510741" y="1042960"/>
            <a:ext cx="2930152" cy="2755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6337E4-2664-48A1-A8F2-D554415BC666}"/>
              </a:ext>
            </a:extLst>
          </p:cNvPr>
          <p:cNvSpPr txBox="1"/>
          <p:nvPr/>
        </p:nvSpPr>
        <p:spPr>
          <a:xfrm>
            <a:off x="4421747" y="4026165"/>
            <a:ext cx="3246537" cy="2462213"/>
          </a:xfrm>
          <a:prstGeom prst="rect">
            <a:avLst/>
          </a:prstGeom>
          <a:noFill/>
        </p:spPr>
        <p:txBody>
          <a:bodyPr wrap="square" rtlCol="0">
            <a:spAutoFit/>
          </a:bodyPr>
          <a:lstStyle/>
          <a:p>
            <a:pPr algn="ctr"/>
            <a:r>
              <a:rPr lang="en-IE" sz="2200" dirty="0">
                <a:solidFill>
                  <a:srgbClr val="009FD8"/>
                </a:solidFill>
                <a:hlinkClick r:id="rId6">
                  <a:extLst>
                    <a:ext uri="{A12FA001-AC4F-418D-AE19-62706E023703}">
                      <ahyp:hlinkClr xmlns:ahyp="http://schemas.microsoft.com/office/drawing/2018/hyperlinkcolor" val="tx"/>
                    </a:ext>
                  </a:extLst>
                </a:hlinkClick>
              </a:rPr>
              <a:t>Combinostics</a:t>
            </a:r>
            <a:r>
              <a:rPr lang="en-IE" sz="2200" dirty="0">
                <a:solidFill>
                  <a:schemeClr val="tx1">
                    <a:lumMod val="75000"/>
                    <a:lumOff val="25000"/>
                  </a:schemeClr>
                </a:solidFill>
              </a:rPr>
              <a:t>, Finland Combinostics develops software tools enabling early diagnosis and efficient management of neurodegenerative diseases. Watch </a:t>
            </a:r>
            <a:r>
              <a:rPr lang="en-IE" sz="2200" dirty="0">
                <a:solidFill>
                  <a:srgbClr val="0563C1"/>
                </a:solidFill>
                <a:hlinkClick r:id="rId7">
                  <a:extLst>
                    <a:ext uri="{A12FA001-AC4F-418D-AE19-62706E023703}">
                      <ahyp:hlinkClr xmlns:ahyp="http://schemas.microsoft.com/office/drawing/2018/hyperlinkcolor" val="tx"/>
                    </a:ext>
                  </a:extLst>
                </a:hlinkClick>
              </a:rPr>
              <a:t>Vide</a:t>
            </a:r>
            <a:r>
              <a:rPr lang="en-IE" sz="2200" dirty="0">
                <a:solidFill>
                  <a:schemeClr val="tx1">
                    <a:lumMod val="75000"/>
                    <a:lumOff val="25000"/>
                  </a:schemeClr>
                </a:solidFill>
                <a:hlinkClick r:id="rId7">
                  <a:extLst>
                    <a:ext uri="{A12FA001-AC4F-418D-AE19-62706E023703}">
                      <ahyp:hlinkClr xmlns:ahyp="http://schemas.microsoft.com/office/drawing/2018/hyperlinkcolor" val="tx"/>
                    </a:ext>
                  </a:extLst>
                </a:hlinkClick>
              </a:rPr>
              <a:t>o</a:t>
            </a:r>
            <a:endParaRPr lang="en-IE" sz="2200" dirty="0">
              <a:solidFill>
                <a:schemeClr val="tx1">
                  <a:lumMod val="75000"/>
                  <a:lumOff val="25000"/>
                </a:schemeClr>
              </a:solidFill>
            </a:endParaRPr>
          </a:p>
        </p:txBody>
      </p:sp>
      <p:pic>
        <p:nvPicPr>
          <p:cNvPr id="11" name="Picture 4">
            <a:extLst>
              <a:ext uri="{FF2B5EF4-FFF2-40B4-BE49-F238E27FC236}">
                <a16:creationId xmlns:a16="http://schemas.microsoft.com/office/drawing/2014/main" id="{20EE9070-4A16-401E-B3EF-F42DFF8432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894" t="4970" r="12085"/>
          <a:stretch/>
        </p:blipFill>
        <p:spPr bwMode="auto">
          <a:xfrm>
            <a:off x="7587093" y="1042960"/>
            <a:ext cx="3045904" cy="2755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2AFAC65-F47E-441D-8970-06A5C4A44C6B}"/>
              </a:ext>
            </a:extLst>
          </p:cNvPr>
          <p:cNvSpPr txBox="1"/>
          <p:nvPr/>
        </p:nvSpPr>
        <p:spPr>
          <a:xfrm>
            <a:off x="7587092" y="3995097"/>
            <a:ext cx="3505517" cy="2800767"/>
          </a:xfrm>
          <a:prstGeom prst="rect">
            <a:avLst/>
          </a:prstGeom>
          <a:noFill/>
        </p:spPr>
        <p:txBody>
          <a:bodyPr wrap="square" rtlCol="0">
            <a:spAutoFit/>
          </a:bodyPr>
          <a:lstStyle/>
          <a:p>
            <a:pPr algn="ctr"/>
            <a:r>
              <a:rPr lang="en-IE" sz="2200" b="1" dirty="0">
                <a:solidFill>
                  <a:srgbClr val="009FD8"/>
                </a:solidFill>
                <a:hlinkClick r:id="rId9">
                  <a:extLst>
                    <a:ext uri="{A12FA001-AC4F-418D-AE19-62706E023703}">
                      <ahyp:hlinkClr xmlns:ahyp="http://schemas.microsoft.com/office/drawing/2018/hyperlinkcolor" val="tx"/>
                    </a:ext>
                  </a:extLst>
                </a:hlinkClick>
              </a:rPr>
              <a:t>Healios</a:t>
            </a:r>
            <a:r>
              <a:rPr lang="en-IE" sz="2200" b="1" dirty="0">
                <a:solidFill>
                  <a:srgbClr val="009FD8"/>
                </a:solidFill>
              </a:rPr>
              <a:t>, </a:t>
            </a:r>
            <a:r>
              <a:rPr lang="en-IE" sz="2200" dirty="0">
                <a:solidFill>
                  <a:schemeClr val="tx1">
                    <a:lumMod val="75000"/>
                    <a:lumOff val="25000"/>
                  </a:schemeClr>
                </a:solidFill>
              </a:rPr>
              <a:t>UK combine technology with qualified clinicians providing a new interactive experience to increase engagement with therapy - so everyone has the best chance of a better quality of life. Watch </a:t>
            </a:r>
            <a:r>
              <a:rPr lang="en-IE" sz="2200" dirty="0">
                <a:solidFill>
                  <a:schemeClr val="tx1">
                    <a:lumMod val="75000"/>
                    <a:lumOff val="25000"/>
                  </a:schemeClr>
                </a:solidFill>
                <a:hlinkClick r:id="rId10">
                  <a:extLst>
                    <a:ext uri="{A12FA001-AC4F-418D-AE19-62706E023703}">
                      <ahyp:hlinkClr xmlns:ahyp="http://schemas.microsoft.com/office/drawing/2018/hyperlinkcolor" val="tx"/>
                    </a:ext>
                  </a:extLst>
                </a:hlinkClick>
              </a:rPr>
              <a:t>Video</a:t>
            </a:r>
            <a:endParaRPr lang="en-IE" sz="2200" dirty="0">
              <a:solidFill>
                <a:schemeClr val="tx1">
                  <a:lumMod val="75000"/>
                  <a:lumOff val="25000"/>
                </a:schemeClr>
              </a:solidFill>
            </a:endParaRPr>
          </a:p>
        </p:txBody>
      </p:sp>
      <p:sp>
        <p:nvSpPr>
          <p:cNvPr id="13" name="Text Placeholder 1">
            <a:extLst>
              <a:ext uri="{FF2B5EF4-FFF2-40B4-BE49-F238E27FC236}">
                <a16:creationId xmlns:a16="http://schemas.microsoft.com/office/drawing/2014/main" id="{41C63378-FD31-4638-BD64-E71D779AD81C}"/>
              </a:ext>
            </a:extLst>
          </p:cNvPr>
          <p:cNvSpPr txBox="1">
            <a:spLocks/>
          </p:cNvSpPr>
          <p:nvPr/>
        </p:nvSpPr>
        <p:spPr>
          <a:xfrm>
            <a:off x="3104300" y="337522"/>
            <a:ext cx="7669323" cy="9323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sz="4000" b="1" dirty="0">
              <a:solidFill>
                <a:srgbClr val="40A67A"/>
              </a:solidFill>
            </a:endParaRPr>
          </a:p>
        </p:txBody>
      </p:sp>
    </p:spTree>
    <p:extLst>
      <p:ext uri="{BB962C8B-B14F-4D97-AF65-F5344CB8AC3E}">
        <p14:creationId xmlns:p14="http://schemas.microsoft.com/office/powerpoint/2010/main" val="2635148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54A357B-B7EA-4805-A51F-F6DCF255E2D5}"/>
              </a:ext>
            </a:extLst>
          </p:cNvPr>
          <p:cNvSpPr txBox="1">
            <a:spLocks/>
          </p:cNvSpPr>
          <p:nvPr/>
        </p:nvSpPr>
        <p:spPr>
          <a:xfrm>
            <a:off x="5242559" y="1670825"/>
            <a:ext cx="6549391" cy="2754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i="1" dirty="0"/>
              <a:t>Fostering Social Innovation to Address Social Challenges</a:t>
            </a:r>
            <a:endParaRPr lang="en-IE" sz="4000" i="1" dirty="0"/>
          </a:p>
          <a:p>
            <a:endParaRPr lang="en-IE" sz="4000" dirty="0"/>
          </a:p>
          <a:p>
            <a:r>
              <a:rPr lang="en-IE" sz="4800" b="1" dirty="0"/>
              <a:t>Goal 4 </a:t>
            </a:r>
            <a:r>
              <a:rPr lang="en-IE" sz="4800" dirty="0"/>
              <a:t>Tackling Education</a:t>
            </a:r>
          </a:p>
          <a:p>
            <a:endParaRPr lang="en-IE" sz="6000" dirty="0"/>
          </a:p>
        </p:txBody>
      </p:sp>
      <p:pic>
        <p:nvPicPr>
          <p:cNvPr id="12" name="Picture Placeholder 11" descr="A person holding a book&#10;&#10;Description automatically generated with medium confidence">
            <a:extLst>
              <a:ext uri="{FF2B5EF4-FFF2-40B4-BE49-F238E27FC236}">
                <a16:creationId xmlns:a16="http://schemas.microsoft.com/office/drawing/2014/main" id="{E1A626DF-E05B-4E38-949F-B6A5F6AB3B59}"/>
              </a:ext>
            </a:extLst>
          </p:cNvPr>
          <p:cNvPicPr>
            <a:picLocks noGrp="1" noChangeAspect="1"/>
          </p:cNvPicPr>
          <p:nvPr>
            <p:ph type="pic" sz="quarter" idx="16"/>
          </p:nvPr>
        </p:nvPicPr>
        <p:blipFill>
          <a:blip r:embed="rId2"/>
          <a:srcRect l="32799" r="32799"/>
          <a:stretch>
            <a:fillRect/>
          </a:stretch>
        </p:blipFill>
        <p:spPr/>
      </p:pic>
    </p:spTree>
    <p:extLst>
      <p:ext uri="{BB962C8B-B14F-4D97-AF65-F5344CB8AC3E}">
        <p14:creationId xmlns:p14="http://schemas.microsoft.com/office/powerpoint/2010/main" val="3518100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6569500-19BD-4A61-A969-0DD419F47441}"/>
              </a:ext>
            </a:extLst>
          </p:cNvPr>
          <p:cNvSpPr>
            <a:spLocks noGrp="1"/>
          </p:cNvSpPr>
          <p:nvPr>
            <p:ph type="body" sz="quarter" idx="14"/>
          </p:nvPr>
        </p:nvSpPr>
        <p:spPr>
          <a:xfrm>
            <a:off x="545402" y="909967"/>
            <a:ext cx="6141148" cy="3273664"/>
          </a:xfrm>
        </p:spPr>
        <p:txBody>
          <a:bodyPr/>
          <a:lstStyle/>
          <a:p>
            <a:pPr algn="ctr"/>
            <a:r>
              <a:rPr lang="en-IE" sz="2800" b="1" dirty="0">
                <a:solidFill>
                  <a:srgbClr val="A6377D"/>
                </a:solidFill>
              </a:rPr>
              <a:t>Digital Social Innovation technology is perhaps the strongest factor shaping the educational landscape today. </a:t>
            </a:r>
          </a:p>
          <a:p>
            <a:r>
              <a:rPr lang="en-IE" b="1" dirty="0">
                <a:solidFill>
                  <a:srgbClr val="EF402D"/>
                </a:solidFill>
                <a:hlinkClick r:id="rId2">
                  <a:extLst>
                    <a:ext uri="{A12FA001-AC4F-418D-AE19-62706E023703}">
                      <ahyp:hlinkClr xmlns:ahyp="http://schemas.microsoft.com/office/drawing/2018/hyperlinkcolor" val="tx"/>
                    </a:ext>
                  </a:extLst>
                </a:hlinkClick>
              </a:rPr>
              <a:t>Education</a:t>
            </a:r>
            <a:r>
              <a:rPr lang="en-IE" dirty="0">
                <a:solidFill>
                  <a:schemeClr val="tx1">
                    <a:lumMod val="75000"/>
                    <a:lumOff val="25000"/>
                  </a:schemeClr>
                </a:solidFill>
              </a:rPr>
              <a:t> Inclusive and equitable quality education is </a:t>
            </a:r>
            <a:r>
              <a:rPr lang="en-IE" b="1" i="1" dirty="0">
                <a:solidFill>
                  <a:schemeClr val="tx1">
                    <a:lumMod val="75000"/>
                    <a:lumOff val="25000"/>
                  </a:schemeClr>
                </a:solidFill>
              </a:rPr>
              <a:t>too slow </a:t>
            </a:r>
            <a:r>
              <a:rPr lang="en-IE" dirty="0">
                <a:solidFill>
                  <a:schemeClr val="tx1">
                    <a:lumMod val="75000"/>
                    <a:lumOff val="25000"/>
                  </a:schemeClr>
                </a:solidFill>
              </a:rPr>
              <a:t>and often </a:t>
            </a:r>
            <a:r>
              <a:rPr lang="en-IE" b="1" i="1" dirty="0">
                <a:solidFill>
                  <a:schemeClr val="tx1">
                    <a:lumMod val="75000"/>
                    <a:lumOff val="25000"/>
                  </a:schemeClr>
                </a:solidFill>
              </a:rPr>
              <a:t>inaccessible</a:t>
            </a:r>
            <a:r>
              <a:rPr lang="en-IE" dirty="0">
                <a:solidFill>
                  <a:schemeClr val="tx1">
                    <a:lumMod val="75000"/>
                    <a:lumOff val="25000"/>
                  </a:schemeClr>
                </a:solidFill>
              </a:rPr>
              <a:t>. Before Covid over 200m children will be out of school by 2030! Children’s school </a:t>
            </a:r>
            <a:r>
              <a:rPr lang="en-IE" b="1" i="1" dirty="0">
                <a:solidFill>
                  <a:schemeClr val="tx1">
                    <a:lumMod val="75000"/>
                    <a:lumOff val="25000"/>
                  </a:schemeClr>
                </a:solidFill>
              </a:rPr>
              <a:t>completion rate </a:t>
            </a:r>
            <a:r>
              <a:rPr lang="en-IE" dirty="0">
                <a:solidFill>
                  <a:schemeClr val="tx1">
                    <a:lumMod val="75000"/>
                    <a:lumOff val="25000"/>
                  </a:schemeClr>
                </a:solidFill>
              </a:rPr>
              <a:t>is 79% in rich households but 34% in the poorest households. </a:t>
            </a:r>
          </a:p>
          <a:p>
            <a:r>
              <a:rPr lang="en-IE" b="1" dirty="0">
                <a:solidFill>
                  <a:srgbClr val="EF402D"/>
                </a:solidFill>
              </a:rPr>
              <a:t>COVID </a:t>
            </a:r>
            <a:r>
              <a:rPr lang="en-IE" dirty="0">
                <a:solidFill>
                  <a:schemeClr val="tx1">
                    <a:lumMod val="75000"/>
                    <a:lumOff val="25000"/>
                  </a:schemeClr>
                </a:solidFill>
              </a:rPr>
              <a:t>School </a:t>
            </a:r>
            <a:r>
              <a:rPr lang="en-IE" b="1" i="1" dirty="0">
                <a:solidFill>
                  <a:schemeClr val="tx1">
                    <a:lumMod val="75000"/>
                    <a:lumOff val="25000"/>
                  </a:schemeClr>
                </a:solidFill>
              </a:rPr>
              <a:t>closures</a:t>
            </a:r>
            <a:r>
              <a:rPr lang="en-IE" dirty="0">
                <a:solidFill>
                  <a:schemeClr val="tx1">
                    <a:lumMod val="75000"/>
                    <a:lumOff val="25000"/>
                  </a:schemeClr>
                </a:solidFill>
              </a:rPr>
              <a:t> kept 90% of students out of school. </a:t>
            </a:r>
            <a:r>
              <a:rPr lang="en-IE" b="1" i="1" dirty="0">
                <a:solidFill>
                  <a:schemeClr val="tx1">
                    <a:lumMod val="75000"/>
                    <a:lumOff val="25000"/>
                  </a:schemeClr>
                </a:solidFill>
              </a:rPr>
              <a:t>Remote learning </a:t>
            </a:r>
            <a:r>
              <a:rPr lang="en-IE" dirty="0">
                <a:solidFill>
                  <a:schemeClr val="tx1">
                    <a:lumMod val="75000"/>
                    <a:lumOff val="25000"/>
                  </a:schemeClr>
                </a:solidFill>
              </a:rPr>
              <a:t>was out of reach to at least 50 million students. Only 65% of primary schools have </a:t>
            </a:r>
            <a:r>
              <a:rPr lang="en-IE" b="1" i="1" dirty="0">
                <a:solidFill>
                  <a:schemeClr val="tx1">
                    <a:lumMod val="75000"/>
                    <a:lumOff val="25000"/>
                  </a:schemeClr>
                </a:solidFill>
              </a:rPr>
              <a:t>basic washing facilities </a:t>
            </a:r>
            <a:r>
              <a:rPr lang="en-IE" dirty="0">
                <a:solidFill>
                  <a:schemeClr val="tx1">
                    <a:lumMod val="75000"/>
                    <a:lumOff val="25000"/>
                  </a:schemeClr>
                </a:solidFill>
              </a:rPr>
              <a:t>critical for the future of COVID-19 prevention</a:t>
            </a:r>
          </a:p>
        </p:txBody>
      </p:sp>
      <p:sp>
        <p:nvSpPr>
          <p:cNvPr id="10" name="Speech Bubble: Oval 9">
            <a:extLst>
              <a:ext uri="{FF2B5EF4-FFF2-40B4-BE49-F238E27FC236}">
                <a16:creationId xmlns:a16="http://schemas.microsoft.com/office/drawing/2014/main" id="{939B6C74-F6AF-49E2-ABDF-59CF4E08C671}"/>
              </a:ext>
            </a:extLst>
          </p:cNvPr>
          <p:cNvSpPr/>
          <p:nvPr/>
        </p:nvSpPr>
        <p:spPr>
          <a:xfrm>
            <a:off x="7153275" y="1953285"/>
            <a:ext cx="4772025" cy="4228440"/>
          </a:xfrm>
          <a:prstGeom prst="wedgeEllipseCallout">
            <a:avLst>
              <a:gd name="adj1" fmla="val -66925"/>
              <a:gd name="adj2" fmla="val -4344"/>
            </a:avLst>
          </a:prstGeom>
          <a:solidFill>
            <a:srgbClr val="ED2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i="0" dirty="0">
              <a:solidFill>
                <a:schemeClr val="bg1">
                  <a:lumMod val="95000"/>
                </a:schemeClr>
              </a:solidFill>
              <a:effectLst/>
            </a:endParaRPr>
          </a:p>
          <a:p>
            <a:pPr algn="ctr" fontAlgn="base"/>
            <a:r>
              <a:rPr lang="en-IE" sz="2400" b="1" dirty="0">
                <a:solidFill>
                  <a:srgbClr val="FFFFFF"/>
                </a:solidFill>
                <a:effectLst/>
                <a:latin typeface="Oswald-Bold"/>
              </a:rPr>
              <a:t>‘Ensure inclusive and equitable quality education and promote lifelong learning opportunities for all’</a:t>
            </a:r>
          </a:p>
          <a:p>
            <a:pPr algn="ctr"/>
            <a:endParaRPr lang="en-IE" sz="2400" b="1" dirty="0"/>
          </a:p>
          <a:p>
            <a:pPr algn="ctr"/>
            <a:r>
              <a:rPr lang="en-IE" sz="2400" b="1" dirty="0">
                <a:hlinkClick r:id="rId2">
                  <a:extLst>
                    <a:ext uri="{A12FA001-AC4F-418D-AE19-62706E023703}">
                      <ahyp:hlinkClr xmlns:ahyp="http://schemas.microsoft.com/office/drawing/2018/hyperlinkcolor" val="tx"/>
                    </a:ext>
                  </a:extLst>
                </a:hlinkClick>
              </a:rPr>
              <a:t>United Nations</a:t>
            </a:r>
            <a:endParaRPr lang="en-IE" sz="2400" b="1" dirty="0"/>
          </a:p>
          <a:p>
            <a:pPr algn="ctr"/>
            <a:endParaRPr lang="en-IE" sz="2400" i="1" dirty="0">
              <a:solidFill>
                <a:schemeClr val="bg1">
                  <a:lumMod val="95000"/>
                </a:schemeClr>
              </a:solidFill>
            </a:endParaRPr>
          </a:p>
          <a:p>
            <a:pPr algn="ctr"/>
            <a:endParaRPr lang="en-IE" sz="2400" dirty="0">
              <a:solidFill>
                <a:schemeClr val="bg1">
                  <a:lumMod val="95000"/>
                </a:schemeClr>
              </a:solidFill>
            </a:endParaRPr>
          </a:p>
        </p:txBody>
      </p:sp>
      <p:sp>
        <p:nvSpPr>
          <p:cNvPr id="11" name="Text Placeholder 3">
            <a:extLst>
              <a:ext uri="{FF2B5EF4-FFF2-40B4-BE49-F238E27FC236}">
                <a16:creationId xmlns:a16="http://schemas.microsoft.com/office/drawing/2014/main" id="{AC8889F9-3CF6-4DBE-A2BE-8D1573A15A28}"/>
              </a:ext>
            </a:extLst>
          </p:cNvPr>
          <p:cNvSpPr>
            <a:spLocks noGrp="1"/>
          </p:cNvSpPr>
          <p:nvPr>
            <p:ph type="body" sz="quarter" idx="15"/>
          </p:nvPr>
        </p:nvSpPr>
        <p:spPr>
          <a:xfrm>
            <a:off x="2553634" y="123825"/>
            <a:ext cx="6361766" cy="697353"/>
          </a:xfrm>
        </p:spPr>
        <p:txBody>
          <a:bodyPr>
            <a:noAutofit/>
          </a:bodyPr>
          <a:lstStyle/>
          <a:p>
            <a:pPr algn="ctr"/>
            <a:r>
              <a:rPr lang="en-IE" sz="5400" b="1" dirty="0">
                <a:solidFill>
                  <a:schemeClr val="tx1">
                    <a:lumMod val="75000"/>
                    <a:lumOff val="25000"/>
                  </a:schemeClr>
                </a:solidFill>
              </a:rPr>
              <a:t>Goal 4 Education</a:t>
            </a:r>
          </a:p>
        </p:txBody>
      </p:sp>
    </p:spTree>
    <p:extLst>
      <p:ext uri="{BB962C8B-B14F-4D97-AF65-F5344CB8AC3E}">
        <p14:creationId xmlns:p14="http://schemas.microsoft.com/office/powerpoint/2010/main" val="1607935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7C0EB-E9FB-4D97-B9E2-8C41E6695326}"/>
              </a:ext>
            </a:extLst>
          </p:cNvPr>
          <p:cNvSpPr>
            <a:spLocks noGrp="1"/>
          </p:cNvSpPr>
          <p:nvPr>
            <p:ph type="body" sz="quarter" idx="14"/>
          </p:nvPr>
        </p:nvSpPr>
        <p:spPr>
          <a:xfrm>
            <a:off x="3757188" y="1270786"/>
            <a:ext cx="8133389" cy="5206518"/>
          </a:xfrm>
        </p:spPr>
        <p:txBody>
          <a:bodyPr/>
          <a:lstStyle/>
          <a:p>
            <a:pPr algn="ctr"/>
            <a:r>
              <a:rPr lang="en-IE" b="0" i="0" dirty="0">
                <a:solidFill>
                  <a:schemeClr val="tx1">
                    <a:lumMod val="75000"/>
                    <a:lumOff val="25000"/>
                  </a:schemeClr>
                </a:solidFill>
                <a:effectLst/>
                <a:latin typeface="Averta"/>
              </a:rPr>
              <a:t> </a:t>
            </a:r>
            <a:r>
              <a:rPr lang="en-IE" b="1" i="0" dirty="0">
                <a:solidFill>
                  <a:schemeClr val="tx1">
                    <a:lumMod val="75000"/>
                    <a:lumOff val="25000"/>
                  </a:schemeClr>
                </a:solidFill>
                <a:effectLst/>
              </a:rPr>
              <a:t>A huge amount of activity is currently taking place at the intersection of technology and education DSI can add even more opportunities and solutions…</a:t>
            </a:r>
          </a:p>
          <a:p>
            <a:r>
              <a:rPr lang="en-IE" b="1" i="0" dirty="0">
                <a:solidFill>
                  <a:srgbClr val="ED2A59"/>
                </a:solidFill>
                <a:effectLst/>
                <a:latin typeface="Averta"/>
              </a:rPr>
              <a:t>Home Learning Platforms </a:t>
            </a:r>
            <a:r>
              <a:rPr lang="en-IE" b="0" i="0" dirty="0">
                <a:solidFill>
                  <a:schemeClr val="tx1">
                    <a:lumMod val="75000"/>
                    <a:lumOff val="25000"/>
                  </a:schemeClr>
                </a:solidFill>
                <a:effectLst/>
                <a:latin typeface="Averta"/>
              </a:rPr>
              <a:t>In the UK, platforms such as </a:t>
            </a:r>
            <a:r>
              <a:rPr lang="en-IE" b="1" u="sng" dirty="0">
                <a:solidFill>
                  <a:srgbClr val="009FD8"/>
                </a:solidFill>
                <a:effectLst/>
                <a:latin typeface="Averta"/>
                <a:hlinkClick r:id="rId2">
                  <a:extLst>
                    <a:ext uri="{A12FA001-AC4F-418D-AE19-62706E023703}">
                      <ahyp:hlinkClr xmlns:ahyp="http://schemas.microsoft.com/office/drawing/2018/hyperlinkcolor" val="tx"/>
                    </a:ext>
                  </a:extLst>
                </a:hlinkClick>
              </a:rPr>
              <a:t>Hegarty Maths</a:t>
            </a:r>
            <a:r>
              <a:rPr lang="en-IE" b="1" dirty="0">
                <a:solidFill>
                  <a:srgbClr val="009FD8"/>
                </a:solidFill>
                <a:effectLst/>
                <a:latin typeface="Averta"/>
              </a:rPr>
              <a:t> </a:t>
            </a:r>
            <a:r>
              <a:rPr lang="en-IE" b="0" i="0" dirty="0">
                <a:solidFill>
                  <a:schemeClr val="tx1">
                    <a:lumMod val="75000"/>
                    <a:lumOff val="25000"/>
                  </a:schemeClr>
                </a:solidFill>
                <a:effectLst/>
                <a:latin typeface="Averta"/>
              </a:rPr>
              <a:t>has been successful among students who use the platform’s videos to learn and practice maths at home for free. </a:t>
            </a:r>
          </a:p>
          <a:p>
            <a:r>
              <a:rPr lang="en-IE" b="1" dirty="0">
                <a:solidFill>
                  <a:srgbClr val="ED2A59"/>
                </a:solidFill>
                <a:latin typeface="Averta"/>
              </a:rPr>
              <a:t>Replacing Textbooks with interactive digital formats. </a:t>
            </a:r>
            <a:r>
              <a:rPr lang="en-IE" b="0" i="0" dirty="0">
                <a:solidFill>
                  <a:schemeClr val="tx1">
                    <a:lumMod val="75000"/>
                    <a:lumOff val="25000"/>
                  </a:schemeClr>
                </a:solidFill>
                <a:effectLst/>
                <a:latin typeface="Averta"/>
              </a:rPr>
              <a:t>In Italy, </a:t>
            </a:r>
            <a:r>
              <a:rPr lang="en-IE" b="1" u="sng" dirty="0">
                <a:solidFill>
                  <a:srgbClr val="009FD8"/>
                </a:solidFill>
                <a:effectLst/>
                <a:latin typeface="Averta"/>
                <a:hlinkClick r:id="rId3">
                  <a:extLst>
                    <a:ext uri="{A12FA001-AC4F-418D-AE19-62706E023703}">
                      <ahyp:hlinkClr xmlns:ahyp="http://schemas.microsoft.com/office/drawing/2018/hyperlinkcolor" val="tx"/>
                    </a:ext>
                  </a:extLst>
                </a:hlinkClick>
              </a:rPr>
              <a:t>Book in Progress</a:t>
            </a:r>
            <a:r>
              <a:rPr lang="en-IE" b="1" dirty="0">
                <a:solidFill>
                  <a:srgbClr val="009FD8"/>
                </a:solidFill>
                <a:effectLst/>
                <a:latin typeface="Averta"/>
              </a:rPr>
              <a:t> </a:t>
            </a:r>
            <a:r>
              <a:rPr lang="en-IE" b="0" i="0" dirty="0">
                <a:solidFill>
                  <a:schemeClr val="tx1">
                    <a:lumMod val="75000"/>
                    <a:lumOff val="25000"/>
                  </a:schemeClr>
                </a:solidFill>
                <a:effectLst/>
                <a:latin typeface="Averta"/>
              </a:rPr>
              <a:t>is replacing textbooks with interactive collaborative, digital textbooks and learning resources</a:t>
            </a:r>
          </a:p>
          <a:p>
            <a:r>
              <a:rPr lang="en-IE" b="1" dirty="0">
                <a:solidFill>
                  <a:srgbClr val="ED2A59"/>
                </a:solidFill>
                <a:latin typeface="Averta"/>
              </a:rPr>
              <a:t>Reducing Exclusion </a:t>
            </a:r>
            <a:r>
              <a:rPr lang="en-IE" b="1" i="0" dirty="0">
                <a:solidFill>
                  <a:srgbClr val="ED2A59"/>
                </a:solidFill>
                <a:effectLst/>
                <a:latin typeface="Averta"/>
              </a:rPr>
              <a:t> </a:t>
            </a:r>
            <a:r>
              <a:rPr lang="en-IE" b="1" u="sng" dirty="0">
                <a:solidFill>
                  <a:srgbClr val="009FD8"/>
                </a:solidFill>
                <a:effectLst/>
                <a:latin typeface="Averta"/>
                <a:hlinkClick r:id="rId4">
                  <a:extLst>
                    <a:ext uri="{A12FA001-AC4F-418D-AE19-62706E023703}">
                      <ahyp:hlinkClr xmlns:ahyp="http://schemas.microsoft.com/office/drawing/2018/hyperlinkcolor" val="tx"/>
                    </a:ext>
                  </a:extLst>
                </a:hlinkClick>
              </a:rPr>
              <a:t>The Access Project</a:t>
            </a:r>
            <a:r>
              <a:rPr lang="en-IE" b="0" i="0" dirty="0">
                <a:solidFill>
                  <a:schemeClr val="tx1">
                    <a:lumMod val="75000"/>
                    <a:lumOff val="25000"/>
                  </a:schemeClr>
                </a:solidFill>
                <a:effectLst/>
                <a:latin typeface="Averta"/>
              </a:rPr>
              <a:t>, UK works with secondary students to increase university admissions among low-income groups. Whole Education’s </a:t>
            </a:r>
            <a:r>
              <a:rPr lang="en-IE" b="1" u="sng" dirty="0">
                <a:solidFill>
                  <a:srgbClr val="009FD8"/>
                </a:solidFill>
                <a:effectLst/>
                <a:latin typeface="Averta"/>
                <a:hlinkClick r:id="rId5">
                  <a:extLst>
                    <a:ext uri="{A12FA001-AC4F-418D-AE19-62706E023703}">
                      <ahyp:hlinkClr xmlns:ahyp="http://schemas.microsoft.com/office/drawing/2018/hyperlinkcolor" val="tx"/>
                    </a:ext>
                  </a:extLst>
                </a:hlinkClick>
              </a:rPr>
              <a:t>Language Futures</a:t>
            </a:r>
            <a:r>
              <a:rPr lang="en-IE" b="0" i="0" dirty="0">
                <a:solidFill>
                  <a:schemeClr val="tx1">
                    <a:lumMod val="75000"/>
                    <a:lumOff val="25000"/>
                  </a:schemeClr>
                </a:solidFill>
                <a:effectLst/>
                <a:latin typeface="Averta"/>
              </a:rPr>
              <a:t>, UK links students with native speakers of foreign languages). </a:t>
            </a:r>
            <a:r>
              <a:rPr lang="en-IE" b="1" u="sng" dirty="0">
                <a:solidFill>
                  <a:srgbClr val="009FD8"/>
                </a:solidFill>
                <a:effectLst/>
                <a:latin typeface="Averta"/>
                <a:hlinkClick r:id="rId6">
                  <a:extLst>
                    <a:ext uri="{A12FA001-AC4F-418D-AE19-62706E023703}">
                      <ahyp:hlinkClr xmlns:ahyp="http://schemas.microsoft.com/office/drawing/2018/hyperlinkcolor" val="tx"/>
                    </a:ext>
                  </a:extLst>
                </a:hlinkClick>
              </a:rPr>
              <a:t>Good Things Foundation</a:t>
            </a:r>
            <a:r>
              <a:rPr lang="en-IE" b="1" i="1" u="sng" dirty="0">
                <a:solidFill>
                  <a:srgbClr val="009FD8"/>
                </a:solidFill>
                <a:latin typeface="Averta"/>
              </a:rPr>
              <a:t>, </a:t>
            </a:r>
            <a:r>
              <a:rPr lang="en-IE" dirty="0">
                <a:solidFill>
                  <a:schemeClr val="tx1">
                    <a:lumMod val="75000"/>
                    <a:lumOff val="25000"/>
                  </a:schemeClr>
                </a:solidFill>
                <a:latin typeface="Averta"/>
              </a:rPr>
              <a:t>UK and </a:t>
            </a:r>
            <a:r>
              <a:rPr lang="en-IE" b="0" i="0" dirty="0">
                <a:solidFill>
                  <a:schemeClr val="tx1">
                    <a:lumMod val="75000"/>
                    <a:lumOff val="25000"/>
                  </a:schemeClr>
                </a:solidFill>
                <a:effectLst/>
                <a:latin typeface="Averta"/>
              </a:rPr>
              <a:t>Poland’s </a:t>
            </a:r>
            <a:r>
              <a:rPr lang="en-IE" b="1" u="sng" dirty="0">
                <a:solidFill>
                  <a:srgbClr val="009FD8"/>
                </a:solidFill>
                <a:effectLst/>
                <a:latin typeface="Averta"/>
                <a:hlinkClick r:id="rId7">
                  <a:extLst>
                    <a:ext uri="{A12FA001-AC4F-418D-AE19-62706E023703}">
                      <ahyp:hlinkClr xmlns:ahyp="http://schemas.microsoft.com/office/drawing/2018/hyperlinkcolor" val="tx"/>
                    </a:ext>
                  </a:extLst>
                </a:hlinkClick>
              </a:rPr>
              <a:t>FRSI</a:t>
            </a:r>
            <a:r>
              <a:rPr lang="en-IE" b="1" i="1" u="sng" dirty="0">
                <a:solidFill>
                  <a:srgbClr val="009FD8"/>
                </a:solidFill>
                <a:effectLst/>
                <a:latin typeface="Averta"/>
                <a:hlinkClick r:id="rId7">
                  <a:extLst>
                    <a:ext uri="{A12FA001-AC4F-418D-AE19-62706E023703}">
                      <ahyp:hlinkClr xmlns:ahyp="http://schemas.microsoft.com/office/drawing/2018/hyperlinkcolor" val="tx"/>
                    </a:ext>
                  </a:extLst>
                </a:hlinkClick>
              </a:rPr>
              <a:t> </a:t>
            </a:r>
            <a:r>
              <a:rPr lang="en-IE" dirty="0">
                <a:solidFill>
                  <a:schemeClr val="tx1">
                    <a:lumMod val="75000"/>
                    <a:lumOff val="25000"/>
                  </a:schemeClr>
                </a:solidFill>
                <a:latin typeface="Averta"/>
              </a:rPr>
              <a:t>offers</a:t>
            </a:r>
            <a:r>
              <a:rPr lang="en-IE" b="0" i="0" dirty="0">
                <a:solidFill>
                  <a:schemeClr val="tx1">
                    <a:lumMod val="75000"/>
                    <a:lumOff val="25000"/>
                  </a:schemeClr>
                </a:solidFill>
                <a:effectLst/>
                <a:latin typeface="Averta"/>
              </a:rPr>
              <a:t> free digital courses to help digitally excluded groups get online</a:t>
            </a:r>
            <a:endParaRPr lang="en-IE" b="1"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rgbClr val="ED2A59"/>
                </a:solidFill>
              </a:rPr>
              <a:t>Social Innovation Opportunities</a:t>
            </a:r>
          </a:p>
          <a:p>
            <a:pPr algn="ctr">
              <a:spcBef>
                <a:spcPts val="0"/>
              </a:spcBef>
            </a:pPr>
            <a:r>
              <a:rPr lang="en-IE" b="1" dirty="0">
                <a:solidFill>
                  <a:srgbClr val="ED2A59"/>
                </a:solidFill>
              </a:rPr>
              <a:t> Education and Skills</a:t>
            </a:r>
          </a:p>
        </p:txBody>
      </p:sp>
      <p:sp>
        <p:nvSpPr>
          <p:cNvPr id="3" name="TextBox 2">
            <a:extLst>
              <a:ext uri="{FF2B5EF4-FFF2-40B4-BE49-F238E27FC236}">
                <a16:creationId xmlns:a16="http://schemas.microsoft.com/office/drawing/2014/main" id="{746CA851-B6A4-4004-9B95-7C6AC761D13E}"/>
              </a:ext>
            </a:extLst>
          </p:cNvPr>
          <p:cNvSpPr txBox="1"/>
          <p:nvPr/>
        </p:nvSpPr>
        <p:spPr>
          <a:xfrm>
            <a:off x="316871" y="5712737"/>
            <a:ext cx="2498757" cy="369332"/>
          </a:xfrm>
          <a:prstGeom prst="rect">
            <a:avLst/>
          </a:prstGeom>
          <a:noFill/>
        </p:spPr>
        <p:txBody>
          <a:bodyPr wrap="square" rtlCol="0">
            <a:spAutoFit/>
          </a:bodyPr>
          <a:lstStyle/>
          <a:p>
            <a:r>
              <a:rPr lang="en-IE" dirty="0">
                <a:solidFill>
                  <a:schemeClr val="bg1"/>
                </a:solidFill>
              </a:rPr>
              <a:t>Read </a:t>
            </a:r>
            <a:r>
              <a:rPr lang="en-IE" dirty="0">
                <a:solidFill>
                  <a:schemeClr val="bg1"/>
                </a:solidFill>
                <a:hlinkClick r:id="rId8">
                  <a:extLst>
                    <a:ext uri="{A12FA001-AC4F-418D-AE19-62706E023703}">
                      <ahyp:hlinkClr xmlns:ahyp="http://schemas.microsoft.com/office/drawing/2018/hyperlinkcolor" val="tx"/>
                    </a:ext>
                  </a:extLst>
                </a:hlinkClick>
              </a:rPr>
              <a:t>More</a:t>
            </a:r>
            <a:endParaRPr lang="en-IE" dirty="0">
              <a:solidFill>
                <a:schemeClr val="bg1"/>
              </a:solidFill>
            </a:endParaRPr>
          </a:p>
        </p:txBody>
      </p:sp>
      <p:pic>
        <p:nvPicPr>
          <p:cNvPr id="8" name="Picture 7" descr="A person looking at a computer&#10;&#10;Description automatically generated with low confidence">
            <a:extLst>
              <a:ext uri="{FF2B5EF4-FFF2-40B4-BE49-F238E27FC236}">
                <a16:creationId xmlns:a16="http://schemas.microsoft.com/office/drawing/2014/main" id="{B4F15695-7165-4B0A-BB75-0FDAE0859856}"/>
              </a:ext>
            </a:extLst>
          </p:cNvPr>
          <p:cNvPicPr>
            <a:picLocks noChangeAspect="1"/>
          </p:cNvPicPr>
          <p:nvPr/>
        </p:nvPicPr>
        <p:blipFill rotWithShape="1">
          <a:blip r:embed="rId9"/>
          <a:srcRect l="23429" t="-1057" b="1"/>
          <a:stretch/>
        </p:blipFill>
        <p:spPr>
          <a:xfrm>
            <a:off x="-1" y="-72428"/>
            <a:ext cx="3504709" cy="6930428"/>
          </a:xfrm>
          <a:prstGeom prst="rect">
            <a:avLst/>
          </a:prstGeom>
        </p:spPr>
      </p:pic>
    </p:spTree>
    <p:extLst>
      <p:ext uri="{BB962C8B-B14F-4D97-AF65-F5344CB8AC3E}">
        <p14:creationId xmlns:p14="http://schemas.microsoft.com/office/powerpoint/2010/main" val="4266003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49AA48-5994-4F6D-9C97-B6E9A5017A2F}"/>
              </a:ext>
            </a:extLst>
          </p:cNvPr>
          <p:cNvSpPr>
            <a:spLocks noGrp="1"/>
          </p:cNvSpPr>
          <p:nvPr>
            <p:ph type="body" sz="quarter" idx="14"/>
          </p:nvPr>
        </p:nvSpPr>
        <p:spPr/>
        <p:txBody>
          <a:bodyPr/>
          <a:lstStyle/>
          <a:p>
            <a:pPr algn="ctr"/>
            <a:r>
              <a:rPr lang="en-IE" b="0" i="0" dirty="0">
                <a:solidFill>
                  <a:schemeClr val="tx1">
                    <a:lumMod val="75000"/>
                    <a:lumOff val="25000"/>
                  </a:schemeClr>
                </a:solidFill>
                <a:effectLst/>
              </a:rPr>
              <a:t>The news is often packed with statistics and updates on the challenges we face as global citizens. Sometimes it can seem as though there are too many – from a global pandemic, to climate change, to the high rate of gender and race inequality, and the many people living without access to medical care.</a:t>
            </a:r>
          </a:p>
          <a:p>
            <a:pPr algn="ctr" fontAlgn="base"/>
            <a:r>
              <a:rPr lang="en-IE" b="1" i="1" dirty="0">
                <a:solidFill>
                  <a:srgbClr val="ED2A59"/>
                </a:solidFill>
                <a:effectLst/>
              </a:rPr>
              <a:t>Where do you even start? </a:t>
            </a:r>
          </a:p>
          <a:p>
            <a:pPr algn="ctr" fontAlgn="base"/>
            <a:r>
              <a:rPr lang="en-IE" b="1" i="1" dirty="0">
                <a:solidFill>
                  <a:srgbClr val="ED2A59"/>
                </a:solidFill>
                <a:effectLst/>
              </a:rPr>
              <a:t>Which issues are the most urgent? </a:t>
            </a:r>
          </a:p>
          <a:p>
            <a:pPr algn="ctr" fontAlgn="base"/>
            <a:r>
              <a:rPr lang="en-IE" b="1" i="1" dirty="0">
                <a:solidFill>
                  <a:srgbClr val="ED2A59"/>
                </a:solidFill>
                <a:effectLst/>
              </a:rPr>
              <a:t>And can one person, really, truly, make that much of a contribution? </a:t>
            </a:r>
          </a:p>
          <a:p>
            <a:pPr algn="ctr" fontAlgn="base"/>
            <a:r>
              <a:rPr lang="en-IE" b="0" i="0" dirty="0">
                <a:solidFill>
                  <a:schemeClr val="tx1">
                    <a:lumMod val="75000"/>
                    <a:lumOff val="25000"/>
                  </a:schemeClr>
                </a:solidFill>
                <a:effectLst/>
              </a:rPr>
              <a:t>Throughou</a:t>
            </a:r>
            <a:r>
              <a:rPr lang="en-IE" dirty="0">
                <a:solidFill>
                  <a:schemeClr val="tx1">
                    <a:lumMod val="75000"/>
                    <a:lumOff val="25000"/>
                  </a:schemeClr>
                </a:solidFill>
              </a:rPr>
              <a:t>t this Module you will be shown how Young Digital Social Innovators are already leading the way, what technologies and structures they have in place and the individual(s) behind such amazing social innovations!!</a:t>
            </a:r>
            <a:endParaRPr lang="en-IE" b="1" i="1" dirty="0">
              <a:solidFill>
                <a:schemeClr val="tx1">
                  <a:lumMod val="75000"/>
                  <a:lumOff val="25000"/>
                </a:schemeClr>
              </a:solidFill>
              <a:effectLst/>
            </a:endParaRPr>
          </a:p>
          <a:p>
            <a:endParaRPr lang="en-IE" dirty="0"/>
          </a:p>
        </p:txBody>
      </p:sp>
      <p:sp>
        <p:nvSpPr>
          <p:cNvPr id="6" name="Text Placeholder 5">
            <a:extLst>
              <a:ext uri="{FF2B5EF4-FFF2-40B4-BE49-F238E27FC236}">
                <a16:creationId xmlns:a16="http://schemas.microsoft.com/office/drawing/2014/main" id="{0647C790-1FE2-42DC-9DCD-42813B2C0548}"/>
              </a:ext>
            </a:extLst>
          </p:cNvPr>
          <p:cNvSpPr>
            <a:spLocks noGrp="1"/>
          </p:cNvSpPr>
          <p:nvPr>
            <p:ph type="body" sz="quarter" idx="15"/>
          </p:nvPr>
        </p:nvSpPr>
        <p:spPr>
          <a:xfrm>
            <a:off x="274878" y="653500"/>
            <a:ext cx="2852539" cy="5206518"/>
          </a:xfrm>
          <a:solidFill>
            <a:schemeClr val="bg1"/>
          </a:solidFill>
        </p:spPr>
        <p:txBody>
          <a:bodyPr anchor="ctr"/>
          <a:lstStyle/>
          <a:p>
            <a:pPr algn="ctr"/>
            <a:r>
              <a:rPr lang="en-IE" sz="3600" b="1" i="1" dirty="0">
                <a:solidFill>
                  <a:srgbClr val="ED2A59"/>
                </a:solidFill>
              </a:rPr>
              <a:t>W</a:t>
            </a:r>
            <a:r>
              <a:rPr lang="en-IE" sz="3600" b="1" i="1" dirty="0">
                <a:solidFill>
                  <a:srgbClr val="ED2A59"/>
                </a:solidFill>
                <a:effectLst/>
              </a:rPr>
              <a:t>orking to alleviate global issues doesn’t have to be confusing or stressful!</a:t>
            </a:r>
          </a:p>
          <a:p>
            <a:pPr algn="ctr"/>
            <a:endParaRPr lang="en-IE" dirty="0"/>
          </a:p>
        </p:txBody>
      </p:sp>
    </p:spTree>
    <p:extLst>
      <p:ext uri="{BB962C8B-B14F-4D97-AF65-F5344CB8AC3E}">
        <p14:creationId xmlns:p14="http://schemas.microsoft.com/office/powerpoint/2010/main" val="2956488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35B811-D3C9-4E79-9ADB-07FE05E660A4}"/>
              </a:ext>
            </a:extLst>
          </p:cNvPr>
          <p:cNvSpPr>
            <a:spLocks noGrp="1"/>
          </p:cNvSpPr>
          <p:nvPr>
            <p:ph type="body" sz="quarter" idx="14"/>
          </p:nvPr>
        </p:nvSpPr>
        <p:spPr>
          <a:xfrm>
            <a:off x="7754623" y="1048830"/>
            <a:ext cx="3981452" cy="697353"/>
          </a:xfrm>
        </p:spPr>
        <p:txBody>
          <a:bodyPr>
            <a:normAutofit fontScale="85000" lnSpcReduction="10000"/>
          </a:bodyPr>
          <a:lstStyle/>
          <a:p>
            <a:pPr algn="ctr"/>
            <a:r>
              <a:rPr lang="en-IE" sz="4000" b="1" dirty="0"/>
              <a:t>YDSI Education: Enso</a:t>
            </a:r>
          </a:p>
        </p:txBody>
      </p:sp>
      <p:sp>
        <p:nvSpPr>
          <p:cNvPr id="6" name="Text Placeholder 5">
            <a:extLst>
              <a:ext uri="{FF2B5EF4-FFF2-40B4-BE49-F238E27FC236}">
                <a16:creationId xmlns:a16="http://schemas.microsoft.com/office/drawing/2014/main" id="{60FAAAF8-12B2-4FBF-AF91-7C40940F1B4E}"/>
              </a:ext>
            </a:extLst>
          </p:cNvPr>
          <p:cNvSpPr>
            <a:spLocks noGrp="1"/>
          </p:cNvSpPr>
          <p:nvPr>
            <p:ph type="body" sz="quarter" idx="15"/>
          </p:nvPr>
        </p:nvSpPr>
        <p:spPr>
          <a:xfrm>
            <a:off x="7348431" y="1626787"/>
            <a:ext cx="4602143" cy="2592420"/>
          </a:xfrm>
        </p:spPr>
        <p:txBody>
          <a:bodyPr/>
          <a:lstStyle/>
          <a:p>
            <a:pPr algn="ctr"/>
            <a:r>
              <a:rPr lang="en-IE" b="1" dirty="0"/>
              <a:t>Vinh Truong, </a:t>
            </a:r>
            <a:r>
              <a:rPr lang="en-IE" b="1" dirty="0">
                <a:hlinkClick r:id="rId2">
                  <a:extLst>
                    <a:ext uri="{A12FA001-AC4F-418D-AE19-62706E023703}">
                      <ahyp:hlinkClr xmlns:ahyp="http://schemas.microsoft.com/office/drawing/2018/hyperlinkcolor" val="tx"/>
                    </a:ext>
                  </a:extLst>
                </a:hlinkClick>
              </a:rPr>
              <a:t>Enso</a:t>
            </a:r>
            <a:r>
              <a:rPr lang="en-IE" b="1" dirty="0"/>
              <a:t> </a:t>
            </a:r>
            <a:r>
              <a:rPr lang="en-IE" dirty="0"/>
              <a:t>developed an online platform with a play toolkit </a:t>
            </a:r>
            <a:r>
              <a:rPr lang="en-IE" b="0" i="0" dirty="0">
                <a:effectLst/>
                <a:latin typeface="Merriweather"/>
              </a:rPr>
              <a:t>that finds new and creative ways of educating young students. The toolkit provides fully 3D-printed collaborative tools that operate alongside </a:t>
            </a:r>
            <a:r>
              <a:rPr lang="en-IE" dirty="0">
                <a:latin typeface="Merriweather"/>
              </a:rPr>
              <a:t>materials available within classrooms. Allows children to create experiences by engaging in three design-thinking tasks with their peers, enhancing the skills necessary in the 21st century and preparing them for the changing nature of the workplace and the future.</a:t>
            </a:r>
          </a:p>
          <a:p>
            <a:pPr algn="ctr"/>
            <a:endParaRPr lang="en-IE" dirty="0"/>
          </a:p>
        </p:txBody>
      </p:sp>
      <p:pic>
        <p:nvPicPr>
          <p:cNvPr id="8" name="Picture 7">
            <a:hlinkClick r:id="rId2"/>
            <a:extLst>
              <a:ext uri="{FF2B5EF4-FFF2-40B4-BE49-F238E27FC236}">
                <a16:creationId xmlns:a16="http://schemas.microsoft.com/office/drawing/2014/main" id="{65421D60-9611-4EC1-809B-D38147E9B757}"/>
              </a:ext>
            </a:extLst>
          </p:cNvPr>
          <p:cNvPicPr>
            <a:picLocks noChangeAspect="1"/>
          </p:cNvPicPr>
          <p:nvPr/>
        </p:nvPicPr>
        <p:blipFill>
          <a:blip r:embed="rId3"/>
          <a:stretch>
            <a:fillRect/>
          </a:stretch>
        </p:blipFill>
        <p:spPr>
          <a:xfrm>
            <a:off x="1270861" y="2207646"/>
            <a:ext cx="5320062" cy="3078342"/>
          </a:xfrm>
          <a:prstGeom prst="rect">
            <a:avLst/>
          </a:prstGeom>
        </p:spPr>
      </p:pic>
      <p:sp>
        <p:nvSpPr>
          <p:cNvPr id="9" name="Text Placeholder 6">
            <a:extLst>
              <a:ext uri="{FF2B5EF4-FFF2-40B4-BE49-F238E27FC236}">
                <a16:creationId xmlns:a16="http://schemas.microsoft.com/office/drawing/2014/main" id="{BF3F15C8-139D-4831-879B-CC8DD3AABD4F}"/>
              </a:ext>
            </a:extLst>
          </p:cNvPr>
          <p:cNvSpPr txBox="1">
            <a:spLocks/>
          </p:cNvSpPr>
          <p:nvPr/>
        </p:nvSpPr>
        <p:spPr>
          <a:xfrm>
            <a:off x="1" y="0"/>
            <a:ext cx="7848600"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Education</a:t>
            </a:r>
          </a:p>
          <a:p>
            <a:pPr>
              <a:spcBef>
                <a:spcPts val="0"/>
              </a:spcBef>
            </a:pPr>
            <a:r>
              <a:rPr lang="en-IE" sz="2800" i="1" dirty="0">
                <a:solidFill>
                  <a:srgbClr val="A6377D"/>
                </a:solidFill>
              </a:rPr>
              <a:t>Vinh Truong, Enso (The Guided Play Toolkit), Ireland </a:t>
            </a:r>
          </a:p>
          <a:p>
            <a:pPr>
              <a:spcBef>
                <a:spcPts val="0"/>
              </a:spcBef>
            </a:pPr>
            <a:endParaRPr lang="en-IE" b="1" dirty="0">
              <a:solidFill>
                <a:srgbClr val="A6377D"/>
              </a:solidFill>
            </a:endParaRPr>
          </a:p>
        </p:txBody>
      </p:sp>
      <p:pic>
        <p:nvPicPr>
          <p:cNvPr id="19458" name="Picture 2" descr="Image result for Vinh Truong Enso">
            <a:extLst>
              <a:ext uri="{FF2B5EF4-FFF2-40B4-BE49-F238E27FC236}">
                <a16:creationId xmlns:a16="http://schemas.microsoft.com/office/drawing/2014/main" id="{19290625-2310-4EF7-B5C1-B41FC3E99D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04" r="21287"/>
          <a:stretch/>
        </p:blipFill>
        <p:spPr bwMode="auto">
          <a:xfrm>
            <a:off x="4843569" y="1073687"/>
            <a:ext cx="2504862" cy="267313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100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A294D2-1174-4FA7-BD89-3A80EBBD3942}"/>
              </a:ext>
            </a:extLst>
          </p:cNvPr>
          <p:cNvSpPr>
            <a:spLocks noGrp="1"/>
          </p:cNvSpPr>
          <p:nvPr>
            <p:ph type="body" sz="quarter" idx="16"/>
          </p:nvPr>
        </p:nvSpPr>
        <p:spPr>
          <a:xfrm>
            <a:off x="9613638" y="432764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8B9D13E5-26F0-42E7-BCC4-932DB198E7CB}"/>
              </a:ext>
            </a:extLst>
          </p:cNvPr>
          <p:cNvSpPr>
            <a:spLocks noGrp="1"/>
          </p:cNvSpPr>
          <p:nvPr>
            <p:ph type="body" sz="quarter" idx="13"/>
          </p:nvPr>
        </p:nvSpPr>
        <p:spPr>
          <a:xfrm>
            <a:off x="6706635" y="1316960"/>
            <a:ext cx="4082856" cy="3715819"/>
          </a:xfrm>
        </p:spPr>
        <p:txBody>
          <a:bodyPr>
            <a:normAutofit/>
          </a:bodyPr>
          <a:lstStyle/>
          <a:p>
            <a:pPr>
              <a:spcBef>
                <a:spcPts val="0"/>
              </a:spcBef>
            </a:pPr>
            <a:r>
              <a:rPr lang="en-IE" sz="2400" b="0" i="0" dirty="0">
                <a:effectLst/>
              </a:rPr>
              <a:t>DayCape is a digital image calendar that supports children and their carers and educators in managing their daily schedule and facilitating their lives at home and in school. The underlying philosophy is to uplift their uniqueness and skills and transform autism into a superpower</a:t>
            </a:r>
            <a:endParaRPr lang="en-IE" sz="2400" i="1" dirty="0"/>
          </a:p>
          <a:p>
            <a:pPr>
              <a:spcBef>
                <a:spcPts val="0"/>
              </a:spcBef>
            </a:pPr>
            <a:r>
              <a:rPr lang="en-IE" sz="2400" dirty="0">
                <a:effectLst/>
              </a:rPr>
              <a:t>Anton </a:t>
            </a:r>
            <a:r>
              <a:rPr lang="en-IE" sz="2400" dirty="0" err="1">
                <a:effectLst/>
              </a:rPr>
              <a:t>H</a:t>
            </a:r>
            <a:r>
              <a:rPr lang="en-IE" sz="2400" b="0" dirty="0" err="1">
                <a:effectLst/>
              </a:rPr>
              <a:t>å</a:t>
            </a:r>
            <a:r>
              <a:rPr lang="en-IE" sz="2400" dirty="0" err="1">
                <a:effectLst/>
              </a:rPr>
              <a:t>kanson</a:t>
            </a:r>
            <a:endParaRPr lang="en-IE" sz="2400" dirty="0"/>
          </a:p>
        </p:txBody>
      </p:sp>
      <p:sp>
        <p:nvSpPr>
          <p:cNvPr id="9" name="Text Placeholder 8">
            <a:extLst>
              <a:ext uri="{FF2B5EF4-FFF2-40B4-BE49-F238E27FC236}">
                <a16:creationId xmlns:a16="http://schemas.microsoft.com/office/drawing/2014/main" id="{BB15F577-6817-48C8-AD26-C15D8E534ED5}"/>
              </a:ext>
            </a:extLst>
          </p:cNvPr>
          <p:cNvSpPr>
            <a:spLocks noGrp="1"/>
          </p:cNvSpPr>
          <p:nvPr>
            <p:ph type="body" sz="quarter" idx="17"/>
          </p:nvPr>
        </p:nvSpPr>
        <p:spPr>
          <a:xfrm>
            <a:off x="6496809" y="1078835"/>
            <a:ext cx="2613204" cy="1221666"/>
          </a:xfrm>
        </p:spPr>
        <p:txBody>
          <a:bodyPr>
            <a:normAutofit fontScale="92500" lnSpcReduction="10000"/>
          </a:bodyPr>
          <a:lstStyle/>
          <a:p>
            <a:endParaRPr lang="en-IE" dirty="0"/>
          </a:p>
        </p:txBody>
      </p:sp>
      <p:sp>
        <p:nvSpPr>
          <p:cNvPr id="10" name="Text Placeholder 6">
            <a:extLst>
              <a:ext uri="{FF2B5EF4-FFF2-40B4-BE49-F238E27FC236}">
                <a16:creationId xmlns:a16="http://schemas.microsoft.com/office/drawing/2014/main" id="{0E283DF7-3CFE-4688-9047-304EF2F42332}"/>
              </a:ext>
            </a:extLst>
          </p:cNvPr>
          <p:cNvSpPr txBox="1">
            <a:spLocks/>
          </p:cNvSpPr>
          <p:nvPr/>
        </p:nvSpPr>
        <p:spPr>
          <a:xfrm>
            <a:off x="327365" y="218728"/>
            <a:ext cx="671161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dirty="0">
                <a:solidFill>
                  <a:srgbClr val="A6377D"/>
                </a:solidFill>
                <a:latin typeface="Cooper Black" panose="0208090404030B020404" pitchFamily="18" charset="0"/>
              </a:rPr>
              <a:t>YDSI </a:t>
            </a:r>
            <a:r>
              <a:rPr lang="en-IE" sz="3600" dirty="0" err="1">
                <a:solidFill>
                  <a:srgbClr val="A6377D"/>
                </a:solidFill>
                <a:latin typeface="Cooper Black" panose="0208090404030B020404" pitchFamily="18" charset="0"/>
              </a:rPr>
              <a:t>Eduction</a:t>
            </a:r>
            <a:r>
              <a:rPr lang="en-IE" sz="3600" dirty="0">
                <a:solidFill>
                  <a:srgbClr val="A6377D"/>
                </a:solidFill>
                <a:latin typeface="Cooper Black" panose="0208090404030B020404" pitchFamily="18" charset="0"/>
              </a:rPr>
              <a:t> </a:t>
            </a:r>
          </a:p>
          <a:p>
            <a:pPr>
              <a:spcBef>
                <a:spcPts val="0"/>
              </a:spcBef>
            </a:pPr>
            <a:r>
              <a:rPr lang="en-IE" sz="2800" i="1" dirty="0">
                <a:solidFill>
                  <a:srgbClr val="A6377D"/>
                </a:solidFill>
              </a:rPr>
              <a:t>Digital Tools Facilitating Children with Autism</a:t>
            </a:r>
          </a:p>
          <a:p>
            <a:pPr>
              <a:spcBef>
                <a:spcPts val="0"/>
              </a:spcBef>
            </a:pPr>
            <a:r>
              <a:rPr lang="en-IE" sz="2800" dirty="0">
                <a:solidFill>
                  <a:srgbClr val="A6377D"/>
                </a:solidFill>
              </a:rPr>
              <a:t>Anton </a:t>
            </a:r>
            <a:r>
              <a:rPr lang="en-IE" sz="2800" dirty="0" err="1">
                <a:solidFill>
                  <a:srgbClr val="A6377D"/>
                </a:solidFill>
              </a:rPr>
              <a:t>H</a:t>
            </a:r>
            <a:r>
              <a:rPr lang="en-IE" sz="2800" b="0" i="0" dirty="0" err="1">
                <a:solidFill>
                  <a:srgbClr val="A6377D"/>
                </a:solidFill>
                <a:effectLst/>
              </a:rPr>
              <a:t>å</a:t>
            </a:r>
            <a:r>
              <a:rPr lang="en-IE" sz="2800" dirty="0" err="1">
                <a:solidFill>
                  <a:srgbClr val="A6377D"/>
                </a:solidFill>
              </a:rPr>
              <a:t>kanson</a:t>
            </a:r>
            <a:r>
              <a:rPr lang="en-IE" sz="2800" dirty="0">
                <a:solidFill>
                  <a:srgbClr val="A6377D"/>
                </a:solidFill>
              </a:rPr>
              <a:t>, </a:t>
            </a:r>
            <a:r>
              <a:rPr lang="en-IE" sz="2800" dirty="0">
                <a:solidFill>
                  <a:srgbClr val="A6377D"/>
                </a:solidFill>
                <a:hlinkClick r:id="rId2">
                  <a:extLst>
                    <a:ext uri="{A12FA001-AC4F-418D-AE19-62706E023703}">
                      <ahyp:hlinkClr xmlns:ahyp="http://schemas.microsoft.com/office/drawing/2018/hyperlinkcolor" val="tx"/>
                    </a:ext>
                  </a:extLst>
                </a:hlinkClick>
              </a:rPr>
              <a:t>DayCape</a:t>
            </a:r>
            <a:r>
              <a:rPr lang="en-IE" sz="2800" dirty="0">
                <a:solidFill>
                  <a:srgbClr val="A6377D"/>
                </a:solidFill>
              </a:rPr>
              <a:t>, Sweden</a:t>
            </a:r>
          </a:p>
        </p:txBody>
      </p:sp>
      <p:pic>
        <p:nvPicPr>
          <p:cNvPr id="7170" name="Picture 2" descr="Digital tools facilitating the lives of children with autism: an interview with the founder of DayCape">
            <a:extLst>
              <a:ext uri="{FF2B5EF4-FFF2-40B4-BE49-F238E27FC236}">
                <a16:creationId xmlns:a16="http://schemas.microsoft.com/office/drawing/2014/main" id="{5AF2BA30-7CA8-4DEF-953F-60CA86A7A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33" t="3037" r="7407"/>
          <a:stretch/>
        </p:blipFill>
        <p:spPr bwMode="auto">
          <a:xfrm>
            <a:off x="585661" y="2300501"/>
            <a:ext cx="4559817" cy="3600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08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A55D3D-0157-4A63-AD45-6418FF11D384}"/>
              </a:ext>
            </a:extLst>
          </p:cNvPr>
          <p:cNvSpPr>
            <a:spLocks noGrp="1"/>
          </p:cNvSpPr>
          <p:nvPr>
            <p:ph type="pic" sz="quarter" idx="21"/>
          </p:nvPr>
        </p:nvSpPr>
        <p:spPr/>
      </p:sp>
      <p:pic>
        <p:nvPicPr>
          <p:cNvPr id="8" name="Picture 7">
            <a:hlinkClick r:id="rId2"/>
            <a:extLst>
              <a:ext uri="{FF2B5EF4-FFF2-40B4-BE49-F238E27FC236}">
                <a16:creationId xmlns:a16="http://schemas.microsoft.com/office/drawing/2014/main" id="{20BBC44F-791F-4200-97F9-78CCA61AC670}"/>
              </a:ext>
            </a:extLst>
          </p:cNvPr>
          <p:cNvPicPr>
            <a:picLocks noChangeAspect="1"/>
          </p:cNvPicPr>
          <p:nvPr/>
        </p:nvPicPr>
        <p:blipFill rotWithShape="1">
          <a:blip r:embed="rId3"/>
          <a:srcRect r="47447"/>
          <a:stretch/>
        </p:blipFill>
        <p:spPr>
          <a:xfrm>
            <a:off x="1200695" y="1146613"/>
            <a:ext cx="2229488" cy="4354674"/>
          </a:xfrm>
          <a:prstGeom prst="rect">
            <a:avLst/>
          </a:prstGeom>
        </p:spPr>
      </p:pic>
      <p:pic>
        <p:nvPicPr>
          <p:cNvPr id="10" name="Picture 2" descr="Digital tools facilitating the lives of children with autism: an interview with the founder of DayCape">
            <a:extLst>
              <a:ext uri="{FF2B5EF4-FFF2-40B4-BE49-F238E27FC236}">
                <a16:creationId xmlns:a16="http://schemas.microsoft.com/office/drawing/2014/main" id="{6F85FD63-8C4C-4198-99C6-A6FC3B223F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33" t="3037" r="7407"/>
          <a:stretch/>
        </p:blipFill>
        <p:spPr bwMode="auto">
          <a:xfrm>
            <a:off x="3920940" y="4847342"/>
            <a:ext cx="2093755" cy="1800000"/>
          </a:xfrm>
          <a:prstGeom prst="teardrop">
            <a:avLst/>
          </a:prstGeom>
          <a:noFill/>
          <a:extLst>
            <a:ext uri="{909E8E84-426E-40DD-AFC4-6F175D3DCCD1}">
              <a14:hiddenFill xmlns:a14="http://schemas.microsoft.com/office/drawing/2010/main">
                <a:solidFill>
                  <a:srgbClr val="FFFFFF"/>
                </a:solidFill>
              </a14:hiddenFill>
            </a:ext>
          </a:extLst>
        </p:spPr>
      </p:pic>
      <p:sp>
        <p:nvSpPr>
          <p:cNvPr id="11" name="Speech Bubble: Oval 10">
            <a:extLst>
              <a:ext uri="{FF2B5EF4-FFF2-40B4-BE49-F238E27FC236}">
                <a16:creationId xmlns:a16="http://schemas.microsoft.com/office/drawing/2014/main" id="{81BAA502-2A1E-4072-8D93-791CB1D96C07}"/>
              </a:ext>
            </a:extLst>
          </p:cNvPr>
          <p:cNvSpPr/>
          <p:nvPr/>
        </p:nvSpPr>
        <p:spPr>
          <a:xfrm>
            <a:off x="4825872" y="76616"/>
            <a:ext cx="7192551" cy="542467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i="1" dirty="0">
              <a:solidFill>
                <a:schemeClr val="bg1"/>
              </a:solidFill>
            </a:endParaRPr>
          </a:p>
          <a:p>
            <a:pPr algn="ctr"/>
            <a:r>
              <a:rPr lang="en-IE" sz="2400" i="1" dirty="0">
                <a:solidFill>
                  <a:schemeClr val="bg1"/>
                </a:solidFill>
              </a:rPr>
              <a:t>‘</a:t>
            </a:r>
            <a:r>
              <a:rPr lang="en-IE" sz="2400" b="0" i="0" dirty="0">
                <a:solidFill>
                  <a:schemeClr val="bg1"/>
                </a:solidFill>
                <a:effectLst/>
              </a:rPr>
              <a:t>Be geeky and learn as much as possible about the problem you want to solve. As a social entrepreneur you need to understand at every touchpoint where you can make a social impact, how best to do it and how you prove that you are making a difference. You won’t have it as easy as regular entrepreneurs who can simply point to their profit. So you need to be more knowledgeable’</a:t>
            </a:r>
          </a:p>
          <a:p>
            <a:pPr algn="ctr"/>
            <a:r>
              <a:rPr lang="en-IE" sz="2400" i="1" dirty="0">
                <a:effectLst/>
              </a:rPr>
              <a:t>Anton </a:t>
            </a:r>
            <a:r>
              <a:rPr lang="en-IE" sz="2400" i="1" dirty="0" err="1">
                <a:effectLst/>
              </a:rPr>
              <a:t>H</a:t>
            </a:r>
            <a:r>
              <a:rPr lang="en-IE" sz="2400" b="0" i="1" dirty="0" err="1">
                <a:effectLst/>
              </a:rPr>
              <a:t>å</a:t>
            </a:r>
            <a:r>
              <a:rPr lang="en-IE" sz="2400" i="1" dirty="0" err="1">
                <a:effectLst/>
              </a:rPr>
              <a:t>kanson</a:t>
            </a:r>
            <a:endParaRPr lang="en-IE" sz="2400" i="1" dirty="0"/>
          </a:p>
          <a:p>
            <a:pPr algn="ctr"/>
            <a:endParaRPr lang="en-IE" sz="2400" dirty="0">
              <a:solidFill>
                <a:schemeClr val="bg1"/>
              </a:solidFill>
            </a:endParaRPr>
          </a:p>
        </p:txBody>
      </p:sp>
      <p:sp>
        <p:nvSpPr>
          <p:cNvPr id="12" name="Star: 6 Points 11">
            <a:extLst>
              <a:ext uri="{FF2B5EF4-FFF2-40B4-BE49-F238E27FC236}">
                <a16:creationId xmlns:a16="http://schemas.microsoft.com/office/drawing/2014/main" id="{1384D238-74F2-4016-9007-EBF7169C1E25}"/>
              </a:ext>
            </a:extLst>
          </p:cNvPr>
          <p:cNvSpPr/>
          <p:nvPr/>
        </p:nvSpPr>
        <p:spPr>
          <a:xfrm>
            <a:off x="2525869" y="76616"/>
            <a:ext cx="3547720" cy="3132561"/>
          </a:xfrm>
          <a:prstGeom prst="star6">
            <a:avLst/>
          </a:prstGeom>
          <a:solidFill>
            <a:srgbClr val="FDA81F"/>
          </a:solidFill>
          <a:ln w="76200">
            <a:solidFill>
              <a:srgbClr val="389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bg1"/>
                </a:solidFill>
              </a:rPr>
              <a:t>My One Piece of Advice to an Aspiring Social Innovator</a:t>
            </a:r>
            <a:endParaRPr lang="en-IE" dirty="0"/>
          </a:p>
        </p:txBody>
      </p:sp>
    </p:spTree>
    <p:extLst>
      <p:ext uri="{BB962C8B-B14F-4D97-AF65-F5344CB8AC3E}">
        <p14:creationId xmlns:p14="http://schemas.microsoft.com/office/powerpoint/2010/main" val="253754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95EABF1-1E60-4690-BDEE-20817B935DC4}"/>
              </a:ext>
            </a:extLst>
          </p:cNvPr>
          <p:cNvSpPr txBox="1">
            <a:spLocks/>
          </p:cNvSpPr>
          <p:nvPr/>
        </p:nvSpPr>
        <p:spPr>
          <a:xfrm>
            <a:off x="5347334" y="1781787"/>
            <a:ext cx="6549391" cy="2754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i="1" dirty="0"/>
              <a:t>Fostering Social Innovation to Address Social Challenges</a:t>
            </a:r>
            <a:endParaRPr lang="en-IE" sz="4000" i="1" dirty="0"/>
          </a:p>
          <a:p>
            <a:endParaRPr lang="en-IE" sz="4000" dirty="0"/>
          </a:p>
          <a:p>
            <a:r>
              <a:rPr lang="en-IE" sz="4800" b="1" dirty="0"/>
              <a:t>Goal 5 </a:t>
            </a:r>
            <a:r>
              <a:rPr lang="en-IE" sz="4800" dirty="0"/>
              <a:t>Gender Equality</a:t>
            </a:r>
          </a:p>
          <a:p>
            <a:endParaRPr lang="en-IE" sz="6000" dirty="0"/>
          </a:p>
        </p:txBody>
      </p:sp>
      <p:pic>
        <p:nvPicPr>
          <p:cNvPr id="10" name="Picture Placeholder 9" descr="A person taking a selfie&#10;&#10;Description automatically generated with medium confidence">
            <a:extLst>
              <a:ext uri="{FF2B5EF4-FFF2-40B4-BE49-F238E27FC236}">
                <a16:creationId xmlns:a16="http://schemas.microsoft.com/office/drawing/2014/main" id="{61B5B06D-B4EB-44D7-93FE-524E85534FAF}"/>
              </a:ext>
            </a:extLst>
          </p:cNvPr>
          <p:cNvPicPr>
            <a:picLocks noGrp="1" noChangeAspect="1"/>
          </p:cNvPicPr>
          <p:nvPr>
            <p:ph type="pic" sz="quarter" idx="16"/>
          </p:nvPr>
        </p:nvPicPr>
        <p:blipFill>
          <a:blip r:embed="rId2"/>
          <a:srcRect l="11316" r="11316"/>
          <a:stretch>
            <a:fillRect/>
          </a:stretch>
        </p:blipFill>
        <p:spPr/>
      </p:pic>
    </p:spTree>
    <p:extLst>
      <p:ext uri="{BB962C8B-B14F-4D97-AF65-F5344CB8AC3E}">
        <p14:creationId xmlns:p14="http://schemas.microsoft.com/office/powerpoint/2010/main" val="2817767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6569500-19BD-4A61-A969-0DD419F47441}"/>
              </a:ext>
            </a:extLst>
          </p:cNvPr>
          <p:cNvSpPr>
            <a:spLocks noGrp="1"/>
          </p:cNvSpPr>
          <p:nvPr>
            <p:ph type="body" sz="quarter" idx="14"/>
          </p:nvPr>
        </p:nvSpPr>
        <p:spPr>
          <a:xfrm>
            <a:off x="534638" y="909967"/>
            <a:ext cx="11122723" cy="3273664"/>
          </a:xfrm>
        </p:spPr>
        <p:txBody>
          <a:bodyPr/>
          <a:lstStyle/>
          <a:p>
            <a:pPr algn="ctr">
              <a:lnSpc>
                <a:spcPct val="100000"/>
              </a:lnSpc>
              <a:spcBef>
                <a:spcPts val="0"/>
              </a:spcBef>
            </a:pPr>
            <a:r>
              <a:rPr lang="en-IE" b="1" dirty="0">
                <a:solidFill>
                  <a:schemeClr val="tx1">
                    <a:lumMod val="75000"/>
                    <a:lumOff val="25000"/>
                  </a:schemeClr>
                </a:solidFill>
              </a:rPr>
              <a:t>Women and girls must be represented </a:t>
            </a:r>
            <a:r>
              <a:rPr lang="en-IE" b="1" dirty="0">
                <a:solidFill>
                  <a:schemeClr val="tx1">
                    <a:lumMod val="75000"/>
                    <a:lumOff val="25000"/>
                  </a:schemeClr>
                </a:solidFill>
                <a:hlinkClick r:id="rId2">
                  <a:extLst>
                    <a:ext uri="{A12FA001-AC4F-418D-AE19-62706E023703}">
                      <ahyp:hlinkClr xmlns:ahyp="http://schemas.microsoft.com/office/drawing/2018/hyperlinkcolor" val="tx"/>
                    </a:ext>
                  </a:extLst>
                </a:hlinkClick>
              </a:rPr>
              <a:t>fairly and equally</a:t>
            </a:r>
            <a:r>
              <a:rPr lang="en-IE" b="1" dirty="0">
                <a:solidFill>
                  <a:schemeClr val="tx1">
                    <a:lumMod val="75000"/>
                    <a:lumOff val="25000"/>
                  </a:schemeClr>
                </a:solidFill>
              </a:rPr>
              <a:t>.</a:t>
            </a:r>
          </a:p>
          <a:p>
            <a:pPr algn="ctr">
              <a:lnSpc>
                <a:spcPct val="100000"/>
              </a:lnSpc>
              <a:spcBef>
                <a:spcPts val="0"/>
              </a:spcBef>
            </a:pPr>
            <a:endParaRPr lang="en-IE" sz="1000" b="1" dirty="0">
              <a:solidFill>
                <a:schemeClr val="tx1">
                  <a:lumMod val="75000"/>
                  <a:lumOff val="25000"/>
                </a:schemeClr>
              </a:solidFill>
            </a:endParaRPr>
          </a:p>
          <a:p>
            <a:pPr algn="ctr">
              <a:lnSpc>
                <a:spcPct val="100000"/>
              </a:lnSpc>
              <a:spcBef>
                <a:spcPts val="0"/>
              </a:spcBef>
            </a:pPr>
            <a:r>
              <a:rPr lang="en-IE" b="1" i="0" dirty="0">
                <a:solidFill>
                  <a:schemeClr val="tx1">
                    <a:lumMod val="75000"/>
                    <a:lumOff val="25000"/>
                  </a:schemeClr>
                </a:solidFill>
                <a:effectLst/>
              </a:rPr>
              <a:t>Did you know that only 17.5% of the tech workforce worldwide are women, and that they hold only 5% of leadership positions? </a:t>
            </a:r>
            <a:r>
              <a:rPr lang="en-IE" sz="1800" i="0" dirty="0">
                <a:solidFill>
                  <a:schemeClr val="tx1">
                    <a:lumMod val="75000"/>
                    <a:lumOff val="25000"/>
                  </a:schemeClr>
                </a:solidFill>
                <a:effectLst/>
                <a:hlinkClick r:id="rId3">
                  <a:extLst>
                    <a:ext uri="{A12FA001-AC4F-418D-AE19-62706E023703}">
                      <ahyp:hlinkClr xmlns:ahyp="http://schemas.microsoft.com/office/drawing/2018/hyperlinkcolor" val="tx"/>
                    </a:ext>
                  </a:extLst>
                </a:hlinkClick>
              </a:rPr>
              <a:t>UNESCO</a:t>
            </a:r>
            <a:endParaRPr lang="en-IE" sz="1800" i="0" dirty="0">
              <a:solidFill>
                <a:schemeClr val="tx1">
                  <a:lumMod val="75000"/>
                  <a:lumOff val="25000"/>
                </a:schemeClr>
              </a:solidFill>
              <a:effectLst/>
            </a:endParaRPr>
          </a:p>
          <a:p>
            <a:pPr algn="ctr">
              <a:lnSpc>
                <a:spcPct val="100000"/>
              </a:lnSpc>
              <a:spcBef>
                <a:spcPts val="0"/>
              </a:spcBef>
            </a:pPr>
            <a:endParaRPr lang="en-IE" sz="1000" i="0" dirty="0">
              <a:solidFill>
                <a:srgbClr val="A6377D"/>
              </a:solidFill>
              <a:effectLst/>
            </a:endParaRPr>
          </a:p>
          <a:p>
            <a:pPr marL="342900" indent="-342900">
              <a:lnSpc>
                <a:spcPct val="100000"/>
              </a:lnSpc>
              <a:spcBef>
                <a:spcPts val="0"/>
              </a:spcBef>
              <a:buFont typeface="Arial" panose="020B0604020202020204" pitchFamily="34" charset="0"/>
              <a:buChar char="•"/>
            </a:pPr>
            <a:r>
              <a:rPr lang="en-IE" dirty="0">
                <a:solidFill>
                  <a:schemeClr val="tx1">
                    <a:lumMod val="75000"/>
                    <a:lumOff val="25000"/>
                  </a:schemeClr>
                </a:solidFill>
              </a:rPr>
              <a:t>About </a:t>
            </a:r>
            <a:r>
              <a:rPr lang="en-IE" b="1" i="1" dirty="0">
                <a:solidFill>
                  <a:schemeClr val="tx1">
                    <a:lumMod val="75000"/>
                    <a:lumOff val="25000"/>
                  </a:schemeClr>
                </a:solidFill>
              </a:rPr>
              <a:t>78% of the world’s men </a:t>
            </a:r>
            <a:r>
              <a:rPr lang="en-IE" dirty="0">
                <a:solidFill>
                  <a:schemeClr val="tx1">
                    <a:lumMod val="75000"/>
                    <a:lumOff val="25000"/>
                  </a:schemeClr>
                </a:solidFill>
              </a:rPr>
              <a:t>are part of the </a:t>
            </a:r>
            <a:r>
              <a:rPr lang="en-IE" dirty="0">
                <a:solidFill>
                  <a:schemeClr val="tx1">
                    <a:lumMod val="75000"/>
                    <a:lumOff val="25000"/>
                  </a:schemeClr>
                </a:solidFill>
                <a:hlinkClick r:id="rId4">
                  <a:extLst>
                    <a:ext uri="{A12FA001-AC4F-418D-AE19-62706E023703}">
                      <ahyp:hlinkClr xmlns:ahyp="http://schemas.microsoft.com/office/drawing/2018/hyperlinkcolor" val="tx"/>
                    </a:ext>
                  </a:extLst>
                </a:hlinkClick>
              </a:rPr>
              <a:t>labour force</a:t>
            </a:r>
            <a:r>
              <a:rPr lang="en-IE" dirty="0">
                <a:solidFill>
                  <a:schemeClr val="tx1">
                    <a:lumMod val="75000"/>
                    <a:lumOff val="25000"/>
                  </a:schemeClr>
                </a:solidFill>
              </a:rPr>
              <a:t>, compared to </a:t>
            </a:r>
            <a:r>
              <a:rPr lang="en-IE" b="1" i="1" dirty="0">
                <a:solidFill>
                  <a:schemeClr val="tx1">
                    <a:lumMod val="75000"/>
                    <a:lumOff val="25000"/>
                  </a:schemeClr>
                </a:solidFill>
              </a:rPr>
              <a:t>55% of women </a:t>
            </a:r>
            <a:r>
              <a:rPr lang="en-IE" dirty="0">
                <a:solidFill>
                  <a:schemeClr val="tx1">
                    <a:lumMod val="75000"/>
                    <a:lumOff val="25000"/>
                  </a:schemeClr>
                </a:solidFill>
              </a:rPr>
              <a:t>worldwide. Women experience </a:t>
            </a:r>
            <a:r>
              <a:rPr lang="en-IE" b="1" i="1" dirty="0">
                <a:solidFill>
                  <a:schemeClr val="tx1">
                    <a:lumMod val="75000"/>
                    <a:lumOff val="25000"/>
                  </a:schemeClr>
                </a:solidFill>
              </a:rPr>
              <a:t>lack of financial independence </a:t>
            </a:r>
            <a:r>
              <a:rPr lang="en-IE" dirty="0">
                <a:solidFill>
                  <a:schemeClr val="tx1">
                    <a:lumMod val="75000"/>
                    <a:lumOff val="25000"/>
                  </a:schemeClr>
                </a:solidFill>
              </a:rPr>
              <a:t>with widened wage gaps in comparison to men. In some countries women still can’t access credit, open a bank account or work at all. </a:t>
            </a:r>
          </a:p>
          <a:p>
            <a:pPr marL="342900" indent="-342900">
              <a:lnSpc>
                <a:spcPct val="100000"/>
              </a:lnSpc>
              <a:spcBef>
                <a:spcPts val="0"/>
              </a:spcBef>
              <a:buFont typeface="Arial" panose="020B0604020202020204" pitchFamily="34" charset="0"/>
              <a:buChar char="•"/>
            </a:pPr>
            <a:r>
              <a:rPr lang="en-IE" dirty="0">
                <a:solidFill>
                  <a:schemeClr val="tx1">
                    <a:lumMod val="75000"/>
                    <a:lumOff val="25000"/>
                  </a:schemeClr>
                </a:solidFill>
              </a:rPr>
              <a:t>Some work has been done as fewer girls are forced into </a:t>
            </a:r>
            <a:r>
              <a:rPr lang="en-IE" b="1" i="1" dirty="0">
                <a:solidFill>
                  <a:schemeClr val="tx1">
                    <a:lumMod val="75000"/>
                    <a:lumOff val="25000"/>
                  </a:schemeClr>
                </a:solidFill>
              </a:rPr>
              <a:t>early marriage </a:t>
            </a:r>
            <a:r>
              <a:rPr lang="en-IE" dirty="0">
                <a:solidFill>
                  <a:schemeClr val="tx1">
                    <a:lumMod val="75000"/>
                    <a:lumOff val="25000"/>
                  </a:schemeClr>
                </a:solidFill>
              </a:rPr>
              <a:t>and more women are in </a:t>
            </a:r>
            <a:r>
              <a:rPr lang="en-IE" b="1" i="1" dirty="0">
                <a:solidFill>
                  <a:schemeClr val="tx1">
                    <a:lumMod val="75000"/>
                    <a:lumOff val="25000"/>
                  </a:schemeClr>
                </a:solidFill>
              </a:rPr>
              <a:t>leadership roles </a:t>
            </a:r>
            <a:r>
              <a:rPr lang="en-IE" dirty="0">
                <a:solidFill>
                  <a:schemeClr val="tx1">
                    <a:lumMod val="75000"/>
                    <a:lumOff val="25000"/>
                  </a:schemeClr>
                </a:solidFill>
              </a:rPr>
              <a:t>however this is still low. In 2020 25% were in National Parliaments and 36% were in Local Government.</a:t>
            </a:r>
          </a:p>
          <a:p>
            <a:pPr marL="342900" indent="-342900">
              <a:lnSpc>
                <a:spcPct val="100000"/>
              </a:lnSpc>
              <a:spcBef>
                <a:spcPts val="0"/>
              </a:spcBef>
              <a:buFont typeface="Arial" panose="020B0604020202020204" pitchFamily="34" charset="0"/>
              <a:buChar char="•"/>
            </a:pPr>
            <a:r>
              <a:rPr lang="en-IE" dirty="0">
                <a:solidFill>
                  <a:schemeClr val="tx1">
                    <a:lumMod val="75000"/>
                    <a:lumOff val="25000"/>
                  </a:schemeClr>
                </a:solidFill>
              </a:rPr>
              <a:t>COVID lockdowns have increased the </a:t>
            </a:r>
            <a:r>
              <a:rPr lang="en-IE" b="1" i="1" dirty="0">
                <a:solidFill>
                  <a:schemeClr val="tx1">
                    <a:lumMod val="75000"/>
                    <a:lumOff val="25000"/>
                  </a:schemeClr>
                </a:solidFill>
              </a:rPr>
              <a:t>risk of violence </a:t>
            </a:r>
            <a:r>
              <a:rPr lang="en-IE" dirty="0">
                <a:solidFill>
                  <a:schemeClr val="tx1">
                    <a:lumMod val="75000"/>
                    <a:lumOff val="25000"/>
                  </a:schemeClr>
                </a:solidFill>
              </a:rPr>
              <a:t>against women and girls (physically, sexually and psychologically) by 30% in some countries. </a:t>
            </a:r>
          </a:p>
          <a:p>
            <a:pPr marL="342900" indent="-342900">
              <a:lnSpc>
                <a:spcPct val="100000"/>
              </a:lnSpc>
              <a:spcBef>
                <a:spcPts val="0"/>
              </a:spcBef>
              <a:buFont typeface="Arial" panose="020B0604020202020204" pitchFamily="34" charset="0"/>
              <a:buChar char="•"/>
            </a:pPr>
            <a:r>
              <a:rPr lang="en-IE" dirty="0">
                <a:solidFill>
                  <a:schemeClr val="tx1">
                    <a:lumMod val="75000"/>
                    <a:lumOff val="25000"/>
                  </a:schemeClr>
                </a:solidFill>
              </a:rPr>
              <a:t>Women dominate the </a:t>
            </a:r>
            <a:r>
              <a:rPr lang="en-IE" b="1" i="1" dirty="0">
                <a:solidFill>
                  <a:schemeClr val="tx1">
                    <a:lumMod val="75000"/>
                    <a:lumOff val="25000"/>
                  </a:schemeClr>
                </a:solidFill>
              </a:rPr>
              <a:t>front line </a:t>
            </a:r>
            <a:r>
              <a:rPr lang="en-IE" dirty="0">
                <a:solidFill>
                  <a:schemeClr val="tx1">
                    <a:lumMod val="75000"/>
                    <a:lumOff val="25000"/>
                  </a:schemeClr>
                </a:solidFill>
              </a:rPr>
              <a:t>accounting for 70% of health and social workers and are more exposed than most fighting COVID. </a:t>
            </a:r>
          </a:p>
        </p:txBody>
      </p:sp>
      <p:sp>
        <p:nvSpPr>
          <p:cNvPr id="11" name="Text Placeholder 3">
            <a:extLst>
              <a:ext uri="{FF2B5EF4-FFF2-40B4-BE49-F238E27FC236}">
                <a16:creationId xmlns:a16="http://schemas.microsoft.com/office/drawing/2014/main" id="{AC8889F9-3CF6-4DBE-A2BE-8D1573A15A28}"/>
              </a:ext>
            </a:extLst>
          </p:cNvPr>
          <p:cNvSpPr>
            <a:spLocks noGrp="1"/>
          </p:cNvSpPr>
          <p:nvPr>
            <p:ph type="body" sz="quarter" idx="15"/>
          </p:nvPr>
        </p:nvSpPr>
        <p:spPr>
          <a:xfrm>
            <a:off x="2505542" y="123825"/>
            <a:ext cx="7180916" cy="697353"/>
          </a:xfrm>
        </p:spPr>
        <p:txBody>
          <a:bodyPr>
            <a:noAutofit/>
          </a:bodyPr>
          <a:lstStyle/>
          <a:p>
            <a:pPr algn="ctr"/>
            <a:r>
              <a:rPr lang="en-IE" sz="5400" b="1" dirty="0">
                <a:solidFill>
                  <a:schemeClr val="tx1">
                    <a:lumMod val="75000"/>
                    <a:lumOff val="25000"/>
                  </a:schemeClr>
                </a:solidFill>
              </a:rPr>
              <a:t>Goal 5 Gender Equality</a:t>
            </a:r>
          </a:p>
        </p:txBody>
      </p:sp>
    </p:spTree>
    <p:extLst>
      <p:ext uri="{BB962C8B-B14F-4D97-AF65-F5344CB8AC3E}">
        <p14:creationId xmlns:p14="http://schemas.microsoft.com/office/powerpoint/2010/main" val="1552363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35F1EF-0DDA-4D19-89C2-01A344D75CAD}"/>
              </a:ext>
            </a:extLst>
          </p:cNvPr>
          <p:cNvSpPr>
            <a:spLocks noGrp="1"/>
          </p:cNvSpPr>
          <p:nvPr>
            <p:ph type="body" sz="quarter" idx="14"/>
          </p:nvPr>
        </p:nvSpPr>
        <p:spPr>
          <a:xfrm>
            <a:off x="451028" y="352286"/>
            <a:ext cx="10216972" cy="816254"/>
          </a:xfrm>
        </p:spPr>
        <p:txBody>
          <a:bodyPr>
            <a:noAutofit/>
          </a:bodyPr>
          <a:lstStyle/>
          <a:p>
            <a:r>
              <a:rPr lang="en-IE" sz="4000" b="1" dirty="0">
                <a:solidFill>
                  <a:schemeClr val="tx1">
                    <a:lumMod val="75000"/>
                    <a:lumOff val="25000"/>
                  </a:schemeClr>
                </a:solidFill>
              </a:rPr>
              <a:t>Gender Equality – Solutions and Opportunities</a:t>
            </a:r>
          </a:p>
        </p:txBody>
      </p:sp>
      <p:sp>
        <p:nvSpPr>
          <p:cNvPr id="6" name="Text Placeholder 5">
            <a:extLst>
              <a:ext uri="{FF2B5EF4-FFF2-40B4-BE49-F238E27FC236}">
                <a16:creationId xmlns:a16="http://schemas.microsoft.com/office/drawing/2014/main" id="{FAC150A5-8C60-4DDE-802C-5B9ED436A6B5}"/>
              </a:ext>
            </a:extLst>
          </p:cNvPr>
          <p:cNvSpPr>
            <a:spLocks noGrp="1"/>
          </p:cNvSpPr>
          <p:nvPr>
            <p:ph type="body" sz="quarter" idx="15"/>
          </p:nvPr>
        </p:nvSpPr>
        <p:spPr>
          <a:xfrm>
            <a:off x="451028" y="979543"/>
            <a:ext cx="7283272" cy="3322156"/>
          </a:xfrm>
        </p:spPr>
        <p:txBody>
          <a:bodyPr>
            <a:noAutofit/>
          </a:bodyPr>
          <a:lstStyle/>
          <a:p>
            <a:pPr algn="l" fontAlgn="base"/>
            <a:r>
              <a:rPr lang="en-IE" sz="2400" b="1" dirty="0">
                <a:solidFill>
                  <a:schemeClr val="accent6">
                    <a:lumMod val="75000"/>
                  </a:schemeClr>
                </a:solidFill>
              </a:rPr>
              <a:t>Mobile Phone Banking </a:t>
            </a:r>
            <a:r>
              <a:rPr lang="en-IE" sz="2400" dirty="0">
                <a:solidFill>
                  <a:schemeClr val="tx1">
                    <a:lumMod val="75000"/>
                    <a:lumOff val="25000"/>
                  </a:schemeClr>
                </a:solidFill>
              </a:rPr>
              <a:t>women can make household and life choices, children’s education and family planning. It makes direct cash transfers easier for aid organizations.</a:t>
            </a:r>
          </a:p>
          <a:p>
            <a:pPr algn="l" fontAlgn="base"/>
            <a:r>
              <a:rPr lang="en-IE" sz="2400" b="1" dirty="0">
                <a:solidFill>
                  <a:srgbClr val="009FD8"/>
                </a:solidFill>
              </a:rPr>
              <a:t>E-learning platforms </a:t>
            </a:r>
            <a:r>
              <a:rPr lang="en-IE" sz="2400" dirty="0">
                <a:solidFill>
                  <a:schemeClr val="tx1">
                    <a:lumMod val="75000"/>
                    <a:lumOff val="25000"/>
                  </a:schemeClr>
                </a:solidFill>
              </a:rPr>
              <a:t>to facilitate female entrepreneurship particularly for those being marginalised due to their age, ethnicity, education…</a:t>
            </a:r>
          </a:p>
          <a:p>
            <a:pPr algn="l" fontAlgn="base"/>
            <a:r>
              <a:rPr lang="en-IE" sz="2400" b="1" dirty="0">
                <a:solidFill>
                  <a:srgbClr val="E48E02"/>
                </a:solidFill>
              </a:rPr>
              <a:t>Blockchain</a:t>
            </a:r>
            <a:r>
              <a:rPr lang="en-IE" sz="2400" b="1" dirty="0">
                <a:solidFill>
                  <a:schemeClr val="tx1">
                    <a:lumMod val="75000"/>
                    <a:lumOff val="25000"/>
                  </a:schemeClr>
                </a:solidFill>
              </a:rPr>
              <a:t> </a:t>
            </a:r>
            <a:r>
              <a:rPr lang="en-IE" sz="2400" dirty="0">
                <a:solidFill>
                  <a:schemeClr val="tx1">
                    <a:lumMod val="75000"/>
                    <a:lumOff val="25000"/>
                  </a:schemeClr>
                </a:solidFill>
              </a:rPr>
              <a:t>to</a:t>
            </a:r>
            <a:r>
              <a:rPr lang="en-IE" sz="2400" b="1" dirty="0">
                <a:solidFill>
                  <a:schemeClr val="tx1">
                    <a:lumMod val="75000"/>
                    <a:lumOff val="25000"/>
                  </a:schemeClr>
                </a:solidFill>
              </a:rPr>
              <a:t> </a:t>
            </a:r>
            <a:r>
              <a:rPr lang="en-IE" sz="2400" dirty="0">
                <a:solidFill>
                  <a:schemeClr val="tx1">
                    <a:lumMod val="75000"/>
                    <a:lumOff val="25000"/>
                  </a:schemeClr>
                </a:solidFill>
              </a:rPr>
              <a:t>store identities for refugees; trackable records that can be accessed anywhere; inexpensive transfers (cash for work, savings, financial aid)</a:t>
            </a:r>
          </a:p>
          <a:p>
            <a:pPr algn="l" fontAlgn="base"/>
            <a:r>
              <a:rPr lang="en-IE" sz="2400" b="1" dirty="0">
                <a:solidFill>
                  <a:srgbClr val="A6377D"/>
                </a:solidFill>
              </a:rPr>
              <a:t>Global digital innovative female networks </a:t>
            </a:r>
            <a:r>
              <a:rPr lang="en-IE" sz="2400" dirty="0">
                <a:solidFill>
                  <a:schemeClr val="tx1">
                    <a:lumMod val="75000"/>
                    <a:lumOff val="25000"/>
                  </a:schemeClr>
                </a:solidFill>
              </a:rPr>
              <a:t>to connect with the advice, tools, education, events and expertise so they can grow, sustain and scale their businesses</a:t>
            </a:r>
          </a:p>
          <a:p>
            <a:pPr algn="l" fontAlgn="base"/>
            <a:r>
              <a:rPr lang="en-IE" sz="2400" b="1" dirty="0">
                <a:solidFill>
                  <a:srgbClr val="ED2A59"/>
                </a:solidFill>
              </a:rPr>
              <a:t>E-commerce platforms </a:t>
            </a:r>
            <a:r>
              <a:rPr lang="en-IE" sz="2400" dirty="0">
                <a:solidFill>
                  <a:schemeClr val="tx1">
                    <a:lumMod val="75000"/>
                    <a:lumOff val="25000"/>
                  </a:schemeClr>
                </a:solidFill>
              </a:rPr>
              <a:t>where women can Buy from Women (</a:t>
            </a:r>
            <a:r>
              <a:rPr lang="en-IE" sz="2400" dirty="0" err="1">
                <a:solidFill>
                  <a:schemeClr val="tx1">
                    <a:lumMod val="75000"/>
                    <a:lumOff val="25000"/>
                  </a:schemeClr>
                </a:solidFill>
              </a:rPr>
              <a:t>BfW</a:t>
            </a:r>
            <a:r>
              <a:rPr lang="en-IE" sz="2400" dirty="0">
                <a:solidFill>
                  <a:schemeClr val="tx1">
                    <a:lumMod val="75000"/>
                    <a:lumOff val="25000"/>
                  </a:schemeClr>
                </a:solidFill>
              </a:rPr>
              <a:t>) in farming, retail etc and gain access to land, information, markets and finance in these sectors. </a:t>
            </a:r>
            <a:r>
              <a:rPr lang="en-IE" sz="1800" dirty="0">
                <a:solidFill>
                  <a:schemeClr val="tx1">
                    <a:lumMod val="75000"/>
                    <a:lumOff val="25000"/>
                  </a:schemeClr>
                </a:solidFill>
              </a:rPr>
              <a:t>Read more examples and solutions </a:t>
            </a:r>
            <a:r>
              <a:rPr lang="en-IE" sz="1800" dirty="0">
                <a:solidFill>
                  <a:schemeClr val="tx1">
                    <a:lumMod val="75000"/>
                    <a:lumOff val="25000"/>
                  </a:schemeClr>
                </a:solidFill>
                <a:hlinkClick r:id="rId2"/>
              </a:rPr>
              <a:t>here</a:t>
            </a:r>
            <a:endParaRPr lang="en-IE" sz="1800" dirty="0">
              <a:solidFill>
                <a:schemeClr val="tx1">
                  <a:lumMod val="75000"/>
                  <a:lumOff val="25000"/>
                </a:schemeClr>
              </a:solidFill>
            </a:endParaRPr>
          </a:p>
        </p:txBody>
      </p:sp>
      <p:sp>
        <p:nvSpPr>
          <p:cNvPr id="2" name="TextBox 1">
            <a:extLst>
              <a:ext uri="{FF2B5EF4-FFF2-40B4-BE49-F238E27FC236}">
                <a16:creationId xmlns:a16="http://schemas.microsoft.com/office/drawing/2014/main" id="{CE1B0248-A2FD-4078-8BA6-A8694FE36481}"/>
              </a:ext>
            </a:extLst>
          </p:cNvPr>
          <p:cNvSpPr txBox="1"/>
          <p:nvPr/>
        </p:nvSpPr>
        <p:spPr>
          <a:xfrm>
            <a:off x="8156576" y="6119813"/>
            <a:ext cx="3086100" cy="923330"/>
          </a:xfrm>
          <a:prstGeom prst="rect">
            <a:avLst/>
          </a:prstGeom>
          <a:noFill/>
        </p:spPr>
        <p:txBody>
          <a:bodyPr wrap="square" rtlCol="0">
            <a:spAutoFit/>
          </a:bodyPr>
          <a:lstStyle/>
          <a:p>
            <a:pPr algn="ctr"/>
            <a:r>
              <a:rPr lang="en-IE" sz="1800" b="1" i="1" dirty="0">
                <a:solidFill>
                  <a:schemeClr val="accent6">
                    <a:lumMod val="75000"/>
                  </a:schemeClr>
                </a:solidFill>
              </a:rPr>
              <a:t>Women make up 43% of the agricultural labour force.</a:t>
            </a:r>
          </a:p>
          <a:p>
            <a:pPr algn="ctr"/>
            <a:endParaRPr lang="en-IE" b="1" dirty="0"/>
          </a:p>
        </p:txBody>
      </p:sp>
      <p:pic>
        <p:nvPicPr>
          <p:cNvPr id="8" name="Picture Placeholder 7" descr="A picture containing outdoor, grass, person, yellow&#10;&#10;Description automatically generated">
            <a:extLst>
              <a:ext uri="{FF2B5EF4-FFF2-40B4-BE49-F238E27FC236}">
                <a16:creationId xmlns:a16="http://schemas.microsoft.com/office/drawing/2014/main" id="{A3DB19AF-81AE-497E-90F0-43A97BB71C69}"/>
              </a:ext>
            </a:extLst>
          </p:cNvPr>
          <p:cNvPicPr>
            <a:picLocks noGrp="1" noChangeAspect="1"/>
          </p:cNvPicPr>
          <p:nvPr>
            <p:ph type="pic" sz="quarter" idx="10"/>
          </p:nvPr>
        </p:nvPicPr>
        <p:blipFill>
          <a:blip r:embed="rId3"/>
          <a:srcRect l="29265" r="29265"/>
          <a:stretch>
            <a:fillRect/>
          </a:stretch>
        </p:blipFill>
        <p:spPr/>
      </p:pic>
    </p:spTree>
    <p:extLst>
      <p:ext uri="{BB962C8B-B14F-4D97-AF65-F5344CB8AC3E}">
        <p14:creationId xmlns:p14="http://schemas.microsoft.com/office/powerpoint/2010/main" val="4194216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3A97890-5D42-48B7-B36B-FB3BBF7A9C7E}"/>
              </a:ext>
            </a:extLst>
          </p:cNvPr>
          <p:cNvSpPr>
            <a:spLocks noGrp="1"/>
          </p:cNvSpPr>
          <p:nvPr>
            <p:ph type="body" sz="quarter" idx="15"/>
          </p:nvPr>
        </p:nvSpPr>
        <p:spPr>
          <a:xfrm>
            <a:off x="5511799" y="544640"/>
            <a:ext cx="6099176" cy="2754349"/>
          </a:xfrm>
        </p:spPr>
        <p:txBody>
          <a:bodyPr/>
          <a:lstStyle/>
          <a:p>
            <a:r>
              <a:rPr lang="en-IE" sz="4400" i="1" dirty="0"/>
              <a:t>Digital Social Innovation</a:t>
            </a:r>
          </a:p>
          <a:p>
            <a:endParaRPr lang="en-IE" sz="1000" b="1" dirty="0"/>
          </a:p>
          <a:p>
            <a:r>
              <a:rPr lang="en-IE" sz="5400" b="1" dirty="0"/>
              <a:t>Goals 6, 7,8,9,10, 11</a:t>
            </a:r>
          </a:p>
          <a:p>
            <a:pPr marL="571500" indent="-571500">
              <a:buFont typeface="Arial" panose="020B0604020202020204" pitchFamily="34" charset="0"/>
              <a:buChar char="•"/>
            </a:pPr>
            <a:endParaRPr lang="en-IE" sz="1000" dirty="0"/>
          </a:p>
          <a:p>
            <a:pPr marL="571500" indent="-571500">
              <a:buFont typeface="Arial" panose="020B0604020202020204" pitchFamily="34" charset="0"/>
              <a:buChar char="•"/>
            </a:pPr>
            <a:r>
              <a:rPr lang="en-IE" sz="3600" dirty="0"/>
              <a:t>Clean Water</a:t>
            </a:r>
          </a:p>
          <a:p>
            <a:pPr marL="571500" indent="-571500">
              <a:buFont typeface="Arial" panose="020B0604020202020204" pitchFamily="34" charset="0"/>
              <a:buChar char="•"/>
            </a:pPr>
            <a:r>
              <a:rPr lang="en-IE" sz="3600" dirty="0"/>
              <a:t>Energy</a:t>
            </a:r>
          </a:p>
          <a:p>
            <a:pPr marL="571500" indent="-571500">
              <a:buFont typeface="Arial" panose="020B0604020202020204" pitchFamily="34" charset="0"/>
              <a:buChar char="•"/>
            </a:pPr>
            <a:r>
              <a:rPr lang="en-IE" sz="3600" dirty="0"/>
              <a:t>Work</a:t>
            </a:r>
          </a:p>
          <a:p>
            <a:pPr marL="571500" indent="-571500">
              <a:buFont typeface="Arial" panose="020B0604020202020204" pitchFamily="34" charset="0"/>
              <a:buChar char="•"/>
            </a:pPr>
            <a:r>
              <a:rPr lang="en-IE" sz="3600" dirty="0"/>
              <a:t>Industry &amp; Infrastructure</a:t>
            </a:r>
          </a:p>
          <a:p>
            <a:pPr marL="571500" indent="-571500">
              <a:buFont typeface="Arial" panose="020B0604020202020204" pitchFamily="34" charset="0"/>
              <a:buChar char="•"/>
            </a:pPr>
            <a:r>
              <a:rPr lang="en-IE" sz="3600" dirty="0"/>
              <a:t>Inequality</a:t>
            </a:r>
          </a:p>
          <a:p>
            <a:pPr marL="571500" indent="-571500">
              <a:buFont typeface="Arial" panose="020B0604020202020204" pitchFamily="34" charset="0"/>
              <a:buChar char="•"/>
            </a:pPr>
            <a:r>
              <a:rPr lang="en-IE" sz="3600" dirty="0"/>
              <a:t>Sustainable Commu</a:t>
            </a:r>
            <a:r>
              <a:rPr lang="en-IE" sz="4000" dirty="0"/>
              <a:t>nities</a:t>
            </a:r>
          </a:p>
          <a:p>
            <a:pPr marL="571500" indent="-571500">
              <a:buFont typeface="Arial" panose="020B0604020202020204" pitchFamily="34" charset="0"/>
              <a:buChar char="•"/>
            </a:pPr>
            <a:endParaRPr lang="en-IE" sz="1000" dirty="0"/>
          </a:p>
          <a:p>
            <a:endParaRPr lang="en-IE" sz="6000" dirty="0"/>
          </a:p>
        </p:txBody>
      </p:sp>
      <p:pic>
        <p:nvPicPr>
          <p:cNvPr id="3" name="Picture 2" descr="A picture containing indoor, invertebrate, arthropod, squid&#10;&#10;Description automatically generated">
            <a:extLst>
              <a:ext uri="{FF2B5EF4-FFF2-40B4-BE49-F238E27FC236}">
                <a16:creationId xmlns:a16="http://schemas.microsoft.com/office/drawing/2014/main" id="{C8176971-B996-4D8D-BFE1-23D040648F9B}"/>
              </a:ext>
            </a:extLst>
          </p:cNvPr>
          <p:cNvPicPr>
            <a:picLocks noChangeAspect="1"/>
          </p:cNvPicPr>
          <p:nvPr/>
        </p:nvPicPr>
        <p:blipFill rotWithShape="1">
          <a:blip r:embed="rId2"/>
          <a:srcRect r="20027"/>
          <a:stretch/>
        </p:blipFill>
        <p:spPr>
          <a:xfrm>
            <a:off x="-1" y="1669323"/>
            <a:ext cx="5471841" cy="4550735"/>
          </a:xfrm>
          <a:prstGeom prst="rect">
            <a:avLst/>
          </a:prstGeom>
        </p:spPr>
      </p:pic>
    </p:spTree>
    <p:extLst>
      <p:ext uri="{BB962C8B-B14F-4D97-AF65-F5344CB8AC3E}">
        <p14:creationId xmlns:p14="http://schemas.microsoft.com/office/powerpoint/2010/main" val="3721200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59C2192-2114-4C64-A4B3-BB9BC7DB1DF3}"/>
              </a:ext>
            </a:extLst>
          </p:cNvPr>
          <p:cNvPicPr>
            <a:picLocks noChangeAspect="1"/>
          </p:cNvPicPr>
          <p:nvPr/>
        </p:nvPicPr>
        <p:blipFill>
          <a:blip r:embed="rId2"/>
          <a:stretch>
            <a:fillRect/>
          </a:stretch>
        </p:blipFill>
        <p:spPr>
          <a:xfrm>
            <a:off x="251116" y="1729306"/>
            <a:ext cx="1821687" cy="1800000"/>
          </a:xfrm>
          <a:prstGeom prst="rect">
            <a:avLst/>
          </a:prstGeom>
        </p:spPr>
      </p:pic>
      <p:pic>
        <p:nvPicPr>
          <p:cNvPr id="23" name="Picture 22">
            <a:hlinkClick r:id="rId3"/>
            <a:extLst>
              <a:ext uri="{FF2B5EF4-FFF2-40B4-BE49-F238E27FC236}">
                <a16:creationId xmlns:a16="http://schemas.microsoft.com/office/drawing/2014/main" id="{D6D6752D-2A53-4715-8A5B-FFD0271A4A43}"/>
              </a:ext>
            </a:extLst>
          </p:cNvPr>
          <p:cNvPicPr>
            <a:picLocks noChangeAspect="1"/>
          </p:cNvPicPr>
          <p:nvPr/>
        </p:nvPicPr>
        <p:blipFill>
          <a:blip r:embed="rId4"/>
          <a:stretch>
            <a:fillRect/>
          </a:stretch>
        </p:blipFill>
        <p:spPr>
          <a:xfrm>
            <a:off x="2266929" y="1729306"/>
            <a:ext cx="1750394" cy="1800000"/>
          </a:xfrm>
          <a:prstGeom prst="rect">
            <a:avLst/>
          </a:prstGeom>
        </p:spPr>
      </p:pic>
      <p:pic>
        <p:nvPicPr>
          <p:cNvPr id="25" name="Picture 24">
            <a:hlinkClick r:id="rId5"/>
            <a:extLst>
              <a:ext uri="{FF2B5EF4-FFF2-40B4-BE49-F238E27FC236}">
                <a16:creationId xmlns:a16="http://schemas.microsoft.com/office/drawing/2014/main" id="{643D8BEE-2D43-4F02-A355-C6A3976E97E8}"/>
              </a:ext>
            </a:extLst>
          </p:cNvPr>
          <p:cNvPicPr>
            <a:picLocks noChangeAspect="1"/>
          </p:cNvPicPr>
          <p:nvPr/>
        </p:nvPicPr>
        <p:blipFill>
          <a:blip r:embed="rId6"/>
          <a:stretch>
            <a:fillRect/>
          </a:stretch>
        </p:blipFill>
        <p:spPr>
          <a:xfrm>
            <a:off x="4211449" y="1755961"/>
            <a:ext cx="1750198" cy="1800000"/>
          </a:xfrm>
          <a:prstGeom prst="rect">
            <a:avLst/>
          </a:prstGeom>
        </p:spPr>
      </p:pic>
      <p:pic>
        <p:nvPicPr>
          <p:cNvPr id="29" name="Picture 28">
            <a:hlinkClick r:id="rId7"/>
            <a:extLst>
              <a:ext uri="{FF2B5EF4-FFF2-40B4-BE49-F238E27FC236}">
                <a16:creationId xmlns:a16="http://schemas.microsoft.com/office/drawing/2014/main" id="{B892CD44-B30E-4DFA-AA1A-91845F14BE67}"/>
              </a:ext>
            </a:extLst>
          </p:cNvPr>
          <p:cNvPicPr>
            <a:picLocks noChangeAspect="1"/>
          </p:cNvPicPr>
          <p:nvPr/>
        </p:nvPicPr>
        <p:blipFill>
          <a:blip r:embed="rId8"/>
          <a:stretch>
            <a:fillRect/>
          </a:stretch>
        </p:blipFill>
        <p:spPr>
          <a:xfrm>
            <a:off x="8224940" y="1729306"/>
            <a:ext cx="1864800" cy="1800000"/>
          </a:xfrm>
          <a:prstGeom prst="rect">
            <a:avLst/>
          </a:prstGeom>
        </p:spPr>
      </p:pic>
      <p:pic>
        <p:nvPicPr>
          <p:cNvPr id="12" name="Picture 11">
            <a:hlinkClick r:id="rId9"/>
            <a:extLst>
              <a:ext uri="{FF2B5EF4-FFF2-40B4-BE49-F238E27FC236}">
                <a16:creationId xmlns:a16="http://schemas.microsoft.com/office/drawing/2014/main" id="{1E0B393F-1AE6-476B-A32A-5EDE205D0490}"/>
              </a:ext>
            </a:extLst>
          </p:cNvPr>
          <p:cNvPicPr>
            <a:picLocks noChangeAspect="1"/>
          </p:cNvPicPr>
          <p:nvPr/>
        </p:nvPicPr>
        <p:blipFill>
          <a:blip r:embed="rId10"/>
          <a:stretch>
            <a:fillRect/>
          </a:stretch>
        </p:blipFill>
        <p:spPr>
          <a:xfrm>
            <a:off x="6230355" y="1744795"/>
            <a:ext cx="1779231" cy="1800000"/>
          </a:xfrm>
          <a:prstGeom prst="rect">
            <a:avLst/>
          </a:prstGeom>
        </p:spPr>
      </p:pic>
      <p:pic>
        <p:nvPicPr>
          <p:cNvPr id="10" name="Picture 4" descr="Article 24 - Education | United Nations Enable">
            <a:hlinkClick r:id="rId11"/>
            <a:extLst>
              <a:ext uri="{FF2B5EF4-FFF2-40B4-BE49-F238E27FC236}">
                <a16:creationId xmlns:a16="http://schemas.microsoft.com/office/drawing/2014/main" id="{F67E4621-27E7-4FEF-B5C0-D3B84908AE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73143" y="343581"/>
            <a:ext cx="2887663" cy="8142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5">
            <a:extLst>
              <a:ext uri="{FF2B5EF4-FFF2-40B4-BE49-F238E27FC236}">
                <a16:creationId xmlns:a16="http://schemas.microsoft.com/office/drawing/2014/main" id="{34F3D4EA-5EDB-4ABB-8BB4-8094E401D93D}"/>
              </a:ext>
            </a:extLst>
          </p:cNvPr>
          <p:cNvSpPr txBox="1">
            <a:spLocks/>
          </p:cNvSpPr>
          <p:nvPr/>
        </p:nvSpPr>
        <p:spPr>
          <a:xfrm>
            <a:off x="1405955" y="627115"/>
            <a:ext cx="8733608" cy="9862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D2A59"/>
                </a:solidFill>
              </a:rPr>
              <a:t>Top 17 Global Issues &amp; Goals</a:t>
            </a:r>
          </a:p>
        </p:txBody>
      </p:sp>
      <p:sp>
        <p:nvSpPr>
          <p:cNvPr id="13" name="TextBox 12">
            <a:extLst>
              <a:ext uri="{FF2B5EF4-FFF2-40B4-BE49-F238E27FC236}">
                <a16:creationId xmlns:a16="http://schemas.microsoft.com/office/drawing/2014/main" id="{C90EE80A-1F60-4AD5-9096-AC53E621091B}"/>
              </a:ext>
            </a:extLst>
          </p:cNvPr>
          <p:cNvSpPr txBox="1"/>
          <p:nvPr/>
        </p:nvSpPr>
        <p:spPr>
          <a:xfrm>
            <a:off x="215469" y="3719897"/>
            <a:ext cx="1821687" cy="2246769"/>
          </a:xfrm>
          <a:prstGeom prst="rect">
            <a:avLst/>
          </a:prstGeom>
          <a:noFill/>
        </p:spPr>
        <p:txBody>
          <a:bodyPr wrap="square" rtlCol="0">
            <a:spAutoFit/>
          </a:bodyPr>
          <a:lstStyle/>
          <a:p>
            <a:pPr algn="ctr"/>
            <a:r>
              <a:rPr lang="en-IE" sz="2000" b="1" dirty="0">
                <a:solidFill>
                  <a:srgbClr val="27BFE6"/>
                </a:solidFill>
              </a:rPr>
              <a:t>Water</a:t>
            </a:r>
            <a:r>
              <a:rPr lang="en-IE" sz="2000" b="1" dirty="0">
                <a:solidFill>
                  <a:srgbClr val="FF0000"/>
                </a:solidFill>
              </a:rPr>
              <a:t> </a:t>
            </a:r>
            <a:r>
              <a:rPr lang="en-IE" sz="2000" dirty="0">
                <a:solidFill>
                  <a:schemeClr val="tx1">
                    <a:lumMod val="75000"/>
                    <a:lumOff val="25000"/>
                  </a:schemeClr>
                </a:solidFill>
              </a:rPr>
              <a:t>ensure availability and sustainable management of water and sanitation for all </a:t>
            </a:r>
          </a:p>
        </p:txBody>
      </p:sp>
      <p:sp>
        <p:nvSpPr>
          <p:cNvPr id="4" name="TextBox 3">
            <a:extLst>
              <a:ext uri="{FF2B5EF4-FFF2-40B4-BE49-F238E27FC236}">
                <a16:creationId xmlns:a16="http://schemas.microsoft.com/office/drawing/2014/main" id="{13BE8A37-98B0-4DAC-97C7-DBBC03924A9C}"/>
              </a:ext>
            </a:extLst>
          </p:cNvPr>
          <p:cNvSpPr txBox="1"/>
          <p:nvPr/>
        </p:nvSpPr>
        <p:spPr>
          <a:xfrm>
            <a:off x="9283820" y="1166922"/>
            <a:ext cx="2404203" cy="369332"/>
          </a:xfrm>
          <a:prstGeom prst="rect">
            <a:avLst/>
          </a:prstGeom>
          <a:noFill/>
        </p:spPr>
        <p:txBody>
          <a:bodyPr wrap="square" rtlCol="0">
            <a:spAutoFit/>
          </a:bodyPr>
          <a:lstStyle/>
          <a:p>
            <a:pPr algn="ctr"/>
            <a:r>
              <a:rPr lang="en-IE" dirty="0">
                <a:hlinkClick r:id="rId11"/>
              </a:rPr>
              <a:t>United Nations Goals </a:t>
            </a:r>
            <a:endParaRPr lang="en-IE" dirty="0"/>
          </a:p>
        </p:txBody>
      </p:sp>
      <p:sp>
        <p:nvSpPr>
          <p:cNvPr id="14" name="TextBox 13">
            <a:extLst>
              <a:ext uri="{FF2B5EF4-FFF2-40B4-BE49-F238E27FC236}">
                <a16:creationId xmlns:a16="http://schemas.microsoft.com/office/drawing/2014/main" id="{1CBC0AB4-3613-44E2-9965-3C7E6533EE78}"/>
              </a:ext>
            </a:extLst>
          </p:cNvPr>
          <p:cNvSpPr txBox="1"/>
          <p:nvPr/>
        </p:nvSpPr>
        <p:spPr>
          <a:xfrm>
            <a:off x="2037156" y="3719898"/>
            <a:ext cx="2093164" cy="2246769"/>
          </a:xfrm>
          <a:prstGeom prst="rect">
            <a:avLst/>
          </a:prstGeom>
          <a:noFill/>
        </p:spPr>
        <p:txBody>
          <a:bodyPr wrap="square" rtlCol="0">
            <a:spAutoFit/>
          </a:bodyPr>
          <a:lstStyle/>
          <a:p>
            <a:pPr algn="ctr"/>
            <a:r>
              <a:rPr lang="en-IE" sz="2000" b="1" dirty="0">
                <a:solidFill>
                  <a:srgbClr val="FBC412"/>
                </a:solidFill>
              </a:rPr>
              <a:t>Energy</a:t>
            </a:r>
            <a:r>
              <a:rPr lang="en-IE" sz="2000" b="1" dirty="0">
                <a:solidFill>
                  <a:srgbClr val="FF0000"/>
                </a:solidFill>
              </a:rPr>
              <a:t> </a:t>
            </a:r>
            <a:r>
              <a:rPr lang="en-IE" sz="2000" dirty="0">
                <a:solidFill>
                  <a:schemeClr val="tx1">
                    <a:lumMod val="75000"/>
                    <a:lumOff val="25000"/>
                  </a:schemeClr>
                </a:solidFill>
              </a:rPr>
              <a:t>ensure access to affordable, reliable, sustainable and modern energy for all</a:t>
            </a:r>
          </a:p>
        </p:txBody>
      </p:sp>
      <p:sp>
        <p:nvSpPr>
          <p:cNvPr id="15" name="TextBox 14">
            <a:extLst>
              <a:ext uri="{FF2B5EF4-FFF2-40B4-BE49-F238E27FC236}">
                <a16:creationId xmlns:a16="http://schemas.microsoft.com/office/drawing/2014/main" id="{741C744E-1197-4FCB-894C-43B6CDFA0003}"/>
              </a:ext>
            </a:extLst>
          </p:cNvPr>
          <p:cNvSpPr txBox="1"/>
          <p:nvPr/>
        </p:nvSpPr>
        <p:spPr>
          <a:xfrm>
            <a:off x="3981578" y="3719898"/>
            <a:ext cx="2114422" cy="2554545"/>
          </a:xfrm>
          <a:prstGeom prst="rect">
            <a:avLst/>
          </a:prstGeom>
          <a:noFill/>
        </p:spPr>
        <p:txBody>
          <a:bodyPr wrap="square" rtlCol="0">
            <a:spAutoFit/>
          </a:bodyPr>
          <a:lstStyle/>
          <a:p>
            <a:pPr algn="ctr"/>
            <a:r>
              <a:rPr lang="en-IE" sz="2000" b="1" dirty="0">
                <a:solidFill>
                  <a:srgbClr val="A31C44"/>
                </a:solidFill>
              </a:rPr>
              <a:t>Work</a:t>
            </a:r>
            <a:r>
              <a:rPr lang="en-IE" sz="2000" b="1" dirty="0">
                <a:solidFill>
                  <a:srgbClr val="E5233D"/>
                </a:solidFill>
              </a:rPr>
              <a:t> </a:t>
            </a:r>
            <a:r>
              <a:rPr lang="en-IE" sz="2000" dirty="0">
                <a:solidFill>
                  <a:schemeClr val="tx1">
                    <a:lumMod val="75000"/>
                    <a:lumOff val="25000"/>
                  </a:schemeClr>
                </a:solidFill>
              </a:rPr>
              <a:t>promote sustained, inclusive and sustainable growth, full, productive and decent work for all </a:t>
            </a:r>
          </a:p>
        </p:txBody>
      </p:sp>
      <p:sp>
        <p:nvSpPr>
          <p:cNvPr id="16" name="TextBox 15">
            <a:extLst>
              <a:ext uri="{FF2B5EF4-FFF2-40B4-BE49-F238E27FC236}">
                <a16:creationId xmlns:a16="http://schemas.microsoft.com/office/drawing/2014/main" id="{6FF43A2A-24B3-4327-AE81-7DEC9653476E}"/>
              </a:ext>
            </a:extLst>
          </p:cNvPr>
          <p:cNvSpPr txBox="1"/>
          <p:nvPr/>
        </p:nvSpPr>
        <p:spPr>
          <a:xfrm>
            <a:off x="6015000" y="3764333"/>
            <a:ext cx="2209940" cy="2862322"/>
          </a:xfrm>
          <a:prstGeom prst="rect">
            <a:avLst/>
          </a:prstGeom>
          <a:noFill/>
        </p:spPr>
        <p:txBody>
          <a:bodyPr wrap="square" rtlCol="0">
            <a:spAutoFit/>
          </a:bodyPr>
          <a:lstStyle/>
          <a:p>
            <a:pPr algn="ctr"/>
            <a:r>
              <a:rPr lang="en-IE" sz="2000" b="1" dirty="0">
                <a:solidFill>
                  <a:srgbClr val="F26A2E"/>
                </a:solidFill>
              </a:rPr>
              <a:t>Industry &amp; Infrastructure</a:t>
            </a:r>
            <a:r>
              <a:rPr lang="en-IE" sz="2000" b="1" dirty="0">
                <a:solidFill>
                  <a:srgbClr val="FF0000"/>
                </a:solidFill>
              </a:rPr>
              <a:t> </a:t>
            </a:r>
            <a:r>
              <a:rPr lang="en-IE" sz="2000" dirty="0">
                <a:solidFill>
                  <a:schemeClr val="tx1">
                    <a:lumMod val="75000"/>
                    <a:lumOff val="25000"/>
                  </a:schemeClr>
                </a:solidFill>
              </a:rPr>
              <a:t>build resilient infrastructure, promote inclusive and sustainable industrialisation and foster innovation</a:t>
            </a:r>
          </a:p>
        </p:txBody>
      </p:sp>
      <p:sp>
        <p:nvSpPr>
          <p:cNvPr id="17" name="TextBox 16">
            <a:extLst>
              <a:ext uri="{FF2B5EF4-FFF2-40B4-BE49-F238E27FC236}">
                <a16:creationId xmlns:a16="http://schemas.microsoft.com/office/drawing/2014/main" id="{A3E88629-7217-4E6F-BF23-63B47782B879}"/>
              </a:ext>
            </a:extLst>
          </p:cNvPr>
          <p:cNvSpPr txBox="1"/>
          <p:nvPr/>
        </p:nvSpPr>
        <p:spPr>
          <a:xfrm>
            <a:off x="8129422" y="3799740"/>
            <a:ext cx="1864800" cy="1938992"/>
          </a:xfrm>
          <a:prstGeom prst="rect">
            <a:avLst/>
          </a:prstGeom>
          <a:noFill/>
        </p:spPr>
        <p:txBody>
          <a:bodyPr wrap="square" rtlCol="0">
            <a:spAutoFit/>
          </a:bodyPr>
          <a:lstStyle/>
          <a:p>
            <a:pPr algn="ctr"/>
            <a:r>
              <a:rPr lang="en-IE" sz="2000" b="1" dirty="0">
                <a:solidFill>
                  <a:srgbClr val="E01483"/>
                </a:solidFill>
              </a:rPr>
              <a:t>Inequality</a:t>
            </a:r>
            <a:r>
              <a:rPr lang="en-IE" sz="2000" b="1" dirty="0">
                <a:solidFill>
                  <a:srgbClr val="FF0000"/>
                </a:solidFill>
              </a:rPr>
              <a:t> </a:t>
            </a:r>
            <a:r>
              <a:rPr lang="en-IE" sz="2000" dirty="0">
                <a:solidFill>
                  <a:schemeClr val="tx1">
                    <a:lumMod val="75000"/>
                    <a:lumOff val="25000"/>
                  </a:schemeClr>
                </a:solidFill>
              </a:rPr>
              <a:t>reduce inequality within and among countries</a:t>
            </a:r>
          </a:p>
        </p:txBody>
      </p:sp>
      <p:pic>
        <p:nvPicPr>
          <p:cNvPr id="18" name="Picture 17">
            <a:hlinkClick r:id="rId13"/>
            <a:extLst>
              <a:ext uri="{FF2B5EF4-FFF2-40B4-BE49-F238E27FC236}">
                <a16:creationId xmlns:a16="http://schemas.microsoft.com/office/drawing/2014/main" id="{B30519E8-55C7-40EF-AA09-E79EDF82ADD8}"/>
              </a:ext>
            </a:extLst>
          </p:cNvPr>
          <p:cNvPicPr>
            <a:picLocks noChangeAspect="1"/>
          </p:cNvPicPr>
          <p:nvPr/>
        </p:nvPicPr>
        <p:blipFill>
          <a:blip r:embed="rId14"/>
          <a:stretch>
            <a:fillRect/>
          </a:stretch>
        </p:blipFill>
        <p:spPr>
          <a:xfrm>
            <a:off x="10235165" y="1744795"/>
            <a:ext cx="1793258" cy="1800000"/>
          </a:xfrm>
          <a:prstGeom prst="rect">
            <a:avLst/>
          </a:prstGeom>
        </p:spPr>
      </p:pic>
      <p:sp>
        <p:nvSpPr>
          <p:cNvPr id="19" name="TextBox 18">
            <a:extLst>
              <a:ext uri="{FF2B5EF4-FFF2-40B4-BE49-F238E27FC236}">
                <a16:creationId xmlns:a16="http://schemas.microsoft.com/office/drawing/2014/main" id="{D394A427-44A4-4A85-AE43-5631FCE2032B}"/>
              </a:ext>
            </a:extLst>
          </p:cNvPr>
          <p:cNvSpPr txBox="1"/>
          <p:nvPr/>
        </p:nvSpPr>
        <p:spPr>
          <a:xfrm>
            <a:off x="9994222" y="3764332"/>
            <a:ext cx="2084109" cy="2554545"/>
          </a:xfrm>
          <a:prstGeom prst="rect">
            <a:avLst/>
          </a:prstGeom>
          <a:noFill/>
        </p:spPr>
        <p:txBody>
          <a:bodyPr wrap="square" rtlCol="0">
            <a:spAutoFit/>
          </a:bodyPr>
          <a:lstStyle/>
          <a:p>
            <a:pPr algn="ctr"/>
            <a:r>
              <a:rPr lang="en-IE" sz="2000" b="1" dirty="0">
                <a:solidFill>
                  <a:srgbClr val="F89D2A"/>
                </a:solidFill>
              </a:rPr>
              <a:t>Sustainable Communities </a:t>
            </a:r>
            <a:r>
              <a:rPr lang="en-IE" sz="2000" dirty="0">
                <a:solidFill>
                  <a:schemeClr val="tx1">
                    <a:lumMod val="75000"/>
                    <a:lumOff val="25000"/>
                  </a:schemeClr>
                </a:solidFill>
              </a:rPr>
              <a:t>Make cities and human settlement inclusive, safe, resilient and sustainable </a:t>
            </a:r>
          </a:p>
        </p:txBody>
      </p:sp>
    </p:spTree>
    <p:extLst>
      <p:ext uri="{BB962C8B-B14F-4D97-AF65-F5344CB8AC3E}">
        <p14:creationId xmlns:p14="http://schemas.microsoft.com/office/powerpoint/2010/main" val="1973068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87995D-8F11-459E-B6B3-62376E81E576}"/>
              </a:ext>
            </a:extLst>
          </p:cNvPr>
          <p:cNvSpPr>
            <a:spLocks noGrp="1"/>
          </p:cNvSpPr>
          <p:nvPr>
            <p:ph type="body" sz="quarter" idx="14"/>
          </p:nvPr>
        </p:nvSpPr>
        <p:spPr>
          <a:xfrm>
            <a:off x="3890627" y="272500"/>
            <a:ext cx="7540362" cy="5206518"/>
          </a:xfrm>
        </p:spPr>
        <p:txBody>
          <a:bodyPr/>
          <a:lstStyle/>
          <a:p>
            <a:r>
              <a:rPr lang="en-IE" sz="2800" b="1" dirty="0">
                <a:solidFill>
                  <a:schemeClr val="tx1">
                    <a:lumMod val="75000"/>
                    <a:lumOff val="25000"/>
                  </a:schemeClr>
                </a:solidFill>
                <a:hlinkClick r:id="rId2">
                  <a:extLst>
                    <a:ext uri="{A12FA001-AC4F-418D-AE19-62706E023703}">
                      <ahyp:hlinkClr xmlns:ahyp="http://schemas.microsoft.com/office/drawing/2018/hyperlinkcolor" val="tx"/>
                    </a:ext>
                  </a:extLst>
                </a:hlinkClick>
              </a:rPr>
              <a:t>Goal 7 </a:t>
            </a:r>
            <a:r>
              <a:rPr lang="en-IE" sz="2800" b="1" dirty="0">
                <a:solidFill>
                  <a:srgbClr val="FBC412"/>
                </a:solidFill>
              </a:rPr>
              <a:t>Energy </a:t>
            </a:r>
            <a:r>
              <a:rPr lang="en-IE" dirty="0">
                <a:solidFill>
                  <a:schemeClr val="tx1">
                    <a:lumMod val="75000"/>
                    <a:lumOff val="25000"/>
                  </a:schemeClr>
                </a:solidFill>
              </a:rPr>
              <a:t>789 people still lack electricity (2018)</a:t>
            </a:r>
          </a:p>
          <a:p>
            <a:r>
              <a:rPr lang="en-IE" sz="2800" b="1" dirty="0">
                <a:solidFill>
                  <a:schemeClr val="tx1">
                    <a:lumMod val="75000"/>
                    <a:lumOff val="25000"/>
                  </a:schemeClr>
                </a:solidFill>
                <a:hlinkClick r:id="rId3">
                  <a:extLst>
                    <a:ext uri="{A12FA001-AC4F-418D-AE19-62706E023703}">
                      <ahyp:hlinkClr xmlns:ahyp="http://schemas.microsoft.com/office/drawing/2018/hyperlinkcolor" val="tx"/>
                    </a:ext>
                  </a:extLst>
                </a:hlinkClick>
              </a:rPr>
              <a:t>Goal 8 </a:t>
            </a:r>
            <a:r>
              <a:rPr lang="en-IE" sz="2800" b="1" dirty="0">
                <a:solidFill>
                  <a:srgbClr val="A6377D"/>
                </a:solidFill>
              </a:rPr>
              <a:t>Work</a:t>
            </a:r>
            <a:r>
              <a:rPr lang="en-IE" sz="2800" b="1" dirty="0">
                <a:solidFill>
                  <a:srgbClr val="C00000"/>
                </a:solidFill>
              </a:rPr>
              <a:t> </a:t>
            </a:r>
            <a:r>
              <a:rPr lang="en-IE" dirty="0">
                <a:solidFill>
                  <a:schemeClr val="tx1">
                    <a:lumMod val="75000"/>
                    <a:lumOff val="25000"/>
                  </a:schemeClr>
                </a:solidFill>
              </a:rPr>
              <a:t>During COVID 1.6 billion workers in the informal economy risk losing their livelihoods. The world faces the worst economic recession since the Great Depression. GDP expected to decline by 4.2% in 2020</a:t>
            </a:r>
          </a:p>
          <a:p>
            <a:r>
              <a:rPr lang="en-IE" sz="2800" b="1" dirty="0">
                <a:solidFill>
                  <a:schemeClr val="tx1">
                    <a:lumMod val="75000"/>
                    <a:lumOff val="25000"/>
                  </a:schemeClr>
                </a:solidFill>
                <a:hlinkClick r:id="rId4">
                  <a:extLst>
                    <a:ext uri="{A12FA001-AC4F-418D-AE19-62706E023703}">
                      <ahyp:hlinkClr xmlns:ahyp="http://schemas.microsoft.com/office/drawing/2018/hyperlinkcolor" val="tx"/>
                    </a:ext>
                  </a:extLst>
                </a:hlinkClick>
              </a:rPr>
              <a:t>Goal 9 </a:t>
            </a:r>
            <a:r>
              <a:rPr lang="en-IE" sz="2800" b="1" dirty="0">
                <a:solidFill>
                  <a:srgbClr val="F89D2A"/>
                </a:solidFill>
              </a:rPr>
              <a:t>Industry &amp; Infrastructure </a:t>
            </a:r>
            <a:r>
              <a:rPr lang="en-IE" dirty="0">
                <a:solidFill>
                  <a:schemeClr val="tx1">
                    <a:lumMod val="75000"/>
                    <a:lumOff val="25000"/>
                  </a:schemeClr>
                </a:solidFill>
              </a:rPr>
              <a:t>Fewer than 1 in 5 use the internet in LCDs (2019). COVID has hugely impacted SMEs and industries. They need innovation, </a:t>
            </a:r>
            <a:r>
              <a:rPr lang="en-IE" dirty="0">
                <a:solidFill>
                  <a:schemeClr val="tx1">
                    <a:lumMod val="75000"/>
                    <a:lumOff val="25000"/>
                  </a:schemeClr>
                </a:solidFill>
                <a:hlinkClick r:id="rId5">
                  <a:extLst>
                    <a:ext uri="{A12FA001-AC4F-418D-AE19-62706E023703}">
                      <ahyp:hlinkClr xmlns:ahyp="http://schemas.microsoft.com/office/drawing/2018/hyperlinkcolor" val="tx"/>
                    </a:ext>
                  </a:extLst>
                </a:hlinkClick>
              </a:rPr>
              <a:t>new technologies </a:t>
            </a:r>
            <a:r>
              <a:rPr lang="en-IE" dirty="0">
                <a:solidFill>
                  <a:schemeClr val="tx1">
                    <a:lumMod val="75000"/>
                    <a:lumOff val="25000"/>
                  </a:schemeClr>
                </a:solidFill>
              </a:rPr>
              <a:t>and training.  They need to be able to adapt to new challenges, be flexible, online, keep pace and be more resilient.</a:t>
            </a:r>
          </a:p>
          <a:p>
            <a:r>
              <a:rPr lang="en-IE" sz="2800" b="1" dirty="0">
                <a:solidFill>
                  <a:schemeClr val="tx1">
                    <a:lumMod val="75000"/>
                    <a:lumOff val="25000"/>
                  </a:schemeClr>
                </a:solidFill>
                <a:hlinkClick r:id="rId6">
                  <a:extLst>
                    <a:ext uri="{A12FA001-AC4F-418D-AE19-62706E023703}">
                      <ahyp:hlinkClr xmlns:ahyp="http://schemas.microsoft.com/office/drawing/2018/hyperlinkcolor" val="tx"/>
                    </a:ext>
                  </a:extLst>
                </a:hlinkClick>
              </a:rPr>
              <a:t>Goal 10 </a:t>
            </a:r>
            <a:r>
              <a:rPr lang="en-IE" sz="2800" b="1" dirty="0">
                <a:solidFill>
                  <a:srgbClr val="ED2A59"/>
                </a:solidFill>
              </a:rPr>
              <a:t>Inequality</a:t>
            </a:r>
            <a:r>
              <a:rPr lang="en-IE" sz="2800" b="1" dirty="0">
                <a:solidFill>
                  <a:schemeClr val="tx1">
                    <a:lumMod val="75000"/>
                    <a:lumOff val="25000"/>
                  </a:schemeClr>
                </a:solidFill>
              </a:rPr>
              <a:t> </a:t>
            </a:r>
            <a:r>
              <a:rPr lang="en-IE" dirty="0">
                <a:solidFill>
                  <a:schemeClr val="tx1">
                    <a:lumMod val="75000"/>
                    <a:lumOff val="25000"/>
                  </a:schemeClr>
                </a:solidFill>
              </a:rPr>
              <a:t>the most vulnerable groups are the highest excluded. The pandemic hit them the hardest (elderly, people with disabilities, children, women, migrants and refugees)</a:t>
            </a:r>
          </a:p>
          <a:p>
            <a:r>
              <a:rPr lang="en-IE" sz="2800" b="1" dirty="0">
                <a:solidFill>
                  <a:schemeClr val="tx1">
                    <a:lumMod val="75000"/>
                    <a:lumOff val="25000"/>
                  </a:schemeClr>
                </a:solidFill>
                <a:hlinkClick r:id="rId7">
                  <a:extLst>
                    <a:ext uri="{A12FA001-AC4F-418D-AE19-62706E023703}">
                      <ahyp:hlinkClr xmlns:ahyp="http://schemas.microsoft.com/office/drawing/2018/hyperlinkcolor" val="tx"/>
                    </a:ext>
                  </a:extLst>
                </a:hlinkClick>
              </a:rPr>
              <a:t>Goal 11 </a:t>
            </a:r>
            <a:r>
              <a:rPr lang="en-IE" sz="2800" b="1" dirty="0">
                <a:solidFill>
                  <a:srgbClr val="FBC412"/>
                </a:solidFill>
              </a:rPr>
              <a:t>Sustainable Communities </a:t>
            </a:r>
            <a:r>
              <a:rPr lang="en-IE" dirty="0">
                <a:solidFill>
                  <a:schemeClr val="tx1">
                    <a:lumMod val="75000"/>
                    <a:lumOff val="25000"/>
                  </a:schemeClr>
                </a:solidFill>
              </a:rPr>
              <a:t>Air pollution caused 4.2 million premature deaths in 2016</a:t>
            </a:r>
          </a:p>
        </p:txBody>
      </p:sp>
      <p:pic>
        <p:nvPicPr>
          <p:cNvPr id="3" name="Picture 2" descr="A picture containing grass, outdoor, person, hand&#10;&#10;Description automatically generated">
            <a:extLst>
              <a:ext uri="{FF2B5EF4-FFF2-40B4-BE49-F238E27FC236}">
                <a16:creationId xmlns:a16="http://schemas.microsoft.com/office/drawing/2014/main" id="{7F742739-8FD0-4EA0-A827-42AE80AA9BD2}"/>
              </a:ext>
            </a:extLst>
          </p:cNvPr>
          <p:cNvPicPr>
            <a:picLocks noChangeAspect="1"/>
          </p:cNvPicPr>
          <p:nvPr/>
        </p:nvPicPr>
        <p:blipFill rotWithShape="1">
          <a:blip r:embed="rId8"/>
          <a:srcRect l="14465" t="1577" r="14888"/>
          <a:stretch/>
        </p:blipFill>
        <p:spPr>
          <a:xfrm>
            <a:off x="0" y="1819747"/>
            <a:ext cx="3503691" cy="3953936"/>
          </a:xfrm>
          <a:prstGeom prst="rect">
            <a:avLst/>
          </a:prstGeom>
        </p:spPr>
      </p:pic>
    </p:spTree>
    <p:extLst>
      <p:ext uri="{BB962C8B-B14F-4D97-AF65-F5344CB8AC3E}">
        <p14:creationId xmlns:p14="http://schemas.microsoft.com/office/powerpoint/2010/main" val="3290904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7C0EB-E9FB-4D97-B9E2-8C41E6695326}"/>
              </a:ext>
            </a:extLst>
          </p:cNvPr>
          <p:cNvSpPr>
            <a:spLocks noGrp="1"/>
          </p:cNvSpPr>
          <p:nvPr>
            <p:ph type="body" sz="quarter" idx="14"/>
          </p:nvPr>
        </p:nvSpPr>
        <p:spPr>
          <a:xfrm>
            <a:off x="3757188" y="1461810"/>
            <a:ext cx="8133389" cy="5206518"/>
          </a:xfrm>
        </p:spPr>
        <p:txBody>
          <a:bodyPr/>
          <a:lstStyle/>
          <a:p>
            <a:pPr algn="ctr"/>
            <a:r>
              <a:rPr lang="en-IE" dirty="0">
                <a:solidFill>
                  <a:schemeClr val="tx1">
                    <a:lumMod val="75000"/>
                    <a:lumOff val="25000"/>
                  </a:schemeClr>
                </a:solidFill>
              </a:rPr>
              <a:t>DSI is fantastic because it uses open, collaborative </a:t>
            </a:r>
            <a:r>
              <a:rPr lang="en-IE" b="0" i="0" dirty="0">
                <a:solidFill>
                  <a:schemeClr val="tx1">
                    <a:lumMod val="75000"/>
                    <a:lumOff val="25000"/>
                  </a:schemeClr>
                </a:solidFill>
                <a:effectLst/>
              </a:rPr>
              <a:t>technologies to support the transition to more sustainable societies and economies, including by engaging the public, enabling cleaner, localised energy production, and optimising mobility solutions.</a:t>
            </a:r>
          </a:p>
          <a:p>
            <a:r>
              <a:rPr lang="en-IE" b="1" dirty="0">
                <a:solidFill>
                  <a:srgbClr val="009FD8"/>
                </a:solidFill>
                <a:hlinkClick r:id="rId2">
                  <a:extLst>
                    <a:ext uri="{A12FA001-AC4F-418D-AE19-62706E023703}">
                      <ahyp:hlinkClr xmlns:ahyp="http://schemas.microsoft.com/office/drawing/2018/hyperlinkcolor" val="tx"/>
                    </a:ext>
                  </a:extLst>
                </a:hlinkClick>
              </a:rPr>
              <a:t>Vincles</a:t>
            </a:r>
            <a:r>
              <a:rPr lang="en-IE" dirty="0">
                <a:solidFill>
                  <a:srgbClr val="009FD8"/>
                </a:solidFill>
              </a:rPr>
              <a:t>, Barcelona, </a:t>
            </a:r>
            <a:r>
              <a:rPr lang="en-IE" dirty="0">
                <a:solidFill>
                  <a:schemeClr val="tx1">
                    <a:lumMod val="75000"/>
                    <a:lumOff val="25000"/>
                  </a:schemeClr>
                </a:solidFill>
              </a:rPr>
              <a:t>tackles loneliness among older citizens by connecting them to a volunteers through digital, free and opensource communication technologies. </a:t>
            </a:r>
          </a:p>
          <a:p>
            <a:r>
              <a:rPr lang="en-IE" b="1" dirty="0">
                <a:solidFill>
                  <a:srgbClr val="009FD8"/>
                </a:solidFill>
                <a:hlinkClick r:id="rId3">
                  <a:extLst>
                    <a:ext uri="{A12FA001-AC4F-418D-AE19-62706E023703}">
                      <ahyp:hlinkClr xmlns:ahyp="http://schemas.microsoft.com/office/drawing/2018/hyperlinkcolor" val="tx"/>
                    </a:ext>
                  </a:extLst>
                </a:hlinkClick>
              </a:rPr>
              <a:t>Decidim, </a:t>
            </a:r>
            <a:r>
              <a:rPr lang="en-IE" dirty="0">
                <a:solidFill>
                  <a:srgbClr val="009FD8"/>
                </a:solidFill>
              </a:rPr>
              <a:t>Spain </a:t>
            </a:r>
            <a:r>
              <a:rPr lang="en-IE" dirty="0">
                <a:solidFill>
                  <a:schemeClr val="tx1">
                    <a:lumMod val="75000"/>
                    <a:lumOff val="25000"/>
                  </a:schemeClr>
                </a:solidFill>
              </a:rPr>
              <a:t>tackles democratic engagement through a digital platform enabling closer interaction between government where citizens participate in policy and budget decisions. </a:t>
            </a:r>
          </a:p>
          <a:p>
            <a:r>
              <a:rPr lang="en-IE" b="1" dirty="0">
                <a:solidFill>
                  <a:srgbClr val="009FD8"/>
                </a:solidFill>
                <a:hlinkClick r:id="rId4">
                  <a:extLst>
                    <a:ext uri="{A12FA001-AC4F-418D-AE19-62706E023703}">
                      <ahyp:hlinkClr xmlns:ahyp="http://schemas.microsoft.com/office/drawing/2018/hyperlinkcolor" val="tx"/>
                    </a:ext>
                  </a:extLst>
                </a:hlinkClick>
              </a:rPr>
              <a:t>Smart Citizen</a:t>
            </a:r>
            <a:r>
              <a:rPr lang="en-IE" dirty="0">
                <a:solidFill>
                  <a:schemeClr val="tx1">
                    <a:lumMod val="75000"/>
                    <a:lumOff val="25000"/>
                  </a:schemeClr>
                </a:solidFill>
              </a:rPr>
              <a:t>, </a:t>
            </a:r>
            <a:r>
              <a:rPr lang="en-IE" dirty="0">
                <a:solidFill>
                  <a:srgbClr val="009FD8"/>
                </a:solidFill>
              </a:rPr>
              <a:t>Barcelona</a:t>
            </a:r>
            <a:r>
              <a:rPr lang="en-IE" dirty="0">
                <a:solidFill>
                  <a:schemeClr val="tx1">
                    <a:lumMod val="75000"/>
                    <a:lumOff val="25000"/>
                  </a:schemeClr>
                </a:solidFill>
              </a:rPr>
              <a:t> is a low coast pollution-monitoring kit and platform which engages citizens in solving local environmental problems. Citizens record real-time environmental data used for research, analysis and, eventually, citizen-led solutions to environmental problems. </a:t>
            </a:r>
            <a:endParaRPr lang="en-IE" b="0" i="0" dirty="0">
              <a:solidFill>
                <a:schemeClr val="tx1">
                  <a:lumMod val="75000"/>
                  <a:lumOff val="25000"/>
                </a:schemeClr>
              </a:solidFill>
              <a:effectLst/>
            </a:endParaRPr>
          </a:p>
        </p:txBody>
      </p:sp>
      <p:sp>
        <p:nvSpPr>
          <p:cNvPr id="7" name="Text Placeholder 5">
            <a:extLst>
              <a:ext uri="{FF2B5EF4-FFF2-40B4-BE49-F238E27FC236}">
                <a16:creationId xmlns:a16="http://schemas.microsoft.com/office/drawing/2014/main"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rgbClr val="ED2A59"/>
                </a:solidFill>
              </a:rPr>
              <a:t>Social Innovation Opportunities</a:t>
            </a:r>
          </a:p>
          <a:p>
            <a:pPr algn="ctr">
              <a:spcBef>
                <a:spcPts val="0"/>
              </a:spcBef>
            </a:pPr>
            <a:r>
              <a:rPr lang="en-IE" sz="2400" dirty="0">
                <a:solidFill>
                  <a:srgbClr val="ED2A59"/>
                </a:solidFill>
              </a:rPr>
              <a:t>(Clean Water, Energy, Work, Industry &amp; Infrastructure, Inequality, Sustainable Communities)</a:t>
            </a:r>
          </a:p>
          <a:p>
            <a:pPr algn="ctr">
              <a:spcBef>
                <a:spcPts val="0"/>
              </a:spcBef>
            </a:pPr>
            <a:endParaRPr lang="en-IE" b="1" dirty="0">
              <a:solidFill>
                <a:srgbClr val="ED2A59"/>
              </a:solidFill>
              <a:highlight>
                <a:srgbClr val="FFFF00"/>
              </a:highlight>
            </a:endParaRPr>
          </a:p>
        </p:txBody>
      </p:sp>
      <p:pic>
        <p:nvPicPr>
          <p:cNvPr id="6" name="Picture 5" descr="A group of people posing for a photo&#10;&#10;Description automatically generated">
            <a:extLst>
              <a:ext uri="{FF2B5EF4-FFF2-40B4-BE49-F238E27FC236}">
                <a16:creationId xmlns:a16="http://schemas.microsoft.com/office/drawing/2014/main" id="{1B20B3D2-3314-46A0-B1D8-43BC94A680A1}"/>
              </a:ext>
            </a:extLst>
          </p:cNvPr>
          <p:cNvPicPr>
            <a:picLocks noChangeAspect="1"/>
          </p:cNvPicPr>
          <p:nvPr/>
        </p:nvPicPr>
        <p:blipFill rotWithShape="1">
          <a:blip r:embed="rId5"/>
          <a:srcRect l="40735" r="25202" b="-924"/>
          <a:stretch/>
        </p:blipFill>
        <p:spPr>
          <a:xfrm>
            <a:off x="0" y="13572"/>
            <a:ext cx="3503691" cy="6921381"/>
          </a:xfrm>
          <a:prstGeom prst="rect">
            <a:avLst/>
          </a:prstGeom>
        </p:spPr>
      </p:pic>
    </p:spTree>
    <p:extLst>
      <p:ext uri="{BB962C8B-B14F-4D97-AF65-F5344CB8AC3E}">
        <p14:creationId xmlns:p14="http://schemas.microsoft.com/office/powerpoint/2010/main" val="2296876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641D24D-8501-4138-889C-56A9C2CD19C9}"/>
              </a:ext>
            </a:extLst>
          </p:cNvPr>
          <p:cNvSpPr>
            <a:spLocks noGrp="1"/>
          </p:cNvSpPr>
          <p:nvPr>
            <p:ph type="body" sz="quarter" idx="14"/>
          </p:nvPr>
        </p:nvSpPr>
        <p:spPr>
          <a:xfrm>
            <a:off x="402294" y="2683040"/>
            <a:ext cx="11387411" cy="2644774"/>
          </a:xfrm>
        </p:spPr>
        <p:txBody>
          <a:bodyPr/>
          <a:lstStyle/>
          <a:p>
            <a:r>
              <a:rPr lang="en-US" sz="3200" b="1"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rPr>
              <a:t>Digital Social Innovation is an exciting avenue for young people to explore and become the next generation ‘Change Makers’</a:t>
            </a:r>
          </a:p>
          <a:p>
            <a:r>
              <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In this module, you will learn how young people are perfectly poised to assist and alleviate 17 of the World’s critical global issues and challenges through digital social innovation. They are already perfectly equipped technically</a:t>
            </a: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are very socially responsible and already feel a huge inclination to save and improve the world for everyone. </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ED2A59"/>
                </a:solidFill>
                <a:effectLst/>
                <a:latin typeface="Calibri" panose="020F0502020204030204" pitchFamily="34" charset="0"/>
                <a:ea typeface="Calibri" panose="020F0502020204030204" pitchFamily="34" charset="0"/>
                <a:cs typeface="Times New Roman" panose="02020603050405020304" pitchFamily="18" charset="0"/>
              </a:rPr>
              <a:t>Module 2 </a:t>
            </a:r>
            <a:r>
              <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highlights the existing and most critical global social issues and challenges, the impacts and illustrates how young people are already leaving a hugely positive mark on the world through digital social innovation solutions and opportunities </a:t>
            </a:r>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E15862F0-B198-42F0-A5A8-2A81F098AD9B}"/>
              </a:ext>
            </a:extLst>
          </p:cNvPr>
          <p:cNvSpPr>
            <a:spLocks noGrp="1"/>
          </p:cNvSpPr>
          <p:nvPr>
            <p:ph type="body" sz="quarter" idx="15"/>
          </p:nvPr>
        </p:nvSpPr>
        <p:spPr>
          <a:xfrm>
            <a:off x="323619" y="648737"/>
            <a:ext cx="11020656" cy="1825229"/>
          </a:xfrm>
          <a:solidFill>
            <a:srgbClr val="A6377D"/>
          </a:solidFill>
        </p:spPr>
        <p:txBody>
          <a:bodyPr anchor="ctr">
            <a:normAutofit/>
          </a:bodyPr>
          <a:lstStyle/>
          <a:p>
            <a:r>
              <a:rPr lang="en-IE" dirty="0">
                <a:solidFill>
                  <a:schemeClr val="bg1"/>
                </a:solidFill>
              </a:rPr>
              <a:t>How Young DSI’s are Assisting in Solving Global Social Issues that are Critically Impacting Individuals and Communities</a:t>
            </a:r>
          </a:p>
        </p:txBody>
      </p:sp>
    </p:spTree>
    <p:extLst>
      <p:ext uri="{BB962C8B-B14F-4D97-AF65-F5344CB8AC3E}">
        <p14:creationId xmlns:p14="http://schemas.microsoft.com/office/powerpoint/2010/main" val="1964018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BA338A0-3698-4089-8CAE-BF69937392F3}"/>
              </a:ext>
            </a:extLst>
          </p:cNvPr>
          <p:cNvSpPr>
            <a:spLocks noGrp="1"/>
          </p:cNvSpPr>
          <p:nvPr>
            <p:ph type="body" sz="quarter" idx="14"/>
          </p:nvPr>
        </p:nvSpPr>
        <p:spPr>
          <a:xfrm>
            <a:off x="886280" y="1154729"/>
            <a:ext cx="11210470" cy="3202098"/>
          </a:xfrm>
        </p:spPr>
        <p:txBody>
          <a:bodyPr/>
          <a:lstStyle/>
          <a:p>
            <a:pPr algn="ctr" fontAlgn="base"/>
            <a:r>
              <a:rPr lang="en-IE" sz="2800" b="1" dirty="0">
                <a:solidFill>
                  <a:schemeClr val="tx1">
                    <a:lumMod val="75000"/>
                    <a:lumOff val="25000"/>
                  </a:schemeClr>
                </a:solidFill>
              </a:rPr>
              <a:t>Ensure availability and sustainable management </a:t>
            </a:r>
          </a:p>
          <a:p>
            <a:pPr algn="ctr" fontAlgn="base"/>
            <a:r>
              <a:rPr lang="en-IE" sz="2800" b="1" dirty="0">
                <a:solidFill>
                  <a:schemeClr val="tx1">
                    <a:lumMod val="75000"/>
                    <a:lumOff val="25000"/>
                  </a:schemeClr>
                </a:solidFill>
              </a:rPr>
              <a:t>of </a:t>
            </a:r>
            <a:r>
              <a:rPr lang="en-IE" sz="2800" b="1" dirty="0">
                <a:solidFill>
                  <a:schemeClr val="tx1">
                    <a:lumMod val="75000"/>
                    <a:lumOff val="25000"/>
                  </a:schemeClr>
                </a:solidFill>
                <a:hlinkClick r:id="rId2"/>
              </a:rPr>
              <a:t>water and sanitation </a:t>
            </a:r>
            <a:r>
              <a:rPr lang="en-IE" sz="2800" b="1" dirty="0">
                <a:solidFill>
                  <a:schemeClr val="tx1">
                    <a:lumMod val="75000"/>
                    <a:lumOff val="25000"/>
                  </a:schemeClr>
                </a:solidFill>
              </a:rPr>
              <a:t>for all! </a:t>
            </a:r>
          </a:p>
          <a:p>
            <a:pPr algn="ctr">
              <a:lnSpc>
                <a:spcPct val="100000"/>
              </a:lnSpc>
              <a:spcBef>
                <a:spcPts val="0"/>
              </a:spcBef>
            </a:pPr>
            <a:r>
              <a:rPr lang="en-IE" sz="3600" b="1" i="1" dirty="0">
                <a:effectLst/>
                <a:latin typeface="Abadi" panose="020B0604020104020204" pitchFamily="34" charset="0"/>
              </a:rPr>
              <a:t>Billions still lack water and sanitation services!!!</a:t>
            </a:r>
          </a:p>
          <a:p>
            <a:pPr algn="ctr">
              <a:lnSpc>
                <a:spcPct val="100000"/>
              </a:lnSpc>
              <a:spcBef>
                <a:spcPts val="0"/>
              </a:spcBef>
            </a:pPr>
            <a:endParaRPr lang="en-IE" sz="1000" b="1" i="1" dirty="0">
              <a:effectLst/>
              <a:latin typeface="Abadi" panose="020B0604020104020204" pitchFamily="34" charset="0"/>
            </a:endParaRPr>
          </a:p>
          <a:p>
            <a:pPr algn="ctr">
              <a:lnSpc>
                <a:spcPct val="100000"/>
              </a:lnSpc>
              <a:spcBef>
                <a:spcPts val="0"/>
              </a:spcBef>
            </a:pPr>
            <a:endParaRPr lang="en-IE" sz="1000" i="0" dirty="0">
              <a:solidFill>
                <a:srgbClr val="A6377D"/>
              </a:solidFill>
              <a:effectLst/>
            </a:endParaRPr>
          </a:p>
          <a:p>
            <a:pPr>
              <a:lnSpc>
                <a:spcPct val="100000"/>
              </a:lnSpc>
              <a:spcBef>
                <a:spcPts val="0"/>
              </a:spcBef>
            </a:pPr>
            <a:r>
              <a:rPr lang="en-IE" dirty="0">
                <a:solidFill>
                  <a:schemeClr val="tx1">
                    <a:lumMod val="75000"/>
                    <a:lumOff val="25000"/>
                  </a:schemeClr>
                </a:solidFill>
              </a:rPr>
              <a:t>Countries experience a </a:t>
            </a:r>
            <a:r>
              <a:rPr lang="en-IE" b="1" dirty="0">
                <a:solidFill>
                  <a:schemeClr val="tx1">
                    <a:lumMod val="75000"/>
                    <a:lumOff val="25000"/>
                  </a:schemeClr>
                </a:solidFill>
              </a:rPr>
              <a:t>funding gap of 61% </a:t>
            </a:r>
            <a:r>
              <a:rPr lang="en-IE" dirty="0">
                <a:solidFill>
                  <a:schemeClr val="tx1">
                    <a:lumMod val="75000"/>
                    <a:lumOff val="25000"/>
                  </a:schemeClr>
                </a:solidFill>
              </a:rPr>
              <a:t>for achieving water and sanitation targets</a:t>
            </a:r>
          </a:p>
          <a:p>
            <a:pPr>
              <a:lnSpc>
                <a:spcPct val="100000"/>
              </a:lnSpc>
              <a:spcBef>
                <a:spcPts val="0"/>
              </a:spcBef>
            </a:pPr>
            <a:endParaRPr lang="en-IE" dirty="0">
              <a:solidFill>
                <a:schemeClr val="tx1">
                  <a:lumMod val="75000"/>
                  <a:lumOff val="25000"/>
                </a:schemeClr>
              </a:solidFill>
            </a:endParaRPr>
          </a:p>
          <a:p>
            <a:pPr>
              <a:lnSpc>
                <a:spcPct val="100000"/>
              </a:lnSpc>
              <a:spcBef>
                <a:spcPts val="0"/>
              </a:spcBef>
            </a:pPr>
            <a:r>
              <a:rPr lang="en-IE" sz="2800" b="1" dirty="0">
                <a:solidFill>
                  <a:schemeClr val="tx1">
                    <a:lumMod val="75000"/>
                    <a:lumOff val="25000"/>
                  </a:schemeClr>
                </a:solidFill>
              </a:rPr>
              <a:t>2020 COVID </a:t>
            </a:r>
            <a:r>
              <a:rPr lang="en-IE" dirty="0">
                <a:solidFill>
                  <a:schemeClr val="tx1">
                    <a:lumMod val="75000"/>
                    <a:lumOff val="25000"/>
                  </a:schemeClr>
                </a:solidFill>
              </a:rPr>
              <a:t>3 billion people worldwide lack basic hand washing facilities at home (the most effective method for COVID prevention)</a:t>
            </a:r>
          </a:p>
          <a:p>
            <a:pPr>
              <a:lnSpc>
                <a:spcPct val="100000"/>
              </a:lnSpc>
              <a:spcBef>
                <a:spcPts val="0"/>
              </a:spcBef>
            </a:pPr>
            <a:r>
              <a:rPr lang="en-IE" sz="2800" b="1" dirty="0">
                <a:solidFill>
                  <a:schemeClr val="tx1">
                    <a:lumMod val="75000"/>
                    <a:lumOff val="25000"/>
                  </a:schemeClr>
                </a:solidFill>
              </a:rPr>
              <a:t>2020 </a:t>
            </a:r>
            <a:r>
              <a:rPr lang="en-IE" dirty="0">
                <a:solidFill>
                  <a:schemeClr val="tx1">
                    <a:lumMod val="75000"/>
                    <a:lumOff val="25000"/>
                  </a:schemeClr>
                </a:solidFill>
              </a:rPr>
              <a:t>water scarcity could displace 700 million people </a:t>
            </a:r>
          </a:p>
          <a:p>
            <a:pPr>
              <a:lnSpc>
                <a:spcPct val="100000"/>
              </a:lnSpc>
              <a:spcBef>
                <a:spcPts val="0"/>
              </a:spcBef>
            </a:pPr>
            <a:r>
              <a:rPr lang="en-IE" sz="2800" b="1" dirty="0">
                <a:solidFill>
                  <a:schemeClr val="tx1">
                    <a:lumMod val="75000"/>
                    <a:lumOff val="25000"/>
                  </a:schemeClr>
                </a:solidFill>
              </a:rPr>
              <a:t>2017 </a:t>
            </a:r>
            <a:r>
              <a:rPr lang="en-IE" dirty="0">
                <a:solidFill>
                  <a:schemeClr val="tx1">
                    <a:lumMod val="75000"/>
                    <a:lumOff val="25000"/>
                  </a:schemeClr>
                </a:solidFill>
              </a:rPr>
              <a:t>2.2 billion people lack safely managed drinking water</a:t>
            </a:r>
          </a:p>
          <a:p>
            <a:pPr>
              <a:lnSpc>
                <a:spcPct val="100000"/>
              </a:lnSpc>
              <a:spcBef>
                <a:spcPts val="0"/>
              </a:spcBef>
            </a:pPr>
            <a:r>
              <a:rPr lang="en-IE" sz="2800" b="1" dirty="0">
                <a:solidFill>
                  <a:schemeClr val="tx1">
                    <a:lumMod val="75000"/>
                    <a:lumOff val="25000"/>
                  </a:schemeClr>
                </a:solidFill>
              </a:rPr>
              <a:t>2017</a:t>
            </a:r>
            <a:r>
              <a:rPr lang="en-IE" dirty="0">
                <a:solidFill>
                  <a:schemeClr val="tx1">
                    <a:lumMod val="75000"/>
                    <a:lumOff val="25000"/>
                  </a:schemeClr>
                </a:solidFill>
              </a:rPr>
              <a:t> 4.2 billion people lack safely managed sanitation (toilet facilities)</a:t>
            </a:r>
          </a:p>
          <a:p>
            <a:pPr>
              <a:lnSpc>
                <a:spcPct val="100000"/>
              </a:lnSpc>
              <a:spcBef>
                <a:spcPts val="0"/>
              </a:spcBef>
            </a:pPr>
            <a:r>
              <a:rPr lang="en-IE" sz="2800" b="1" dirty="0">
                <a:solidFill>
                  <a:schemeClr val="tx1">
                    <a:lumMod val="75000"/>
                    <a:lumOff val="25000"/>
                  </a:schemeClr>
                </a:solidFill>
              </a:rPr>
              <a:t>2016</a:t>
            </a:r>
            <a:r>
              <a:rPr lang="en-IE" b="1" dirty="0">
                <a:solidFill>
                  <a:schemeClr val="tx1">
                    <a:lumMod val="75000"/>
                    <a:lumOff val="25000"/>
                  </a:schemeClr>
                </a:solidFill>
              </a:rPr>
              <a:t> </a:t>
            </a:r>
            <a:r>
              <a:rPr lang="en-IE" dirty="0">
                <a:solidFill>
                  <a:schemeClr val="tx1">
                    <a:lumMod val="75000"/>
                    <a:lumOff val="25000"/>
                  </a:schemeClr>
                </a:solidFill>
              </a:rPr>
              <a:t>2 in 5 health care facilities worldwide have no soap and water or alcohol hand rub</a:t>
            </a:r>
          </a:p>
          <a:p>
            <a:endParaRPr lang="en-IE" dirty="0"/>
          </a:p>
        </p:txBody>
      </p:sp>
      <p:sp>
        <p:nvSpPr>
          <p:cNvPr id="10" name="Text Placeholder 9">
            <a:extLst>
              <a:ext uri="{FF2B5EF4-FFF2-40B4-BE49-F238E27FC236}">
                <a16:creationId xmlns:a16="http://schemas.microsoft.com/office/drawing/2014/main" id="{5FA4B6D6-9E25-4773-B36E-2C9D334B4FAA}"/>
              </a:ext>
            </a:extLst>
          </p:cNvPr>
          <p:cNvSpPr>
            <a:spLocks noGrp="1"/>
          </p:cNvSpPr>
          <p:nvPr>
            <p:ph type="body" sz="quarter" idx="15"/>
          </p:nvPr>
        </p:nvSpPr>
        <p:spPr>
          <a:xfrm>
            <a:off x="2934156" y="295121"/>
            <a:ext cx="7923750" cy="697353"/>
          </a:xfrm>
        </p:spPr>
        <p:txBody>
          <a:bodyPr>
            <a:normAutofit lnSpcReduction="10000"/>
          </a:bodyPr>
          <a:lstStyle/>
          <a:p>
            <a:pPr algn="ctr"/>
            <a:r>
              <a:rPr lang="en-IE" sz="4800" b="1" dirty="0"/>
              <a:t>Goal 6 Water Sanitation</a:t>
            </a:r>
          </a:p>
          <a:p>
            <a:endParaRPr lang="en-IE" sz="4000" dirty="0"/>
          </a:p>
        </p:txBody>
      </p:sp>
    </p:spTree>
    <p:extLst>
      <p:ext uri="{BB962C8B-B14F-4D97-AF65-F5344CB8AC3E}">
        <p14:creationId xmlns:p14="http://schemas.microsoft.com/office/powerpoint/2010/main" val="2358727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2CC6FE-3859-4FED-9303-D793A9DFE41D}"/>
              </a:ext>
            </a:extLst>
          </p:cNvPr>
          <p:cNvSpPr>
            <a:spLocks noGrp="1"/>
          </p:cNvSpPr>
          <p:nvPr>
            <p:ph type="body" sz="quarter" idx="14"/>
          </p:nvPr>
        </p:nvSpPr>
        <p:spPr>
          <a:xfrm>
            <a:off x="7613215" y="302864"/>
            <a:ext cx="3981452" cy="697353"/>
          </a:xfrm>
        </p:spPr>
        <p:txBody>
          <a:bodyPr>
            <a:normAutofit/>
          </a:bodyPr>
          <a:lstStyle/>
          <a:p>
            <a:pPr algn="ctr"/>
            <a:r>
              <a:rPr lang="en-IE" sz="4000" b="1" dirty="0">
                <a:solidFill>
                  <a:srgbClr val="ED2A59"/>
                </a:solidFill>
              </a:rPr>
              <a:t>Drinkable Book</a:t>
            </a:r>
          </a:p>
        </p:txBody>
      </p:sp>
      <p:sp>
        <p:nvSpPr>
          <p:cNvPr id="5" name="Text Placeholder 4">
            <a:extLst>
              <a:ext uri="{FF2B5EF4-FFF2-40B4-BE49-F238E27FC236}">
                <a16:creationId xmlns:a16="http://schemas.microsoft.com/office/drawing/2014/main" id="{FFA65B48-A550-484A-BACF-B04E21BF0ACC}"/>
              </a:ext>
            </a:extLst>
          </p:cNvPr>
          <p:cNvSpPr>
            <a:spLocks noGrp="1"/>
          </p:cNvSpPr>
          <p:nvPr>
            <p:ph type="body" sz="quarter" idx="15"/>
          </p:nvPr>
        </p:nvSpPr>
        <p:spPr>
          <a:xfrm>
            <a:off x="7067550" y="894926"/>
            <a:ext cx="4748453" cy="2592420"/>
          </a:xfrm>
        </p:spPr>
        <p:txBody>
          <a:bodyPr/>
          <a:lstStyle/>
          <a:p>
            <a:pPr algn="ctr"/>
            <a:r>
              <a:rPr lang="en-IE" dirty="0">
                <a:solidFill>
                  <a:schemeClr val="tx1">
                    <a:lumMod val="75000"/>
                    <a:lumOff val="25000"/>
                  </a:schemeClr>
                </a:solidFill>
                <a:hlinkClick r:id="rId2"/>
              </a:rPr>
              <a:t>Drinkable Book</a:t>
            </a:r>
            <a:r>
              <a:rPr lang="en-IE" dirty="0">
                <a:solidFill>
                  <a:schemeClr val="tx1">
                    <a:lumMod val="75000"/>
                    <a:lumOff val="25000"/>
                  </a:schemeClr>
                </a:solidFill>
              </a:rPr>
              <a:t> </a:t>
            </a:r>
            <a:r>
              <a:rPr lang="en-IE" b="1" dirty="0">
                <a:solidFill>
                  <a:schemeClr val="tx1">
                    <a:lumMod val="75000"/>
                    <a:lumOff val="25000"/>
                  </a:schemeClr>
                </a:solidFill>
              </a:rPr>
              <a:t>turns dirty water clean for a thirsty world. </a:t>
            </a:r>
            <a:r>
              <a:rPr lang="en-IE" dirty="0">
                <a:solidFill>
                  <a:schemeClr val="tx1">
                    <a:lumMod val="75000"/>
                    <a:lumOff val="25000"/>
                  </a:schemeClr>
                </a:solidFill>
              </a:rPr>
              <a:t>Carnegie Mellon University developed this education and water filtration tool. Each page of the book provides basic water and sanitation advice. The paper can be used to purify drinking water and reduce 99.9% of bacteria. Each book has enough filtration sheets to provide its reader with clean water for four years. It’s being distributed in Ghana, Kenya, Haiti, Ethiopia, India and Tanzania, and a Farsi version of the book is in development. </a:t>
            </a:r>
            <a:r>
              <a:rPr lang="en-IE" dirty="0" err="1">
                <a:solidFill>
                  <a:schemeClr val="tx1">
                    <a:lumMod val="75000"/>
                    <a:lumOff val="25000"/>
                  </a:schemeClr>
                </a:solidFill>
              </a:rPr>
              <a:t>Waterislife</a:t>
            </a:r>
            <a:r>
              <a:rPr lang="en-IE" dirty="0">
                <a:solidFill>
                  <a:schemeClr val="tx1">
                    <a:lumMod val="75000"/>
                    <a:lumOff val="25000"/>
                  </a:schemeClr>
                </a:solidFill>
              </a:rPr>
              <a:t> have numerous other water sanitation solutions </a:t>
            </a:r>
            <a:r>
              <a:rPr lang="en-IE" dirty="0">
                <a:solidFill>
                  <a:schemeClr val="tx1">
                    <a:lumMod val="75000"/>
                    <a:lumOff val="25000"/>
                  </a:schemeClr>
                </a:solidFill>
                <a:hlinkClick r:id="rId2"/>
              </a:rPr>
              <a:t>here</a:t>
            </a:r>
            <a:endParaRPr lang="en-IE" dirty="0">
              <a:solidFill>
                <a:schemeClr val="tx1">
                  <a:lumMod val="75000"/>
                  <a:lumOff val="25000"/>
                </a:schemeClr>
              </a:solidFill>
            </a:endParaRPr>
          </a:p>
          <a:p>
            <a:pPr algn="ctr"/>
            <a:endParaRPr lang="en-IE" dirty="0"/>
          </a:p>
        </p:txBody>
      </p:sp>
      <p:pic>
        <p:nvPicPr>
          <p:cNvPr id="9" name="Picture 8">
            <a:hlinkClick r:id="rId3"/>
            <a:extLst>
              <a:ext uri="{FF2B5EF4-FFF2-40B4-BE49-F238E27FC236}">
                <a16:creationId xmlns:a16="http://schemas.microsoft.com/office/drawing/2014/main" id="{0B9B75EE-FFB9-4EF1-9E3F-FEF4D8CE2CF0}"/>
              </a:ext>
            </a:extLst>
          </p:cNvPr>
          <p:cNvPicPr>
            <a:picLocks noChangeAspect="1"/>
          </p:cNvPicPr>
          <p:nvPr/>
        </p:nvPicPr>
        <p:blipFill>
          <a:blip r:embed="rId4"/>
          <a:stretch>
            <a:fillRect/>
          </a:stretch>
        </p:blipFill>
        <p:spPr>
          <a:xfrm>
            <a:off x="1304925" y="2266950"/>
            <a:ext cx="5263009" cy="2995612"/>
          </a:xfrm>
          <a:prstGeom prst="rect">
            <a:avLst/>
          </a:prstGeom>
        </p:spPr>
      </p:pic>
      <p:sp>
        <p:nvSpPr>
          <p:cNvPr id="6" name="Text Placeholder 6">
            <a:extLst>
              <a:ext uri="{FF2B5EF4-FFF2-40B4-BE49-F238E27FC236}">
                <a16:creationId xmlns:a16="http://schemas.microsoft.com/office/drawing/2014/main" id="{6139183A-C508-4BA1-83D5-D1AD9D2595B0}"/>
              </a:ext>
            </a:extLst>
          </p:cNvPr>
          <p:cNvSpPr txBox="1">
            <a:spLocks/>
          </p:cNvSpPr>
          <p:nvPr/>
        </p:nvSpPr>
        <p:spPr>
          <a:xfrm>
            <a:off x="1" y="0"/>
            <a:ext cx="7848600"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Water Sanitation</a:t>
            </a:r>
          </a:p>
          <a:p>
            <a:pPr>
              <a:spcBef>
                <a:spcPts val="0"/>
              </a:spcBef>
            </a:pPr>
            <a:r>
              <a:rPr lang="en-IE" sz="2800" i="1" dirty="0">
                <a:solidFill>
                  <a:srgbClr val="A6377D"/>
                </a:solidFill>
              </a:rPr>
              <a:t>University Researchers, Mellon University, UK </a:t>
            </a:r>
          </a:p>
          <a:p>
            <a:pPr>
              <a:spcBef>
                <a:spcPts val="0"/>
              </a:spcBef>
            </a:pPr>
            <a:endParaRPr lang="en-IE" b="1" dirty="0">
              <a:solidFill>
                <a:srgbClr val="A6377D"/>
              </a:solidFill>
            </a:endParaRPr>
          </a:p>
        </p:txBody>
      </p:sp>
    </p:spTree>
    <p:extLst>
      <p:ext uri="{BB962C8B-B14F-4D97-AF65-F5344CB8AC3E}">
        <p14:creationId xmlns:p14="http://schemas.microsoft.com/office/powerpoint/2010/main" val="1481683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B58DF6-BE33-461F-A122-511A74122762}"/>
              </a:ext>
            </a:extLst>
          </p:cNvPr>
          <p:cNvSpPr>
            <a:spLocks noGrp="1"/>
          </p:cNvSpPr>
          <p:nvPr>
            <p:ph type="body" sz="quarter" idx="14"/>
          </p:nvPr>
        </p:nvSpPr>
        <p:spPr>
          <a:xfrm>
            <a:off x="7508200" y="527720"/>
            <a:ext cx="3981452" cy="697353"/>
          </a:xfrm>
        </p:spPr>
        <p:txBody>
          <a:bodyPr>
            <a:normAutofit/>
          </a:bodyPr>
          <a:lstStyle/>
          <a:p>
            <a:pPr algn="ctr"/>
            <a:r>
              <a:rPr lang="en-IE" sz="4000" b="1" dirty="0" err="1"/>
              <a:t>WaterSPROUT</a:t>
            </a:r>
            <a:endParaRPr lang="en-IE" sz="4000" b="1" dirty="0"/>
          </a:p>
        </p:txBody>
      </p:sp>
      <p:sp>
        <p:nvSpPr>
          <p:cNvPr id="5" name="Text Placeholder 4">
            <a:extLst>
              <a:ext uri="{FF2B5EF4-FFF2-40B4-BE49-F238E27FC236}">
                <a16:creationId xmlns:a16="http://schemas.microsoft.com/office/drawing/2014/main" id="{9FD65CBA-C202-496C-8BE4-E93D79444771}"/>
              </a:ext>
            </a:extLst>
          </p:cNvPr>
          <p:cNvSpPr>
            <a:spLocks noGrp="1"/>
          </p:cNvSpPr>
          <p:nvPr>
            <p:ph type="body" sz="quarter" idx="15"/>
          </p:nvPr>
        </p:nvSpPr>
        <p:spPr>
          <a:xfrm>
            <a:off x="7277100" y="1394899"/>
            <a:ext cx="4443653" cy="2592420"/>
          </a:xfrm>
        </p:spPr>
        <p:txBody>
          <a:bodyPr/>
          <a:lstStyle/>
          <a:p>
            <a:pPr algn="ctr"/>
            <a:r>
              <a:rPr lang="en-IE" b="1" dirty="0">
                <a:hlinkClick r:id="rId2">
                  <a:extLst>
                    <a:ext uri="{A12FA001-AC4F-418D-AE19-62706E023703}">
                      <ahyp:hlinkClr xmlns:ahyp="http://schemas.microsoft.com/office/drawing/2018/hyperlinkcolor" val="tx"/>
                    </a:ext>
                  </a:extLst>
                </a:hlinkClick>
              </a:rPr>
              <a:t>WaterSPROUTT</a:t>
            </a:r>
            <a:r>
              <a:rPr lang="en-IE" dirty="0"/>
              <a:t> provides safe drinking water to communities who rely on unsafe sources. The </a:t>
            </a:r>
            <a:r>
              <a:rPr lang="en-IE" dirty="0">
                <a:hlinkClick r:id="rId3">
                  <a:extLst>
                    <a:ext uri="{A12FA001-AC4F-418D-AE19-62706E023703}">
                      <ahyp:hlinkClr xmlns:ahyp="http://schemas.microsoft.com/office/drawing/2018/hyperlinkcolor" val="tx"/>
                    </a:ext>
                  </a:extLst>
                </a:hlinkClick>
              </a:rPr>
              <a:t>technology</a:t>
            </a:r>
            <a:r>
              <a:rPr lang="en-IE" dirty="0"/>
              <a:t> has three applications based on solar panels to disinfect water </a:t>
            </a:r>
            <a:r>
              <a:rPr lang="en-IE" i="1" dirty="0"/>
              <a:t>(Solar Disinfection (SODIS)</a:t>
            </a:r>
            <a:r>
              <a:rPr lang="en-IE" dirty="0"/>
              <a:t> making water safe to drink after it has been collected. </a:t>
            </a:r>
            <a:r>
              <a:rPr lang="en-IE" dirty="0">
                <a:hlinkClick r:id="rId4">
                  <a:extLst>
                    <a:ext uri="{A12FA001-AC4F-418D-AE19-62706E023703}">
                      <ahyp:hlinkClr xmlns:ahyp="http://schemas.microsoft.com/office/drawing/2018/hyperlinkcolor" val="tx"/>
                    </a:ext>
                  </a:extLst>
                </a:hlinkClick>
              </a:rPr>
              <a:t>Led by Irish researchers</a:t>
            </a:r>
            <a:r>
              <a:rPr lang="en-IE" dirty="0"/>
              <a:t> from the Royal College of Surgeons in Ireland (RCSI). In the end to build their capacity they included </a:t>
            </a:r>
            <a:r>
              <a:rPr lang="en-IE" dirty="0">
                <a:hlinkClick r:id="rId5">
                  <a:extLst>
                    <a:ext uri="{A12FA001-AC4F-418D-AE19-62706E023703}">
                      <ahyp:hlinkClr xmlns:ahyp="http://schemas.microsoft.com/office/drawing/2018/hyperlinkcolor" val="tx"/>
                    </a:ext>
                  </a:extLst>
                </a:hlinkClick>
              </a:rPr>
              <a:t>18 partners</a:t>
            </a:r>
            <a:r>
              <a:rPr lang="en-IE" dirty="0"/>
              <a:t> from universities, academics and industry.</a:t>
            </a:r>
          </a:p>
        </p:txBody>
      </p:sp>
      <p:pic>
        <p:nvPicPr>
          <p:cNvPr id="8" name="Picture 7">
            <a:extLst>
              <a:ext uri="{FF2B5EF4-FFF2-40B4-BE49-F238E27FC236}">
                <a16:creationId xmlns:a16="http://schemas.microsoft.com/office/drawing/2014/main" id="{9F66DEDE-FDE0-4D12-B042-2B8930A4B7EF}"/>
              </a:ext>
            </a:extLst>
          </p:cNvPr>
          <p:cNvPicPr>
            <a:picLocks noChangeAspect="1"/>
          </p:cNvPicPr>
          <p:nvPr/>
        </p:nvPicPr>
        <p:blipFill>
          <a:blip r:embed="rId6"/>
          <a:stretch>
            <a:fillRect/>
          </a:stretch>
        </p:blipFill>
        <p:spPr>
          <a:xfrm>
            <a:off x="1285875" y="2286000"/>
            <a:ext cx="5283180" cy="3014662"/>
          </a:xfrm>
          <a:prstGeom prst="rect">
            <a:avLst/>
          </a:prstGeom>
        </p:spPr>
      </p:pic>
      <p:sp>
        <p:nvSpPr>
          <p:cNvPr id="6" name="Text Placeholder 6">
            <a:extLst>
              <a:ext uri="{FF2B5EF4-FFF2-40B4-BE49-F238E27FC236}">
                <a16:creationId xmlns:a16="http://schemas.microsoft.com/office/drawing/2014/main" id="{2AF8585E-4D8D-4D57-BD70-B1A1ACDF0FD3}"/>
              </a:ext>
            </a:extLst>
          </p:cNvPr>
          <p:cNvSpPr txBox="1">
            <a:spLocks/>
          </p:cNvSpPr>
          <p:nvPr/>
        </p:nvSpPr>
        <p:spPr>
          <a:xfrm>
            <a:off x="1" y="0"/>
            <a:ext cx="7848600"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Water Sanitation</a:t>
            </a:r>
          </a:p>
          <a:p>
            <a:pPr>
              <a:spcBef>
                <a:spcPts val="0"/>
              </a:spcBef>
            </a:pPr>
            <a:r>
              <a:rPr lang="en-IE" sz="2800" i="1" dirty="0">
                <a:solidFill>
                  <a:srgbClr val="A6377D"/>
                </a:solidFill>
              </a:rPr>
              <a:t>University Researchers, </a:t>
            </a:r>
            <a:r>
              <a:rPr lang="en-IE" sz="2800" i="1" dirty="0" err="1">
                <a:solidFill>
                  <a:srgbClr val="A6377D"/>
                </a:solidFill>
              </a:rPr>
              <a:t>WaterSPROUT</a:t>
            </a:r>
            <a:r>
              <a:rPr lang="en-IE" sz="2800" i="1" dirty="0">
                <a:solidFill>
                  <a:srgbClr val="A6377D"/>
                </a:solidFill>
              </a:rPr>
              <a:t>, RCSI, Ireland </a:t>
            </a:r>
          </a:p>
          <a:p>
            <a:pPr>
              <a:spcBef>
                <a:spcPts val="0"/>
              </a:spcBef>
            </a:pPr>
            <a:endParaRPr lang="en-IE" b="1" dirty="0">
              <a:solidFill>
                <a:srgbClr val="A6377D"/>
              </a:solidFill>
            </a:endParaRPr>
          </a:p>
        </p:txBody>
      </p:sp>
    </p:spTree>
    <p:extLst>
      <p:ext uri="{BB962C8B-B14F-4D97-AF65-F5344CB8AC3E}">
        <p14:creationId xmlns:p14="http://schemas.microsoft.com/office/powerpoint/2010/main" val="588027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3A97890-5D42-48B7-B36B-FB3BBF7A9C7E}"/>
              </a:ext>
            </a:extLst>
          </p:cNvPr>
          <p:cNvSpPr>
            <a:spLocks noGrp="1"/>
          </p:cNvSpPr>
          <p:nvPr>
            <p:ph type="body" sz="quarter" idx="15"/>
          </p:nvPr>
        </p:nvSpPr>
        <p:spPr>
          <a:xfrm>
            <a:off x="5511799" y="544640"/>
            <a:ext cx="6099176" cy="2754349"/>
          </a:xfrm>
        </p:spPr>
        <p:txBody>
          <a:bodyPr/>
          <a:lstStyle/>
          <a:p>
            <a:r>
              <a:rPr lang="en-IE" sz="4400" i="1" dirty="0"/>
              <a:t>Digital Social Innovation</a:t>
            </a:r>
          </a:p>
          <a:p>
            <a:endParaRPr lang="en-IE" sz="1000" b="1" dirty="0"/>
          </a:p>
          <a:p>
            <a:r>
              <a:rPr lang="en-IE" sz="4000" b="1" dirty="0"/>
              <a:t>Goals 12, 13, 14, 15, 16, 17</a:t>
            </a:r>
          </a:p>
          <a:p>
            <a:pPr marL="571500" indent="-571500">
              <a:buFont typeface="Arial" panose="020B0604020202020204" pitchFamily="34" charset="0"/>
              <a:buChar char="•"/>
            </a:pPr>
            <a:endParaRPr lang="en-IE" sz="1000" dirty="0"/>
          </a:p>
          <a:p>
            <a:pPr marL="571500" indent="-571500">
              <a:buFont typeface="Arial" panose="020B0604020202020204" pitchFamily="34" charset="0"/>
              <a:buChar char="•"/>
            </a:pPr>
            <a:r>
              <a:rPr lang="en-IE" sz="3600" dirty="0"/>
              <a:t>Consumption &amp; Production </a:t>
            </a:r>
          </a:p>
          <a:p>
            <a:pPr marL="571500" indent="-571500">
              <a:buFont typeface="Arial" panose="020B0604020202020204" pitchFamily="34" charset="0"/>
              <a:buChar char="•"/>
            </a:pPr>
            <a:r>
              <a:rPr lang="en-IE" sz="3600" dirty="0"/>
              <a:t>Climate Change </a:t>
            </a:r>
          </a:p>
          <a:p>
            <a:pPr marL="571500" indent="-571500">
              <a:buFont typeface="Arial" panose="020B0604020202020204" pitchFamily="34" charset="0"/>
              <a:buChar char="•"/>
            </a:pPr>
            <a:r>
              <a:rPr lang="en-IE" sz="3600" dirty="0"/>
              <a:t>Oceans</a:t>
            </a:r>
          </a:p>
          <a:p>
            <a:pPr marL="571500" indent="-571500">
              <a:buFont typeface="Arial" panose="020B0604020202020204" pitchFamily="34" charset="0"/>
              <a:buChar char="•"/>
            </a:pPr>
            <a:r>
              <a:rPr lang="en-IE" sz="3600" dirty="0"/>
              <a:t>Land</a:t>
            </a:r>
          </a:p>
          <a:p>
            <a:pPr marL="571500" indent="-571500">
              <a:buFont typeface="Arial" panose="020B0604020202020204" pitchFamily="34" charset="0"/>
              <a:buChar char="•"/>
            </a:pPr>
            <a:r>
              <a:rPr lang="en-IE" sz="3600" dirty="0"/>
              <a:t>Society</a:t>
            </a:r>
          </a:p>
          <a:p>
            <a:pPr marL="571500" indent="-571500">
              <a:buFont typeface="Arial" panose="020B0604020202020204" pitchFamily="34" charset="0"/>
              <a:buChar char="•"/>
            </a:pPr>
            <a:r>
              <a:rPr lang="en-IE" sz="3600" dirty="0"/>
              <a:t>Partnership</a:t>
            </a:r>
            <a:endParaRPr lang="en-IE" sz="4000" dirty="0"/>
          </a:p>
          <a:p>
            <a:pPr marL="571500" indent="-571500">
              <a:buFont typeface="Arial" panose="020B0604020202020204" pitchFamily="34" charset="0"/>
              <a:buChar char="•"/>
            </a:pPr>
            <a:endParaRPr lang="en-IE" sz="1000" dirty="0"/>
          </a:p>
          <a:p>
            <a:endParaRPr lang="en-IE" sz="6000" dirty="0"/>
          </a:p>
        </p:txBody>
      </p:sp>
      <p:pic>
        <p:nvPicPr>
          <p:cNvPr id="5" name="Picture 4" descr="A picture containing stuffed&#10;&#10;Description automatically generated">
            <a:extLst>
              <a:ext uri="{FF2B5EF4-FFF2-40B4-BE49-F238E27FC236}">
                <a16:creationId xmlns:a16="http://schemas.microsoft.com/office/drawing/2014/main" id="{2D5AD237-91E7-43BF-BF41-C3182F5ADDC8}"/>
              </a:ext>
            </a:extLst>
          </p:cNvPr>
          <p:cNvPicPr>
            <a:picLocks noChangeAspect="1"/>
          </p:cNvPicPr>
          <p:nvPr/>
        </p:nvPicPr>
        <p:blipFill>
          <a:blip r:embed="rId2"/>
          <a:stretch>
            <a:fillRect/>
          </a:stretch>
        </p:blipFill>
        <p:spPr>
          <a:xfrm>
            <a:off x="0" y="0"/>
            <a:ext cx="4656991" cy="6858000"/>
          </a:xfrm>
          <a:prstGeom prst="rect">
            <a:avLst/>
          </a:prstGeom>
        </p:spPr>
      </p:pic>
    </p:spTree>
    <p:extLst>
      <p:ext uri="{BB962C8B-B14F-4D97-AF65-F5344CB8AC3E}">
        <p14:creationId xmlns:p14="http://schemas.microsoft.com/office/powerpoint/2010/main" val="2550829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Article 24 - Education | United Nations Enable">
            <a:extLst>
              <a:ext uri="{FF2B5EF4-FFF2-40B4-BE49-F238E27FC236}">
                <a16:creationId xmlns:a16="http://schemas.microsoft.com/office/drawing/2014/main" id="{F67E4621-27E7-4FEF-B5C0-D3B84908A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3143" y="343581"/>
            <a:ext cx="2887663" cy="8142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5">
            <a:extLst>
              <a:ext uri="{FF2B5EF4-FFF2-40B4-BE49-F238E27FC236}">
                <a16:creationId xmlns:a16="http://schemas.microsoft.com/office/drawing/2014/main" id="{34F3D4EA-5EDB-4ABB-8BB4-8094E401D93D}"/>
              </a:ext>
            </a:extLst>
          </p:cNvPr>
          <p:cNvSpPr txBox="1">
            <a:spLocks/>
          </p:cNvSpPr>
          <p:nvPr/>
        </p:nvSpPr>
        <p:spPr>
          <a:xfrm>
            <a:off x="1405955" y="627115"/>
            <a:ext cx="8733608" cy="9862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D2A59"/>
                </a:solidFill>
              </a:rPr>
              <a:t>Top 17 Global Issues &amp; Goals</a:t>
            </a:r>
          </a:p>
        </p:txBody>
      </p:sp>
      <p:sp>
        <p:nvSpPr>
          <p:cNvPr id="4" name="TextBox 3">
            <a:extLst>
              <a:ext uri="{FF2B5EF4-FFF2-40B4-BE49-F238E27FC236}">
                <a16:creationId xmlns:a16="http://schemas.microsoft.com/office/drawing/2014/main" id="{13BE8A37-98B0-4DAC-97C7-DBBC03924A9C}"/>
              </a:ext>
            </a:extLst>
          </p:cNvPr>
          <p:cNvSpPr txBox="1"/>
          <p:nvPr/>
        </p:nvSpPr>
        <p:spPr>
          <a:xfrm>
            <a:off x="2589695" y="6297479"/>
            <a:ext cx="2404203" cy="369332"/>
          </a:xfrm>
          <a:prstGeom prst="rect">
            <a:avLst/>
          </a:prstGeom>
          <a:noFill/>
        </p:spPr>
        <p:txBody>
          <a:bodyPr wrap="square" rtlCol="0">
            <a:spAutoFit/>
          </a:bodyPr>
          <a:lstStyle/>
          <a:p>
            <a:pPr algn="ctr"/>
            <a:r>
              <a:rPr lang="en-IE" dirty="0">
                <a:hlinkClick r:id="rId3"/>
              </a:rPr>
              <a:t>United Nations Goals </a:t>
            </a:r>
            <a:endParaRPr lang="en-IE" dirty="0"/>
          </a:p>
        </p:txBody>
      </p:sp>
      <p:pic>
        <p:nvPicPr>
          <p:cNvPr id="19" name="Picture 18">
            <a:extLst>
              <a:ext uri="{FF2B5EF4-FFF2-40B4-BE49-F238E27FC236}">
                <a16:creationId xmlns:a16="http://schemas.microsoft.com/office/drawing/2014/main" id="{2E0B7967-4691-4481-9ECD-868D9BA68210}"/>
              </a:ext>
            </a:extLst>
          </p:cNvPr>
          <p:cNvPicPr>
            <a:picLocks noChangeAspect="1"/>
          </p:cNvPicPr>
          <p:nvPr/>
        </p:nvPicPr>
        <p:blipFill>
          <a:blip r:embed="rId4"/>
          <a:stretch>
            <a:fillRect/>
          </a:stretch>
        </p:blipFill>
        <p:spPr>
          <a:xfrm>
            <a:off x="261729" y="1458163"/>
            <a:ext cx="1807499" cy="1843505"/>
          </a:xfrm>
          <a:prstGeom prst="rect">
            <a:avLst/>
          </a:prstGeom>
        </p:spPr>
      </p:pic>
      <p:pic>
        <p:nvPicPr>
          <p:cNvPr id="20" name="Picture 19">
            <a:extLst>
              <a:ext uri="{FF2B5EF4-FFF2-40B4-BE49-F238E27FC236}">
                <a16:creationId xmlns:a16="http://schemas.microsoft.com/office/drawing/2014/main" id="{3DC09831-3AC7-41EB-B232-F1367E25388C}"/>
              </a:ext>
            </a:extLst>
          </p:cNvPr>
          <p:cNvPicPr>
            <a:picLocks noChangeAspect="1"/>
          </p:cNvPicPr>
          <p:nvPr/>
        </p:nvPicPr>
        <p:blipFill>
          <a:blip r:embed="rId5"/>
          <a:stretch>
            <a:fillRect/>
          </a:stretch>
        </p:blipFill>
        <p:spPr>
          <a:xfrm>
            <a:off x="2205485" y="1442529"/>
            <a:ext cx="1807500" cy="1800000"/>
          </a:xfrm>
          <a:prstGeom prst="rect">
            <a:avLst/>
          </a:prstGeom>
        </p:spPr>
      </p:pic>
      <p:pic>
        <p:nvPicPr>
          <p:cNvPr id="22" name="Picture 21">
            <a:extLst>
              <a:ext uri="{FF2B5EF4-FFF2-40B4-BE49-F238E27FC236}">
                <a16:creationId xmlns:a16="http://schemas.microsoft.com/office/drawing/2014/main" id="{3D2D853C-5E4D-49E7-ACC4-F268516568D9}"/>
              </a:ext>
            </a:extLst>
          </p:cNvPr>
          <p:cNvPicPr>
            <a:picLocks noChangeAspect="1"/>
          </p:cNvPicPr>
          <p:nvPr/>
        </p:nvPicPr>
        <p:blipFill>
          <a:blip r:embed="rId6"/>
          <a:stretch>
            <a:fillRect/>
          </a:stretch>
        </p:blipFill>
        <p:spPr>
          <a:xfrm>
            <a:off x="4165453" y="1442529"/>
            <a:ext cx="1927500" cy="1800000"/>
          </a:xfrm>
          <a:prstGeom prst="rect">
            <a:avLst/>
          </a:prstGeom>
        </p:spPr>
      </p:pic>
      <p:pic>
        <p:nvPicPr>
          <p:cNvPr id="24" name="Picture 23">
            <a:extLst>
              <a:ext uri="{FF2B5EF4-FFF2-40B4-BE49-F238E27FC236}">
                <a16:creationId xmlns:a16="http://schemas.microsoft.com/office/drawing/2014/main" id="{25E2708E-D530-460D-8678-DA4AF22B8A09}"/>
              </a:ext>
            </a:extLst>
          </p:cNvPr>
          <p:cNvPicPr>
            <a:picLocks noChangeAspect="1"/>
          </p:cNvPicPr>
          <p:nvPr/>
        </p:nvPicPr>
        <p:blipFill>
          <a:blip r:embed="rId7"/>
          <a:stretch>
            <a:fillRect/>
          </a:stretch>
        </p:blipFill>
        <p:spPr>
          <a:xfrm>
            <a:off x="6226366" y="1442529"/>
            <a:ext cx="1814173" cy="1800000"/>
          </a:xfrm>
          <a:prstGeom prst="rect">
            <a:avLst/>
          </a:prstGeom>
        </p:spPr>
      </p:pic>
      <p:pic>
        <p:nvPicPr>
          <p:cNvPr id="26" name="Picture 25">
            <a:extLst>
              <a:ext uri="{FF2B5EF4-FFF2-40B4-BE49-F238E27FC236}">
                <a16:creationId xmlns:a16="http://schemas.microsoft.com/office/drawing/2014/main" id="{DC932B9C-3D6B-4C03-8366-203CD21CA21A}"/>
              </a:ext>
            </a:extLst>
          </p:cNvPr>
          <p:cNvPicPr>
            <a:picLocks noChangeAspect="1"/>
          </p:cNvPicPr>
          <p:nvPr/>
        </p:nvPicPr>
        <p:blipFill>
          <a:blip r:embed="rId8"/>
          <a:stretch>
            <a:fillRect/>
          </a:stretch>
        </p:blipFill>
        <p:spPr>
          <a:xfrm>
            <a:off x="8221534" y="1442529"/>
            <a:ext cx="1764981" cy="1800000"/>
          </a:xfrm>
          <a:prstGeom prst="rect">
            <a:avLst/>
          </a:prstGeom>
        </p:spPr>
      </p:pic>
      <p:sp>
        <p:nvSpPr>
          <p:cNvPr id="27" name="TextBox 26">
            <a:extLst>
              <a:ext uri="{FF2B5EF4-FFF2-40B4-BE49-F238E27FC236}">
                <a16:creationId xmlns:a16="http://schemas.microsoft.com/office/drawing/2014/main" id="{CFE7AC0D-F5F2-463B-AFEE-954755571BD3}"/>
              </a:ext>
            </a:extLst>
          </p:cNvPr>
          <p:cNvSpPr txBox="1"/>
          <p:nvPr/>
        </p:nvSpPr>
        <p:spPr>
          <a:xfrm>
            <a:off x="261729" y="3373294"/>
            <a:ext cx="1807499" cy="2246769"/>
          </a:xfrm>
          <a:prstGeom prst="rect">
            <a:avLst/>
          </a:prstGeom>
          <a:noFill/>
        </p:spPr>
        <p:txBody>
          <a:bodyPr wrap="square" rtlCol="0">
            <a:spAutoFit/>
          </a:bodyPr>
          <a:lstStyle/>
          <a:p>
            <a:pPr algn="ctr"/>
            <a:r>
              <a:rPr lang="en-IE" sz="2000" b="1" dirty="0">
                <a:solidFill>
                  <a:srgbClr val="27BFE6"/>
                </a:solidFill>
              </a:rPr>
              <a:t>Consumption &amp; Production </a:t>
            </a:r>
            <a:r>
              <a:rPr lang="en-IE" sz="2000" dirty="0">
                <a:solidFill>
                  <a:schemeClr val="tx1">
                    <a:lumMod val="75000"/>
                    <a:lumOff val="25000"/>
                  </a:schemeClr>
                </a:solidFill>
              </a:rPr>
              <a:t>Ensure sustainable consumption and production patterns</a:t>
            </a:r>
          </a:p>
        </p:txBody>
      </p:sp>
      <p:pic>
        <p:nvPicPr>
          <p:cNvPr id="28" name="Picture 27">
            <a:extLst>
              <a:ext uri="{FF2B5EF4-FFF2-40B4-BE49-F238E27FC236}">
                <a16:creationId xmlns:a16="http://schemas.microsoft.com/office/drawing/2014/main" id="{DC05A9EA-5B74-42EF-9178-270E7B8F508E}"/>
              </a:ext>
            </a:extLst>
          </p:cNvPr>
          <p:cNvPicPr>
            <a:picLocks noChangeAspect="1"/>
          </p:cNvPicPr>
          <p:nvPr/>
        </p:nvPicPr>
        <p:blipFill>
          <a:blip r:embed="rId9"/>
          <a:stretch>
            <a:fillRect/>
          </a:stretch>
        </p:blipFill>
        <p:spPr>
          <a:xfrm>
            <a:off x="10139563" y="1458164"/>
            <a:ext cx="1900800" cy="1800000"/>
          </a:xfrm>
          <a:prstGeom prst="rect">
            <a:avLst/>
          </a:prstGeom>
        </p:spPr>
      </p:pic>
      <p:sp>
        <p:nvSpPr>
          <p:cNvPr id="30" name="TextBox 29">
            <a:extLst>
              <a:ext uri="{FF2B5EF4-FFF2-40B4-BE49-F238E27FC236}">
                <a16:creationId xmlns:a16="http://schemas.microsoft.com/office/drawing/2014/main" id="{95873B4B-FA7E-4305-9F60-071FF12444EF}"/>
              </a:ext>
            </a:extLst>
          </p:cNvPr>
          <p:cNvSpPr txBox="1"/>
          <p:nvPr/>
        </p:nvSpPr>
        <p:spPr>
          <a:xfrm>
            <a:off x="2100897" y="3434385"/>
            <a:ext cx="1807499" cy="1938992"/>
          </a:xfrm>
          <a:prstGeom prst="rect">
            <a:avLst/>
          </a:prstGeom>
          <a:noFill/>
        </p:spPr>
        <p:txBody>
          <a:bodyPr wrap="square" rtlCol="0">
            <a:spAutoFit/>
          </a:bodyPr>
          <a:lstStyle/>
          <a:p>
            <a:pPr algn="ctr"/>
            <a:r>
              <a:rPr lang="en-IE" sz="2000" b="1" dirty="0">
                <a:solidFill>
                  <a:srgbClr val="27BFE6"/>
                </a:solidFill>
              </a:rPr>
              <a:t>Climate Change </a:t>
            </a:r>
            <a:r>
              <a:rPr lang="en-IE" sz="2000" dirty="0">
                <a:solidFill>
                  <a:schemeClr val="tx1">
                    <a:lumMod val="75000"/>
                    <a:lumOff val="25000"/>
                  </a:schemeClr>
                </a:solidFill>
              </a:rPr>
              <a:t>Take urgent action to combat climate change and its actions</a:t>
            </a:r>
          </a:p>
        </p:txBody>
      </p:sp>
      <p:sp>
        <p:nvSpPr>
          <p:cNvPr id="31" name="TextBox 30">
            <a:extLst>
              <a:ext uri="{FF2B5EF4-FFF2-40B4-BE49-F238E27FC236}">
                <a16:creationId xmlns:a16="http://schemas.microsoft.com/office/drawing/2014/main" id="{9D3A1BFF-DFB2-4FCF-AD55-895F039523C6}"/>
              </a:ext>
            </a:extLst>
          </p:cNvPr>
          <p:cNvSpPr txBox="1"/>
          <p:nvPr/>
        </p:nvSpPr>
        <p:spPr>
          <a:xfrm>
            <a:off x="4004053" y="3429000"/>
            <a:ext cx="1807499" cy="2862322"/>
          </a:xfrm>
          <a:prstGeom prst="rect">
            <a:avLst/>
          </a:prstGeom>
          <a:noFill/>
        </p:spPr>
        <p:txBody>
          <a:bodyPr wrap="square" rtlCol="0">
            <a:spAutoFit/>
          </a:bodyPr>
          <a:lstStyle/>
          <a:p>
            <a:pPr algn="ctr"/>
            <a:r>
              <a:rPr lang="en-IE" sz="2000" b="1" dirty="0">
                <a:solidFill>
                  <a:srgbClr val="27BFE6"/>
                </a:solidFill>
              </a:rPr>
              <a:t>Oceans </a:t>
            </a:r>
            <a:r>
              <a:rPr lang="en-IE" sz="2000" dirty="0">
                <a:solidFill>
                  <a:schemeClr val="tx1">
                    <a:lumMod val="75000"/>
                    <a:lumOff val="25000"/>
                  </a:schemeClr>
                </a:solidFill>
              </a:rPr>
              <a:t>Conserve and  sustainably use the oceans, seas and marine resources for sustainable development</a:t>
            </a:r>
          </a:p>
        </p:txBody>
      </p:sp>
      <p:sp>
        <p:nvSpPr>
          <p:cNvPr id="32" name="TextBox 31">
            <a:extLst>
              <a:ext uri="{FF2B5EF4-FFF2-40B4-BE49-F238E27FC236}">
                <a16:creationId xmlns:a16="http://schemas.microsoft.com/office/drawing/2014/main" id="{0C61F8C7-0F1D-4F0C-BF60-39EB207DD250}"/>
              </a:ext>
            </a:extLst>
          </p:cNvPr>
          <p:cNvSpPr txBox="1"/>
          <p:nvPr/>
        </p:nvSpPr>
        <p:spPr>
          <a:xfrm>
            <a:off x="5920873" y="3344320"/>
            <a:ext cx="2136264" cy="3447098"/>
          </a:xfrm>
          <a:prstGeom prst="rect">
            <a:avLst/>
          </a:prstGeom>
          <a:noFill/>
        </p:spPr>
        <p:txBody>
          <a:bodyPr wrap="square" rtlCol="0">
            <a:spAutoFit/>
          </a:bodyPr>
          <a:lstStyle/>
          <a:p>
            <a:pPr algn="ctr"/>
            <a:r>
              <a:rPr lang="en-IE" sz="2000" b="1" dirty="0">
                <a:solidFill>
                  <a:srgbClr val="27BFE6"/>
                </a:solidFill>
              </a:rPr>
              <a:t>Land </a:t>
            </a:r>
            <a:r>
              <a:rPr lang="en-IE" dirty="0">
                <a:solidFill>
                  <a:schemeClr val="tx1">
                    <a:lumMod val="75000"/>
                    <a:lumOff val="25000"/>
                  </a:schemeClr>
                </a:solidFill>
              </a:rPr>
              <a:t>Protect, restore and promote sustainable use of terrestrial ecosystems, sustainably manage forests, combat desertification and halt and reverse land degradation and halt biodiversity loss</a:t>
            </a:r>
          </a:p>
        </p:txBody>
      </p:sp>
      <p:sp>
        <p:nvSpPr>
          <p:cNvPr id="33" name="TextBox 32">
            <a:extLst>
              <a:ext uri="{FF2B5EF4-FFF2-40B4-BE49-F238E27FC236}">
                <a16:creationId xmlns:a16="http://schemas.microsoft.com/office/drawing/2014/main" id="{9D98296B-42A3-48D4-AE21-6573E932C267}"/>
              </a:ext>
            </a:extLst>
          </p:cNvPr>
          <p:cNvSpPr txBox="1"/>
          <p:nvPr/>
        </p:nvSpPr>
        <p:spPr>
          <a:xfrm>
            <a:off x="8166459" y="3373294"/>
            <a:ext cx="1910434" cy="3447098"/>
          </a:xfrm>
          <a:prstGeom prst="rect">
            <a:avLst/>
          </a:prstGeom>
          <a:noFill/>
        </p:spPr>
        <p:txBody>
          <a:bodyPr wrap="square" rtlCol="0">
            <a:spAutoFit/>
          </a:bodyPr>
          <a:lstStyle/>
          <a:p>
            <a:pPr algn="ctr"/>
            <a:r>
              <a:rPr lang="en-IE" sz="2000" b="1" dirty="0">
                <a:solidFill>
                  <a:srgbClr val="27BFE6"/>
                </a:solidFill>
              </a:rPr>
              <a:t>Society </a:t>
            </a:r>
            <a:r>
              <a:rPr lang="en-IE" dirty="0">
                <a:solidFill>
                  <a:schemeClr val="tx1">
                    <a:lumMod val="75000"/>
                    <a:lumOff val="25000"/>
                  </a:schemeClr>
                </a:solidFill>
              </a:rPr>
              <a:t>Promote peaceful and inclusive societies for sustainable development, provide access to justice for all and build effective, accountable and inclusive institutions at all levels</a:t>
            </a:r>
          </a:p>
        </p:txBody>
      </p:sp>
      <p:sp>
        <p:nvSpPr>
          <p:cNvPr id="34" name="TextBox 33">
            <a:extLst>
              <a:ext uri="{FF2B5EF4-FFF2-40B4-BE49-F238E27FC236}">
                <a16:creationId xmlns:a16="http://schemas.microsoft.com/office/drawing/2014/main" id="{85A00760-DED3-407C-9FA2-D48B402FD034}"/>
              </a:ext>
            </a:extLst>
          </p:cNvPr>
          <p:cNvSpPr txBox="1"/>
          <p:nvPr/>
        </p:nvSpPr>
        <p:spPr>
          <a:xfrm>
            <a:off x="10186213" y="3344320"/>
            <a:ext cx="1900800" cy="2862322"/>
          </a:xfrm>
          <a:prstGeom prst="rect">
            <a:avLst/>
          </a:prstGeom>
          <a:noFill/>
        </p:spPr>
        <p:txBody>
          <a:bodyPr wrap="square" rtlCol="0">
            <a:spAutoFit/>
          </a:bodyPr>
          <a:lstStyle/>
          <a:p>
            <a:pPr algn="ctr"/>
            <a:r>
              <a:rPr lang="en-IE" sz="2000" b="1" dirty="0">
                <a:solidFill>
                  <a:srgbClr val="27BFE6"/>
                </a:solidFill>
              </a:rPr>
              <a:t>Partnership </a:t>
            </a:r>
            <a:r>
              <a:rPr lang="en-IE" sz="2000" dirty="0">
                <a:solidFill>
                  <a:schemeClr val="tx1">
                    <a:lumMod val="75000"/>
                    <a:lumOff val="25000"/>
                  </a:schemeClr>
                </a:solidFill>
              </a:rPr>
              <a:t>Strengthen the means of implementation and revitalise the global partnership for sustainable development</a:t>
            </a:r>
          </a:p>
        </p:txBody>
      </p:sp>
    </p:spTree>
    <p:extLst>
      <p:ext uri="{BB962C8B-B14F-4D97-AF65-F5344CB8AC3E}">
        <p14:creationId xmlns:p14="http://schemas.microsoft.com/office/powerpoint/2010/main" val="4085448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7C0EB-E9FB-4D97-B9E2-8C41E6695326}"/>
              </a:ext>
            </a:extLst>
          </p:cNvPr>
          <p:cNvSpPr>
            <a:spLocks noGrp="1"/>
          </p:cNvSpPr>
          <p:nvPr>
            <p:ph type="body" sz="quarter" idx="14"/>
          </p:nvPr>
        </p:nvSpPr>
        <p:spPr>
          <a:xfrm>
            <a:off x="3757188" y="1461810"/>
            <a:ext cx="8133389" cy="5206518"/>
          </a:xfrm>
        </p:spPr>
        <p:txBody>
          <a:bodyPr/>
          <a:lstStyle/>
          <a:p>
            <a:pPr algn="ctr"/>
            <a:endParaRPr lang="en-IE" dirty="0">
              <a:solidFill>
                <a:schemeClr val="tx1">
                  <a:lumMod val="75000"/>
                  <a:lumOff val="25000"/>
                </a:schemeClr>
              </a:solidFill>
            </a:endParaRPr>
          </a:p>
          <a:p>
            <a:pPr algn="ctr"/>
            <a:r>
              <a:rPr lang="en-IE" dirty="0">
                <a:solidFill>
                  <a:schemeClr val="tx1">
                    <a:lumMod val="75000"/>
                    <a:lumOff val="25000"/>
                  </a:schemeClr>
                </a:solidFill>
              </a:rPr>
              <a:t>Achieving environmental sustainability is one of the great challenges of the twenty-first century. We need a </a:t>
            </a:r>
            <a:r>
              <a:rPr lang="en-IE" b="1" i="1" dirty="0">
                <a:solidFill>
                  <a:schemeClr val="tx1">
                    <a:lumMod val="75000"/>
                    <a:lumOff val="25000"/>
                  </a:schemeClr>
                </a:solidFill>
              </a:rPr>
              <a:t>multi-faceted approach</a:t>
            </a:r>
            <a:r>
              <a:rPr lang="en-IE" dirty="0">
                <a:solidFill>
                  <a:schemeClr val="tx1">
                    <a:lumMod val="75000"/>
                    <a:lumOff val="25000"/>
                  </a:schemeClr>
                </a:solidFill>
              </a:rPr>
              <a:t>, not only bringing together social, cultural, technological and economic innovation but fundamentally overhauling our </a:t>
            </a:r>
            <a:r>
              <a:rPr lang="en-IE" b="1" i="1" dirty="0">
                <a:solidFill>
                  <a:schemeClr val="tx1">
                    <a:lumMod val="75000"/>
                    <a:lumOff val="25000"/>
                  </a:schemeClr>
                </a:solidFill>
              </a:rPr>
              <a:t>behaviours</a:t>
            </a:r>
            <a:r>
              <a:rPr lang="en-IE" dirty="0">
                <a:solidFill>
                  <a:schemeClr val="tx1">
                    <a:lumMod val="75000"/>
                    <a:lumOff val="25000"/>
                  </a:schemeClr>
                </a:solidFill>
              </a:rPr>
              <a:t> and </a:t>
            </a:r>
            <a:r>
              <a:rPr lang="en-IE" b="1" i="1" dirty="0">
                <a:solidFill>
                  <a:schemeClr val="tx1">
                    <a:lumMod val="75000"/>
                    <a:lumOff val="25000"/>
                  </a:schemeClr>
                </a:solidFill>
              </a:rPr>
              <a:t>attitudes</a:t>
            </a:r>
            <a:r>
              <a:rPr lang="en-IE" dirty="0">
                <a:solidFill>
                  <a:schemeClr val="tx1">
                    <a:lumMod val="75000"/>
                    <a:lumOff val="25000"/>
                  </a:schemeClr>
                </a:solidFill>
              </a:rPr>
              <a:t> towards </a:t>
            </a:r>
            <a:r>
              <a:rPr lang="en-IE" b="1" i="1" dirty="0">
                <a:solidFill>
                  <a:schemeClr val="tx1">
                    <a:lumMod val="75000"/>
                    <a:lumOff val="25000"/>
                  </a:schemeClr>
                </a:solidFill>
              </a:rPr>
              <a:t>production</a:t>
            </a:r>
            <a:r>
              <a:rPr lang="en-IE" dirty="0">
                <a:solidFill>
                  <a:schemeClr val="tx1">
                    <a:lumMod val="75000"/>
                    <a:lumOff val="25000"/>
                  </a:schemeClr>
                </a:solidFill>
              </a:rPr>
              <a:t>, </a:t>
            </a:r>
            <a:r>
              <a:rPr lang="en-IE" b="1" i="1" dirty="0">
                <a:solidFill>
                  <a:schemeClr val="tx1">
                    <a:lumMod val="75000"/>
                    <a:lumOff val="25000"/>
                  </a:schemeClr>
                </a:solidFill>
              </a:rPr>
              <a:t>consumption</a:t>
            </a:r>
            <a:r>
              <a:rPr lang="en-IE" dirty="0">
                <a:solidFill>
                  <a:schemeClr val="tx1">
                    <a:lumMod val="75000"/>
                    <a:lumOff val="25000"/>
                  </a:schemeClr>
                </a:solidFill>
              </a:rPr>
              <a:t> and i</a:t>
            </a:r>
            <a:r>
              <a:rPr lang="en-IE" b="1" i="1" dirty="0">
                <a:solidFill>
                  <a:schemeClr val="tx1">
                    <a:lumMod val="75000"/>
                    <a:lumOff val="25000"/>
                  </a:schemeClr>
                </a:solidFill>
              </a:rPr>
              <a:t>nvestment</a:t>
            </a:r>
            <a:r>
              <a:rPr lang="en-IE" dirty="0">
                <a:solidFill>
                  <a:schemeClr val="tx1">
                    <a:lumMod val="75000"/>
                    <a:lumOff val="25000"/>
                  </a:schemeClr>
                </a:solidFill>
              </a:rPr>
              <a:t>. DSI initiatives aims to do exactly this. They address sustainability in novel ways, </a:t>
            </a:r>
            <a:r>
              <a:rPr lang="en-IE" b="1" i="1" dirty="0">
                <a:solidFill>
                  <a:schemeClr val="tx1">
                    <a:lumMod val="75000"/>
                    <a:lumOff val="25000"/>
                  </a:schemeClr>
                </a:solidFill>
              </a:rPr>
              <a:t>redesigning social interactions</a:t>
            </a:r>
            <a:r>
              <a:rPr lang="en-IE" dirty="0">
                <a:solidFill>
                  <a:schemeClr val="tx1">
                    <a:lumMod val="75000"/>
                    <a:lumOff val="25000"/>
                  </a:schemeClr>
                </a:solidFill>
              </a:rPr>
              <a:t> and </a:t>
            </a:r>
            <a:r>
              <a:rPr lang="en-IE" b="1" i="1" dirty="0">
                <a:solidFill>
                  <a:schemeClr val="tx1">
                    <a:lumMod val="75000"/>
                    <a:lumOff val="25000"/>
                  </a:schemeClr>
                </a:solidFill>
              </a:rPr>
              <a:t>information flows </a:t>
            </a:r>
            <a:r>
              <a:rPr lang="en-IE" dirty="0">
                <a:solidFill>
                  <a:schemeClr val="tx1">
                    <a:lumMod val="75000"/>
                    <a:lumOff val="25000"/>
                  </a:schemeClr>
                </a:solidFill>
              </a:rPr>
              <a:t>so that sustainable behaviour becomes easy and intuitive. </a:t>
            </a:r>
          </a:p>
          <a:p>
            <a:pPr algn="ctr"/>
            <a:r>
              <a:rPr lang="en-IE" dirty="0">
                <a:solidFill>
                  <a:schemeClr val="tx1">
                    <a:lumMod val="75000"/>
                    <a:lumOff val="25000"/>
                  </a:schemeClr>
                </a:solidFill>
              </a:rPr>
              <a:t>DSI approaches citizens as subjects rather than objects of environmental action, and work to change the course of technological development according to this approach. </a:t>
            </a:r>
          </a:p>
        </p:txBody>
      </p:sp>
      <p:sp>
        <p:nvSpPr>
          <p:cNvPr id="7" name="Text Placeholder 5">
            <a:extLst>
              <a:ext uri="{FF2B5EF4-FFF2-40B4-BE49-F238E27FC236}">
                <a16:creationId xmlns:a16="http://schemas.microsoft.com/office/drawing/2014/main"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rgbClr val="ED2A59"/>
                </a:solidFill>
              </a:rPr>
              <a:t>Social Innovation Opportunities</a:t>
            </a:r>
          </a:p>
          <a:p>
            <a:pPr algn="ctr"/>
            <a:r>
              <a:rPr lang="en-IE" sz="2400" dirty="0">
                <a:solidFill>
                  <a:srgbClr val="ED2A59"/>
                </a:solidFill>
              </a:rPr>
              <a:t>(Consumption &amp; Production, Climate Change, Oceans, Land, Society, Partnership)</a:t>
            </a:r>
          </a:p>
          <a:p>
            <a:pPr algn="ctr">
              <a:spcBef>
                <a:spcPts val="0"/>
              </a:spcBef>
            </a:pPr>
            <a:endParaRPr lang="en-IE" b="1" dirty="0">
              <a:solidFill>
                <a:srgbClr val="ED2A59"/>
              </a:solidFill>
              <a:highlight>
                <a:srgbClr val="FFFF00"/>
              </a:highlight>
            </a:endParaRPr>
          </a:p>
        </p:txBody>
      </p:sp>
      <p:pic>
        <p:nvPicPr>
          <p:cNvPr id="3" name="Picture 2" descr="A picture containing outdoor, rock&#10;&#10;Description automatically generated">
            <a:extLst>
              <a:ext uri="{FF2B5EF4-FFF2-40B4-BE49-F238E27FC236}">
                <a16:creationId xmlns:a16="http://schemas.microsoft.com/office/drawing/2014/main" id="{94CFF0CC-E619-46CE-97E7-C8FB8B5D2DE8}"/>
              </a:ext>
            </a:extLst>
          </p:cNvPr>
          <p:cNvPicPr>
            <a:picLocks noChangeAspect="1"/>
          </p:cNvPicPr>
          <p:nvPr/>
        </p:nvPicPr>
        <p:blipFill rotWithShape="1">
          <a:blip r:embed="rId2"/>
          <a:srcRect l="13194" r="17580"/>
          <a:stretch/>
        </p:blipFill>
        <p:spPr>
          <a:xfrm>
            <a:off x="19050" y="0"/>
            <a:ext cx="3457575" cy="6858000"/>
          </a:xfrm>
          <a:prstGeom prst="rect">
            <a:avLst/>
          </a:prstGeom>
        </p:spPr>
      </p:pic>
    </p:spTree>
    <p:extLst>
      <p:ext uri="{BB962C8B-B14F-4D97-AF65-F5344CB8AC3E}">
        <p14:creationId xmlns:p14="http://schemas.microsoft.com/office/powerpoint/2010/main" val="2551964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87995D-8F11-459E-B6B3-62376E81E576}"/>
              </a:ext>
            </a:extLst>
          </p:cNvPr>
          <p:cNvSpPr>
            <a:spLocks noGrp="1"/>
          </p:cNvSpPr>
          <p:nvPr>
            <p:ph type="body" sz="quarter" idx="14"/>
          </p:nvPr>
        </p:nvSpPr>
        <p:spPr>
          <a:xfrm>
            <a:off x="3890627" y="825741"/>
            <a:ext cx="7540362" cy="5206518"/>
          </a:xfrm>
        </p:spPr>
        <p:txBody>
          <a:bodyPr/>
          <a:lstStyle/>
          <a:p>
            <a:r>
              <a:rPr lang="en-IE" sz="2800" b="1" dirty="0">
                <a:solidFill>
                  <a:schemeClr val="tx1">
                    <a:lumMod val="75000"/>
                    <a:lumOff val="25000"/>
                  </a:schemeClr>
                </a:solidFill>
                <a:hlinkClick r:id="rId2">
                  <a:extLst>
                    <a:ext uri="{A12FA001-AC4F-418D-AE19-62706E023703}">
                      <ahyp:hlinkClr xmlns:ahyp="http://schemas.microsoft.com/office/drawing/2018/hyperlinkcolor" val="tx"/>
                    </a:ext>
                  </a:extLst>
                </a:hlinkClick>
              </a:rPr>
              <a:t>Goal 12 </a:t>
            </a:r>
            <a:r>
              <a:rPr lang="en-IE" sz="2800" b="1" dirty="0">
                <a:solidFill>
                  <a:srgbClr val="E48E02"/>
                </a:solidFill>
              </a:rPr>
              <a:t>Consumption &amp; Production </a:t>
            </a:r>
            <a:r>
              <a:rPr lang="en-IE" dirty="0">
                <a:solidFill>
                  <a:schemeClr val="tx1">
                    <a:lumMod val="75000"/>
                    <a:lumOff val="25000"/>
                  </a:schemeClr>
                </a:solidFill>
              </a:rPr>
              <a:t>13.8% of food is lost in supply chains. Global material footprint has increased to 85.9 billion tons.</a:t>
            </a:r>
          </a:p>
          <a:p>
            <a:r>
              <a:rPr lang="en-IE" sz="2800" b="1" dirty="0">
                <a:solidFill>
                  <a:schemeClr val="tx1">
                    <a:lumMod val="75000"/>
                    <a:lumOff val="25000"/>
                  </a:schemeClr>
                </a:solidFill>
                <a:hlinkClick r:id="rId3">
                  <a:extLst>
                    <a:ext uri="{A12FA001-AC4F-418D-AE19-62706E023703}">
                      <ahyp:hlinkClr xmlns:ahyp="http://schemas.microsoft.com/office/drawing/2018/hyperlinkcolor" val="tx"/>
                    </a:ext>
                  </a:extLst>
                </a:hlinkClick>
              </a:rPr>
              <a:t>Goal 13 </a:t>
            </a:r>
            <a:r>
              <a:rPr lang="en-IE" sz="2800" b="1" dirty="0">
                <a:solidFill>
                  <a:srgbClr val="40A67A"/>
                </a:solidFill>
              </a:rPr>
              <a:t>Climate Change </a:t>
            </a:r>
            <a:r>
              <a:rPr lang="en-IE" dirty="0">
                <a:solidFill>
                  <a:schemeClr val="tx1">
                    <a:lumMod val="75000"/>
                    <a:lumOff val="25000"/>
                  </a:schemeClr>
                </a:solidFill>
              </a:rPr>
              <a:t>amplifies natural disasters (wildfires, droughts, floods…) affecting 39m people in 2019</a:t>
            </a:r>
          </a:p>
          <a:p>
            <a:r>
              <a:rPr lang="en-IE" sz="2800" b="1" dirty="0">
                <a:solidFill>
                  <a:schemeClr val="tx1">
                    <a:lumMod val="75000"/>
                    <a:lumOff val="25000"/>
                  </a:schemeClr>
                </a:solidFill>
                <a:hlinkClick r:id="rId4">
                  <a:extLst>
                    <a:ext uri="{A12FA001-AC4F-418D-AE19-62706E023703}">
                      <ahyp:hlinkClr xmlns:ahyp="http://schemas.microsoft.com/office/drawing/2018/hyperlinkcolor" val="tx"/>
                    </a:ext>
                  </a:extLst>
                </a:hlinkClick>
              </a:rPr>
              <a:t>Goal 14 </a:t>
            </a:r>
            <a:r>
              <a:rPr lang="en-IE" sz="2800" b="1" dirty="0">
                <a:solidFill>
                  <a:srgbClr val="009FD8"/>
                </a:solidFill>
              </a:rPr>
              <a:t>Ocean </a:t>
            </a:r>
            <a:r>
              <a:rPr lang="en-IE" dirty="0">
                <a:solidFill>
                  <a:schemeClr val="tx1">
                    <a:lumMod val="75000"/>
                    <a:lumOff val="25000"/>
                  </a:schemeClr>
                </a:solidFill>
              </a:rPr>
              <a:t>acidification will increase by 100-150% by 2100 drastically affecting half of marine life</a:t>
            </a:r>
          </a:p>
          <a:p>
            <a:r>
              <a:rPr lang="en-IE" sz="2800" b="1" dirty="0">
                <a:solidFill>
                  <a:schemeClr val="tx1">
                    <a:lumMod val="75000"/>
                    <a:lumOff val="25000"/>
                  </a:schemeClr>
                </a:solidFill>
                <a:hlinkClick r:id="rId5">
                  <a:extLst>
                    <a:ext uri="{A12FA001-AC4F-418D-AE19-62706E023703}">
                      <ahyp:hlinkClr xmlns:ahyp="http://schemas.microsoft.com/office/drawing/2018/hyperlinkcolor" val="tx"/>
                    </a:ext>
                  </a:extLst>
                </a:hlinkClick>
              </a:rPr>
              <a:t>Goal 15 </a:t>
            </a:r>
            <a:r>
              <a:rPr lang="en-IE" sz="2800" b="1" dirty="0">
                <a:solidFill>
                  <a:srgbClr val="00B050"/>
                </a:solidFill>
              </a:rPr>
              <a:t>Land</a:t>
            </a:r>
            <a:r>
              <a:rPr lang="en-IE" sz="2800" b="1" dirty="0">
                <a:solidFill>
                  <a:schemeClr val="tx1">
                    <a:lumMod val="75000"/>
                    <a:lumOff val="25000"/>
                  </a:schemeClr>
                </a:solidFill>
              </a:rPr>
              <a:t> </a:t>
            </a:r>
            <a:r>
              <a:rPr lang="en-IE" dirty="0">
                <a:solidFill>
                  <a:schemeClr val="tx1">
                    <a:lumMod val="75000"/>
                    <a:lumOff val="25000"/>
                  </a:schemeClr>
                </a:solidFill>
              </a:rPr>
              <a:t>over 31,000 species are threatened with extinction. Forest areas decline each year by 10m hectares.</a:t>
            </a:r>
          </a:p>
          <a:p>
            <a:r>
              <a:rPr lang="en-IE" sz="2800" b="1" dirty="0">
                <a:solidFill>
                  <a:schemeClr val="tx1">
                    <a:lumMod val="75000"/>
                    <a:lumOff val="25000"/>
                  </a:schemeClr>
                </a:solidFill>
                <a:hlinkClick r:id="rId6">
                  <a:extLst>
                    <a:ext uri="{A12FA001-AC4F-418D-AE19-62706E023703}">
                      <ahyp:hlinkClr xmlns:ahyp="http://schemas.microsoft.com/office/drawing/2018/hyperlinkcolor" val="tx"/>
                    </a:ext>
                  </a:extLst>
                </a:hlinkClick>
              </a:rPr>
              <a:t>Goal 16 </a:t>
            </a:r>
            <a:r>
              <a:rPr lang="en-IE" sz="2800" b="1" dirty="0">
                <a:solidFill>
                  <a:srgbClr val="0070C0"/>
                </a:solidFill>
              </a:rPr>
              <a:t>Society</a:t>
            </a:r>
            <a:r>
              <a:rPr lang="en-IE" sz="2800" b="1" dirty="0">
                <a:solidFill>
                  <a:srgbClr val="FBC412"/>
                </a:solidFill>
              </a:rPr>
              <a:t> </a:t>
            </a:r>
            <a:r>
              <a:rPr lang="en-IE" dirty="0">
                <a:solidFill>
                  <a:schemeClr val="tx1">
                    <a:lumMod val="75000"/>
                    <a:lumOff val="25000"/>
                  </a:schemeClr>
                </a:solidFill>
              </a:rPr>
              <a:t>In 2019 79.5m people fled from war, persecution and conflict (the highest ever)</a:t>
            </a:r>
          </a:p>
          <a:p>
            <a:r>
              <a:rPr lang="en-IE" sz="2800" b="1" dirty="0">
                <a:solidFill>
                  <a:schemeClr val="tx1">
                    <a:lumMod val="75000"/>
                    <a:lumOff val="25000"/>
                  </a:schemeClr>
                </a:solidFill>
                <a:hlinkClick r:id="rId7"/>
              </a:rPr>
              <a:t>Goal 17 </a:t>
            </a:r>
            <a:r>
              <a:rPr lang="en-IE" sz="2800" b="1" dirty="0">
                <a:solidFill>
                  <a:srgbClr val="002060"/>
                </a:solidFill>
              </a:rPr>
              <a:t>Partnership</a:t>
            </a:r>
            <a:r>
              <a:rPr lang="en-IE" sz="2800" b="1" dirty="0">
                <a:solidFill>
                  <a:schemeClr val="tx1">
                    <a:lumMod val="75000"/>
                    <a:lumOff val="25000"/>
                  </a:schemeClr>
                </a:solidFill>
              </a:rPr>
              <a:t> </a:t>
            </a:r>
            <a:r>
              <a:rPr lang="en-IE" dirty="0">
                <a:solidFill>
                  <a:schemeClr val="tx1">
                    <a:lumMod val="75000"/>
                    <a:lumOff val="25000"/>
                  </a:schemeClr>
                </a:solidFill>
              </a:rPr>
              <a:t>Global foreign direct investment declined by 40% in 2020.</a:t>
            </a:r>
          </a:p>
        </p:txBody>
      </p:sp>
      <p:pic>
        <p:nvPicPr>
          <p:cNvPr id="3" name="Picture 2" descr="A picture containing red, fruit, vegetable&#10;&#10;Description automatically generated">
            <a:extLst>
              <a:ext uri="{FF2B5EF4-FFF2-40B4-BE49-F238E27FC236}">
                <a16:creationId xmlns:a16="http://schemas.microsoft.com/office/drawing/2014/main" id="{7F2CDE51-7A28-4105-8C61-4110FA16C436}"/>
              </a:ext>
            </a:extLst>
          </p:cNvPr>
          <p:cNvPicPr>
            <a:picLocks noChangeAspect="1"/>
          </p:cNvPicPr>
          <p:nvPr/>
        </p:nvPicPr>
        <p:blipFill rotWithShape="1">
          <a:blip r:embed="rId8"/>
          <a:srcRect b="1388"/>
          <a:stretch/>
        </p:blipFill>
        <p:spPr>
          <a:xfrm>
            <a:off x="27104" y="1257300"/>
            <a:ext cx="3459665" cy="5114925"/>
          </a:xfrm>
          <a:prstGeom prst="rect">
            <a:avLst/>
          </a:prstGeom>
        </p:spPr>
      </p:pic>
    </p:spTree>
    <p:extLst>
      <p:ext uri="{BB962C8B-B14F-4D97-AF65-F5344CB8AC3E}">
        <p14:creationId xmlns:p14="http://schemas.microsoft.com/office/powerpoint/2010/main" val="3672043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4122B6-2DCF-475F-A46B-F3B8C1C13A82}"/>
              </a:ext>
            </a:extLst>
          </p:cNvPr>
          <p:cNvPicPr>
            <a:picLocks noChangeAspect="1"/>
          </p:cNvPicPr>
          <p:nvPr/>
        </p:nvPicPr>
        <p:blipFill rotWithShape="1">
          <a:blip r:embed="rId2"/>
          <a:srcRect l="21683"/>
          <a:stretch/>
        </p:blipFill>
        <p:spPr>
          <a:xfrm>
            <a:off x="1312752" y="2183995"/>
            <a:ext cx="5287223" cy="3129160"/>
          </a:xfrm>
          <a:prstGeom prst="rect">
            <a:avLst/>
          </a:prstGeom>
        </p:spPr>
      </p:pic>
      <p:sp>
        <p:nvSpPr>
          <p:cNvPr id="10" name="Speech Bubble: Oval 9">
            <a:extLst>
              <a:ext uri="{FF2B5EF4-FFF2-40B4-BE49-F238E27FC236}">
                <a16:creationId xmlns:a16="http://schemas.microsoft.com/office/drawing/2014/main" id="{971AFCA9-EB29-4C6A-B216-EEEF7871E046}"/>
              </a:ext>
            </a:extLst>
          </p:cNvPr>
          <p:cNvSpPr/>
          <p:nvPr/>
        </p:nvSpPr>
        <p:spPr>
          <a:xfrm>
            <a:off x="6818396" y="39252"/>
            <a:ext cx="5287223" cy="4445251"/>
          </a:xfrm>
          <a:prstGeom prst="wedgeEllipseCallout">
            <a:avLst>
              <a:gd name="adj1" fmla="val -42793"/>
              <a:gd name="adj2" fmla="val 55089"/>
            </a:avLst>
          </a:prstGeom>
          <a:solidFill>
            <a:srgbClr val="F07C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b="1" i="0" dirty="0">
              <a:solidFill>
                <a:schemeClr val="bg1"/>
              </a:solidFill>
              <a:effectLst/>
            </a:endParaRPr>
          </a:p>
          <a:p>
            <a:pPr algn="ctr"/>
            <a:r>
              <a:rPr lang="en-IE" sz="2400" b="1" dirty="0">
                <a:solidFill>
                  <a:schemeClr val="bg1"/>
                </a:solidFill>
              </a:rPr>
              <a:t>Solving the Plastic Waste Problem</a:t>
            </a:r>
          </a:p>
          <a:p>
            <a:pPr algn="ctr"/>
            <a:r>
              <a:rPr lang="en-IE" sz="2200" i="0" dirty="0">
                <a:solidFill>
                  <a:schemeClr val="bg1"/>
                </a:solidFill>
                <a:effectLst/>
              </a:rPr>
              <a:t>Empower is creating a solution to the plastic waste problem by giving plastic a value. We are cleaning up the world while fighting poverty by providing a wage to those in need.</a:t>
            </a:r>
          </a:p>
          <a:p>
            <a:pPr algn="ctr"/>
            <a:r>
              <a:rPr lang="en-IE" i="1" dirty="0" err="1">
                <a:solidFill>
                  <a:schemeClr val="bg1"/>
                </a:solidFill>
              </a:rPr>
              <a:t>Gjermund</a:t>
            </a:r>
            <a:r>
              <a:rPr lang="en-IE" i="1" dirty="0">
                <a:solidFill>
                  <a:schemeClr val="bg1"/>
                </a:solidFill>
              </a:rPr>
              <a:t> </a:t>
            </a:r>
            <a:r>
              <a:rPr lang="en-IE" i="1" dirty="0" err="1">
                <a:solidFill>
                  <a:schemeClr val="bg1"/>
                </a:solidFill>
              </a:rPr>
              <a:t>Bjaanes</a:t>
            </a:r>
            <a:r>
              <a:rPr lang="en-IE" i="1" dirty="0">
                <a:solidFill>
                  <a:schemeClr val="bg1"/>
                </a:solidFill>
              </a:rPr>
              <a:t>, CTO &amp; Founder</a:t>
            </a:r>
          </a:p>
          <a:p>
            <a:pPr algn="ctr"/>
            <a:endParaRPr lang="en-IE" sz="2000" i="1" dirty="0">
              <a:solidFill>
                <a:schemeClr val="bg1"/>
              </a:solidFill>
            </a:endParaRPr>
          </a:p>
          <a:p>
            <a:pPr algn="ctr"/>
            <a:endParaRPr lang="en-IE" sz="2000" dirty="0">
              <a:solidFill>
                <a:schemeClr val="bg1"/>
              </a:solidFill>
            </a:endParaRPr>
          </a:p>
        </p:txBody>
      </p:sp>
      <p:pic>
        <p:nvPicPr>
          <p:cNvPr id="11" name="Picture 10">
            <a:extLst>
              <a:ext uri="{FF2B5EF4-FFF2-40B4-BE49-F238E27FC236}">
                <a16:creationId xmlns:a16="http://schemas.microsoft.com/office/drawing/2014/main" id="{0EC44058-9960-40DD-8E02-408ED9897C3F}"/>
              </a:ext>
            </a:extLst>
          </p:cNvPr>
          <p:cNvPicPr>
            <a:picLocks noChangeAspect="1"/>
          </p:cNvPicPr>
          <p:nvPr/>
        </p:nvPicPr>
        <p:blipFill rotWithShape="1">
          <a:blip r:embed="rId3"/>
          <a:srcRect t="793" b="40483"/>
          <a:stretch/>
        </p:blipFill>
        <p:spPr>
          <a:xfrm>
            <a:off x="7352639" y="4596122"/>
            <a:ext cx="2026311" cy="2009870"/>
          </a:xfrm>
          <a:prstGeom prst="teardrop">
            <a:avLst/>
          </a:prstGeom>
        </p:spPr>
      </p:pic>
      <p:sp>
        <p:nvSpPr>
          <p:cNvPr id="12" name="Text Placeholder 6">
            <a:extLst>
              <a:ext uri="{FF2B5EF4-FFF2-40B4-BE49-F238E27FC236}">
                <a16:creationId xmlns:a16="http://schemas.microsoft.com/office/drawing/2014/main" id="{7887CCC6-2990-4189-9F25-5357AD1E7F24}"/>
              </a:ext>
            </a:extLst>
          </p:cNvPr>
          <p:cNvSpPr>
            <a:spLocks noGrp="1"/>
          </p:cNvSpPr>
          <p:nvPr>
            <p:ph type="body" sz="quarter" idx="15"/>
          </p:nvPr>
        </p:nvSpPr>
        <p:spPr>
          <a:xfrm>
            <a:off x="209668" y="125024"/>
            <a:ext cx="8019931" cy="697353"/>
          </a:xfrm>
        </p:spPr>
        <p:txBody>
          <a:bodyPr>
            <a:noAutofit/>
          </a:bodyPr>
          <a:lstStyle/>
          <a:p>
            <a:pPr>
              <a:spcBef>
                <a:spcPts val="0"/>
              </a:spcBef>
            </a:pPr>
            <a:r>
              <a:rPr lang="en-IE" sz="3600" dirty="0">
                <a:solidFill>
                  <a:srgbClr val="A6377D"/>
                </a:solidFill>
                <a:latin typeface="Cooper Black" panose="0208090404030B020404" pitchFamily="18" charset="0"/>
              </a:rPr>
              <a:t>YDSI, Environment</a:t>
            </a:r>
          </a:p>
          <a:p>
            <a:pPr>
              <a:spcBef>
                <a:spcPts val="0"/>
              </a:spcBef>
            </a:pPr>
            <a:r>
              <a:rPr lang="en-IE" b="1" dirty="0" err="1">
                <a:solidFill>
                  <a:schemeClr val="tx1">
                    <a:lumMod val="75000"/>
                    <a:lumOff val="25000"/>
                  </a:schemeClr>
                </a:solidFill>
              </a:rPr>
              <a:t>Gjermund</a:t>
            </a:r>
            <a:r>
              <a:rPr lang="en-IE" b="1" dirty="0">
                <a:solidFill>
                  <a:schemeClr val="tx1">
                    <a:lumMod val="75000"/>
                    <a:lumOff val="25000"/>
                  </a:schemeClr>
                </a:solidFill>
              </a:rPr>
              <a:t> </a:t>
            </a:r>
            <a:r>
              <a:rPr lang="en-IE" b="1" dirty="0" err="1">
                <a:solidFill>
                  <a:schemeClr val="tx1">
                    <a:lumMod val="75000"/>
                    <a:lumOff val="25000"/>
                  </a:schemeClr>
                </a:solidFill>
              </a:rPr>
              <a:t>Bjaanes</a:t>
            </a:r>
            <a:r>
              <a:rPr lang="en-IE" b="1" dirty="0">
                <a:solidFill>
                  <a:schemeClr val="tx1">
                    <a:lumMod val="75000"/>
                    <a:lumOff val="25000"/>
                  </a:schemeClr>
                </a:solidFill>
              </a:rPr>
              <a:t>, Netherlands </a:t>
            </a:r>
          </a:p>
          <a:p>
            <a:pPr>
              <a:spcBef>
                <a:spcPts val="0"/>
              </a:spcBef>
            </a:pPr>
            <a:r>
              <a:rPr lang="en-IE" b="1" dirty="0">
                <a:solidFill>
                  <a:schemeClr val="tx1">
                    <a:lumMod val="75000"/>
                    <a:lumOff val="25000"/>
                  </a:schemeClr>
                </a:solidFill>
              </a:rPr>
              <a:t>Enthusiastic innovator, technologist, and futurist)</a:t>
            </a:r>
          </a:p>
          <a:p>
            <a:pPr>
              <a:spcBef>
                <a:spcPts val="0"/>
              </a:spcBef>
            </a:pPr>
            <a:r>
              <a:rPr lang="en-IE" sz="2800" b="1" i="1" dirty="0">
                <a:solidFill>
                  <a:srgbClr val="A6377D"/>
                </a:solidFill>
              </a:rPr>
              <a:t>‘Working on disruptive tech as CTO at Empower’</a:t>
            </a:r>
          </a:p>
          <a:p>
            <a:pPr>
              <a:spcBef>
                <a:spcPts val="0"/>
              </a:spcBef>
            </a:pPr>
            <a:endParaRPr lang="en-IE" b="1" i="0" dirty="0">
              <a:solidFill>
                <a:srgbClr val="A6377D"/>
              </a:solidFill>
              <a:effectLst/>
            </a:endParaRPr>
          </a:p>
        </p:txBody>
      </p:sp>
      <p:pic>
        <p:nvPicPr>
          <p:cNvPr id="17" name="Picture 2" descr="Image result for empower plastic waste logo">
            <a:extLst>
              <a:ext uri="{FF2B5EF4-FFF2-40B4-BE49-F238E27FC236}">
                <a16:creationId xmlns:a16="http://schemas.microsoft.com/office/drawing/2014/main" id="{7557818C-64DB-4CE7-A4E2-F53B46C02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479" y="5060887"/>
            <a:ext cx="2274932" cy="119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9891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8C1D87-3F5B-4E9B-8F7F-C96D3F83C072}"/>
              </a:ext>
            </a:extLst>
          </p:cNvPr>
          <p:cNvSpPr>
            <a:spLocks noGrp="1"/>
          </p:cNvSpPr>
          <p:nvPr>
            <p:ph type="body" sz="quarter" idx="14"/>
          </p:nvPr>
        </p:nvSpPr>
        <p:spPr>
          <a:xfrm>
            <a:off x="7739302" y="1322149"/>
            <a:ext cx="3981452" cy="697353"/>
          </a:xfrm>
        </p:spPr>
        <p:txBody>
          <a:bodyPr>
            <a:normAutofit/>
          </a:bodyPr>
          <a:lstStyle/>
          <a:p>
            <a:pPr algn="ctr"/>
            <a:r>
              <a:rPr lang="en-IE" sz="4000" b="1" dirty="0"/>
              <a:t>Inheriting Earth</a:t>
            </a:r>
          </a:p>
        </p:txBody>
      </p:sp>
      <p:sp>
        <p:nvSpPr>
          <p:cNvPr id="5" name="Text Placeholder 4">
            <a:extLst>
              <a:ext uri="{FF2B5EF4-FFF2-40B4-BE49-F238E27FC236}">
                <a16:creationId xmlns:a16="http://schemas.microsoft.com/office/drawing/2014/main" id="{F0487FC9-43B5-4D85-B6A7-A265A5BAED12}"/>
              </a:ext>
            </a:extLst>
          </p:cNvPr>
          <p:cNvSpPr>
            <a:spLocks noGrp="1"/>
          </p:cNvSpPr>
          <p:nvPr>
            <p:ph type="body" sz="quarter" idx="15"/>
          </p:nvPr>
        </p:nvSpPr>
        <p:spPr>
          <a:xfrm>
            <a:off x="7739303" y="2132790"/>
            <a:ext cx="3981451" cy="2592420"/>
          </a:xfrm>
        </p:spPr>
        <p:txBody>
          <a:bodyPr/>
          <a:lstStyle/>
          <a:p>
            <a:pPr algn="ctr"/>
            <a:r>
              <a:rPr lang="en-IE" b="0" i="0" dirty="0">
                <a:effectLst/>
              </a:rPr>
              <a:t>Adam is an avid surfer,  engineer and founder of Inheriting Earth. A sustainable-focused product design that reduces ocean plastic and in particular captures microfibre plastic from entering the ocean at source. </a:t>
            </a:r>
          </a:p>
          <a:p>
            <a:pPr algn="ctr"/>
            <a:endParaRPr lang="en-IE" sz="1000" b="0" i="0" dirty="0">
              <a:effectLst/>
            </a:endParaRPr>
          </a:p>
          <a:p>
            <a:pPr algn="ctr"/>
            <a:r>
              <a:rPr lang="en-IE" sz="1800" dirty="0">
                <a:solidFill>
                  <a:srgbClr val="0563C1"/>
                </a:solidFill>
                <a:hlinkClick r:id="rId2">
                  <a:extLst>
                    <a:ext uri="{A12FA001-AC4F-418D-AE19-62706E023703}">
                      <ahyp:hlinkClr xmlns:ahyp="http://schemas.microsoft.com/office/drawing/2018/hyperlinkcolor" val="tx"/>
                    </a:ext>
                  </a:extLst>
                </a:hlinkClick>
              </a:rPr>
              <a:t>Advice to YDSIs and more informatio</a:t>
            </a:r>
            <a:r>
              <a:rPr lang="en-IE" sz="1800" dirty="0">
                <a:hlinkClick r:id="rId2">
                  <a:extLst>
                    <a:ext uri="{A12FA001-AC4F-418D-AE19-62706E023703}">
                      <ahyp:hlinkClr xmlns:ahyp="http://schemas.microsoft.com/office/drawing/2018/hyperlinkcolor" val="tx"/>
                    </a:ext>
                  </a:extLst>
                </a:hlinkClick>
              </a:rPr>
              <a:t>n</a:t>
            </a:r>
            <a:endParaRPr lang="en-IE" sz="1800" dirty="0"/>
          </a:p>
        </p:txBody>
      </p:sp>
      <p:pic>
        <p:nvPicPr>
          <p:cNvPr id="8" name="Picture 7">
            <a:hlinkClick r:id="rId3"/>
            <a:extLst>
              <a:ext uri="{FF2B5EF4-FFF2-40B4-BE49-F238E27FC236}">
                <a16:creationId xmlns:a16="http://schemas.microsoft.com/office/drawing/2014/main" id="{8FE1C2C4-D6AD-4235-9DD7-02B0C1E34AAD}"/>
              </a:ext>
            </a:extLst>
          </p:cNvPr>
          <p:cNvPicPr>
            <a:picLocks noChangeAspect="1"/>
          </p:cNvPicPr>
          <p:nvPr/>
        </p:nvPicPr>
        <p:blipFill>
          <a:blip r:embed="rId4"/>
          <a:stretch>
            <a:fillRect/>
          </a:stretch>
        </p:blipFill>
        <p:spPr>
          <a:xfrm>
            <a:off x="1337536" y="2270898"/>
            <a:ext cx="5173326" cy="2962275"/>
          </a:xfrm>
          <a:prstGeom prst="rect">
            <a:avLst/>
          </a:prstGeom>
        </p:spPr>
      </p:pic>
      <p:sp>
        <p:nvSpPr>
          <p:cNvPr id="9" name="Text Placeholder 6">
            <a:extLst>
              <a:ext uri="{FF2B5EF4-FFF2-40B4-BE49-F238E27FC236}">
                <a16:creationId xmlns:a16="http://schemas.microsoft.com/office/drawing/2014/main" id="{6DA6DDE2-EC1F-4BCE-BB71-36F6A71A4ACC}"/>
              </a:ext>
            </a:extLst>
          </p:cNvPr>
          <p:cNvSpPr txBox="1">
            <a:spLocks/>
          </p:cNvSpPr>
          <p:nvPr/>
        </p:nvSpPr>
        <p:spPr>
          <a:xfrm>
            <a:off x="0" y="3773"/>
            <a:ext cx="5173326"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Tackling Waste</a:t>
            </a:r>
          </a:p>
          <a:p>
            <a:pPr>
              <a:spcBef>
                <a:spcPts val="0"/>
              </a:spcBef>
            </a:pPr>
            <a:r>
              <a:rPr lang="en-IE" sz="2800" i="1" dirty="0">
                <a:solidFill>
                  <a:srgbClr val="A6377D"/>
                </a:solidFill>
              </a:rPr>
              <a:t>Adam Root, Inheriting Earth, UK</a:t>
            </a:r>
          </a:p>
          <a:p>
            <a:pPr>
              <a:spcBef>
                <a:spcPts val="0"/>
              </a:spcBef>
            </a:pPr>
            <a:endParaRPr lang="en-IE" b="1" dirty="0">
              <a:solidFill>
                <a:srgbClr val="A6377D"/>
              </a:solidFill>
            </a:endParaRPr>
          </a:p>
        </p:txBody>
      </p:sp>
    </p:spTree>
    <p:extLst>
      <p:ext uri="{BB962C8B-B14F-4D97-AF65-F5344CB8AC3E}">
        <p14:creationId xmlns:p14="http://schemas.microsoft.com/office/powerpoint/2010/main" val="2097902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DC54049-D451-4937-8BDB-C2AA5D49C967}"/>
              </a:ext>
            </a:extLst>
          </p:cNvPr>
          <p:cNvSpPr>
            <a:spLocks noGrp="1"/>
          </p:cNvSpPr>
          <p:nvPr>
            <p:ph type="body" sz="quarter" idx="14"/>
          </p:nvPr>
        </p:nvSpPr>
        <p:spPr>
          <a:xfrm>
            <a:off x="3966827" y="182720"/>
            <a:ext cx="7540362" cy="5206518"/>
          </a:xfrm>
        </p:spPr>
        <p:txBody>
          <a:bodyPr/>
          <a:lstStyle/>
          <a:p>
            <a:r>
              <a:rPr lang="en-IE" b="1" i="0" dirty="0">
                <a:solidFill>
                  <a:srgbClr val="009FD8"/>
                </a:solidFill>
                <a:effectLst/>
              </a:rPr>
              <a:t>Challenge</a:t>
            </a:r>
            <a:r>
              <a:rPr lang="en-IE" b="0" i="0" dirty="0">
                <a:solidFill>
                  <a:srgbClr val="000000"/>
                </a:solidFill>
                <a:effectLst/>
              </a:rPr>
              <a:t> </a:t>
            </a:r>
            <a:r>
              <a:rPr lang="en-IE" b="0" i="0" dirty="0">
                <a:solidFill>
                  <a:schemeClr val="tx1">
                    <a:lumMod val="75000"/>
                    <a:lumOff val="25000"/>
                  </a:schemeClr>
                </a:solidFill>
                <a:effectLst/>
              </a:rPr>
              <a:t>solve the plastic waste problem to save the ocean and restore the ecosystem. To f</a:t>
            </a:r>
            <a:r>
              <a:rPr lang="en-IE" dirty="0">
                <a:solidFill>
                  <a:schemeClr val="tx1">
                    <a:lumMod val="75000"/>
                    <a:lumOff val="25000"/>
                  </a:schemeClr>
                </a:solidFill>
              </a:rPr>
              <a:t>ind a solution that works globally and do it in a digital social innovative way, </a:t>
            </a:r>
            <a:endParaRPr lang="en-IE" b="0" i="0" dirty="0">
              <a:solidFill>
                <a:schemeClr val="tx1">
                  <a:lumMod val="75000"/>
                  <a:lumOff val="25000"/>
                </a:schemeClr>
              </a:solidFill>
              <a:effectLst/>
            </a:endParaRPr>
          </a:p>
          <a:p>
            <a:r>
              <a:rPr lang="en-IE" b="1" dirty="0">
                <a:solidFill>
                  <a:srgbClr val="EF619A"/>
                </a:solidFill>
              </a:rPr>
              <a:t>Opportunity</a:t>
            </a:r>
            <a:r>
              <a:rPr lang="en-IE" dirty="0">
                <a:solidFill>
                  <a:srgbClr val="000000"/>
                </a:solidFill>
              </a:rPr>
              <a:t> </a:t>
            </a:r>
            <a:r>
              <a:rPr lang="en-IE" dirty="0">
                <a:solidFill>
                  <a:schemeClr val="tx1">
                    <a:lumMod val="75000"/>
                    <a:lumOff val="25000"/>
                  </a:schemeClr>
                </a:solidFill>
              </a:rPr>
              <a:t>incentivise cleaning and saving the environment by using new technology to enable a </a:t>
            </a:r>
            <a:r>
              <a:rPr lang="en-IE" b="1" i="1" dirty="0">
                <a:solidFill>
                  <a:schemeClr val="tx1">
                    <a:lumMod val="75000"/>
                    <a:lumOff val="25000"/>
                  </a:schemeClr>
                </a:solidFill>
              </a:rPr>
              <a:t>circular economy </a:t>
            </a:r>
            <a:r>
              <a:rPr lang="en-IE" dirty="0">
                <a:solidFill>
                  <a:schemeClr val="tx1">
                    <a:lumMod val="75000"/>
                    <a:lumOff val="25000"/>
                  </a:schemeClr>
                </a:solidFill>
              </a:rPr>
              <a:t>to empower people to create a cleaner world</a:t>
            </a:r>
          </a:p>
          <a:p>
            <a:r>
              <a:rPr lang="en-IE" b="1" i="0" dirty="0">
                <a:solidFill>
                  <a:srgbClr val="ED2A59"/>
                </a:solidFill>
                <a:effectLst/>
              </a:rPr>
              <a:t>B</a:t>
            </a:r>
            <a:r>
              <a:rPr lang="en-IE" b="1" dirty="0">
                <a:solidFill>
                  <a:srgbClr val="ED2A59"/>
                </a:solidFill>
              </a:rPr>
              <a:t>uilt the first global deposit platform for plastic waste. </a:t>
            </a:r>
            <a:r>
              <a:rPr lang="en-IE" b="1" i="1" dirty="0">
                <a:solidFill>
                  <a:schemeClr val="tx1">
                    <a:lumMod val="75000"/>
                    <a:lumOff val="25000"/>
                  </a:schemeClr>
                </a:solidFill>
              </a:rPr>
              <a:t>Blockchain technology </a:t>
            </a:r>
            <a:r>
              <a:rPr lang="en-IE" dirty="0">
                <a:solidFill>
                  <a:schemeClr val="tx1">
                    <a:lumMod val="75000"/>
                    <a:lumOff val="25000"/>
                  </a:schemeClr>
                </a:solidFill>
              </a:rPr>
              <a:t>ensures the platform is both transparent and traceable throughout the value chain. Can </a:t>
            </a:r>
            <a:r>
              <a:rPr lang="en-IE" b="1" i="1" dirty="0">
                <a:solidFill>
                  <a:schemeClr val="tx1">
                    <a:lumMod val="75000"/>
                    <a:lumOff val="25000"/>
                  </a:schemeClr>
                </a:solidFill>
              </a:rPr>
              <a:t>track</a:t>
            </a:r>
            <a:r>
              <a:rPr lang="en-IE" dirty="0">
                <a:solidFill>
                  <a:schemeClr val="tx1">
                    <a:lumMod val="75000"/>
                    <a:lumOff val="25000"/>
                  </a:schemeClr>
                </a:solidFill>
              </a:rPr>
              <a:t> and make </a:t>
            </a:r>
            <a:r>
              <a:rPr lang="en-IE" b="1" i="1" dirty="0">
                <a:solidFill>
                  <a:schemeClr val="tx1">
                    <a:lumMod val="75000"/>
                    <a:lumOff val="25000"/>
                  </a:schemeClr>
                </a:solidFill>
              </a:rPr>
              <a:t>digital inventories</a:t>
            </a:r>
            <a:r>
              <a:rPr lang="en-IE" dirty="0">
                <a:solidFill>
                  <a:schemeClr val="tx1">
                    <a:lumMod val="75000"/>
                    <a:lumOff val="25000"/>
                  </a:schemeClr>
                </a:solidFill>
              </a:rPr>
              <a:t>. Developed the Empower mobile </a:t>
            </a:r>
            <a:r>
              <a:rPr lang="en-IE" b="1" i="1" dirty="0">
                <a:solidFill>
                  <a:schemeClr val="tx1">
                    <a:lumMod val="75000"/>
                    <a:lumOff val="25000"/>
                  </a:schemeClr>
                </a:solidFill>
              </a:rPr>
              <a:t>App</a:t>
            </a:r>
            <a:r>
              <a:rPr lang="en-IE" dirty="0">
                <a:solidFill>
                  <a:schemeClr val="tx1">
                    <a:lumMod val="75000"/>
                    <a:lumOff val="25000"/>
                  </a:schemeClr>
                </a:solidFill>
              </a:rPr>
              <a:t>. Gave plastic a value to clean up all corners of the world. Creates </a:t>
            </a:r>
            <a:r>
              <a:rPr lang="en-IE" b="1" i="1" dirty="0">
                <a:solidFill>
                  <a:schemeClr val="tx1">
                    <a:lumMod val="75000"/>
                    <a:lumOff val="25000"/>
                  </a:schemeClr>
                </a:solidFill>
              </a:rPr>
              <a:t>employment </a:t>
            </a:r>
            <a:r>
              <a:rPr lang="en-IE" dirty="0">
                <a:solidFill>
                  <a:schemeClr val="tx1">
                    <a:lumMod val="75000"/>
                    <a:lumOff val="25000"/>
                  </a:schemeClr>
                </a:solidFill>
              </a:rPr>
              <a:t>where everyone that contributes gets paid for collecting plastic waste. Make sure all plastic is </a:t>
            </a:r>
            <a:r>
              <a:rPr lang="en-IE" b="1" i="1" dirty="0">
                <a:solidFill>
                  <a:schemeClr val="tx1">
                    <a:lumMod val="75000"/>
                    <a:lumOff val="25000"/>
                  </a:schemeClr>
                </a:solidFill>
              </a:rPr>
              <a:t>reused</a:t>
            </a:r>
            <a:r>
              <a:rPr lang="en-IE" dirty="0">
                <a:solidFill>
                  <a:schemeClr val="tx1">
                    <a:lumMod val="75000"/>
                    <a:lumOff val="25000"/>
                  </a:schemeClr>
                </a:solidFill>
              </a:rPr>
              <a:t> and </a:t>
            </a:r>
            <a:r>
              <a:rPr lang="en-IE" b="1" i="1" dirty="0">
                <a:solidFill>
                  <a:schemeClr val="tx1">
                    <a:lumMod val="75000"/>
                    <a:lumOff val="25000"/>
                  </a:schemeClr>
                </a:solidFill>
              </a:rPr>
              <a:t>recycled</a:t>
            </a:r>
            <a:r>
              <a:rPr lang="en-IE" dirty="0">
                <a:solidFill>
                  <a:schemeClr val="tx1">
                    <a:lumMod val="75000"/>
                    <a:lumOff val="25000"/>
                  </a:schemeClr>
                </a:solidFill>
              </a:rPr>
              <a:t>.</a:t>
            </a:r>
          </a:p>
          <a:p>
            <a:r>
              <a:rPr lang="en-IE" b="1" i="0" dirty="0">
                <a:solidFill>
                  <a:srgbClr val="ED2A59"/>
                </a:solidFill>
                <a:effectLst/>
              </a:rPr>
              <a:t>Result</a:t>
            </a:r>
            <a:r>
              <a:rPr lang="en-IE" b="0" i="0" dirty="0">
                <a:solidFill>
                  <a:srgbClr val="000000"/>
                </a:solidFill>
                <a:effectLst/>
              </a:rPr>
              <a:t> </a:t>
            </a:r>
            <a:r>
              <a:rPr lang="en-IE" dirty="0">
                <a:solidFill>
                  <a:schemeClr val="tx1">
                    <a:lumMod val="75000"/>
                    <a:lumOff val="25000"/>
                  </a:schemeClr>
                </a:solidFill>
              </a:rPr>
              <a:t>Empower is now in more than 15 countries incentivising the collection of plastic waste, kick-starting waste management systems and building transparency in the supply chains of recyclers and plastic producers.</a:t>
            </a:r>
          </a:p>
          <a:p>
            <a:endParaRPr lang="en-IE" dirty="0"/>
          </a:p>
        </p:txBody>
      </p:sp>
      <p:sp>
        <p:nvSpPr>
          <p:cNvPr id="10" name="Text Placeholder 9">
            <a:extLst>
              <a:ext uri="{FF2B5EF4-FFF2-40B4-BE49-F238E27FC236}">
                <a16:creationId xmlns:a16="http://schemas.microsoft.com/office/drawing/2014/main" id="{6B6BC961-9DC6-41C5-8BAE-F1B7FF7DF53F}"/>
              </a:ext>
            </a:extLst>
          </p:cNvPr>
          <p:cNvSpPr>
            <a:spLocks noGrp="1"/>
          </p:cNvSpPr>
          <p:nvPr>
            <p:ph type="body" sz="quarter" idx="15"/>
          </p:nvPr>
        </p:nvSpPr>
        <p:spPr>
          <a:xfrm>
            <a:off x="126748" y="365440"/>
            <a:ext cx="3237379" cy="6062520"/>
          </a:xfrm>
        </p:spPr>
        <p:txBody>
          <a:bodyPr>
            <a:normAutofit fontScale="92500" lnSpcReduction="20000"/>
          </a:bodyPr>
          <a:lstStyle/>
          <a:p>
            <a:pPr algn="ctr"/>
            <a:r>
              <a:rPr lang="en-IE" sz="4400" b="1" dirty="0">
                <a:solidFill>
                  <a:schemeClr val="tx1">
                    <a:lumMod val="75000"/>
                    <a:lumOff val="25000"/>
                  </a:schemeClr>
                </a:solidFill>
              </a:rPr>
              <a:t>Environment</a:t>
            </a:r>
          </a:p>
          <a:p>
            <a:pPr algn="ctr"/>
            <a:endParaRPr lang="en-IE" dirty="0">
              <a:solidFill>
                <a:schemeClr val="tx1">
                  <a:lumMod val="75000"/>
                  <a:lumOff val="25000"/>
                </a:schemeClr>
              </a:solidFill>
            </a:endParaRPr>
          </a:p>
          <a:p>
            <a:pPr algn="ctr"/>
            <a:r>
              <a:rPr lang="en-IE" dirty="0">
                <a:solidFill>
                  <a:schemeClr val="tx1">
                    <a:lumMod val="75000"/>
                    <a:lumOff val="25000"/>
                  </a:schemeClr>
                </a:solidFill>
              </a:rPr>
              <a:t>‘Solving the Plastic Waste Problem’</a:t>
            </a: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r>
              <a:rPr lang="en-IE" b="1" dirty="0">
                <a:hlinkClick r:id="rId2">
                  <a:extLst>
                    <a:ext uri="{A12FA001-AC4F-418D-AE19-62706E023703}">
                      <ahyp:hlinkClr xmlns:ahyp="http://schemas.microsoft.com/office/drawing/2018/hyperlinkcolor" val="tx"/>
                    </a:ext>
                  </a:extLst>
                </a:hlinkClick>
              </a:rPr>
              <a:t>Empower</a:t>
            </a:r>
            <a:endParaRPr lang="en-IE" b="1" dirty="0"/>
          </a:p>
          <a:p>
            <a:pPr algn="ctr"/>
            <a:endParaRPr lang="en-IE" dirty="0">
              <a:solidFill>
                <a:schemeClr val="tx1">
                  <a:lumMod val="75000"/>
                  <a:lumOff val="25000"/>
                </a:schemeClr>
              </a:solidFill>
            </a:endParaRPr>
          </a:p>
          <a:p>
            <a:pPr algn="ctr"/>
            <a:endParaRPr lang="en-IE" dirty="0"/>
          </a:p>
        </p:txBody>
      </p:sp>
      <p:pic>
        <p:nvPicPr>
          <p:cNvPr id="11" name="Picture 10">
            <a:extLst>
              <a:ext uri="{FF2B5EF4-FFF2-40B4-BE49-F238E27FC236}">
                <a16:creationId xmlns:a16="http://schemas.microsoft.com/office/drawing/2014/main" id="{16F31C0A-AAB9-49E1-9472-A6017C225D4A}"/>
              </a:ext>
            </a:extLst>
          </p:cNvPr>
          <p:cNvPicPr>
            <a:picLocks noChangeAspect="1"/>
          </p:cNvPicPr>
          <p:nvPr/>
        </p:nvPicPr>
        <p:blipFill rotWithShape="1">
          <a:blip r:embed="rId3"/>
          <a:srcRect t="793" b="40483"/>
          <a:stretch/>
        </p:blipFill>
        <p:spPr>
          <a:xfrm>
            <a:off x="419276" y="2758436"/>
            <a:ext cx="2652322" cy="2630802"/>
          </a:xfrm>
          <a:prstGeom prst="teardrop">
            <a:avLst/>
          </a:prstGeom>
        </p:spPr>
      </p:pic>
    </p:spTree>
    <p:extLst>
      <p:ext uri="{BB962C8B-B14F-4D97-AF65-F5344CB8AC3E}">
        <p14:creationId xmlns:p14="http://schemas.microsoft.com/office/powerpoint/2010/main" val="1814824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BE271B-7ACD-4A98-99F3-FAE8B4FE618F}"/>
              </a:ext>
            </a:extLst>
          </p:cNvPr>
          <p:cNvSpPr>
            <a:spLocks noGrp="1"/>
          </p:cNvSpPr>
          <p:nvPr>
            <p:ph type="body" sz="quarter" idx="14"/>
          </p:nvPr>
        </p:nvSpPr>
        <p:spPr>
          <a:xfrm>
            <a:off x="5359397" y="197964"/>
            <a:ext cx="6232527" cy="725489"/>
          </a:xfrm>
        </p:spPr>
        <p:txBody>
          <a:bodyPr>
            <a:noAutofit/>
          </a:bodyPr>
          <a:lstStyle/>
          <a:p>
            <a:pPr algn="ctr"/>
            <a:r>
              <a:rPr lang="en-IE" sz="3200" b="1" dirty="0"/>
              <a:t>Reminder</a:t>
            </a:r>
          </a:p>
        </p:txBody>
      </p:sp>
      <p:sp>
        <p:nvSpPr>
          <p:cNvPr id="3" name="Text Placeholder 2">
            <a:extLst>
              <a:ext uri="{FF2B5EF4-FFF2-40B4-BE49-F238E27FC236}">
                <a16:creationId xmlns:a16="http://schemas.microsoft.com/office/drawing/2014/main" id="{B5BA0FA3-317E-4C38-9172-9105F7225DF9}"/>
              </a:ext>
            </a:extLst>
          </p:cNvPr>
          <p:cNvSpPr>
            <a:spLocks noGrp="1"/>
          </p:cNvSpPr>
          <p:nvPr>
            <p:ph type="body" sz="quarter" idx="15"/>
          </p:nvPr>
        </p:nvSpPr>
        <p:spPr>
          <a:xfrm>
            <a:off x="5446709" y="923453"/>
            <a:ext cx="6535741" cy="2754349"/>
          </a:xfrm>
          <a:solidFill>
            <a:srgbClr val="ED2A59"/>
          </a:solidFill>
        </p:spPr>
        <p:txBody>
          <a:bodyPr/>
          <a:lstStyle/>
          <a:p>
            <a:pPr algn="ctr"/>
            <a:r>
              <a:rPr lang="en-IE" sz="2800" b="1" dirty="0"/>
              <a:t>DSI is a new approach necessary to solve problems where social and technological progress comes together to generate social and public value</a:t>
            </a:r>
          </a:p>
          <a:p>
            <a:pPr algn="ctr"/>
            <a:endParaRPr lang="en-IE" sz="1000" b="1" dirty="0"/>
          </a:p>
          <a:p>
            <a:r>
              <a:rPr lang="en-IE" dirty="0"/>
              <a:t>Today’s social challenges are numerous, complex, urgent from; </a:t>
            </a:r>
            <a:r>
              <a:rPr lang="en-IE" b="1" dirty="0"/>
              <a:t>aging societies, climate change, to energy efficiency, health access, security…</a:t>
            </a:r>
          </a:p>
          <a:p>
            <a:r>
              <a:rPr lang="en-IE" dirty="0"/>
              <a:t>It is imperative to build a new world through digital social innovation that enables us to address social challenges collaboratively on a global level</a:t>
            </a:r>
          </a:p>
          <a:p>
            <a:endParaRPr lang="en-IE" dirty="0"/>
          </a:p>
        </p:txBody>
      </p:sp>
      <p:pic>
        <p:nvPicPr>
          <p:cNvPr id="8" name="Picture Placeholder 7" descr="A picture containing sky, outdoor, person, arm&#10;&#10;Description automatically generated">
            <a:extLst>
              <a:ext uri="{FF2B5EF4-FFF2-40B4-BE49-F238E27FC236}">
                <a16:creationId xmlns:a16="http://schemas.microsoft.com/office/drawing/2014/main" id="{1E8F6283-E523-4257-8A2D-DA415185B1AE}"/>
              </a:ext>
            </a:extLst>
          </p:cNvPr>
          <p:cNvPicPr>
            <a:picLocks noGrp="1" noChangeAspect="1"/>
          </p:cNvPicPr>
          <p:nvPr>
            <p:ph type="pic" sz="quarter" idx="16"/>
          </p:nvPr>
        </p:nvPicPr>
        <p:blipFill>
          <a:blip r:embed="rId2"/>
          <a:srcRect l="32778" r="32778"/>
          <a:stretch>
            <a:fillRect/>
          </a:stretch>
        </p:blipFill>
        <p:spPr/>
      </p:pic>
    </p:spTree>
    <p:extLst>
      <p:ext uri="{BB962C8B-B14F-4D97-AF65-F5344CB8AC3E}">
        <p14:creationId xmlns:p14="http://schemas.microsoft.com/office/powerpoint/2010/main" val="3108805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7C0EB-E9FB-4D97-B9E2-8C41E6695326}"/>
              </a:ext>
            </a:extLst>
          </p:cNvPr>
          <p:cNvSpPr>
            <a:spLocks noGrp="1"/>
          </p:cNvSpPr>
          <p:nvPr>
            <p:ph type="body" sz="quarter" idx="14"/>
          </p:nvPr>
        </p:nvSpPr>
        <p:spPr>
          <a:xfrm>
            <a:off x="3757188" y="825741"/>
            <a:ext cx="8133389" cy="5206518"/>
          </a:xfrm>
        </p:spPr>
        <p:txBody>
          <a:bodyPr/>
          <a:lstStyle/>
          <a:p>
            <a:r>
              <a:rPr lang="en-IE" b="1" dirty="0">
                <a:solidFill>
                  <a:srgbClr val="ED2A59"/>
                </a:solidFill>
              </a:rPr>
              <a:t>Harness community collaboration </a:t>
            </a:r>
            <a:r>
              <a:rPr lang="en-IE" dirty="0">
                <a:solidFill>
                  <a:schemeClr val="tx1">
                    <a:lumMod val="75000"/>
                    <a:lumOff val="25000"/>
                  </a:schemeClr>
                </a:solidFill>
              </a:rPr>
              <a:t>to raise awareness and to minimise the costs on the environment</a:t>
            </a:r>
            <a:r>
              <a:rPr lang="en-IE" dirty="0"/>
              <a:t>. </a:t>
            </a:r>
            <a:r>
              <a:rPr lang="en-IE" b="1" dirty="0">
                <a:solidFill>
                  <a:srgbClr val="009FD8"/>
                </a:solidFill>
                <a:hlinkClick r:id="rId2">
                  <a:extLst>
                    <a:ext uri="{A12FA001-AC4F-418D-AE19-62706E023703}">
                      <ahyp:hlinkClr xmlns:ahyp="http://schemas.microsoft.com/office/drawing/2018/hyperlinkcolor" val="tx"/>
                    </a:ext>
                  </a:extLst>
                </a:hlinkClick>
              </a:rPr>
              <a:t>Nudge</a:t>
            </a:r>
            <a:r>
              <a:rPr lang="en-IE" dirty="0"/>
              <a:t> </a:t>
            </a:r>
            <a:r>
              <a:rPr lang="en-IE" dirty="0">
                <a:solidFill>
                  <a:schemeClr val="tx1">
                    <a:lumMod val="75000"/>
                    <a:lumOff val="25000"/>
                  </a:schemeClr>
                </a:solidFill>
              </a:rPr>
              <a:t>is a Dutch platform that showcases over 500 sustainability-related ideas and initiatives to 60,000+ members who practice these sustainable actions from saving energy by cooking more efficiently to starting up an energy cooperative</a:t>
            </a:r>
          </a:p>
          <a:p>
            <a:r>
              <a:rPr lang="en-IE" b="1" dirty="0">
                <a:solidFill>
                  <a:srgbClr val="ED2A59"/>
                </a:solidFill>
              </a:rPr>
              <a:t>Open sourced technologies </a:t>
            </a:r>
            <a:r>
              <a:rPr lang="en-IE" dirty="0">
                <a:solidFill>
                  <a:schemeClr val="tx1">
                    <a:lumMod val="75000"/>
                    <a:lumOff val="25000"/>
                  </a:schemeClr>
                </a:solidFill>
              </a:rPr>
              <a:t>to allow citizens to directly access, contribute to and modify equipment and services, and see them as both producers and consumers – prosumers. </a:t>
            </a:r>
            <a:r>
              <a:rPr lang="en-IE" b="1" dirty="0">
                <a:solidFill>
                  <a:srgbClr val="009FD8"/>
                </a:solidFill>
                <a:hlinkClick r:id="rId3">
                  <a:extLst>
                    <a:ext uri="{A12FA001-AC4F-418D-AE19-62706E023703}">
                      <ahyp:hlinkClr xmlns:ahyp="http://schemas.microsoft.com/office/drawing/2018/hyperlinkcolor" val="tx"/>
                    </a:ext>
                  </a:extLst>
                </a:hlinkClick>
              </a:rPr>
              <a:t>Open</a:t>
            </a:r>
            <a:r>
              <a:rPr lang="en-IE" b="1" dirty="0">
                <a:solidFill>
                  <a:srgbClr val="0563C1"/>
                </a:solidFill>
                <a:hlinkClick r:id="rId3">
                  <a:extLst>
                    <a:ext uri="{A12FA001-AC4F-418D-AE19-62706E023703}">
                      <ahyp:hlinkClr xmlns:ahyp="http://schemas.microsoft.com/office/drawing/2018/hyperlinkcolor" val="tx"/>
                    </a:ext>
                  </a:extLst>
                </a:hlinkClick>
              </a:rPr>
              <a:t> </a:t>
            </a:r>
            <a:r>
              <a:rPr lang="en-IE" b="1" dirty="0">
                <a:solidFill>
                  <a:srgbClr val="009FD8"/>
                </a:solidFill>
                <a:hlinkClick r:id="rId3">
                  <a:extLst>
                    <a:ext uri="{A12FA001-AC4F-418D-AE19-62706E023703}">
                      <ahyp:hlinkClr xmlns:ahyp="http://schemas.microsoft.com/office/drawing/2018/hyperlinkcolor" val="tx"/>
                    </a:ext>
                  </a:extLst>
                </a:hlinkClick>
              </a:rPr>
              <a:t>Source Ecology </a:t>
            </a:r>
            <a:r>
              <a:rPr lang="en-IE" dirty="0">
                <a:solidFill>
                  <a:schemeClr val="tx1">
                    <a:lumMod val="75000"/>
                    <a:lumOff val="25000"/>
                  </a:schemeClr>
                </a:solidFill>
              </a:rPr>
              <a:t>is a network of farmers, engineers, architects and supporters who have an open source economy to increase innovation by open collaboration, developing open source industrial machines that can be made of a fraction of the cost and share designs online for free.</a:t>
            </a:r>
          </a:p>
          <a:p>
            <a:r>
              <a:rPr lang="en-IE" dirty="0">
                <a:solidFill>
                  <a:schemeClr val="tx1">
                    <a:lumMod val="75000"/>
                    <a:lumOff val="25000"/>
                  </a:schemeClr>
                </a:solidFill>
              </a:rPr>
              <a:t>Others are network effects, </a:t>
            </a:r>
            <a:r>
              <a:rPr lang="en-IE" b="1" i="1" dirty="0">
                <a:solidFill>
                  <a:schemeClr val="tx1">
                    <a:lumMod val="75000"/>
                    <a:lumOff val="25000"/>
                  </a:schemeClr>
                </a:solidFill>
              </a:rPr>
              <a:t>ICT platforms</a:t>
            </a:r>
            <a:r>
              <a:rPr lang="en-IE" dirty="0">
                <a:solidFill>
                  <a:schemeClr val="tx1">
                    <a:lumMod val="75000"/>
                    <a:lumOff val="25000"/>
                  </a:schemeClr>
                </a:solidFill>
              </a:rPr>
              <a:t>, </a:t>
            </a:r>
            <a:r>
              <a:rPr lang="en-IE" b="1" i="1" dirty="0">
                <a:solidFill>
                  <a:schemeClr val="tx1">
                    <a:lumMod val="75000"/>
                    <a:lumOff val="25000"/>
                  </a:schemeClr>
                </a:solidFill>
              </a:rPr>
              <a:t>sensors</a:t>
            </a:r>
            <a:r>
              <a:rPr lang="en-IE" dirty="0">
                <a:solidFill>
                  <a:schemeClr val="tx1">
                    <a:lumMod val="75000"/>
                    <a:lumOff val="25000"/>
                  </a:schemeClr>
                </a:solidFill>
              </a:rPr>
              <a:t>, </a:t>
            </a:r>
            <a:r>
              <a:rPr lang="en-IE" b="1" i="1" dirty="0">
                <a:solidFill>
                  <a:schemeClr val="tx1">
                    <a:lumMod val="75000"/>
                    <a:lumOff val="25000"/>
                  </a:schemeClr>
                </a:solidFill>
              </a:rPr>
              <a:t>digital fabrication technologies</a:t>
            </a:r>
            <a:r>
              <a:rPr lang="en-IE" dirty="0">
                <a:solidFill>
                  <a:schemeClr val="tx1">
                    <a:lumMod val="75000"/>
                    <a:lumOff val="25000"/>
                  </a:schemeClr>
                </a:solidFill>
              </a:rPr>
              <a:t>, </a:t>
            </a:r>
            <a:r>
              <a:rPr lang="en-IE" b="1" i="1" dirty="0">
                <a:solidFill>
                  <a:schemeClr val="tx1">
                    <a:lumMod val="75000"/>
                    <a:lumOff val="25000"/>
                  </a:schemeClr>
                </a:solidFill>
              </a:rPr>
              <a:t>peer to peer funding platforms</a:t>
            </a:r>
            <a:r>
              <a:rPr lang="en-IE" dirty="0">
                <a:solidFill>
                  <a:schemeClr val="tx1">
                    <a:lumMod val="75000"/>
                    <a:lumOff val="25000"/>
                  </a:schemeClr>
                </a:solidFill>
              </a:rPr>
              <a:t>, </a:t>
            </a:r>
            <a:r>
              <a:rPr lang="en-IE" b="1" i="1" dirty="0">
                <a:solidFill>
                  <a:schemeClr val="tx1">
                    <a:lumMod val="75000"/>
                    <a:lumOff val="25000"/>
                  </a:schemeClr>
                </a:solidFill>
              </a:rPr>
              <a:t>apps </a:t>
            </a:r>
            <a:r>
              <a:rPr lang="en-IE" dirty="0">
                <a:solidFill>
                  <a:schemeClr val="tx1">
                    <a:lumMod val="75000"/>
                    <a:lumOff val="25000"/>
                  </a:schemeClr>
                </a:solidFill>
              </a:rPr>
              <a:t>and standardised </a:t>
            </a:r>
            <a:r>
              <a:rPr lang="en-IE" b="1" i="1" dirty="0">
                <a:solidFill>
                  <a:schemeClr val="tx1">
                    <a:lumMod val="75000"/>
                    <a:lumOff val="25000"/>
                  </a:schemeClr>
                </a:solidFill>
              </a:rPr>
              <a:t>open hardware </a:t>
            </a:r>
            <a:r>
              <a:rPr lang="en-IE" dirty="0">
                <a:solidFill>
                  <a:schemeClr val="tx1">
                    <a:lumMod val="75000"/>
                    <a:lumOff val="25000"/>
                  </a:schemeClr>
                </a:solidFill>
              </a:rPr>
              <a:t>like </a:t>
            </a:r>
            <a:r>
              <a:rPr lang="en-IE" b="1" dirty="0">
                <a:solidFill>
                  <a:srgbClr val="009FD8"/>
                </a:solidFill>
                <a:hlinkClick r:id="rId4">
                  <a:extLst>
                    <a:ext uri="{A12FA001-AC4F-418D-AE19-62706E023703}">
                      <ahyp:hlinkClr xmlns:ahyp="http://schemas.microsoft.com/office/drawing/2018/hyperlinkcolor" val="tx"/>
                    </a:ext>
                  </a:extLst>
                </a:hlinkClick>
              </a:rPr>
              <a:t>Arduino</a:t>
            </a:r>
            <a:r>
              <a:rPr lang="en-IE" dirty="0">
                <a:solidFill>
                  <a:schemeClr val="tx1">
                    <a:lumMod val="75000"/>
                    <a:lumOff val="25000"/>
                  </a:schemeClr>
                </a:solidFill>
              </a:rPr>
              <a:t> </a:t>
            </a:r>
            <a:r>
              <a:rPr lang="en-IE" sz="2000" i="1" dirty="0">
                <a:solidFill>
                  <a:schemeClr val="tx1">
                    <a:lumMod val="75000"/>
                    <a:lumOff val="25000"/>
                  </a:schemeClr>
                </a:solidFill>
              </a:rPr>
              <a:t>Read More </a:t>
            </a:r>
            <a:r>
              <a:rPr lang="en-IE" sz="2000" i="1" dirty="0">
                <a:solidFill>
                  <a:schemeClr val="tx1">
                    <a:lumMod val="75000"/>
                    <a:lumOff val="25000"/>
                  </a:schemeClr>
                </a:solidFill>
                <a:hlinkClick r:id="rId5"/>
              </a:rPr>
              <a:t>Here</a:t>
            </a:r>
            <a:endParaRPr lang="en-IE" sz="2000" i="1"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rgbClr val="ED2A59"/>
                </a:solidFill>
              </a:rPr>
              <a:t>Social Innovation Opportunities</a:t>
            </a:r>
          </a:p>
          <a:p>
            <a:pPr algn="ctr">
              <a:spcBef>
                <a:spcPts val="0"/>
              </a:spcBef>
            </a:pPr>
            <a:endParaRPr lang="en-IE" b="1" dirty="0">
              <a:solidFill>
                <a:srgbClr val="ED2A59"/>
              </a:solidFill>
              <a:highlight>
                <a:srgbClr val="FFFF00"/>
              </a:highlight>
            </a:endParaRPr>
          </a:p>
        </p:txBody>
      </p:sp>
      <p:pic>
        <p:nvPicPr>
          <p:cNvPr id="3" name="Picture 2" descr="A picture containing tree, way, road, highway&#10;&#10;Description automatically generated">
            <a:extLst>
              <a:ext uri="{FF2B5EF4-FFF2-40B4-BE49-F238E27FC236}">
                <a16:creationId xmlns:a16="http://schemas.microsoft.com/office/drawing/2014/main" id="{E3D88C92-32BF-4B47-85A2-B15C6357A60D}"/>
              </a:ext>
            </a:extLst>
          </p:cNvPr>
          <p:cNvPicPr>
            <a:picLocks noChangeAspect="1"/>
          </p:cNvPicPr>
          <p:nvPr/>
        </p:nvPicPr>
        <p:blipFill rotWithShape="1">
          <a:blip r:embed="rId6"/>
          <a:srcRect l="12063" t="1157" r="9856"/>
          <a:stretch/>
        </p:blipFill>
        <p:spPr>
          <a:xfrm>
            <a:off x="0" y="238232"/>
            <a:ext cx="3486150" cy="6619768"/>
          </a:xfrm>
          <a:prstGeom prst="rect">
            <a:avLst/>
          </a:prstGeom>
        </p:spPr>
      </p:pic>
    </p:spTree>
    <p:extLst>
      <p:ext uri="{BB962C8B-B14F-4D97-AF65-F5344CB8AC3E}">
        <p14:creationId xmlns:p14="http://schemas.microsoft.com/office/powerpoint/2010/main" val="2340553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D5BE0B8-93A2-4FBD-BF54-8E8F0C298A3B}"/>
              </a:ext>
            </a:extLst>
          </p:cNvPr>
          <p:cNvSpPr>
            <a:spLocks noGrp="1"/>
          </p:cNvSpPr>
          <p:nvPr>
            <p:ph type="body" sz="quarter" idx="13"/>
          </p:nvPr>
        </p:nvSpPr>
        <p:spPr>
          <a:xfrm>
            <a:off x="5464681" y="122810"/>
            <a:ext cx="6243009" cy="697353"/>
          </a:xfrm>
        </p:spPr>
        <p:txBody>
          <a:bodyPr>
            <a:noAutofit/>
          </a:bodyPr>
          <a:lstStyle/>
          <a:p>
            <a:pPr>
              <a:spcBef>
                <a:spcPts val="0"/>
              </a:spcBef>
            </a:pPr>
            <a:r>
              <a:rPr lang="en-IE" sz="4400" b="1" dirty="0">
                <a:solidFill>
                  <a:srgbClr val="ED2A59"/>
                </a:solidFill>
              </a:rPr>
              <a:t>Think Time! </a:t>
            </a:r>
          </a:p>
        </p:txBody>
      </p:sp>
      <p:sp>
        <p:nvSpPr>
          <p:cNvPr id="7" name="Text Placeholder 6">
            <a:extLst>
              <a:ext uri="{FF2B5EF4-FFF2-40B4-BE49-F238E27FC236}">
                <a16:creationId xmlns:a16="http://schemas.microsoft.com/office/drawing/2014/main" id="{0D039ACA-412E-4AF1-89F5-14D5E2D9D5D4}"/>
              </a:ext>
            </a:extLst>
          </p:cNvPr>
          <p:cNvSpPr>
            <a:spLocks noGrp="1"/>
          </p:cNvSpPr>
          <p:nvPr>
            <p:ph type="body" sz="quarter" idx="14"/>
          </p:nvPr>
        </p:nvSpPr>
        <p:spPr>
          <a:xfrm>
            <a:off x="5323438" y="879466"/>
            <a:ext cx="6384252" cy="2592420"/>
          </a:xfrm>
        </p:spPr>
        <p:txBody>
          <a:bodyPr/>
          <a:lstStyle/>
          <a:p>
            <a:pPr algn="ctr"/>
            <a:r>
              <a:rPr lang="en-IE" sz="3200" b="1" i="0" dirty="0">
                <a:solidFill>
                  <a:srgbClr val="40A67A"/>
                </a:solidFill>
                <a:effectLst/>
                <a:latin typeface="INGMe"/>
              </a:rPr>
              <a:t>Future Social Digital Innovation Changemakers</a:t>
            </a:r>
          </a:p>
          <a:p>
            <a:pPr algn="ctr"/>
            <a:r>
              <a:rPr lang="en-IE" b="0" i="0" dirty="0">
                <a:solidFill>
                  <a:srgbClr val="333333"/>
                </a:solidFill>
                <a:effectLst/>
                <a:latin typeface="INGMe"/>
              </a:rPr>
              <a:t>To become part of the </a:t>
            </a:r>
            <a:r>
              <a:rPr lang="en-IE" dirty="0">
                <a:solidFill>
                  <a:srgbClr val="333333"/>
                </a:solidFill>
                <a:latin typeface="INGMe"/>
              </a:rPr>
              <a:t>future and become </a:t>
            </a:r>
            <a:r>
              <a:rPr lang="en-IE" b="1" dirty="0">
                <a:solidFill>
                  <a:srgbClr val="ED2A59"/>
                </a:solidFill>
                <a:latin typeface="INGMe"/>
              </a:rPr>
              <a:t>Social</a:t>
            </a:r>
            <a:r>
              <a:rPr lang="en-IE" dirty="0">
                <a:solidFill>
                  <a:srgbClr val="333333"/>
                </a:solidFill>
                <a:latin typeface="INGMe"/>
              </a:rPr>
              <a:t> </a:t>
            </a:r>
            <a:r>
              <a:rPr lang="en-IE" b="1" i="0" dirty="0">
                <a:solidFill>
                  <a:srgbClr val="ED2A59"/>
                </a:solidFill>
                <a:effectLst/>
                <a:latin typeface="INGMe"/>
              </a:rPr>
              <a:t>Changemakers</a:t>
            </a:r>
            <a:r>
              <a:rPr lang="en-IE" b="0" i="0" dirty="0">
                <a:solidFill>
                  <a:srgbClr val="333333"/>
                </a:solidFill>
                <a:effectLst/>
                <a:latin typeface="INGMe"/>
              </a:rPr>
              <a:t> you need to be tenacious about the greater good. You need to be committed to something bigger than yourselves and believe progress is always possible. The collection of case studies and examples in this module have shone a light on </a:t>
            </a:r>
            <a:r>
              <a:rPr lang="en-IE" dirty="0">
                <a:solidFill>
                  <a:srgbClr val="333333"/>
                </a:solidFill>
                <a:latin typeface="INGMe"/>
              </a:rPr>
              <a:t>young </a:t>
            </a:r>
            <a:r>
              <a:rPr lang="en-IE" b="0" i="0" dirty="0">
                <a:solidFill>
                  <a:srgbClr val="333333"/>
                </a:solidFill>
                <a:effectLst/>
                <a:latin typeface="INGMe"/>
              </a:rPr>
              <a:t>people that have developed a mission and build a DSI through collaboration and with innovative ideas. They have demonstrated how to conduct business in a sustainable way e.g. by developing close relationships with local people, communities and businesses in host countries, and safeguarding the natural environment.</a:t>
            </a:r>
            <a:endParaRPr lang="en-IE" dirty="0">
              <a:solidFill>
                <a:srgbClr val="333333"/>
              </a:solidFill>
              <a:latin typeface="INGMe"/>
            </a:endParaRPr>
          </a:p>
        </p:txBody>
      </p:sp>
      <p:pic>
        <p:nvPicPr>
          <p:cNvPr id="9" name="Picture Placeholder 8" descr="A picture containing person, outdoor&#10;&#10;Description automatically generated">
            <a:extLst>
              <a:ext uri="{FF2B5EF4-FFF2-40B4-BE49-F238E27FC236}">
                <a16:creationId xmlns:a16="http://schemas.microsoft.com/office/drawing/2014/main" id="{4524A887-139B-4F98-8F76-50A90700F936}"/>
              </a:ext>
            </a:extLst>
          </p:cNvPr>
          <p:cNvPicPr>
            <a:picLocks noGrp="1" noChangeAspect="1"/>
          </p:cNvPicPr>
          <p:nvPr>
            <p:ph type="pic" sz="quarter" idx="10"/>
          </p:nvPr>
        </p:nvPicPr>
        <p:blipFill>
          <a:blip r:embed="rId2"/>
          <a:srcRect t="810" b="810"/>
          <a:stretch>
            <a:fillRect/>
          </a:stretch>
        </p:blipFill>
        <p:spPr>
          <a:xfrm>
            <a:off x="1251704" y="471486"/>
            <a:ext cx="3876931" cy="5721208"/>
          </a:xfrm>
        </p:spPr>
      </p:pic>
    </p:spTree>
    <p:extLst>
      <p:ext uri="{BB962C8B-B14F-4D97-AF65-F5344CB8AC3E}">
        <p14:creationId xmlns:p14="http://schemas.microsoft.com/office/powerpoint/2010/main" val="39094676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536662-666F-486B-99E9-4FF23897E40E}"/>
              </a:ext>
            </a:extLst>
          </p:cNvPr>
          <p:cNvSpPr>
            <a:spLocks noGrp="1"/>
          </p:cNvSpPr>
          <p:nvPr>
            <p:ph type="body" sz="quarter" idx="14"/>
          </p:nvPr>
        </p:nvSpPr>
        <p:spPr>
          <a:xfrm>
            <a:off x="314325" y="1732930"/>
            <a:ext cx="11487149" cy="5125069"/>
          </a:xfrm>
          <a:solidFill>
            <a:schemeClr val="bg1"/>
          </a:solidFill>
        </p:spPr>
        <p:txBody>
          <a:bodyPr/>
          <a:lstStyle/>
          <a:p>
            <a:pPr algn="ctr">
              <a:spcBef>
                <a:spcPts val="0"/>
              </a:spcBef>
            </a:pPr>
            <a:r>
              <a:rPr lang="en-IE" sz="3200" b="1" dirty="0">
                <a:solidFill>
                  <a:srgbClr val="ED2A59"/>
                </a:solidFill>
              </a:rPr>
              <a:t>How can your mobile phones tackle world hunger? </a:t>
            </a:r>
            <a:endParaRPr lang="en-IE" sz="3200" b="1" dirty="0">
              <a:solidFill>
                <a:srgbClr val="009FD8"/>
              </a:solidFill>
            </a:endParaRPr>
          </a:p>
          <a:p>
            <a:pPr algn="ctr"/>
            <a:r>
              <a:rPr lang="en-IE" sz="2400" b="1" dirty="0">
                <a:solidFill>
                  <a:schemeClr val="tx1">
                    <a:lumMod val="75000"/>
                    <a:lumOff val="25000"/>
                  </a:schemeClr>
                </a:solidFill>
              </a:rPr>
              <a:t>Consider 97% of people have access to mobile phones. How can this new connectivity can be harnessed?</a:t>
            </a:r>
          </a:p>
          <a:p>
            <a:pPr algn="ctr"/>
            <a:r>
              <a:rPr lang="en-IE" b="0" i="1" dirty="0">
                <a:solidFill>
                  <a:schemeClr val="tx1">
                    <a:lumMod val="75000"/>
                    <a:lumOff val="25000"/>
                  </a:schemeClr>
                </a:solidFill>
                <a:effectLst/>
              </a:rPr>
              <a:t>Leveraging advances social innovation, digital technology, ICT and </a:t>
            </a:r>
            <a:r>
              <a:rPr lang="en-IE" b="0" i="1" u="none" strike="noStrike" dirty="0">
                <a:solidFill>
                  <a:schemeClr val="tx1">
                    <a:lumMod val="75000"/>
                    <a:lumOff val="25000"/>
                  </a:schemeClr>
                </a:solidFill>
                <a:effectLst/>
                <a:hlinkClick r:id="rId2" tooltip="How to Create a More Data-Driven Nonprofit">
                  <a:extLst>
                    <a:ext uri="{A12FA001-AC4F-418D-AE19-62706E023703}">
                      <ahyp:hlinkClr xmlns:ahyp="http://schemas.microsoft.com/office/drawing/2018/hyperlinkcolor" val="tx"/>
                    </a:ext>
                  </a:extLst>
                </a:hlinkClick>
              </a:rPr>
              <a:t>data analytics</a:t>
            </a:r>
            <a:r>
              <a:rPr lang="en-IE" b="0" i="1" dirty="0">
                <a:solidFill>
                  <a:schemeClr val="tx1">
                    <a:lumMod val="75000"/>
                    <a:lumOff val="25000"/>
                  </a:schemeClr>
                </a:solidFill>
                <a:effectLst/>
              </a:rPr>
              <a:t> can transform how the world tackles its most critical global issues such as unemployment and hunger, just as it has transformed—even disrupted—many other sectors. </a:t>
            </a:r>
          </a:p>
          <a:p>
            <a:r>
              <a:rPr lang="en-IE" b="1" dirty="0">
                <a:solidFill>
                  <a:srgbClr val="009FD8"/>
                </a:solidFill>
              </a:rPr>
              <a:t>Exercise </a:t>
            </a:r>
            <a:r>
              <a:rPr lang="en-IE" b="0" i="0" dirty="0">
                <a:solidFill>
                  <a:schemeClr val="tx1">
                    <a:lumMod val="75000"/>
                    <a:lumOff val="25000"/>
                  </a:schemeClr>
                </a:solidFill>
                <a:effectLst/>
              </a:rPr>
              <a:t>As a group work together to come up with different ways you can </a:t>
            </a:r>
            <a:r>
              <a:rPr lang="en-IE" dirty="0">
                <a:solidFill>
                  <a:schemeClr val="tx1">
                    <a:lumMod val="75000"/>
                    <a:lumOff val="25000"/>
                  </a:schemeClr>
                </a:solidFill>
              </a:rPr>
              <a:t>use this </a:t>
            </a:r>
            <a:r>
              <a:rPr lang="en-IE" b="0" i="0" dirty="0">
                <a:solidFill>
                  <a:schemeClr val="tx1">
                    <a:lumMod val="75000"/>
                    <a:lumOff val="25000"/>
                  </a:schemeClr>
                </a:solidFill>
                <a:effectLst/>
              </a:rPr>
              <a:t>technology to give people faster and better access to social problems such </a:t>
            </a:r>
            <a:r>
              <a:rPr lang="en-IE" dirty="0">
                <a:solidFill>
                  <a:schemeClr val="tx1">
                    <a:lumMod val="75000"/>
                    <a:lumOff val="25000"/>
                  </a:schemeClr>
                </a:solidFill>
              </a:rPr>
              <a:t>as </a:t>
            </a:r>
            <a:r>
              <a:rPr lang="en-IE" b="0" i="0" dirty="0">
                <a:solidFill>
                  <a:schemeClr val="tx1">
                    <a:lumMod val="75000"/>
                    <a:lumOff val="25000"/>
                  </a:schemeClr>
                </a:solidFill>
                <a:effectLst/>
              </a:rPr>
              <a:t>employment, nutrition and hunger solutions? </a:t>
            </a:r>
          </a:p>
          <a:p>
            <a:r>
              <a:rPr lang="en-IE" b="1" dirty="0">
                <a:solidFill>
                  <a:srgbClr val="40A67A"/>
                </a:solidFill>
              </a:rPr>
              <a:t>Consider </a:t>
            </a:r>
            <a:r>
              <a:rPr lang="en-IE" dirty="0">
                <a:solidFill>
                  <a:schemeClr val="tx1">
                    <a:lumMod val="75000"/>
                    <a:lumOff val="25000"/>
                  </a:schemeClr>
                </a:solidFill>
              </a:rPr>
              <a:t>how </a:t>
            </a:r>
            <a:r>
              <a:rPr lang="en-IE" b="0" i="0" dirty="0">
                <a:solidFill>
                  <a:schemeClr val="tx1">
                    <a:lumMod val="75000"/>
                    <a:lumOff val="25000"/>
                  </a:schemeClr>
                </a:solidFill>
                <a:effectLst/>
              </a:rPr>
              <a:t>in a world where </a:t>
            </a:r>
            <a:r>
              <a:rPr lang="en-IE" b="1" i="0" dirty="0">
                <a:solidFill>
                  <a:srgbClr val="40A67A"/>
                </a:solidFill>
                <a:effectLst/>
              </a:rPr>
              <a:t>97 percent of people have </a:t>
            </a:r>
            <a:r>
              <a:rPr lang="en-IE" b="1" i="0" u="none" strike="noStrike" dirty="0">
                <a:solidFill>
                  <a:srgbClr val="40A67A"/>
                </a:solidFill>
                <a:effectLst/>
                <a:hlinkClick r:id="rId3" tooltip="ICT Facts and Figures">
                  <a:extLst>
                    <a:ext uri="{A12FA001-AC4F-418D-AE19-62706E023703}">
                      <ahyp:hlinkClr xmlns:ahyp="http://schemas.microsoft.com/office/drawing/2018/hyperlinkcolor" val="tx"/>
                    </a:ext>
                  </a:extLst>
                </a:hlinkClick>
              </a:rPr>
              <a:t>access to mobile phones</a:t>
            </a:r>
            <a:r>
              <a:rPr lang="en-IE" b="0" i="0" dirty="0">
                <a:solidFill>
                  <a:schemeClr val="tx1">
                    <a:lumMod val="75000"/>
                    <a:lumOff val="25000"/>
                  </a:schemeClr>
                </a:solidFill>
                <a:effectLst/>
              </a:rPr>
              <a:t>, ask yourself how you might be able to harness this new connectivity, whether </a:t>
            </a:r>
            <a:r>
              <a:rPr lang="en-IE" dirty="0">
                <a:solidFill>
                  <a:schemeClr val="tx1">
                    <a:lumMod val="75000"/>
                    <a:lumOff val="25000"/>
                  </a:schemeClr>
                </a:solidFill>
              </a:rPr>
              <a:t>for education, access to support or to </a:t>
            </a:r>
            <a:r>
              <a:rPr lang="en-IE" b="0" i="0" dirty="0">
                <a:solidFill>
                  <a:schemeClr val="tx1">
                    <a:lumMod val="75000"/>
                    <a:lumOff val="25000"/>
                  </a:schemeClr>
                </a:solidFill>
                <a:effectLst/>
              </a:rPr>
              <a:t>empower people to improve their food and nutrition security. </a:t>
            </a:r>
          </a:p>
          <a:p>
            <a:r>
              <a:rPr lang="en-IE" sz="2000" b="0" i="1" dirty="0">
                <a:solidFill>
                  <a:srgbClr val="ED2A59"/>
                </a:solidFill>
                <a:effectLst/>
              </a:rPr>
              <a:t>The next slide will give you further ideas to get you started…</a:t>
            </a:r>
          </a:p>
          <a:p>
            <a:pPr algn="l"/>
            <a:endParaRPr lang="en-IE" b="0" i="0" dirty="0">
              <a:solidFill>
                <a:schemeClr val="tx1">
                  <a:lumMod val="75000"/>
                  <a:lumOff val="25000"/>
                </a:schemeClr>
              </a:solidFill>
              <a:effectLst/>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a typeface="Segoe UI Historic" panose="020B0502040204020203" pitchFamily="34" charset="0"/>
              <a:cs typeface="Segoe UI Historic" panose="020B0502040204020203" pitchFamily="34" charset="0"/>
            </a:endParaRPr>
          </a:p>
        </p:txBody>
      </p:sp>
      <p:sp>
        <p:nvSpPr>
          <p:cNvPr id="4" name="TextBox 3">
            <a:extLst>
              <a:ext uri="{FF2B5EF4-FFF2-40B4-BE49-F238E27FC236}">
                <a16:creationId xmlns:a16="http://schemas.microsoft.com/office/drawing/2014/main" id="{3B95389B-733D-4BB2-85A8-BE2E05754C06}"/>
              </a:ext>
            </a:extLst>
          </p:cNvPr>
          <p:cNvSpPr txBox="1"/>
          <p:nvPr/>
        </p:nvSpPr>
        <p:spPr>
          <a:xfrm>
            <a:off x="2298071" y="323828"/>
            <a:ext cx="7251827" cy="1015663"/>
          </a:xfrm>
          <a:prstGeom prst="rect">
            <a:avLst/>
          </a:prstGeom>
          <a:noFill/>
        </p:spPr>
        <p:txBody>
          <a:bodyPr wrap="square" rtlCol="0">
            <a:spAutoFit/>
          </a:bodyPr>
          <a:lstStyle/>
          <a:p>
            <a:pPr algn="ctr"/>
            <a:r>
              <a:rPr lang="en-IE" sz="6000" dirty="0">
                <a:solidFill>
                  <a:schemeClr val="bg1"/>
                </a:solidFill>
                <a:latin typeface="Cooper Black" panose="0208090404030B020404" pitchFamily="18" charset="0"/>
              </a:rPr>
              <a:t>Exercise</a:t>
            </a:r>
          </a:p>
        </p:txBody>
      </p:sp>
    </p:spTree>
    <p:extLst>
      <p:ext uri="{BB962C8B-B14F-4D97-AF65-F5344CB8AC3E}">
        <p14:creationId xmlns:p14="http://schemas.microsoft.com/office/powerpoint/2010/main" val="2173942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38514ED-848A-4A82-9AFD-1DB20D903BFF}"/>
              </a:ext>
            </a:extLst>
          </p:cNvPr>
          <p:cNvSpPr>
            <a:spLocks noGrp="1"/>
          </p:cNvSpPr>
          <p:nvPr>
            <p:ph type="body" sz="quarter" idx="14"/>
          </p:nvPr>
        </p:nvSpPr>
        <p:spPr>
          <a:xfrm>
            <a:off x="3682896" y="223397"/>
            <a:ext cx="8172428" cy="5206518"/>
          </a:xfrm>
        </p:spPr>
        <p:txBody>
          <a:bodyPr/>
          <a:lstStyle/>
          <a:p>
            <a:pPr algn="ctr">
              <a:spcBef>
                <a:spcPts val="0"/>
              </a:spcBef>
            </a:pPr>
            <a:r>
              <a:rPr lang="en-IE" sz="3200" b="1" dirty="0">
                <a:solidFill>
                  <a:srgbClr val="ED2A59"/>
                </a:solidFill>
              </a:rPr>
              <a:t>How can your mobile phones tackle world issues and challenges?  </a:t>
            </a:r>
          </a:p>
          <a:p>
            <a:pPr algn="ctr">
              <a:spcBef>
                <a:spcPts val="0"/>
              </a:spcBef>
            </a:pPr>
            <a:r>
              <a:rPr lang="en-IE" i="1" dirty="0">
                <a:solidFill>
                  <a:srgbClr val="ED2A59"/>
                </a:solidFill>
              </a:rPr>
              <a:t>Pick One of the Following (1-5)</a:t>
            </a:r>
          </a:p>
          <a:p>
            <a:pPr marL="457200" indent="-457200">
              <a:spcBef>
                <a:spcPts val="600"/>
              </a:spcBef>
              <a:spcAft>
                <a:spcPts val="600"/>
              </a:spcAft>
              <a:buFont typeface="+mj-lt"/>
              <a:buAutoNum type="arabicPeriod"/>
            </a:pPr>
            <a:r>
              <a:rPr lang="en-IE" b="1" dirty="0">
                <a:solidFill>
                  <a:schemeClr val="tx1">
                    <a:lumMod val="75000"/>
                    <a:lumOff val="25000"/>
                  </a:schemeClr>
                </a:solidFill>
              </a:rPr>
              <a:t>Mobile phone surveys </a:t>
            </a:r>
            <a:r>
              <a:rPr lang="en-IE" sz="2400" dirty="0">
                <a:solidFill>
                  <a:schemeClr val="tx1">
                    <a:lumMod val="75000"/>
                    <a:lumOff val="25000"/>
                  </a:schemeClr>
                </a:solidFill>
              </a:rPr>
              <a:t>can be remotely accessed to ask vulnerable people about their needs in a reliable, accurate, fast and affordable way to </a:t>
            </a:r>
            <a:r>
              <a:rPr lang="en-IE" sz="2400" b="1" i="1" dirty="0">
                <a:solidFill>
                  <a:schemeClr val="tx1">
                    <a:lumMod val="75000"/>
                    <a:lumOff val="25000"/>
                  </a:schemeClr>
                </a:solidFill>
              </a:rPr>
              <a:t>collect data at scale</a:t>
            </a:r>
            <a:r>
              <a:rPr lang="en-IE" sz="2400" dirty="0">
                <a:solidFill>
                  <a:schemeClr val="tx1">
                    <a:lumMod val="75000"/>
                    <a:lumOff val="25000"/>
                  </a:schemeClr>
                </a:solidFill>
              </a:rPr>
              <a:t>…</a:t>
            </a:r>
            <a:r>
              <a:rPr lang="en-IE" i="1" dirty="0">
                <a:solidFill>
                  <a:srgbClr val="009FD8"/>
                </a:solidFill>
              </a:rPr>
              <a:t>What local problems could this practice solve in your local communities? W</a:t>
            </a:r>
            <a:r>
              <a:rPr lang="en-IE" sz="2400" i="1" dirty="0">
                <a:solidFill>
                  <a:srgbClr val="009FD8"/>
                </a:solidFill>
              </a:rPr>
              <a:t>hat data would you investigate? Why? What questions would you ask and to who? How would you make sure the surveys were accessible? </a:t>
            </a:r>
          </a:p>
          <a:p>
            <a:pPr marL="457200" indent="-457200">
              <a:spcBef>
                <a:spcPts val="600"/>
              </a:spcBef>
              <a:spcAft>
                <a:spcPts val="600"/>
              </a:spcAft>
              <a:buFont typeface="+mj-lt"/>
              <a:buAutoNum type="arabicPeriod"/>
            </a:pPr>
            <a:r>
              <a:rPr lang="en-IE" sz="2400" dirty="0">
                <a:solidFill>
                  <a:schemeClr val="tx1">
                    <a:lumMod val="75000"/>
                    <a:lumOff val="25000"/>
                  </a:schemeClr>
                </a:solidFill>
              </a:rPr>
              <a:t>Mobile phones </a:t>
            </a:r>
            <a:r>
              <a:rPr lang="en-IE" dirty="0">
                <a:solidFill>
                  <a:schemeClr val="tx1">
                    <a:lumMod val="75000"/>
                    <a:lumOff val="25000"/>
                  </a:schemeClr>
                </a:solidFill>
              </a:rPr>
              <a:t>as</a:t>
            </a:r>
            <a:r>
              <a:rPr lang="en-IE" sz="2400" dirty="0">
                <a:solidFill>
                  <a:schemeClr val="tx1">
                    <a:lumMod val="75000"/>
                    <a:lumOff val="25000"/>
                  </a:schemeClr>
                </a:solidFill>
              </a:rPr>
              <a:t> a financial management </a:t>
            </a:r>
            <a:r>
              <a:rPr lang="en-IE" dirty="0">
                <a:solidFill>
                  <a:schemeClr val="tx1">
                    <a:lumMod val="75000"/>
                    <a:lumOff val="25000"/>
                  </a:schemeClr>
                </a:solidFill>
              </a:rPr>
              <a:t>or </a:t>
            </a:r>
            <a:r>
              <a:rPr lang="en-IE" sz="2400" dirty="0">
                <a:solidFill>
                  <a:schemeClr val="tx1">
                    <a:lumMod val="75000"/>
                    <a:lumOff val="25000"/>
                  </a:schemeClr>
                </a:solidFill>
              </a:rPr>
              <a:t>knowledge </a:t>
            </a:r>
            <a:r>
              <a:rPr lang="en-IE" b="1" i="1" dirty="0">
                <a:solidFill>
                  <a:schemeClr val="tx1">
                    <a:lumMod val="75000"/>
                    <a:lumOff val="25000"/>
                  </a:schemeClr>
                </a:solidFill>
              </a:rPr>
              <a:t>management tool… </a:t>
            </a:r>
            <a:r>
              <a:rPr lang="en-IE" i="1" dirty="0">
                <a:solidFill>
                  <a:srgbClr val="009FD8"/>
                </a:solidFill>
              </a:rPr>
              <a:t>For </a:t>
            </a:r>
            <a:r>
              <a:rPr lang="en-IE" b="1" i="1" dirty="0">
                <a:solidFill>
                  <a:srgbClr val="009FD8"/>
                </a:solidFill>
              </a:rPr>
              <a:t>knowledge management </a:t>
            </a:r>
            <a:r>
              <a:rPr lang="en-IE" i="1" dirty="0">
                <a:solidFill>
                  <a:srgbClr val="009FD8"/>
                </a:solidFill>
              </a:rPr>
              <a:t>how would you educate people how to improve their food and nutrition?  What digital tools would you use? </a:t>
            </a:r>
          </a:p>
          <a:p>
            <a:pPr lvl="1" algn="l">
              <a:spcBef>
                <a:spcPts val="600"/>
              </a:spcBef>
              <a:spcAft>
                <a:spcPts val="600"/>
              </a:spcAft>
            </a:pPr>
            <a:r>
              <a:rPr lang="en-IE" i="1" dirty="0">
                <a:solidFill>
                  <a:srgbClr val="009FD8"/>
                </a:solidFill>
              </a:rPr>
              <a:t>For </a:t>
            </a:r>
            <a:r>
              <a:rPr lang="en-IE" b="1" i="1" dirty="0">
                <a:solidFill>
                  <a:srgbClr val="009FD8"/>
                </a:solidFill>
              </a:rPr>
              <a:t>financial management </a:t>
            </a:r>
            <a:r>
              <a:rPr lang="en-IE" i="1" dirty="0">
                <a:solidFill>
                  <a:srgbClr val="009FD8"/>
                </a:solidFill>
              </a:rPr>
              <a:t>come up with a way you would ensure vulnerable people have access to e.g. savings, spending…What specific area would you like to improve on and how? Consider how Blockchain would make it secure? </a:t>
            </a:r>
          </a:p>
          <a:p>
            <a:endParaRPr lang="en-IE" b="0" i="0" dirty="0">
              <a:solidFill>
                <a:schemeClr val="tx1">
                  <a:lumMod val="75000"/>
                  <a:lumOff val="25000"/>
                </a:schemeClr>
              </a:solidFill>
              <a:effectLst/>
            </a:endParaRPr>
          </a:p>
          <a:p>
            <a:endParaRPr lang="en-IE" dirty="0"/>
          </a:p>
        </p:txBody>
      </p:sp>
      <p:pic>
        <p:nvPicPr>
          <p:cNvPr id="8" name="Picture 7" descr="A picture containing text&#10;&#10;Description automatically generated">
            <a:extLst>
              <a:ext uri="{FF2B5EF4-FFF2-40B4-BE49-F238E27FC236}">
                <a16:creationId xmlns:a16="http://schemas.microsoft.com/office/drawing/2014/main" id="{C810E498-52A5-4F01-9554-6EF761CF62C5}"/>
              </a:ext>
            </a:extLst>
          </p:cNvPr>
          <p:cNvPicPr>
            <a:picLocks noChangeAspect="1"/>
          </p:cNvPicPr>
          <p:nvPr/>
        </p:nvPicPr>
        <p:blipFill rotWithShape="1">
          <a:blip r:embed="rId2"/>
          <a:srcRect l="3622" t="1294"/>
          <a:stretch/>
        </p:blipFill>
        <p:spPr>
          <a:xfrm>
            <a:off x="0" y="990599"/>
            <a:ext cx="3547779" cy="5086351"/>
          </a:xfrm>
          <a:prstGeom prst="rect">
            <a:avLst/>
          </a:prstGeom>
        </p:spPr>
      </p:pic>
    </p:spTree>
    <p:extLst>
      <p:ext uri="{BB962C8B-B14F-4D97-AF65-F5344CB8AC3E}">
        <p14:creationId xmlns:p14="http://schemas.microsoft.com/office/powerpoint/2010/main" val="27430106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38514ED-848A-4A82-9AFD-1DB20D903BFF}"/>
              </a:ext>
            </a:extLst>
          </p:cNvPr>
          <p:cNvSpPr>
            <a:spLocks noGrp="1"/>
          </p:cNvSpPr>
          <p:nvPr>
            <p:ph type="body" sz="quarter" idx="14"/>
          </p:nvPr>
        </p:nvSpPr>
        <p:spPr>
          <a:xfrm>
            <a:off x="3682896" y="432947"/>
            <a:ext cx="8172428" cy="5206518"/>
          </a:xfrm>
        </p:spPr>
        <p:txBody>
          <a:bodyPr/>
          <a:lstStyle/>
          <a:p>
            <a:pPr algn="ctr">
              <a:spcBef>
                <a:spcPts val="0"/>
              </a:spcBef>
            </a:pPr>
            <a:r>
              <a:rPr lang="en-IE" sz="3200" b="1" dirty="0">
                <a:solidFill>
                  <a:srgbClr val="ED2A59"/>
                </a:solidFill>
              </a:rPr>
              <a:t>How can your mobile phones tackle world issues and challenges?  </a:t>
            </a:r>
          </a:p>
          <a:p>
            <a:pPr algn="ctr">
              <a:spcBef>
                <a:spcPts val="0"/>
              </a:spcBef>
            </a:pPr>
            <a:r>
              <a:rPr lang="en-IE" i="1" dirty="0">
                <a:solidFill>
                  <a:srgbClr val="ED2A59"/>
                </a:solidFill>
              </a:rPr>
              <a:t>Pick One of the Following</a:t>
            </a:r>
          </a:p>
          <a:p>
            <a:pPr algn="ctr">
              <a:spcBef>
                <a:spcPts val="0"/>
              </a:spcBef>
            </a:pPr>
            <a:endParaRPr lang="en-IE" dirty="0">
              <a:solidFill>
                <a:schemeClr val="tx1">
                  <a:lumMod val="75000"/>
                  <a:lumOff val="25000"/>
                </a:schemeClr>
              </a:solidFill>
            </a:endParaRPr>
          </a:p>
          <a:p>
            <a:pPr marL="457200" indent="-457200">
              <a:spcBef>
                <a:spcPts val="600"/>
              </a:spcBef>
              <a:spcAft>
                <a:spcPts val="600"/>
              </a:spcAft>
              <a:buFont typeface="+mj-lt"/>
              <a:buAutoNum type="arabicPeriod" startAt="3"/>
            </a:pPr>
            <a:r>
              <a:rPr lang="en-IE" dirty="0">
                <a:solidFill>
                  <a:schemeClr val="tx1">
                    <a:lumMod val="75000"/>
                    <a:lumOff val="25000"/>
                  </a:schemeClr>
                </a:solidFill>
              </a:rPr>
              <a:t>To give people faster and more appropriate </a:t>
            </a:r>
            <a:r>
              <a:rPr lang="en-IE" b="1" i="1" dirty="0">
                <a:solidFill>
                  <a:schemeClr val="tx1">
                    <a:lumMod val="75000"/>
                    <a:lumOff val="25000"/>
                  </a:schemeClr>
                </a:solidFill>
              </a:rPr>
              <a:t>access to nutrition</a:t>
            </a:r>
            <a:r>
              <a:rPr lang="en-IE" dirty="0">
                <a:solidFill>
                  <a:schemeClr val="tx1">
                    <a:lumMod val="75000"/>
                    <a:lumOff val="25000"/>
                  </a:schemeClr>
                </a:solidFill>
              </a:rPr>
              <a:t> and </a:t>
            </a:r>
            <a:r>
              <a:rPr lang="en-IE" b="1" i="1" dirty="0">
                <a:solidFill>
                  <a:schemeClr val="tx1">
                    <a:lumMod val="75000"/>
                    <a:lumOff val="25000"/>
                  </a:schemeClr>
                </a:solidFill>
              </a:rPr>
              <a:t>hunger solutions </a:t>
            </a:r>
            <a:r>
              <a:rPr lang="en-IE" dirty="0">
                <a:solidFill>
                  <a:schemeClr val="tx1">
                    <a:lumMod val="75000"/>
                    <a:lumOff val="25000"/>
                  </a:schemeClr>
                </a:solidFill>
              </a:rPr>
              <a:t>during times of crisis…</a:t>
            </a:r>
            <a:r>
              <a:rPr lang="en-IE" i="1" dirty="0">
                <a:solidFill>
                  <a:srgbClr val="009FD8"/>
                </a:solidFill>
              </a:rPr>
              <a:t>How would you do this? Who would you involve? What technologies would you use? How would you ensure access?</a:t>
            </a:r>
          </a:p>
          <a:p>
            <a:pPr marL="457200" indent="-457200">
              <a:spcBef>
                <a:spcPts val="600"/>
              </a:spcBef>
              <a:spcAft>
                <a:spcPts val="600"/>
              </a:spcAft>
              <a:buFont typeface="+mj-lt"/>
              <a:buAutoNum type="arabicPeriod" startAt="3"/>
            </a:pPr>
            <a:r>
              <a:rPr lang="en-IE" dirty="0">
                <a:solidFill>
                  <a:schemeClr val="tx1">
                    <a:lumMod val="75000"/>
                    <a:lumOff val="25000"/>
                  </a:schemeClr>
                </a:solidFill>
              </a:rPr>
              <a:t>C</a:t>
            </a:r>
            <a:r>
              <a:rPr lang="en-IE" sz="2400" dirty="0">
                <a:solidFill>
                  <a:schemeClr val="tx1">
                    <a:lumMod val="75000"/>
                    <a:lumOff val="25000"/>
                  </a:schemeClr>
                </a:solidFill>
              </a:rPr>
              <a:t>ontrol and manage the </a:t>
            </a:r>
            <a:r>
              <a:rPr lang="en-IE" sz="2400" b="1" i="1" dirty="0">
                <a:solidFill>
                  <a:schemeClr val="tx1">
                    <a:lumMod val="75000"/>
                    <a:lumOff val="25000"/>
                  </a:schemeClr>
                </a:solidFill>
              </a:rPr>
              <a:t>redistribution</a:t>
            </a:r>
            <a:r>
              <a:rPr lang="en-IE" sz="2400" dirty="0">
                <a:solidFill>
                  <a:schemeClr val="tx1">
                    <a:lumMod val="75000"/>
                    <a:lumOff val="25000"/>
                  </a:schemeClr>
                </a:solidFill>
              </a:rPr>
              <a:t> of food waste…</a:t>
            </a:r>
            <a:r>
              <a:rPr lang="en-IE" i="1" dirty="0">
                <a:solidFill>
                  <a:srgbClr val="009FD8"/>
                </a:solidFill>
              </a:rPr>
              <a:t>How would you do this in your local community? Who would you involve? What technologies would you use?</a:t>
            </a:r>
          </a:p>
          <a:p>
            <a:pPr marL="457200" indent="-457200">
              <a:spcBef>
                <a:spcPts val="600"/>
              </a:spcBef>
              <a:spcAft>
                <a:spcPts val="600"/>
              </a:spcAft>
              <a:buFont typeface="+mj-lt"/>
              <a:buAutoNum type="arabicPeriod" startAt="3"/>
            </a:pPr>
            <a:r>
              <a:rPr lang="en-IE" sz="2400" b="1" i="0" dirty="0">
                <a:solidFill>
                  <a:schemeClr val="tx1">
                    <a:lumMod val="75000"/>
                    <a:lumOff val="25000"/>
                  </a:schemeClr>
                </a:solidFill>
                <a:effectLst/>
              </a:rPr>
              <a:t>Data Analytics </a:t>
            </a:r>
            <a:r>
              <a:rPr lang="en-IE" sz="2400" b="0" i="0" dirty="0">
                <a:solidFill>
                  <a:schemeClr val="tx1">
                    <a:lumMod val="75000"/>
                    <a:lumOff val="25000"/>
                  </a:schemeClr>
                </a:solidFill>
                <a:effectLst/>
              </a:rPr>
              <a:t>and </a:t>
            </a:r>
            <a:r>
              <a:rPr lang="en-IE" sz="2400" dirty="0">
                <a:solidFill>
                  <a:schemeClr val="tx1">
                    <a:lumMod val="75000"/>
                    <a:lumOff val="25000"/>
                  </a:schemeClr>
                </a:solidFill>
              </a:rPr>
              <a:t>new sources of data applications enables evidence based </a:t>
            </a:r>
            <a:r>
              <a:rPr lang="en-IE" b="1" i="1" dirty="0">
                <a:solidFill>
                  <a:schemeClr val="tx1">
                    <a:lumMod val="75000"/>
                    <a:lumOff val="25000"/>
                  </a:schemeClr>
                </a:solidFill>
              </a:rPr>
              <a:t>decision making </a:t>
            </a:r>
            <a:r>
              <a:rPr lang="en-IE" sz="2400" dirty="0">
                <a:solidFill>
                  <a:schemeClr val="tx1">
                    <a:lumMod val="75000"/>
                    <a:lumOff val="25000"/>
                  </a:schemeClr>
                </a:solidFill>
              </a:rPr>
              <a:t>to make sure we provide support faster and more efficient fair societies…</a:t>
            </a:r>
            <a:r>
              <a:rPr lang="en-IE" i="1" dirty="0">
                <a:solidFill>
                  <a:srgbClr val="009FD8"/>
                </a:solidFill>
              </a:rPr>
              <a:t>How is this done? How can you conduct this in your local communities?  What areas in particular would you target e.g. homelessness</a:t>
            </a:r>
          </a:p>
          <a:p>
            <a:pPr marL="457200" indent="-457200">
              <a:buFont typeface="+mj-lt"/>
              <a:buAutoNum type="arabicPeriod" startAt="3"/>
            </a:pPr>
            <a:endParaRPr lang="en-IE" b="0" i="0" dirty="0">
              <a:solidFill>
                <a:schemeClr val="tx1">
                  <a:lumMod val="75000"/>
                  <a:lumOff val="25000"/>
                </a:schemeClr>
              </a:solidFill>
              <a:effectLst/>
            </a:endParaRPr>
          </a:p>
          <a:p>
            <a:endParaRPr lang="en-IE" dirty="0"/>
          </a:p>
        </p:txBody>
      </p:sp>
      <p:pic>
        <p:nvPicPr>
          <p:cNvPr id="8" name="Picture 7" descr="A picture containing text&#10;&#10;Description automatically generated">
            <a:extLst>
              <a:ext uri="{FF2B5EF4-FFF2-40B4-BE49-F238E27FC236}">
                <a16:creationId xmlns:a16="http://schemas.microsoft.com/office/drawing/2014/main" id="{C810E498-52A5-4F01-9554-6EF761CF62C5}"/>
              </a:ext>
            </a:extLst>
          </p:cNvPr>
          <p:cNvPicPr>
            <a:picLocks noChangeAspect="1"/>
          </p:cNvPicPr>
          <p:nvPr/>
        </p:nvPicPr>
        <p:blipFill rotWithShape="1">
          <a:blip r:embed="rId2"/>
          <a:srcRect l="3622" t="1294"/>
          <a:stretch/>
        </p:blipFill>
        <p:spPr>
          <a:xfrm>
            <a:off x="0" y="990599"/>
            <a:ext cx="3547779" cy="5086351"/>
          </a:xfrm>
          <a:prstGeom prst="rect">
            <a:avLst/>
          </a:prstGeom>
        </p:spPr>
      </p:pic>
    </p:spTree>
    <p:extLst>
      <p:ext uri="{BB962C8B-B14F-4D97-AF65-F5344CB8AC3E}">
        <p14:creationId xmlns:p14="http://schemas.microsoft.com/office/powerpoint/2010/main" val="2268884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42E92F-C4C8-EA42-99AF-6C2065208A2D}"/>
              </a:ext>
            </a:extLst>
          </p:cNvPr>
          <p:cNvSpPr>
            <a:spLocks noGrp="1"/>
          </p:cNvSpPr>
          <p:nvPr>
            <p:ph type="body" sz="quarter" idx="11"/>
          </p:nvPr>
        </p:nvSpPr>
        <p:spPr>
          <a:xfrm>
            <a:off x="1095577" y="1146169"/>
            <a:ext cx="5676415" cy="1311087"/>
          </a:xfrm>
        </p:spPr>
        <p:txBody>
          <a:bodyPr/>
          <a:lstStyle/>
          <a:p>
            <a:r>
              <a:rPr lang="en-US" dirty="0">
                <a:solidFill>
                  <a:srgbClr val="ED2A59"/>
                </a:solidFill>
              </a:rPr>
              <a:t>Next Module 3 </a:t>
            </a:r>
          </a:p>
        </p:txBody>
      </p:sp>
      <p:sp>
        <p:nvSpPr>
          <p:cNvPr id="5" name="Text Placeholder 4">
            <a:extLst>
              <a:ext uri="{FF2B5EF4-FFF2-40B4-BE49-F238E27FC236}">
                <a16:creationId xmlns:a16="http://schemas.microsoft.com/office/drawing/2014/main" id="{05843646-A09F-9040-BF90-3FF7809B6B47}"/>
              </a:ext>
            </a:extLst>
          </p:cNvPr>
          <p:cNvSpPr>
            <a:spLocks noGrp="1"/>
          </p:cNvSpPr>
          <p:nvPr>
            <p:ph type="body" sz="quarter" idx="12"/>
          </p:nvPr>
        </p:nvSpPr>
        <p:spPr>
          <a:xfrm>
            <a:off x="2574436" y="2446368"/>
            <a:ext cx="7846104" cy="1311087"/>
          </a:xfrm>
        </p:spPr>
        <p:txBody>
          <a:bodyPr/>
          <a:lstStyle/>
          <a:p>
            <a:r>
              <a:rPr lang="en-US" sz="2800" i="0" dirty="0">
                <a:solidFill>
                  <a:schemeClr val="tx1">
                    <a:lumMod val="75000"/>
                    <a:lumOff val="25000"/>
                  </a:schemeClr>
                </a:solidFill>
              </a:rPr>
              <a:t>How to apply </a:t>
            </a:r>
            <a:r>
              <a:rPr lang="en-US" sz="2800" b="1" i="0" dirty="0">
                <a:solidFill>
                  <a:srgbClr val="ED2A59"/>
                </a:solidFill>
              </a:rPr>
              <a:t>Design Thinking </a:t>
            </a:r>
            <a:r>
              <a:rPr lang="en-US" sz="2800" i="0" dirty="0">
                <a:solidFill>
                  <a:srgbClr val="ED2A59"/>
                </a:solidFill>
              </a:rPr>
              <a:t>(Think – Invent – Innovate) </a:t>
            </a:r>
            <a:r>
              <a:rPr lang="en-US" sz="2800" i="0" dirty="0">
                <a:solidFill>
                  <a:schemeClr val="tx1">
                    <a:lumMod val="75000"/>
                    <a:lumOff val="25000"/>
                  </a:schemeClr>
                </a:solidFill>
              </a:rPr>
              <a:t>to integrate people, the possibilities of DSI technology and a strategy to enable you to build your idea and innovations that can become the next changemaker digital social innovation business!!!</a:t>
            </a:r>
          </a:p>
        </p:txBody>
      </p:sp>
      <p:sp>
        <p:nvSpPr>
          <p:cNvPr id="7" name="Text Placeholder 6">
            <a:extLst>
              <a:ext uri="{FF2B5EF4-FFF2-40B4-BE49-F238E27FC236}">
                <a16:creationId xmlns:a16="http://schemas.microsoft.com/office/drawing/2014/main"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DA9A569-2D00-4C28-923E-E847513C8E80}"/>
              </a:ext>
            </a:extLst>
          </p:cNvPr>
          <p:cNvSpPr>
            <a:spLocks noGrp="1"/>
          </p:cNvSpPr>
          <p:nvPr>
            <p:ph type="body" sz="quarter" idx="15"/>
          </p:nvPr>
        </p:nvSpPr>
        <p:spPr>
          <a:xfrm>
            <a:off x="7342359" y="1688505"/>
            <a:ext cx="4743121" cy="5058269"/>
          </a:xfrm>
        </p:spPr>
        <p:txBody>
          <a:bodyPr/>
          <a:lstStyle/>
          <a:p>
            <a:pPr algn="ctr"/>
            <a:r>
              <a:rPr lang="en-IE" b="1" dirty="0">
                <a:solidFill>
                  <a:schemeClr val="tx1">
                    <a:lumMod val="75000"/>
                    <a:lumOff val="25000"/>
                  </a:schemeClr>
                </a:solidFill>
              </a:rPr>
              <a:t>The United Nations (UN) lists 22 </a:t>
            </a:r>
            <a:r>
              <a:rPr lang="en-IE" b="1" dirty="0">
                <a:solidFill>
                  <a:schemeClr val="tx1">
                    <a:lumMod val="75000"/>
                    <a:lumOff val="25000"/>
                  </a:schemeClr>
                </a:solidFill>
                <a:hlinkClick r:id="rId2">
                  <a:extLst>
                    <a:ext uri="{A12FA001-AC4F-418D-AE19-62706E023703}">
                      <ahyp:hlinkClr xmlns:ahyp="http://schemas.microsoft.com/office/drawing/2018/hyperlinkcolor" val="tx"/>
                    </a:ext>
                  </a:extLst>
                </a:hlinkClick>
              </a:rPr>
              <a:t>Global Issues </a:t>
            </a:r>
            <a:r>
              <a:rPr lang="en-IE" dirty="0">
                <a:solidFill>
                  <a:schemeClr val="tx1">
                    <a:lumMod val="75000"/>
                    <a:lumOff val="25000"/>
                  </a:schemeClr>
                </a:solidFill>
              </a:rPr>
              <a:t>that global citizens should be aware of. There are </a:t>
            </a:r>
            <a:r>
              <a:rPr lang="en-IE" dirty="0">
                <a:solidFill>
                  <a:schemeClr val="tx1">
                    <a:lumMod val="75000"/>
                    <a:lumOff val="25000"/>
                  </a:schemeClr>
                </a:solidFill>
                <a:hlinkClick r:id="rId3">
                  <a:extLst>
                    <a:ext uri="{A12FA001-AC4F-418D-AE19-62706E023703}">
                      <ahyp:hlinkClr xmlns:ahyp="http://schemas.microsoft.com/office/drawing/2018/hyperlinkcolor" val="tx"/>
                    </a:ext>
                  </a:extLst>
                </a:hlinkClick>
              </a:rPr>
              <a:t>17</a:t>
            </a:r>
            <a:r>
              <a:rPr lang="en-IE" dirty="0">
                <a:solidFill>
                  <a:srgbClr val="0563C1"/>
                </a:solidFill>
                <a:hlinkClick r:id="rId3">
                  <a:extLst>
                    <a:ext uri="{A12FA001-AC4F-418D-AE19-62706E023703}">
                      <ahyp:hlinkClr xmlns:ahyp="http://schemas.microsoft.com/office/drawing/2018/hyperlinkcolor" val="tx"/>
                    </a:ext>
                  </a:extLst>
                </a:hlinkClick>
              </a:rPr>
              <a:t> </a:t>
            </a:r>
            <a:r>
              <a:rPr lang="en-IE" dirty="0">
                <a:solidFill>
                  <a:schemeClr val="tx1">
                    <a:lumMod val="75000"/>
                    <a:lumOff val="25000"/>
                  </a:schemeClr>
                </a:solidFill>
                <a:hlinkClick r:id="rId3">
                  <a:extLst>
                    <a:ext uri="{A12FA001-AC4F-418D-AE19-62706E023703}">
                      <ahyp:hlinkClr xmlns:ahyp="http://schemas.microsoft.com/office/drawing/2018/hyperlinkcolor" val="tx"/>
                    </a:ext>
                  </a:extLst>
                </a:hlinkClick>
              </a:rPr>
              <a:t>Goals </a:t>
            </a:r>
            <a:r>
              <a:rPr lang="en-IE" dirty="0">
                <a:solidFill>
                  <a:schemeClr val="tx1">
                    <a:lumMod val="75000"/>
                    <a:lumOff val="25000"/>
                  </a:schemeClr>
                </a:solidFill>
              </a:rPr>
              <a:t>with an urgent call to action by all countries - developed and developing. They need to be achieved by 2030 and recognise that ending poverty and other hardships can only be achieved by improved health, education, reduced inequality to spur economic growth – while at the same time we need to tackle climate change and work to preserve our oceans and forests</a:t>
            </a:r>
          </a:p>
        </p:txBody>
      </p:sp>
      <p:pic>
        <p:nvPicPr>
          <p:cNvPr id="1028" name="Picture 4" descr="Article 24 - Education | United Nations Enable">
            <a:extLst>
              <a:ext uri="{FF2B5EF4-FFF2-40B4-BE49-F238E27FC236}">
                <a16:creationId xmlns:a16="http://schemas.microsoft.com/office/drawing/2014/main" id="{B7027402-BFE5-49DD-BCC9-D7162A9BE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086" y="111225"/>
            <a:ext cx="2887663" cy="8142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unications materials – United Nations Sustainable Development">
            <a:extLst>
              <a:ext uri="{FF2B5EF4-FFF2-40B4-BE49-F238E27FC236}">
                <a16:creationId xmlns:a16="http://schemas.microsoft.com/office/drawing/2014/main" id="{643C54E6-A30B-4ABD-B91F-509C1DB6F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542" y="684923"/>
            <a:ext cx="1337413" cy="11479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
            <a:extLst>
              <a:ext uri="{FF2B5EF4-FFF2-40B4-BE49-F238E27FC236}">
                <a16:creationId xmlns:a16="http://schemas.microsoft.com/office/drawing/2014/main" id="{A2831F1A-0D2F-46F3-A296-0192A40CE60D}"/>
              </a:ext>
            </a:extLst>
          </p:cNvPr>
          <p:cNvSpPr>
            <a:spLocks noGrp="1"/>
          </p:cNvSpPr>
          <p:nvPr>
            <p:ph type="body" sz="quarter" idx="14"/>
          </p:nvPr>
        </p:nvSpPr>
        <p:spPr>
          <a:xfrm>
            <a:off x="7652108" y="958336"/>
            <a:ext cx="3981452" cy="697353"/>
          </a:xfrm>
        </p:spPr>
        <p:txBody>
          <a:bodyPr anchor="ctr">
            <a:normAutofit fontScale="77500" lnSpcReduction="20000"/>
          </a:bodyPr>
          <a:lstStyle/>
          <a:p>
            <a:pPr algn="ctr"/>
            <a:r>
              <a:rPr lang="en-IE" b="1" dirty="0">
                <a:solidFill>
                  <a:srgbClr val="009FD8"/>
                </a:solidFill>
              </a:rPr>
              <a:t>17 Urgent Global Issues </a:t>
            </a:r>
          </a:p>
        </p:txBody>
      </p:sp>
      <p:pic>
        <p:nvPicPr>
          <p:cNvPr id="20" name="Picture 19">
            <a:extLst>
              <a:ext uri="{FF2B5EF4-FFF2-40B4-BE49-F238E27FC236}">
                <a16:creationId xmlns:a16="http://schemas.microsoft.com/office/drawing/2014/main" id="{627B5CA9-B0C3-4AA3-A210-D596C9C0BD18}"/>
              </a:ext>
            </a:extLst>
          </p:cNvPr>
          <p:cNvPicPr>
            <a:picLocks noChangeAspect="1"/>
          </p:cNvPicPr>
          <p:nvPr/>
        </p:nvPicPr>
        <p:blipFill rotWithShape="1">
          <a:blip r:embed="rId6"/>
          <a:srcRect l="-1" r="1310" b="2830"/>
          <a:stretch/>
        </p:blipFill>
        <p:spPr>
          <a:xfrm>
            <a:off x="1315383" y="2261164"/>
            <a:ext cx="5203112" cy="2519066"/>
          </a:xfrm>
          <a:prstGeom prst="rect">
            <a:avLst/>
          </a:prstGeom>
        </p:spPr>
      </p:pic>
    </p:spTree>
    <p:extLst>
      <p:ext uri="{BB962C8B-B14F-4D97-AF65-F5344CB8AC3E}">
        <p14:creationId xmlns:p14="http://schemas.microsoft.com/office/powerpoint/2010/main" val="1806278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E590379-1593-47C4-8EE5-3D266318ED8F}"/>
              </a:ext>
            </a:extLst>
          </p:cNvPr>
          <p:cNvSpPr>
            <a:spLocks noGrp="1"/>
          </p:cNvSpPr>
          <p:nvPr>
            <p:ph type="body" sz="quarter" idx="15"/>
          </p:nvPr>
        </p:nvSpPr>
        <p:spPr>
          <a:xfrm>
            <a:off x="1405955" y="627115"/>
            <a:ext cx="8733608" cy="986250"/>
          </a:xfrm>
        </p:spPr>
        <p:txBody>
          <a:bodyPr>
            <a:normAutofit/>
          </a:bodyPr>
          <a:lstStyle/>
          <a:p>
            <a:pPr algn="ctr"/>
            <a:r>
              <a:rPr lang="en-IE" b="1" dirty="0">
                <a:solidFill>
                  <a:srgbClr val="ED2A59"/>
                </a:solidFill>
              </a:rPr>
              <a:t>Top 17 Global Issues &amp; Goals</a:t>
            </a:r>
          </a:p>
        </p:txBody>
      </p:sp>
      <p:pic>
        <p:nvPicPr>
          <p:cNvPr id="15" name="Picture 14">
            <a:hlinkClick r:id="rId2"/>
            <a:extLst>
              <a:ext uri="{FF2B5EF4-FFF2-40B4-BE49-F238E27FC236}">
                <a16:creationId xmlns:a16="http://schemas.microsoft.com/office/drawing/2014/main" id="{E0BD7566-D58B-4D0D-903F-C3E3C931110C}"/>
              </a:ext>
            </a:extLst>
          </p:cNvPr>
          <p:cNvPicPr>
            <a:picLocks noChangeAspect="1"/>
          </p:cNvPicPr>
          <p:nvPr/>
        </p:nvPicPr>
        <p:blipFill>
          <a:blip r:embed="rId3"/>
          <a:stretch>
            <a:fillRect/>
          </a:stretch>
        </p:blipFill>
        <p:spPr>
          <a:xfrm>
            <a:off x="5268276" y="1560317"/>
            <a:ext cx="1751351" cy="1800000"/>
          </a:xfrm>
          <a:prstGeom prst="rect">
            <a:avLst/>
          </a:prstGeom>
        </p:spPr>
      </p:pic>
      <p:pic>
        <p:nvPicPr>
          <p:cNvPr id="17" name="Picture 16">
            <a:hlinkClick r:id="rId4"/>
            <a:extLst>
              <a:ext uri="{FF2B5EF4-FFF2-40B4-BE49-F238E27FC236}">
                <a16:creationId xmlns:a16="http://schemas.microsoft.com/office/drawing/2014/main" id="{4B362ADC-A4AC-469C-A41D-0AD76BE15E87}"/>
              </a:ext>
            </a:extLst>
          </p:cNvPr>
          <p:cNvPicPr>
            <a:picLocks noChangeAspect="1"/>
          </p:cNvPicPr>
          <p:nvPr/>
        </p:nvPicPr>
        <p:blipFill>
          <a:blip r:embed="rId5"/>
          <a:stretch>
            <a:fillRect/>
          </a:stretch>
        </p:blipFill>
        <p:spPr>
          <a:xfrm>
            <a:off x="7540618" y="1566350"/>
            <a:ext cx="1814173" cy="1800000"/>
          </a:xfrm>
          <a:prstGeom prst="rect">
            <a:avLst/>
          </a:prstGeom>
        </p:spPr>
      </p:pic>
      <p:pic>
        <p:nvPicPr>
          <p:cNvPr id="19" name="Picture 18">
            <a:hlinkClick r:id="rId6"/>
            <a:extLst>
              <a:ext uri="{FF2B5EF4-FFF2-40B4-BE49-F238E27FC236}">
                <a16:creationId xmlns:a16="http://schemas.microsoft.com/office/drawing/2014/main" id="{E735466B-706A-416C-97B5-B5AFD85BC427}"/>
              </a:ext>
            </a:extLst>
          </p:cNvPr>
          <p:cNvPicPr>
            <a:picLocks noChangeAspect="1"/>
          </p:cNvPicPr>
          <p:nvPr/>
        </p:nvPicPr>
        <p:blipFill>
          <a:blip r:embed="rId7"/>
          <a:stretch>
            <a:fillRect/>
          </a:stretch>
        </p:blipFill>
        <p:spPr>
          <a:xfrm>
            <a:off x="9875782" y="1560317"/>
            <a:ext cx="1778906" cy="1800000"/>
          </a:xfrm>
          <a:prstGeom prst="rect">
            <a:avLst/>
          </a:prstGeom>
        </p:spPr>
      </p:pic>
      <p:sp>
        <p:nvSpPr>
          <p:cNvPr id="10" name="TextBox 9">
            <a:extLst>
              <a:ext uri="{FF2B5EF4-FFF2-40B4-BE49-F238E27FC236}">
                <a16:creationId xmlns:a16="http://schemas.microsoft.com/office/drawing/2014/main" id="{E02731E6-1B3E-4D32-85E7-8DDE1A9DE66F}"/>
              </a:ext>
            </a:extLst>
          </p:cNvPr>
          <p:cNvSpPr txBox="1"/>
          <p:nvPr/>
        </p:nvSpPr>
        <p:spPr>
          <a:xfrm>
            <a:off x="208805" y="3530112"/>
            <a:ext cx="2768326" cy="2862322"/>
          </a:xfrm>
          <a:prstGeom prst="rect">
            <a:avLst/>
          </a:prstGeom>
          <a:noFill/>
        </p:spPr>
        <p:txBody>
          <a:bodyPr wrap="square" rtlCol="0">
            <a:spAutoFit/>
          </a:bodyPr>
          <a:lstStyle/>
          <a:p>
            <a:pPr algn="ctr"/>
            <a:r>
              <a:rPr lang="en-IE" sz="2000" b="1" dirty="0">
                <a:solidFill>
                  <a:srgbClr val="E5233D"/>
                </a:solidFill>
              </a:rPr>
              <a:t>Poverty</a:t>
            </a:r>
            <a:r>
              <a:rPr lang="en-IE" sz="2000" b="1" dirty="0">
                <a:solidFill>
                  <a:srgbClr val="FF0000"/>
                </a:solidFill>
              </a:rPr>
              <a:t> </a:t>
            </a:r>
            <a:r>
              <a:rPr lang="en-IE" sz="2000" dirty="0">
                <a:solidFill>
                  <a:schemeClr val="tx1">
                    <a:lumMod val="75000"/>
                    <a:lumOff val="25000"/>
                  </a:schemeClr>
                </a:solidFill>
              </a:rPr>
              <a:t>end it in all its forms everywhere inadequate access to clean water, nutritious food, conflict, no access to livelihoods or jobs, inequality, poor education, lack of infrastructure </a:t>
            </a:r>
          </a:p>
        </p:txBody>
      </p:sp>
      <p:pic>
        <p:nvPicPr>
          <p:cNvPr id="14" name="Picture 13">
            <a:hlinkClick r:id="rId8"/>
            <a:extLst>
              <a:ext uri="{FF2B5EF4-FFF2-40B4-BE49-F238E27FC236}">
                <a16:creationId xmlns:a16="http://schemas.microsoft.com/office/drawing/2014/main" id="{30A936F7-C381-4FFC-8066-EA60C77FABBC}"/>
              </a:ext>
            </a:extLst>
          </p:cNvPr>
          <p:cNvPicPr>
            <a:picLocks noChangeAspect="1"/>
          </p:cNvPicPr>
          <p:nvPr/>
        </p:nvPicPr>
        <p:blipFill>
          <a:blip r:embed="rId9"/>
          <a:stretch>
            <a:fillRect/>
          </a:stretch>
        </p:blipFill>
        <p:spPr>
          <a:xfrm>
            <a:off x="730509" y="1527889"/>
            <a:ext cx="1822500" cy="1800000"/>
          </a:xfrm>
          <a:prstGeom prst="rect">
            <a:avLst/>
          </a:prstGeom>
        </p:spPr>
      </p:pic>
      <p:pic>
        <p:nvPicPr>
          <p:cNvPr id="16" name="Picture 15">
            <a:hlinkClick r:id="rId10"/>
            <a:extLst>
              <a:ext uri="{FF2B5EF4-FFF2-40B4-BE49-F238E27FC236}">
                <a16:creationId xmlns:a16="http://schemas.microsoft.com/office/drawing/2014/main" id="{82B7BB98-179F-4F1B-9C63-5ECFA5AD3167}"/>
              </a:ext>
            </a:extLst>
          </p:cNvPr>
          <p:cNvPicPr>
            <a:picLocks noChangeAspect="1"/>
          </p:cNvPicPr>
          <p:nvPr/>
        </p:nvPicPr>
        <p:blipFill>
          <a:blip r:embed="rId11"/>
          <a:stretch>
            <a:fillRect/>
          </a:stretch>
        </p:blipFill>
        <p:spPr>
          <a:xfrm>
            <a:off x="3048001" y="1560317"/>
            <a:ext cx="1725283" cy="1800000"/>
          </a:xfrm>
          <a:prstGeom prst="rect">
            <a:avLst/>
          </a:prstGeom>
        </p:spPr>
      </p:pic>
      <p:sp>
        <p:nvSpPr>
          <p:cNvPr id="18" name="TextBox 17">
            <a:extLst>
              <a:ext uri="{FF2B5EF4-FFF2-40B4-BE49-F238E27FC236}">
                <a16:creationId xmlns:a16="http://schemas.microsoft.com/office/drawing/2014/main" id="{1B78D248-0F51-44F3-A4B5-E0FF16EFC9ED}"/>
              </a:ext>
            </a:extLst>
          </p:cNvPr>
          <p:cNvSpPr txBox="1"/>
          <p:nvPr/>
        </p:nvSpPr>
        <p:spPr>
          <a:xfrm>
            <a:off x="2977132" y="3552668"/>
            <a:ext cx="2183344" cy="1938992"/>
          </a:xfrm>
          <a:prstGeom prst="rect">
            <a:avLst/>
          </a:prstGeom>
          <a:noFill/>
        </p:spPr>
        <p:txBody>
          <a:bodyPr wrap="square" rtlCol="0">
            <a:spAutoFit/>
          </a:bodyPr>
          <a:lstStyle/>
          <a:p>
            <a:pPr algn="ctr"/>
            <a:r>
              <a:rPr lang="en-IE" sz="2000" b="1" dirty="0">
                <a:solidFill>
                  <a:srgbClr val="DDA73A"/>
                </a:solidFill>
              </a:rPr>
              <a:t>Hunger</a:t>
            </a:r>
            <a:r>
              <a:rPr lang="en-IE" sz="2000" b="1" dirty="0">
                <a:solidFill>
                  <a:srgbClr val="FF0000"/>
                </a:solidFill>
              </a:rPr>
              <a:t> </a:t>
            </a:r>
            <a:r>
              <a:rPr lang="en-IE" sz="2000" dirty="0">
                <a:solidFill>
                  <a:schemeClr val="tx1">
                    <a:lumMod val="75000"/>
                    <a:lumOff val="25000"/>
                  </a:schemeClr>
                </a:solidFill>
              </a:rPr>
              <a:t>achieve food security and improved nutrition and promote sustainable agriculture</a:t>
            </a:r>
          </a:p>
        </p:txBody>
      </p:sp>
      <p:sp>
        <p:nvSpPr>
          <p:cNvPr id="20" name="TextBox 19">
            <a:extLst>
              <a:ext uri="{FF2B5EF4-FFF2-40B4-BE49-F238E27FC236}">
                <a16:creationId xmlns:a16="http://schemas.microsoft.com/office/drawing/2014/main" id="{D919CC9C-D1C6-4B41-AB3D-C43D6AD8C319}"/>
              </a:ext>
            </a:extLst>
          </p:cNvPr>
          <p:cNvSpPr txBox="1"/>
          <p:nvPr/>
        </p:nvSpPr>
        <p:spPr>
          <a:xfrm>
            <a:off x="5145784" y="3590803"/>
            <a:ext cx="1900431" cy="1631216"/>
          </a:xfrm>
          <a:prstGeom prst="rect">
            <a:avLst/>
          </a:prstGeom>
          <a:noFill/>
        </p:spPr>
        <p:txBody>
          <a:bodyPr wrap="square" rtlCol="0">
            <a:spAutoFit/>
          </a:bodyPr>
          <a:lstStyle/>
          <a:p>
            <a:pPr algn="ctr"/>
            <a:r>
              <a:rPr lang="en-IE" sz="2000" b="1" dirty="0">
                <a:solidFill>
                  <a:srgbClr val="4CA146"/>
                </a:solidFill>
              </a:rPr>
              <a:t>Wellbeing</a:t>
            </a:r>
            <a:r>
              <a:rPr lang="en-IE" sz="2000" b="1" dirty="0">
                <a:solidFill>
                  <a:srgbClr val="FF0000"/>
                </a:solidFill>
              </a:rPr>
              <a:t> </a:t>
            </a:r>
            <a:r>
              <a:rPr lang="en-IE" sz="2000" dirty="0">
                <a:solidFill>
                  <a:schemeClr val="tx1">
                    <a:lumMod val="75000"/>
                    <a:lumOff val="25000"/>
                  </a:schemeClr>
                </a:solidFill>
              </a:rPr>
              <a:t>ensure healthy lives and ensure wellbeing for all at all ages</a:t>
            </a:r>
          </a:p>
        </p:txBody>
      </p:sp>
      <p:sp>
        <p:nvSpPr>
          <p:cNvPr id="21" name="TextBox 20">
            <a:extLst>
              <a:ext uri="{FF2B5EF4-FFF2-40B4-BE49-F238E27FC236}">
                <a16:creationId xmlns:a16="http://schemas.microsoft.com/office/drawing/2014/main" id="{C9C95DA3-2129-438C-ADDC-C0532F04049D}"/>
              </a:ext>
            </a:extLst>
          </p:cNvPr>
          <p:cNvSpPr txBox="1"/>
          <p:nvPr/>
        </p:nvSpPr>
        <p:spPr>
          <a:xfrm>
            <a:off x="7421578" y="3590803"/>
            <a:ext cx="2052251" cy="2246769"/>
          </a:xfrm>
          <a:prstGeom prst="rect">
            <a:avLst/>
          </a:prstGeom>
          <a:noFill/>
        </p:spPr>
        <p:txBody>
          <a:bodyPr wrap="square" rtlCol="0">
            <a:spAutoFit/>
          </a:bodyPr>
          <a:lstStyle/>
          <a:p>
            <a:pPr algn="ctr"/>
            <a:r>
              <a:rPr lang="en-IE" sz="2000" b="1" dirty="0">
                <a:solidFill>
                  <a:srgbClr val="C7212F"/>
                </a:solidFill>
              </a:rPr>
              <a:t>Education</a:t>
            </a:r>
            <a:r>
              <a:rPr lang="en-IE" sz="2000" b="1" dirty="0">
                <a:solidFill>
                  <a:srgbClr val="FF0000"/>
                </a:solidFill>
              </a:rPr>
              <a:t> </a:t>
            </a:r>
            <a:r>
              <a:rPr lang="en-IE" sz="2000" dirty="0">
                <a:solidFill>
                  <a:schemeClr val="tx1">
                    <a:lumMod val="75000"/>
                    <a:lumOff val="25000"/>
                  </a:schemeClr>
                </a:solidFill>
              </a:rPr>
              <a:t>ensure inclusive and equitable education and promote lifelong opportunities for all </a:t>
            </a:r>
          </a:p>
        </p:txBody>
      </p:sp>
      <p:sp>
        <p:nvSpPr>
          <p:cNvPr id="22" name="TextBox 21">
            <a:extLst>
              <a:ext uri="{FF2B5EF4-FFF2-40B4-BE49-F238E27FC236}">
                <a16:creationId xmlns:a16="http://schemas.microsoft.com/office/drawing/2014/main" id="{A0A39B8A-E2B4-455D-A085-BC19A9593F9D}"/>
              </a:ext>
            </a:extLst>
          </p:cNvPr>
          <p:cNvSpPr txBox="1"/>
          <p:nvPr/>
        </p:nvSpPr>
        <p:spPr>
          <a:xfrm>
            <a:off x="9739109" y="3622085"/>
            <a:ext cx="2052251" cy="1323439"/>
          </a:xfrm>
          <a:prstGeom prst="rect">
            <a:avLst/>
          </a:prstGeom>
          <a:noFill/>
        </p:spPr>
        <p:txBody>
          <a:bodyPr wrap="square" rtlCol="0">
            <a:spAutoFit/>
          </a:bodyPr>
          <a:lstStyle/>
          <a:p>
            <a:pPr algn="ctr"/>
            <a:r>
              <a:rPr lang="en-IE" sz="2000" b="1" dirty="0">
                <a:solidFill>
                  <a:srgbClr val="EF402D"/>
                </a:solidFill>
              </a:rPr>
              <a:t>Equality</a:t>
            </a:r>
            <a:r>
              <a:rPr lang="en-IE" sz="2000" b="1" dirty="0">
                <a:solidFill>
                  <a:srgbClr val="FF0000"/>
                </a:solidFill>
              </a:rPr>
              <a:t> </a:t>
            </a:r>
            <a:r>
              <a:rPr lang="en-IE" sz="2000" dirty="0">
                <a:solidFill>
                  <a:schemeClr val="tx1">
                    <a:lumMod val="75000"/>
                    <a:lumOff val="25000"/>
                  </a:schemeClr>
                </a:solidFill>
              </a:rPr>
              <a:t>ensure gender equality and empower all women and girls</a:t>
            </a:r>
          </a:p>
        </p:txBody>
      </p:sp>
      <p:pic>
        <p:nvPicPr>
          <p:cNvPr id="23" name="Picture 4" descr="Article 24 - Education | United Nations Enable">
            <a:extLst>
              <a:ext uri="{FF2B5EF4-FFF2-40B4-BE49-F238E27FC236}">
                <a16:creationId xmlns:a16="http://schemas.microsoft.com/office/drawing/2014/main" id="{21AD6F63-4A01-4E5D-B34C-44589E3D12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73143" y="343581"/>
            <a:ext cx="2887663" cy="81429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05F0079-1B31-467A-BD1A-C49C07134126}"/>
              </a:ext>
            </a:extLst>
          </p:cNvPr>
          <p:cNvSpPr txBox="1"/>
          <p:nvPr/>
        </p:nvSpPr>
        <p:spPr>
          <a:xfrm>
            <a:off x="9093697" y="6181301"/>
            <a:ext cx="2404203" cy="369332"/>
          </a:xfrm>
          <a:prstGeom prst="rect">
            <a:avLst/>
          </a:prstGeom>
          <a:noFill/>
        </p:spPr>
        <p:txBody>
          <a:bodyPr wrap="square" rtlCol="0">
            <a:spAutoFit/>
          </a:bodyPr>
          <a:lstStyle/>
          <a:p>
            <a:pPr algn="ctr"/>
            <a:r>
              <a:rPr lang="en-IE" dirty="0">
                <a:hlinkClick r:id="rId13"/>
              </a:rPr>
              <a:t>United Nations Goals </a:t>
            </a:r>
            <a:endParaRPr lang="en-IE" dirty="0"/>
          </a:p>
        </p:txBody>
      </p:sp>
    </p:spTree>
    <p:extLst>
      <p:ext uri="{BB962C8B-B14F-4D97-AF65-F5344CB8AC3E}">
        <p14:creationId xmlns:p14="http://schemas.microsoft.com/office/powerpoint/2010/main" val="3365238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13628</TotalTime>
  <Words>8462</Words>
  <Application>Microsoft Office PowerPoint</Application>
  <PresentationFormat>Widescreen</PresentationFormat>
  <Paragraphs>595</Paragraphs>
  <Slides>75</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75</vt:i4>
      </vt:variant>
    </vt:vector>
  </HeadingPairs>
  <TitlesOfParts>
    <vt:vector size="97" baseType="lpstr">
      <vt:lpstr>Abadi</vt:lpstr>
      <vt:lpstr>Arial</vt:lpstr>
      <vt:lpstr>Averta</vt:lpstr>
      <vt:lpstr>Calibri</vt:lpstr>
      <vt:lpstr>Calibri Light</vt:lpstr>
      <vt:lpstr>Circular</vt:lpstr>
      <vt:lpstr>Cooper Black</vt:lpstr>
      <vt:lpstr>Dosis-medium-500</vt:lpstr>
      <vt:lpstr>INGMe</vt:lpstr>
      <vt:lpstr>inherit</vt:lpstr>
      <vt:lpstr>Merriweather</vt:lpstr>
      <vt:lpstr>museo-slab</vt:lpstr>
      <vt:lpstr>nta</vt:lpstr>
      <vt:lpstr>Open Sans</vt:lpstr>
      <vt:lpstr>Oswald-Bold</vt:lpstr>
      <vt:lpstr>PublicSans</vt:lpstr>
      <vt:lpstr>Quattrocento Sans</vt:lpstr>
      <vt:lpstr>Rajdhani</vt:lpstr>
      <vt:lpstr>rooney-sans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cp:lastModifiedBy>
  <cp:revision>609</cp:revision>
  <cp:lastPrinted>2021-01-20T10:03:38Z</cp:lastPrinted>
  <dcterms:created xsi:type="dcterms:W3CDTF">2020-04-01T16:37:27Z</dcterms:created>
  <dcterms:modified xsi:type="dcterms:W3CDTF">2021-06-22T11:28:02Z</dcterms:modified>
</cp:coreProperties>
</file>