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315" r:id="rId3"/>
    <p:sldId id="385" r:id="rId4"/>
    <p:sldId id="1115" r:id="rId5"/>
    <p:sldId id="950" r:id="rId6"/>
    <p:sldId id="1176" r:id="rId7"/>
    <p:sldId id="1123" r:id="rId8"/>
    <p:sldId id="1108" r:id="rId9"/>
    <p:sldId id="1112" r:id="rId10"/>
    <p:sldId id="1122" r:id="rId11"/>
    <p:sldId id="1126" r:id="rId12"/>
    <p:sldId id="1109" r:id="rId13"/>
    <p:sldId id="1127" r:id="rId14"/>
    <p:sldId id="1133" r:id="rId15"/>
    <p:sldId id="1132" r:id="rId16"/>
    <p:sldId id="1179" r:id="rId17"/>
    <p:sldId id="1180" r:id="rId18"/>
    <p:sldId id="1120" r:id="rId19"/>
    <p:sldId id="1129" r:id="rId20"/>
    <p:sldId id="1130" r:id="rId21"/>
    <p:sldId id="1181" r:id="rId22"/>
    <p:sldId id="1116" r:id="rId23"/>
    <p:sldId id="1168" r:id="rId24"/>
    <p:sldId id="1172" r:id="rId25"/>
    <p:sldId id="1110" r:id="rId26"/>
    <p:sldId id="1135" r:id="rId27"/>
    <p:sldId id="1153" r:id="rId28"/>
    <p:sldId id="1156" r:id="rId29"/>
    <p:sldId id="1161" r:id="rId30"/>
    <p:sldId id="1165" r:id="rId31"/>
    <p:sldId id="1166" r:id="rId32"/>
    <p:sldId id="870" r:id="rId33"/>
    <p:sldId id="872" r:id="rId34"/>
    <p:sldId id="1164" r:id="rId35"/>
    <p:sldId id="1178" r:id="rId36"/>
    <p:sldId id="1162" r:id="rId37"/>
    <p:sldId id="381" r:id="rId38"/>
    <p:sldId id="1144" r:id="rId39"/>
    <p:sldId id="1143" r:id="rId40"/>
    <p:sldId id="1170" r:id="rId41"/>
    <p:sldId id="1158" r:id="rId42"/>
    <p:sldId id="1171" r:id="rId43"/>
    <p:sldId id="1139" r:id="rId44"/>
    <p:sldId id="1140" r:id="rId45"/>
    <p:sldId id="1142" r:id="rId46"/>
    <p:sldId id="1141" r:id="rId47"/>
    <p:sldId id="1136" r:id="rId48"/>
    <p:sldId id="1117" r:id="rId49"/>
    <p:sldId id="1111" r:id="rId50"/>
    <p:sldId id="1173" r:id="rId51"/>
    <p:sldId id="1174" r:id="rId52"/>
    <p:sldId id="1175" r:id="rId53"/>
    <p:sldId id="1160" r:id="rId54"/>
    <p:sldId id="1157" r:id="rId55"/>
    <p:sldId id="1177" r:id="rId56"/>
    <p:sldId id="1145" r:id="rId57"/>
    <p:sldId id="1148" r:id="rId58"/>
    <p:sldId id="1147" r:id="rId59"/>
    <p:sldId id="1151" r:id="rId60"/>
    <p:sldId id="1159" r:id="rId61"/>
    <p:sldId id="290" r:id="rId62"/>
  </p:sldIdLst>
  <p:sldSz cx="12192000"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Magan" initials="LM" lastIdx="1" clrIdx="0">
    <p:extLst>
      <p:ext uri="{19B8F6BF-5375-455C-9EA6-DF929625EA0E}">
        <p15:presenceInfo xmlns:p15="http://schemas.microsoft.com/office/powerpoint/2012/main" userId="20ffe8ebb2a540d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D8"/>
    <a:srgbClr val="40A67A"/>
    <a:srgbClr val="ED2A59"/>
    <a:srgbClr val="EF619A"/>
    <a:srgbClr val="E48E02"/>
    <a:srgbClr val="A6377D"/>
    <a:srgbClr val="00E33A"/>
    <a:srgbClr val="76C6D3"/>
    <a:srgbClr val="FBC412"/>
    <a:srgbClr val="F89D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481" autoAdjust="0"/>
    <p:restoredTop sz="94659"/>
  </p:normalViewPr>
  <p:slideViewPr>
    <p:cSldViewPr snapToGrid="0" snapToObjects="1">
      <p:cViewPr varScale="1">
        <p:scale>
          <a:sx n="106" d="100"/>
          <a:sy n="106" d="100"/>
        </p:scale>
        <p:origin x="78" y="228"/>
      </p:cViewPr>
      <p:guideLst/>
    </p:cSldViewPr>
  </p:slideViewPr>
  <p:notesTextViewPr>
    <p:cViewPr>
      <p:scale>
        <a:sx n="1" d="1"/>
        <a:sy n="1" d="1"/>
      </p:scale>
      <p:origin x="0" y="0"/>
    </p:cViewPr>
  </p:notesTextViewPr>
  <p:sorterViewPr>
    <p:cViewPr>
      <p:scale>
        <a:sx n="58" d="100"/>
        <a:sy n="58" d="100"/>
      </p:scale>
      <p:origin x="0" y="-63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face &amp; Size">
    <p:spTree>
      <p:nvGrpSpPr>
        <p:cNvPr id="1" name=""/>
        <p:cNvGrpSpPr/>
        <p:nvPr/>
      </p:nvGrpSpPr>
      <p:grpSpPr>
        <a:xfrm>
          <a:off x="0" y="0"/>
          <a:ext cx="0" cy="0"/>
          <a:chOff x="0" y="0"/>
          <a:chExt cx="0" cy="0"/>
        </a:xfrm>
      </p:grpSpPr>
      <p:sp>
        <p:nvSpPr>
          <p:cNvPr id="6" name="Rectangle 5"/>
          <p:cNvSpPr/>
          <p:nvPr userDrawn="1"/>
        </p:nvSpPr>
        <p:spPr>
          <a:xfrm>
            <a:off x="0" y="-2"/>
            <a:ext cx="12192000" cy="685800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24669" y="528535"/>
            <a:ext cx="649864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YDSI</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883583"/>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YDSI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2503620"/>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252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with photo - Blue">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DFD371AD-0429-474B-8B37-7238FDC79DB1}"/>
              </a:ext>
            </a:extLst>
          </p:cNvPr>
          <p:cNvSpPr/>
          <p:nvPr userDrawn="1"/>
        </p:nvSpPr>
        <p:spPr>
          <a:xfrm>
            <a:off x="0" y="269"/>
            <a:ext cx="12192000" cy="685773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27" name="Picture Placeholder 26">
            <a:extLst>
              <a:ext uri="{FF2B5EF4-FFF2-40B4-BE49-F238E27FC236}">
                <a16:creationId xmlns:a16="http://schemas.microsoft.com/office/drawing/2014/main" id="{7B4A0CA0-1536-5D4E-A862-5E57308FBB69}"/>
              </a:ext>
            </a:extLst>
          </p:cNvPr>
          <p:cNvSpPr>
            <a:spLocks noGrp="1"/>
          </p:cNvSpPr>
          <p:nvPr>
            <p:ph type="pic" sz="quarter" idx="10"/>
          </p:nvPr>
        </p:nvSpPr>
        <p:spPr>
          <a:xfrm>
            <a:off x="7821613" y="760413"/>
            <a:ext cx="3333750" cy="5359400"/>
          </a:xfrm>
          <a:custGeom>
            <a:avLst/>
            <a:gdLst>
              <a:gd name="connsiteX0" fmla="*/ 0 w 3333750"/>
              <a:gd name="connsiteY0" fmla="*/ 0 h 5359400"/>
              <a:gd name="connsiteX1" fmla="*/ 3247721 w 3333750"/>
              <a:gd name="connsiteY1" fmla="*/ 0 h 5359400"/>
              <a:gd name="connsiteX2" fmla="*/ 3145047 w 3333750"/>
              <a:gd name="connsiteY2" fmla="*/ 282090 h 5359400"/>
              <a:gd name="connsiteX3" fmla="*/ 2269451 w 3333750"/>
              <a:gd name="connsiteY3" fmla="*/ 1440186 h 5359400"/>
              <a:gd name="connsiteX4" fmla="*/ 2222718 w 3333750"/>
              <a:gd name="connsiteY4" fmla="*/ 1473907 h 5359400"/>
              <a:gd name="connsiteX5" fmla="*/ 2222718 w 3333750"/>
              <a:gd name="connsiteY5" fmla="*/ 3110774 h 5359400"/>
              <a:gd name="connsiteX6" fmla="*/ 2277796 w 3333750"/>
              <a:gd name="connsiteY6" fmla="*/ 3087818 h 5359400"/>
              <a:gd name="connsiteX7" fmla="*/ 3186582 w 3333750"/>
              <a:gd name="connsiteY7" fmla="*/ 2520689 h 5359400"/>
              <a:gd name="connsiteX8" fmla="*/ 3333750 w 3333750"/>
              <a:gd name="connsiteY8" fmla="*/ 2390121 h 5359400"/>
              <a:gd name="connsiteX9" fmla="*/ 3333750 w 3333750"/>
              <a:gd name="connsiteY9" fmla="*/ 5359400 h 5359400"/>
              <a:gd name="connsiteX10" fmla="*/ 0 w 3333750"/>
              <a:gd name="connsiteY10" fmla="*/ 5359400 h 5359400"/>
              <a:gd name="connsiteX11" fmla="*/ 0 w 3333750"/>
              <a:gd name="connsiteY11" fmla="*/ 3419149 h 5359400"/>
              <a:gd name="connsiteX12" fmla="*/ 21 w 3333750"/>
              <a:gd name="connsiteY12" fmla="*/ 3419151 h 5359400"/>
              <a:gd name="connsiteX13" fmla="*/ 21 w 3333750"/>
              <a:gd name="connsiteY13" fmla="*/ 1970994 h 5359400"/>
              <a:gd name="connsiteX14" fmla="*/ 0 w 3333750"/>
              <a:gd name="connsiteY14" fmla="*/ 1970989 h 535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0" h="5359400">
                <a:moveTo>
                  <a:pt x="0" y="0"/>
                </a:moveTo>
                <a:lnTo>
                  <a:pt x="3247721" y="0"/>
                </a:lnTo>
                <a:lnTo>
                  <a:pt x="3145047" y="282090"/>
                </a:lnTo>
                <a:cubicBezTo>
                  <a:pt x="2950967" y="742098"/>
                  <a:pt x="2647607" y="1140172"/>
                  <a:pt x="2269451" y="1440186"/>
                </a:cubicBezTo>
                <a:lnTo>
                  <a:pt x="2222718" y="1473907"/>
                </a:lnTo>
                <a:lnTo>
                  <a:pt x="2222718" y="3110774"/>
                </a:lnTo>
                <a:lnTo>
                  <a:pt x="2277796" y="3087818"/>
                </a:lnTo>
                <a:cubicBezTo>
                  <a:pt x="2604105" y="2938255"/>
                  <a:pt x="2909071" y="2747077"/>
                  <a:pt x="3186582" y="2520689"/>
                </a:cubicBezTo>
                <a:lnTo>
                  <a:pt x="3333750" y="2390121"/>
                </a:lnTo>
                <a:lnTo>
                  <a:pt x="3333750" y="5359400"/>
                </a:lnTo>
                <a:lnTo>
                  <a:pt x="0" y="5359400"/>
                </a:lnTo>
                <a:lnTo>
                  <a:pt x="0" y="3419149"/>
                </a:lnTo>
                <a:lnTo>
                  <a:pt x="21" y="3419151"/>
                </a:lnTo>
                <a:lnTo>
                  <a:pt x="21" y="1970994"/>
                </a:lnTo>
                <a:lnTo>
                  <a:pt x="0" y="1970989"/>
                </a:lnTo>
                <a:close/>
              </a:path>
            </a:pathLst>
          </a:custGeom>
        </p:spPr>
        <p:txBody>
          <a:bodyPr wrap="square">
            <a:noAutofit/>
          </a:bodyPr>
          <a:lstStyle/>
          <a:p>
            <a:endParaRPr lang="en-US" dirty="0"/>
          </a:p>
        </p:txBody>
      </p:sp>
      <p:sp>
        <p:nvSpPr>
          <p:cNvPr id="24" name="Freeform 23">
            <a:extLst>
              <a:ext uri="{FF2B5EF4-FFF2-40B4-BE49-F238E27FC236}">
                <a16:creationId xmlns:a16="http://schemas.microsoft.com/office/drawing/2014/main" id="{227E6A14-15BA-9048-A996-15BCE5388C8D}"/>
              </a:ext>
            </a:extLst>
          </p:cNvPr>
          <p:cNvSpPr/>
          <p:nvPr userDrawn="1"/>
        </p:nvSpPr>
        <p:spPr>
          <a:xfrm rot="16200000">
            <a:off x="6079980" y="-1932455"/>
            <a:ext cx="4179567" cy="8044473"/>
          </a:xfrm>
          <a:custGeom>
            <a:avLst/>
            <a:gdLst>
              <a:gd name="connsiteX0" fmla="*/ 4179567 w 4179567"/>
              <a:gd name="connsiteY0" fmla="*/ 7050499 h 8044473"/>
              <a:gd name="connsiteX1" fmla="*/ 4179567 w 4179567"/>
              <a:gd name="connsiteY1" fmla="*/ 8044473 h 8044473"/>
              <a:gd name="connsiteX2" fmla="*/ 2410204 w 4179567"/>
              <a:gd name="connsiteY2" fmla="*/ 8044473 h 8044473"/>
              <a:gd name="connsiteX3" fmla="*/ 2294162 w 4179567"/>
              <a:gd name="connsiteY3" fmla="*/ 7991119 h 8044473"/>
              <a:gd name="connsiteX4" fmla="*/ 331333 w 4179567"/>
              <a:gd name="connsiteY4" fmla="*/ 5951883 h 8044473"/>
              <a:gd name="connsiteX5" fmla="*/ 308377 w 4179567"/>
              <a:gd name="connsiteY5" fmla="*/ 5896805 h 8044473"/>
              <a:gd name="connsiteX6" fmla="*/ 1945244 w 4179567"/>
              <a:gd name="connsiteY6" fmla="*/ 5896805 h 8044473"/>
              <a:gd name="connsiteX7" fmla="*/ 1978965 w 4179567"/>
              <a:gd name="connsiteY7" fmla="*/ 5943538 h 8044473"/>
              <a:gd name="connsiteX8" fmla="*/ 4024157 w 4179567"/>
              <a:gd name="connsiteY8" fmla="*/ 7043009 h 8044473"/>
              <a:gd name="connsiteX9" fmla="*/ 4179567 w 4179567"/>
              <a:gd name="connsiteY9" fmla="*/ 0 h 8044473"/>
              <a:gd name="connsiteX10" fmla="*/ 4179567 w 4179567"/>
              <a:gd name="connsiteY10" fmla="*/ 1450935 h 8044473"/>
              <a:gd name="connsiteX11" fmla="*/ 4024157 w 4179567"/>
              <a:gd name="connsiteY11" fmla="*/ 1458426 h 8044473"/>
              <a:gd name="connsiteX12" fmla="*/ 1500690 w 4179567"/>
              <a:gd name="connsiteY12" fmla="*/ 3465696 h 8044473"/>
              <a:gd name="connsiteX13" fmla="*/ 1448157 w 4179567"/>
              <a:gd name="connsiteY13" fmla="*/ 3674108 h 8044473"/>
              <a:gd name="connsiteX14" fmla="*/ 0 w 4179567"/>
              <a:gd name="connsiteY14" fmla="*/ 3674108 h 8044473"/>
              <a:gd name="connsiteX15" fmla="*/ 4514 w 4179567"/>
              <a:gd name="connsiteY15" fmla="*/ 3637928 h 8044473"/>
              <a:gd name="connsiteX16" fmla="*/ 3964626 w 4179567"/>
              <a:gd name="connsiteY16" fmla="*/ 10360 h 804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79567" h="8044473">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5">
            <a:extLst>
              <a:ext uri="{FF2B5EF4-FFF2-40B4-BE49-F238E27FC236}">
                <a16:creationId xmlns:a16="http://schemas.microsoft.com/office/drawing/2014/main" id="{796ED2AE-55E8-A748-83FD-046FABC45112}"/>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3">
            <a:extLst>
              <a:ext uri="{FF2B5EF4-FFF2-40B4-BE49-F238E27FC236}">
                <a16:creationId xmlns:a16="http://schemas.microsoft.com/office/drawing/2014/main" id="{2C3F08C3-55B5-0342-866C-6805C1F35775}"/>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35" name="Rectangle 34">
            <a:extLst>
              <a:ext uri="{FF2B5EF4-FFF2-40B4-BE49-F238E27FC236}">
                <a16:creationId xmlns:a16="http://schemas.microsoft.com/office/drawing/2014/main" id="{DCEBED4C-3231-5D43-8DA8-572E2177A80F}"/>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36" name="Straight Connector 35">
            <a:extLst>
              <a:ext uri="{FF2B5EF4-FFF2-40B4-BE49-F238E27FC236}">
                <a16:creationId xmlns:a16="http://schemas.microsoft.com/office/drawing/2014/main" id="{37E7D619-E3A6-DB47-AF46-AD106A3FE123}"/>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363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with photo - White 2">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7B4A0CA0-1536-5D4E-A862-5E57308FBB69}"/>
              </a:ext>
            </a:extLst>
          </p:cNvPr>
          <p:cNvSpPr>
            <a:spLocks noGrp="1"/>
          </p:cNvSpPr>
          <p:nvPr>
            <p:ph type="pic" sz="quarter" idx="10"/>
          </p:nvPr>
        </p:nvSpPr>
        <p:spPr>
          <a:xfrm>
            <a:off x="7821613" y="760413"/>
            <a:ext cx="3333750" cy="5359400"/>
          </a:xfrm>
          <a:custGeom>
            <a:avLst/>
            <a:gdLst>
              <a:gd name="connsiteX0" fmla="*/ 0 w 3333750"/>
              <a:gd name="connsiteY0" fmla="*/ 0 h 5359400"/>
              <a:gd name="connsiteX1" fmla="*/ 3247721 w 3333750"/>
              <a:gd name="connsiteY1" fmla="*/ 0 h 5359400"/>
              <a:gd name="connsiteX2" fmla="*/ 3145047 w 3333750"/>
              <a:gd name="connsiteY2" fmla="*/ 282090 h 5359400"/>
              <a:gd name="connsiteX3" fmla="*/ 2269451 w 3333750"/>
              <a:gd name="connsiteY3" fmla="*/ 1440186 h 5359400"/>
              <a:gd name="connsiteX4" fmla="*/ 2222718 w 3333750"/>
              <a:gd name="connsiteY4" fmla="*/ 1473907 h 5359400"/>
              <a:gd name="connsiteX5" fmla="*/ 2222718 w 3333750"/>
              <a:gd name="connsiteY5" fmla="*/ 3110774 h 5359400"/>
              <a:gd name="connsiteX6" fmla="*/ 2277796 w 3333750"/>
              <a:gd name="connsiteY6" fmla="*/ 3087818 h 5359400"/>
              <a:gd name="connsiteX7" fmla="*/ 3186582 w 3333750"/>
              <a:gd name="connsiteY7" fmla="*/ 2520689 h 5359400"/>
              <a:gd name="connsiteX8" fmla="*/ 3333750 w 3333750"/>
              <a:gd name="connsiteY8" fmla="*/ 2390121 h 5359400"/>
              <a:gd name="connsiteX9" fmla="*/ 3333750 w 3333750"/>
              <a:gd name="connsiteY9" fmla="*/ 5359400 h 5359400"/>
              <a:gd name="connsiteX10" fmla="*/ 0 w 3333750"/>
              <a:gd name="connsiteY10" fmla="*/ 5359400 h 5359400"/>
              <a:gd name="connsiteX11" fmla="*/ 0 w 3333750"/>
              <a:gd name="connsiteY11" fmla="*/ 3419149 h 5359400"/>
              <a:gd name="connsiteX12" fmla="*/ 21 w 3333750"/>
              <a:gd name="connsiteY12" fmla="*/ 3419151 h 5359400"/>
              <a:gd name="connsiteX13" fmla="*/ 21 w 3333750"/>
              <a:gd name="connsiteY13" fmla="*/ 1970994 h 5359400"/>
              <a:gd name="connsiteX14" fmla="*/ 0 w 3333750"/>
              <a:gd name="connsiteY14" fmla="*/ 1970989 h 535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3750" h="5359400">
                <a:moveTo>
                  <a:pt x="0" y="0"/>
                </a:moveTo>
                <a:lnTo>
                  <a:pt x="3247721" y="0"/>
                </a:lnTo>
                <a:lnTo>
                  <a:pt x="3145047" y="282090"/>
                </a:lnTo>
                <a:cubicBezTo>
                  <a:pt x="2950967" y="742098"/>
                  <a:pt x="2647607" y="1140172"/>
                  <a:pt x="2269451" y="1440186"/>
                </a:cubicBezTo>
                <a:lnTo>
                  <a:pt x="2222718" y="1473907"/>
                </a:lnTo>
                <a:lnTo>
                  <a:pt x="2222718" y="3110774"/>
                </a:lnTo>
                <a:lnTo>
                  <a:pt x="2277796" y="3087818"/>
                </a:lnTo>
                <a:cubicBezTo>
                  <a:pt x="2604105" y="2938255"/>
                  <a:pt x="2909071" y="2747077"/>
                  <a:pt x="3186582" y="2520689"/>
                </a:cubicBezTo>
                <a:lnTo>
                  <a:pt x="3333750" y="2390121"/>
                </a:lnTo>
                <a:lnTo>
                  <a:pt x="3333750" y="5359400"/>
                </a:lnTo>
                <a:lnTo>
                  <a:pt x="0" y="5359400"/>
                </a:lnTo>
                <a:lnTo>
                  <a:pt x="0" y="3419149"/>
                </a:lnTo>
                <a:lnTo>
                  <a:pt x="21" y="3419151"/>
                </a:lnTo>
                <a:lnTo>
                  <a:pt x="21" y="1970994"/>
                </a:lnTo>
                <a:lnTo>
                  <a:pt x="0" y="1970989"/>
                </a:lnTo>
                <a:close/>
              </a:path>
            </a:pathLst>
          </a:custGeom>
        </p:spPr>
        <p:txBody>
          <a:bodyPr wrap="square">
            <a:noAutofit/>
          </a:bodyPr>
          <a:lstStyle/>
          <a:p>
            <a:endParaRPr lang="en-US" dirty="0"/>
          </a:p>
        </p:txBody>
      </p:sp>
      <p:sp>
        <p:nvSpPr>
          <p:cNvPr id="24" name="Freeform 23">
            <a:extLst>
              <a:ext uri="{FF2B5EF4-FFF2-40B4-BE49-F238E27FC236}">
                <a16:creationId xmlns:a16="http://schemas.microsoft.com/office/drawing/2014/main" id="{227E6A14-15BA-9048-A996-15BCE5388C8D}"/>
              </a:ext>
            </a:extLst>
          </p:cNvPr>
          <p:cNvSpPr/>
          <p:nvPr userDrawn="1"/>
        </p:nvSpPr>
        <p:spPr>
          <a:xfrm rot="16200000">
            <a:off x="6079980" y="-1932455"/>
            <a:ext cx="4179567" cy="8044473"/>
          </a:xfrm>
          <a:custGeom>
            <a:avLst/>
            <a:gdLst>
              <a:gd name="connsiteX0" fmla="*/ 4179567 w 4179567"/>
              <a:gd name="connsiteY0" fmla="*/ 7050499 h 8044473"/>
              <a:gd name="connsiteX1" fmla="*/ 4179567 w 4179567"/>
              <a:gd name="connsiteY1" fmla="*/ 8044473 h 8044473"/>
              <a:gd name="connsiteX2" fmla="*/ 2410204 w 4179567"/>
              <a:gd name="connsiteY2" fmla="*/ 8044473 h 8044473"/>
              <a:gd name="connsiteX3" fmla="*/ 2294162 w 4179567"/>
              <a:gd name="connsiteY3" fmla="*/ 7991119 h 8044473"/>
              <a:gd name="connsiteX4" fmla="*/ 331333 w 4179567"/>
              <a:gd name="connsiteY4" fmla="*/ 5951883 h 8044473"/>
              <a:gd name="connsiteX5" fmla="*/ 308377 w 4179567"/>
              <a:gd name="connsiteY5" fmla="*/ 5896805 h 8044473"/>
              <a:gd name="connsiteX6" fmla="*/ 1945244 w 4179567"/>
              <a:gd name="connsiteY6" fmla="*/ 5896805 h 8044473"/>
              <a:gd name="connsiteX7" fmla="*/ 1978965 w 4179567"/>
              <a:gd name="connsiteY7" fmla="*/ 5943538 h 8044473"/>
              <a:gd name="connsiteX8" fmla="*/ 4024157 w 4179567"/>
              <a:gd name="connsiteY8" fmla="*/ 7043009 h 8044473"/>
              <a:gd name="connsiteX9" fmla="*/ 4179567 w 4179567"/>
              <a:gd name="connsiteY9" fmla="*/ 0 h 8044473"/>
              <a:gd name="connsiteX10" fmla="*/ 4179567 w 4179567"/>
              <a:gd name="connsiteY10" fmla="*/ 1450935 h 8044473"/>
              <a:gd name="connsiteX11" fmla="*/ 4024157 w 4179567"/>
              <a:gd name="connsiteY11" fmla="*/ 1458426 h 8044473"/>
              <a:gd name="connsiteX12" fmla="*/ 1500690 w 4179567"/>
              <a:gd name="connsiteY12" fmla="*/ 3465696 h 8044473"/>
              <a:gd name="connsiteX13" fmla="*/ 1448157 w 4179567"/>
              <a:gd name="connsiteY13" fmla="*/ 3674108 h 8044473"/>
              <a:gd name="connsiteX14" fmla="*/ 0 w 4179567"/>
              <a:gd name="connsiteY14" fmla="*/ 3674108 h 8044473"/>
              <a:gd name="connsiteX15" fmla="*/ 4514 w 4179567"/>
              <a:gd name="connsiteY15" fmla="*/ 3637928 h 8044473"/>
              <a:gd name="connsiteX16" fmla="*/ 3964626 w 4179567"/>
              <a:gd name="connsiteY16" fmla="*/ 10360 h 804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79567" h="8044473">
                <a:moveTo>
                  <a:pt x="4179567" y="7050499"/>
                </a:moveTo>
                <a:lnTo>
                  <a:pt x="4179567" y="8044473"/>
                </a:lnTo>
                <a:lnTo>
                  <a:pt x="2410204" y="8044473"/>
                </a:lnTo>
                <a:lnTo>
                  <a:pt x="2294162" y="7991119"/>
                </a:lnTo>
                <a:cubicBezTo>
                  <a:pt x="1424931" y="7540428"/>
                  <a:pt x="730169" y="6822040"/>
                  <a:pt x="331333" y="5951883"/>
                </a:cubicBezTo>
                <a:lnTo>
                  <a:pt x="308377" y="5896805"/>
                </a:lnTo>
                <a:lnTo>
                  <a:pt x="1945244" y="5896805"/>
                </a:lnTo>
                <a:lnTo>
                  <a:pt x="1978965" y="5943538"/>
                </a:lnTo>
                <a:cubicBezTo>
                  <a:pt x="2458987" y="6548587"/>
                  <a:pt x="3190045" y="6962159"/>
                  <a:pt x="4024157" y="7043009"/>
                </a:cubicBezTo>
                <a:close/>
                <a:moveTo>
                  <a:pt x="4179567" y="0"/>
                </a:moveTo>
                <a:lnTo>
                  <a:pt x="4179567" y="1450935"/>
                </a:lnTo>
                <a:lnTo>
                  <a:pt x="4024157" y="1458426"/>
                </a:lnTo>
                <a:cubicBezTo>
                  <a:pt x="2819329" y="1575211"/>
                  <a:pt x="1829514" y="2386190"/>
                  <a:pt x="1500690" y="3465696"/>
                </a:cubicBezTo>
                <a:lnTo>
                  <a:pt x="1448157" y="3674108"/>
                </a:lnTo>
                <a:lnTo>
                  <a:pt x="0" y="3674108"/>
                </a:lnTo>
                <a:lnTo>
                  <a:pt x="4514" y="3637928"/>
                </a:lnTo>
                <a:cubicBezTo>
                  <a:pt x="292783" y="1715890"/>
                  <a:pt x="1925788" y="207986"/>
                  <a:pt x="3964626" y="10360"/>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5">
            <a:extLst>
              <a:ext uri="{FF2B5EF4-FFF2-40B4-BE49-F238E27FC236}">
                <a16:creationId xmlns:a16="http://schemas.microsoft.com/office/drawing/2014/main" id="{796ED2AE-55E8-A748-83FD-046FABC45112}"/>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3">
            <a:extLst>
              <a:ext uri="{FF2B5EF4-FFF2-40B4-BE49-F238E27FC236}">
                <a16:creationId xmlns:a16="http://schemas.microsoft.com/office/drawing/2014/main" id="{2C3F08C3-55B5-0342-866C-6805C1F35775}"/>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35" name="Rectangle 34">
            <a:extLst>
              <a:ext uri="{FF2B5EF4-FFF2-40B4-BE49-F238E27FC236}">
                <a16:creationId xmlns:a16="http://schemas.microsoft.com/office/drawing/2014/main" id="{DCEBED4C-3231-5D43-8DA8-572E2177A80F}"/>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36" name="Straight Connector 35">
            <a:extLst>
              <a:ext uri="{FF2B5EF4-FFF2-40B4-BE49-F238E27FC236}">
                <a16:creationId xmlns:a16="http://schemas.microsoft.com/office/drawing/2014/main" id="{37E7D619-E3A6-DB47-AF46-AD106A3FE12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855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with sub headings - Pink">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F400A3D-9332-3E45-9F40-FBDCD97CCAB9}"/>
              </a:ext>
            </a:extLst>
          </p:cNvPr>
          <p:cNvSpPr/>
          <p:nvPr userDrawn="1"/>
        </p:nvSpPr>
        <p:spPr>
          <a:xfrm>
            <a:off x="0" y="0"/>
            <a:ext cx="12192000"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BAA04AD4-F289-3B4A-BC1C-DA0DFE14C4B8}"/>
              </a:ext>
            </a:extLst>
          </p:cNvPr>
          <p:cNvSpPr>
            <a:spLocks noGrp="1"/>
          </p:cNvSpPr>
          <p:nvPr>
            <p:ph type="pic" sz="quarter" idx="10"/>
          </p:nvPr>
        </p:nvSpPr>
        <p:spPr>
          <a:xfrm>
            <a:off x="5967664" y="401638"/>
            <a:ext cx="3288632" cy="6191250"/>
          </a:xfrm>
          <a:custGeom>
            <a:avLst/>
            <a:gdLst>
              <a:gd name="connsiteX0" fmla="*/ 0 w 3288632"/>
              <a:gd name="connsiteY0" fmla="*/ 0 h 6191250"/>
              <a:gd name="connsiteX1" fmla="*/ 3288632 w 3288632"/>
              <a:gd name="connsiteY1" fmla="*/ 0 h 6191250"/>
              <a:gd name="connsiteX2" fmla="*/ 3288632 w 3288632"/>
              <a:gd name="connsiteY2" fmla="*/ 4282657 h 6191250"/>
              <a:gd name="connsiteX3" fmla="*/ 2051986 w 3288632"/>
              <a:gd name="connsiteY3" fmla="*/ 4282657 h 6191250"/>
              <a:gd name="connsiteX4" fmla="*/ 2051986 w 3288632"/>
              <a:gd name="connsiteY4" fmla="*/ 5854783 h 6191250"/>
              <a:gd name="connsiteX5" fmla="*/ 3288632 w 3288632"/>
              <a:gd name="connsiteY5" fmla="*/ 5854783 h 6191250"/>
              <a:gd name="connsiteX6" fmla="*/ 3288632 w 3288632"/>
              <a:gd name="connsiteY6" fmla="*/ 6191250 h 6191250"/>
              <a:gd name="connsiteX7" fmla="*/ 0 w 3288632"/>
              <a:gd name="connsiteY7" fmla="*/ 6191250 h 6191250"/>
              <a:gd name="connsiteX8" fmla="*/ 0 w 3288632"/>
              <a:gd name="connsiteY8" fmla="*/ 5068720 h 6191250"/>
              <a:gd name="connsiteX9" fmla="*/ 1604210 w 3288632"/>
              <a:gd name="connsiteY9" fmla="*/ 5068720 h 6191250"/>
              <a:gd name="connsiteX10" fmla="*/ 1604210 w 3288632"/>
              <a:gd name="connsiteY10" fmla="*/ 3496594 h 6191250"/>
              <a:gd name="connsiteX11" fmla="*/ 0 w 3288632"/>
              <a:gd name="connsiteY11" fmla="*/ 3496594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8632" h="6191250">
                <a:moveTo>
                  <a:pt x="0" y="0"/>
                </a:moveTo>
                <a:lnTo>
                  <a:pt x="3288632" y="0"/>
                </a:lnTo>
                <a:lnTo>
                  <a:pt x="3288632" y="4282657"/>
                </a:lnTo>
                <a:lnTo>
                  <a:pt x="2051986" y="4282657"/>
                </a:lnTo>
                <a:lnTo>
                  <a:pt x="2051986" y="5854783"/>
                </a:lnTo>
                <a:lnTo>
                  <a:pt x="3288632" y="5854783"/>
                </a:lnTo>
                <a:lnTo>
                  <a:pt x="3288632" y="6191250"/>
                </a:lnTo>
                <a:lnTo>
                  <a:pt x="0" y="6191250"/>
                </a:lnTo>
                <a:lnTo>
                  <a:pt x="0" y="5068720"/>
                </a:lnTo>
                <a:lnTo>
                  <a:pt x="1604210" y="5068720"/>
                </a:lnTo>
                <a:lnTo>
                  <a:pt x="1604210" y="3496594"/>
                </a:lnTo>
                <a:lnTo>
                  <a:pt x="0" y="3496594"/>
                </a:lnTo>
                <a:close/>
              </a:path>
            </a:pathLst>
          </a:custGeom>
        </p:spPr>
        <p:txBody>
          <a:bodyPr wrap="square">
            <a:noAutofit/>
          </a:bodyPr>
          <a:lstStyle/>
          <a:p>
            <a:endParaRPr lang="en-US" dirty="0"/>
          </a:p>
        </p:txBody>
      </p:sp>
      <p:sp>
        <p:nvSpPr>
          <p:cNvPr id="14" name="Rectangle 13">
            <a:extLst>
              <a:ext uri="{FF2B5EF4-FFF2-40B4-BE49-F238E27FC236}">
                <a16:creationId xmlns:a16="http://schemas.microsoft.com/office/drawing/2014/main" id="{C865D165-B559-3741-B01C-4CC4E4403943}"/>
              </a:ext>
            </a:extLst>
          </p:cNvPr>
          <p:cNvSpPr/>
          <p:nvPr userDrawn="1"/>
        </p:nvSpPr>
        <p:spPr>
          <a:xfrm>
            <a:off x="4058653" y="3898232"/>
            <a:ext cx="3513221" cy="1572126"/>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D3CCBA2-CFEA-3B4F-B02E-C33DBB8A3A5C}"/>
              </a:ext>
            </a:extLst>
          </p:cNvPr>
          <p:cNvSpPr/>
          <p:nvPr userDrawn="1"/>
        </p:nvSpPr>
        <p:spPr>
          <a:xfrm>
            <a:off x="8019650" y="4684295"/>
            <a:ext cx="3513221" cy="1572126"/>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a16="http://schemas.microsoft.com/office/drawing/2014/main" id="{726AABC1-EBBC-BF49-B0C1-DEE8DC0E8725}"/>
              </a:ext>
            </a:extLst>
          </p:cNvPr>
          <p:cNvSpPr>
            <a:spLocks noGrp="1"/>
          </p:cNvSpPr>
          <p:nvPr>
            <p:ph type="body" sz="quarter" idx="14" hasCustomPrompt="1"/>
          </p:nvPr>
        </p:nvSpPr>
        <p:spPr>
          <a:xfrm>
            <a:off x="507331" y="739853"/>
            <a:ext cx="4953000" cy="731119"/>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9" name="Text Placeholder 25">
            <a:extLst>
              <a:ext uri="{FF2B5EF4-FFF2-40B4-BE49-F238E27FC236}">
                <a16:creationId xmlns:a16="http://schemas.microsoft.com/office/drawing/2014/main" id="{77A1A42E-F960-2B4A-9BAE-A0748A148977}"/>
              </a:ext>
            </a:extLst>
          </p:cNvPr>
          <p:cNvSpPr>
            <a:spLocks noGrp="1"/>
          </p:cNvSpPr>
          <p:nvPr>
            <p:ph type="body" sz="quarter" idx="15" hasCustomPrompt="1"/>
          </p:nvPr>
        </p:nvSpPr>
        <p:spPr>
          <a:xfrm>
            <a:off x="507333" y="1940205"/>
            <a:ext cx="4953000" cy="1488795"/>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Text Placeholder 25">
            <a:extLst>
              <a:ext uri="{FF2B5EF4-FFF2-40B4-BE49-F238E27FC236}">
                <a16:creationId xmlns:a16="http://schemas.microsoft.com/office/drawing/2014/main" id="{BA6A6B33-B15E-2248-9053-0CE666ABC095}"/>
              </a:ext>
            </a:extLst>
          </p:cNvPr>
          <p:cNvSpPr>
            <a:spLocks noGrp="1"/>
          </p:cNvSpPr>
          <p:nvPr>
            <p:ph type="body" sz="quarter" idx="17" hasCustomPrompt="1"/>
          </p:nvPr>
        </p:nvSpPr>
        <p:spPr>
          <a:xfrm>
            <a:off x="4058653" y="3898233"/>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4" name="Text Placeholder 25">
            <a:extLst>
              <a:ext uri="{FF2B5EF4-FFF2-40B4-BE49-F238E27FC236}">
                <a16:creationId xmlns:a16="http://schemas.microsoft.com/office/drawing/2014/main" id="{584974E4-2204-384D-A9D1-311D9CAEC5C8}"/>
              </a:ext>
            </a:extLst>
          </p:cNvPr>
          <p:cNvSpPr>
            <a:spLocks noGrp="1"/>
          </p:cNvSpPr>
          <p:nvPr>
            <p:ph type="body" sz="quarter" idx="18" hasCustomPrompt="1"/>
          </p:nvPr>
        </p:nvSpPr>
        <p:spPr>
          <a:xfrm>
            <a:off x="8019650" y="4692317"/>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5" name="Rectangle 24">
            <a:extLst>
              <a:ext uri="{FF2B5EF4-FFF2-40B4-BE49-F238E27FC236}">
                <a16:creationId xmlns:a16="http://schemas.microsoft.com/office/drawing/2014/main" id="{1738ECB6-89E3-C64A-A035-65A756641985}"/>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26" name="Straight Connector 25">
            <a:extLst>
              <a:ext uri="{FF2B5EF4-FFF2-40B4-BE49-F238E27FC236}">
                <a16:creationId xmlns:a16="http://schemas.microsoft.com/office/drawing/2014/main" id="{1744A515-4491-7845-BE06-382846733B54}"/>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479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AA04AD4-F289-3B4A-BC1C-DA0DFE14C4B8}"/>
              </a:ext>
            </a:extLst>
          </p:cNvPr>
          <p:cNvSpPr>
            <a:spLocks noGrp="1"/>
          </p:cNvSpPr>
          <p:nvPr>
            <p:ph type="pic" sz="quarter" idx="10"/>
          </p:nvPr>
        </p:nvSpPr>
        <p:spPr>
          <a:xfrm>
            <a:off x="5967664" y="401638"/>
            <a:ext cx="3288632" cy="6191250"/>
          </a:xfrm>
          <a:custGeom>
            <a:avLst/>
            <a:gdLst>
              <a:gd name="connsiteX0" fmla="*/ 0 w 3288632"/>
              <a:gd name="connsiteY0" fmla="*/ 0 h 6191250"/>
              <a:gd name="connsiteX1" fmla="*/ 3288632 w 3288632"/>
              <a:gd name="connsiteY1" fmla="*/ 0 h 6191250"/>
              <a:gd name="connsiteX2" fmla="*/ 3288632 w 3288632"/>
              <a:gd name="connsiteY2" fmla="*/ 4282657 h 6191250"/>
              <a:gd name="connsiteX3" fmla="*/ 2051986 w 3288632"/>
              <a:gd name="connsiteY3" fmla="*/ 4282657 h 6191250"/>
              <a:gd name="connsiteX4" fmla="*/ 2051986 w 3288632"/>
              <a:gd name="connsiteY4" fmla="*/ 5854783 h 6191250"/>
              <a:gd name="connsiteX5" fmla="*/ 3288632 w 3288632"/>
              <a:gd name="connsiteY5" fmla="*/ 5854783 h 6191250"/>
              <a:gd name="connsiteX6" fmla="*/ 3288632 w 3288632"/>
              <a:gd name="connsiteY6" fmla="*/ 6191250 h 6191250"/>
              <a:gd name="connsiteX7" fmla="*/ 0 w 3288632"/>
              <a:gd name="connsiteY7" fmla="*/ 6191250 h 6191250"/>
              <a:gd name="connsiteX8" fmla="*/ 0 w 3288632"/>
              <a:gd name="connsiteY8" fmla="*/ 5068720 h 6191250"/>
              <a:gd name="connsiteX9" fmla="*/ 1604210 w 3288632"/>
              <a:gd name="connsiteY9" fmla="*/ 5068720 h 6191250"/>
              <a:gd name="connsiteX10" fmla="*/ 1604210 w 3288632"/>
              <a:gd name="connsiteY10" fmla="*/ 3496594 h 6191250"/>
              <a:gd name="connsiteX11" fmla="*/ 0 w 3288632"/>
              <a:gd name="connsiteY11" fmla="*/ 3496594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8632" h="6191250">
                <a:moveTo>
                  <a:pt x="0" y="0"/>
                </a:moveTo>
                <a:lnTo>
                  <a:pt x="3288632" y="0"/>
                </a:lnTo>
                <a:lnTo>
                  <a:pt x="3288632" y="4282657"/>
                </a:lnTo>
                <a:lnTo>
                  <a:pt x="2051986" y="4282657"/>
                </a:lnTo>
                <a:lnTo>
                  <a:pt x="2051986" y="5854783"/>
                </a:lnTo>
                <a:lnTo>
                  <a:pt x="3288632" y="5854783"/>
                </a:lnTo>
                <a:lnTo>
                  <a:pt x="3288632" y="6191250"/>
                </a:lnTo>
                <a:lnTo>
                  <a:pt x="0" y="6191250"/>
                </a:lnTo>
                <a:lnTo>
                  <a:pt x="0" y="5068720"/>
                </a:lnTo>
                <a:lnTo>
                  <a:pt x="1604210" y="5068720"/>
                </a:lnTo>
                <a:lnTo>
                  <a:pt x="1604210" y="3496594"/>
                </a:lnTo>
                <a:lnTo>
                  <a:pt x="0" y="3496594"/>
                </a:lnTo>
                <a:close/>
              </a:path>
            </a:pathLst>
          </a:custGeom>
        </p:spPr>
        <p:txBody>
          <a:bodyPr wrap="square">
            <a:noAutofit/>
          </a:bodyPr>
          <a:lstStyle/>
          <a:p>
            <a:endParaRPr lang="en-US" dirty="0"/>
          </a:p>
        </p:txBody>
      </p:sp>
      <p:sp>
        <p:nvSpPr>
          <p:cNvPr id="14" name="Rectangle 13">
            <a:extLst>
              <a:ext uri="{FF2B5EF4-FFF2-40B4-BE49-F238E27FC236}">
                <a16:creationId xmlns:a16="http://schemas.microsoft.com/office/drawing/2014/main" id="{C865D165-B559-3741-B01C-4CC4E4403943}"/>
              </a:ext>
            </a:extLst>
          </p:cNvPr>
          <p:cNvSpPr/>
          <p:nvPr userDrawn="1"/>
        </p:nvSpPr>
        <p:spPr>
          <a:xfrm>
            <a:off x="4058653" y="3898232"/>
            <a:ext cx="3513221" cy="1572126"/>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D3CCBA2-CFEA-3B4F-B02E-C33DBB8A3A5C}"/>
              </a:ext>
            </a:extLst>
          </p:cNvPr>
          <p:cNvSpPr/>
          <p:nvPr userDrawn="1"/>
        </p:nvSpPr>
        <p:spPr>
          <a:xfrm>
            <a:off x="8019650" y="4684295"/>
            <a:ext cx="3513221" cy="1572126"/>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3">
            <a:extLst>
              <a:ext uri="{FF2B5EF4-FFF2-40B4-BE49-F238E27FC236}">
                <a16:creationId xmlns:a16="http://schemas.microsoft.com/office/drawing/2014/main" id="{726AABC1-EBBC-BF49-B0C1-DEE8DC0E8725}"/>
              </a:ext>
            </a:extLst>
          </p:cNvPr>
          <p:cNvSpPr>
            <a:spLocks noGrp="1"/>
          </p:cNvSpPr>
          <p:nvPr>
            <p:ph type="body" sz="quarter" idx="14" hasCustomPrompt="1"/>
          </p:nvPr>
        </p:nvSpPr>
        <p:spPr>
          <a:xfrm>
            <a:off x="507331" y="739853"/>
            <a:ext cx="4953000" cy="731119"/>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9" name="Text Placeholder 25">
            <a:extLst>
              <a:ext uri="{FF2B5EF4-FFF2-40B4-BE49-F238E27FC236}">
                <a16:creationId xmlns:a16="http://schemas.microsoft.com/office/drawing/2014/main" id="{77A1A42E-F960-2B4A-9BAE-A0748A148977}"/>
              </a:ext>
            </a:extLst>
          </p:cNvPr>
          <p:cNvSpPr>
            <a:spLocks noGrp="1"/>
          </p:cNvSpPr>
          <p:nvPr>
            <p:ph type="body" sz="quarter" idx="15" hasCustomPrompt="1"/>
          </p:nvPr>
        </p:nvSpPr>
        <p:spPr>
          <a:xfrm>
            <a:off x="507333" y="1940205"/>
            <a:ext cx="4953000" cy="1488795"/>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Text Placeholder 25">
            <a:extLst>
              <a:ext uri="{FF2B5EF4-FFF2-40B4-BE49-F238E27FC236}">
                <a16:creationId xmlns:a16="http://schemas.microsoft.com/office/drawing/2014/main" id="{BA6A6B33-B15E-2248-9053-0CE666ABC095}"/>
              </a:ext>
            </a:extLst>
          </p:cNvPr>
          <p:cNvSpPr>
            <a:spLocks noGrp="1"/>
          </p:cNvSpPr>
          <p:nvPr>
            <p:ph type="body" sz="quarter" idx="17" hasCustomPrompt="1"/>
          </p:nvPr>
        </p:nvSpPr>
        <p:spPr>
          <a:xfrm>
            <a:off x="4058653" y="3898233"/>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4" name="Text Placeholder 25">
            <a:extLst>
              <a:ext uri="{FF2B5EF4-FFF2-40B4-BE49-F238E27FC236}">
                <a16:creationId xmlns:a16="http://schemas.microsoft.com/office/drawing/2014/main" id="{584974E4-2204-384D-A9D1-311D9CAEC5C8}"/>
              </a:ext>
            </a:extLst>
          </p:cNvPr>
          <p:cNvSpPr>
            <a:spLocks noGrp="1"/>
          </p:cNvSpPr>
          <p:nvPr>
            <p:ph type="body" sz="quarter" idx="18" hasCustomPrompt="1"/>
          </p:nvPr>
        </p:nvSpPr>
        <p:spPr>
          <a:xfrm>
            <a:off x="8019650" y="4692317"/>
            <a:ext cx="3494748" cy="1572126"/>
          </a:xfrm>
        </p:spPr>
        <p:txBody>
          <a:bodyPr anchor="ct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25" name="Rectangle 24">
            <a:extLst>
              <a:ext uri="{FF2B5EF4-FFF2-40B4-BE49-F238E27FC236}">
                <a16:creationId xmlns:a16="http://schemas.microsoft.com/office/drawing/2014/main" id="{1738ECB6-89E3-C64A-A035-65A756641985}"/>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26" name="Straight Connector 25">
            <a:extLst>
              <a:ext uri="{FF2B5EF4-FFF2-40B4-BE49-F238E27FC236}">
                <a16:creationId xmlns:a16="http://schemas.microsoft.com/office/drawing/2014/main" id="{1744A515-4491-7845-BE06-382846733B54}"/>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480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4777DCA-8E12-E142-BFE8-D66784F8EE15}"/>
              </a:ext>
            </a:extLst>
          </p:cNvPr>
          <p:cNvSpPr/>
          <p:nvPr userDrawn="1"/>
        </p:nvSpPr>
        <p:spPr>
          <a:xfrm>
            <a:off x="0" y="269"/>
            <a:ext cx="12192000" cy="6857731"/>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a16="http://schemas.microsoft.com/office/drawing/2014/main" id="{80AA5325-4A43-6F4C-B68E-99E43F6B0F78}"/>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id="{45BB324E-DAC9-CA45-9A9E-F1C09F8DC702}"/>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4" name="Straight Connector 13">
            <a:extLst>
              <a:ext uri="{FF2B5EF4-FFF2-40B4-BE49-F238E27FC236}">
                <a16:creationId xmlns:a16="http://schemas.microsoft.com/office/drawing/2014/main" id="{E2CAF023-46B0-9348-86FF-02C4E2F527D3}"/>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CD273AE-1D65-9D41-9A34-B45675B4E357}"/>
              </a:ext>
            </a:extLst>
          </p:cNvPr>
          <p:cNvSpPr/>
          <p:nvPr userDrawn="1"/>
        </p:nvSpPr>
        <p:spPr>
          <a:xfrm>
            <a:off x="6096000" y="872197"/>
            <a:ext cx="6096000" cy="5022166"/>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7">
            <a:extLst>
              <a:ext uri="{FF2B5EF4-FFF2-40B4-BE49-F238E27FC236}">
                <a16:creationId xmlns:a16="http://schemas.microsoft.com/office/drawing/2014/main" id="{41059EA4-D6A2-264C-BE02-A1423E1F4402}"/>
              </a:ext>
            </a:extLst>
          </p:cNvPr>
          <p:cNvSpPr>
            <a:spLocks noGrp="1"/>
          </p:cNvSpPr>
          <p:nvPr>
            <p:ph type="pic" sz="quarter" idx="10"/>
          </p:nvPr>
        </p:nvSpPr>
        <p:spPr>
          <a:xfrm>
            <a:off x="6794500" y="1154113"/>
            <a:ext cx="4754563" cy="4473575"/>
          </a:xfrm>
        </p:spPr>
        <p:txBody>
          <a:bodyPr/>
          <a:lstStyle/>
          <a:p>
            <a:endParaRPr lang="en-US" dirty="0"/>
          </a:p>
        </p:txBody>
      </p:sp>
    </p:spTree>
    <p:extLst>
      <p:ext uri="{BB962C8B-B14F-4D97-AF65-F5344CB8AC3E}">
        <p14:creationId xmlns:p14="http://schemas.microsoft.com/office/powerpoint/2010/main" val="1219666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with sub headings - White">
    <p:spTree>
      <p:nvGrpSpPr>
        <p:cNvPr id="1" name=""/>
        <p:cNvGrpSpPr/>
        <p:nvPr/>
      </p:nvGrpSpPr>
      <p:grpSpPr>
        <a:xfrm>
          <a:off x="0" y="0"/>
          <a:ext cx="0" cy="0"/>
          <a:chOff x="0" y="0"/>
          <a:chExt cx="0" cy="0"/>
        </a:xfrm>
      </p:grpSpPr>
      <p:sp>
        <p:nvSpPr>
          <p:cNvPr id="11" name="Text Placeholder 25">
            <a:extLst>
              <a:ext uri="{FF2B5EF4-FFF2-40B4-BE49-F238E27FC236}">
                <a16:creationId xmlns:a16="http://schemas.microsoft.com/office/drawing/2014/main" id="{80AA5325-4A43-6F4C-B68E-99E43F6B0F78}"/>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id="{45BB324E-DAC9-CA45-9A9E-F1C09F8DC702}"/>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CD273AE-1D65-9D41-9A34-B45675B4E357}"/>
              </a:ext>
            </a:extLst>
          </p:cNvPr>
          <p:cNvSpPr/>
          <p:nvPr userDrawn="1"/>
        </p:nvSpPr>
        <p:spPr>
          <a:xfrm>
            <a:off x="6096000" y="872197"/>
            <a:ext cx="6096000" cy="5022166"/>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7">
            <a:extLst>
              <a:ext uri="{FF2B5EF4-FFF2-40B4-BE49-F238E27FC236}">
                <a16:creationId xmlns:a16="http://schemas.microsoft.com/office/drawing/2014/main" id="{41059EA4-D6A2-264C-BE02-A1423E1F4402}"/>
              </a:ext>
            </a:extLst>
          </p:cNvPr>
          <p:cNvSpPr>
            <a:spLocks noGrp="1"/>
          </p:cNvSpPr>
          <p:nvPr>
            <p:ph type="pic" sz="quarter" idx="10"/>
          </p:nvPr>
        </p:nvSpPr>
        <p:spPr>
          <a:xfrm>
            <a:off x="6794500" y="1154113"/>
            <a:ext cx="4754563" cy="4473575"/>
          </a:xfrm>
        </p:spPr>
        <p:txBody>
          <a:bodyPr/>
          <a:lstStyle/>
          <a:p>
            <a:endParaRPr lang="en-US" dirty="0"/>
          </a:p>
        </p:txBody>
      </p:sp>
    </p:spTree>
    <p:extLst>
      <p:ext uri="{BB962C8B-B14F-4D97-AF65-F5344CB8AC3E}">
        <p14:creationId xmlns:p14="http://schemas.microsoft.com/office/powerpoint/2010/main" val="2520063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Quote Bubble with Text">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EBED8BB2-733A-C54A-9066-E16BB9C31198}"/>
              </a:ext>
            </a:extLst>
          </p:cNvPr>
          <p:cNvSpPr/>
          <p:nvPr userDrawn="1"/>
        </p:nvSpPr>
        <p:spPr>
          <a:xfrm>
            <a:off x="16274" y="9384"/>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a16="http://schemas.microsoft.com/office/drawing/2014/main" id="{80AA5325-4A43-6F4C-B68E-99E43F6B0F78}"/>
              </a:ext>
            </a:extLst>
          </p:cNvPr>
          <p:cNvSpPr>
            <a:spLocks noGrp="1"/>
          </p:cNvSpPr>
          <p:nvPr>
            <p:ph type="body" sz="quarter" idx="14" hasCustomPrompt="1"/>
          </p:nvPr>
        </p:nvSpPr>
        <p:spPr>
          <a:xfrm>
            <a:off x="365465" y="2699434"/>
            <a:ext cx="5168280" cy="327366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id="{45BB324E-DAC9-CA45-9A9E-F1C09F8DC702}"/>
              </a:ext>
            </a:extLst>
          </p:cNvPr>
          <p:cNvSpPr>
            <a:spLocks noGrp="1"/>
          </p:cNvSpPr>
          <p:nvPr>
            <p:ph type="body" sz="quarter" idx="15" hasCustomPrompt="1"/>
          </p:nvPr>
        </p:nvSpPr>
        <p:spPr>
          <a:xfrm>
            <a:off x="365465" y="1651482"/>
            <a:ext cx="5168280"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55592CFB-3912-0442-B914-01FFECC6CFA4}"/>
              </a:ext>
            </a:extLst>
          </p:cNvPr>
          <p:cNvGrpSpPr/>
          <p:nvPr userDrawn="1"/>
        </p:nvGrpSpPr>
        <p:grpSpPr>
          <a:xfrm>
            <a:off x="6096000" y="231195"/>
            <a:ext cx="5387212" cy="6395610"/>
            <a:chOff x="585323" y="1281787"/>
            <a:chExt cx="4553837" cy="5406241"/>
          </a:xfrm>
        </p:grpSpPr>
        <p:sp>
          <p:nvSpPr>
            <p:cNvPr id="15" name="Right Triangle 14">
              <a:extLst>
                <a:ext uri="{FF2B5EF4-FFF2-40B4-BE49-F238E27FC236}">
                  <a16:creationId xmlns:a16="http://schemas.microsoft.com/office/drawing/2014/main" id="{CE56B3A4-AF30-D64F-AEDC-4D86AF25484B}"/>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6" name="Freeform 15">
              <a:extLst>
                <a:ext uri="{FF2B5EF4-FFF2-40B4-BE49-F238E27FC236}">
                  <a16:creationId xmlns:a16="http://schemas.microsoft.com/office/drawing/2014/main" id="{C5856B97-523A-814E-BDE5-DF867601FC21}"/>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17" name="Text Placeholder 23">
            <a:extLst>
              <a:ext uri="{FF2B5EF4-FFF2-40B4-BE49-F238E27FC236}">
                <a16:creationId xmlns:a16="http://schemas.microsoft.com/office/drawing/2014/main" id="{F8973DB6-8A8E-574C-A8E1-DAFEA3311981}"/>
              </a:ext>
            </a:extLst>
          </p:cNvPr>
          <p:cNvSpPr>
            <a:spLocks noGrp="1"/>
          </p:cNvSpPr>
          <p:nvPr>
            <p:ph type="body" sz="quarter" idx="16" hasCustomPrompt="1"/>
          </p:nvPr>
        </p:nvSpPr>
        <p:spPr>
          <a:xfrm>
            <a:off x="9947013" y="3832793"/>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a:extLst>
              <a:ext uri="{FF2B5EF4-FFF2-40B4-BE49-F238E27FC236}">
                <a16:creationId xmlns:a16="http://schemas.microsoft.com/office/drawing/2014/main" id="{E0A42F4C-DFC2-7F40-8ADF-222B770CAB78}"/>
              </a:ext>
            </a:extLst>
          </p:cNvPr>
          <p:cNvSpPr>
            <a:spLocks noGrp="1"/>
          </p:cNvSpPr>
          <p:nvPr>
            <p:ph type="body" sz="quarter" idx="13" hasCustomPrompt="1"/>
          </p:nvPr>
        </p:nvSpPr>
        <p:spPr>
          <a:xfrm>
            <a:off x="6706636" y="1173960"/>
            <a:ext cx="4025705" cy="3715819"/>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9" name="Text Placeholder 23">
            <a:extLst>
              <a:ext uri="{FF2B5EF4-FFF2-40B4-BE49-F238E27FC236}">
                <a16:creationId xmlns:a16="http://schemas.microsoft.com/office/drawing/2014/main" id="{0302DF8C-F076-3F40-AA5D-1BD0C7D78318}"/>
              </a:ext>
            </a:extLst>
          </p:cNvPr>
          <p:cNvSpPr>
            <a:spLocks noGrp="1"/>
          </p:cNvSpPr>
          <p:nvPr>
            <p:ph type="body" sz="quarter" idx="17" hasCustomPrompt="1"/>
          </p:nvPr>
        </p:nvSpPr>
        <p:spPr>
          <a:xfrm>
            <a:off x="6618220" y="9766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1171335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urple Quote Bubble with Text">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EBED8BB2-733A-C54A-9066-E16BB9C31198}"/>
              </a:ext>
            </a:extLst>
          </p:cNvPr>
          <p:cNvSpPr/>
          <p:nvPr userDrawn="1"/>
        </p:nvSpPr>
        <p:spPr>
          <a:xfrm>
            <a:off x="16274" y="9384"/>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5">
            <a:extLst>
              <a:ext uri="{FF2B5EF4-FFF2-40B4-BE49-F238E27FC236}">
                <a16:creationId xmlns:a16="http://schemas.microsoft.com/office/drawing/2014/main" id="{80AA5325-4A43-6F4C-B68E-99E43F6B0F78}"/>
              </a:ext>
            </a:extLst>
          </p:cNvPr>
          <p:cNvSpPr>
            <a:spLocks noGrp="1"/>
          </p:cNvSpPr>
          <p:nvPr>
            <p:ph type="body" sz="quarter" idx="14" hasCustomPrompt="1"/>
          </p:nvPr>
        </p:nvSpPr>
        <p:spPr>
          <a:xfrm>
            <a:off x="365465" y="2699434"/>
            <a:ext cx="4763578" cy="327366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2" name="Text Placeholder 23">
            <a:extLst>
              <a:ext uri="{FF2B5EF4-FFF2-40B4-BE49-F238E27FC236}">
                <a16:creationId xmlns:a16="http://schemas.microsoft.com/office/drawing/2014/main" id="{45BB324E-DAC9-CA45-9A9E-F1C09F8DC702}"/>
              </a:ext>
            </a:extLst>
          </p:cNvPr>
          <p:cNvSpPr>
            <a:spLocks noGrp="1"/>
          </p:cNvSpPr>
          <p:nvPr>
            <p:ph type="body" sz="quarter" idx="15" hasCustomPrompt="1"/>
          </p:nvPr>
        </p:nvSpPr>
        <p:spPr>
          <a:xfrm>
            <a:off x="365465" y="9384"/>
            <a:ext cx="4763578"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3" name="Rectangle 12">
            <a:extLst>
              <a:ext uri="{FF2B5EF4-FFF2-40B4-BE49-F238E27FC236}">
                <a16:creationId xmlns:a16="http://schemas.microsoft.com/office/drawing/2014/main" id="{802A23E9-BE7F-4145-9A52-95DD785B7CA9}"/>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id="{E2CAF023-46B0-9348-86FF-02C4E2F527D3}"/>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55592CFB-3912-0442-B914-01FFECC6CFA4}"/>
              </a:ext>
            </a:extLst>
          </p:cNvPr>
          <p:cNvGrpSpPr/>
          <p:nvPr userDrawn="1"/>
        </p:nvGrpSpPr>
        <p:grpSpPr>
          <a:xfrm>
            <a:off x="5370791" y="706737"/>
            <a:ext cx="6112421" cy="5920067"/>
            <a:chOff x="585323" y="1281787"/>
            <a:chExt cx="4553837" cy="5406241"/>
          </a:xfrm>
        </p:grpSpPr>
        <p:sp>
          <p:nvSpPr>
            <p:cNvPr id="15" name="Right Triangle 14">
              <a:extLst>
                <a:ext uri="{FF2B5EF4-FFF2-40B4-BE49-F238E27FC236}">
                  <a16:creationId xmlns:a16="http://schemas.microsoft.com/office/drawing/2014/main" id="{CE56B3A4-AF30-D64F-AEDC-4D86AF25484B}"/>
                </a:ext>
              </a:extLst>
            </p:cNvPr>
            <p:cNvSpPr/>
            <p:nvPr/>
          </p:nvSpPr>
          <p:spPr>
            <a:xfrm rot="10800000" flipH="1">
              <a:off x="2334784" y="5738382"/>
              <a:ext cx="1067258" cy="949646"/>
            </a:xfrm>
            <a:prstGeom prst="rtTriangle">
              <a:avLst/>
            </a:prstGeom>
            <a:gradFill>
              <a:gsLst>
                <a:gs pos="41000">
                  <a:srgbClr val="A6377D"/>
                </a:gs>
                <a:gs pos="98000">
                  <a:srgbClr val="703B7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16" name="Freeform 15">
              <a:extLst>
                <a:ext uri="{FF2B5EF4-FFF2-40B4-BE49-F238E27FC236}">
                  <a16:creationId xmlns:a16="http://schemas.microsoft.com/office/drawing/2014/main" id="{C5856B97-523A-814E-BDE5-DF867601FC21}"/>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17" name="Text Placeholder 23">
            <a:extLst>
              <a:ext uri="{FF2B5EF4-FFF2-40B4-BE49-F238E27FC236}">
                <a16:creationId xmlns:a16="http://schemas.microsoft.com/office/drawing/2014/main" id="{F8973DB6-8A8E-574C-A8E1-DAFEA3311981}"/>
              </a:ext>
            </a:extLst>
          </p:cNvPr>
          <p:cNvSpPr>
            <a:spLocks noGrp="1"/>
          </p:cNvSpPr>
          <p:nvPr>
            <p:ph type="body" sz="quarter" idx="16" hasCustomPrompt="1"/>
          </p:nvPr>
        </p:nvSpPr>
        <p:spPr>
          <a:xfrm>
            <a:off x="9947013" y="3832793"/>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a:extLst>
              <a:ext uri="{FF2B5EF4-FFF2-40B4-BE49-F238E27FC236}">
                <a16:creationId xmlns:a16="http://schemas.microsoft.com/office/drawing/2014/main" id="{E0A42F4C-DFC2-7F40-8ADF-222B770CAB78}"/>
              </a:ext>
            </a:extLst>
          </p:cNvPr>
          <p:cNvSpPr>
            <a:spLocks noGrp="1"/>
          </p:cNvSpPr>
          <p:nvPr>
            <p:ph type="body" sz="quarter" idx="13" hasCustomPrompt="1"/>
          </p:nvPr>
        </p:nvSpPr>
        <p:spPr>
          <a:xfrm>
            <a:off x="6706636" y="1173960"/>
            <a:ext cx="4025705" cy="3715819"/>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19" name="Text Placeholder 23">
            <a:extLst>
              <a:ext uri="{FF2B5EF4-FFF2-40B4-BE49-F238E27FC236}">
                <a16:creationId xmlns:a16="http://schemas.microsoft.com/office/drawing/2014/main" id="{0302DF8C-F076-3F40-AA5D-1BD0C7D78318}"/>
              </a:ext>
            </a:extLst>
          </p:cNvPr>
          <p:cNvSpPr>
            <a:spLocks noGrp="1"/>
          </p:cNvSpPr>
          <p:nvPr>
            <p:ph type="body" sz="quarter" idx="17" hasCustomPrompt="1"/>
          </p:nvPr>
        </p:nvSpPr>
        <p:spPr>
          <a:xfrm>
            <a:off x="6618220" y="976642"/>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1641893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bullet with photos">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E472BD2-5F99-F64A-BF81-3C72416FA1ED}"/>
              </a:ext>
            </a:extLst>
          </p:cNvPr>
          <p:cNvSpPr/>
          <p:nvPr userDrawn="1"/>
        </p:nvSpPr>
        <p:spPr>
          <a:xfrm>
            <a:off x="0" y="269"/>
            <a:ext cx="12192000" cy="6857731"/>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B03C2BA4-F42A-2348-A223-F06043A8BBE1}"/>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30" name="Straight Connector 29">
            <a:extLst>
              <a:ext uri="{FF2B5EF4-FFF2-40B4-BE49-F238E27FC236}">
                <a16:creationId xmlns:a16="http://schemas.microsoft.com/office/drawing/2014/main" id="{2FEF9BFC-EB59-0741-9504-3B1AF873B471}"/>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E3633A5D-3792-1949-8C3B-D92754B77D26}"/>
              </a:ext>
            </a:extLst>
          </p:cNvPr>
          <p:cNvSpPr/>
          <p:nvPr userDrawn="1"/>
        </p:nvSpPr>
        <p:spPr>
          <a:xfrm>
            <a:off x="835544" y="0"/>
            <a:ext cx="10462549" cy="6857999"/>
          </a:xfrm>
          <a:custGeom>
            <a:avLst/>
            <a:gdLst>
              <a:gd name="connsiteX0" fmla="*/ 1458523 w 10462549"/>
              <a:gd name="connsiteY0" fmla="*/ 0 h 6857999"/>
              <a:gd name="connsiteX1" fmla="*/ 9004026 w 10462549"/>
              <a:gd name="connsiteY1" fmla="*/ 0 h 6857999"/>
              <a:gd name="connsiteX2" fmla="*/ 9103559 w 10462549"/>
              <a:gd name="connsiteY2" fmla="*/ 99642 h 6857999"/>
              <a:gd name="connsiteX3" fmla="*/ 10462549 w 10462549"/>
              <a:gd name="connsiteY3" fmla="*/ 3456852 h 6857999"/>
              <a:gd name="connsiteX4" fmla="*/ 9103559 w 10462549"/>
              <a:gd name="connsiteY4" fmla="*/ 6814061 h 6857999"/>
              <a:gd name="connsiteX5" fmla="*/ 9059669 w 10462549"/>
              <a:gd name="connsiteY5" fmla="*/ 6857999 h 6857999"/>
              <a:gd name="connsiteX6" fmla="*/ 1402880 w 10462549"/>
              <a:gd name="connsiteY6" fmla="*/ 6857999 h 6857999"/>
              <a:gd name="connsiteX7" fmla="*/ 1358990 w 10462549"/>
              <a:gd name="connsiteY7" fmla="*/ 6814061 h 6857999"/>
              <a:gd name="connsiteX8" fmla="*/ 0 w 10462549"/>
              <a:gd name="connsiteY8" fmla="*/ 3456852 h 6857999"/>
              <a:gd name="connsiteX9" fmla="*/ 1358990 w 10462549"/>
              <a:gd name="connsiteY9" fmla="*/ 99642 h 6857999"/>
              <a:gd name="connsiteX10" fmla="*/ 1458523 w 10462549"/>
              <a:gd name="connsiteY10" fmla="*/ 0 h 6857999"/>
              <a:gd name="connsiteX11" fmla="*/ 5227813 w 10462549"/>
              <a:gd name="connsiteY11" fmla="*/ 273318 h 6857999"/>
              <a:gd name="connsiteX12" fmla="*/ 1883105 w 10462549"/>
              <a:gd name="connsiteY12" fmla="*/ 3465709 h 6857999"/>
              <a:gd name="connsiteX13" fmla="*/ 5227813 w 10462549"/>
              <a:gd name="connsiteY13" fmla="*/ 6658100 h 6857999"/>
              <a:gd name="connsiteX14" fmla="*/ 8572521 w 10462549"/>
              <a:gd name="connsiteY14" fmla="*/ 3465709 h 6857999"/>
              <a:gd name="connsiteX15" fmla="*/ 5227813 w 10462549"/>
              <a:gd name="connsiteY15" fmla="*/ 27331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62549" h="6857999">
                <a:moveTo>
                  <a:pt x="1458523" y="0"/>
                </a:moveTo>
                <a:lnTo>
                  <a:pt x="9004026" y="0"/>
                </a:lnTo>
                <a:lnTo>
                  <a:pt x="9103559" y="99642"/>
                </a:lnTo>
                <a:cubicBezTo>
                  <a:pt x="9947923" y="986343"/>
                  <a:pt x="10462549" y="2164236"/>
                  <a:pt x="10462549" y="3456852"/>
                </a:cubicBezTo>
                <a:cubicBezTo>
                  <a:pt x="10462549" y="4749468"/>
                  <a:pt x="9947923" y="5927361"/>
                  <a:pt x="9103559" y="6814061"/>
                </a:cubicBezTo>
                <a:lnTo>
                  <a:pt x="9059669" y="6857999"/>
                </a:lnTo>
                <a:lnTo>
                  <a:pt x="1402880" y="6857999"/>
                </a:lnTo>
                <a:lnTo>
                  <a:pt x="1358990" y="6814061"/>
                </a:lnTo>
                <a:cubicBezTo>
                  <a:pt x="514626" y="5927361"/>
                  <a:pt x="0" y="4749468"/>
                  <a:pt x="0" y="3456852"/>
                </a:cubicBezTo>
                <a:cubicBezTo>
                  <a:pt x="0" y="2164236"/>
                  <a:pt x="514626" y="986343"/>
                  <a:pt x="1358990" y="99642"/>
                </a:cubicBezTo>
                <a:lnTo>
                  <a:pt x="1458523" y="0"/>
                </a:lnTo>
                <a:close/>
                <a:moveTo>
                  <a:pt x="5227813" y="273318"/>
                </a:moveTo>
                <a:cubicBezTo>
                  <a:pt x="3380581" y="273318"/>
                  <a:pt x="1883105" y="1702601"/>
                  <a:pt x="1883105" y="3465709"/>
                </a:cubicBezTo>
                <a:cubicBezTo>
                  <a:pt x="1883105" y="5228818"/>
                  <a:pt x="3380581" y="6658100"/>
                  <a:pt x="5227813" y="6658100"/>
                </a:cubicBezTo>
                <a:cubicBezTo>
                  <a:pt x="7075045" y="6658100"/>
                  <a:pt x="8572521" y="5228818"/>
                  <a:pt x="8572521" y="3465709"/>
                </a:cubicBezTo>
                <a:cubicBezTo>
                  <a:pt x="8572521" y="1702601"/>
                  <a:pt x="7075045" y="273318"/>
                  <a:pt x="5227813" y="273318"/>
                </a:cubicBezTo>
                <a:close/>
              </a:path>
            </a:pathLst>
          </a:cu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EC0CC9C5-BAF9-4C4D-BF5D-018260387B24}"/>
              </a:ext>
            </a:extLst>
          </p:cNvPr>
          <p:cNvSpPr/>
          <p:nvPr userDrawn="1"/>
        </p:nvSpPr>
        <p:spPr>
          <a:xfrm>
            <a:off x="1628273" y="557463"/>
            <a:ext cx="8935453" cy="5690787"/>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Picture Placeholder 51">
            <a:extLst>
              <a:ext uri="{FF2B5EF4-FFF2-40B4-BE49-F238E27FC236}">
                <a16:creationId xmlns:a16="http://schemas.microsoft.com/office/drawing/2014/main" id="{09C09A60-4AC3-524A-84FC-4913FB51A720}"/>
              </a:ext>
            </a:extLst>
          </p:cNvPr>
          <p:cNvSpPr>
            <a:spLocks noGrp="1"/>
          </p:cNvSpPr>
          <p:nvPr>
            <p:ph type="pic" sz="quarter" idx="10"/>
          </p:nvPr>
        </p:nvSpPr>
        <p:spPr>
          <a:xfrm>
            <a:off x="2036679"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53" name="Rectangle 52">
            <a:extLst>
              <a:ext uri="{FF2B5EF4-FFF2-40B4-BE49-F238E27FC236}">
                <a16:creationId xmlns:a16="http://schemas.microsoft.com/office/drawing/2014/main" id="{E3B7744D-1808-2A44-AEF9-7E8022C73EAC}"/>
              </a:ext>
            </a:extLst>
          </p:cNvPr>
          <p:cNvSpPr/>
          <p:nvPr userDrawn="1"/>
        </p:nvSpPr>
        <p:spPr>
          <a:xfrm>
            <a:off x="2875213"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 Placeholder 23">
            <a:extLst>
              <a:ext uri="{FF2B5EF4-FFF2-40B4-BE49-F238E27FC236}">
                <a16:creationId xmlns:a16="http://schemas.microsoft.com/office/drawing/2014/main" id="{BFEF5DF2-7014-0946-9BB0-5E6E0EC62065}"/>
              </a:ext>
            </a:extLst>
          </p:cNvPr>
          <p:cNvSpPr>
            <a:spLocks noGrp="1"/>
          </p:cNvSpPr>
          <p:nvPr>
            <p:ph type="body" sz="quarter" idx="14" hasCustomPrompt="1"/>
          </p:nvPr>
        </p:nvSpPr>
        <p:spPr>
          <a:xfrm>
            <a:off x="2287758"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55" name="Text Placeholder 25">
            <a:extLst>
              <a:ext uri="{FF2B5EF4-FFF2-40B4-BE49-F238E27FC236}">
                <a16:creationId xmlns:a16="http://schemas.microsoft.com/office/drawing/2014/main" id="{0B91CD3E-AB8D-B64A-933C-77902AF5C69A}"/>
              </a:ext>
            </a:extLst>
          </p:cNvPr>
          <p:cNvSpPr>
            <a:spLocks noGrp="1"/>
          </p:cNvSpPr>
          <p:nvPr>
            <p:ph type="body" sz="quarter" idx="15" hasCustomPrompt="1"/>
          </p:nvPr>
        </p:nvSpPr>
        <p:spPr>
          <a:xfrm>
            <a:off x="2287757"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56" name="Text Placeholder 25">
            <a:extLst>
              <a:ext uri="{FF2B5EF4-FFF2-40B4-BE49-F238E27FC236}">
                <a16:creationId xmlns:a16="http://schemas.microsoft.com/office/drawing/2014/main" id="{5A577084-F618-A640-9B32-5728B4024243}"/>
              </a:ext>
            </a:extLst>
          </p:cNvPr>
          <p:cNvSpPr>
            <a:spLocks noGrp="1"/>
          </p:cNvSpPr>
          <p:nvPr>
            <p:ph type="body" sz="quarter" idx="16" hasCustomPrompt="1"/>
          </p:nvPr>
        </p:nvSpPr>
        <p:spPr>
          <a:xfrm>
            <a:off x="2875214"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57" name="Picture Placeholder 56">
            <a:extLst>
              <a:ext uri="{FF2B5EF4-FFF2-40B4-BE49-F238E27FC236}">
                <a16:creationId xmlns:a16="http://schemas.microsoft.com/office/drawing/2014/main" id="{BC507682-635E-524F-9469-B45BAB70F692}"/>
              </a:ext>
            </a:extLst>
          </p:cNvPr>
          <p:cNvSpPr>
            <a:spLocks noGrp="1"/>
          </p:cNvSpPr>
          <p:nvPr>
            <p:ph type="pic" sz="quarter" idx="17"/>
          </p:nvPr>
        </p:nvSpPr>
        <p:spPr>
          <a:xfrm>
            <a:off x="4765459"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58" name="Rectangle 57">
            <a:extLst>
              <a:ext uri="{FF2B5EF4-FFF2-40B4-BE49-F238E27FC236}">
                <a16:creationId xmlns:a16="http://schemas.microsoft.com/office/drawing/2014/main" id="{3A96A8F3-57B6-3F4C-BB5D-22D43AB19DA4}"/>
              </a:ext>
            </a:extLst>
          </p:cNvPr>
          <p:cNvSpPr/>
          <p:nvPr userDrawn="1"/>
        </p:nvSpPr>
        <p:spPr>
          <a:xfrm>
            <a:off x="5603993"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 Placeholder 23">
            <a:extLst>
              <a:ext uri="{FF2B5EF4-FFF2-40B4-BE49-F238E27FC236}">
                <a16:creationId xmlns:a16="http://schemas.microsoft.com/office/drawing/2014/main" id="{85A2B22F-9426-BF4F-B4DE-B77B9B10D60A}"/>
              </a:ext>
            </a:extLst>
          </p:cNvPr>
          <p:cNvSpPr>
            <a:spLocks noGrp="1"/>
          </p:cNvSpPr>
          <p:nvPr>
            <p:ph type="body" sz="quarter" idx="18" hasCustomPrompt="1"/>
          </p:nvPr>
        </p:nvSpPr>
        <p:spPr>
          <a:xfrm>
            <a:off x="5016538"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60" name="Text Placeholder 25">
            <a:extLst>
              <a:ext uri="{FF2B5EF4-FFF2-40B4-BE49-F238E27FC236}">
                <a16:creationId xmlns:a16="http://schemas.microsoft.com/office/drawing/2014/main" id="{B42D8ADB-FFF1-C84B-AA49-86F1493F4FF5}"/>
              </a:ext>
            </a:extLst>
          </p:cNvPr>
          <p:cNvSpPr>
            <a:spLocks noGrp="1"/>
          </p:cNvSpPr>
          <p:nvPr>
            <p:ph type="body" sz="quarter" idx="19" hasCustomPrompt="1"/>
          </p:nvPr>
        </p:nvSpPr>
        <p:spPr>
          <a:xfrm>
            <a:off x="5016537"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61" name="Text Placeholder 25">
            <a:extLst>
              <a:ext uri="{FF2B5EF4-FFF2-40B4-BE49-F238E27FC236}">
                <a16:creationId xmlns:a16="http://schemas.microsoft.com/office/drawing/2014/main" id="{5B11073F-5693-B645-B49F-4D025581383A}"/>
              </a:ext>
            </a:extLst>
          </p:cNvPr>
          <p:cNvSpPr>
            <a:spLocks noGrp="1"/>
          </p:cNvSpPr>
          <p:nvPr>
            <p:ph type="body" sz="quarter" idx="20" hasCustomPrompt="1"/>
          </p:nvPr>
        </p:nvSpPr>
        <p:spPr>
          <a:xfrm>
            <a:off x="5603994"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62" name="Picture Placeholder 61">
            <a:extLst>
              <a:ext uri="{FF2B5EF4-FFF2-40B4-BE49-F238E27FC236}">
                <a16:creationId xmlns:a16="http://schemas.microsoft.com/office/drawing/2014/main" id="{C54123EA-C5AD-C446-8F8B-8C752ED01F40}"/>
              </a:ext>
            </a:extLst>
          </p:cNvPr>
          <p:cNvSpPr>
            <a:spLocks noGrp="1"/>
          </p:cNvSpPr>
          <p:nvPr>
            <p:ph type="pic" sz="quarter" idx="21"/>
          </p:nvPr>
        </p:nvSpPr>
        <p:spPr>
          <a:xfrm>
            <a:off x="7569410" y="914233"/>
            <a:ext cx="2559384" cy="2450598"/>
          </a:xfrm>
          <a:custGeom>
            <a:avLst/>
            <a:gdLst>
              <a:gd name="connsiteX0" fmla="*/ 0 w 2559384"/>
              <a:gd name="connsiteY0" fmla="*/ 0 h 2450598"/>
              <a:gd name="connsiteX1" fmla="*/ 2559384 w 2559384"/>
              <a:gd name="connsiteY1" fmla="*/ 0 h 2450598"/>
              <a:gd name="connsiteX2" fmla="*/ 2559384 w 2559384"/>
              <a:gd name="connsiteY2" fmla="*/ 2450598 h 2450598"/>
              <a:gd name="connsiteX3" fmla="*/ 1736892 w 2559384"/>
              <a:gd name="connsiteY3" fmla="*/ 2450598 h 2450598"/>
              <a:gd name="connsiteX4" fmla="*/ 1736892 w 2559384"/>
              <a:gd name="connsiteY4" fmla="*/ 2123198 h 2450598"/>
              <a:gd name="connsiteX5" fmla="*/ 822492 w 2559384"/>
              <a:gd name="connsiteY5" fmla="*/ 2123198 h 2450598"/>
              <a:gd name="connsiteX6" fmla="*/ 822492 w 2559384"/>
              <a:gd name="connsiteY6" fmla="*/ 2450598 h 2450598"/>
              <a:gd name="connsiteX7" fmla="*/ 0 w 2559384"/>
              <a:gd name="connsiteY7" fmla="*/ 2450598 h 24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9384" h="2450598">
                <a:moveTo>
                  <a:pt x="0" y="0"/>
                </a:moveTo>
                <a:lnTo>
                  <a:pt x="2559384" y="0"/>
                </a:lnTo>
                <a:lnTo>
                  <a:pt x="2559384" y="2450598"/>
                </a:lnTo>
                <a:lnTo>
                  <a:pt x="1736892" y="2450598"/>
                </a:lnTo>
                <a:lnTo>
                  <a:pt x="1736892" y="2123198"/>
                </a:lnTo>
                <a:lnTo>
                  <a:pt x="822492" y="2123198"/>
                </a:lnTo>
                <a:lnTo>
                  <a:pt x="822492" y="2450598"/>
                </a:lnTo>
                <a:lnTo>
                  <a:pt x="0" y="2450598"/>
                </a:lnTo>
                <a:close/>
              </a:path>
            </a:pathLst>
          </a:custGeom>
        </p:spPr>
        <p:txBody>
          <a:bodyPr wrap="square">
            <a:noAutofit/>
          </a:bodyPr>
          <a:lstStyle/>
          <a:p>
            <a:endParaRPr lang="en-US" dirty="0"/>
          </a:p>
        </p:txBody>
      </p:sp>
      <p:sp>
        <p:nvSpPr>
          <p:cNvPr id="63" name="Rectangle 62">
            <a:extLst>
              <a:ext uri="{FF2B5EF4-FFF2-40B4-BE49-F238E27FC236}">
                <a16:creationId xmlns:a16="http://schemas.microsoft.com/office/drawing/2014/main" id="{57F3C7DF-517C-7B4F-A61B-277D9688EC6E}"/>
              </a:ext>
            </a:extLst>
          </p:cNvPr>
          <p:cNvSpPr/>
          <p:nvPr userDrawn="1"/>
        </p:nvSpPr>
        <p:spPr>
          <a:xfrm>
            <a:off x="8407944" y="3060032"/>
            <a:ext cx="914400" cy="1074821"/>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 Placeholder 23">
            <a:extLst>
              <a:ext uri="{FF2B5EF4-FFF2-40B4-BE49-F238E27FC236}">
                <a16:creationId xmlns:a16="http://schemas.microsoft.com/office/drawing/2014/main" id="{B9DCC318-FDAC-E64C-90D6-A8E9036C7A8B}"/>
              </a:ext>
            </a:extLst>
          </p:cNvPr>
          <p:cNvSpPr>
            <a:spLocks noGrp="1"/>
          </p:cNvSpPr>
          <p:nvPr>
            <p:ph type="body" sz="quarter" idx="22" hasCustomPrompt="1"/>
          </p:nvPr>
        </p:nvSpPr>
        <p:spPr>
          <a:xfrm>
            <a:off x="7820489" y="4402473"/>
            <a:ext cx="2089309" cy="483645"/>
          </a:xfrm>
        </p:spPr>
        <p:txBody>
          <a:bodyPr>
            <a:normAutofit/>
          </a:bodyPr>
          <a:lstStyle>
            <a:lvl1pPr marL="0" indent="0" algn="ctr">
              <a:buNone/>
              <a:defRPr sz="2400">
                <a:solidFill>
                  <a:schemeClr val="bg1"/>
                </a:solidFill>
                <a:latin typeface="+mn-lt"/>
              </a:defRPr>
            </a:lvl1pPr>
          </a:lstStyle>
          <a:p>
            <a:pPr lvl="0"/>
            <a:r>
              <a:rPr lang="en-US" dirty="0"/>
              <a:t>TITLE</a:t>
            </a:r>
          </a:p>
        </p:txBody>
      </p:sp>
      <p:sp>
        <p:nvSpPr>
          <p:cNvPr id="65" name="Text Placeholder 25">
            <a:extLst>
              <a:ext uri="{FF2B5EF4-FFF2-40B4-BE49-F238E27FC236}">
                <a16:creationId xmlns:a16="http://schemas.microsoft.com/office/drawing/2014/main" id="{A5B33296-B500-BA4D-87B2-689F24491DDE}"/>
              </a:ext>
            </a:extLst>
          </p:cNvPr>
          <p:cNvSpPr>
            <a:spLocks noGrp="1"/>
          </p:cNvSpPr>
          <p:nvPr>
            <p:ph type="body" sz="quarter" idx="23" hasCustomPrompt="1"/>
          </p:nvPr>
        </p:nvSpPr>
        <p:spPr>
          <a:xfrm>
            <a:off x="7820488" y="4947906"/>
            <a:ext cx="2089309" cy="1098114"/>
          </a:xfrm>
        </p:spPr>
        <p:txBody>
          <a:bodyPr>
            <a:noAutofit/>
          </a:bodyPr>
          <a:lstStyle>
            <a:lvl1pPr marL="0" indent="0" algn="ctr">
              <a:buNone/>
              <a:defRPr sz="18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SUB-HEADING HERE</a:t>
            </a:r>
          </a:p>
        </p:txBody>
      </p:sp>
      <p:sp>
        <p:nvSpPr>
          <p:cNvPr id="66" name="Text Placeholder 25">
            <a:extLst>
              <a:ext uri="{FF2B5EF4-FFF2-40B4-BE49-F238E27FC236}">
                <a16:creationId xmlns:a16="http://schemas.microsoft.com/office/drawing/2014/main" id="{424E45D8-890A-4043-97BB-434C13CECC03}"/>
              </a:ext>
            </a:extLst>
          </p:cNvPr>
          <p:cNvSpPr>
            <a:spLocks noGrp="1"/>
          </p:cNvSpPr>
          <p:nvPr>
            <p:ph type="body" sz="quarter" idx="24" hasCustomPrompt="1"/>
          </p:nvPr>
        </p:nvSpPr>
        <p:spPr>
          <a:xfrm>
            <a:off x="8407945" y="3252536"/>
            <a:ext cx="914400" cy="916364"/>
          </a:xfrm>
        </p:spPr>
        <p:txBody>
          <a:bodyPr>
            <a:noAutofit/>
          </a:bodyPr>
          <a:lstStyle>
            <a:lvl1pPr marL="0" indent="0" algn="ctr">
              <a:buNone/>
              <a:defRPr sz="45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Tree>
    <p:extLst>
      <p:ext uri="{BB962C8B-B14F-4D97-AF65-F5344CB8AC3E}">
        <p14:creationId xmlns:p14="http://schemas.microsoft.com/office/powerpoint/2010/main" val="2880991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photo with text - pink &amp; gree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3897D34-8BE8-D349-9464-F6C575743284}"/>
              </a:ext>
            </a:extLst>
          </p:cNvPr>
          <p:cNvSpPr/>
          <p:nvPr userDrawn="1"/>
        </p:nvSpPr>
        <p:spPr>
          <a:xfrm>
            <a:off x="20821" y="0"/>
            <a:ext cx="12171179" cy="6879688"/>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DD14410-94CE-F048-AD69-2BCCEC668E3F}"/>
              </a:ext>
            </a:extLst>
          </p:cNvPr>
          <p:cNvSpPr/>
          <p:nvPr userDrawn="1"/>
        </p:nvSpPr>
        <p:spPr>
          <a:xfrm>
            <a:off x="6753" y="0"/>
            <a:ext cx="8764172" cy="6879688"/>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icture Placeholder 22">
            <a:extLst>
              <a:ext uri="{FF2B5EF4-FFF2-40B4-BE49-F238E27FC236}">
                <a16:creationId xmlns:a16="http://schemas.microsoft.com/office/drawing/2014/main" id="{A8C33CDF-F8DF-6549-91DD-08107612CAEF}"/>
              </a:ext>
            </a:extLst>
          </p:cNvPr>
          <p:cNvSpPr>
            <a:spLocks noGrp="1"/>
          </p:cNvSpPr>
          <p:nvPr>
            <p:ph type="pic" sz="quarter" idx="10"/>
          </p:nvPr>
        </p:nvSpPr>
        <p:spPr>
          <a:xfrm>
            <a:off x="5443538" y="760413"/>
            <a:ext cx="6762750" cy="5400675"/>
          </a:xfrm>
        </p:spPr>
        <p:txBody>
          <a:bodyPr/>
          <a:lstStyle/>
          <a:p>
            <a:endParaRPr lang="en-US" dirty="0"/>
          </a:p>
        </p:txBody>
      </p:sp>
      <p:sp>
        <p:nvSpPr>
          <p:cNvPr id="24" name="Text Placeholder 25">
            <a:extLst>
              <a:ext uri="{FF2B5EF4-FFF2-40B4-BE49-F238E27FC236}">
                <a16:creationId xmlns:a16="http://schemas.microsoft.com/office/drawing/2014/main" id="{C42E4A07-400A-104A-9180-DD0A8FE52A71}"/>
              </a:ext>
            </a:extLst>
          </p:cNvPr>
          <p:cNvSpPr>
            <a:spLocks noGrp="1"/>
          </p:cNvSpPr>
          <p:nvPr>
            <p:ph type="body" sz="quarter" idx="14" hasCustomPrompt="1"/>
          </p:nvPr>
        </p:nvSpPr>
        <p:spPr>
          <a:xfrm>
            <a:off x="392816" y="2721121"/>
            <a:ext cx="4461735" cy="352712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3">
            <a:extLst>
              <a:ext uri="{FF2B5EF4-FFF2-40B4-BE49-F238E27FC236}">
                <a16:creationId xmlns:a16="http://schemas.microsoft.com/office/drawing/2014/main" id="{24DA3BFC-68B6-D64F-8C0E-AF4F3D9648FA}"/>
              </a:ext>
            </a:extLst>
          </p:cNvPr>
          <p:cNvSpPr>
            <a:spLocks noGrp="1"/>
          </p:cNvSpPr>
          <p:nvPr>
            <p:ph type="body" sz="quarter" idx="15" hasCustomPrompt="1"/>
          </p:nvPr>
        </p:nvSpPr>
        <p:spPr>
          <a:xfrm>
            <a:off x="392816" y="1673170"/>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26" name="Rectangle 25">
            <a:extLst>
              <a:ext uri="{FF2B5EF4-FFF2-40B4-BE49-F238E27FC236}">
                <a16:creationId xmlns:a16="http://schemas.microsoft.com/office/drawing/2014/main" id="{32832BA1-CFC2-8C44-9E32-B762A69D782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27" name="Straight Connector 26">
            <a:extLst>
              <a:ext uri="{FF2B5EF4-FFF2-40B4-BE49-F238E27FC236}">
                <a16:creationId xmlns:a16="http://schemas.microsoft.com/office/drawing/2014/main" id="{B2D2726A-A957-A44F-A3CD-5D7B9D10A947}"/>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Freeform 27">
            <a:extLst>
              <a:ext uri="{FF2B5EF4-FFF2-40B4-BE49-F238E27FC236}">
                <a16:creationId xmlns:a16="http://schemas.microsoft.com/office/drawing/2014/main" id="{734B37FB-899D-3F42-9E2A-B36BAFFF3CC2}"/>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35486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Icons">
    <p:spTree>
      <p:nvGrpSpPr>
        <p:cNvPr id="1" name=""/>
        <p:cNvGrpSpPr/>
        <p:nvPr/>
      </p:nvGrpSpPr>
      <p:grpSpPr>
        <a:xfrm>
          <a:off x="0" y="0"/>
          <a:ext cx="0" cy="0"/>
          <a:chOff x="0" y="0"/>
          <a:chExt cx="0" cy="0"/>
        </a:xfrm>
      </p:grpSpPr>
      <p:sp>
        <p:nvSpPr>
          <p:cNvPr id="5" name="Rectangle 4"/>
          <p:cNvSpPr/>
          <p:nvPr userDrawn="1"/>
        </p:nvSpPr>
        <p:spPr>
          <a:xfrm>
            <a:off x="0" y="0"/>
            <a:ext cx="12192000" cy="685800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586901" y="491138"/>
            <a:ext cx="4309564" cy="4708981"/>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YDSI</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52388" lvl="0" indent="0" algn="l" rtl="0">
              <a:spcBef>
                <a:spcPts val="0"/>
              </a:spcBef>
              <a:spcAft>
                <a:spcPts val="0"/>
              </a:spcAft>
              <a:buClr>
                <a:schemeClr val="dk1"/>
              </a:buClr>
              <a:buSzPts val="900"/>
              <a:buFont typeface="Quattrocento Sans"/>
              <a:buNone/>
              <a:tabLst/>
            </a:pPr>
            <a:endParaRPr lang="en-IE" sz="2400" i="1" baseline="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 sz="2400" dirty="0">
                <a:solidFill>
                  <a:schemeClr val="bg1"/>
                </a:solidFill>
                <a:latin typeface="+mn-lt"/>
                <a:ea typeface="Quattrocento Sans"/>
                <a:cs typeface="Quattrocento Sans"/>
                <a:sym typeface="Quattrocento Sans"/>
              </a:rPr>
              <a:t>Isn’t that nice? :)</a:t>
            </a:r>
          </a:p>
        </p:txBody>
      </p:sp>
      <p:sp>
        <p:nvSpPr>
          <p:cNvPr id="7" name="Rectangle 6"/>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8" name="Straight Connector 7"/>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5145818" y="0"/>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4267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rge photo with text - white &amp; green">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3897D34-8BE8-D349-9464-F6C575743284}"/>
              </a:ext>
            </a:extLst>
          </p:cNvPr>
          <p:cNvSpPr/>
          <p:nvPr userDrawn="1"/>
        </p:nvSpPr>
        <p:spPr>
          <a:xfrm>
            <a:off x="20821" y="0"/>
            <a:ext cx="12171179" cy="6879688"/>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DD14410-94CE-F048-AD69-2BCCEC668E3F}"/>
              </a:ext>
            </a:extLst>
          </p:cNvPr>
          <p:cNvSpPr/>
          <p:nvPr userDrawn="1"/>
        </p:nvSpPr>
        <p:spPr>
          <a:xfrm>
            <a:off x="6753" y="0"/>
            <a:ext cx="8764172"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icture Placeholder 22">
            <a:extLst>
              <a:ext uri="{FF2B5EF4-FFF2-40B4-BE49-F238E27FC236}">
                <a16:creationId xmlns:a16="http://schemas.microsoft.com/office/drawing/2014/main" id="{A8C33CDF-F8DF-6549-91DD-08107612CAEF}"/>
              </a:ext>
            </a:extLst>
          </p:cNvPr>
          <p:cNvSpPr>
            <a:spLocks noGrp="1"/>
          </p:cNvSpPr>
          <p:nvPr>
            <p:ph type="pic" sz="quarter" idx="10"/>
          </p:nvPr>
        </p:nvSpPr>
        <p:spPr>
          <a:xfrm>
            <a:off x="5443538" y="760413"/>
            <a:ext cx="6762750" cy="5400675"/>
          </a:xfrm>
        </p:spPr>
        <p:txBody>
          <a:bodyPr/>
          <a:lstStyle/>
          <a:p>
            <a:endParaRPr lang="en-US" dirty="0"/>
          </a:p>
        </p:txBody>
      </p:sp>
      <p:sp>
        <p:nvSpPr>
          <p:cNvPr id="24" name="Text Placeholder 25">
            <a:extLst>
              <a:ext uri="{FF2B5EF4-FFF2-40B4-BE49-F238E27FC236}">
                <a16:creationId xmlns:a16="http://schemas.microsoft.com/office/drawing/2014/main" id="{C42E4A07-400A-104A-9180-DD0A8FE52A71}"/>
              </a:ext>
            </a:extLst>
          </p:cNvPr>
          <p:cNvSpPr>
            <a:spLocks noGrp="1"/>
          </p:cNvSpPr>
          <p:nvPr>
            <p:ph type="body" sz="quarter" idx="14" hasCustomPrompt="1"/>
          </p:nvPr>
        </p:nvSpPr>
        <p:spPr>
          <a:xfrm>
            <a:off x="392816" y="2721121"/>
            <a:ext cx="4461735" cy="352712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3">
            <a:extLst>
              <a:ext uri="{FF2B5EF4-FFF2-40B4-BE49-F238E27FC236}">
                <a16:creationId xmlns:a16="http://schemas.microsoft.com/office/drawing/2014/main" id="{24DA3BFC-68B6-D64F-8C0E-AF4F3D9648FA}"/>
              </a:ext>
            </a:extLst>
          </p:cNvPr>
          <p:cNvSpPr>
            <a:spLocks noGrp="1"/>
          </p:cNvSpPr>
          <p:nvPr>
            <p:ph type="body" sz="quarter" idx="15" hasCustomPrompt="1"/>
          </p:nvPr>
        </p:nvSpPr>
        <p:spPr>
          <a:xfrm>
            <a:off x="392816" y="1673170"/>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26" name="Rectangle 25">
            <a:extLst>
              <a:ext uri="{FF2B5EF4-FFF2-40B4-BE49-F238E27FC236}">
                <a16:creationId xmlns:a16="http://schemas.microsoft.com/office/drawing/2014/main" id="{32832BA1-CFC2-8C44-9E32-B762A69D782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27" name="Straight Connector 26">
            <a:extLst>
              <a:ext uri="{FF2B5EF4-FFF2-40B4-BE49-F238E27FC236}">
                <a16:creationId xmlns:a16="http://schemas.microsoft.com/office/drawing/2014/main" id="{B2D2726A-A957-A44F-A3CD-5D7B9D10A947}"/>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Freeform 27">
            <a:extLst>
              <a:ext uri="{FF2B5EF4-FFF2-40B4-BE49-F238E27FC236}">
                <a16:creationId xmlns:a16="http://schemas.microsoft.com/office/drawing/2014/main" id="{734B37FB-899D-3F42-9E2A-B36BAFFF3CC2}"/>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95563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photos with text -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E40FA1C-9BA0-6E46-A97B-FC325F8601F6}"/>
              </a:ext>
            </a:extLst>
          </p:cNvPr>
          <p:cNvSpPr/>
          <p:nvPr userDrawn="1"/>
        </p:nvSpPr>
        <p:spPr>
          <a:xfrm>
            <a:off x="20821"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44902FF-2ECE-C741-A654-9E32083BE90A}"/>
              </a:ext>
            </a:extLst>
          </p:cNvPr>
          <p:cNvSpPr/>
          <p:nvPr userDrawn="1"/>
        </p:nvSpPr>
        <p:spPr>
          <a:xfrm>
            <a:off x="4149969" y="0"/>
            <a:ext cx="3404382" cy="6879688"/>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id="{FB03E6CE-8962-A648-BAC0-7DF4EA2BE906}"/>
              </a:ext>
            </a:extLst>
          </p:cNvPr>
          <p:cNvSpPr>
            <a:spLocks noGrp="1"/>
          </p:cNvSpPr>
          <p:nvPr>
            <p:ph type="pic" sz="quarter" idx="10"/>
          </p:nvPr>
        </p:nvSpPr>
        <p:spPr>
          <a:xfrm>
            <a:off x="520700" y="549275"/>
            <a:ext cx="2743200" cy="2755900"/>
          </a:xfrm>
        </p:spPr>
        <p:txBody>
          <a:bodyPr/>
          <a:lstStyle/>
          <a:p>
            <a:endParaRPr lang="en-US" dirty="0"/>
          </a:p>
        </p:txBody>
      </p:sp>
      <p:sp>
        <p:nvSpPr>
          <p:cNvPr id="11" name="Picture Placeholder 9">
            <a:extLst>
              <a:ext uri="{FF2B5EF4-FFF2-40B4-BE49-F238E27FC236}">
                <a16:creationId xmlns:a16="http://schemas.microsoft.com/office/drawing/2014/main" id="{2D617B51-8F0E-2347-8FF9-E032BCF5AEE4}"/>
              </a:ext>
            </a:extLst>
          </p:cNvPr>
          <p:cNvSpPr>
            <a:spLocks noGrp="1"/>
          </p:cNvSpPr>
          <p:nvPr>
            <p:ph type="pic" sz="quarter" idx="11"/>
          </p:nvPr>
        </p:nvSpPr>
        <p:spPr>
          <a:xfrm>
            <a:off x="3416299" y="549275"/>
            <a:ext cx="2743200" cy="2755900"/>
          </a:xfrm>
        </p:spPr>
        <p:txBody>
          <a:bodyPr/>
          <a:lstStyle/>
          <a:p>
            <a:endParaRPr lang="en-US" dirty="0"/>
          </a:p>
        </p:txBody>
      </p:sp>
      <p:sp>
        <p:nvSpPr>
          <p:cNvPr id="12" name="Picture Placeholder 9">
            <a:extLst>
              <a:ext uri="{FF2B5EF4-FFF2-40B4-BE49-F238E27FC236}">
                <a16:creationId xmlns:a16="http://schemas.microsoft.com/office/drawing/2014/main" id="{EDFA8E62-D964-314D-98CD-9E10A1B06F9E}"/>
              </a:ext>
            </a:extLst>
          </p:cNvPr>
          <p:cNvSpPr>
            <a:spLocks noGrp="1"/>
          </p:cNvSpPr>
          <p:nvPr>
            <p:ph type="pic" sz="quarter" idx="12"/>
          </p:nvPr>
        </p:nvSpPr>
        <p:spPr>
          <a:xfrm>
            <a:off x="520700" y="3429000"/>
            <a:ext cx="2743200" cy="2755900"/>
          </a:xfrm>
        </p:spPr>
        <p:txBody>
          <a:bodyPr/>
          <a:lstStyle/>
          <a:p>
            <a:endParaRPr lang="en-US" dirty="0"/>
          </a:p>
        </p:txBody>
      </p:sp>
      <p:sp>
        <p:nvSpPr>
          <p:cNvPr id="13" name="Picture Placeholder 9">
            <a:extLst>
              <a:ext uri="{FF2B5EF4-FFF2-40B4-BE49-F238E27FC236}">
                <a16:creationId xmlns:a16="http://schemas.microsoft.com/office/drawing/2014/main" id="{6A8EF2CE-F34A-AE46-987A-19F127BDCD92}"/>
              </a:ext>
            </a:extLst>
          </p:cNvPr>
          <p:cNvSpPr>
            <a:spLocks noGrp="1"/>
          </p:cNvSpPr>
          <p:nvPr>
            <p:ph type="pic" sz="quarter" idx="13"/>
          </p:nvPr>
        </p:nvSpPr>
        <p:spPr>
          <a:xfrm>
            <a:off x="3416299" y="3429000"/>
            <a:ext cx="2743200" cy="2755900"/>
          </a:xfrm>
        </p:spPr>
        <p:txBody>
          <a:bodyPr/>
          <a:lstStyle/>
          <a:p>
            <a:endParaRPr lang="en-US" dirty="0"/>
          </a:p>
        </p:txBody>
      </p:sp>
      <p:cxnSp>
        <p:nvCxnSpPr>
          <p:cNvPr id="16" name="Straight Connector 15">
            <a:extLst>
              <a:ext uri="{FF2B5EF4-FFF2-40B4-BE49-F238E27FC236}">
                <a16:creationId xmlns:a16="http://schemas.microsoft.com/office/drawing/2014/main"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a16="http://schemas.microsoft.com/office/drawing/2014/main"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40459239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speech bubble on yellow">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E40FA1C-9BA0-6E46-A97B-FC325F8601F6}"/>
              </a:ext>
            </a:extLst>
          </p:cNvPr>
          <p:cNvSpPr/>
          <p:nvPr userDrawn="1"/>
        </p:nvSpPr>
        <p:spPr>
          <a:xfrm>
            <a:off x="1" y="0"/>
            <a:ext cx="12192000"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a16="http://schemas.microsoft.com/office/drawing/2014/main"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3" name="Group 2">
            <a:extLst>
              <a:ext uri="{FF2B5EF4-FFF2-40B4-BE49-F238E27FC236}">
                <a16:creationId xmlns:a16="http://schemas.microsoft.com/office/drawing/2014/main" id="{179261AC-89FB-4248-9690-08951E35CC72}"/>
              </a:ext>
            </a:extLst>
          </p:cNvPr>
          <p:cNvGrpSpPr/>
          <p:nvPr userDrawn="1"/>
        </p:nvGrpSpPr>
        <p:grpSpPr>
          <a:xfrm>
            <a:off x="585323" y="292419"/>
            <a:ext cx="5387212" cy="6395610"/>
            <a:chOff x="585323" y="1281787"/>
            <a:chExt cx="4553837" cy="5406241"/>
          </a:xfrm>
        </p:grpSpPr>
        <p:sp>
          <p:nvSpPr>
            <p:cNvPr id="21" name="Right Triangle 20">
              <a:extLst>
                <a:ext uri="{FF2B5EF4-FFF2-40B4-BE49-F238E27FC236}">
                  <a16:creationId xmlns:a16="http://schemas.microsoft.com/office/drawing/2014/main" id="{7AE15088-3817-AE4C-BBCD-73908E5BDE2D}"/>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5" name="Freeform 24">
              <a:extLst>
                <a:ext uri="{FF2B5EF4-FFF2-40B4-BE49-F238E27FC236}">
                  <a16:creationId xmlns:a16="http://schemas.microsoft.com/office/drawing/2014/main" id="{BF4776F0-B405-2B44-9306-4C9B5D1CEF0F}"/>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29" name="Text Placeholder 23">
            <a:extLst>
              <a:ext uri="{FF2B5EF4-FFF2-40B4-BE49-F238E27FC236}">
                <a16:creationId xmlns:a16="http://schemas.microsoft.com/office/drawing/2014/main" id="{8E681A2F-60E4-8745-B978-0EF0E8170E17}"/>
              </a:ext>
            </a:extLst>
          </p:cNvPr>
          <p:cNvSpPr>
            <a:spLocks noGrp="1"/>
          </p:cNvSpPr>
          <p:nvPr>
            <p:ph type="body" sz="quarter" idx="16" hasCustomPrompt="1"/>
          </p:nvPr>
        </p:nvSpPr>
        <p:spPr>
          <a:xfrm>
            <a:off x="4436336" y="389401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a:extLst>
              <a:ext uri="{FF2B5EF4-FFF2-40B4-BE49-F238E27FC236}">
                <a16:creationId xmlns:a16="http://schemas.microsoft.com/office/drawing/2014/main" id="{29FA1DF8-25A2-4B42-B460-8202CA85DD49}"/>
              </a:ext>
            </a:extLst>
          </p:cNvPr>
          <p:cNvSpPr>
            <a:spLocks noGrp="1"/>
          </p:cNvSpPr>
          <p:nvPr>
            <p:ph type="body" sz="quarter" idx="13" hasCustomPrompt="1"/>
          </p:nvPr>
        </p:nvSpPr>
        <p:spPr>
          <a:xfrm>
            <a:off x="1195959" y="1235184"/>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31" name="Text Placeholder 23">
            <a:extLst>
              <a:ext uri="{FF2B5EF4-FFF2-40B4-BE49-F238E27FC236}">
                <a16:creationId xmlns:a16="http://schemas.microsoft.com/office/drawing/2014/main" id="{04215077-BEB7-5A47-A177-E88988C7DD7D}"/>
              </a:ext>
            </a:extLst>
          </p:cNvPr>
          <p:cNvSpPr>
            <a:spLocks noGrp="1"/>
          </p:cNvSpPr>
          <p:nvPr>
            <p:ph type="body" sz="quarter" idx="17" hasCustomPrompt="1"/>
          </p:nvPr>
        </p:nvSpPr>
        <p:spPr>
          <a:xfrm>
            <a:off x="1107543" y="1037866"/>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3431286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ue speech bubble on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E40FA1C-9BA0-6E46-A97B-FC325F8601F6}"/>
              </a:ext>
            </a:extLst>
          </p:cNvPr>
          <p:cNvSpPr/>
          <p:nvPr userDrawn="1"/>
        </p:nvSpPr>
        <p:spPr>
          <a:xfrm>
            <a:off x="1" y="0"/>
            <a:ext cx="12192000"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E4CF3339-9F5E-B34F-8523-FC3AD3256AF7}"/>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8" name="Text Placeholder 23">
            <a:extLst>
              <a:ext uri="{FF2B5EF4-FFF2-40B4-BE49-F238E27FC236}">
                <a16:creationId xmlns:a16="http://schemas.microsoft.com/office/drawing/2014/main"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grpSp>
        <p:nvGrpSpPr>
          <p:cNvPr id="3" name="Group 2">
            <a:extLst>
              <a:ext uri="{FF2B5EF4-FFF2-40B4-BE49-F238E27FC236}">
                <a16:creationId xmlns:a16="http://schemas.microsoft.com/office/drawing/2014/main" id="{179261AC-89FB-4248-9690-08951E35CC72}"/>
              </a:ext>
            </a:extLst>
          </p:cNvPr>
          <p:cNvGrpSpPr/>
          <p:nvPr userDrawn="1"/>
        </p:nvGrpSpPr>
        <p:grpSpPr>
          <a:xfrm>
            <a:off x="585323" y="292419"/>
            <a:ext cx="5387212" cy="6395610"/>
            <a:chOff x="585323" y="1281787"/>
            <a:chExt cx="4553837" cy="5406241"/>
          </a:xfrm>
        </p:grpSpPr>
        <p:sp>
          <p:nvSpPr>
            <p:cNvPr id="21" name="Right Triangle 20">
              <a:extLst>
                <a:ext uri="{FF2B5EF4-FFF2-40B4-BE49-F238E27FC236}">
                  <a16:creationId xmlns:a16="http://schemas.microsoft.com/office/drawing/2014/main" id="{7AE15088-3817-AE4C-BBCD-73908E5BDE2D}"/>
                </a:ext>
              </a:extLst>
            </p:cNvPr>
            <p:cNvSpPr/>
            <p:nvPr/>
          </p:nvSpPr>
          <p:spPr>
            <a:xfrm rot="10800000" flipH="1">
              <a:off x="2334784" y="5738382"/>
              <a:ext cx="1067258" cy="949646"/>
            </a:xfrm>
            <a:prstGeom prst="rtTriangle">
              <a:avLst/>
            </a:prstGeom>
            <a:gradFill>
              <a:gsLst>
                <a:gs pos="42000">
                  <a:srgbClr val="76C6D3"/>
                </a:gs>
                <a:gs pos="98000">
                  <a:srgbClr val="6DAAB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5" name="Freeform 24">
              <a:extLst>
                <a:ext uri="{FF2B5EF4-FFF2-40B4-BE49-F238E27FC236}">
                  <a16:creationId xmlns:a16="http://schemas.microsoft.com/office/drawing/2014/main" id="{BF4776F0-B405-2B44-9306-4C9B5D1CEF0F}"/>
                </a:ext>
              </a:extLst>
            </p:cNvPr>
            <p:cNvSpPr/>
            <p:nvPr/>
          </p:nvSpPr>
          <p:spPr>
            <a:xfrm>
              <a:off x="585323" y="1281787"/>
              <a:ext cx="4553837" cy="4553839"/>
            </a:xfrm>
            <a:custGeom>
              <a:avLst/>
              <a:gdLst>
                <a:gd name="connsiteX0" fmla="*/ 2276918 w 4553837"/>
                <a:gd name="connsiteY0" fmla="*/ 0 h 4553839"/>
                <a:gd name="connsiteX1" fmla="*/ 4553837 w 4553837"/>
                <a:gd name="connsiteY1" fmla="*/ 2276920 h 4553839"/>
                <a:gd name="connsiteX2" fmla="*/ 2276918 w 4553837"/>
                <a:gd name="connsiteY2" fmla="*/ 4553839 h 4553839"/>
                <a:gd name="connsiteX3" fmla="*/ 274811 w 4553837"/>
                <a:gd name="connsiteY3" fmla="*/ 3362234 h 4553839"/>
                <a:gd name="connsiteX4" fmla="*/ 193687 w 4553837"/>
                <a:gd name="connsiteY4" fmla="*/ 3193833 h 4553839"/>
                <a:gd name="connsiteX5" fmla="*/ 193688 w 4553837"/>
                <a:gd name="connsiteY5" fmla="*/ 3193833 h 4553839"/>
                <a:gd name="connsiteX6" fmla="*/ 178932 w 4553837"/>
                <a:gd name="connsiteY6" fmla="*/ 3163200 h 4553839"/>
                <a:gd name="connsiteX7" fmla="*/ 0 w 4553837"/>
                <a:gd name="connsiteY7" fmla="*/ 2276921 h 4553839"/>
                <a:gd name="connsiteX8" fmla="*/ 1818041 w 4553837"/>
                <a:gd name="connsiteY8" fmla="*/ 46260 h 4553839"/>
                <a:gd name="connsiteX9" fmla="*/ 1957353 w 4553837"/>
                <a:gd name="connsiteY9" fmla="*/ 24999 h 4553839"/>
                <a:gd name="connsiteX10" fmla="*/ 1957352 w 4553837"/>
                <a:gd name="connsiteY10" fmla="*/ 24998 h 4553839"/>
                <a:gd name="connsiteX11" fmla="*/ 2044116 w 4553837"/>
                <a:gd name="connsiteY11" fmla="*/ 11756 h 4553839"/>
                <a:gd name="connsiteX12" fmla="*/ 2276918 w 4553837"/>
                <a:gd name="connsiteY12" fmla="*/ 0 h 4553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53837" h="4553839">
                  <a:moveTo>
                    <a:pt x="2276918" y="0"/>
                  </a:moveTo>
                  <a:cubicBezTo>
                    <a:pt x="3534426" y="0"/>
                    <a:pt x="4553837" y="1019411"/>
                    <a:pt x="4553837" y="2276920"/>
                  </a:cubicBezTo>
                  <a:cubicBezTo>
                    <a:pt x="4553837" y="3534428"/>
                    <a:pt x="3534426" y="4553839"/>
                    <a:pt x="2276918" y="4553839"/>
                  </a:cubicBezTo>
                  <a:cubicBezTo>
                    <a:pt x="1412382" y="4553839"/>
                    <a:pt x="660382" y="4072008"/>
                    <a:pt x="274811" y="3362234"/>
                  </a:cubicBezTo>
                  <a:lnTo>
                    <a:pt x="193687" y="3193833"/>
                  </a:lnTo>
                  <a:lnTo>
                    <a:pt x="193688" y="3193833"/>
                  </a:lnTo>
                  <a:lnTo>
                    <a:pt x="178932" y="3163200"/>
                  </a:lnTo>
                  <a:cubicBezTo>
                    <a:pt x="63713" y="2890794"/>
                    <a:pt x="0" y="2591298"/>
                    <a:pt x="0" y="2276921"/>
                  </a:cubicBezTo>
                  <a:cubicBezTo>
                    <a:pt x="0" y="1176602"/>
                    <a:pt x="780487" y="258575"/>
                    <a:pt x="1818041" y="46260"/>
                  </a:cubicBezTo>
                  <a:lnTo>
                    <a:pt x="1957353" y="24999"/>
                  </a:lnTo>
                  <a:lnTo>
                    <a:pt x="1957352" y="24998"/>
                  </a:lnTo>
                  <a:lnTo>
                    <a:pt x="2044116" y="11756"/>
                  </a:lnTo>
                  <a:cubicBezTo>
                    <a:pt x="2120660" y="3982"/>
                    <a:pt x="2198324" y="0"/>
                    <a:pt x="227691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grpSp>
      <p:sp>
        <p:nvSpPr>
          <p:cNvPr id="29" name="Text Placeholder 23">
            <a:extLst>
              <a:ext uri="{FF2B5EF4-FFF2-40B4-BE49-F238E27FC236}">
                <a16:creationId xmlns:a16="http://schemas.microsoft.com/office/drawing/2014/main" id="{8E681A2F-60E4-8745-B978-0EF0E8170E17}"/>
              </a:ext>
            </a:extLst>
          </p:cNvPr>
          <p:cNvSpPr>
            <a:spLocks noGrp="1"/>
          </p:cNvSpPr>
          <p:nvPr>
            <p:ph type="body" sz="quarter" idx="16" hasCustomPrompt="1"/>
          </p:nvPr>
        </p:nvSpPr>
        <p:spPr>
          <a:xfrm>
            <a:off x="4436336" y="3894017"/>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a:extLst>
              <a:ext uri="{FF2B5EF4-FFF2-40B4-BE49-F238E27FC236}">
                <a16:creationId xmlns:a16="http://schemas.microsoft.com/office/drawing/2014/main" id="{29FA1DF8-25A2-4B42-B460-8202CA85DD49}"/>
              </a:ext>
            </a:extLst>
          </p:cNvPr>
          <p:cNvSpPr>
            <a:spLocks noGrp="1"/>
          </p:cNvSpPr>
          <p:nvPr>
            <p:ph type="body" sz="quarter" idx="13" hasCustomPrompt="1"/>
          </p:nvPr>
        </p:nvSpPr>
        <p:spPr>
          <a:xfrm>
            <a:off x="1195959" y="1235184"/>
            <a:ext cx="4369392" cy="4493975"/>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31" name="Text Placeholder 23">
            <a:extLst>
              <a:ext uri="{FF2B5EF4-FFF2-40B4-BE49-F238E27FC236}">
                <a16:creationId xmlns:a16="http://schemas.microsoft.com/office/drawing/2014/main" id="{04215077-BEB7-5A47-A177-E88988C7DD7D}"/>
              </a:ext>
            </a:extLst>
          </p:cNvPr>
          <p:cNvSpPr>
            <a:spLocks noGrp="1"/>
          </p:cNvSpPr>
          <p:nvPr>
            <p:ph type="body" sz="quarter" idx="17" hasCustomPrompt="1"/>
          </p:nvPr>
        </p:nvSpPr>
        <p:spPr>
          <a:xfrm>
            <a:off x="1107543" y="1037866"/>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Tree>
    <p:extLst>
      <p:ext uri="{BB962C8B-B14F-4D97-AF65-F5344CB8AC3E}">
        <p14:creationId xmlns:p14="http://schemas.microsoft.com/office/powerpoint/2010/main" val="23056592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photos with text - pink &amp; whit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44902FF-2ECE-C741-A654-9E32083BE90A}"/>
              </a:ext>
            </a:extLst>
          </p:cNvPr>
          <p:cNvSpPr/>
          <p:nvPr userDrawn="1"/>
        </p:nvSpPr>
        <p:spPr>
          <a:xfrm>
            <a:off x="0" y="0"/>
            <a:ext cx="6542926" cy="6879688"/>
          </a:xfrm>
          <a:prstGeom prst="rect">
            <a:avLst/>
          </a:pr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9">
            <a:extLst>
              <a:ext uri="{FF2B5EF4-FFF2-40B4-BE49-F238E27FC236}">
                <a16:creationId xmlns:a16="http://schemas.microsoft.com/office/drawing/2014/main" id="{FB03E6CE-8962-A648-BAC0-7DF4EA2BE906}"/>
              </a:ext>
            </a:extLst>
          </p:cNvPr>
          <p:cNvSpPr>
            <a:spLocks noGrp="1"/>
          </p:cNvSpPr>
          <p:nvPr>
            <p:ph type="pic" sz="quarter" idx="10"/>
          </p:nvPr>
        </p:nvSpPr>
        <p:spPr>
          <a:xfrm>
            <a:off x="520700" y="549275"/>
            <a:ext cx="2743200" cy="2755900"/>
          </a:xfrm>
        </p:spPr>
        <p:txBody>
          <a:bodyPr/>
          <a:lstStyle/>
          <a:p>
            <a:endParaRPr lang="en-US" dirty="0"/>
          </a:p>
        </p:txBody>
      </p:sp>
      <p:sp>
        <p:nvSpPr>
          <p:cNvPr id="11" name="Picture Placeholder 9">
            <a:extLst>
              <a:ext uri="{FF2B5EF4-FFF2-40B4-BE49-F238E27FC236}">
                <a16:creationId xmlns:a16="http://schemas.microsoft.com/office/drawing/2014/main" id="{2D617B51-8F0E-2347-8FF9-E032BCF5AEE4}"/>
              </a:ext>
            </a:extLst>
          </p:cNvPr>
          <p:cNvSpPr>
            <a:spLocks noGrp="1"/>
          </p:cNvSpPr>
          <p:nvPr>
            <p:ph type="pic" sz="quarter" idx="11"/>
          </p:nvPr>
        </p:nvSpPr>
        <p:spPr>
          <a:xfrm>
            <a:off x="3416299" y="549275"/>
            <a:ext cx="2743200" cy="2755900"/>
          </a:xfrm>
        </p:spPr>
        <p:txBody>
          <a:bodyPr/>
          <a:lstStyle/>
          <a:p>
            <a:endParaRPr lang="en-US" dirty="0"/>
          </a:p>
        </p:txBody>
      </p:sp>
      <p:sp>
        <p:nvSpPr>
          <p:cNvPr id="12" name="Picture Placeholder 9">
            <a:extLst>
              <a:ext uri="{FF2B5EF4-FFF2-40B4-BE49-F238E27FC236}">
                <a16:creationId xmlns:a16="http://schemas.microsoft.com/office/drawing/2014/main" id="{EDFA8E62-D964-314D-98CD-9E10A1B06F9E}"/>
              </a:ext>
            </a:extLst>
          </p:cNvPr>
          <p:cNvSpPr>
            <a:spLocks noGrp="1"/>
          </p:cNvSpPr>
          <p:nvPr>
            <p:ph type="pic" sz="quarter" idx="12"/>
          </p:nvPr>
        </p:nvSpPr>
        <p:spPr>
          <a:xfrm>
            <a:off x="520700" y="3429000"/>
            <a:ext cx="2743200" cy="2755900"/>
          </a:xfrm>
        </p:spPr>
        <p:txBody>
          <a:bodyPr/>
          <a:lstStyle/>
          <a:p>
            <a:endParaRPr lang="en-US" dirty="0"/>
          </a:p>
        </p:txBody>
      </p:sp>
      <p:sp>
        <p:nvSpPr>
          <p:cNvPr id="13" name="Picture Placeholder 9">
            <a:extLst>
              <a:ext uri="{FF2B5EF4-FFF2-40B4-BE49-F238E27FC236}">
                <a16:creationId xmlns:a16="http://schemas.microsoft.com/office/drawing/2014/main" id="{6A8EF2CE-F34A-AE46-987A-19F127BDCD92}"/>
              </a:ext>
            </a:extLst>
          </p:cNvPr>
          <p:cNvSpPr>
            <a:spLocks noGrp="1"/>
          </p:cNvSpPr>
          <p:nvPr>
            <p:ph type="pic" sz="quarter" idx="13"/>
          </p:nvPr>
        </p:nvSpPr>
        <p:spPr>
          <a:xfrm>
            <a:off x="3416299" y="3429000"/>
            <a:ext cx="2743200" cy="2755900"/>
          </a:xfrm>
        </p:spPr>
        <p:txBody>
          <a:bodyPr/>
          <a:lstStyle/>
          <a:p>
            <a:endParaRPr lang="en-US" dirty="0"/>
          </a:p>
        </p:txBody>
      </p:sp>
      <p:cxnSp>
        <p:nvCxnSpPr>
          <p:cNvPr id="16" name="Straight Connector 15">
            <a:extLst>
              <a:ext uri="{FF2B5EF4-FFF2-40B4-BE49-F238E27FC236}">
                <a16:creationId xmlns:a16="http://schemas.microsoft.com/office/drawing/2014/main" id="{E4CF3339-9F5E-B34F-8523-FC3AD3256AF7}"/>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0C95537-7AD3-C949-8217-618F084ED1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18" name="Text Placeholder 23">
            <a:extLst>
              <a:ext uri="{FF2B5EF4-FFF2-40B4-BE49-F238E27FC236}">
                <a16:creationId xmlns:a16="http://schemas.microsoft.com/office/drawing/2014/main" id="{F2827F29-AB74-1E4E-9CD9-FC692D43786A}"/>
              </a:ext>
            </a:extLst>
          </p:cNvPr>
          <p:cNvSpPr>
            <a:spLocks noGrp="1"/>
          </p:cNvSpPr>
          <p:nvPr>
            <p:ph type="body" sz="quarter" idx="14"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2AC4DADE-6A23-C343-86DA-6C15D331C344}"/>
              </a:ext>
            </a:extLst>
          </p:cNvPr>
          <p:cNvSpPr>
            <a:spLocks noGrp="1"/>
          </p:cNvSpPr>
          <p:nvPr>
            <p:ph type="body" sz="quarter" idx="15"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6739882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photos with text - pi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739C2D5-9B62-F44C-AE77-E17DC6AF599F}"/>
              </a:ext>
            </a:extLst>
          </p:cNvPr>
          <p:cNvSpPr/>
          <p:nvPr userDrawn="1"/>
        </p:nvSpPr>
        <p:spPr>
          <a:xfrm>
            <a:off x="0" y="0"/>
            <a:ext cx="1219199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8975B3A-28F6-C049-AD2A-EB9CF95004D2}"/>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4" name="Straight Connector 13">
            <a:extLst>
              <a:ext uri="{FF2B5EF4-FFF2-40B4-BE49-F238E27FC236}">
                <a16:creationId xmlns:a16="http://schemas.microsoft.com/office/drawing/2014/main" id="{809D33F3-FB45-8D45-8485-CCF42281C0E6}"/>
              </a:ext>
            </a:extLst>
          </p:cNvPr>
          <p:cNvCxnSpPr>
            <a:cxnSpLocks/>
          </p:cNvCxnSpPr>
          <p:nvPr userDrawn="1"/>
        </p:nvCxnSpPr>
        <p:spPr>
          <a:xfrm>
            <a:off x="386062" y="6472844"/>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22DCB009-D67B-D143-86C0-50E020EECEEF}"/>
              </a:ext>
            </a:extLst>
          </p:cNvPr>
          <p:cNvSpPr>
            <a:spLocks noGrp="1"/>
          </p:cNvSpPr>
          <p:nvPr>
            <p:ph type="pic" sz="quarter" idx="10"/>
          </p:nvPr>
        </p:nvSpPr>
        <p:spPr>
          <a:xfrm>
            <a:off x="450941" y="0"/>
            <a:ext cx="3725862" cy="4208463"/>
          </a:xfrm>
        </p:spPr>
        <p:txBody>
          <a:bodyPr/>
          <a:lstStyle/>
          <a:p>
            <a:endParaRPr lang="en-US" dirty="0"/>
          </a:p>
        </p:txBody>
      </p:sp>
      <p:sp>
        <p:nvSpPr>
          <p:cNvPr id="11" name="Picture Placeholder 9">
            <a:extLst>
              <a:ext uri="{FF2B5EF4-FFF2-40B4-BE49-F238E27FC236}">
                <a16:creationId xmlns:a16="http://schemas.microsoft.com/office/drawing/2014/main" id="{5474ACE5-1C67-9C4F-A2F2-AF8466BA3239}"/>
              </a:ext>
            </a:extLst>
          </p:cNvPr>
          <p:cNvSpPr>
            <a:spLocks noGrp="1"/>
          </p:cNvSpPr>
          <p:nvPr>
            <p:ph type="pic" sz="quarter" idx="11"/>
          </p:nvPr>
        </p:nvSpPr>
        <p:spPr>
          <a:xfrm>
            <a:off x="4844957" y="4208463"/>
            <a:ext cx="3725862" cy="2639639"/>
          </a:xfrm>
        </p:spPr>
        <p:txBody>
          <a:bodyPr/>
          <a:lstStyle/>
          <a:p>
            <a:endParaRPr lang="en-US" dirty="0"/>
          </a:p>
        </p:txBody>
      </p:sp>
      <p:sp>
        <p:nvSpPr>
          <p:cNvPr id="15" name="Text Placeholder 23">
            <a:extLst>
              <a:ext uri="{FF2B5EF4-FFF2-40B4-BE49-F238E27FC236}">
                <a16:creationId xmlns:a16="http://schemas.microsoft.com/office/drawing/2014/main" id="{64958F81-8312-C341-A671-5DF03869E5D8}"/>
              </a:ext>
            </a:extLst>
          </p:cNvPr>
          <p:cNvSpPr>
            <a:spLocks noGrp="1"/>
          </p:cNvSpPr>
          <p:nvPr>
            <p:ph type="body" sz="quarter" idx="14" hasCustomPrompt="1"/>
          </p:nvPr>
        </p:nvSpPr>
        <p:spPr>
          <a:xfrm>
            <a:off x="5062169" y="1084957"/>
            <a:ext cx="6502301"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09CFB829-3B1D-A74A-98BF-1F8636F207D1}"/>
              </a:ext>
            </a:extLst>
          </p:cNvPr>
          <p:cNvSpPr>
            <a:spLocks noGrp="1"/>
          </p:cNvSpPr>
          <p:nvPr>
            <p:ph type="body" sz="quarter" idx="15" hasCustomPrompt="1"/>
          </p:nvPr>
        </p:nvSpPr>
        <p:spPr>
          <a:xfrm>
            <a:off x="5062171" y="2285309"/>
            <a:ext cx="6502300" cy="172624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0249177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photos with text - whi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8975B3A-28F6-C049-AD2A-EB9CF95004D2}"/>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4" name="Straight Connector 13">
            <a:extLst>
              <a:ext uri="{FF2B5EF4-FFF2-40B4-BE49-F238E27FC236}">
                <a16:creationId xmlns:a16="http://schemas.microsoft.com/office/drawing/2014/main" id="{809D33F3-FB45-8D45-8485-CCF42281C0E6}"/>
              </a:ext>
            </a:extLst>
          </p:cNvPr>
          <p:cNvCxnSpPr>
            <a:cxnSpLocks/>
          </p:cNvCxnSpPr>
          <p:nvPr userDrawn="1"/>
        </p:nvCxnSpPr>
        <p:spPr>
          <a:xfrm>
            <a:off x="386062" y="6472844"/>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Picture Placeholder 9">
            <a:extLst>
              <a:ext uri="{FF2B5EF4-FFF2-40B4-BE49-F238E27FC236}">
                <a16:creationId xmlns:a16="http://schemas.microsoft.com/office/drawing/2014/main" id="{22DCB009-D67B-D143-86C0-50E020EECEEF}"/>
              </a:ext>
            </a:extLst>
          </p:cNvPr>
          <p:cNvSpPr>
            <a:spLocks noGrp="1"/>
          </p:cNvSpPr>
          <p:nvPr>
            <p:ph type="pic" sz="quarter" idx="10"/>
          </p:nvPr>
        </p:nvSpPr>
        <p:spPr>
          <a:xfrm>
            <a:off x="450941" y="0"/>
            <a:ext cx="3725862" cy="4208463"/>
          </a:xfrm>
        </p:spPr>
        <p:txBody>
          <a:bodyPr/>
          <a:lstStyle/>
          <a:p>
            <a:endParaRPr lang="en-US" dirty="0"/>
          </a:p>
        </p:txBody>
      </p:sp>
      <p:sp>
        <p:nvSpPr>
          <p:cNvPr id="11" name="Picture Placeholder 9">
            <a:extLst>
              <a:ext uri="{FF2B5EF4-FFF2-40B4-BE49-F238E27FC236}">
                <a16:creationId xmlns:a16="http://schemas.microsoft.com/office/drawing/2014/main" id="{5474ACE5-1C67-9C4F-A2F2-AF8466BA3239}"/>
              </a:ext>
            </a:extLst>
          </p:cNvPr>
          <p:cNvSpPr>
            <a:spLocks noGrp="1"/>
          </p:cNvSpPr>
          <p:nvPr>
            <p:ph type="pic" sz="quarter" idx="11"/>
          </p:nvPr>
        </p:nvSpPr>
        <p:spPr>
          <a:xfrm>
            <a:off x="4844957" y="4208463"/>
            <a:ext cx="3725862" cy="2639639"/>
          </a:xfrm>
        </p:spPr>
        <p:txBody>
          <a:bodyPr/>
          <a:lstStyle/>
          <a:p>
            <a:endParaRPr lang="en-US" dirty="0"/>
          </a:p>
        </p:txBody>
      </p:sp>
      <p:sp>
        <p:nvSpPr>
          <p:cNvPr id="15" name="Text Placeholder 23">
            <a:extLst>
              <a:ext uri="{FF2B5EF4-FFF2-40B4-BE49-F238E27FC236}">
                <a16:creationId xmlns:a16="http://schemas.microsoft.com/office/drawing/2014/main" id="{64958F81-8312-C341-A671-5DF03869E5D8}"/>
              </a:ext>
            </a:extLst>
          </p:cNvPr>
          <p:cNvSpPr>
            <a:spLocks noGrp="1"/>
          </p:cNvSpPr>
          <p:nvPr>
            <p:ph type="body" sz="quarter" idx="14" hasCustomPrompt="1"/>
          </p:nvPr>
        </p:nvSpPr>
        <p:spPr>
          <a:xfrm>
            <a:off x="5062169" y="1084957"/>
            <a:ext cx="6502301"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6" name="Text Placeholder 25">
            <a:extLst>
              <a:ext uri="{FF2B5EF4-FFF2-40B4-BE49-F238E27FC236}">
                <a16:creationId xmlns:a16="http://schemas.microsoft.com/office/drawing/2014/main" id="{09CFB829-3B1D-A74A-98BF-1F8636F207D1}"/>
              </a:ext>
            </a:extLst>
          </p:cNvPr>
          <p:cNvSpPr>
            <a:spLocks noGrp="1"/>
          </p:cNvSpPr>
          <p:nvPr>
            <p:ph type="body" sz="quarter" idx="15" hasCustomPrompt="1"/>
          </p:nvPr>
        </p:nvSpPr>
        <p:spPr>
          <a:xfrm>
            <a:off x="5062171" y="2285309"/>
            <a:ext cx="6502300" cy="172624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3684658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Photo - Text - Pink">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29B84BE-DED7-D945-AD63-CA83E82C61F4}"/>
              </a:ext>
            </a:extLst>
          </p:cNvPr>
          <p:cNvSpPr/>
          <p:nvPr userDrawn="1"/>
        </p:nvSpPr>
        <p:spPr>
          <a:xfrm>
            <a:off x="0" y="0"/>
            <a:ext cx="12192000"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24">
            <a:extLst>
              <a:ext uri="{FF2B5EF4-FFF2-40B4-BE49-F238E27FC236}">
                <a16:creationId xmlns:a16="http://schemas.microsoft.com/office/drawing/2014/main" id="{80FEBD0D-F107-9D40-A63B-0D3595ABDD80}"/>
              </a:ext>
            </a:extLst>
          </p:cNvPr>
          <p:cNvSpPr/>
          <p:nvPr userDrawn="1"/>
        </p:nvSpPr>
        <p:spPr>
          <a:xfrm rot="2263304">
            <a:off x="9100049" y="4565084"/>
            <a:ext cx="4074780" cy="5419502"/>
          </a:xfrm>
          <a:custGeom>
            <a:avLst/>
            <a:gdLst>
              <a:gd name="connsiteX0" fmla="*/ 4074065 w 4074780"/>
              <a:gd name="connsiteY0" fmla="*/ 5419502 h 5419502"/>
              <a:gd name="connsiteX1" fmla="*/ 4074780 w 4074780"/>
              <a:gd name="connsiteY1" fmla="*/ 5418949 h 5419502"/>
              <a:gd name="connsiteX2" fmla="*/ 4074780 w 4074780"/>
              <a:gd name="connsiteY2" fmla="*/ 5419345 h 5419502"/>
              <a:gd name="connsiteX3" fmla="*/ 1175698 w 4074780"/>
              <a:gd name="connsiteY3" fmla="*/ 69187 h 5419502"/>
              <a:gd name="connsiteX4" fmla="*/ 1272636 w 4074780"/>
              <a:gd name="connsiteY4" fmla="*/ 0 h 5419502"/>
              <a:gd name="connsiteX5" fmla="*/ 1902760 w 4074780"/>
              <a:gd name="connsiteY5" fmla="*/ 814645 h 5419502"/>
              <a:gd name="connsiteX6" fmla="*/ 1806729 w 4074780"/>
              <a:gd name="connsiteY6" fmla="*/ 883185 h 5419502"/>
              <a:gd name="connsiteX7" fmla="*/ 1031798 w 4074780"/>
              <a:gd name="connsiteY7" fmla="*/ 2451560 h 5419502"/>
              <a:gd name="connsiteX8" fmla="*/ 1075061 w 4074780"/>
              <a:gd name="connsiteY8" fmla="*/ 2861179 h 5419502"/>
              <a:gd name="connsiteX9" fmla="*/ 1099196 w 4074780"/>
              <a:gd name="connsiteY9" fmla="*/ 2950766 h 5419502"/>
              <a:gd name="connsiteX10" fmla="*/ 240772 w 4074780"/>
              <a:gd name="connsiteY10" fmla="*/ 3614752 h 5419502"/>
              <a:gd name="connsiteX11" fmla="*/ 145249 w 4074780"/>
              <a:gd name="connsiteY11" fmla="*/ 3365648 h 5419502"/>
              <a:gd name="connsiteX12" fmla="*/ 0 w 4074780"/>
              <a:gd name="connsiteY12" fmla="*/ 2448669 h 5419502"/>
              <a:gd name="connsiteX13" fmla="*/ 1175698 w 4074780"/>
              <a:gd name="connsiteY13" fmla="*/ 69187 h 541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4780" h="5419502">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id="{33D5A26C-46D6-5D4A-B571-4E35E67E854A}"/>
              </a:ext>
            </a:extLst>
          </p:cNvPr>
          <p:cNvSpPr>
            <a:spLocks noGrp="1"/>
          </p:cNvSpPr>
          <p:nvPr>
            <p:ph type="body" sz="quarter" idx="14" hasCustomPrompt="1"/>
          </p:nvPr>
        </p:nvSpPr>
        <p:spPr>
          <a:xfrm>
            <a:off x="5359398" y="2230946"/>
            <a:ext cx="4953000" cy="697353"/>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id="{97821476-5344-9F41-A78C-ACED2A145F15}"/>
              </a:ext>
            </a:extLst>
          </p:cNvPr>
          <p:cNvSpPr>
            <a:spLocks noGrp="1"/>
          </p:cNvSpPr>
          <p:nvPr>
            <p:ph type="body" sz="quarter" idx="15" hasCustomPrompt="1"/>
          </p:nvPr>
        </p:nvSpPr>
        <p:spPr>
          <a:xfrm>
            <a:off x="5359400" y="3431298"/>
            <a:ext cx="4953000" cy="275434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1" name="Straight Connector 10">
            <a:extLst>
              <a:ext uri="{FF2B5EF4-FFF2-40B4-BE49-F238E27FC236}">
                <a16:creationId xmlns:a16="http://schemas.microsoft.com/office/drawing/2014/main" id="{173BCA9B-BF52-9E4D-BEAA-66A3BFABE79F}"/>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E86806D-FEB7-A74B-B2DE-66C0E3F948D8}"/>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31" name="Picture Placeholder 30">
            <a:extLst>
              <a:ext uri="{FF2B5EF4-FFF2-40B4-BE49-F238E27FC236}">
                <a16:creationId xmlns:a16="http://schemas.microsoft.com/office/drawing/2014/main" id="{E4509CC1-4D52-494D-BCED-5FBD7FC33F8B}"/>
              </a:ext>
            </a:extLst>
          </p:cNvPr>
          <p:cNvSpPr>
            <a:spLocks noGrp="1"/>
          </p:cNvSpPr>
          <p:nvPr>
            <p:ph type="pic" sz="quarter" idx="16"/>
          </p:nvPr>
        </p:nvSpPr>
        <p:spPr>
          <a:xfrm>
            <a:off x="1590040" y="0"/>
            <a:ext cx="3550920" cy="6879132"/>
          </a:xfrm>
          <a:custGeom>
            <a:avLst/>
            <a:gdLst>
              <a:gd name="connsiteX0" fmla="*/ 1404368 w 3530600"/>
              <a:gd name="connsiteY0" fmla="*/ 0 h 6716572"/>
              <a:gd name="connsiteX1" fmla="*/ 3530600 w 3530600"/>
              <a:gd name="connsiteY1" fmla="*/ 0 h 6716572"/>
              <a:gd name="connsiteX2" fmla="*/ 3530600 w 3530600"/>
              <a:gd name="connsiteY2" fmla="*/ 6716572 h 6716572"/>
              <a:gd name="connsiteX3" fmla="*/ 0 w 3530600"/>
              <a:gd name="connsiteY3" fmla="*/ 6716572 h 6716572"/>
              <a:gd name="connsiteX4" fmla="*/ 0 w 3530600"/>
              <a:gd name="connsiteY4" fmla="*/ 2281466 h 6716572"/>
              <a:gd name="connsiteX5" fmla="*/ 71831 w 3530600"/>
              <a:gd name="connsiteY5" fmla="*/ 2264663 h 6716572"/>
              <a:gd name="connsiteX6" fmla="*/ 572016 w 3530600"/>
              <a:gd name="connsiteY6" fmla="*/ 2025945 h 6716572"/>
              <a:gd name="connsiteX7" fmla="*/ 1425699 w 3530600"/>
              <a:gd name="connsiteY7" fmla="*/ 133452 h 6716572"/>
              <a:gd name="connsiteX8" fmla="*/ 0 w 3530600"/>
              <a:gd name="connsiteY8" fmla="*/ 0 h 6716572"/>
              <a:gd name="connsiteX9" fmla="*/ 719576 w 3530600"/>
              <a:gd name="connsiteY9" fmla="*/ 0 h 6716572"/>
              <a:gd name="connsiteX10" fmla="*/ 742576 w 3530600"/>
              <a:gd name="connsiteY10" fmla="*/ 88825 h 6716572"/>
              <a:gd name="connsiteX11" fmla="*/ 200903 w 3530600"/>
              <a:gd name="connsiteY11" fmla="*/ 1467657 h 6716572"/>
              <a:gd name="connsiteX12" fmla="*/ 92102 w 3530600"/>
              <a:gd name="connsiteY12" fmla="*/ 1532861 h 6716572"/>
              <a:gd name="connsiteX13" fmla="*/ 0 w 3530600"/>
              <a:gd name="connsiteY13" fmla="*/ 1576306 h 6716572"/>
              <a:gd name="connsiteX0" fmla="*/ 1404368 w 3540760"/>
              <a:gd name="connsiteY0" fmla="*/ 0 h 6879132"/>
              <a:gd name="connsiteX1" fmla="*/ 3530600 w 3540760"/>
              <a:gd name="connsiteY1" fmla="*/ 0 h 6879132"/>
              <a:gd name="connsiteX2" fmla="*/ 3540760 w 3540760"/>
              <a:gd name="connsiteY2" fmla="*/ 6879132 h 6879132"/>
              <a:gd name="connsiteX3" fmla="*/ 0 w 3540760"/>
              <a:gd name="connsiteY3" fmla="*/ 6716572 h 6879132"/>
              <a:gd name="connsiteX4" fmla="*/ 0 w 3540760"/>
              <a:gd name="connsiteY4" fmla="*/ 2281466 h 6879132"/>
              <a:gd name="connsiteX5" fmla="*/ 71831 w 3540760"/>
              <a:gd name="connsiteY5" fmla="*/ 2264663 h 6879132"/>
              <a:gd name="connsiteX6" fmla="*/ 572016 w 3540760"/>
              <a:gd name="connsiteY6" fmla="*/ 2025945 h 6879132"/>
              <a:gd name="connsiteX7" fmla="*/ 1425699 w 3540760"/>
              <a:gd name="connsiteY7" fmla="*/ 133452 h 6879132"/>
              <a:gd name="connsiteX8" fmla="*/ 1404368 w 3540760"/>
              <a:gd name="connsiteY8" fmla="*/ 0 h 6879132"/>
              <a:gd name="connsiteX9" fmla="*/ 0 w 3540760"/>
              <a:gd name="connsiteY9" fmla="*/ 0 h 6879132"/>
              <a:gd name="connsiteX10" fmla="*/ 719576 w 3540760"/>
              <a:gd name="connsiteY10" fmla="*/ 0 h 6879132"/>
              <a:gd name="connsiteX11" fmla="*/ 742576 w 3540760"/>
              <a:gd name="connsiteY11" fmla="*/ 88825 h 6879132"/>
              <a:gd name="connsiteX12" fmla="*/ 200903 w 3540760"/>
              <a:gd name="connsiteY12" fmla="*/ 1467657 h 6879132"/>
              <a:gd name="connsiteX13" fmla="*/ 92102 w 3540760"/>
              <a:gd name="connsiteY13" fmla="*/ 1532861 h 6879132"/>
              <a:gd name="connsiteX14" fmla="*/ 0 w 3540760"/>
              <a:gd name="connsiteY14" fmla="*/ 1576306 h 6879132"/>
              <a:gd name="connsiteX15" fmla="*/ 0 w 3540760"/>
              <a:gd name="connsiteY15" fmla="*/ 0 h 6879132"/>
              <a:gd name="connsiteX0" fmla="*/ 1414528 w 3550920"/>
              <a:gd name="connsiteY0" fmla="*/ 0 h 6879132"/>
              <a:gd name="connsiteX1" fmla="*/ 3540760 w 3550920"/>
              <a:gd name="connsiteY1" fmla="*/ 0 h 6879132"/>
              <a:gd name="connsiteX2" fmla="*/ 3550920 w 3550920"/>
              <a:gd name="connsiteY2" fmla="*/ 6879132 h 6879132"/>
              <a:gd name="connsiteX3" fmla="*/ 0 w 3550920"/>
              <a:gd name="connsiteY3" fmla="*/ 6879132 h 6879132"/>
              <a:gd name="connsiteX4" fmla="*/ 10160 w 3550920"/>
              <a:gd name="connsiteY4" fmla="*/ 2281466 h 6879132"/>
              <a:gd name="connsiteX5" fmla="*/ 81991 w 3550920"/>
              <a:gd name="connsiteY5" fmla="*/ 2264663 h 6879132"/>
              <a:gd name="connsiteX6" fmla="*/ 582176 w 3550920"/>
              <a:gd name="connsiteY6" fmla="*/ 2025945 h 6879132"/>
              <a:gd name="connsiteX7" fmla="*/ 1435859 w 3550920"/>
              <a:gd name="connsiteY7" fmla="*/ 133452 h 6879132"/>
              <a:gd name="connsiteX8" fmla="*/ 1414528 w 3550920"/>
              <a:gd name="connsiteY8" fmla="*/ 0 h 6879132"/>
              <a:gd name="connsiteX9" fmla="*/ 10160 w 3550920"/>
              <a:gd name="connsiteY9" fmla="*/ 0 h 6879132"/>
              <a:gd name="connsiteX10" fmla="*/ 729736 w 3550920"/>
              <a:gd name="connsiteY10" fmla="*/ 0 h 6879132"/>
              <a:gd name="connsiteX11" fmla="*/ 752736 w 3550920"/>
              <a:gd name="connsiteY11" fmla="*/ 88825 h 6879132"/>
              <a:gd name="connsiteX12" fmla="*/ 211063 w 3550920"/>
              <a:gd name="connsiteY12" fmla="*/ 1467657 h 6879132"/>
              <a:gd name="connsiteX13" fmla="*/ 102262 w 3550920"/>
              <a:gd name="connsiteY13" fmla="*/ 1532861 h 6879132"/>
              <a:gd name="connsiteX14" fmla="*/ 10160 w 3550920"/>
              <a:gd name="connsiteY14" fmla="*/ 1576306 h 6879132"/>
              <a:gd name="connsiteX15" fmla="*/ 10160 w 3550920"/>
              <a:gd name="connsiteY15" fmla="*/ 0 h 687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920" h="6879132">
                <a:moveTo>
                  <a:pt x="1414528" y="0"/>
                </a:moveTo>
                <a:lnTo>
                  <a:pt x="3540760" y="0"/>
                </a:lnTo>
                <a:cubicBezTo>
                  <a:pt x="3544147" y="2293044"/>
                  <a:pt x="3547533" y="4586088"/>
                  <a:pt x="3550920" y="6879132"/>
                </a:cubicBezTo>
                <a:lnTo>
                  <a:pt x="0" y="6879132"/>
                </a:lnTo>
                <a:cubicBezTo>
                  <a:pt x="3387" y="5346577"/>
                  <a:pt x="6773" y="3814021"/>
                  <a:pt x="10160" y="2281466"/>
                </a:cubicBezTo>
                <a:lnTo>
                  <a:pt x="81991" y="2264663"/>
                </a:lnTo>
                <a:cubicBezTo>
                  <a:pt x="255719" y="2210875"/>
                  <a:pt x="424092" y="2131669"/>
                  <a:pt x="582176" y="2025945"/>
                </a:cubicBezTo>
                <a:cubicBezTo>
                  <a:pt x="1214513" y="1603049"/>
                  <a:pt x="1517602" y="865967"/>
                  <a:pt x="1435859" y="133452"/>
                </a:cubicBezTo>
                <a:lnTo>
                  <a:pt x="1414528" y="0"/>
                </a:lnTo>
                <a:close/>
                <a:moveTo>
                  <a:pt x="10160" y="0"/>
                </a:moveTo>
                <a:lnTo>
                  <a:pt x="729736" y="0"/>
                </a:lnTo>
                <a:lnTo>
                  <a:pt x="752736" y="88825"/>
                </a:lnTo>
                <a:cubicBezTo>
                  <a:pt x="862154" y="613044"/>
                  <a:pt x="665742" y="1163577"/>
                  <a:pt x="211063" y="1467657"/>
                </a:cubicBezTo>
                <a:cubicBezTo>
                  <a:pt x="175541" y="1491413"/>
                  <a:pt x="139231" y="1513138"/>
                  <a:pt x="102262" y="1532861"/>
                </a:cubicBezTo>
                <a:lnTo>
                  <a:pt x="10160" y="1576306"/>
                </a:lnTo>
                <a:lnTo>
                  <a:pt x="10160" y="0"/>
                </a:lnTo>
                <a:close/>
              </a:path>
            </a:pathLst>
          </a:custGeom>
        </p:spPr>
        <p:txBody>
          <a:bodyPr wrap="square">
            <a:noAutofit/>
          </a:bodyPr>
          <a:lstStyle/>
          <a:p>
            <a:endParaRPr lang="en-US" dirty="0"/>
          </a:p>
        </p:txBody>
      </p:sp>
      <p:sp>
        <p:nvSpPr>
          <p:cNvPr id="28" name="Freeform 27">
            <a:extLst>
              <a:ext uri="{FF2B5EF4-FFF2-40B4-BE49-F238E27FC236}">
                <a16:creationId xmlns:a16="http://schemas.microsoft.com/office/drawing/2014/main" id="{1BAB3C7E-65CA-E54A-823F-B4DA7EF09CA1}"/>
              </a:ext>
            </a:extLst>
          </p:cNvPr>
          <p:cNvSpPr/>
          <p:nvPr userDrawn="1"/>
        </p:nvSpPr>
        <p:spPr>
          <a:xfrm rot="5400000">
            <a:off x="343806" y="-343806"/>
            <a:ext cx="2351377" cy="3038989"/>
          </a:xfrm>
          <a:custGeom>
            <a:avLst/>
            <a:gdLst>
              <a:gd name="connsiteX0" fmla="*/ 0 w 2351377"/>
              <a:gd name="connsiteY0" fmla="*/ 719213 h 3038989"/>
              <a:gd name="connsiteX1" fmla="*/ 0 w 2351377"/>
              <a:gd name="connsiteY1" fmla="*/ 34421 h 3038989"/>
              <a:gd name="connsiteX2" fmla="*/ 133452 w 2351377"/>
              <a:gd name="connsiteY2" fmla="*/ 13090 h 3038989"/>
              <a:gd name="connsiteX3" fmla="*/ 2025945 w 2351377"/>
              <a:gd name="connsiteY3" fmla="*/ 866773 h 3038989"/>
              <a:gd name="connsiteX4" fmla="*/ 2092147 w 2351377"/>
              <a:gd name="connsiteY4" fmla="*/ 2941845 h 3038989"/>
              <a:gd name="connsiteX5" fmla="*/ 2032537 w 2351377"/>
              <a:gd name="connsiteY5" fmla="*/ 3038989 h 3038989"/>
              <a:gd name="connsiteX6" fmla="*/ 1140430 w 2351377"/>
              <a:gd name="connsiteY6" fmla="*/ 3038989 h 3038989"/>
              <a:gd name="connsiteX7" fmla="*/ 1165504 w 2351377"/>
              <a:gd name="connsiteY7" fmla="*/ 3020413 h 3038989"/>
              <a:gd name="connsiteX8" fmla="*/ 1467657 w 2351377"/>
              <a:gd name="connsiteY8" fmla="*/ 1237886 h 3038989"/>
              <a:gd name="connsiteX9" fmla="*/ 88825 w 2351377"/>
              <a:gd name="connsiteY9" fmla="*/ 696213 h 3038989"/>
              <a:gd name="connsiteX10" fmla="*/ 0 w 2351377"/>
              <a:gd name="connsiteY10" fmla="*/ 719213 h 303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1377" h="3038989">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35562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ical Photo - Text - White">
    <p:spTree>
      <p:nvGrpSpPr>
        <p:cNvPr id="1" name=""/>
        <p:cNvGrpSpPr/>
        <p:nvPr/>
      </p:nvGrpSpPr>
      <p:grpSpPr>
        <a:xfrm>
          <a:off x="0" y="0"/>
          <a:ext cx="0" cy="0"/>
          <a:chOff x="0" y="0"/>
          <a:chExt cx="0" cy="0"/>
        </a:xfrm>
      </p:grpSpPr>
      <p:sp>
        <p:nvSpPr>
          <p:cNvPr id="25" name="Freeform 24">
            <a:extLst>
              <a:ext uri="{FF2B5EF4-FFF2-40B4-BE49-F238E27FC236}">
                <a16:creationId xmlns:a16="http://schemas.microsoft.com/office/drawing/2014/main" id="{80FEBD0D-F107-9D40-A63B-0D3595ABDD80}"/>
              </a:ext>
            </a:extLst>
          </p:cNvPr>
          <p:cNvSpPr/>
          <p:nvPr userDrawn="1"/>
        </p:nvSpPr>
        <p:spPr>
          <a:xfrm rot="2263304">
            <a:off x="9100049" y="4565084"/>
            <a:ext cx="4074780" cy="5419502"/>
          </a:xfrm>
          <a:custGeom>
            <a:avLst/>
            <a:gdLst>
              <a:gd name="connsiteX0" fmla="*/ 4074065 w 4074780"/>
              <a:gd name="connsiteY0" fmla="*/ 5419502 h 5419502"/>
              <a:gd name="connsiteX1" fmla="*/ 4074780 w 4074780"/>
              <a:gd name="connsiteY1" fmla="*/ 5418949 h 5419502"/>
              <a:gd name="connsiteX2" fmla="*/ 4074780 w 4074780"/>
              <a:gd name="connsiteY2" fmla="*/ 5419345 h 5419502"/>
              <a:gd name="connsiteX3" fmla="*/ 1175698 w 4074780"/>
              <a:gd name="connsiteY3" fmla="*/ 69187 h 5419502"/>
              <a:gd name="connsiteX4" fmla="*/ 1272636 w 4074780"/>
              <a:gd name="connsiteY4" fmla="*/ 0 h 5419502"/>
              <a:gd name="connsiteX5" fmla="*/ 1902760 w 4074780"/>
              <a:gd name="connsiteY5" fmla="*/ 814645 h 5419502"/>
              <a:gd name="connsiteX6" fmla="*/ 1806729 w 4074780"/>
              <a:gd name="connsiteY6" fmla="*/ 883185 h 5419502"/>
              <a:gd name="connsiteX7" fmla="*/ 1031798 w 4074780"/>
              <a:gd name="connsiteY7" fmla="*/ 2451560 h 5419502"/>
              <a:gd name="connsiteX8" fmla="*/ 1075061 w 4074780"/>
              <a:gd name="connsiteY8" fmla="*/ 2861179 h 5419502"/>
              <a:gd name="connsiteX9" fmla="*/ 1099196 w 4074780"/>
              <a:gd name="connsiteY9" fmla="*/ 2950766 h 5419502"/>
              <a:gd name="connsiteX10" fmla="*/ 240772 w 4074780"/>
              <a:gd name="connsiteY10" fmla="*/ 3614752 h 5419502"/>
              <a:gd name="connsiteX11" fmla="*/ 145249 w 4074780"/>
              <a:gd name="connsiteY11" fmla="*/ 3365648 h 5419502"/>
              <a:gd name="connsiteX12" fmla="*/ 0 w 4074780"/>
              <a:gd name="connsiteY12" fmla="*/ 2448669 h 5419502"/>
              <a:gd name="connsiteX13" fmla="*/ 1175698 w 4074780"/>
              <a:gd name="connsiteY13" fmla="*/ 69187 h 541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74780" h="5419502">
                <a:moveTo>
                  <a:pt x="4074065" y="5419502"/>
                </a:moveTo>
                <a:lnTo>
                  <a:pt x="4074780" y="5418949"/>
                </a:lnTo>
                <a:lnTo>
                  <a:pt x="4074780" y="5419345"/>
                </a:lnTo>
                <a:close/>
                <a:moveTo>
                  <a:pt x="1175698" y="69187"/>
                </a:moveTo>
                <a:lnTo>
                  <a:pt x="1272636" y="0"/>
                </a:lnTo>
                <a:lnTo>
                  <a:pt x="1902760" y="814645"/>
                </a:lnTo>
                <a:lnTo>
                  <a:pt x="1806729" y="883185"/>
                </a:lnTo>
                <a:cubicBezTo>
                  <a:pt x="1333460" y="1255975"/>
                  <a:pt x="1031798" y="1820143"/>
                  <a:pt x="1031798" y="2451560"/>
                </a:cubicBezTo>
                <a:cubicBezTo>
                  <a:pt x="1031798" y="2591874"/>
                  <a:pt x="1046694" y="2728868"/>
                  <a:pt x="1075061" y="2861179"/>
                </a:cubicBezTo>
                <a:lnTo>
                  <a:pt x="1099196" y="2950766"/>
                </a:lnTo>
                <a:lnTo>
                  <a:pt x="240772" y="3614752"/>
                </a:lnTo>
                <a:lnTo>
                  <a:pt x="145249" y="3365648"/>
                </a:lnTo>
                <a:cubicBezTo>
                  <a:pt x="50852" y="3075975"/>
                  <a:pt x="0" y="2767990"/>
                  <a:pt x="0" y="2448669"/>
                </a:cubicBezTo>
                <a:cubicBezTo>
                  <a:pt x="0" y="1490707"/>
                  <a:pt x="457670" y="634771"/>
                  <a:pt x="1175698" y="69187"/>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id="{33D5A26C-46D6-5D4A-B571-4E35E67E854A}"/>
              </a:ext>
            </a:extLst>
          </p:cNvPr>
          <p:cNvSpPr>
            <a:spLocks noGrp="1"/>
          </p:cNvSpPr>
          <p:nvPr>
            <p:ph type="body" sz="quarter" idx="14" hasCustomPrompt="1"/>
          </p:nvPr>
        </p:nvSpPr>
        <p:spPr>
          <a:xfrm>
            <a:off x="5621950" y="855235"/>
            <a:ext cx="4953000" cy="697353"/>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id="{97821476-5344-9F41-A78C-ACED2A145F15}"/>
              </a:ext>
            </a:extLst>
          </p:cNvPr>
          <p:cNvSpPr>
            <a:spLocks noGrp="1"/>
          </p:cNvSpPr>
          <p:nvPr>
            <p:ph type="body" sz="quarter" idx="15" hasCustomPrompt="1"/>
          </p:nvPr>
        </p:nvSpPr>
        <p:spPr>
          <a:xfrm>
            <a:off x="5621952" y="2055587"/>
            <a:ext cx="4953000" cy="275434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1" name="Straight Connector 10">
            <a:extLst>
              <a:ext uri="{FF2B5EF4-FFF2-40B4-BE49-F238E27FC236}">
                <a16:creationId xmlns:a16="http://schemas.microsoft.com/office/drawing/2014/main" id="{173BCA9B-BF52-9E4D-BEAA-66A3BFABE79F}"/>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BE86806D-FEB7-A74B-B2DE-66C0E3F948D8}"/>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31" name="Picture Placeholder 30">
            <a:extLst>
              <a:ext uri="{FF2B5EF4-FFF2-40B4-BE49-F238E27FC236}">
                <a16:creationId xmlns:a16="http://schemas.microsoft.com/office/drawing/2014/main" id="{E4509CC1-4D52-494D-BCED-5FBD7FC33F8B}"/>
              </a:ext>
            </a:extLst>
          </p:cNvPr>
          <p:cNvSpPr>
            <a:spLocks noGrp="1"/>
          </p:cNvSpPr>
          <p:nvPr>
            <p:ph type="pic" sz="quarter" idx="16"/>
          </p:nvPr>
        </p:nvSpPr>
        <p:spPr>
          <a:xfrm>
            <a:off x="1590040" y="0"/>
            <a:ext cx="3550920" cy="6879132"/>
          </a:xfrm>
          <a:custGeom>
            <a:avLst/>
            <a:gdLst>
              <a:gd name="connsiteX0" fmla="*/ 1404368 w 3530600"/>
              <a:gd name="connsiteY0" fmla="*/ 0 h 6716572"/>
              <a:gd name="connsiteX1" fmla="*/ 3530600 w 3530600"/>
              <a:gd name="connsiteY1" fmla="*/ 0 h 6716572"/>
              <a:gd name="connsiteX2" fmla="*/ 3530600 w 3530600"/>
              <a:gd name="connsiteY2" fmla="*/ 6716572 h 6716572"/>
              <a:gd name="connsiteX3" fmla="*/ 0 w 3530600"/>
              <a:gd name="connsiteY3" fmla="*/ 6716572 h 6716572"/>
              <a:gd name="connsiteX4" fmla="*/ 0 w 3530600"/>
              <a:gd name="connsiteY4" fmla="*/ 2281466 h 6716572"/>
              <a:gd name="connsiteX5" fmla="*/ 71831 w 3530600"/>
              <a:gd name="connsiteY5" fmla="*/ 2264663 h 6716572"/>
              <a:gd name="connsiteX6" fmla="*/ 572016 w 3530600"/>
              <a:gd name="connsiteY6" fmla="*/ 2025945 h 6716572"/>
              <a:gd name="connsiteX7" fmla="*/ 1425699 w 3530600"/>
              <a:gd name="connsiteY7" fmla="*/ 133452 h 6716572"/>
              <a:gd name="connsiteX8" fmla="*/ 0 w 3530600"/>
              <a:gd name="connsiteY8" fmla="*/ 0 h 6716572"/>
              <a:gd name="connsiteX9" fmla="*/ 719576 w 3530600"/>
              <a:gd name="connsiteY9" fmla="*/ 0 h 6716572"/>
              <a:gd name="connsiteX10" fmla="*/ 742576 w 3530600"/>
              <a:gd name="connsiteY10" fmla="*/ 88825 h 6716572"/>
              <a:gd name="connsiteX11" fmla="*/ 200903 w 3530600"/>
              <a:gd name="connsiteY11" fmla="*/ 1467657 h 6716572"/>
              <a:gd name="connsiteX12" fmla="*/ 92102 w 3530600"/>
              <a:gd name="connsiteY12" fmla="*/ 1532861 h 6716572"/>
              <a:gd name="connsiteX13" fmla="*/ 0 w 3530600"/>
              <a:gd name="connsiteY13" fmla="*/ 1576306 h 6716572"/>
              <a:gd name="connsiteX0" fmla="*/ 1404368 w 3540760"/>
              <a:gd name="connsiteY0" fmla="*/ 0 h 6879132"/>
              <a:gd name="connsiteX1" fmla="*/ 3530600 w 3540760"/>
              <a:gd name="connsiteY1" fmla="*/ 0 h 6879132"/>
              <a:gd name="connsiteX2" fmla="*/ 3540760 w 3540760"/>
              <a:gd name="connsiteY2" fmla="*/ 6879132 h 6879132"/>
              <a:gd name="connsiteX3" fmla="*/ 0 w 3540760"/>
              <a:gd name="connsiteY3" fmla="*/ 6716572 h 6879132"/>
              <a:gd name="connsiteX4" fmla="*/ 0 w 3540760"/>
              <a:gd name="connsiteY4" fmla="*/ 2281466 h 6879132"/>
              <a:gd name="connsiteX5" fmla="*/ 71831 w 3540760"/>
              <a:gd name="connsiteY5" fmla="*/ 2264663 h 6879132"/>
              <a:gd name="connsiteX6" fmla="*/ 572016 w 3540760"/>
              <a:gd name="connsiteY6" fmla="*/ 2025945 h 6879132"/>
              <a:gd name="connsiteX7" fmla="*/ 1425699 w 3540760"/>
              <a:gd name="connsiteY7" fmla="*/ 133452 h 6879132"/>
              <a:gd name="connsiteX8" fmla="*/ 1404368 w 3540760"/>
              <a:gd name="connsiteY8" fmla="*/ 0 h 6879132"/>
              <a:gd name="connsiteX9" fmla="*/ 0 w 3540760"/>
              <a:gd name="connsiteY9" fmla="*/ 0 h 6879132"/>
              <a:gd name="connsiteX10" fmla="*/ 719576 w 3540760"/>
              <a:gd name="connsiteY10" fmla="*/ 0 h 6879132"/>
              <a:gd name="connsiteX11" fmla="*/ 742576 w 3540760"/>
              <a:gd name="connsiteY11" fmla="*/ 88825 h 6879132"/>
              <a:gd name="connsiteX12" fmla="*/ 200903 w 3540760"/>
              <a:gd name="connsiteY12" fmla="*/ 1467657 h 6879132"/>
              <a:gd name="connsiteX13" fmla="*/ 92102 w 3540760"/>
              <a:gd name="connsiteY13" fmla="*/ 1532861 h 6879132"/>
              <a:gd name="connsiteX14" fmla="*/ 0 w 3540760"/>
              <a:gd name="connsiteY14" fmla="*/ 1576306 h 6879132"/>
              <a:gd name="connsiteX15" fmla="*/ 0 w 3540760"/>
              <a:gd name="connsiteY15" fmla="*/ 0 h 6879132"/>
              <a:gd name="connsiteX0" fmla="*/ 1414528 w 3550920"/>
              <a:gd name="connsiteY0" fmla="*/ 0 h 6879132"/>
              <a:gd name="connsiteX1" fmla="*/ 3540760 w 3550920"/>
              <a:gd name="connsiteY1" fmla="*/ 0 h 6879132"/>
              <a:gd name="connsiteX2" fmla="*/ 3550920 w 3550920"/>
              <a:gd name="connsiteY2" fmla="*/ 6879132 h 6879132"/>
              <a:gd name="connsiteX3" fmla="*/ 0 w 3550920"/>
              <a:gd name="connsiteY3" fmla="*/ 6879132 h 6879132"/>
              <a:gd name="connsiteX4" fmla="*/ 10160 w 3550920"/>
              <a:gd name="connsiteY4" fmla="*/ 2281466 h 6879132"/>
              <a:gd name="connsiteX5" fmla="*/ 81991 w 3550920"/>
              <a:gd name="connsiteY5" fmla="*/ 2264663 h 6879132"/>
              <a:gd name="connsiteX6" fmla="*/ 582176 w 3550920"/>
              <a:gd name="connsiteY6" fmla="*/ 2025945 h 6879132"/>
              <a:gd name="connsiteX7" fmla="*/ 1435859 w 3550920"/>
              <a:gd name="connsiteY7" fmla="*/ 133452 h 6879132"/>
              <a:gd name="connsiteX8" fmla="*/ 1414528 w 3550920"/>
              <a:gd name="connsiteY8" fmla="*/ 0 h 6879132"/>
              <a:gd name="connsiteX9" fmla="*/ 10160 w 3550920"/>
              <a:gd name="connsiteY9" fmla="*/ 0 h 6879132"/>
              <a:gd name="connsiteX10" fmla="*/ 729736 w 3550920"/>
              <a:gd name="connsiteY10" fmla="*/ 0 h 6879132"/>
              <a:gd name="connsiteX11" fmla="*/ 752736 w 3550920"/>
              <a:gd name="connsiteY11" fmla="*/ 88825 h 6879132"/>
              <a:gd name="connsiteX12" fmla="*/ 211063 w 3550920"/>
              <a:gd name="connsiteY12" fmla="*/ 1467657 h 6879132"/>
              <a:gd name="connsiteX13" fmla="*/ 102262 w 3550920"/>
              <a:gd name="connsiteY13" fmla="*/ 1532861 h 6879132"/>
              <a:gd name="connsiteX14" fmla="*/ 10160 w 3550920"/>
              <a:gd name="connsiteY14" fmla="*/ 1576306 h 6879132"/>
              <a:gd name="connsiteX15" fmla="*/ 10160 w 3550920"/>
              <a:gd name="connsiteY15" fmla="*/ 0 h 687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50920" h="6879132">
                <a:moveTo>
                  <a:pt x="1414528" y="0"/>
                </a:moveTo>
                <a:lnTo>
                  <a:pt x="3540760" y="0"/>
                </a:lnTo>
                <a:cubicBezTo>
                  <a:pt x="3544147" y="2293044"/>
                  <a:pt x="3547533" y="4586088"/>
                  <a:pt x="3550920" y="6879132"/>
                </a:cubicBezTo>
                <a:lnTo>
                  <a:pt x="0" y="6879132"/>
                </a:lnTo>
                <a:cubicBezTo>
                  <a:pt x="3387" y="5346577"/>
                  <a:pt x="6773" y="3814021"/>
                  <a:pt x="10160" y="2281466"/>
                </a:cubicBezTo>
                <a:lnTo>
                  <a:pt x="81991" y="2264663"/>
                </a:lnTo>
                <a:cubicBezTo>
                  <a:pt x="255719" y="2210875"/>
                  <a:pt x="424092" y="2131669"/>
                  <a:pt x="582176" y="2025945"/>
                </a:cubicBezTo>
                <a:cubicBezTo>
                  <a:pt x="1214513" y="1603049"/>
                  <a:pt x="1517602" y="865967"/>
                  <a:pt x="1435859" y="133452"/>
                </a:cubicBezTo>
                <a:lnTo>
                  <a:pt x="1414528" y="0"/>
                </a:lnTo>
                <a:close/>
                <a:moveTo>
                  <a:pt x="10160" y="0"/>
                </a:moveTo>
                <a:lnTo>
                  <a:pt x="729736" y="0"/>
                </a:lnTo>
                <a:lnTo>
                  <a:pt x="752736" y="88825"/>
                </a:lnTo>
                <a:cubicBezTo>
                  <a:pt x="862154" y="613044"/>
                  <a:pt x="665742" y="1163577"/>
                  <a:pt x="211063" y="1467657"/>
                </a:cubicBezTo>
                <a:cubicBezTo>
                  <a:pt x="175541" y="1491413"/>
                  <a:pt x="139231" y="1513138"/>
                  <a:pt x="102262" y="1532861"/>
                </a:cubicBezTo>
                <a:lnTo>
                  <a:pt x="10160" y="1576306"/>
                </a:lnTo>
                <a:lnTo>
                  <a:pt x="10160" y="0"/>
                </a:lnTo>
                <a:close/>
              </a:path>
            </a:pathLst>
          </a:custGeom>
        </p:spPr>
        <p:txBody>
          <a:bodyPr wrap="square">
            <a:noAutofit/>
          </a:bodyPr>
          <a:lstStyle/>
          <a:p>
            <a:endParaRPr lang="en-US" dirty="0"/>
          </a:p>
        </p:txBody>
      </p:sp>
      <p:sp>
        <p:nvSpPr>
          <p:cNvPr id="28" name="Freeform 27">
            <a:extLst>
              <a:ext uri="{FF2B5EF4-FFF2-40B4-BE49-F238E27FC236}">
                <a16:creationId xmlns:a16="http://schemas.microsoft.com/office/drawing/2014/main" id="{1BAB3C7E-65CA-E54A-823F-B4DA7EF09CA1}"/>
              </a:ext>
            </a:extLst>
          </p:cNvPr>
          <p:cNvSpPr/>
          <p:nvPr userDrawn="1"/>
        </p:nvSpPr>
        <p:spPr>
          <a:xfrm rot="5400000">
            <a:off x="343806" y="-343806"/>
            <a:ext cx="2351377" cy="3038989"/>
          </a:xfrm>
          <a:custGeom>
            <a:avLst/>
            <a:gdLst>
              <a:gd name="connsiteX0" fmla="*/ 0 w 2351377"/>
              <a:gd name="connsiteY0" fmla="*/ 719213 h 3038989"/>
              <a:gd name="connsiteX1" fmla="*/ 0 w 2351377"/>
              <a:gd name="connsiteY1" fmla="*/ 34421 h 3038989"/>
              <a:gd name="connsiteX2" fmla="*/ 133452 w 2351377"/>
              <a:gd name="connsiteY2" fmla="*/ 13090 h 3038989"/>
              <a:gd name="connsiteX3" fmla="*/ 2025945 w 2351377"/>
              <a:gd name="connsiteY3" fmla="*/ 866773 h 3038989"/>
              <a:gd name="connsiteX4" fmla="*/ 2092147 w 2351377"/>
              <a:gd name="connsiteY4" fmla="*/ 2941845 h 3038989"/>
              <a:gd name="connsiteX5" fmla="*/ 2032537 w 2351377"/>
              <a:gd name="connsiteY5" fmla="*/ 3038989 h 3038989"/>
              <a:gd name="connsiteX6" fmla="*/ 1140430 w 2351377"/>
              <a:gd name="connsiteY6" fmla="*/ 3038989 h 3038989"/>
              <a:gd name="connsiteX7" fmla="*/ 1165504 w 2351377"/>
              <a:gd name="connsiteY7" fmla="*/ 3020413 h 3038989"/>
              <a:gd name="connsiteX8" fmla="*/ 1467657 w 2351377"/>
              <a:gd name="connsiteY8" fmla="*/ 1237886 h 3038989"/>
              <a:gd name="connsiteX9" fmla="*/ 88825 w 2351377"/>
              <a:gd name="connsiteY9" fmla="*/ 696213 h 3038989"/>
              <a:gd name="connsiteX10" fmla="*/ 0 w 2351377"/>
              <a:gd name="connsiteY10" fmla="*/ 719213 h 303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1377" h="3038989">
                <a:moveTo>
                  <a:pt x="0" y="719213"/>
                </a:moveTo>
                <a:lnTo>
                  <a:pt x="0" y="34421"/>
                </a:lnTo>
                <a:lnTo>
                  <a:pt x="133452" y="13090"/>
                </a:lnTo>
                <a:cubicBezTo>
                  <a:pt x="865967" y="-68653"/>
                  <a:pt x="1603049" y="234436"/>
                  <a:pt x="2025945" y="866773"/>
                </a:cubicBezTo>
                <a:cubicBezTo>
                  <a:pt x="2448840" y="1499110"/>
                  <a:pt x="2447451" y="2296073"/>
                  <a:pt x="2092147" y="2941845"/>
                </a:cubicBezTo>
                <a:lnTo>
                  <a:pt x="2032537" y="3038989"/>
                </a:lnTo>
                <a:lnTo>
                  <a:pt x="1140430" y="3038989"/>
                </a:lnTo>
                <a:lnTo>
                  <a:pt x="1165504" y="3020413"/>
                </a:lnTo>
                <a:cubicBezTo>
                  <a:pt x="1707837" y="2576355"/>
                  <a:pt x="1847758" y="1806235"/>
                  <a:pt x="1467657" y="1237886"/>
                </a:cubicBezTo>
                <a:cubicBezTo>
                  <a:pt x="1163577" y="783207"/>
                  <a:pt x="613044" y="586795"/>
                  <a:pt x="88825" y="696213"/>
                </a:cubicBezTo>
                <a:lnTo>
                  <a:pt x="0" y="719213"/>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9549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slide - gree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D88E728-CD00-6E4C-B969-3123D20CBAD1}"/>
              </a:ext>
            </a:extLst>
          </p:cNvPr>
          <p:cNvSpPr/>
          <p:nvPr userDrawn="1"/>
        </p:nvSpPr>
        <p:spPr>
          <a:xfrm>
            <a:off x="7373" y="0"/>
            <a:ext cx="12204000" cy="6876000"/>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28645C26-2FD6-7744-AD48-B7C149855761}"/>
              </a:ext>
            </a:extLst>
          </p:cNvPr>
          <p:cNvSpPr/>
          <p:nvPr userDrawn="1"/>
        </p:nvSpPr>
        <p:spPr>
          <a:xfrm rot="16200000">
            <a:off x="6531921" y="-2193604"/>
            <a:ext cx="3112971" cy="7500180"/>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5">
            <a:extLst>
              <a:ext uri="{FF2B5EF4-FFF2-40B4-BE49-F238E27FC236}">
                <a16:creationId xmlns:a16="http://schemas.microsoft.com/office/drawing/2014/main" id="{E55958EA-89A8-8343-B46C-6190808EEC65}"/>
              </a:ext>
            </a:extLst>
          </p:cNvPr>
          <p:cNvSpPr>
            <a:spLocks noGrp="1"/>
          </p:cNvSpPr>
          <p:nvPr>
            <p:ph type="body" sz="quarter" idx="14" hasCustomPrompt="1"/>
          </p:nvPr>
        </p:nvSpPr>
        <p:spPr>
          <a:xfrm>
            <a:off x="508178" y="3429000"/>
            <a:ext cx="5259621" cy="2644774"/>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DD2FE315-7562-344C-868C-A461F71AB3C7}"/>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9" name="Text Placeholder 25">
            <a:extLst>
              <a:ext uri="{FF2B5EF4-FFF2-40B4-BE49-F238E27FC236}">
                <a16:creationId xmlns:a16="http://schemas.microsoft.com/office/drawing/2014/main" id="{9F874D67-6A5A-AB43-9288-2D225984CDB6}"/>
              </a:ext>
            </a:extLst>
          </p:cNvPr>
          <p:cNvSpPr>
            <a:spLocks noGrp="1"/>
          </p:cNvSpPr>
          <p:nvPr>
            <p:ph type="body" sz="quarter" idx="16" hasCustomPrompt="1"/>
          </p:nvPr>
        </p:nvSpPr>
        <p:spPr>
          <a:xfrm>
            <a:off x="6223065" y="3428941"/>
            <a:ext cx="5259621" cy="2644774"/>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123977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35" name="Right Triangle 34">
            <a:extLst>
              <a:ext uri="{FF2B5EF4-FFF2-40B4-BE49-F238E27FC236}">
                <a16:creationId xmlns:a16="http://schemas.microsoft.com/office/drawing/2014/main" id="{D0E02D54-D61B-544E-8988-ACF1FD011E4D}"/>
              </a:ext>
            </a:extLst>
          </p:cNvPr>
          <p:cNvSpPr/>
          <p:nvPr userDrawn="1"/>
        </p:nvSpPr>
        <p:spPr>
          <a:xfrm rot="10800000" flipH="1">
            <a:off x="2166368" y="5734609"/>
            <a:ext cx="1108545" cy="986383"/>
          </a:xfrm>
          <a:prstGeom prst="rtTriangle">
            <a:avLst/>
          </a:prstGeom>
          <a:gradFill>
            <a:gsLst>
              <a:gs pos="43000">
                <a:srgbClr val="A6377D"/>
              </a:gs>
              <a:gs pos="98000">
                <a:srgbClr val="703B75"/>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1" name="Freeform 30">
            <a:extLst>
              <a:ext uri="{FF2B5EF4-FFF2-40B4-BE49-F238E27FC236}">
                <a16:creationId xmlns:a16="http://schemas.microsoft.com/office/drawing/2014/main" id="{6666FF95-22AA-4A49-90DA-746143A18008}"/>
              </a:ext>
            </a:extLst>
          </p:cNvPr>
          <p:cNvSpPr/>
          <p:nvPr userDrawn="1"/>
        </p:nvSpPr>
        <p:spPr>
          <a:xfrm>
            <a:off x="349228" y="1131575"/>
            <a:ext cx="2498448" cy="3312306"/>
          </a:xfrm>
          <a:custGeom>
            <a:avLst/>
            <a:gdLst>
              <a:gd name="connsiteX0" fmla="*/ 1940230 w 2384351"/>
              <a:gd name="connsiteY0" fmla="*/ 0 h 3161043"/>
              <a:gd name="connsiteX1" fmla="*/ 1943692 w 2384351"/>
              <a:gd name="connsiteY1" fmla="*/ 3809 h 3161043"/>
              <a:gd name="connsiteX2" fmla="*/ 2384351 w 2384351"/>
              <a:gd name="connsiteY2" fmla="*/ 1231303 h 3161043"/>
              <a:gd name="connsiteX3" fmla="*/ 454611 w 2384351"/>
              <a:gd name="connsiteY3" fmla="*/ 3161043 h 3161043"/>
              <a:gd name="connsiteX4" fmla="*/ 257306 w 2384351"/>
              <a:gd name="connsiteY4" fmla="*/ 3151080 h 3161043"/>
              <a:gd name="connsiteX5" fmla="*/ 191994 w 2384351"/>
              <a:gd name="connsiteY5" fmla="*/ 3141113 h 3161043"/>
              <a:gd name="connsiteX6" fmla="*/ 177366 w 2384351"/>
              <a:gd name="connsiteY6" fmla="*/ 3110747 h 3161043"/>
              <a:gd name="connsiteX7" fmla="*/ 0 w 2384351"/>
              <a:gd name="connsiteY7" fmla="*/ 2232221 h 3161043"/>
              <a:gd name="connsiteX8" fmla="*/ 1802136 w 2384351"/>
              <a:gd name="connsiteY8" fmla="*/ 21075 h 3161043"/>
              <a:gd name="connsiteX9" fmla="*/ 1940230 w 2384351"/>
              <a:gd name="connsiteY9" fmla="*/ 0 h 316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4351" h="3161043">
                <a:moveTo>
                  <a:pt x="1940230" y="0"/>
                </a:moveTo>
                <a:lnTo>
                  <a:pt x="1943692" y="3809"/>
                </a:lnTo>
                <a:cubicBezTo>
                  <a:pt x="2218981" y="337382"/>
                  <a:pt x="2384351" y="765030"/>
                  <a:pt x="2384351" y="1231303"/>
                </a:cubicBezTo>
                <a:cubicBezTo>
                  <a:pt x="2384351" y="2297069"/>
                  <a:pt x="1520377" y="3161043"/>
                  <a:pt x="454611" y="3161043"/>
                </a:cubicBezTo>
                <a:cubicBezTo>
                  <a:pt x="388001" y="3161043"/>
                  <a:pt x="322179" y="3157668"/>
                  <a:pt x="257306" y="3151080"/>
                </a:cubicBezTo>
                <a:lnTo>
                  <a:pt x="191994" y="3141113"/>
                </a:lnTo>
                <a:lnTo>
                  <a:pt x="177366" y="3110747"/>
                </a:lnTo>
                <a:cubicBezTo>
                  <a:pt x="63156" y="2840724"/>
                  <a:pt x="0" y="2543848"/>
                  <a:pt x="0" y="2232221"/>
                </a:cubicBezTo>
                <a:cubicBezTo>
                  <a:pt x="0" y="1141528"/>
                  <a:pt x="773659" y="231532"/>
                  <a:pt x="1802136" y="21075"/>
                </a:cubicBezTo>
                <a:lnTo>
                  <a:pt x="1940230" y="0"/>
                </a:lnTo>
                <a:close/>
              </a:path>
            </a:pathLst>
          </a:custGeom>
          <a:solidFill>
            <a:srgbClr val="703B7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2" name="Freeform 31">
            <a:extLst>
              <a:ext uri="{FF2B5EF4-FFF2-40B4-BE49-F238E27FC236}">
                <a16:creationId xmlns:a16="http://schemas.microsoft.com/office/drawing/2014/main" id="{4A31B62C-C5DD-B246-A069-FEABDF4206B9}"/>
              </a:ext>
            </a:extLst>
          </p:cNvPr>
          <p:cNvSpPr/>
          <p:nvPr userDrawn="1"/>
        </p:nvSpPr>
        <p:spPr>
          <a:xfrm>
            <a:off x="550409" y="1105609"/>
            <a:ext cx="4528824" cy="4730005"/>
          </a:xfrm>
          <a:custGeom>
            <a:avLst/>
            <a:gdLst>
              <a:gd name="connsiteX0" fmla="*/ 2065006 w 4322006"/>
              <a:gd name="connsiteY0" fmla="*/ 0 h 4514000"/>
              <a:gd name="connsiteX1" fmla="*/ 4322006 w 4322006"/>
              <a:gd name="connsiteY1" fmla="*/ 2257000 h 4514000"/>
              <a:gd name="connsiteX2" fmla="*/ 2065006 w 4322006"/>
              <a:gd name="connsiteY2" fmla="*/ 4514000 h 4514000"/>
              <a:gd name="connsiteX3" fmla="*/ 80414 w 4322006"/>
              <a:gd name="connsiteY3" fmla="*/ 3332820 h 4514000"/>
              <a:gd name="connsiteX4" fmla="*/ 0 w 4322006"/>
              <a:gd name="connsiteY4" fmla="*/ 3165892 h 4514000"/>
              <a:gd name="connsiteX5" fmla="*/ 65312 w 4322006"/>
              <a:gd name="connsiteY5" fmla="*/ 3175859 h 4514000"/>
              <a:gd name="connsiteX6" fmla="*/ 262617 w 4322006"/>
              <a:gd name="connsiteY6" fmla="*/ 3185822 h 4514000"/>
              <a:gd name="connsiteX7" fmla="*/ 2192357 w 4322006"/>
              <a:gd name="connsiteY7" fmla="*/ 1256082 h 4514000"/>
              <a:gd name="connsiteX8" fmla="*/ 1751698 w 4322006"/>
              <a:gd name="connsiteY8" fmla="*/ 28588 h 4514000"/>
              <a:gd name="connsiteX9" fmla="*/ 1748236 w 4322006"/>
              <a:gd name="connsiteY9" fmla="*/ 24779 h 4514000"/>
              <a:gd name="connsiteX10" fmla="*/ 1834241 w 4322006"/>
              <a:gd name="connsiteY10" fmla="*/ 11653 h 4514000"/>
              <a:gd name="connsiteX11" fmla="*/ 2065006 w 4322006"/>
              <a:gd name="connsiteY11" fmla="*/ 0 h 451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22006" h="4514000">
                <a:moveTo>
                  <a:pt x="2065006" y="0"/>
                </a:moveTo>
                <a:cubicBezTo>
                  <a:pt x="3311513" y="0"/>
                  <a:pt x="4322006" y="1010493"/>
                  <a:pt x="4322006" y="2257000"/>
                </a:cubicBezTo>
                <a:cubicBezTo>
                  <a:pt x="4322006" y="3503507"/>
                  <a:pt x="3311513" y="4514000"/>
                  <a:pt x="2065006" y="4514000"/>
                </a:cubicBezTo>
                <a:cubicBezTo>
                  <a:pt x="1208033" y="4514000"/>
                  <a:pt x="462612" y="4036384"/>
                  <a:pt x="80414" y="3332820"/>
                </a:cubicBezTo>
                <a:lnTo>
                  <a:pt x="0" y="3165892"/>
                </a:lnTo>
                <a:lnTo>
                  <a:pt x="65312" y="3175859"/>
                </a:lnTo>
                <a:cubicBezTo>
                  <a:pt x="130185" y="3182447"/>
                  <a:pt x="196007" y="3185822"/>
                  <a:pt x="262617" y="3185822"/>
                </a:cubicBezTo>
                <a:cubicBezTo>
                  <a:pt x="1328383" y="3185822"/>
                  <a:pt x="2192357" y="2321848"/>
                  <a:pt x="2192357" y="1256082"/>
                </a:cubicBezTo>
                <a:cubicBezTo>
                  <a:pt x="2192357" y="789809"/>
                  <a:pt x="2026987" y="362161"/>
                  <a:pt x="1751698" y="28588"/>
                </a:cubicBezTo>
                <a:lnTo>
                  <a:pt x="1748236" y="24779"/>
                </a:lnTo>
                <a:lnTo>
                  <a:pt x="1834241" y="11653"/>
                </a:lnTo>
                <a:cubicBezTo>
                  <a:pt x="1910115" y="3947"/>
                  <a:pt x="1987100" y="0"/>
                  <a:pt x="2065006" y="0"/>
                </a:cubicBezTo>
                <a:close/>
              </a:path>
            </a:pathLst>
          </a:cu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33" name="Freeform 32">
            <a:extLst>
              <a:ext uri="{FF2B5EF4-FFF2-40B4-BE49-F238E27FC236}">
                <a16:creationId xmlns:a16="http://schemas.microsoft.com/office/drawing/2014/main" id="{271E0C1D-9599-154C-948C-81AEC5ACBC84}"/>
              </a:ext>
            </a:extLst>
          </p:cNvPr>
          <p:cNvSpPr/>
          <p:nvPr userDrawn="1"/>
        </p:nvSpPr>
        <p:spPr>
          <a:xfrm>
            <a:off x="13184" y="399716"/>
            <a:ext cx="2369119" cy="4023281"/>
          </a:xfrm>
          <a:custGeom>
            <a:avLst/>
            <a:gdLst>
              <a:gd name="connsiteX0" fmla="*/ 812410 w 2369119"/>
              <a:gd name="connsiteY0" fmla="*/ 0 h 4023281"/>
              <a:gd name="connsiteX1" fmla="*/ 2242238 w 2369119"/>
              <a:gd name="connsiteY1" fmla="*/ 592254 h 4023281"/>
              <a:gd name="connsiteX2" fmla="*/ 2369119 w 2369119"/>
              <a:gd name="connsiteY2" fmla="*/ 731859 h 4023281"/>
              <a:gd name="connsiteX3" fmla="*/ 2224417 w 2369119"/>
              <a:gd name="connsiteY3" fmla="*/ 753942 h 4023281"/>
              <a:gd name="connsiteX4" fmla="*/ 336044 w 2369119"/>
              <a:gd name="connsiteY4" fmla="*/ 3070897 h 4023281"/>
              <a:gd name="connsiteX5" fmla="*/ 521898 w 2369119"/>
              <a:gd name="connsiteY5" fmla="*/ 3991462 h 4023281"/>
              <a:gd name="connsiteX6" fmla="*/ 537226 w 2369119"/>
              <a:gd name="connsiteY6" fmla="*/ 4023281 h 4023281"/>
              <a:gd name="connsiteX7" fmla="*/ 404889 w 2369119"/>
              <a:gd name="connsiteY7" fmla="*/ 4003084 h 4023281"/>
              <a:gd name="connsiteX8" fmla="*/ 70962 w 2369119"/>
              <a:gd name="connsiteY8" fmla="*/ 3903907 h 4023281"/>
              <a:gd name="connsiteX9" fmla="*/ 0 w 2369119"/>
              <a:gd name="connsiteY9" fmla="*/ 3872352 h 4023281"/>
              <a:gd name="connsiteX10" fmla="*/ 0 w 2369119"/>
              <a:gd name="connsiteY10" fmla="*/ 171104 h 4023281"/>
              <a:gd name="connsiteX11" fmla="*/ 25324 w 2369119"/>
              <a:gd name="connsiteY11" fmla="*/ 158905 h 4023281"/>
              <a:gd name="connsiteX12" fmla="*/ 812410 w 2369119"/>
              <a:gd name="connsiteY12" fmla="*/ 0 h 4023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69119" h="4023281">
                <a:moveTo>
                  <a:pt x="812410" y="0"/>
                </a:moveTo>
                <a:cubicBezTo>
                  <a:pt x="1370792" y="0"/>
                  <a:pt x="1876313" y="226329"/>
                  <a:pt x="2242238" y="592254"/>
                </a:cubicBezTo>
                <a:lnTo>
                  <a:pt x="2369119" y="731859"/>
                </a:lnTo>
                <a:lnTo>
                  <a:pt x="2224417" y="753942"/>
                </a:lnTo>
                <a:cubicBezTo>
                  <a:pt x="1146725" y="974470"/>
                  <a:pt x="336044" y="1928012"/>
                  <a:pt x="336044" y="3070897"/>
                </a:cubicBezTo>
                <a:cubicBezTo>
                  <a:pt x="336044" y="3397436"/>
                  <a:pt x="402223" y="3708518"/>
                  <a:pt x="521898" y="3991462"/>
                </a:cubicBezTo>
                <a:lnTo>
                  <a:pt x="537226" y="4023281"/>
                </a:lnTo>
                <a:lnTo>
                  <a:pt x="404889" y="4003084"/>
                </a:lnTo>
                <a:cubicBezTo>
                  <a:pt x="289710" y="3979515"/>
                  <a:pt x="178099" y="3946154"/>
                  <a:pt x="70962" y="3903907"/>
                </a:cubicBezTo>
                <a:lnTo>
                  <a:pt x="0" y="3872352"/>
                </a:lnTo>
                <a:lnTo>
                  <a:pt x="0" y="171104"/>
                </a:lnTo>
                <a:lnTo>
                  <a:pt x="25324" y="158905"/>
                </a:lnTo>
                <a:cubicBezTo>
                  <a:pt x="267243" y="56582"/>
                  <a:pt x="533219" y="0"/>
                  <a:pt x="812410"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close up of a sign&#10;&#10;Description automatically generated">
            <a:extLst>
              <a:ext uri="{FF2B5EF4-FFF2-40B4-BE49-F238E27FC236}">
                <a16:creationId xmlns:a16="http://schemas.microsoft.com/office/drawing/2014/main" id="{039E56AF-0EDD-454C-9575-21C6DEC7DD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73047" y="399716"/>
            <a:ext cx="4191000" cy="1270000"/>
          </a:xfrm>
          <a:prstGeom prst="rect">
            <a:avLst/>
          </a:prstGeom>
        </p:spPr>
      </p:pic>
      <p:sp>
        <p:nvSpPr>
          <p:cNvPr id="26" name="Text Placeholder 23">
            <a:extLst>
              <a:ext uri="{FF2B5EF4-FFF2-40B4-BE49-F238E27FC236}">
                <a16:creationId xmlns:a16="http://schemas.microsoft.com/office/drawing/2014/main" id="{608DE909-BC66-F241-A842-B20FB5D622A3}"/>
              </a:ext>
            </a:extLst>
          </p:cNvPr>
          <p:cNvSpPr>
            <a:spLocks noGrp="1"/>
          </p:cNvSpPr>
          <p:nvPr userDrawn="1">
            <p:ph type="body" sz="quarter" idx="19" hasCustomPrompt="1"/>
          </p:nvPr>
        </p:nvSpPr>
        <p:spPr>
          <a:xfrm>
            <a:off x="1152753" y="3630445"/>
            <a:ext cx="3195486" cy="731140"/>
          </a:xfrm>
        </p:spPr>
        <p:txBody>
          <a:bodyPr anchor="ctr">
            <a:normAutofit/>
          </a:bodyPr>
          <a:lstStyle>
            <a:lvl1pPr marL="0" indent="0" algn="l">
              <a:buNone/>
              <a:defRPr sz="2800" baseline="0">
                <a:solidFill>
                  <a:schemeClr val="bg1"/>
                </a:solidFill>
                <a:latin typeface="+mn-lt"/>
              </a:defRPr>
            </a:lvl1pPr>
          </a:lstStyle>
          <a:p>
            <a:pPr lvl="0"/>
            <a:r>
              <a:rPr lang="en-US" dirty="0"/>
              <a:t>Sub-heading</a:t>
            </a:r>
          </a:p>
        </p:txBody>
      </p:sp>
      <p:sp>
        <p:nvSpPr>
          <p:cNvPr id="27" name="Text Placeholder 23">
            <a:extLst>
              <a:ext uri="{FF2B5EF4-FFF2-40B4-BE49-F238E27FC236}">
                <a16:creationId xmlns:a16="http://schemas.microsoft.com/office/drawing/2014/main" id="{35107A99-85A2-0B46-8004-70859B7F4D11}"/>
              </a:ext>
            </a:extLst>
          </p:cNvPr>
          <p:cNvSpPr>
            <a:spLocks noGrp="1"/>
          </p:cNvSpPr>
          <p:nvPr userDrawn="1">
            <p:ph type="body" sz="quarter" idx="20" hasCustomPrompt="1"/>
          </p:nvPr>
        </p:nvSpPr>
        <p:spPr>
          <a:xfrm>
            <a:off x="1152753" y="2820869"/>
            <a:ext cx="3195485" cy="837258"/>
          </a:xfrm>
        </p:spPr>
        <p:txBody>
          <a:bodyPr anchor="ctr">
            <a:normAutofit/>
          </a:bodyPr>
          <a:lstStyle>
            <a:lvl1pPr marL="0" indent="0" algn="l">
              <a:buNone/>
              <a:defRPr sz="5000" baseline="0">
                <a:solidFill>
                  <a:schemeClr val="bg1"/>
                </a:solidFill>
                <a:latin typeface="+mn-lt"/>
              </a:defRPr>
            </a:lvl1pPr>
          </a:lstStyle>
          <a:p>
            <a:pPr lvl="0"/>
            <a:r>
              <a:rPr lang="en-US" dirty="0"/>
              <a:t>Heading </a:t>
            </a:r>
          </a:p>
        </p:txBody>
      </p:sp>
      <p:sp>
        <p:nvSpPr>
          <p:cNvPr id="28" name="Footer Placeholder 6">
            <a:extLst>
              <a:ext uri="{FF2B5EF4-FFF2-40B4-BE49-F238E27FC236}">
                <a16:creationId xmlns:a16="http://schemas.microsoft.com/office/drawing/2014/main" id="{BC5C334C-BCEF-B142-874F-73AAB1B7E639}"/>
              </a:ext>
            </a:extLst>
          </p:cNvPr>
          <p:cNvSpPr txBox="1">
            <a:spLocks noGrp="1"/>
          </p:cNvSpPr>
          <p:nvPr userDrawn="1"/>
        </p:nvSpPr>
        <p:spPr bwMode="auto">
          <a:xfrm>
            <a:off x="9544272" y="6161631"/>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9" name="Picture 8">
            <a:extLst>
              <a:ext uri="{FF2B5EF4-FFF2-40B4-BE49-F238E27FC236}">
                <a16:creationId xmlns:a16="http://schemas.microsoft.com/office/drawing/2014/main" id="{76648142-E672-A744-8ABE-938BF1DB50E3}"/>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890403" y="616163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Freeform 29">
            <a:extLst>
              <a:ext uri="{FF2B5EF4-FFF2-40B4-BE49-F238E27FC236}">
                <a16:creationId xmlns:a16="http://schemas.microsoft.com/office/drawing/2014/main" id="{99D33FD2-158B-DC46-8F5F-3E38F6B003B1}"/>
              </a:ext>
            </a:extLst>
          </p:cNvPr>
          <p:cNvSpPr>
            <a:spLocks noGrp="1"/>
          </p:cNvSpPr>
          <p:nvPr>
            <p:ph type="pic" sz="quarter" idx="21"/>
          </p:nvPr>
        </p:nvSpPr>
        <p:spPr>
          <a:xfrm>
            <a:off x="12700" y="1935163"/>
            <a:ext cx="12179300" cy="3646487"/>
          </a:xfrm>
          <a:custGeom>
            <a:avLst/>
            <a:gdLst>
              <a:gd name="connsiteX0" fmla="*/ 336528 w 12179300"/>
              <a:gd name="connsiteY0" fmla="*/ 1535450 h 3646487"/>
              <a:gd name="connsiteX1" fmla="*/ 348739 w 12179300"/>
              <a:gd name="connsiteY1" fmla="*/ 1777258 h 3646487"/>
              <a:gd name="connsiteX2" fmla="*/ 360633 w 12179300"/>
              <a:gd name="connsiteY2" fmla="*/ 1855191 h 3646487"/>
              <a:gd name="connsiteX3" fmla="*/ 348738 w 12179300"/>
              <a:gd name="connsiteY3" fmla="*/ 1777258 h 3646487"/>
              <a:gd name="connsiteX4" fmla="*/ 336528 w 12179300"/>
              <a:gd name="connsiteY4" fmla="*/ 1535450 h 3646487"/>
              <a:gd name="connsiteX5" fmla="*/ 344970 w 12179300"/>
              <a:gd name="connsiteY5" fmla="*/ 1344460 h 3646487"/>
              <a:gd name="connsiteX6" fmla="*/ 336528 w 12179300"/>
              <a:gd name="connsiteY6" fmla="*/ 1535450 h 3646487"/>
              <a:gd name="connsiteX7" fmla="*/ 341816 w 12179300"/>
              <a:gd name="connsiteY7" fmla="*/ 1376036 h 3646487"/>
              <a:gd name="connsiteX8" fmla="*/ 350540 w 12179300"/>
              <a:gd name="connsiteY8" fmla="*/ 1288693 h 3646487"/>
              <a:gd name="connsiteX9" fmla="*/ 344970 w 12179300"/>
              <a:gd name="connsiteY9" fmla="*/ 1344460 h 3646487"/>
              <a:gd name="connsiteX10" fmla="*/ 345896 w 12179300"/>
              <a:gd name="connsiteY10" fmla="*/ 1323511 h 3646487"/>
              <a:gd name="connsiteX11" fmla="*/ 368918 w 12179300"/>
              <a:gd name="connsiteY11" fmla="*/ 1150914 h 3646487"/>
              <a:gd name="connsiteX12" fmla="*/ 350540 w 12179300"/>
              <a:gd name="connsiteY12" fmla="*/ 1288693 h 3646487"/>
              <a:gd name="connsiteX13" fmla="*/ 357456 w 12179300"/>
              <a:gd name="connsiteY13" fmla="*/ 1219454 h 3646487"/>
              <a:gd name="connsiteX14" fmla="*/ 378014 w 12179300"/>
              <a:gd name="connsiteY14" fmla="*/ 1096521 h 3646487"/>
              <a:gd name="connsiteX15" fmla="*/ 368918 w 12179300"/>
              <a:gd name="connsiteY15" fmla="*/ 1150914 h 3646487"/>
              <a:gd name="connsiteX16" fmla="*/ 373467 w 12179300"/>
              <a:gd name="connsiteY16" fmla="*/ 1116806 h 3646487"/>
              <a:gd name="connsiteX17" fmla="*/ 418446 w 12179300"/>
              <a:gd name="connsiteY17" fmla="*/ 916131 h 3646487"/>
              <a:gd name="connsiteX18" fmla="*/ 378014 w 12179300"/>
              <a:gd name="connsiteY18" fmla="*/ 1096521 h 3646487"/>
              <a:gd name="connsiteX19" fmla="*/ 383111 w 12179300"/>
              <a:gd name="connsiteY19" fmla="*/ 1066040 h 3646487"/>
              <a:gd name="connsiteX20" fmla="*/ 418446 w 12179300"/>
              <a:gd name="connsiteY20" fmla="*/ 916131 h 3646487"/>
              <a:gd name="connsiteX21" fmla="*/ 4498228 w 12179300"/>
              <a:gd name="connsiteY21" fmla="*/ 0 h 3646487"/>
              <a:gd name="connsiteX22" fmla="*/ 12179300 w 12179300"/>
              <a:gd name="connsiteY22" fmla="*/ 0 h 3646487"/>
              <a:gd name="connsiteX23" fmla="*/ 12179300 w 12179300"/>
              <a:gd name="connsiteY23" fmla="*/ 3646487 h 3646487"/>
              <a:gd name="connsiteX24" fmla="*/ 3767501 w 12179300"/>
              <a:gd name="connsiteY24" fmla="*/ 3646487 h 3646487"/>
              <a:gd name="connsiteX25" fmla="*/ 3915656 w 12179300"/>
              <a:gd name="connsiteY25" fmla="*/ 3565433 h 3646487"/>
              <a:gd name="connsiteX26" fmla="*/ 5066533 w 12179300"/>
              <a:gd name="connsiteY26" fmla="*/ 1535449 h 3646487"/>
              <a:gd name="connsiteX27" fmla="*/ 4526482 w 12179300"/>
              <a:gd name="connsiteY27" fmla="*/ 31088 h 3646487"/>
              <a:gd name="connsiteX28" fmla="*/ 0 w 12179300"/>
              <a:gd name="connsiteY28" fmla="*/ 0 h 3646487"/>
              <a:gd name="connsiteX29" fmla="*/ 484 w 12179300"/>
              <a:gd name="connsiteY29" fmla="*/ 0 h 3646487"/>
              <a:gd name="connsiteX30" fmla="*/ 484 w 12179300"/>
              <a:gd name="connsiteY30" fmla="*/ 2336905 h 3646487"/>
              <a:gd name="connsiteX31" fmla="*/ 71446 w 12179300"/>
              <a:gd name="connsiteY31" fmla="*/ 2368460 h 3646487"/>
              <a:gd name="connsiteX32" fmla="*/ 405373 w 12179300"/>
              <a:gd name="connsiteY32" fmla="*/ 2467637 h 3646487"/>
              <a:gd name="connsiteX33" fmla="*/ 537710 w 12179300"/>
              <a:gd name="connsiteY33" fmla="*/ 2487834 h 3646487"/>
              <a:gd name="connsiteX34" fmla="*/ 621971 w 12179300"/>
              <a:gd name="connsiteY34" fmla="*/ 2662749 h 3646487"/>
              <a:gd name="connsiteX35" fmla="*/ 1612135 w 12179300"/>
              <a:gd name="connsiteY35" fmla="*/ 3635155 h 3646487"/>
              <a:gd name="connsiteX36" fmla="*/ 1636905 w 12179300"/>
              <a:gd name="connsiteY36" fmla="*/ 3646487 h 3646487"/>
              <a:gd name="connsiteX37" fmla="*/ 0 w 12179300"/>
              <a:gd name="connsiteY37" fmla="*/ 3646487 h 3646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179300" h="3646487">
                <a:moveTo>
                  <a:pt x="336528" y="1535450"/>
                </a:moveTo>
                <a:cubicBezTo>
                  <a:pt x="336528" y="1617085"/>
                  <a:pt x="340664" y="1697753"/>
                  <a:pt x="348739" y="1777258"/>
                </a:cubicBezTo>
                <a:lnTo>
                  <a:pt x="360633" y="1855191"/>
                </a:lnTo>
                <a:lnTo>
                  <a:pt x="348738" y="1777258"/>
                </a:lnTo>
                <a:cubicBezTo>
                  <a:pt x="340664" y="1697754"/>
                  <a:pt x="336528" y="1617085"/>
                  <a:pt x="336528" y="1535450"/>
                </a:cubicBezTo>
                <a:close/>
                <a:moveTo>
                  <a:pt x="344970" y="1344460"/>
                </a:moveTo>
                <a:lnTo>
                  <a:pt x="336528" y="1535450"/>
                </a:lnTo>
                <a:cubicBezTo>
                  <a:pt x="336528" y="1481877"/>
                  <a:pt x="338309" y="1428721"/>
                  <a:pt x="341816" y="1376036"/>
                </a:cubicBezTo>
                <a:close/>
                <a:moveTo>
                  <a:pt x="350540" y="1288693"/>
                </a:moveTo>
                <a:lnTo>
                  <a:pt x="344970" y="1344460"/>
                </a:lnTo>
                <a:lnTo>
                  <a:pt x="345896" y="1323511"/>
                </a:lnTo>
                <a:close/>
                <a:moveTo>
                  <a:pt x="368918" y="1150914"/>
                </a:moveTo>
                <a:lnTo>
                  <a:pt x="350540" y="1288693"/>
                </a:lnTo>
                <a:lnTo>
                  <a:pt x="357456" y="1219454"/>
                </a:lnTo>
                <a:close/>
                <a:moveTo>
                  <a:pt x="378014" y="1096521"/>
                </a:moveTo>
                <a:lnTo>
                  <a:pt x="368918" y="1150914"/>
                </a:lnTo>
                <a:lnTo>
                  <a:pt x="373467" y="1116806"/>
                </a:lnTo>
                <a:close/>
                <a:moveTo>
                  <a:pt x="418446" y="916131"/>
                </a:moveTo>
                <a:lnTo>
                  <a:pt x="378014" y="1096521"/>
                </a:lnTo>
                <a:lnTo>
                  <a:pt x="383111" y="1066040"/>
                </a:lnTo>
                <a:cubicBezTo>
                  <a:pt x="393295" y="1015468"/>
                  <a:pt x="405092" y="965479"/>
                  <a:pt x="418446" y="916131"/>
                </a:cubicBezTo>
                <a:close/>
                <a:moveTo>
                  <a:pt x="4498228" y="0"/>
                </a:moveTo>
                <a:lnTo>
                  <a:pt x="12179300" y="0"/>
                </a:lnTo>
                <a:lnTo>
                  <a:pt x="12179300" y="3646487"/>
                </a:lnTo>
                <a:lnTo>
                  <a:pt x="3767501" y="3646487"/>
                </a:lnTo>
                <a:lnTo>
                  <a:pt x="3915656" y="3565433"/>
                </a:lnTo>
                <a:cubicBezTo>
                  <a:pt x="4605081" y="3152204"/>
                  <a:pt x="5066533" y="2397716"/>
                  <a:pt x="5066533" y="1535449"/>
                </a:cubicBezTo>
                <a:cubicBezTo>
                  <a:pt x="5066533" y="964006"/>
                  <a:pt x="4863864" y="439900"/>
                  <a:pt x="4526482" y="31088"/>
                </a:cubicBezTo>
                <a:close/>
                <a:moveTo>
                  <a:pt x="0" y="0"/>
                </a:moveTo>
                <a:lnTo>
                  <a:pt x="484" y="0"/>
                </a:lnTo>
                <a:lnTo>
                  <a:pt x="484" y="2336905"/>
                </a:lnTo>
                <a:lnTo>
                  <a:pt x="71446" y="2368460"/>
                </a:lnTo>
                <a:cubicBezTo>
                  <a:pt x="178583" y="2410707"/>
                  <a:pt x="290194" y="2444068"/>
                  <a:pt x="405373" y="2467637"/>
                </a:cubicBezTo>
                <a:lnTo>
                  <a:pt x="537710" y="2487834"/>
                </a:lnTo>
                <a:lnTo>
                  <a:pt x="621971" y="2662749"/>
                </a:lnTo>
                <a:cubicBezTo>
                  <a:pt x="847246" y="3077441"/>
                  <a:pt x="1192945" y="3417222"/>
                  <a:pt x="1612135" y="3635155"/>
                </a:cubicBezTo>
                <a:lnTo>
                  <a:pt x="1636905" y="3646487"/>
                </a:lnTo>
                <a:lnTo>
                  <a:pt x="0" y="3646487"/>
                </a:lnTo>
                <a:close/>
              </a:path>
            </a:pathLst>
          </a:custGeom>
        </p:spPr>
        <p:txBody>
          <a:bodyPr wrap="square">
            <a:noAutofit/>
          </a:bodyPr>
          <a:lstStyle/>
          <a:p>
            <a:endParaRPr lang="en-US" dirty="0"/>
          </a:p>
        </p:txBody>
      </p:sp>
      <p:sp>
        <p:nvSpPr>
          <p:cNvPr id="43" name="Text Box 15">
            <a:extLst>
              <a:ext uri="{FF2B5EF4-FFF2-40B4-BE49-F238E27FC236}">
                <a16:creationId xmlns:a16="http://schemas.microsoft.com/office/drawing/2014/main" id="{F415B5D3-0006-E44D-881C-31D798A0CEF8}"/>
              </a:ext>
            </a:extLst>
          </p:cNvPr>
          <p:cNvSpPr txBox="1"/>
          <p:nvPr userDrawn="1"/>
        </p:nvSpPr>
        <p:spPr>
          <a:xfrm>
            <a:off x="3481863" y="5916368"/>
            <a:ext cx="4005625" cy="62513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950" dirty="0">
                <a:solidFill>
                  <a:schemeClr val="tx1"/>
                </a:solidFill>
                <a:effectLst/>
                <a:latin typeface="+mn-lt"/>
                <a:ea typeface="Calibri" panose="020F0502020204030204" pitchFamily="34"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950" dirty="0">
                <a:solidFill>
                  <a:schemeClr val="tx1"/>
                </a:solidFill>
                <a:effectLst/>
                <a:latin typeface="+mn-lt"/>
                <a:ea typeface="Times New Roman" panose="02020603050405020304" pitchFamily="18" charset="0"/>
                <a:cs typeface="Times New Roman" panose="02020603050405020304" pitchFamily="18" charset="0"/>
              </a:rPr>
              <a:t>2019-2-UK01-KA205-062298</a:t>
            </a:r>
            <a:endParaRPr lang="en-IE" sz="950" dirty="0">
              <a:solidFill>
                <a:schemeClr val="tx1"/>
              </a:solidFill>
              <a:effectLst/>
              <a:latin typeface="+mn-lt"/>
              <a:ea typeface="Calibri" panose="020F0502020204030204" pitchFamily="34" charset="0"/>
              <a:cs typeface="Times New Roman" panose="02020603050405020304" pitchFamily="18" charset="0"/>
            </a:endParaRPr>
          </a:p>
          <a:p>
            <a:pPr algn="just">
              <a:spcAft>
                <a:spcPts val="0"/>
              </a:spcAft>
            </a:pPr>
            <a:r>
              <a:rPr lang="en-US" sz="950" dirty="0">
                <a:solidFill>
                  <a:schemeClr val="tx1"/>
                </a:solidFill>
                <a:effectLst/>
                <a:latin typeface="+mn-lt"/>
                <a:ea typeface="Calibri" panose="020F0502020204030204" pitchFamily="34" charset="0"/>
                <a:cs typeface="Times New Roman" panose="02020603050405020304" pitchFamily="18" charset="0"/>
              </a:rPr>
              <a:t> </a:t>
            </a:r>
            <a:endParaRPr lang="en-IE" sz="950" dirty="0">
              <a:solidFill>
                <a:schemeClr val="tx1"/>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73666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slide - whit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28645C26-2FD6-7744-AD48-B7C149855761}"/>
              </a:ext>
            </a:extLst>
          </p:cNvPr>
          <p:cNvSpPr/>
          <p:nvPr userDrawn="1"/>
        </p:nvSpPr>
        <p:spPr>
          <a:xfrm rot="16200000">
            <a:off x="6531921" y="-2193604"/>
            <a:ext cx="3112971" cy="7500180"/>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5">
            <a:extLst>
              <a:ext uri="{FF2B5EF4-FFF2-40B4-BE49-F238E27FC236}">
                <a16:creationId xmlns:a16="http://schemas.microsoft.com/office/drawing/2014/main" id="{E55958EA-89A8-8343-B46C-6190808EEC65}"/>
              </a:ext>
            </a:extLst>
          </p:cNvPr>
          <p:cNvSpPr>
            <a:spLocks noGrp="1"/>
          </p:cNvSpPr>
          <p:nvPr>
            <p:ph type="body" sz="quarter" idx="14" hasCustomPrompt="1"/>
          </p:nvPr>
        </p:nvSpPr>
        <p:spPr>
          <a:xfrm>
            <a:off x="508178" y="3429000"/>
            <a:ext cx="10985483" cy="2644774"/>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DD2FE315-7562-344C-868C-A461F71AB3C7}"/>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Tree>
    <p:extLst>
      <p:ext uri="{BB962C8B-B14F-4D97-AF65-F5344CB8AC3E}">
        <p14:creationId xmlns:p14="http://schemas.microsoft.com/office/powerpoint/2010/main" val="31541657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Only Slide - Vertical - 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7E08BD-CA23-7242-8306-1111C3DB65A4}"/>
              </a:ext>
            </a:extLst>
          </p:cNvPr>
          <p:cNvSpPr/>
          <p:nvPr userDrawn="1"/>
        </p:nvSpPr>
        <p:spPr>
          <a:xfrm>
            <a:off x="8946" y="0"/>
            <a:ext cx="3482399" cy="687968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33167991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Slide -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F4D26F-B2E5-334C-BCD4-DC4BB5A8450E}"/>
              </a:ext>
            </a:extLst>
          </p:cNvPr>
          <p:cNvSpPr/>
          <p:nvPr userDrawn="1"/>
        </p:nvSpPr>
        <p:spPr>
          <a:xfrm>
            <a:off x="8946" y="0"/>
            <a:ext cx="12183054" cy="1702371"/>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41075519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Only Slide - Purp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7E08BD-CA23-7242-8306-1111C3DB65A4}"/>
              </a:ext>
            </a:extLst>
          </p:cNvPr>
          <p:cNvSpPr/>
          <p:nvPr userDrawn="1"/>
        </p:nvSpPr>
        <p:spPr>
          <a:xfrm>
            <a:off x="8946" y="0"/>
            <a:ext cx="3482399"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4089409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ext Only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F4D26F-B2E5-334C-BCD4-DC4BB5A8450E}"/>
              </a:ext>
            </a:extLst>
          </p:cNvPr>
          <p:cNvSpPr/>
          <p:nvPr userDrawn="1"/>
        </p:nvSpPr>
        <p:spPr>
          <a:xfrm>
            <a:off x="8946" y="0"/>
            <a:ext cx="12183054" cy="1702371"/>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16792085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Only Slide - Vertical - 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7E08BD-CA23-7242-8306-1111C3DB65A4}"/>
              </a:ext>
            </a:extLst>
          </p:cNvPr>
          <p:cNvSpPr/>
          <p:nvPr userDrawn="1"/>
        </p:nvSpPr>
        <p:spPr>
          <a:xfrm>
            <a:off x="0" y="0"/>
            <a:ext cx="3482399" cy="6879688"/>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6" name="Straight Connector 15">
            <a:extLst>
              <a:ext uri="{FF2B5EF4-FFF2-40B4-BE49-F238E27FC236}">
                <a16:creationId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id="{E55958EA-89A8-8343-B46C-6190808EEC65}"/>
              </a:ext>
            </a:extLst>
          </p:cNvPr>
          <p:cNvSpPr>
            <a:spLocks noGrp="1"/>
          </p:cNvSpPr>
          <p:nvPr>
            <p:ph type="body" sz="quarter" idx="14" hasCustomPrompt="1"/>
          </p:nvPr>
        </p:nvSpPr>
        <p:spPr>
          <a:xfrm>
            <a:off x="3966827" y="653500"/>
            <a:ext cx="7540362" cy="520651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DD2FE315-7562-344C-868C-A461F71AB3C7}"/>
              </a:ext>
            </a:extLst>
          </p:cNvPr>
          <p:cNvSpPr>
            <a:spLocks noGrp="1"/>
          </p:cNvSpPr>
          <p:nvPr>
            <p:ph type="body" sz="quarter" idx="15" hasCustomPrompt="1"/>
          </p:nvPr>
        </p:nvSpPr>
        <p:spPr>
          <a:xfrm>
            <a:off x="484428" y="653500"/>
            <a:ext cx="2852539" cy="5206518"/>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3404022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Only Slide - Yellow">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F4D26F-B2E5-334C-BCD4-DC4BB5A8450E}"/>
              </a:ext>
            </a:extLst>
          </p:cNvPr>
          <p:cNvSpPr/>
          <p:nvPr userDrawn="1"/>
        </p:nvSpPr>
        <p:spPr>
          <a:xfrm>
            <a:off x="8946" y="0"/>
            <a:ext cx="12183054" cy="1702371"/>
          </a:xfrm>
          <a:prstGeom prst="rect">
            <a:avLst/>
          </a:pr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65D7E34-EA65-E447-8D5F-5A59B1453A3E}"/>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6" name="Straight Connector 15">
            <a:extLst>
              <a:ext uri="{FF2B5EF4-FFF2-40B4-BE49-F238E27FC236}">
                <a16:creationId xmlns:a16="http://schemas.microsoft.com/office/drawing/2014/main" id="{EE3D8B26-7B6C-7E47-BAA8-D1ECB05084F9}"/>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25">
            <a:extLst>
              <a:ext uri="{FF2B5EF4-FFF2-40B4-BE49-F238E27FC236}">
                <a16:creationId xmlns:a16="http://schemas.microsoft.com/office/drawing/2014/main" id="{E55958EA-89A8-8343-B46C-6190808EEC65}"/>
              </a:ext>
            </a:extLst>
          </p:cNvPr>
          <p:cNvSpPr>
            <a:spLocks noGrp="1"/>
          </p:cNvSpPr>
          <p:nvPr>
            <p:ph type="body" sz="quarter" idx="14" hasCustomPrompt="1"/>
          </p:nvPr>
        </p:nvSpPr>
        <p:spPr>
          <a:xfrm>
            <a:off x="508178" y="2066306"/>
            <a:ext cx="11141516" cy="400746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8" name="Text Placeholder 23">
            <a:extLst>
              <a:ext uri="{FF2B5EF4-FFF2-40B4-BE49-F238E27FC236}">
                <a16:creationId xmlns:a16="http://schemas.microsoft.com/office/drawing/2014/main" id="{DD2FE315-7562-344C-868C-A461F71AB3C7}"/>
              </a:ext>
            </a:extLst>
          </p:cNvPr>
          <p:cNvSpPr>
            <a:spLocks noGrp="1"/>
          </p:cNvSpPr>
          <p:nvPr>
            <p:ph type="body" sz="quarter" idx="15" hasCustomPrompt="1"/>
          </p:nvPr>
        </p:nvSpPr>
        <p:spPr>
          <a:xfrm>
            <a:off x="525242" y="617875"/>
            <a:ext cx="11141516" cy="697353"/>
          </a:xfrm>
        </p:spPr>
        <p:txBody>
          <a:bodyPr>
            <a:normAutofit/>
          </a:bodyPr>
          <a:lstStyle>
            <a:lvl1pPr marL="0" indent="0" algn="l">
              <a:buNone/>
              <a:defRPr sz="3600">
                <a:solidFill>
                  <a:schemeClr val="bg1"/>
                </a:solidFill>
                <a:latin typeface="+mn-lt"/>
              </a:defRPr>
            </a:lvl1pPr>
          </a:lstStyle>
          <a:p>
            <a:pPr lvl="0"/>
            <a:r>
              <a:rPr lang="en-US" dirty="0"/>
              <a:t>TITLE</a:t>
            </a:r>
          </a:p>
        </p:txBody>
      </p:sp>
    </p:spTree>
    <p:extLst>
      <p:ext uri="{BB962C8B-B14F-4D97-AF65-F5344CB8AC3E}">
        <p14:creationId xmlns:p14="http://schemas.microsoft.com/office/powerpoint/2010/main" val="26915082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hone - Text - Pin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E33612E-853A-CA41-BF5E-C1007E2219AA}"/>
              </a:ext>
            </a:extLst>
          </p:cNvPr>
          <p:cNvSpPr/>
          <p:nvPr userDrawn="1"/>
        </p:nvSpPr>
        <p:spPr>
          <a:xfrm>
            <a:off x="20821" y="0"/>
            <a:ext cx="1217117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EE83DE78-9A49-9445-9BAD-D381632B4CC1}"/>
              </a:ext>
            </a:extLst>
          </p:cNvPr>
          <p:cNvSpPr/>
          <p:nvPr userDrawn="1"/>
        </p:nvSpPr>
        <p:spPr>
          <a:xfrm>
            <a:off x="6752" y="0"/>
            <a:ext cx="9527210" cy="6879688"/>
          </a:xfrm>
          <a:prstGeom prst="rect">
            <a:avLst/>
          </a:pr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id="{C2364AB7-62A3-8644-9AF9-42542D74CAD7}"/>
              </a:ext>
            </a:extLst>
          </p:cNvPr>
          <p:cNvSpPr>
            <a:spLocks noGrp="1"/>
          </p:cNvSpPr>
          <p:nvPr>
            <p:ph type="body" sz="quarter" idx="14" hasCustomPrompt="1"/>
          </p:nvPr>
        </p:nvSpPr>
        <p:spPr>
          <a:xfrm>
            <a:off x="3993774" y="2230946"/>
            <a:ext cx="4760259" cy="697353"/>
          </a:xfrm>
        </p:spPr>
        <p:txBody>
          <a:bodyPr>
            <a:normAutofit/>
          </a:bodyPr>
          <a:lstStyle>
            <a:lvl1pPr marL="0" indent="0" algn="l">
              <a:buNone/>
              <a:defRPr sz="3600">
                <a:solidFill>
                  <a:schemeClr val="bg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id="{2E615F5F-CB96-8744-9722-8A18C0C7C9E8}"/>
              </a:ext>
            </a:extLst>
          </p:cNvPr>
          <p:cNvSpPr>
            <a:spLocks noGrp="1"/>
          </p:cNvSpPr>
          <p:nvPr>
            <p:ph type="body" sz="quarter" idx="15" hasCustomPrompt="1"/>
          </p:nvPr>
        </p:nvSpPr>
        <p:spPr>
          <a:xfrm>
            <a:off x="3993776" y="3431298"/>
            <a:ext cx="4760259" cy="2754349"/>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2" name="Picture 11" descr="A picture containing monitor, photo, sitting, phone&#10;&#10;Description automatically generated">
            <a:extLst>
              <a:ext uri="{FF2B5EF4-FFF2-40B4-BE49-F238E27FC236}">
                <a16:creationId xmlns:a16="http://schemas.microsoft.com/office/drawing/2014/main" id="{B9B9EC6B-8FCA-1C42-BAF4-758C0944C1B9}"/>
              </a:ext>
            </a:extLst>
          </p:cNvPr>
          <p:cNvPicPr>
            <a:picLocks noChangeAspect="1"/>
          </p:cNvPicPr>
          <p:nvPr userDrawn="1"/>
        </p:nvPicPr>
        <p:blipFill>
          <a:blip r:embed="rId2"/>
          <a:stretch>
            <a:fillRect/>
          </a:stretch>
        </p:blipFill>
        <p:spPr>
          <a:xfrm>
            <a:off x="-747898" y="360772"/>
            <a:ext cx="6199242" cy="6131859"/>
          </a:xfrm>
          <a:prstGeom prst="rect">
            <a:avLst/>
          </a:prstGeom>
        </p:spPr>
      </p:pic>
      <p:sp>
        <p:nvSpPr>
          <p:cNvPr id="13" name="Picture Placeholder 31">
            <a:extLst>
              <a:ext uri="{FF2B5EF4-FFF2-40B4-BE49-F238E27FC236}">
                <a16:creationId xmlns:a16="http://schemas.microsoft.com/office/drawing/2014/main" id="{D9AC4096-A22A-9A4A-9926-5F66845A4AE8}"/>
              </a:ext>
            </a:extLst>
          </p:cNvPr>
          <p:cNvSpPr>
            <a:spLocks noGrp="1"/>
          </p:cNvSpPr>
          <p:nvPr>
            <p:ph type="pic" sz="quarter" idx="21"/>
          </p:nvPr>
        </p:nvSpPr>
        <p:spPr>
          <a:xfrm>
            <a:off x="1148089" y="1352116"/>
            <a:ext cx="2334700" cy="4149171"/>
          </a:xfrm>
          <a:solidFill>
            <a:schemeClr val="bg1"/>
          </a:solidFill>
        </p:spPr>
        <p:txBody>
          <a:bodyPr/>
          <a:lstStyle/>
          <a:p>
            <a:endParaRPr lang="en-US" dirty="0"/>
          </a:p>
        </p:txBody>
      </p:sp>
      <p:cxnSp>
        <p:nvCxnSpPr>
          <p:cNvPr id="16" name="Straight Connector 15">
            <a:extLst>
              <a:ext uri="{FF2B5EF4-FFF2-40B4-BE49-F238E27FC236}">
                <a16:creationId xmlns:a16="http://schemas.microsoft.com/office/drawing/2014/main" id="{F5A599B5-3C9C-1C4E-9A0B-5C54912F7B8D}"/>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170ACDDB-E07D-B240-A2CD-7E787F98FF3A}"/>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Tree>
    <p:extLst>
      <p:ext uri="{BB962C8B-B14F-4D97-AF65-F5344CB8AC3E}">
        <p14:creationId xmlns:p14="http://schemas.microsoft.com/office/powerpoint/2010/main" val="4187997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ne - Text - Whi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E33612E-853A-CA41-BF5E-C1007E2219AA}"/>
              </a:ext>
            </a:extLst>
          </p:cNvPr>
          <p:cNvSpPr/>
          <p:nvPr userDrawn="1"/>
        </p:nvSpPr>
        <p:spPr>
          <a:xfrm>
            <a:off x="20821" y="0"/>
            <a:ext cx="12171179" cy="6879688"/>
          </a:xfrm>
          <a:prstGeom prst="rect">
            <a:avLst/>
          </a:prstGeom>
          <a:solidFill>
            <a:srgbClr val="ED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Rectangle 14">
            <a:extLst>
              <a:ext uri="{FF2B5EF4-FFF2-40B4-BE49-F238E27FC236}">
                <a16:creationId xmlns:a16="http://schemas.microsoft.com/office/drawing/2014/main" id="{EE83DE78-9A49-9445-9BAD-D381632B4CC1}"/>
              </a:ext>
            </a:extLst>
          </p:cNvPr>
          <p:cNvSpPr/>
          <p:nvPr userDrawn="1"/>
        </p:nvSpPr>
        <p:spPr>
          <a:xfrm>
            <a:off x="0" y="-10844"/>
            <a:ext cx="9527210"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23">
            <a:extLst>
              <a:ext uri="{FF2B5EF4-FFF2-40B4-BE49-F238E27FC236}">
                <a16:creationId xmlns:a16="http://schemas.microsoft.com/office/drawing/2014/main" id="{C2364AB7-62A3-8644-9AF9-42542D74CAD7}"/>
              </a:ext>
            </a:extLst>
          </p:cNvPr>
          <p:cNvSpPr>
            <a:spLocks noGrp="1"/>
          </p:cNvSpPr>
          <p:nvPr>
            <p:ph type="body" sz="quarter" idx="14" hasCustomPrompt="1"/>
          </p:nvPr>
        </p:nvSpPr>
        <p:spPr>
          <a:xfrm>
            <a:off x="3373937" y="145292"/>
            <a:ext cx="5585128" cy="697353"/>
          </a:xfrm>
        </p:spPr>
        <p:txBody>
          <a:bodyPr>
            <a:normAutofit/>
          </a:bodyPr>
          <a:lstStyle>
            <a:lvl1pPr marL="0" indent="0" algn="l">
              <a:buNone/>
              <a:defRPr sz="3600">
                <a:solidFill>
                  <a:schemeClr val="tx1"/>
                </a:solidFill>
                <a:latin typeface="+mn-lt"/>
              </a:defRPr>
            </a:lvl1pPr>
          </a:lstStyle>
          <a:p>
            <a:pPr lvl="0"/>
            <a:r>
              <a:rPr lang="en-US" dirty="0"/>
              <a:t>Heading</a:t>
            </a:r>
          </a:p>
        </p:txBody>
      </p:sp>
      <p:sp>
        <p:nvSpPr>
          <p:cNvPr id="10" name="Text Placeholder 25">
            <a:extLst>
              <a:ext uri="{FF2B5EF4-FFF2-40B4-BE49-F238E27FC236}">
                <a16:creationId xmlns:a16="http://schemas.microsoft.com/office/drawing/2014/main" id="{2E615F5F-CB96-8744-9722-8A18C0C7C9E8}"/>
              </a:ext>
            </a:extLst>
          </p:cNvPr>
          <p:cNvSpPr>
            <a:spLocks noGrp="1"/>
          </p:cNvSpPr>
          <p:nvPr>
            <p:ph type="body" sz="quarter" idx="15" hasCustomPrompt="1"/>
          </p:nvPr>
        </p:nvSpPr>
        <p:spPr>
          <a:xfrm>
            <a:off x="3373937" y="1301327"/>
            <a:ext cx="5585128" cy="2754349"/>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2" name="Picture 11" descr="A picture containing monitor, photo, sitting, phone&#10;&#10;Description automatically generated">
            <a:extLst>
              <a:ext uri="{FF2B5EF4-FFF2-40B4-BE49-F238E27FC236}">
                <a16:creationId xmlns:a16="http://schemas.microsoft.com/office/drawing/2014/main" id="{B9B9EC6B-8FCA-1C42-BAF4-758C0944C1B9}"/>
              </a:ext>
            </a:extLst>
          </p:cNvPr>
          <p:cNvPicPr>
            <a:picLocks noChangeAspect="1"/>
          </p:cNvPicPr>
          <p:nvPr userDrawn="1"/>
        </p:nvPicPr>
        <p:blipFill>
          <a:blip r:embed="rId2"/>
          <a:stretch>
            <a:fillRect/>
          </a:stretch>
        </p:blipFill>
        <p:spPr>
          <a:xfrm>
            <a:off x="-1569830" y="327538"/>
            <a:ext cx="6199242" cy="6131859"/>
          </a:xfrm>
          <a:prstGeom prst="rect">
            <a:avLst/>
          </a:prstGeom>
        </p:spPr>
      </p:pic>
      <p:sp>
        <p:nvSpPr>
          <p:cNvPr id="13" name="Picture Placeholder 31">
            <a:extLst>
              <a:ext uri="{FF2B5EF4-FFF2-40B4-BE49-F238E27FC236}">
                <a16:creationId xmlns:a16="http://schemas.microsoft.com/office/drawing/2014/main" id="{D9AC4096-A22A-9A4A-9926-5F66845A4AE8}"/>
              </a:ext>
            </a:extLst>
          </p:cNvPr>
          <p:cNvSpPr>
            <a:spLocks noGrp="1"/>
          </p:cNvSpPr>
          <p:nvPr>
            <p:ph type="pic" sz="quarter" idx="21"/>
          </p:nvPr>
        </p:nvSpPr>
        <p:spPr>
          <a:xfrm>
            <a:off x="362441" y="1318881"/>
            <a:ext cx="2334700" cy="4149171"/>
          </a:xfrm>
          <a:solidFill>
            <a:schemeClr val="bg1"/>
          </a:solidFill>
        </p:spPr>
        <p:txBody>
          <a:bodyPr/>
          <a:lstStyle/>
          <a:p>
            <a:endParaRPr lang="en-US" dirty="0"/>
          </a:p>
        </p:txBody>
      </p:sp>
      <p:cxnSp>
        <p:nvCxnSpPr>
          <p:cNvPr id="16" name="Straight Connector 15">
            <a:extLst>
              <a:ext uri="{FF2B5EF4-FFF2-40B4-BE49-F238E27FC236}">
                <a16:creationId xmlns:a16="http://schemas.microsoft.com/office/drawing/2014/main" id="{F5A599B5-3C9C-1C4E-9A0B-5C54912F7B8D}"/>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170ACDDB-E07D-B240-A2CD-7E787F98FF3A}"/>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Tree>
    <p:extLst>
      <p:ext uri="{BB962C8B-B14F-4D97-AF65-F5344CB8AC3E}">
        <p14:creationId xmlns:p14="http://schemas.microsoft.com/office/powerpoint/2010/main" val="390918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ne - Laptop -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860BA7B-AF52-C143-94B6-F02C49DC6F20}"/>
              </a:ext>
            </a:extLst>
          </p:cNvPr>
          <p:cNvSpPr/>
          <p:nvPr userDrawn="1"/>
        </p:nvSpPr>
        <p:spPr>
          <a:xfrm>
            <a:off x="7373" y="0"/>
            <a:ext cx="12204000" cy="6876000"/>
          </a:xfrm>
          <a:prstGeom prst="rect">
            <a:avLst/>
          </a:prstGeom>
          <a:solidFill>
            <a:srgbClr val="56BE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a:extLst>
              <a:ext uri="{FF2B5EF4-FFF2-40B4-BE49-F238E27FC236}">
                <a16:creationId xmlns:a16="http://schemas.microsoft.com/office/drawing/2014/main" id="{0F08A96E-9BDB-B343-BB56-F9ADE67D57E0}"/>
              </a:ext>
            </a:extLst>
          </p:cNvPr>
          <p:cNvSpPr/>
          <p:nvPr userDrawn="1"/>
        </p:nvSpPr>
        <p:spPr>
          <a:xfrm>
            <a:off x="-22746" y="0"/>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EF6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936956D2-E976-0249-989E-B3E4B2B625E0}"/>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F516D52-70AD-464D-9591-C678ED4DAE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3" name="Text Placeholder 23">
            <a:extLst>
              <a:ext uri="{FF2B5EF4-FFF2-40B4-BE49-F238E27FC236}">
                <a16:creationId xmlns:a16="http://schemas.microsoft.com/office/drawing/2014/main" id="{3C83C29A-E1B1-534D-A6F4-EE7A2D5D0F74}"/>
              </a:ext>
            </a:extLst>
          </p:cNvPr>
          <p:cNvSpPr>
            <a:spLocks noGrp="1"/>
          </p:cNvSpPr>
          <p:nvPr>
            <p:ph type="body" sz="quarter" idx="14" hasCustomPrompt="1"/>
          </p:nvPr>
        </p:nvSpPr>
        <p:spPr>
          <a:xfrm>
            <a:off x="7739301" y="1322149"/>
            <a:ext cx="3981452"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2B9C2022-FF2F-FD44-A9C6-A5427CCB9987}"/>
              </a:ext>
            </a:extLst>
          </p:cNvPr>
          <p:cNvSpPr>
            <a:spLocks noGrp="1"/>
          </p:cNvSpPr>
          <p:nvPr>
            <p:ph type="body" sz="quarter" idx="15" hasCustomPrompt="1"/>
          </p:nvPr>
        </p:nvSpPr>
        <p:spPr>
          <a:xfrm>
            <a:off x="7739302" y="2522501"/>
            <a:ext cx="3981451" cy="2592420"/>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17" name="Picture 16" descr="A screenshot of a computer screen&#10;&#10;Description automatically generated">
            <a:extLst>
              <a:ext uri="{FF2B5EF4-FFF2-40B4-BE49-F238E27FC236}">
                <a16:creationId xmlns:a16="http://schemas.microsoft.com/office/drawing/2014/main" id="{E284391A-E111-5C48-B89B-074640CB53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1247" y="1840528"/>
            <a:ext cx="6948243" cy="3956365"/>
          </a:xfrm>
          <a:prstGeom prst="rect">
            <a:avLst/>
          </a:prstGeom>
        </p:spPr>
      </p:pic>
      <p:sp>
        <p:nvSpPr>
          <p:cNvPr id="18" name="Picture Placeholder 2">
            <a:extLst>
              <a:ext uri="{FF2B5EF4-FFF2-40B4-BE49-F238E27FC236}">
                <a16:creationId xmlns:a16="http://schemas.microsoft.com/office/drawing/2014/main" id="{F94D04D2-3E55-9348-B743-58B340559B65}"/>
              </a:ext>
            </a:extLst>
          </p:cNvPr>
          <p:cNvSpPr>
            <a:spLocks noGrp="1"/>
          </p:cNvSpPr>
          <p:nvPr>
            <p:ph type="pic" sz="quarter" idx="16"/>
          </p:nvPr>
        </p:nvSpPr>
        <p:spPr>
          <a:xfrm>
            <a:off x="1270861" y="2019300"/>
            <a:ext cx="5331552" cy="3343275"/>
          </a:xfrm>
        </p:spPr>
        <p:txBody>
          <a:bodyPr/>
          <a:lstStyle/>
          <a:p>
            <a:endParaRPr lang="en-US" dirty="0"/>
          </a:p>
        </p:txBody>
      </p:sp>
    </p:spTree>
    <p:extLst>
      <p:ext uri="{BB962C8B-B14F-4D97-AF65-F5344CB8AC3E}">
        <p14:creationId xmlns:p14="http://schemas.microsoft.com/office/powerpoint/2010/main" val="2711265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ircle Photo with text - Yellow 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61B9B3-7B16-D243-B86D-2B14D7F0C941}"/>
              </a:ext>
            </a:extLst>
          </p:cNvPr>
          <p:cNvSpPr/>
          <p:nvPr userDrawn="1"/>
        </p:nvSpPr>
        <p:spPr>
          <a:xfrm>
            <a:off x="0" y="-21688"/>
            <a:ext cx="12192000"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27" name="Freeform 26">
            <a:extLst>
              <a:ext uri="{FF2B5EF4-FFF2-40B4-BE49-F238E27FC236}">
                <a16:creationId xmlns:a16="http://schemas.microsoft.com/office/drawing/2014/main" id="{F8FBBB49-7FE0-CC4E-A434-E7F31E4A5D1B}"/>
              </a:ext>
            </a:extLst>
          </p:cNvPr>
          <p:cNvSpPr/>
          <p:nvPr userDrawn="1"/>
        </p:nvSpPr>
        <p:spPr>
          <a:xfrm>
            <a:off x="-2" y="-21688"/>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5">
            <a:extLst>
              <a:ext uri="{FF2B5EF4-FFF2-40B4-BE49-F238E27FC236}">
                <a16:creationId xmlns:a16="http://schemas.microsoft.com/office/drawing/2014/main" id="{65261959-A21C-5A44-B01A-7AA9AF43247A}"/>
              </a:ext>
            </a:extLst>
          </p:cNvPr>
          <p:cNvSpPr>
            <a:spLocks noGrp="1"/>
          </p:cNvSpPr>
          <p:nvPr>
            <p:ph type="pic" sz="quarter" idx="10"/>
          </p:nvPr>
        </p:nvSpPr>
        <p:spPr>
          <a:xfrm>
            <a:off x="0" y="1057059"/>
            <a:ext cx="4672100" cy="4672100"/>
          </a:xfrm>
          <a:prstGeom prst="ellipse">
            <a:avLst/>
          </a:prstGeom>
          <a:noFill/>
          <a:ln>
            <a:noFill/>
          </a:ln>
        </p:spPr>
        <p:txBody>
          <a:bodyPr/>
          <a:lstStyle/>
          <a:p>
            <a:endParaRPr lang="en-US" dirty="0"/>
          </a:p>
        </p:txBody>
      </p:sp>
      <p:cxnSp>
        <p:nvCxnSpPr>
          <p:cNvPr id="32" name="Straight Connector 31">
            <a:extLst>
              <a:ext uri="{FF2B5EF4-FFF2-40B4-BE49-F238E27FC236}">
                <a16:creationId xmlns:a16="http://schemas.microsoft.com/office/drawing/2014/main" id="{73E64F87-72CD-8640-B2BD-5BAE42BE87BE}"/>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05E4028E-E11A-A74D-8651-B7652D229DD7}"/>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37" name="Text Placeholder 23">
            <a:extLst>
              <a:ext uri="{FF2B5EF4-FFF2-40B4-BE49-F238E27FC236}">
                <a16:creationId xmlns:a16="http://schemas.microsoft.com/office/drawing/2014/main" id="{71887C45-63D4-A247-9DE0-987298DB45F3}"/>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38" name="Text Placeholder 25">
            <a:extLst>
              <a:ext uri="{FF2B5EF4-FFF2-40B4-BE49-F238E27FC236}">
                <a16:creationId xmlns:a16="http://schemas.microsoft.com/office/drawing/2014/main" id="{E1AA6B9D-81B1-1C42-8F5F-754EA1B10F33}"/>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20647165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ne - Laptop - Whit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0F08A96E-9BDB-B343-BB56-F9ADE67D57E0}"/>
              </a:ext>
            </a:extLst>
          </p:cNvPr>
          <p:cNvSpPr/>
          <p:nvPr userDrawn="1"/>
        </p:nvSpPr>
        <p:spPr>
          <a:xfrm>
            <a:off x="-22746" y="0"/>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screenshot of a computer screen&#10;&#10;Description automatically generated">
            <a:extLst>
              <a:ext uri="{FF2B5EF4-FFF2-40B4-BE49-F238E27FC236}">
                <a16:creationId xmlns:a16="http://schemas.microsoft.com/office/drawing/2014/main" id="{D0375D9A-E874-804C-AD22-A0411A0295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1247" y="1840528"/>
            <a:ext cx="6948243" cy="3956365"/>
          </a:xfrm>
          <a:prstGeom prst="rect">
            <a:avLst/>
          </a:prstGeom>
        </p:spPr>
      </p:pic>
      <p:cxnSp>
        <p:nvCxnSpPr>
          <p:cNvPr id="11" name="Straight Connector 10">
            <a:extLst>
              <a:ext uri="{FF2B5EF4-FFF2-40B4-BE49-F238E27FC236}">
                <a16:creationId xmlns:a16="http://schemas.microsoft.com/office/drawing/2014/main" id="{936956D2-E976-0249-989E-B3E4B2B625E0}"/>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F516D52-70AD-464D-9591-C678ED4DAE05}"/>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13" name="Text Placeholder 23">
            <a:extLst>
              <a:ext uri="{FF2B5EF4-FFF2-40B4-BE49-F238E27FC236}">
                <a16:creationId xmlns:a16="http://schemas.microsoft.com/office/drawing/2014/main" id="{3C83C29A-E1B1-534D-A6F4-EE7A2D5D0F74}"/>
              </a:ext>
            </a:extLst>
          </p:cNvPr>
          <p:cNvSpPr>
            <a:spLocks noGrp="1"/>
          </p:cNvSpPr>
          <p:nvPr>
            <p:ph type="body" sz="quarter" idx="14" hasCustomPrompt="1"/>
          </p:nvPr>
        </p:nvSpPr>
        <p:spPr>
          <a:xfrm>
            <a:off x="7739301" y="1322149"/>
            <a:ext cx="3981452"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14" name="Text Placeholder 25">
            <a:extLst>
              <a:ext uri="{FF2B5EF4-FFF2-40B4-BE49-F238E27FC236}">
                <a16:creationId xmlns:a16="http://schemas.microsoft.com/office/drawing/2014/main" id="{2B9C2022-FF2F-FD44-A9C6-A5427CCB9987}"/>
              </a:ext>
            </a:extLst>
          </p:cNvPr>
          <p:cNvSpPr>
            <a:spLocks noGrp="1"/>
          </p:cNvSpPr>
          <p:nvPr>
            <p:ph type="body" sz="quarter" idx="15" hasCustomPrompt="1"/>
          </p:nvPr>
        </p:nvSpPr>
        <p:spPr>
          <a:xfrm>
            <a:off x="7739302" y="2522501"/>
            <a:ext cx="3981451" cy="2592420"/>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 name="Picture Placeholder 2">
            <a:extLst>
              <a:ext uri="{FF2B5EF4-FFF2-40B4-BE49-F238E27FC236}">
                <a16:creationId xmlns:a16="http://schemas.microsoft.com/office/drawing/2014/main" id="{38E8B616-7573-E847-97B2-67CB6068A351}"/>
              </a:ext>
            </a:extLst>
          </p:cNvPr>
          <p:cNvSpPr>
            <a:spLocks noGrp="1"/>
          </p:cNvSpPr>
          <p:nvPr>
            <p:ph type="pic" sz="quarter" idx="16"/>
          </p:nvPr>
        </p:nvSpPr>
        <p:spPr>
          <a:xfrm>
            <a:off x="1270861" y="2019300"/>
            <a:ext cx="5331552" cy="3343275"/>
          </a:xfrm>
        </p:spPr>
        <p:txBody>
          <a:bodyPr/>
          <a:lstStyle/>
          <a:p>
            <a:endParaRPr lang="en-US" dirty="0"/>
          </a:p>
        </p:txBody>
      </p:sp>
    </p:spTree>
    <p:extLst>
      <p:ext uri="{BB962C8B-B14F-4D97-AF65-F5344CB8AC3E}">
        <p14:creationId xmlns:p14="http://schemas.microsoft.com/office/powerpoint/2010/main" val="28098004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 Text - Blu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892668F-7200-CC42-8745-3C1E1A904711}"/>
              </a:ext>
            </a:extLst>
          </p:cNvPr>
          <p:cNvSpPr/>
          <p:nvPr userDrawn="1"/>
        </p:nvSpPr>
        <p:spPr>
          <a:xfrm>
            <a:off x="-12000" y="0"/>
            <a:ext cx="12204000" cy="689204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C6D3"/>
              </a:solidFill>
            </a:endParaRPr>
          </a:p>
        </p:txBody>
      </p:sp>
      <p:sp>
        <p:nvSpPr>
          <p:cNvPr id="18" name="Rectangle 17">
            <a:extLst>
              <a:ext uri="{FF2B5EF4-FFF2-40B4-BE49-F238E27FC236}">
                <a16:creationId xmlns:a16="http://schemas.microsoft.com/office/drawing/2014/main" id="{E650D264-FA7A-D244-96BD-5C1690178E13}"/>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19" name="Straight Connector 18">
            <a:extLst>
              <a:ext uri="{FF2B5EF4-FFF2-40B4-BE49-F238E27FC236}">
                <a16:creationId xmlns:a16="http://schemas.microsoft.com/office/drawing/2014/main" id="{FB344DC9-267F-8F43-BBA3-5E2494DB247E}"/>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22100894-16B4-CD46-8666-C244C4C1DC8F}"/>
              </a:ext>
            </a:extLst>
          </p:cNvPr>
          <p:cNvSpPr>
            <a:spLocks noGrp="1"/>
          </p:cNvSpPr>
          <p:nvPr>
            <p:ph type="pic" sz="quarter" idx="10"/>
          </p:nvPr>
        </p:nvSpPr>
        <p:spPr>
          <a:xfrm>
            <a:off x="8755811" y="0"/>
            <a:ext cx="3436189" cy="6872292"/>
          </a:xfrm>
          <a:custGeom>
            <a:avLst/>
            <a:gdLst>
              <a:gd name="connsiteX0" fmla="*/ 3436146 w 3436189"/>
              <a:gd name="connsiteY0" fmla="*/ 0 h 6872292"/>
              <a:gd name="connsiteX1" fmla="*/ 3436146 w 3436189"/>
              <a:gd name="connsiteY1" fmla="*/ 1598140 h 6872292"/>
              <a:gd name="connsiteX2" fmla="*/ 3268984 w 3436189"/>
              <a:gd name="connsiteY2" fmla="*/ 1623651 h 6872292"/>
              <a:gd name="connsiteX3" fmla="*/ 1785935 w 3436189"/>
              <a:gd name="connsiteY3" fmla="*/ 3443291 h 6872292"/>
              <a:gd name="connsiteX4" fmla="*/ 3268984 w 3436189"/>
              <a:gd name="connsiteY4" fmla="*/ 5262931 h 6872292"/>
              <a:gd name="connsiteX5" fmla="*/ 3436146 w 3436189"/>
              <a:gd name="connsiteY5" fmla="*/ 5288443 h 6872292"/>
              <a:gd name="connsiteX6" fmla="*/ 3436146 w 3436189"/>
              <a:gd name="connsiteY6" fmla="*/ 6872291 h 6872292"/>
              <a:gd name="connsiteX7" fmla="*/ 3436189 w 3436189"/>
              <a:gd name="connsiteY7" fmla="*/ 6872291 h 6872292"/>
              <a:gd name="connsiteX8" fmla="*/ 3436146 w 3436189"/>
              <a:gd name="connsiteY8" fmla="*/ 6872292 h 6872292"/>
              <a:gd name="connsiteX9" fmla="*/ 0 w 3436189"/>
              <a:gd name="connsiteY9" fmla="*/ 3436146 h 6872292"/>
              <a:gd name="connsiteX10" fmla="*/ 3436146 w 3436189"/>
              <a:gd name="connsiteY10" fmla="*/ 0 h 6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189" h="6872292">
                <a:moveTo>
                  <a:pt x="3436146" y="0"/>
                </a:moveTo>
                <a:lnTo>
                  <a:pt x="3436146" y="1598140"/>
                </a:lnTo>
                <a:lnTo>
                  <a:pt x="3268984" y="1623651"/>
                </a:lnTo>
                <a:cubicBezTo>
                  <a:pt x="2422610" y="1796845"/>
                  <a:pt x="1785935" y="2545716"/>
                  <a:pt x="1785935" y="3443291"/>
                </a:cubicBezTo>
                <a:cubicBezTo>
                  <a:pt x="1785935" y="4340866"/>
                  <a:pt x="2422610" y="5089738"/>
                  <a:pt x="3268984" y="5262931"/>
                </a:cubicBezTo>
                <a:lnTo>
                  <a:pt x="3436146" y="5288443"/>
                </a:lnTo>
                <a:lnTo>
                  <a:pt x="3436146" y="6872291"/>
                </a:lnTo>
                <a:lnTo>
                  <a:pt x="3436189" y="6872291"/>
                </a:lnTo>
                <a:lnTo>
                  <a:pt x="3436146" y="6872292"/>
                </a:lnTo>
                <a:cubicBezTo>
                  <a:pt x="1538415" y="6872292"/>
                  <a:pt x="0" y="5333877"/>
                  <a:pt x="0" y="3436146"/>
                </a:cubicBezTo>
                <a:cubicBezTo>
                  <a:pt x="0" y="1538415"/>
                  <a:pt x="1538415" y="0"/>
                  <a:pt x="3436146" y="0"/>
                </a:cubicBezTo>
                <a:close/>
              </a:path>
            </a:pathLst>
          </a:custGeom>
          <a:ln>
            <a:noFill/>
          </a:ln>
        </p:spPr>
        <p:txBody>
          <a:bodyPr wrap="square">
            <a:noAutofit/>
          </a:bodyPr>
          <a:lstStyle>
            <a:lvl1pPr>
              <a:defRPr>
                <a:ln>
                  <a:noFill/>
                </a:ln>
              </a:defRPr>
            </a:lvl1pPr>
          </a:lstStyle>
          <a:p>
            <a:endParaRPr lang="en-US" dirty="0"/>
          </a:p>
        </p:txBody>
      </p:sp>
      <p:sp>
        <p:nvSpPr>
          <p:cNvPr id="20" name="Text Placeholder 25">
            <a:extLst>
              <a:ext uri="{FF2B5EF4-FFF2-40B4-BE49-F238E27FC236}">
                <a16:creationId xmlns:a16="http://schemas.microsoft.com/office/drawing/2014/main" id="{CE228F54-8E1F-8A4E-A327-A8DDFA715B5A}"/>
              </a:ext>
            </a:extLst>
          </p:cNvPr>
          <p:cNvSpPr>
            <a:spLocks noGrp="1"/>
          </p:cNvSpPr>
          <p:nvPr>
            <p:ph type="body" sz="quarter" idx="14" hasCustomPrompt="1"/>
          </p:nvPr>
        </p:nvSpPr>
        <p:spPr>
          <a:xfrm>
            <a:off x="410031" y="3012104"/>
            <a:ext cx="7923750" cy="3202098"/>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0A07A99F-DD54-5544-AEA2-ADEC35D39630}"/>
              </a:ext>
            </a:extLst>
          </p:cNvPr>
          <p:cNvSpPr>
            <a:spLocks noGrp="1"/>
          </p:cNvSpPr>
          <p:nvPr>
            <p:ph type="body" sz="quarter" idx="15" hasCustomPrompt="1"/>
          </p:nvPr>
        </p:nvSpPr>
        <p:spPr>
          <a:xfrm>
            <a:off x="410031" y="1964152"/>
            <a:ext cx="7923750"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28" name="Freeform 27">
            <a:extLst>
              <a:ext uri="{FF2B5EF4-FFF2-40B4-BE49-F238E27FC236}">
                <a16:creationId xmlns:a16="http://schemas.microsoft.com/office/drawing/2014/main" id="{4C8B9999-E924-9849-906B-244B36138FF1}"/>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71811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ircle Photo with text - Whit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650D264-FA7A-D244-96BD-5C1690178E13}"/>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19" name="Straight Connector 18">
            <a:extLst>
              <a:ext uri="{FF2B5EF4-FFF2-40B4-BE49-F238E27FC236}">
                <a16:creationId xmlns:a16="http://schemas.microsoft.com/office/drawing/2014/main" id="{FB344DC9-267F-8F43-BBA3-5E2494DB247E}"/>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22100894-16B4-CD46-8666-C244C4C1DC8F}"/>
              </a:ext>
            </a:extLst>
          </p:cNvPr>
          <p:cNvSpPr>
            <a:spLocks noGrp="1"/>
          </p:cNvSpPr>
          <p:nvPr>
            <p:ph type="pic" sz="quarter" idx="10"/>
          </p:nvPr>
        </p:nvSpPr>
        <p:spPr>
          <a:xfrm>
            <a:off x="8755811" y="0"/>
            <a:ext cx="3436189" cy="6872292"/>
          </a:xfrm>
          <a:custGeom>
            <a:avLst/>
            <a:gdLst>
              <a:gd name="connsiteX0" fmla="*/ 3436146 w 3436189"/>
              <a:gd name="connsiteY0" fmla="*/ 0 h 6872292"/>
              <a:gd name="connsiteX1" fmla="*/ 3436146 w 3436189"/>
              <a:gd name="connsiteY1" fmla="*/ 1598140 h 6872292"/>
              <a:gd name="connsiteX2" fmla="*/ 3268984 w 3436189"/>
              <a:gd name="connsiteY2" fmla="*/ 1623651 h 6872292"/>
              <a:gd name="connsiteX3" fmla="*/ 1785935 w 3436189"/>
              <a:gd name="connsiteY3" fmla="*/ 3443291 h 6872292"/>
              <a:gd name="connsiteX4" fmla="*/ 3268984 w 3436189"/>
              <a:gd name="connsiteY4" fmla="*/ 5262931 h 6872292"/>
              <a:gd name="connsiteX5" fmla="*/ 3436146 w 3436189"/>
              <a:gd name="connsiteY5" fmla="*/ 5288443 h 6872292"/>
              <a:gd name="connsiteX6" fmla="*/ 3436146 w 3436189"/>
              <a:gd name="connsiteY6" fmla="*/ 6872291 h 6872292"/>
              <a:gd name="connsiteX7" fmla="*/ 3436189 w 3436189"/>
              <a:gd name="connsiteY7" fmla="*/ 6872291 h 6872292"/>
              <a:gd name="connsiteX8" fmla="*/ 3436146 w 3436189"/>
              <a:gd name="connsiteY8" fmla="*/ 6872292 h 6872292"/>
              <a:gd name="connsiteX9" fmla="*/ 0 w 3436189"/>
              <a:gd name="connsiteY9" fmla="*/ 3436146 h 6872292"/>
              <a:gd name="connsiteX10" fmla="*/ 3436146 w 3436189"/>
              <a:gd name="connsiteY10" fmla="*/ 0 h 6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6189" h="6872292">
                <a:moveTo>
                  <a:pt x="3436146" y="0"/>
                </a:moveTo>
                <a:lnTo>
                  <a:pt x="3436146" y="1598140"/>
                </a:lnTo>
                <a:lnTo>
                  <a:pt x="3268984" y="1623651"/>
                </a:lnTo>
                <a:cubicBezTo>
                  <a:pt x="2422610" y="1796845"/>
                  <a:pt x="1785935" y="2545716"/>
                  <a:pt x="1785935" y="3443291"/>
                </a:cubicBezTo>
                <a:cubicBezTo>
                  <a:pt x="1785935" y="4340866"/>
                  <a:pt x="2422610" y="5089738"/>
                  <a:pt x="3268984" y="5262931"/>
                </a:cubicBezTo>
                <a:lnTo>
                  <a:pt x="3436146" y="5288443"/>
                </a:lnTo>
                <a:lnTo>
                  <a:pt x="3436146" y="6872291"/>
                </a:lnTo>
                <a:lnTo>
                  <a:pt x="3436189" y="6872291"/>
                </a:lnTo>
                <a:lnTo>
                  <a:pt x="3436146" y="6872292"/>
                </a:lnTo>
                <a:cubicBezTo>
                  <a:pt x="1538415" y="6872292"/>
                  <a:pt x="0" y="5333877"/>
                  <a:pt x="0" y="3436146"/>
                </a:cubicBezTo>
                <a:cubicBezTo>
                  <a:pt x="0" y="1538415"/>
                  <a:pt x="1538415" y="0"/>
                  <a:pt x="3436146" y="0"/>
                </a:cubicBezTo>
                <a:close/>
              </a:path>
            </a:pathLst>
          </a:custGeom>
          <a:ln>
            <a:noFill/>
          </a:ln>
        </p:spPr>
        <p:txBody>
          <a:bodyPr wrap="square">
            <a:noAutofit/>
          </a:bodyPr>
          <a:lstStyle>
            <a:lvl1pPr>
              <a:defRPr>
                <a:ln>
                  <a:noFill/>
                </a:ln>
              </a:defRPr>
            </a:lvl1pPr>
          </a:lstStyle>
          <a:p>
            <a:endParaRPr lang="en-US" dirty="0"/>
          </a:p>
        </p:txBody>
      </p:sp>
      <p:sp>
        <p:nvSpPr>
          <p:cNvPr id="20" name="Text Placeholder 25">
            <a:extLst>
              <a:ext uri="{FF2B5EF4-FFF2-40B4-BE49-F238E27FC236}">
                <a16:creationId xmlns:a16="http://schemas.microsoft.com/office/drawing/2014/main" id="{CE228F54-8E1F-8A4E-A327-A8DDFA715B5A}"/>
              </a:ext>
            </a:extLst>
          </p:cNvPr>
          <p:cNvSpPr>
            <a:spLocks noGrp="1"/>
          </p:cNvSpPr>
          <p:nvPr>
            <p:ph type="body" sz="quarter" idx="14" hasCustomPrompt="1"/>
          </p:nvPr>
        </p:nvSpPr>
        <p:spPr>
          <a:xfrm>
            <a:off x="410031" y="3012104"/>
            <a:ext cx="7923750" cy="3202098"/>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0A07A99F-DD54-5544-AEA2-ADEC35D39630}"/>
              </a:ext>
            </a:extLst>
          </p:cNvPr>
          <p:cNvSpPr>
            <a:spLocks noGrp="1"/>
          </p:cNvSpPr>
          <p:nvPr>
            <p:ph type="body" sz="quarter" idx="15" hasCustomPrompt="1"/>
          </p:nvPr>
        </p:nvSpPr>
        <p:spPr>
          <a:xfrm>
            <a:off x="410031" y="1964152"/>
            <a:ext cx="7923750"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28" name="Freeform 27">
            <a:extLst>
              <a:ext uri="{FF2B5EF4-FFF2-40B4-BE49-F238E27FC236}">
                <a16:creationId xmlns:a16="http://schemas.microsoft.com/office/drawing/2014/main" id="{4C8B9999-E924-9849-906B-244B36138FF1}"/>
              </a:ext>
            </a:extLst>
          </p:cNvPr>
          <p:cNvSpPr/>
          <p:nvPr userDrawn="1"/>
        </p:nvSpPr>
        <p:spPr>
          <a:xfrm>
            <a:off x="0" y="0"/>
            <a:ext cx="2944302" cy="1365147"/>
          </a:xfrm>
          <a:custGeom>
            <a:avLst/>
            <a:gdLst>
              <a:gd name="connsiteX0" fmla="*/ 2224530 w 2944302"/>
              <a:gd name="connsiteY0" fmla="*/ 0 h 1365147"/>
              <a:gd name="connsiteX1" fmla="*/ 2944302 w 2944302"/>
              <a:gd name="connsiteY1" fmla="*/ 0 h 1365147"/>
              <a:gd name="connsiteX2" fmla="*/ 2916864 w 2944302"/>
              <a:gd name="connsiteY2" fmla="*/ 84578 h 1365147"/>
              <a:gd name="connsiteX3" fmla="*/ 2172216 w 2944302"/>
              <a:gd name="connsiteY3" fmla="*/ 1039715 h 1365147"/>
              <a:gd name="connsiteX4" fmla="*/ 97144 w 2944302"/>
              <a:gd name="connsiteY4" fmla="*/ 1105917 h 1365147"/>
              <a:gd name="connsiteX5" fmla="*/ 0 w 2944302"/>
              <a:gd name="connsiteY5" fmla="*/ 1046307 h 1365147"/>
              <a:gd name="connsiteX6" fmla="*/ 0 w 2944302"/>
              <a:gd name="connsiteY6" fmla="*/ 154200 h 1365147"/>
              <a:gd name="connsiteX7" fmla="*/ 18576 w 2944302"/>
              <a:gd name="connsiteY7" fmla="*/ 179274 h 1365147"/>
              <a:gd name="connsiteX8" fmla="*/ 1801103 w 2944302"/>
              <a:gd name="connsiteY8" fmla="*/ 481427 h 1365147"/>
              <a:gd name="connsiteX9" fmla="*/ 2201152 w 2944302"/>
              <a:gd name="connsiteY9" fmla="*/ 49749 h 1365147"/>
              <a:gd name="connsiteX10" fmla="*/ 2224530 w 2944302"/>
              <a:gd name="connsiteY10" fmla="*/ 0 h 136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4302" h="1365147">
                <a:moveTo>
                  <a:pt x="2224530" y="0"/>
                </a:moveTo>
                <a:lnTo>
                  <a:pt x="2944302" y="0"/>
                </a:lnTo>
                <a:lnTo>
                  <a:pt x="2916864" y="84578"/>
                </a:lnTo>
                <a:cubicBezTo>
                  <a:pt x="2779419" y="464547"/>
                  <a:pt x="2527906" y="801836"/>
                  <a:pt x="2172216" y="1039715"/>
                </a:cubicBezTo>
                <a:cubicBezTo>
                  <a:pt x="1539879" y="1462610"/>
                  <a:pt x="742916" y="1461221"/>
                  <a:pt x="97144" y="1105917"/>
                </a:cubicBezTo>
                <a:lnTo>
                  <a:pt x="0" y="1046307"/>
                </a:lnTo>
                <a:lnTo>
                  <a:pt x="0" y="154200"/>
                </a:lnTo>
                <a:lnTo>
                  <a:pt x="18576" y="179274"/>
                </a:lnTo>
                <a:cubicBezTo>
                  <a:pt x="462634" y="721607"/>
                  <a:pt x="1232754" y="861528"/>
                  <a:pt x="1801103" y="481427"/>
                </a:cubicBezTo>
                <a:cubicBezTo>
                  <a:pt x="1971608" y="367397"/>
                  <a:pt x="2105794" y="218710"/>
                  <a:pt x="2201152" y="49749"/>
                </a:cubicBezTo>
                <a:lnTo>
                  <a:pt x="2224530" y="0"/>
                </a:ln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813081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B2B9165-5299-864E-A527-5640412B2A0E}"/>
              </a:ext>
            </a:extLst>
          </p:cNvPr>
          <p:cNvSpPr/>
          <p:nvPr userDrawn="1"/>
        </p:nvSpPr>
        <p:spPr>
          <a:xfrm>
            <a:off x="-12000" y="4445608"/>
            <a:ext cx="12204000" cy="2446440"/>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6C6D3"/>
              </a:solidFill>
            </a:endParaRPr>
          </a:p>
        </p:txBody>
      </p:sp>
      <p:sp>
        <p:nvSpPr>
          <p:cNvPr id="30" name="Rectangle 29">
            <a:extLst>
              <a:ext uri="{FF2B5EF4-FFF2-40B4-BE49-F238E27FC236}">
                <a16:creationId xmlns:a16="http://schemas.microsoft.com/office/drawing/2014/main" id="{1DA9435F-1A12-2042-9038-8EF4CB0232BB}"/>
              </a:ext>
            </a:extLst>
          </p:cNvPr>
          <p:cNvSpPr/>
          <p:nvPr userDrawn="1"/>
        </p:nvSpPr>
        <p:spPr>
          <a:xfrm>
            <a:off x="7950631" y="5704683"/>
            <a:ext cx="4241369" cy="754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a:extLst>
              <a:ext uri="{FF2B5EF4-FFF2-40B4-BE49-F238E27FC236}">
                <a16:creationId xmlns:a16="http://schemas.microsoft.com/office/drawing/2014/main" id="{75613D14-F1BC-B348-AF2F-006F7B7C3503}"/>
              </a:ext>
            </a:extLst>
          </p:cNvPr>
          <p:cNvSpPr/>
          <p:nvPr userDrawn="1"/>
        </p:nvSpPr>
        <p:spPr>
          <a:xfrm rot="10800000">
            <a:off x="-40269" y="13788"/>
            <a:ext cx="2353298" cy="5669875"/>
          </a:xfrm>
          <a:custGeom>
            <a:avLst/>
            <a:gdLst>
              <a:gd name="connsiteX0" fmla="*/ 3112971 w 3112971"/>
              <a:gd name="connsiteY0" fmla="*/ 0 h 7500180"/>
              <a:gd name="connsiteX1" fmla="*/ 3112971 w 3112971"/>
              <a:gd name="connsiteY1" fmla="*/ 1344414 h 7500180"/>
              <a:gd name="connsiteX2" fmla="*/ 2913998 w 3112971"/>
              <a:gd name="connsiteY2" fmla="*/ 1413923 h 7500180"/>
              <a:gd name="connsiteX3" fmla="*/ 1289092 w 3112971"/>
              <a:gd name="connsiteY3" fmla="*/ 3753700 h 7500180"/>
              <a:gd name="connsiteX4" fmla="*/ 2913998 w 3112971"/>
              <a:gd name="connsiteY4" fmla="*/ 6093477 h 7500180"/>
              <a:gd name="connsiteX5" fmla="*/ 3112971 w 3112971"/>
              <a:gd name="connsiteY5" fmla="*/ 6162986 h 7500180"/>
              <a:gd name="connsiteX6" fmla="*/ 3112970 w 3112971"/>
              <a:gd name="connsiteY6" fmla="*/ 7500180 h 7500180"/>
              <a:gd name="connsiteX7" fmla="*/ 3027640 w 3112971"/>
              <a:gd name="connsiteY7" fmla="*/ 7481383 h 7500180"/>
              <a:gd name="connsiteX8" fmla="*/ 0 w 3112971"/>
              <a:gd name="connsiteY8" fmla="*/ 3750089 h 7500180"/>
              <a:gd name="connsiteX9" fmla="*/ 3027641 w 3112971"/>
              <a:gd name="connsiteY9" fmla="*/ 18797 h 7500180"/>
              <a:gd name="connsiteX10" fmla="*/ 3112971 w 3112971"/>
              <a:gd name="connsiteY10" fmla="*/ 0 h 750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2971" h="7500180">
                <a:moveTo>
                  <a:pt x="3112971" y="0"/>
                </a:moveTo>
                <a:lnTo>
                  <a:pt x="3112971" y="1344414"/>
                </a:lnTo>
                <a:lnTo>
                  <a:pt x="2913998" y="1413923"/>
                </a:lnTo>
                <a:cubicBezTo>
                  <a:pt x="1959108" y="1799414"/>
                  <a:pt x="1289092" y="2701875"/>
                  <a:pt x="1289092" y="3753700"/>
                </a:cubicBezTo>
                <a:cubicBezTo>
                  <a:pt x="1289092" y="4805525"/>
                  <a:pt x="1959108" y="5707985"/>
                  <a:pt x="2913998" y="6093477"/>
                </a:cubicBezTo>
                <a:lnTo>
                  <a:pt x="3112971" y="6162986"/>
                </a:lnTo>
                <a:lnTo>
                  <a:pt x="3112970" y="7500180"/>
                </a:lnTo>
                <a:lnTo>
                  <a:pt x="3027640" y="7481383"/>
                </a:lnTo>
                <a:cubicBezTo>
                  <a:pt x="1286541" y="7053818"/>
                  <a:pt x="-1" y="5545355"/>
                  <a:pt x="0" y="3750089"/>
                </a:cubicBezTo>
                <a:cubicBezTo>
                  <a:pt x="0" y="1954824"/>
                  <a:pt x="1286541" y="446362"/>
                  <a:pt x="3027641" y="18797"/>
                </a:cubicBezTo>
                <a:lnTo>
                  <a:pt x="3112971" y="0"/>
                </a:lnTo>
                <a:close/>
              </a:path>
            </a:pathLst>
          </a:custGeom>
          <a:solidFill>
            <a:srgbClr val="F6BC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45">
            <a:extLst>
              <a:ext uri="{FF2B5EF4-FFF2-40B4-BE49-F238E27FC236}">
                <a16:creationId xmlns:a16="http://schemas.microsoft.com/office/drawing/2014/main" id="{97211AEE-218F-9F41-A9D5-925CE5412DCC}"/>
              </a:ext>
            </a:extLst>
          </p:cNvPr>
          <p:cNvSpPr>
            <a:spLocks noGrp="1"/>
          </p:cNvSpPr>
          <p:nvPr>
            <p:ph type="body" sz="quarter" idx="11" hasCustomPrompt="1"/>
          </p:nvPr>
        </p:nvSpPr>
        <p:spPr>
          <a:xfrm>
            <a:off x="1095577" y="984623"/>
            <a:ext cx="3878201" cy="1311087"/>
          </a:xfrm>
        </p:spPr>
        <p:txBody>
          <a:bodyPr>
            <a:noAutofit/>
          </a:bodyPr>
          <a:lstStyle>
            <a:lvl1pPr marL="0" indent="0">
              <a:buNone/>
              <a:defRPr sz="7000" b="1">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THANK</a:t>
            </a:r>
            <a:endParaRPr lang="en-US" dirty="0"/>
          </a:p>
        </p:txBody>
      </p:sp>
      <p:sp>
        <p:nvSpPr>
          <p:cNvPr id="14" name="Text Placeholder 45">
            <a:extLst>
              <a:ext uri="{FF2B5EF4-FFF2-40B4-BE49-F238E27FC236}">
                <a16:creationId xmlns:a16="http://schemas.microsoft.com/office/drawing/2014/main" id="{9CF08C20-CDAA-A148-A531-8DD115F75186}"/>
              </a:ext>
            </a:extLst>
          </p:cNvPr>
          <p:cNvSpPr>
            <a:spLocks noGrp="1"/>
          </p:cNvSpPr>
          <p:nvPr>
            <p:ph type="body" sz="quarter" idx="12" hasCustomPrompt="1"/>
          </p:nvPr>
        </p:nvSpPr>
        <p:spPr>
          <a:xfrm>
            <a:off x="3408060" y="1891610"/>
            <a:ext cx="1871803" cy="1311087"/>
          </a:xfrm>
        </p:spPr>
        <p:txBody>
          <a:bodyPr>
            <a:noAutofit/>
          </a:bodyPr>
          <a:lstStyle>
            <a:lvl1pPr marL="0" indent="0">
              <a:buNone/>
              <a:defRPr sz="5400" b="0" i="1">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YOU</a:t>
            </a:r>
            <a:endParaRPr lang="en-US" dirty="0"/>
          </a:p>
        </p:txBody>
      </p:sp>
      <p:pic>
        <p:nvPicPr>
          <p:cNvPr id="17" name="Graphic 16" descr="World">
            <a:extLst>
              <a:ext uri="{FF2B5EF4-FFF2-40B4-BE49-F238E27FC236}">
                <a16:creationId xmlns:a16="http://schemas.microsoft.com/office/drawing/2014/main" id="{006D7E86-15C2-0744-82AE-75DA031BD84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57866" y="5976997"/>
            <a:ext cx="331987" cy="331987"/>
          </a:xfrm>
          <a:prstGeom prst="rect">
            <a:avLst/>
          </a:prstGeom>
        </p:spPr>
      </p:pic>
      <p:sp>
        <p:nvSpPr>
          <p:cNvPr id="18" name="Text Placeholder 25">
            <a:extLst>
              <a:ext uri="{FF2B5EF4-FFF2-40B4-BE49-F238E27FC236}">
                <a16:creationId xmlns:a16="http://schemas.microsoft.com/office/drawing/2014/main" id="{56904955-E040-004B-BAFA-61540E5AB0F6}"/>
              </a:ext>
            </a:extLst>
          </p:cNvPr>
          <p:cNvSpPr>
            <a:spLocks noGrp="1"/>
          </p:cNvSpPr>
          <p:nvPr>
            <p:ph type="body" sz="quarter" idx="20" hasCustomPrompt="1"/>
          </p:nvPr>
        </p:nvSpPr>
        <p:spPr>
          <a:xfrm>
            <a:off x="1740511" y="5351676"/>
            <a:ext cx="3658311" cy="331987"/>
          </a:xfrm>
        </p:spPr>
        <p:txBody>
          <a:bodyPr>
            <a:noAutofit/>
          </a:bodyPr>
          <a:lstStyle>
            <a:lvl1pPr marL="0" indent="0" algn="l">
              <a:buNone/>
              <a:defRPr sz="20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email</a:t>
            </a:r>
          </a:p>
        </p:txBody>
      </p:sp>
      <p:sp>
        <p:nvSpPr>
          <p:cNvPr id="21" name="Text Placeholder 25">
            <a:extLst>
              <a:ext uri="{FF2B5EF4-FFF2-40B4-BE49-F238E27FC236}">
                <a16:creationId xmlns:a16="http://schemas.microsoft.com/office/drawing/2014/main" id="{ECFF1DEF-EE28-E84F-8051-B4BC7FA9604B}"/>
              </a:ext>
            </a:extLst>
          </p:cNvPr>
          <p:cNvSpPr>
            <a:spLocks noGrp="1"/>
          </p:cNvSpPr>
          <p:nvPr>
            <p:ph type="body" sz="quarter" idx="21" hasCustomPrompt="1"/>
          </p:nvPr>
        </p:nvSpPr>
        <p:spPr>
          <a:xfrm>
            <a:off x="1690204" y="5935107"/>
            <a:ext cx="3658311" cy="366800"/>
          </a:xfrm>
        </p:spPr>
        <p:txBody>
          <a:bodyPr>
            <a:noAutofit/>
          </a:bodyPr>
          <a:lstStyle>
            <a:lvl1pPr marL="0" indent="0" algn="l">
              <a:buNone/>
              <a:defRPr sz="20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website</a:t>
            </a:r>
          </a:p>
        </p:txBody>
      </p:sp>
      <p:pic>
        <p:nvPicPr>
          <p:cNvPr id="25" name="Graphic 24" descr="Envelope">
            <a:extLst>
              <a:ext uri="{FF2B5EF4-FFF2-40B4-BE49-F238E27FC236}">
                <a16:creationId xmlns:a16="http://schemas.microsoft.com/office/drawing/2014/main" id="{2101B1A7-11C2-C14D-8A30-E2DEF738D1E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257865" y="5351676"/>
            <a:ext cx="331988" cy="331988"/>
          </a:xfrm>
          <a:prstGeom prst="rect">
            <a:avLst/>
          </a:prstGeom>
        </p:spPr>
      </p:pic>
      <p:pic>
        <p:nvPicPr>
          <p:cNvPr id="26" name="Picture 25" descr="A close up of a sign&#10;&#10;Description automatically generated">
            <a:extLst>
              <a:ext uri="{FF2B5EF4-FFF2-40B4-BE49-F238E27FC236}">
                <a16:creationId xmlns:a16="http://schemas.microsoft.com/office/drawing/2014/main" id="{ED7B7743-7078-8948-8747-8476B0F5294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585518" y="1142393"/>
            <a:ext cx="4191000" cy="1270000"/>
          </a:xfrm>
          <a:prstGeom prst="rect">
            <a:avLst/>
          </a:prstGeom>
        </p:spPr>
      </p:pic>
      <p:sp>
        <p:nvSpPr>
          <p:cNvPr id="27" name="Footer Placeholder 6">
            <a:extLst>
              <a:ext uri="{FF2B5EF4-FFF2-40B4-BE49-F238E27FC236}">
                <a16:creationId xmlns:a16="http://schemas.microsoft.com/office/drawing/2014/main" id="{1A8D725D-148A-1E41-A12E-A30B9E5A702F}"/>
              </a:ext>
            </a:extLst>
          </p:cNvPr>
          <p:cNvSpPr txBox="1">
            <a:spLocks noGrp="1"/>
          </p:cNvSpPr>
          <p:nvPr userDrawn="1"/>
        </p:nvSpPr>
        <p:spPr bwMode="auto">
          <a:xfrm>
            <a:off x="9636480" y="5875713"/>
            <a:ext cx="2319775" cy="4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8" name="Picture 8">
            <a:extLst>
              <a:ext uri="{FF2B5EF4-FFF2-40B4-BE49-F238E27FC236}">
                <a16:creationId xmlns:a16="http://schemas.microsoft.com/office/drawing/2014/main" id="{EFD8AD08-AF1C-CB49-A39C-8EFCCB363AFD}"/>
              </a:ext>
            </a:extLst>
          </p:cNvPr>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7982611" y="5875713"/>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5">
            <a:extLst>
              <a:ext uri="{FF2B5EF4-FFF2-40B4-BE49-F238E27FC236}">
                <a16:creationId xmlns:a16="http://schemas.microsoft.com/office/drawing/2014/main" id="{4E1D9AD4-E2E1-DE4C-BE20-1F3170E6B0D7}"/>
              </a:ext>
            </a:extLst>
          </p:cNvPr>
          <p:cNvSpPr txBox="1"/>
          <p:nvPr userDrawn="1"/>
        </p:nvSpPr>
        <p:spPr>
          <a:xfrm>
            <a:off x="7982611" y="4759353"/>
            <a:ext cx="4005625" cy="62513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950" dirty="0">
                <a:solidFill>
                  <a:schemeClr val="bg1"/>
                </a:solidFill>
                <a:effectLst/>
                <a:latin typeface="+mn-lt"/>
                <a:ea typeface="Calibri" panose="020F0502020204030204" pitchFamily="34" charset="0"/>
                <a:cs typeface="Times New Roman" panose="02020603050405020304" pitchFamily="18" charset="0"/>
              </a:rPr>
              <a:t>This project has been funded with support from the European Commission. This publication [communication] reflects the views only of the author, and the Commission cannot be held responsible for any use, which may be made of the information contained therein </a:t>
            </a:r>
            <a:r>
              <a:rPr lang="en-IE" sz="950" dirty="0">
                <a:solidFill>
                  <a:schemeClr val="bg1"/>
                </a:solidFill>
                <a:effectLst/>
                <a:latin typeface="+mn-lt"/>
                <a:ea typeface="Times New Roman" panose="02020603050405020304" pitchFamily="18" charset="0"/>
                <a:cs typeface="Times New Roman" panose="02020603050405020304" pitchFamily="18" charset="0"/>
              </a:rPr>
              <a:t>2019-2-UK01-KA205-062298</a:t>
            </a:r>
            <a:endParaRPr lang="en-IE" sz="950" dirty="0">
              <a:solidFill>
                <a:schemeClr val="bg1"/>
              </a:solidFill>
              <a:effectLst/>
              <a:latin typeface="+mn-lt"/>
              <a:ea typeface="Calibri" panose="020F0502020204030204" pitchFamily="34" charset="0"/>
              <a:cs typeface="Times New Roman" panose="02020603050405020304" pitchFamily="18" charset="0"/>
            </a:endParaRPr>
          </a:p>
          <a:p>
            <a:pPr algn="just">
              <a:spcAft>
                <a:spcPts val="0"/>
              </a:spcAft>
            </a:pPr>
            <a:r>
              <a:rPr lang="en-US" sz="950" dirty="0">
                <a:solidFill>
                  <a:schemeClr val="bg1"/>
                </a:solidFill>
                <a:effectLst/>
                <a:latin typeface="+mn-lt"/>
                <a:ea typeface="Calibri" panose="020F0502020204030204" pitchFamily="34" charset="0"/>
                <a:cs typeface="Times New Roman" panose="02020603050405020304" pitchFamily="18" charset="0"/>
              </a:rPr>
              <a:t> </a:t>
            </a:r>
            <a:endParaRPr lang="en-IE" sz="950" dirty="0">
              <a:solidFill>
                <a:schemeClr val="bg1"/>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7624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ircle Photo with text - White BG">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F8FBBB49-7FE0-CC4E-A434-E7F31E4A5D1B}"/>
              </a:ext>
            </a:extLst>
          </p:cNvPr>
          <p:cNvSpPr/>
          <p:nvPr userDrawn="1"/>
        </p:nvSpPr>
        <p:spPr>
          <a:xfrm>
            <a:off x="-2" y="-21688"/>
            <a:ext cx="6625533" cy="6879688"/>
          </a:xfrm>
          <a:custGeom>
            <a:avLst/>
            <a:gdLst>
              <a:gd name="connsiteX0" fmla="*/ 0 w 6534728"/>
              <a:gd name="connsiteY0" fmla="*/ 0 h 6785400"/>
              <a:gd name="connsiteX1" fmla="*/ 4908600 w 6534728"/>
              <a:gd name="connsiteY1" fmla="*/ 0 h 6785400"/>
              <a:gd name="connsiteX2" fmla="*/ 4947932 w 6534728"/>
              <a:gd name="connsiteY2" fmla="*/ 32519 h 6785400"/>
              <a:gd name="connsiteX3" fmla="*/ 6534728 w 6534728"/>
              <a:gd name="connsiteY3" fmla="*/ 3454400 h 6785400"/>
              <a:gd name="connsiteX4" fmla="*/ 5116139 w 6534728"/>
              <a:gd name="connsiteY4" fmla="*/ 6723214 h 6785400"/>
              <a:gd name="connsiteX5" fmla="*/ 5047802 w 6534728"/>
              <a:gd name="connsiteY5" fmla="*/ 6785400 h 6785400"/>
              <a:gd name="connsiteX6" fmla="*/ 0 w 6534728"/>
              <a:gd name="connsiteY6" fmla="*/ 6785400 h 6785400"/>
              <a:gd name="connsiteX7" fmla="*/ 0 w 6534728"/>
              <a:gd name="connsiteY7" fmla="*/ 5214347 h 6785400"/>
              <a:gd name="connsiteX8" fmla="*/ 177210 w 6534728"/>
              <a:gd name="connsiteY8" fmla="*/ 5400447 h 6785400"/>
              <a:gd name="connsiteX9" fmla="*/ 2257781 w 6534728"/>
              <a:gd name="connsiteY9" fmla="*/ 6223001 h 6785400"/>
              <a:gd name="connsiteX10" fmla="*/ 5200152 w 6534728"/>
              <a:gd name="connsiteY10" fmla="*/ 3414625 h 6785400"/>
              <a:gd name="connsiteX11" fmla="*/ 2257781 w 6534728"/>
              <a:gd name="connsiteY11" fmla="*/ 606249 h 6785400"/>
              <a:gd name="connsiteX12" fmla="*/ 177210 w 6534728"/>
              <a:gd name="connsiteY12" fmla="*/ 1428803 h 6785400"/>
              <a:gd name="connsiteX13" fmla="*/ 0 w 6534728"/>
              <a:gd name="connsiteY13" fmla="*/ 1614904 h 6785400"/>
              <a:gd name="connsiteX14" fmla="*/ 0 w 6534728"/>
              <a:gd name="connsiteY14" fmla="*/ 0 h 678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34728" h="6785400">
                <a:moveTo>
                  <a:pt x="0" y="0"/>
                </a:moveTo>
                <a:lnTo>
                  <a:pt x="4908600" y="0"/>
                </a:lnTo>
                <a:lnTo>
                  <a:pt x="4947932" y="32519"/>
                </a:lnTo>
                <a:cubicBezTo>
                  <a:pt x="5922734" y="878158"/>
                  <a:pt x="6534728" y="2098065"/>
                  <a:pt x="6534728" y="3454400"/>
                </a:cubicBezTo>
                <a:cubicBezTo>
                  <a:pt x="6534728" y="4730951"/>
                  <a:pt x="5992616" y="5886651"/>
                  <a:pt x="5116139" y="6723214"/>
                </a:cubicBezTo>
                <a:lnTo>
                  <a:pt x="5047802" y="6785400"/>
                </a:lnTo>
                <a:lnTo>
                  <a:pt x="0" y="6785400"/>
                </a:lnTo>
                <a:lnTo>
                  <a:pt x="0" y="5214347"/>
                </a:lnTo>
                <a:lnTo>
                  <a:pt x="177210" y="5400447"/>
                </a:lnTo>
                <a:cubicBezTo>
                  <a:pt x="709675" y="5908663"/>
                  <a:pt x="1445268" y="6223001"/>
                  <a:pt x="2257781" y="6223001"/>
                </a:cubicBezTo>
                <a:cubicBezTo>
                  <a:pt x="3882808" y="6223001"/>
                  <a:pt x="5200152" y="4965648"/>
                  <a:pt x="5200152" y="3414625"/>
                </a:cubicBezTo>
                <a:cubicBezTo>
                  <a:pt x="5200152" y="1863602"/>
                  <a:pt x="3882808" y="606249"/>
                  <a:pt x="2257781" y="606249"/>
                </a:cubicBezTo>
                <a:cubicBezTo>
                  <a:pt x="1445268" y="606249"/>
                  <a:pt x="709675" y="920587"/>
                  <a:pt x="177210" y="1428803"/>
                </a:cubicBezTo>
                <a:lnTo>
                  <a:pt x="0" y="1614904"/>
                </a:lnTo>
                <a:lnTo>
                  <a:pt x="0" y="0"/>
                </a:lnTo>
                <a:close/>
              </a:path>
            </a:pathLst>
          </a:custGeom>
          <a:solidFill>
            <a:srgbClr val="F07C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5">
            <a:extLst>
              <a:ext uri="{FF2B5EF4-FFF2-40B4-BE49-F238E27FC236}">
                <a16:creationId xmlns:a16="http://schemas.microsoft.com/office/drawing/2014/main" id="{65261959-A21C-5A44-B01A-7AA9AF43247A}"/>
              </a:ext>
            </a:extLst>
          </p:cNvPr>
          <p:cNvSpPr>
            <a:spLocks noGrp="1"/>
          </p:cNvSpPr>
          <p:nvPr>
            <p:ph type="pic" sz="quarter" idx="10"/>
          </p:nvPr>
        </p:nvSpPr>
        <p:spPr>
          <a:xfrm>
            <a:off x="0" y="1057059"/>
            <a:ext cx="4672100" cy="4672100"/>
          </a:xfrm>
          <a:prstGeom prst="ellipse">
            <a:avLst/>
          </a:prstGeom>
          <a:noFill/>
          <a:ln>
            <a:noFill/>
          </a:ln>
        </p:spPr>
        <p:txBody>
          <a:bodyPr/>
          <a:lstStyle/>
          <a:p>
            <a:endParaRPr lang="en-US" dirty="0"/>
          </a:p>
        </p:txBody>
      </p:sp>
      <p:cxnSp>
        <p:nvCxnSpPr>
          <p:cNvPr id="32" name="Straight Connector 31">
            <a:extLst>
              <a:ext uri="{FF2B5EF4-FFF2-40B4-BE49-F238E27FC236}">
                <a16:creationId xmlns:a16="http://schemas.microsoft.com/office/drawing/2014/main" id="{73E64F87-72CD-8640-B2BD-5BAE42BE87BE}"/>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05E4028E-E11A-A74D-8651-B7652D229DD7}"/>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37" name="Text Placeholder 23">
            <a:extLst>
              <a:ext uri="{FF2B5EF4-FFF2-40B4-BE49-F238E27FC236}">
                <a16:creationId xmlns:a16="http://schemas.microsoft.com/office/drawing/2014/main" id="{71887C45-63D4-A247-9DE0-987298DB45F3}"/>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38" name="Text Placeholder 25">
            <a:extLst>
              <a:ext uri="{FF2B5EF4-FFF2-40B4-BE49-F238E27FC236}">
                <a16:creationId xmlns:a16="http://schemas.microsoft.com/office/drawing/2014/main" id="{E1AA6B9D-81B1-1C42-8F5F-754EA1B10F33}"/>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Tree>
    <p:extLst>
      <p:ext uri="{BB962C8B-B14F-4D97-AF65-F5344CB8AC3E}">
        <p14:creationId xmlns:p14="http://schemas.microsoft.com/office/powerpoint/2010/main" val="169319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with photo - Blue &amp; Yelllow">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A002AC6-00CB-D644-976D-0E6CBD9EE0B9}"/>
              </a:ext>
            </a:extLst>
          </p:cNvPr>
          <p:cNvSpPr/>
          <p:nvPr userDrawn="1"/>
        </p:nvSpPr>
        <p:spPr>
          <a:xfrm>
            <a:off x="14068"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1A43052-0EEF-0B40-9FC5-AC748E12A446}"/>
              </a:ext>
            </a:extLst>
          </p:cNvPr>
          <p:cNvSpPr/>
          <p:nvPr userDrawn="1"/>
        </p:nvSpPr>
        <p:spPr>
          <a:xfrm>
            <a:off x="0" y="0"/>
            <a:ext cx="5661026" cy="6879688"/>
          </a:xfrm>
          <a:prstGeom prst="rect">
            <a:avLst/>
          </a:pr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31">
            <a:extLst>
              <a:ext uri="{FF2B5EF4-FFF2-40B4-BE49-F238E27FC236}">
                <a16:creationId xmlns:a16="http://schemas.microsoft.com/office/drawing/2014/main" id="{9740A109-BDD3-2D46-AFDF-3A37B567CEE2}"/>
              </a:ext>
            </a:extLst>
          </p:cNvPr>
          <p:cNvSpPr>
            <a:spLocks noGrp="1"/>
          </p:cNvSpPr>
          <p:nvPr>
            <p:ph type="pic" sz="quarter" idx="10"/>
          </p:nvPr>
        </p:nvSpPr>
        <p:spPr>
          <a:xfrm>
            <a:off x="6530975" y="784225"/>
            <a:ext cx="3832225" cy="5289550"/>
          </a:xfrm>
          <a:custGeom>
            <a:avLst/>
            <a:gdLst>
              <a:gd name="connsiteX0" fmla="*/ 3832225 w 3832225"/>
              <a:gd name="connsiteY0" fmla="*/ 1705899 h 5289550"/>
              <a:gd name="connsiteX1" fmla="*/ 3832225 w 3832225"/>
              <a:gd name="connsiteY1" fmla="*/ 3605424 h 5289550"/>
              <a:gd name="connsiteX2" fmla="*/ 3811369 w 3832225"/>
              <a:gd name="connsiteY2" fmla="*/ 3583521 h 5289550"/>
              <a:gd name="connsiteX3" fmla="*/ 3462383 w 3832225"/>
              <a:gd name="connsiteY3" fmla="*/ 2655661 h 5289550"/>
              <a:gd name="connsiteX4" fmla="*/ 3811369 w 3832225"/>
              <a:gd name="connsiteY4" fmla="*/ 1727801 h 5289550"/>
              <a:gd name="connsiteX5" fmla="*/ 0 w 3832225"/>
              <a:gd name="connsiteY5" fmla="*/ 0 h 5289550"/>
              <a:gd name="connsiteX6" fmla="*/ 3832225 w 3832225"/>
              <a:gd name="connsiteY6" fmla="*/ 0 h 5289550"/>
              <a:gd name="connsiteX7" fmla="*/ 3832225 w 3832225"/>
              <a:gd name="connsiteY7" fmla="*/ 767410 h 5289550"/>
              <a:gd name="connsiteX8" fmla="*/ 3744155 w 3832225"/>
              <a:gd name="connsiteY8" fmla="*/ 818477 h 5289550"/>
              <a:gd name="connsiteX9" fmla="*/ 2721881 w 3832225"/>
              <a:gd name="connsiteY9" fmla="*/ 2653587 h 5289550"/>
              <a:gd name="connsiteX10" fmla="*/ 3744155 w 3832225"/>
              <a:gd name="connsiteY10" fmla="*/ 4488697 h 5289550"/>
              <a:gd name="connsiteX11" fmla="*/ 3832225 w 3832225"/>
              <a:gd name="connsiteY11" fmla="*/ 4539764 h 5289550"/>
              <a:gd name="connsiteX12" fmla="*/ 3832225 w 3832225"/>
              <a:gd name="connsiteY12" fmla="*/ 5289550 h 5289550"/>
              <a:gd name="connsiteX13" fmla="*/ 0 w 3832225"/>
              <a:gd name="connsiteY13" fmla="*/ 5289550 h 528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2225" h="5289550">
                <a:moveTo>
                  <a:pt x="3832225" y="1705899"/>
                </a:moveTo>
                <a:lnTo>
                  <a:pt x="3832225" y="3605424"/>
                </a:lnTo>
                <a:lnTo>
                  <a:pt x="3811369" y="3583521"/>
                </a:lnTo>
                <a:cubicBezTo>
                  <a:pt x="3593350" y="3331374"/>
                  <a:pt x="3462383" y="3008116"/>
                  <a:pt x="3462383" y="2655661"/>
                </a:cubicBezTo>
                <a:cubicBezTo>
                  <a:pt x="3462383" y="2303207"/>
                  <a:pt x="3593350" y="1979948"/>
                  <a:pt x="3811369" y="1727801"/>
                </a:cubicBezTo>
                <a:close/>
                <a:moveTo>
                  <a:pt x="0" y="0"/>
                </a:moveTo>
                <a:lnTo>
                  <a:pt x="3832225" y="0"/>
                </a:lnTo>
                <a:lnTo>
                  <a:pt x="3832225" y="767410"/>
                </a:lnTo>
                <a:lnTo>
                  <a:pt x="3744155" y="818477"/>
                </a:lnTo>
                <a:cubicBezTo>
                  <a:pt x="3127388" y="1216181"/>
                  <a:pt x="2721881" y="1889685"/>
                  <a:pt x="2721881" y="2653587"/>
                </a:cubicBezTo>
                <a:cubicBezTo>
                  <a:pt x="2721881" y="3417489"/>
                  <a:pt x="3127388" y="4090993"/>
                  <a:pt x="3744155" y="4488697"/>
                </a:cubicBezTo>
                <a:lnTo>
                  <a:pt x="3832225" y="4539764"/>
                </a:lnTo>
                <a:lnTo>
                  <a:pt x="3832225" y="5289550"/>
                </a:lnTo>
                <a:lnTo>
                  <a:pt x="0" y="5289550"/>
                </a:lnTo>
                <a:close/>
              </a:path>
            </a:pathLst>
          </a:custGeom>
        </p:spPr>
        <p:txBody>
          <a:bodyPr wrap="square">
            <a:noAutofit/>
          </a:bodyPr>
          <a:lstStyle/>
          <a:p>
            <a:endParaRPr lang="en-US" dirty="0"/>
          </a:p>
        </p:txBody>
      </p:sp>
      <p:sp>
        <p:nvSpPr>
          <p:cNvPr id="42" name="Freeform 41">
            <a:extLst>
              <a:ext uri="{FF2B5EF4-FFF2-40B4-BE49-F238E27FC236}">
                <a16:creationId xmlns:a16="http://schemas.microsoft.com/office/drawing/2014/main" id="{43341BE1-EFF9-9F40-8BE3-1599C1617A2D}"/>
              </a:ext>
            </a:extLst>
          </p:cNvPr>
          <p:cNvSpPr/>
          <p:nvPr userDrawn="1"/>
        </p:nvSpPr>
        <p:spPr>
          <a:xfrm>
            <a:off x="9246786" y="1215933"/>
            <a:ext cx="2924393" cy="4426134"/>
          </a:xfrm>
          <a:custGeom>
            <a:avLst/>
            <a:gdLst>
              <a:gd name="connsiteX0" fmla="*/ 2318658 w 2924393"/>
              <a:gd name="connsiteY0" fmla="*/ 0 h 4426134"/>
              <a:gd name="connsiteX1" fmla="*/ 2671767 w 2924393"/>
              <a:gd name="connsiteY1" fmla="*/ 25500 h 4426134"/>
              <a:gd name="connsiteX2" fmla="*/ 2924393 w 2924393"/>
              <a:gd name="connsiteY2" fmla="*/ 81070 h 4426134"/>
              <a:gd name="connsiteX3" fmla="*/ 2924393 w 2924393"/>
              <a:gd name="connsiteY3" fmla="*/ 900054 h 4426134"/>
              <a:gd name="connsiteX4" fmla="*/ 2829168 w 2924393"/>
              <a:gd name="connsiteY4" fmla="*/ 857635 h 4426134"/>
              <a:gd name="connsiteX5" fmla="*/ 2268785 w 2924393"/>
              <a:gd name="connsiteY5" fmla="*/ 756455 h 4426134"/>
              <a:gd name="connsiteX6" fmla="*/ 740502 w 2924393"/>
              <a:gd name="connsiteY6" fmla="*/ 2215141 h 4426134"/>
              <a:gd name="connsiteX7" fmla="*/ 2268785 w 2924393"/>
              <a:gd name="connsiteY7" fmla="*/ 3673827 h 4426134"/>
              <a:gd name="connsiteX8" fmla="*/ 2829168 w 2924393"/>
              <a:gd name="connsiteY8" fmla="*/ 3572648 h 4426134"/>
              <a:gd name="connsiteX9" fmla="*/ 2924393 w 2924393"/>
              <a:gd name="connsiteY9" fmla="*/ 3530229 h 4426134"/>
              <a:gd name="connsiteX10" fmla="*/ 2924393 w 2924393"/>
              <a:gd name="connsiteY10" fmla="*/ 4345065 h 4426134"/>
              <a:gd name="connsiteX11" fmla="*/ 2671767 w 2924393"/>
              <a:gd name="connsiteY11" fmla="*/ 4400635 h 4426134"/>
              <a:gd name="connsiteX12" fmla="*/ 2318658 w 2924393"/>
              <a:gd name="connsiteY12" fmla="*/ 4426134 h 4426134"/>
              <a:gd name="connsiteX13" fmla="*/ 0 w 2924393"/>
              <a:gd name="connsiteY13" fmla="*/ 2213067 h 4426134"/>
              <a:gd name="connsiteX14" fmla="*/ 2318658 w 2924393"/>
              <a:gd name="connsiteY14" fmla="*/ 0 h 442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4393" h="4426134">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3">
            <a:extLst>
              <a:ext uri="{FF2B5EF4-FFF2-40B4-BE49-F238E27FC236}">
                <a16:creationId xmlns:a16="http://schemas.microsoft.com/office/drawing/2014/main" id="{B7CE6F89-91DC-C44A-B444-D86AC5482ED1}"/>
              </a:ext>
            </a:extLst>
          </p:cNvPr>
          <p:cNvSpPr>
            <a:spLocks noGrp="1"/>
          </p:cNvSpPr>
          <p:nvPr>
            <p:ph type="body" sz="quarter" idx="13" hasCustomPrompt="1"/>
          </p:nvPr>
        </p:nvSpPr>
        <p:spPr>
          <a:xfrm rot="16200000">
            <a:off x="8591209" y="2587693"/>
            <a:ext cx="5805395" cy="1327603"/>
          </a:xfrm>
        </p:spPr>
        <p:txBody>
          <a:bodyPr>
            <a:noAutofit/>
          </a:bodyPr>
          <a:lstStyle>
            <a:lvl1pPr marL="0" indent="0" algn="l">
              <a:buNone/>
              <a:defRPr sz="9000">
                <a:solidFill>
                  <a:schemeClr val="bg1"/>
                </a:solidFill>
                <a:latin typeface="+mn-lt"/>
              </a:defRPr>
            </a:lvl1pPr>
          </a:lstStyle>
          <a:p>
            <a:pPr lvl="0"/>
            <a:r>
              <a:rPr lang="en-US" dirty="0"/>
              <a:t>LOOKBOOK</a:t>
            </a:r>
          </a:p>
        </p:txBody>
      </p:sp>
      <p:sp>
        <p:nvSpPr>
          <p:cNvPr id="34" name="Text Placeholder 25">
            <a:extLst>
              <a:ext uri="{FF2B5EF4-FFF2-40B4-BE49-F238E27FC236}">
                <a16:creationId xmlns:a16="http://schemas.microsoft.com/office/drawing/2014/main" id="{53F639C3-B43E-E641-AF00-25EC492549AF}"/>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3">
            <a:extLst>
              <a:ext uri="{FF2B5EF4-FFF2-40B4-BE49-F238E27FC236}">
                <a16:creationId xmlns:a16="http://schemas.microsoft.com/office/drawing/2014/main" id="{2449EAB2-BB11-3148-BEAF-7D3EFF337C34}"/>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bg1"/>
                </a:solidFill>
                <a:latin typeface="+mn-lt"/>
              </a:defRPr>
            </a:lvl1pPr>
          </a:lstStyle>
          <a:p>
            <a:pPr lvl="0"/>
            <a:r>
              <a:rPr lang="en-US" dirty="0"/>
              <a:t>TITLE</a:t>
            </a:r>
          </a:p>
        </p:txBody>
      </p:sp>
      <p:sp>
        <p:nvSpPr>
          <p:cNvPr id="40" name="Rectangle 39">
            <a:extLst>
              <a:ext uri="{FF2B5EF4-FFF2-40B4-BE49-F238E27FC236}">
                <a16:creationId xmlns:a16="http://schemas.microsoft.com/office/drawing/2014/main" id="{36B20D1A-045D-784D-9060-535B2C9E816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bg1"/>
                </a:solidFill>
              </a:rPr>
              <a:t>YOUNG DIGITAL SOCIAL INNOVATORS</a:t>
            </a:r>
          </a:p>
        </p:txBody>
      </p:sp>
      <p:cxnSp>
        <p:nvCxnSpPr>
          <p:cNvPr id="43" name="Straight Connector 42">
            <a:extLst>
              <a:ext uri="{FF2B5EF4-FFF2-40B4-BE49-F238E27FC236}">
                <a16:creationId xmlns:a16="http://schemas.microsoft.com/office/drawing/2014/main" id="{9BB55A08-EAE2-D549-A113-BBDB0FE2914A}"/>
              </a:ext>
            </a:extLst>
          </p:cNvPr>
          <p:cNvCxnSpPr>
            <a:cxnSpLocks/>
          </p:cNvCxnSpPr>
          <p:nvPr userDrawn="1"/>
        </p:nvCxnSpPr>
        <p:spPr>
          <a:xfrm>
            <a:off x="386062"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058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with photo - White &amp; Yelllow">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A002AC6-00CB-D644-976D-0E6CBD9EE0B9}"/>
              </a:ext>
            </a:extLst>
          </p:cNvPr>
          <p:cNvSpPr/>
          <p:nvPr userDrawn="1"/>
        </p:nvSpPr>
        <p:spPr>
          <a:xfrm>
            <a:off x="14068" y="0"/>
            <a:ext cx="12171179" cy="6879688"/>
          </a:xfrm>
          <a:prstGeom prst="rect">
            <a:avLst/>
          </a:pr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1A43052-0EEF-0B40-9FC5-AC748E12A446}"/>
              </a:ext>
            </a:extLst>
          </p:cNvPr>
          <p:cNvSpPr/>
          <p:nvPr userDrawn="1"/>
        </p:nvSpPr>
        <p:spPr>
          <a:xfrm>
            <a:off x="0" y="0"/>
            <a:ext cx="5661026" cy="6879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31">
            <a:extLst>
              <a:ext uri="{FF2B5EF4-FFF2-40B4-BE49-F238E27FC236}">
                <a16:creationId xmlns:a16="http://schemas.microsoft.com/office/drawing/2014/main" id="{9740A109-BDD3-2D46-AFDF-3A37B567CEE2}"/>
              </a:ext>
            </a:extLst>
          </p:cNvPr>
          <p:cNvSpPr>
            <a:spLocks noGrp="1"/>
          </p:cNvSpPr>
          <p:nvPr>
            <p:ph type="pic" sz="quarter" idx="10"/>
          </p:nvPr>
        </p:nvSpPr>
        <p:spPr>
          <a:xfrm>
            <a:off x="6530975" y="784225"/>
            <a:ext cx="3832225" cy="5289550"/>
          </a:xfrm>
          <a:custGeom>
            <a:avLst/>
            <a:gdLst>
              <a:gd name="connsiteX0" fmla="*/ 3832225 w 3832225"/>
              <a:gd name="connsiteY0" fmla="*/ 1705899 h 5289550"/>
              <a:gd name="connsiteX1" fmla="*/ 3832225 w 3832225"/>
              <a:gd name="connsiteY1" fmla="*/ 3605424 h 5289550"/>
              <a:gd name="connsiteX2" fmla="*/ 3811369 w 3832225"/>
              <a:gd name="connsiteY2" fmla="*/ 3583521 h 5289550"/>
              <a:gd name="connsiteX3" fmla="*/ 3462383 w 3832225"/>
              <a:gd name="connsiteY3" fmla="*/ 2655661 h 5289550"/>
              <a:gd name="connsiteX4" fmla="*/ 3811369 w 3832225"/>
              <a:gd name="connsiteY4" fmla="*/ 1727801 h 5289550"/>
              <a:gd name="connsiteX5" fmla="*/ 0 w 3832225"/>
              <a:gd name="connsiteY5" fmla="*/ 0 h 5289550"/>
              <a:gd name="connsiteX6" fmla="*/ 3832225 w 3832225"/>
              <a:gd name="connsiteY6" fmla="*/ 0 h 5289550"/>
              <a:gd name="connsiteX7" fmla="*/ 3832225 w 3832225"/>
              <a:gd name="connsiteY7" fmla="*/ 767410 h 5289550"/>
              <a:gd name="connsiteX8" fmla="*/ 3744155 w 3832225"/>
              <a:gd name="connsiteY8" fmla="*/ 818477 h 5289550"/>
              <a:gd name="connsiteX9" fmla="*/ 2721881 w 3832225"/>
              <a:gd name="connsiteY9" fmla="*/ 2653587 h 5289550"/>
              <a:gd name="connsiteX10" fmla="*/ 3744155 w 3832225"/>
              <a:gd name="connsiteY10" fmla="*/ 4488697 h 5289550"/>
              <a:gd name="connsiteX11" fmla="*/ 3832225 w 3832225"/>
              <a:gd name="connsiteY11" fmla="*/ 4539764 h 5289550"/>
              <a:gd name="connsiteX12" fmla="*/ 3832225 w 3832225"/>
              <a:gd name="connsiteY12" fmla="*/ 5289550 h 5289550"/>
              <a:gd name="connsiteX13" fmla="*/ 0 w 3832225"/>
              <a:gd name="connsiteY13" fmla="*/ 5289550 h 528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32225" h="5289550">
                <a:moveTo>
                  <a:pt x="3832225" y="1705899"/>
                </a:moveTo>
                <a:lnTo>
                  <a:pt x="3832225" y="3605424"/>
                </a:lnTo>
                <a:lnTo>
                  <a:pt x="3811369" y="3583521"/>
                </a:lnTo>
                <a:cubicBezTo>
                  <a:pt x="3593350" y="3331374"/>
                  <a:pt x="3462383" y="3008116"/>
                  <a:pt x="3462383" y="2655661"/>
                </a:cubicBezTo>
                <a:cubicBezTo>
                  <a:pt x="3462383" y="2303207"/>
                  <a:pt x="3593350" y="1979948"/>
                  <a:pt x="3811369" y="1727801"/>
                </a:cubicBezTo>
                <a:close/>
                <a:moveTo>
                  <a:pt x="0" y="0"/>
                </a:moveTo>
                <a:lnTo>
                  <a:pt x="3832225" y="0"/>
                </a:lnTo>
                <a:lnTo>
                  <a:pt x="3832225" y="767410"/>
                </a:lnTo>
                <a:lnTo>
                  <a:pt x="3744155" y="818477"/>
                </a:lnTo>
                <a:cubicBezTo>
                  <a:pt x="3127388" y="1216181"/>
                  <a:pt x="2721881" y="1889685"/>
                  <a:pt x="2721881" y="2653587"/>
                </a:cubicBezTo>
                <a:cubicBezTo>
                  <a:pt x="2721881" y="3417489"/>
                  <a:pt x="3127388" y="4090993"/>
                  <a:pt x="3744155" y="4488697"/>
                </a:cubicBezTo>
                <a:lnTo>
                  <a:pt x="3832225" y="4539764"/>
                </a:lnTo>
                <a:lnTo>
                  <a:pt x="3832225" y="5289550"/>
                </a:lnTo>
                <a:lnTo>
                  <a:pt x="0" y="5289550"/>
                </a:lnTo>
                <a:close/>
              </a:path>
            </a:pathLst>
          </a:custGeom>
        </p:spPr>
        <p:txBody>
          <a:bodyPr wrap="square">
            <a:noAutofit/>
          </a:bodyPr>
          <a:lstStyle/>
          <a:p>
            <a:endParaRPr lang="en-US" dirty="0"/>
          </a:p>
        </p:txBody>
      </p:sp>
      <p:sp>
        <p:nvSpPr>
          <p:cNvPr id="42" name="Freeform 41">
            <a:extLst>
              <a:ext uri="{FF2B5EF4-FFF2-40B4-BE49-F238E27FC236}">
                <a16:creationId xmlns:a16="http://schemas.microsoft.com/office/drawing/2014/main" id="{43341BE1-EFF9-9F40-8BE3-1599C1617A2D}"/>
              </a:ext>
            </a:extLst>
          </p:cNvPr>
          <p:cNvSpPr/>
          <p:nvPr userDrawn="1"/>
        </p:nvSpPr>
        <p:spPr>
          <a:xfrm>
            <a:off x="9246786" y="1215933"/>
            <a:ext cx="2924393" cy="4426134"/>
          </a:xfrm>
          <a:custGeom>
            <a:avLst/>
            <a:gdLst>
              <a:gd name="connsiteX0" fmla="*/ 2318658 w 2924393"/>
              <a:gd name="connsiteY0" fmla="*/ 0 h 4426134"/>
              <a:gd name="connsiteX1" fmla="*/ 2671767 w 2924393"/>
              <a:gd name="connsiteY1" fmla="*/ 25500 h 4426134"/>
              <a:gd name="connsiteX2" fmla="*/ 2924393 w 2924393"/>
              <a:gd name="connsiteY2" fmla="*/ 81070 h 4426134"/>
              <a:gd name="connsiteX3" fmla="*/ 2924393 w 2924393"/>
              <a:gd name="connsiteY3" fmla="*/ 900054 h 4426134"/>
              <a:gd name="connsiteX4" fmla="*/ 2829168 w 2924393"/>
              <a:gd name="connsiteY4" fmla="*/ 857635 h 4426134"/>
              <a:gd name="connsiteX5" fmla="*/ 2268785 w 2924393"/>
              <a:gd name="connsiteY5" fmla="*/ 756455 h 4426134"/>
              <a:gd name="connsiteX6" fmla="*/ 740502 w 2924393"/>
              <a:gd name="connsiteY6" fmla="*/ 2215141 h 4426134"/>
              <a:gd name="connsiteX7" fmla="*/ 2268785 w 2924393"/>
              <a:gd name="connsiteY7" fmla="*/ 3673827 h 4426134"/>
              <a:gd name="connsiteX8" fmla="*/ 2829168 w 2924393"/>
              <a:gd name="connsiteY8" fmla="*/ 3572648 h 4426134"/>
              <a:gd name="connsiteX9" fmla="*/ 2924393 w 2924393"/>
              <a:gd name="connsiteY9" fmla="*/ 3530229 h 4426134"/>
              <a:gd name="connsiteX10" fmla="*/ 2924393 w 2924393"/>
              <a:gd name="connsiteY10" fmla="*/ 4345065 h 4426134"/>
              <a:gd name="connsiteX11" fmla="*/ 2671767 w 2924393"/>
              <a:gd name="connsiteY11" fmla="*/ 4400635 h 4426134"/>
              <a:gd name="connsiteX12" fmla="*/ 2318658 w 2924393"/>
              <a:gd name="connsiteY12" fmla="*/ 4426134 h 4426134"/>
              <a:gd name="connsiteX13" fmla="*/ 0 w 2924393"/>
              <a:gd name="connsiteY13" fmla="*/ 2213067 h 4426134"/>
              <a:gd name="connsiteX14" fmla="*/ 2318658 w 2924393"/>
              <a:gd name="connsiteY14" fmla="*/ 0 h 4426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4393" h="4426134">
                <a:moveTo>
                  <a:pt x="2318658" y="0"/>
                </a:moveTo>
                <a:cubicBezTo>
                  <a:pt x="2438711" y="0"/>
                  <a:pt x="2556632" y="8709"/>
                  <a:pt x="2671767" y="25500"/>
                </a:cubicBezTo>
                <a:lnTo>
                  <a:pt x="2924393" y="81070"/>
                </a:lnTo>
                <a:lnTo>
                  <a:pt x="2924393" y="900054"/>
                </a:lnTo>
                <a:lnTo>
                  <a:pt x="2829168" y="857635"/>
                </a:lnTo>
                <a:cubicBezTo>
                  <a:pt x="2655654" y="792330"/>
                  <a:pt x="2466609" y="756455"/>
                  <a:pt x="2268785" y="756455"/>
                </a:cubicBezTo>
                <a:cubicBezTo>
                  <a:pt x="1424738" y="756455"/>
                  <a:pt x="740502" y="1409531"/>
                  <a:pt x="740502" y="2215141"/>
                </a:cubicBezTo>
                <a:cubicBezTo>
                  <a:pt x="740502" y="3020751"/>
                  <a:pt x="1424738" y="3673827"/>
                  <a:pt x="2268785" y="3673827"/>
                </a:cubicBezTo>
                <a:cubicBezTo>
                  <a:pt x="2466609" y="3673827"/>
                  <a:pt x="2655654" y="3637953"/>
                  <a:pt x="2829168" y="3572648"/>
                </a:cubicBezTo>
                <a:lnTo>
                  <a:pt x="2924393" y="3530229"/>
                </a:lnTo>
                <a:lnTo>
                  <a:pt x="2924393" y="4345065"/>
                </a:lnTo>
                <a:lnTo>
                  <a:pt x="2671767" y="4400635"/>
                </a:lnTo>
                <a:cubicBezTo>
                  <a:pt x="2556632" y="4417426"/>
                  <a:pt x="2438711" y="4426134"/>
                  <a:pt x="2318658" y="4426134"/>
                </a:cubicBezTo>
                <a:cubicBezTo>
                  <a:pt x="1038099" y="4426134"/>
                  <a:pt x="0" y="3435310"/>
                  <a:pt x="0" y="2213067"/>
                </a:cubicBezTo>
                <a:cubicBezTo>
                  <a:pt x="0" y="990824"/>
                  <a:pt x="1038099" y="0"/>
                  <a:pt x="2318658" y="0"/>
                </a:cubicBezTo>
                <a:close/>
              </a:path>
            </a:pathLst>
          </a:custGeom>
          <a:solidFill>
            <a:srgbClr val="76C6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23">
            <a:extLst>
              <a:ext uri="{FF2B5EF4-FFF2-40B4-BE49-F238E27FC236}">
                <a16:creationId xmlns:a16="http://schemas.microsoft.com/office/drawing/2014/main" id="{B7CE6F89-91DC-C44A-B444-D86AC5482ED1}"/>
              </a:ext>
            </a:extLst>
          </p:cNvPr>
          <p:cNvSpPr>
            <a:spLocks noGrp="1"/>
          </p:cNvSpPr>
          <p:nvPr>
            <p:ph type="body" sz="quarter" idx="13" hasCustomPrompt="1"/>
          </p:nvPr>
        </p:nvSpPr>
        <p:spPr>
          <a:xfrm rot="16200000">
            <a:off x="8591209" y="2587693"/>
            <a:ext cx="5805395" cy="1327603"/>
          </a:xfrm>
        </p:spPr>
        <p:txBody>
          <a:bodyPr>
            <a:noAutofit/>
          </a:bodyPr>
          <a:lstStyle>
            <a:lvl1pPr marL="0" indent="0" algn="l">
              <a:buNone/>
              <a:defRPr sz="9000">
                <a:solidFill>
                  <a:schemeClr val="bg1"/>
                </a:solidFill>
                <a:latin typeface="+mn-lt"/>
              </a:defRPr>
            </a:lvl1pPr>
          </a:lstStyle>
          <a:p>
            <a:pPr lvl="0"/>
            <a:r>
              <a:rPr lang="en-US" dirty="0"/>
              <a:t>LOOKBOOK</a:t>
            </a:r>
          </a:p>
        </p:txBody>
      </p:sp>
      <p:sp>
        <p:nvSpPr>
          <p:cNvPr id="34" name="Text Placeholder 25">
            <a:extLst>
              <a:ext uri="{FF2B5EF4-FFF2-40B4-BE49-F238E27FC236}">
                <a16:creationId xmlns:a16="http://schemas.microsoft.com/office/drawing/2014/main" id="{53F639C3-B43E-E641-AF00-25EC492549AF}"/>
              </a:ext>
            </a:extLst>
          </p:cNvPr>
          <p:cNvSpPr>
            <a:spLocks noGrp="1"/>
          </p:cNvSpPr>
          <p:nvPr>
            <p:ph type="body" sz="quarter" idx="14" hasCustomPrompt="1"/>
          </p:nvPr>
        </p:nvSpPr>
        <p:spPr>
          <a:xfrm>
            <a:off x="508178" y="1915207"/>
            <a:ext cx="4461735" cy="4158567"/>
          </a:xfrm>
        </p:spPr>
        <p:txBody>
          <a:bodyPr>
            <a:noAutofit/>
          </a:bodyPr>
          <a:lstStyle>
            <a:lvl1pPr marL="0" indent="0" algn="l">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3">
            <a:extLst>
              <a:ext uri="{FF2B5EF4-FFF2-40B4-BE49-F238E27FC236}">
                <a16:creationId xmlns:a16="http://schemas.microsoft.com/office/drawing/2014/main" id="{2449EAB2-BB11-3148-BEAF-7D3EFF337C34}"/>
              </a:ext>
            </a:extLst>
          </p:cNvPr>
          <p:cNvSpPr>
            <a:spLocks noGrp="1"/>
          </p:cNvSpPr>
          <p:nvPr>
            <p:ph type="body" sz="quarter" idx="15" hasCustomPrompt="1"/>
          </p:nvPr>
        </p:nvSpPr>
        <p:spPr>
          <a:xfrm>
            <a:off x="508178" y="867256"/>
            <a:ext cx="4461735" cy="697353"/>
          </a:xfrm>
        </p:spPr>
        <p:txBody>
          <a:bodyPr>
            <a:normAutofit/>
          </a:bodyPr>
          <a:lstStyle>
            <a:lvl1pPr marL="0" indent="0" algn="l">
              <a:buNone/>
              <a:defRPr sz="3600">
                <a:solidFill>
                  <a:schemeClr val="tx1"/>
                </a:solidFill>
                <a:latin typeface="+mn-lt"/>
              </a:defRPr>
            </a:lvl1pPr>
          </a:lstStyle>
          <a:p>
            <a:pPr lvl="0"/>
            <a:r>
              <a:rPr lang="en-US" dirty="0"/>
              <a:t>TITLE</a:t>
            </a:r>
          </a:p>
        </p:txBody>
      </p:sp>
      <p:sp>
        <p:nvSpPr>
          <p:cNvPr id="40" name="Rectangle 39">
            <a:extLst>
              <a:ext uri="{FF2B5EF4-FFF2-40B4-BE49-F238E27FC236}">
                <a16:creationId xmlns:a16="http://schemas.microsoft.com/office/drawing/2014/main" id="{36B20D1A-045D-784D-9060-535B2C9E8166}"/>
              </a:ext>
            </a:extLst>
          </p:cNvPr>
          <p:cNvSpPr/>
          <p:nvPr userDrawn="1"/>
        </p:nvSpPr>
        <p:spPr>
          <a:xfrm>
            <a:off x="386062" y="6437709"/>
            <a:ext cx="11674007" cy="230832"/>
          </a:xfrm>
          <a:prstGeom prst="rect">
            <a:avLst/>
          </a:prstGeom>
        </p:spPr>
        <p:txBody>
          <a:bodyPr wrap="square">
            <a:spAutoFit/>
          </a:bodyPr>
          <a:lstStyle/>
          <a:p>
            <a:pPr lvl="0" algn="l"/>
            <a:r>
              <a:rPr lang="en-US" sz="900" dirty="0">
                <a:solidFill>
                  <a:schemeClr val="tx1"/>
                </a:solidFill>
              </a:rPr>
              <a:t>YOUNG DIGITAL SOCIAL INNOVATORS</a:t>
            </a:r>
          </a:p>
        </p:txBody>
      </p:sp>
      <p:cxnSp>
        <p:nvCxnSpPr>
          <p:cNvPr id="43" name="Straight Connector 42">
            <a:extLst>
              <a:ext uri="{FF2B5EF4-FFF2-40B4-BE49-F238E27FC236}">
                <a16:creationId xmlns:a16="http://schemas.microsoft.com/office/drawing/2014/main" id="{9BB55A08-EAE2-D549-A113-BBDB0FE2914A}"/>
              </a:ext>
            </a:extLst>
          </p:cNvPr>
          <p:cNvCxnSpPr>
            <a:cxnSpLocks/>
          </p:cNvCxnSpPr>
          <p:nvPr userDrawn="1"/>
        </p:nvCxnSpPr>
        <p:spPr>
          <a:xfrm>
            <a:off x="386062"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7247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with photo - Purpl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B02C0F9-0F02-4249-937C-9F149AD1F8A3}"/>
              </a:ext>
            </a:extLst>
          </p:cNvPr>
          <p:cNvSpPr/>
          <p:nvPr userDrawn="1"/>
        </p:nvSpPr>
        <p:spPr>
          <a:xfrm>
            <a:off x="0" y="-21688"/>
            <a:ext cx="12192000" cy="6879688"/>
          </a:xfrm>
          <a:prstGeom prst="rect">
            <a:avLst/>
          </a:prstGeom>
          <a:solidFill>
            <a:srgbClr val="A63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a:extLst>
              <a:ext uri="{FF2B5EF4-FFF2-40B4-BE49-F238E27FC236}">
                <a16:creationId xmlns:a16="http://schemas.microsoft.com/office/drawing/2014/main" id="{CEDE63DB-4F40-5C40-80A2-A64D2A76AC3A}"/>
              </a:ext>
            </a:extLst>
          </p:cNvPr>
          <p:cNvCxnSpPr>
            <a:cxnSpLocks/>
          </p:cNvCxnSpPr>
          <p:nvPr userDrawn="1"/>
        </p:nvCxnSpPr>
        <p:spPr>
          <a:xfrm>
            <a:off x="11776518" y="6459397"/>
            <a:ext cx="0" cy="3986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24EA053-A08C-0341-841E-AD4D30F56FA2}"/>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bg1"/>
                </a:solidFill>
              </a:rPr>
              <a:t>YOUNG DIGITAL SOCIAL INNOVATORS</a:t>
            </a:r>
          </a:p>
        </p:txBody>
      </p:sp>
      <p:sp>
        <p:nvSpPr>
          <p:cNvPr id="22" name="Text Placeholder 23">
            <a:extLst>
              <a:ext uri="{FF2B5EF4-FFF2-40B4-BE49-F238E27FC236}">
                <a16:creationId xmlns:a16="http://schemas.microsoft.com/office/drawing/2014/main" id="{F87A9DAF-37A0-964A-9864-34653714ACF4}"/>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bg1"/>
                </a:solidFill>
                <a:latin typeface="+mn-lt"/>
              </a:defRPr>
            </a:lvl1pPr>
          </a:lstStyle>
          <a:p>
            <a:pPr lvl="0"/>
            <a:r>
              <a:rPr lang="en-US" dirty="0"/>
              <a:t>TITLE</a:t>
            </a:r>
          </a:p>
        </p:txBody>
      </p:sp>
      <p:sp>
        <p:nvSpPr>
          <p:cNvPr id="23" name="Text Placeholder 25">
            <a:extLst>
              <a:ext uri="{FF2B5EF4-FFF2-40B4-BE49-F238E27FC236}">
                <a16:creationId xmlns:a16="http://schemas.microsoft.com/office/drawing/2014/main" id="{75CC0F68-3E33-5443-B90D-F87EC5124CAF}"/>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Freeform 12">
            <a:extLst>
              <a:ext uri="{FF2B5EF4-FFF2-40B4-BE49-F238E27FC236}">
                <a16:creationId xmlns:a16="http://schemas.microsoft.com/office/drawing/2014/main" id="{D8C75B8A-136B-3C45-9E5D-FF7657C53646}"/>
              </a:ext>
            </a:extLst>
          </p:cNvPr>
          <p:cNvSpPr/>
          <p:nvPr userDrawn="1"/>
        </p:nvSpPr>
        <p:spPr>
          <a:xfrm>
            <a:off x="309488" y="1575582"/>
            <a:ext cx="3038622" cy="3277772"/>
          </a:xfrm>
          <a:custGeom>
            <a:avLst/>
            <a:gdLst>
              <a:gd name="connsiteX0" fmla="*/ 0 w 3038622"/>
              <a:gd name="connsiteY0" fmla="*/ 0 h 3277772"/>
              <a:gd name="connsiteX1" fmla="*/ 3038622 w 3038622"/>
              <a:gd name="connsiteY1" fmla="*/ 0 h 3277772"/>
              <a:gd name="connsiteX2" fmla="*/ 3038622 w 3038622"/>
              <a:gd name="connsiteY2" fmla="*/ 3277772 h 3277772"/>
              <a:gd name="connsiteX3" fmla="*/ 0 w 3038622"/>
              <a:gd name="connsiteY3" fmla="*/ 3277772 h 3277772"/>
              <a:gd name="connsiteX4" fmla="*/ 0 w 3038622"/>
              <a:gd name="connsiteY4" fmla="*/ 0 h 3277772"/>
              <a:gd name="connsiteX5" fmla="*/ 431305 w 3038622"/>
              <a:gd name="connsiteY5" fmla="*/ 499404 h 3277772"/>
              <a:gd name="connsiteX6" fmla="*/ 431305 w 3038622"/>
              <a:gd name="connsiteY6" fmla="*/ 2799470 h 3277772"/>
              <a:gd name="connsiteX7" fmla="*/ 2588456 w 3038622"/>
              <a:gd name="connsiteY7" fmla="*/ 2799470 h 3277772"/>
              <a:gd name="connsiteX8" fmla="*/ 2588456 w 3038622"/>
              <a:gd name="connsiteY8" fmla="*/ 499404 h 3277772"/>
              <a:gd name="connsiteX9" fmla="*/ 431305 w 3038622"/>
              <a:gd name="connsiteY9" fmla="*/ 499404 h 327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622" h="327777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a16="http://schemas.microsoft.com/office/drawing/2014/main" id="{6574F9E9-0793-B446-81AF-043043957D25}"/>
              </a:ext>
            </a:extLst>
          </p:cNvPr>
          <p:cNvSpPr>
            <a:spLocks noGrp="1"/>
          </p:cNvSpPr>
          <p:nvPr>
            <p:ph type="pic" sz="quarter" idx="10"/>
          </p:nvPr>
        </p:nvSpPr>
        <p:spPr>
          <a:xfrm>
            <a:off x="1631950" y="407988"/>
            <a:ext cx="4051300" cy="5978525"/>
          </a:xfrm>
          <a:custGeom>
            <a:avLst/>
            <a:gdLst>
              <a:gd name="connsiteX0" fmla="*/ 0 w 4051300"/>
              <a:gd name="connsiteY0" fmla="*/ 1666998 h 5978525"/>
              <a:gd name="connsiteX1" fmla="*/ 1265994 w 4051300"/>
              <a:gd name="connsiteY1" fmla="*/ 1666998 h 5978525"/>
              <a:gd name="connsiteX2" fmla="*/ 1265994 w 4051300"/>
              <a:gd name="connsiteY2" fmla="*/ 3967064 h 5978525"/>
              <a:gd name="connsiteX3" fmla="*/ 0 w 4051300"/>
              <a:gd name="connsiteY3" fmla="*/ 3967064 h 5978525"/>
              <a:gd name="connsiteX4" fmla="*/ 0 w 4051300"/>
              <a:gd name="connsiteY4" fmla="*/ 0 h 5978525"/>
              <a:gd name="connsiteX5" fmla="*/ 4051300 w 4051300"/>
              <a:gd name="connsiteY5" fmla="*/ 0 h 5978525"/>
              <a:gd name="connsiteX6" fmla="*/ 4051300 w 4051300"/>
              <a:gd name="connsiteY6" fmla="*/ 5978525 h 5978525"/>
              <a:gd name="connsiteX7" fmla="*/ 0 w 4051300"/>
              <a:gd name="connsiteY7" fmla="*/ 5978525 h 5978525"/>
              <a:gd name="connsiteX8" fmla="*/ 0 w 4051300"/>
              <a:gd name="connsiteY8" fmla="*/ 4445366 h 5978525"/>
              <a:gd name="connsiteX9" fmla="*/ 1716160 w 4051300"/>
              <a:gd name="connsiteY9" fmla="*/ 4445366 h 5978525"/>
              <a:gd name="connsiteX10" fmla="*/ 1716160 w 4051300"/>
              <a:gd name="connsiteY10" fmla="*/ 1167594 h 5978525"/>
              <a:gd name="connsiteX11" fmla="*/ 0 w 4051300"/>
              <a:gd name="connsiteY11" fmla="*/ 1167594 h 59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1300" h="5978525">
                <a:moveTo>
                  <a:pt x="0" y="1666998"/>
                </a:moveTo>
                <a:lnTo>
                  <a:pt x="1265994" y="1666998"/>
                </a:lnTo>
                <a:lnTo>
                  <a:pt x="1265994" y="3967064"/>
                </a:lnTo>
                <a:lnTo>
                  <a:pt x="0" y="3967064"/>
                </a:lnTo>
                <a:close/>
                <a:moveTo>
                  <a:pt x="0" y="0"/>
                </a:moveTo>
                <a:lnTo>
                  <a:pt x="4051300" y="0"/>
                </a:lnTo>
                <a:lnTo>
                  <a:pt x="4051300" y="5978525"/>
                </a:lnTo>
                <a:lnTo>
                  <a:pt x="0" y="5978525"/>
                </a:lnTo>
                <a:lnTo>
                  <a:pt x="0" y="4445366"/>
                </a:lnTo>
                <a:lnTo>
                  <a:pt x="1716160" y="4445366"/>
                </a:lnTo>
                <a:lnTo>
                  <a:pt x="1716160" y="1167594"/>
                </a:lnTo>
                <a:lnTo>
                  <a:pt x="0" y="1167594"/>
                </a:lnTo>
                <a:close/>
              </a:path>
            </a:pathLst>
          </a:custGeom>
        </p:spPr>
        <p:txBody>
          <a:bodyPr wrap="square">
            <a:noAutofit/>
          </a:bodyPr>
          <a:lstStyle/>
          <a:p>
            <a:endParaRPr lang="en-US" dirty="0"/>
          </a:p>
        </p:txBody>
      </p:sp>
    </p:spTree>
    <p:extLst>
      <p:ext uri="{BB962C8B-B14F-4D97-AF65-F5344CB8AC3E}">
        <p14:creationId xmlns:p14="http://schemas.microsoft.com/office/powerpoint/2010/main" val="2422558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with photo - White">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CEDE63DB-4F40-5C40-80A2-A64D2A76AC3A}"/>
              </a:ext>
            </a:extLst>
          </p:cNvPr>
          <p:cNvCxnSpPr>
            <a:cxnSpLocks/>
          </p:cNvCxnSpPr>
          <p:nvPr userDrawn="1"/>
        </p:nvCxnSpPr>
        <p:spPr>
          <a:xfrm>
            <a:off x="11776518" y="6459397"/>
            <a:ext cx="0" cy="3986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24EA053-A08C-0341-841E-AD4D30F56FA2}"/>
              </a:ext>
            </a:extLst>
          </p:cNvPr>
          <p:cNvSpPr/>
          <p:nvPr userDrawn="1"/>
        </p:nvSpPr>
        <p:spPr>
          <a:xfrm>
            <a:off x="9836799" y="6485740"/>
            <a:ext cx="1955985" cy="230832"/>
          </a:xfrm>
          <a:prstGeom prst="rect">
            <a:avLst/>
          </a:prstGeom>
        </p:spPr>
        <p:txBody>
          <a:bodyPr wrap="none">
            <a:spAutoFit/>
          </a:bodyPr>
          <a:lstStyle/>
          <a:p>
            <a:pPr lvl="0" algn="r"/>
            <a:r>
              <a:rPr lang="en-US" sz="900" dirty="0">
                <a:solidFill>
                  <a:schemeClr val="tx1"/>
                </a:solidFill>
              </a:rPr>
              <a:t>YOUNG DIGITAL SOCIAL INNOVATORS</a:t>
            </a:r>
          </a:p>
        </p:txBody>
      </p:sp>
      <p:sp>
        <p:nvSpPr>
          <p:cNvPr id="22" name="Text Placeholder 23">
            <a:extLst>
              <a:ext uri="{FF2B5EF4-FFF2-40B4-BE49-F238E27FC236}">
                <a16:creationId xmlns:a16="http://schemas.microsoft.com/office/drawing/2014/main" id="{F87A9DAF-37A0-964A-9864-34653714ACF4}"/>
              </a:ext>
            </a:extLst>
          </p:cNvPr>
          <p:cNvSpPr>
            <a:spLocks noGrp="1"/>
          </p:cNvSpPr>
          <p:nvPr>
            <p:ph type="body" sz="quarter" idx="13" hasCustomPrompt="1"/>
          </p:nvPr>
        </p:nvSpPr>
        <p:spPr>
          <a:xfrm>
            <a:off x="6926354" y="1936387"/>
            <a:ext cx="4866430" cy="697353"/>
          </a:xfrm>
        </p:spPr>
        <p:txBody>
          <a:bodyPr>
            <a:normAutofit/>
          </a:bodyPr>
          <a:lstStyle>
            <a:lvl1pPr marL="0" indent="0" algn="r">
              <a:buNone/>
              <a:defRPr sz="3600">
                <a:solidFill>
                  <a:schemeClr val="tx1"/>
                </a:solidFill>
                <a:latin typeface="+mn-lt"/>
              </a:defRPr>
            </a:lvl1pPr>
          </a:lstStyle>
          <a:p>
            <a:pPr lvl="0"/>
            <a:r>
              <a:rPr lang="en-US" dirty="0"/>
              <a:t>TITLE</a:t>
            </a:r>
          </a:p>
        </p:txBody>
      </p:sp>
      <p:sp>
        <p:nvSpPr>
          <p:cNvPr id="23" name="Text Placeholder 25">
            <a:extLst>
              <a:ext uri="{FF2B5EF4-FFF2-40B4-BE49-F238E27FC236}">
                <a16:creationId xmlns:a16="http://schemas.microsoft.com/office/drawing/2014/main" id="{75CC0F68-3E33-5443-B90D-F87EC5124CAF}"/>
              </a:ext>
            </a:extLst>
          </p:cNvPr>
          <p:cNvSpPr>
            <a:spLocks noGrp="1"/>
          </p:cNvSpPr>
          <p:nvPr>
            <p:ph type="body" sz="quarter" idx="14" hasCustomPrompt="1"/>
          </p:nvPr>
        </p:nvSpPr>
        <p:spPr>
          <a:xfrm>
            <a:off x="6926355" y="3136739"/>
            <a:ext cx="4866429" cy="2592420"/>
          </a:xfrm>
        </p:spPr>
        <p:txBody>
          <a:bodyPr>
            <a:noAutofit/>
          </a:bodyPr>
          <a:lstStyle>
            <a:lvl1pPr marL="0" indent="0" algn="r">
              <a:buNone/>
              <a:defRPr sz="2400" baseline="0">
                <a:solidFill>
                  <a:schemeClr val="tx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3" name="Freeform 12">
            <a:extLst>
              <a:ext uri="{FF2B5EF4-FFF2-40B4-BE49-F238E27FC236}">
                <a16:creationId xmlns:a16="http://schemas.microsoft.com/office/drawing/2014/main" id="{D8C75B8A-136B-3C45-9E5D-FF7657C53646}"/>
              </a:ext>
            </a:extLst>
          </p:cNvPr>
          <p:cNvSpPr/>
          <p:nvPr userDrawn="1"/>
        </p:nvSpPr>
        <p:spPr>
          <a:xfrm>
            <a:off x="309488" y="1575582"/>
            <a:ext cx="3038622" cy="3277772"/>
          </a:xfrm>
          <a:custGeom>
            <a:avLst/>
            <a:gdLst>
              <a:gd name="connsiteX0" fmla="*/ 0 w 3038622"/>
              <a:gd name="connsiteY0" fmla="*/ 0 h 3277772"/>
              <a:gd name="connsiteX1" fmla="*/ 3038622 w 3038622"/>
              <a:gd name="connsiteY1" fmla="*/ 0 h 3277772"/>
              <a:gd name="connsiteX2" fmla="*/ 3038622 w 3038622"/>
              <a:gd name="connsiteY2" fmla="*/ 3277772 h 3277772"/>
              <a:gd name="connsiteX3" fmla="*/ 0 w 3038622"/>
              <a:gd name="connsiteY3" fmla="*/ 3277772 h 3277772"/>
              <a:gd name="connsiteX4" fmla="*/ 0 w 3038622"/>
              <a:gd name="connsiteY4" fmla="*/ 0 h 3277772"/>
              <a:gd name="connsiteX5" fmla="*/ 431305 w 3038622"/>
              <a:gd name="connsiteY5" fmla="*/ 499404 h 3277772"/>
              <a:gd name="connsiteX6" fmla="*/ 431305 w 3038622"/>
              <a:gd name="connsiteY6" fmla="*/ 2799470 h 3277772"/>
              <a:gd name="connsiteX7" fmla="*/ 2588456 w 3038622"/>
              <a:gd name="connsiteY7" fmla="*/ 2799470 h 3277772"/>
              <a:gd name="connsiteX8" fmla="*/ 2588456 w 3038622"/>
              <a:gd name="connsiteY8" fmla="*/ 499404 h 3277772"/>
              <a:gd name="connsiteX9" fmla="*/ 431305 w 3038622"/>
              <a:gd name="connsiteY9" fmla="*/ 499404 h 327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38622" h="3277772">
                <a:moveTo>
                  <a:pt x="0" y="0"/>
                </a:moveTo>
                <a:lnTo>
                  <a:pt x="3038622" y="0"/>
                </a:lnTo>
                <a:lnTo>
                  <a:pt x="3038622" y="3277772"/>
                </a:lnTo>
                <a:lnTo>
                  <a:pt x="0" y="3277772"/>
                </a:lnTo>
                <a:lnTo>
                  <a:pt x="0" y="0"/>
                </a:lnTo>
                <a:close/>
                <a:moveTo>
                  <a:pt x="431305" y="499404"/>
                </a:moveTo>
                <a:lnTo>
                  <a:pt x="431305" y="2799470"/>
                </a:lnTo>
                <a:lnTo>
                  <a:pt x="2588456" y="2799470"/>
                </a:lnTo>
                <a:lnTo>
                  <a:pt x="2588456" y="499404"/>
                </a:lnTo>
                <a:lnTo>
                  <a:pt x="431305" y="499404"/>
                </a:lnTo>
                <a:close/>
              </a:path>
            </a:pathLst>
          </a:custGeom>
          <a:solidFill>
            <a:srgbClr val="FDA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a:extLst>
              <a:ext uri="{FF2B5EF4-FFF2-40B4-BE49-F238E27FC236}">
                <a16:creationId xmlns:a16="http://schemas.microsoft.com/office/drawing/2014/main" id="{6574F9E9-0793-B446-81AF-043043957D25}"/>
              </a:ext>
            </a:extLst>
          </p:cNvPr>
          <p:cNvSpPr>
            <a:spLocks noGrp="1"/>
          </p:cNvSpPr>
          <p:nvPr>
            <p:ph type="pic" sz="quarter" idx="10"/>
          </p:nvPr>
        </p:nvSpPr>
        <p:spPr>
          <a:xfrm>
            <a:off x="1631950" y="407988"/>
            <a:ext cx="4051300" cy="5978525"/>
          </a:xfrm>
          <a:custGeom>
            <a:avLst/>
            <a:gdLst>
              <a:gd name="connsiteX0" fmla="*/ 0 w 4051300"/>
              <a:gd name="connsiteY0" fmla="*/ 1666998 h 5978525"/>
              <a:gd name="connsiteX1" fmla="*/ 1265994 w 4051300"/>
              <a:gd name="connsiteY1" fmla="*/ 1666998 h 5978525"/>
              <a:gd name="connsiteX2" fmla="*/ 1265994 w 4051300"/>
              <a:gd name="connsiteY2" fmla="*/ 3967064 h 5978525"/>
              <a:gd name="connsiteX3" fmla="*/ 0 w 4051300"/>
              <a:gd name="connsiteY3" fmla="*/ 3967064 h 5978525"/>
              <a:gd name="connsiteX4" fmla="*/ 0 w 4051300"/>
              <a:gd name="connsiteY4" fmla="*/ 0 h 5978525"/>
              <a:gd name="connsiteX5" fmla="*/ 4051300 w 4051300"/>
              <a:gd name="connsiteY5" fmla="*/ 0 h 5978525"/>
              <a:gd name="connsiteX6" fmla="*/ 4051300 w 4051300"/>
              <a:gd name="connsiteY6" fmla="*/ 5978525 h 5978525"/>
              <a:gd name="connsiteX7" fmla="*/ 0 w 4051300"/>
              <a:gd name="connsiteY7" fmla="*/ 5978525 h 5978525"/>
              <a:gd name="connsiteX8" fmla="*/ 0 w 4051300"/>
              <a:gd name="connsiteY8" fmla="*/ 4445366 h 5978525"/>
              <a:gd name="connsiteX9" fmla="*/ 1716160 w 4051300"/>
              <a:gd name="connsiteY9" fmla="*/ 4445366 h 5978525"/>
              <a:gd name="connsiteX10" fmla="*/ 1716160 w 4051300"/>
              <a:gd name="connsiteY10" fmla="*/ 1167594 h 5978525"/>
              <a:gd name="connsiteX11" fmla="*/ 0 w 4051300"/>
              <a:gd name="connsiteY11" fmla="*/ 1167594 h 597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1300" h="5978525">
                <a:moveTo>
                  <a:pt x="0" y="1666998"/>
                </a:moveTo>
                <a:lnTo>
                  <a:pt x="1265994" y="1666998"/>
                </a:lnTo>
                <a:lnTo>
                  <a:pt x="1265994" y="3967064"/>
                </a:lnTo>
                <a:lnTo>
                  <a:pt x="0" y="3967064"/>
                </a:lnTo>
                <a:close/>
                <a:moveTo>
                  <a:pt x="0" y="0"/>
                </a:moveTo>
                <a:lnTo>
                  <a:pt x="4051300" y="0"/>
                </a:lnTo>
                <a:lnTo>
                  <a:pt x="4051300" y="5978525"/>
                </a:lnTo>
                <a:lnTo>
                  <a:pt x="0" y="5978525"/>
                </a:lnTo>
                <a:lnTo>
                  <a:pt x="0" y="4445366"/>
                </a:lnTo>
                <a:lnTo>
                  <a:pt x="1716160" y="4445366"/>
                </a:lnTo>
                <a:lnTo>
                  <a:pt x="1716160" y="1167594"/>
                </a:lnTo>
                <a:lnTo>
                  <a:pt x="0" y="1167594"/>
                </a:lnTo>
                <a:close/>
              </a:path>
            </a:pathLst>
          </a:custGeom>
        </p:spPr>
        <p:txBody>
          <a:bodyPr wrap="square">
            <a:noAutofit/>
          </a:bodyPr>
          <a:lstStyle/>
          <a:p>
            <a:endParaRPr lang="en-US" dirty="0"/>
          </a:p>
        </p:txBody>
      </p:sp>
    </p:spTree>
    <p:extLst>
      <p:ext uri="{BB962C8B-B14F-4D97-AF65-F5344CB8AC3E}">
        <p14:creationId xmlns:p14="http://schemas.microsoft.com/office/powerpoint/2010/main" val="65969317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568818-9262-F640-9063-0C8E13A0D3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DCB7C21-507C-7541-9CEA-4C6893E49C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E81573E-749E-8842-960A-9BD278BA21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8BBC88-DCD0-7743-B97A-75D030DCC365}" type="datetimeFigureOut">
              <a:rPr lang="en-US" smtClean="0"/>
              <a:t>6/22/2021</a:t>
            </a:fld>
            <a:endParaRPr lang="en-US" dirty="0"/>
          </a:p>
        </p:txBody>
      </p:sp>
      <p:sp>
        <p:nvSpPr>
          <p:cNvPr id="5" name="Footer Placeholder 4">
            <a:extLst>
              <a:ext uri="{FF2B5EF4-FFF2-40B4-BE49-F238E27FC236}">
                <a16:creationId xmlns:a16="http://schemas.microsoft.com/office/drawing/2014/main" id="{FBAE7456-CC58-A345-843F-7EA708A21E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ACDAD68-7E3C-C145-BED8-3BC92EAC94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94A40F-45D9-2448-A812-AECACA5A2AAF}" type="slidenum">
              <a:rPr lang="en-US" smtClean="0"/>
              <a:t>‹#›</a:t>
            </a:fld>
            <a:endParaRPr lang="en-US" dirty="0"/>
          </a:p>
        </p:txBody>
      </p:sp>
    </p:spTree>
    <p:extLst>
      <p:ext uri="{BB962C8B-B14F-4D97-AF65-F5344CB8AC3E}">
        <p14:creationId xmlns:p14="http://schemas.microsoft.com/office/powerpoint/2010/main" val="12975323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49" r:id="rId3"/>
    <p:sldLayoutId id="2147483660" r:id="rId4"/>
    <p:sldLayoutId id="2147483667" r:id="rId5"/>
    <p:sldLayoutId id="2147483651" r:id="rId6"/>
    <p:sldLayoutId id="2147483668" r:id="rId7"/>
    <p:sldLayoutId id="2147483652" r:id="rId8"/>
    <p:sldLayoutId id="2147483669" r:id="rId9"/>
    <p:sldLayoutId id="2147483653" r:id="rId10"/>
    <p:sldLayoutId id="2147483670" r:id="rId11"/>
    <p:sldLayoutId id="2147483654" r:id="rId12"/>
    <p:sldLayoutId id="2147483671" r:id="rId13"/>
    <p:sldLayoutId id="2147483655" r:id="rId14"/>
    <p:sldLayoutId id="2147483672" r:id="rId15"/>
    <p:sldLayoutId id="2147483683" r:id="rId16"/>
    <p:sldLayoutId id="2147483684" r:id="rId17"/>
    <p:sldLayoutId id="2147483656" r:id="rId18"/>
    <p:sldLayoutId id="2147483657" r:id="rId19"/>
    <p:sldLayoutId id="2147483673" r:id="rId20"/>
    <p:sldLayoutId id="2147483658" r:id="rId21"/>
    <p:sldLayoutId id="2147483681" r:id="rId22"/>
    <p:sldLayoutId id="2147483682" r:id="rId23"/>
    <p:sldLayoutId id="2147483674" r:id="rId24"/>
    <p:sldLayoutId id="2147483659" r:id="rId25"/>
    <p:sldLayoutId id="2147483675" r:id="rId26"/>
    <p:sldLayoutId id="2147483661" r:id="rId27"/>
    <p:sldLayoutId id="2147483676" r:id="rId28"/>
    <p:sldLayoutId id="2147483662" r:id="rId29"/>
    <p:sldLayoutId id="2147483677" r:id="rId30"/>
    <p:sldLayoutId id="2147483687" r:id="rId31"/>
    <p:sldLayoutId id="2147483688" r:id="rId32"/>
    <p:sldLayoutId id="2147483689" r:id="rId33"/>
    <p:sldLayoutId id="2147483690" r:id="rId34"/>
    <p:sldLayoutId id="2147483691" r:id="rId35"/>
    <p:sldLayoutId id="2147483692" r:id="rId36"/>
    <p:sldLayoutId id="2147483663" r:id="rId37"/>
    <p:sldLayoutId id="2147483678" r:id="rId38"/>
    <p:sldLayoutId id="2147483664" r:id="rId39"/>
    <p:sldLayoutId id="2147483679" r:id="rId40"/>
    <p:sldLayoutId id="2147483665" r:id="rId41"/>
    <p:sldLayoutId id="2147483680" r:id="rId42"/>
    <p:sldLayoutId id="2147483666" r:id="rId4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youtu.be/nsjuWFrZzvQ" TargetMode="Externa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30.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hyperlink" Target="https://www.ydsi.eu/digital-social-innovation/" TargetMode="External"/><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youtu.be/sIh5yIVld-w" TargetMode="Externa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youtu.be/Ur_ihUZLmdI" TargetMode="Externa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4.xml"/><Relationship Id="rId5" Type="http://schemas.openxmlformats.org/officeDocument/2006/relationships/image" Target="../media/image38.jpg"/><Relationship Id="rId4" Type="http://schemas.openxmlformats.org/officeDocument/2006/relationships/image" Target="../media/image37.jpg"/></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4.xml"/><Relationship Id="rId5" Type="http://schemas.openxmlformats.org/officeDocument/2006/relationships/image" Target="../media/image42.jpg"/><Relationship Id="rId4" Type="http://schemas.openxmlformats.org/officeDocument/2006/relationships/image" Target="../media/image4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hyperlink" Target="https://www.googleadservices.com/pagead/aclk?sa=L&amp;ai=DChcSEwietb-49cbvAhWOuu0KHfoFCOgYABABGgJkZw&amp;ae=2&amp;ohost=www.google.com&amp;cid=CAESQOD2IELqYSNHmO-t5-WsXOdatYmT17eQqopF505Or_bniDakVBWLCeQ1X6l2iMLHjEm3MMgdBVne09kySQeLzpw&amp;sig=AOD64_0t8SFjMibTxQDGFq9DvRxTteQ8dA&amp;q&amp;adurl&amp;ved=2ahUKEwi-0bi49cbvAhUhpnEKHXOTDS8Q0Qx6BAgDEAE" TargetMode="External"/><Relationship Id="rId2" Type="http://schemas.openxmlformats.org/officeDocument/2006/relationships/hyperlink" Target="https://www.googleadservices.com/pagead/aclk?sa=L&amp;ai=DChcSEwietb-49cbvAhWOuu0KHfoFCOgYABADGgJkZw&amp;ae=2&amp;ohost=www.google.com&amp;cid=CAESQOD2IELqYSNHmO-t5-WsXOdatYmT17eQqopF505Or_bniDakVBWLCeQ1X6l2iMLHjEm3MMgdBVne09kySQeLzpw&amp;sig=AOD64_3ERAVITLpjwrRP6oCQAbkpolSIFw&amp;q&amp;adurl&amp;ved=2ahUKEwi-0bi49cbvAhUhpnEKHXOTDS8Q0Qx6BAgFEAE" TargetMode="Externa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brafton.com/blog/creation/mastering-digital-storytelling-in-2018/" TargetMode="External"/><Relationship Id="rId1" Type="http://schemas.openxmlformats.org/officeDocument/2006/relationships/slideLayout" Target="../slideLayouts/slideLayout33.xml"/><Relationship Id="rId5" Type="http://schemas.openxmlformats.org/officeDocument/2006/relationships/image" Target="../media/image44.png"/><Relationship Id="rId4" Type="http://schemas.openxmlformats.org/officeDocument/2006/relationships/hyperlink" Target="https://www.instagram.com/tv/CD4JicopqNY/?utm_source=ig_embed"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s://www.daycape.com/about-us/" TargetMode="Externa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youtu.be/1yzAmUnYCaw" TargetMode="External"/><Relationship Id="rId1" Type="http://schemas.openxmlformats.org/officeDocument/2006/relationships/slideLayout" Target="../slideLayouts/slideLayout37.xml"/><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dove.com/us/en/stories/campaigns/beauty-portraits.html" TargetMode="Externa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food.cloud/community-groups-partners-food-cloud/" TargetMode="External"/><Relationship Id="rId1" Type="http://schemas.openxmlformats.org/officeDocument/2006/relationships/slideLayout" Target="../slideLayouts/slideLayout33.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3" Type="http://schemas.openxmlformats.org/officeDocument/2006/relationships/hyperlink" Target="https://www.linkedin.com/in/alexvlassopulos/?originalSubdomain=uk" TargetMode="External"/><Relationship Id="rId2" Type="http://schemas.openxmlformats.org/officeDocument/2006/relationships/hyperlink" Target="https://www.dailymail.co.uk/sciencetech/article-7320733/New-app-Kitche-launched-tackle-rising-household-food-waste.html" TargetMode="External"/><Relationship Id="rId1" Type="http://schemas.openxmlformats.org/officeDocument/2006/relationships/slideLayout" Target="../slideLayouts/slideLayout17.xml"/><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youtu.be/thWKV-NIytY" TargetMode="Externa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9.xml"/><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g"/><Relationship Id="rId7" Type="http://schemas.openxmlformats.org/officeDocument/2006/relationships/hyperlink" Target="https://youtu.be/au3uVptWJbU" TargetMode="External"/><Relationship Id="rId2" Type="http://schemas.openxmlformats.org/officeDocument/2006/relationships/hyperlink" Target="http://making-sense.eu/about/" TargetMode="External"/><Relationship Id="rId1" Type="http://schemas.openxmlformats.org/officeDocument/2006/relationships/slideLayout" Target="../slideLayouts/slideLayout20.xml"/><Relationship Id="rId6" Type="http://schemas.openxmlformats.org/officeDocument/2006/relationships/hyperlink" Target="http://making-sense.eu/" TargetMode="External"/><Relationship Id="rId5" Type="http://schemas.openxmlformats.org/officeDocument/2006/relationships/hyperlink" Target="https://www.nesta.org.uk/blog/stories-of-digital-social-innovation-environment/" TargetMode="External"/><Relationship Id="rId4" Type="http://schemas.openxmlformats.org/officeDocument/2006/relationships/hyperlink" Target="http://smartcitizen.me/"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making-sense.eu/about/" TargetMode="External"/><Relationship Id="rId1" Type="http://schemas.openxmlformats.org/officeDocument/2006/relationships/slideLayout" Target="../slideLayouts/slideLayout4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hyperlink" Target="https://youtu.be/au3uVptWJbU"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slideshare.net/MakingSenseEU" TargetMode="External"/><Relationship Id="rId3" Type="http://schemas.openxmlformats.org/officeDocument/2006/relationships/image" Target="../media/image64.png"/><Relationship Id="rId7" Type="http://schemas.openxmlformats.org/officeDocument/2006/relationships/hyperlink" Target="https://facebook.com/MakingSenseEU" TargetMode="External"/><Relationship Id="rId2" Type="http://schemas.openxmlformats.org/officeDocument/2006/relationships/hyperlink" Target="http://making-sense.eu/about/" TargetMode="External"/><Relationship Id="rId1" Type="http://schemas.openxmlformats.org/officeDocument/2006/relationships/slideLayout" Target="../slideLayouts/slideLayout20.xml"/><Relationship Id="rId6" Type="http://schemas.openxmlformats.org/officeDocument/2006/relationships/hyperlink" Target="https://twitter.com/search?q=makingsenseEU" TargetMode="External"/><Relationship Id="rId5" Type="http://schemas.openxmlformats.org/officeDocument/2006/relationships/hyperlink" Target="mailto:info@making-sense.eu" TargetMode="External"/><Relationship Id="rId10" Type="http://schemas.openxmlformats.org/officeDocument/2006/relationships/hyperlink" Target="https://github.com/waagsociety" TargetMode="External"/><Relationship Id="rId4" Type="http://schemas.openxmlformats.org/officeDocument/2006/relationships/hyperlink" Target="https://l.facebook.com/l.php?u=http%3A%2F%2Fmaking-sense.eu%2Fwp-content%2Fuploads%2F2018%2F01%2FCitizen-Sensing-A-Toolkit.pdf%3Ffbclid%3DIwAR3IImG7JcnxoIE1s9-m6wYzuh33dYX8OeWlo3fdn_a96zm31GC84j9MvSg&amp;h=AT1_d8RDz9ziR1HZnPJhSksMvIobdWuR3qStJI4-kyevBIpiKMA7HawlR3QkeP0P06htHr0tV11X3sH4pBQWcwbwPN9HJ5RNxo_wlYN3I-t5w6IvSXWjPEJEVtwSo4sULg&amp;__tn__=-UK-R&amp;c%5b0%5d=AT07AeZMzPpzTw1j7JBhDbdbZnEpzp8Obo3WhXzpmGdCKmKgp00_qTZ1ydpnaKsJdqkSM4Jps8Kh6XCDfzQKXBnhbSpr8lJ6hkh4fSzKSjUXMTpNw2k9BMGMhFma9qAxHL22ppbVb6fgg9gyUka76rNhSSWQkZ9VV03WWCGbcQg888qzOrygGQ" TargetMode="External"/><Relationship Id="rId9" Type="http://schemas.openxmlformats.org/officeDocument/2006/relationships/hyperlink" Target="https://github.com/MakingSense-EU"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making-sense.eu/campaigns/get-involved/" TargetMode="External"/><Relationship Id="rId1" Type="http://schemas.openxmlformats.org/officeDocument/2006/relationships/slideLayout" Target="../slideLayouts/slideLayout40.xml"/><Relationship Id="rId5" Type="http://schemas.openxmlformats.org/officeDocument/2006/relationships/image" Target="../media/image67.png"/><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3.png"/><Relationship Id="rId1" Type="http://schemas.openxmlformats.org/officeDocument/2006/relationships/slideLayout" Target="../slideLayouts/slideLayout24.xml"/><Relationship Id="rId5" Type="http://schemas.openxmlformats.org/officeDocument/2006/relationships/image" Target="../media/image70.jpg"/><Relationship Id="rId4" Type="http://schemas.openxmlformats.org/officeDocument/2006/relationships/image" Target="../media/image6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hyperlink" Target="https://www.facebook.com/business/news/audience-insights" TargetMode="External"/><Relationship Id="rId2" Type="http://schemas.openxmlformats.org/officeDocument/2006/relationships/hyperlink" Target="https://trends.google.com/trends/" TargetMode="External"/><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3" Type="http://schemas.openxmlformats.org/officeDocument/2006/relationships/hyperlink" Target="https://www.googleadservices.com/pagead/aclk?sa=L&amp;ai=DChcSEwjZoOf1-MbvAhWm7-0KHVtjDj4YABAAGgJkZw&amp;ae=2&amp;ohost=www.google.com&amp;cid=CAESQOD2spe8S4HFYm91LRnfLMycL4YRhZ5J25bMhp547wIJda09nVTuoaPEB6uCtEv3A-ucGB6fY80-9mpRYvepsSM&amp;sig=AOD64_3LLf1BLFU4ikVd4Lxs2MMR-TFRxg&amp;q&amp;adurl&amp;ved=2ahUKEwilrdz1-MbvAhUqTxUIHRQKCl4Q0Qx6BAgDEAE" TargetMode="External"/><Relationship Id="rId2" Type="http://schemas.openxmlformats.org/officeDocument/2006/relationships/hyperlink" Target="https://www.googleadservices.com/pagead/aclk?sa=L&amp;ai=DChcSEwiAhvvt-MbvAhW7YOYKHVOGC9wYABABGgJkZw&amp;ae=2&amp;ohost=www.google.com&amp;cid=CAESQOD2e_05APQN1AkzvgBjd4uGsaoi0u5sl9fbmRugPWGsWf_OwOrXtpDgXaMZvMU6R4bDjfdcshCMzt5UpATbLIk&amp;sig=AOD64_0s0hrUJoAVJ14MlW_dA5KNYt6mIQ&amp;q&amp;adurl&amp;ved=2ahUKEwjXsPPt-MbvAhW0ThUIHcR0CpkQ0Qx6BAgDEAE" TargetMode="External"/><Relationship Id="rId1" Type="http://schemas.openxmlformats.org/officeDocument/2006/relationships/slideLayout" Target="../slideLayouts/slideLayout31.xml"/><Relationship Id="rId4" Type="http://schemas.openxmlformats.org/officeDocument/2006/relationships/hyperlink" Target="https://www.googleadservices.com/pagead/aclk?sa=L&amp;ai=DChcSEwjmhJj--MbvAhV3gFAGHdWZApEYABAAGgJkZw&amp;ohost=www.google.com&amp;cid=CAESQOD2srcHnOmWwOra0SLCUHGFGXxmgU-_00DfIOT8WbGXSSTPP0itScT7FFZWTj6IAIl935X9UGcMeLcRMjhHnv8&amp;sig=AOD64_3CxOg3o5M6SxDE2OAGMFpbfoouVQ&amp;q&amp;adurl&amp;ved=2ahUKEwiQsJD--MbvAhWBs3EKHZ4nBh8Q0Qx6BAgDEAE"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hyperlink" Target="https://www.googleadservices.com/pagead/aclk?sa=L&amp;ai=DChcSEwjipZ7C9sbvAhXZgFAGHfpCBZwYABABGgJkZw&amp;ae=2&amp;ohost=www.google.com&amp;cid=CAESQOD2RUUdVC-yvtZkQuSPea24jgXASonwzg4XdTKJk5Q-XXS7a3hLl7il1xNnUW7w8spYI95bK_qnV4t7bZgB2Kk&amp;sig=AOD64_3jvwuFcZu0c7wQgpL55gw9X_kUCQ&amp;q=&amp;ved=2ahUKEwjpp5PC9sbvAhU_SxUIHUk-BrEQqyQoAHoECAMQEQ&amp;adurl=" TargetMode="External"/><Relationship Id="rId2" Type="http://schemas.openxmlformats.org/officeDocument/2006/relationships/hyperlink" Target="https://www.facebook.com/business/pages" TargetMode="External"/><Relationship Id="rId1" Type="http://schemas.openxmlformats.org/officeDocument/2006/relationships/slideLayout" Target="../slideLayouts/slideLayout23.xml"/><Relationship Id="rId6" Type="http://schemas.openxmlformats.org/officeDocument/2006/relationships/hyperlink" Target="https://www.wix.com/blog/2017/03/how-to-start-a-successful-youtube-channel-for-your-business/" TargetMode="External"/><Relationship Id="rId5" Type="http://schemas.openxmlformats.org/officeDocument/2006/relationships/hyperlink" Target="https://business.instagram.com/getting-started" TargetMode="External"/><Relationship Id="rId4" Type="http://schemas.openxmlformats.org/officeDocument/2006/relationships/hyperlink" Target="https://business.linkedin.com/marketing-solutions/linkedin-pages"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hyperlink" Target="https://www.youngsocialinnovators.ie/" TargetMode="External"/><Relationship Id="rId1" Type="http://schemas.openxmlformats.org/officeDocument/2006/relationships/slideLayout" Target="../slideLayouts/slideLayout34.xml"/><Relationship Id="rId6" Type="http://schemas.openxmlformats.org/officeDocument/2006/relationships/image" Target="../media/image73.png"/><Relationship Id="rId5" Type="http://schemas.openxmlformats.org/officeDocument/2006/relationships/hyperlink" Target="https://www.nesta.org.uk/feature/stories-digital-social-innovation/" TargetMode="External"/><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0.xml"/><Relationship Id="rId4" Type="http://schemas.openxmlformats.org/officeDocument/2006/relationships/image" Target="../media/image77.png"/></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5.xml"/><Relationship Id="rId5" Type="http://schemas.openxmlformats.org/officeDocument/2006/relationships/image" Target="../media/image83.png"/><Relationship Id="rId4" Type="http://schemas.openxmlformats.org/officeDocument/2006/relationships/image" Target="../media/image82.png"/></Relationships>
</file>

<file path=ppt/slides/_rels/slide5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hyperlink" Target="https://www.empower.eco/" TargetMode="External"/><Relationship Id="rId1" Type="http://schemas.openxmlformats.org/officeDocument/2006/relationships/slideLayout" Target="../slideLayouts/slideLayout35.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3" Type="http://schemas.openxmlformats.org/officeDocument/2006/relationships/hyperlink" Target="https://youtu.be/Rw6EdzcJqdM" TargetMode="External"/><Relationship Id="rId2" Type="http://schemas.openxmlformats.org/officeDocument/2006/relationships/hyperlink" Target="https://elementthree.com/blog/why-brand-storytelling-is-absolutely-critical/" TargetMode="External"/><Relationship Id="rId1" Type="http://schemas.openxmlformats.org/officeDocument/2006/relationships/slideLayout" Target="../slideLayouts/slideLayout40.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youtu.be/0RoZHfg7uiE" TargetMode="Externa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youtu.be/dOfSPmXOKQk" TargetMode="Externa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CDCB9A9-DCFE-1D44-A6EE-E244740F2DEE}"/>
              </a:ext>
            </a:extLst>
          </p:cNvPr>
          <p:cNvSpPr>
            <a:spLocks noGrp="1"/>
          </p:cNvSpPr>
          <p:nvPr>
            <p:ph type="body" sz="quarter" idx="19"/>
          </p:nvPr>
        </p:nvSpPr>
        <p:spPr>
          <a:xfrm>
            <a:off x="610249" y="3686151"/>
            <a:ext cx="4280491" cy="731140"/>
          </a:xfrm>
        </p:spPr>
        <p:txBody>
          <a:bodyPr>
            <a:noAutofit/>
          </a:bodyPr>
          <a:lstStyle/>
          <a:p>
            <a:pPr algn="ctr"/>
            <a:r>
              <a:rPr lang="en-US" dirty="0">
                <a:solidFill>
                  <a:srgbClr val="FFFFFF"/>
                </a:solidFill>
                <a:latin typeface="Calibri" panose="020F0502020204030204" pitchFamily="34" charset="0"/>
                <a:ea typeface="Calibri" panose="020F0502020204030204" pitchFamily="34" charset="0"/>
              </a:rPr>
              <a:t>Marketing Your Digital Social Innovation – Reaching hearts and minds!</a:t>
            </a:r>
            <a:endParaRPr lang="en-US" dirty="0">
              <a:solidFill>
                <a:srgbClr val="FFFFFF"/>
              </a:solidFill>
              <a:effectLst/>
              <a:latin typeface="Calibri" panose="020F0502020204030204" pitchFamily="34" charset="0"/>
              <a:ea typeface="Calibri" panose="020F0502020204030204" pitchFamily="34" charset="0"/>
            </a:endParaRPr>
          </a:p>
          <a:p>
            <a:endParaRPr lang="en-US" sz="3200" b="1" dirty="0"/>
          </a:p>
        </p:txBody>
      </p:sp>
      <p:pic>
        <p:nvPicPr>
          <p:cNvPr id="11" name="Picture Placeholder 10" descr="A picture containing person, man, photo, looking&#10;&#10;Description automatically generated">
            <a:extLst>
              <a:ext uri="{FF2B5EF4-FFF2-40B4-BE49-F238E27FC236}">
                <a16:creationId xmlns:a16="http://schemas.microsoft.com/office/drawing/2014/main" id="{B35A56E1-B73B-D349-824D-39735F2ADF6F}"/>
              </a:ext>
            </a:extLst>
          </p:cNvPr>
          <p:cNvPicPr>
            <a:picLocks noGrp="1" noChangeAspect="1"/>
          </p:cNvPicPr>
          <p:nvPr>
            <p:ph type="pic" sz="quarter" idx="21"/>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683E6E4F-8A20-46EE-B361-F4DDC983999F}"/>
              </a:ext>
            </a:extLst>
          </p:cNvPr>
          <p:cNvSpPr>
            <a:spLocks noGrp="1"/>
          </p:cNvSpPr>
          <p:nvPr>
            <p:ph type="body" sz="quarter" idx="20"/>
          </p:nvPr>
        </p:nvSpPr>
        <p:spPr>
          <a:xfrm>
            <a:off x="1152753" y="2415674"/>
            <a:ext cx="3195485" cy="837258"/>
          </a:xfrm>
        </p:spPr>
        <p:txBody>
          <a:bodyPr/>
          <a:lstStyle/>
          <a:p>
            <a:r>
              <a:rPr lang="en-US" sz="5400" b="1" dirty="0"/>
              <a:t>Module 6</a:t>
            </a:r>
            <a:endParaRPr lang="en-IE" dirty="0"/>
          </a:p>
        </p:txBody>
      </p:sp>
    </p:spTree>
    <p:extLst>
      <p:ext uri="{BB962C8B-B14F-4D97-AF65-F5344CB8AC3E}">
        <p14:creationId xmlns:p14="http://schemas.microsoft.com/office/powerpoint/2010/main" val="2053066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23FA4C-3527-4A5E-B1D7-A73577DC8B1D}"/>
              </a:ext>
            </a:extLst>
          </p:cNvPr>
          <p:cNvSpPr>
            <a:spLocks noGrp="1"/>
          </p:cNvSpPr>
          <p:nvPr>
            <p:ph type="body" sz="quarter" idx="14"/>
          </p:nvPr>
        </p:nvSpPr>
        <p:spPr>
          <a:xfrm>
            <a:off x="365464" y="1887505"/>
            <a:ext cx="5854267" cy="3273664"/>
          </a:xfrm>
        </p:spPr>
        <p:txBody>
          <a:bodyPr/>
          <a:lstStyle/>
          <a:p>
            <a:pPr marL="448650" indent="-285750">
              <a:buFont typeface="Arial" panose="020B0604020202020204" pitchFamily="34" charset="0"/>
              <a:buChar char="•"/>
            </a:pPr>
            <a:r>
              <a:rPr lang="en-IE" sz="2400" i="1" dirty="0">
                <a:solidFill>
                  <a:schemeClr val="tx1">
                    <a:lumMod val="75000"/>
                    <a:lumOff val="25000"/>
                  </a:schemeClr>
                </a:solidFill>
              </a:rPr>
              <a:t>‘Storytelling is a great way of </a:t>
            </a:r>
            <a:r>
              <a:rPr lang="en-IE" sz="2400" b="1" i="1" dirty="0">
                <a:solidFill>
                  <a:schemeClr val="tx1">
                    <a:lumMod val="75000"/>
                    <a:lumOff val="25000"/>
                  </a:schemeClr>
                </a:solidFill>
              </a:rPr>
              <a:t>communicating something complex </a:t>
            </a:r>
            <a:r>
              <a:rPr lang="en-IE" sz="2400" i="1" dirty="0">
                <a:solidFill>
                  <a:schemeClr val="tx1">
                    <a:lumMod val="75000"/>
                    <a:lumOff val="25000"/>
                  </a:schemeClr>
                </a:solidFill>
              </a:rPr>
              <a:t>and difficult in a simple and human way through narration and conversation</a:t>
            </a:r>
            <a:r>
              <a:rPr lang="en-IE" sz="2400" b="1" i="1" dirty="0">
                <a:solidFill>
                  <a:schemeClr val="tx1">
                    <a:lumMod val="75000"/>
                    <a:lumOff val="25000"/>
                  </a:schemeClr>
                </a:solidFill>
              </a:rPr>
              <a:t>’</a:t>
            </a:r>
          </a:p>
          <a:p>
            <a:pPr marL="448650" indent="-285750">
              <a:buFont typeface="Arial" panose="020B0604020202020204" pitchFamily="34" charset="0"/>
              <a:buChar char="•"/>
            </a:pPr>
            <a:r>
              <a:rPr lang="en-IE" sz="2400" i="1" dirty="0">
                <a:solidFill>
                  <a:schemeClr val="tx1">
                    <a:lumMod val="75000"/>
                    <a:lumOff val="25000"/>
                  </a:schemeClr>
                </a:solidFill>
              </a:rPr>
              <a:t>‘Story telling is a great way of communicating something others may not understand in a way that is now </a:t>
            </a:r>
            <a:r>
              <a:rPr lang="en-IE" sz="2400" b="1" i="1" dirty="0">
                <a:solidFill>
                  <a:schemeClr val="tx1">
                    <a:lumMod val="75000"/>
                    <a:lumOff val="25000"/>
                  </a:schemeClr>
                </a:solidFill>
              </a:rPr>
              <a:t>understandable, relevant and relatable</a:t>
            </a:r>
            <a:r>
              <a:rPr lang="en-IE" sz="2400" i="1" dirty="0">
                <a:solidFill>
                  <a:schemeClr val="tx1">
                    <a:lumMod val="75000"/>
                    <a:lumOff val="25000"/>
                  </a:schemeClr>
                </a:solidFill>
              </a:rPr>
              <a:t>’</a:t>
            </a:r>
          </a:p>
          <a:p>
            <a:pPr marL="448650" indent="-285750">
              <a:buFont typeface="Arial" panose="020B0604020202020204" pitchFamily="34" charset="0"/>
              <a:buChar char="•"/>
            </a:pPr>
            <a:r>
              <a:rPr lang="en-IE" sz="2400" i="1" dirty="0">
                <a:solidFill>
                  <a:schemeClr val="tx1">
                    <a:lumMod val="75000"/>
                    <a:lumOff val="25000"/>
                  </a:schemeClr>
                </a:solidFill>
              </a:rPr>
              <a:t>‘Storytelling is a great way to get people to </a:t>
            </a:r>
            <a:r>
              <a:rPr lang="en-IE" sz="2400" b="1" i="1" dirty="0">
                <a:solidFill>
                  <a:schemeClr val="tx1">
                    <a:lumMod val="75000"/>
                    <a:lumOff val="25000"/>
                  </a:schemeClr>
                </a:solidFill>
              </a:rPr>
              <a:t>engage and follow you naturally </a:t>
            </a:r>
            <a:r>
              <a:rPr lang="en-IE" sz="2400" i="1" dirty="0">
                <a:solidFill>
                  <a:schemeClr val="tx1">
                    <a:lumMod val="75000"/>
                    <a:lumOff val="25000"/>
                  </a:schemeClr>
                </a:solidFill>
              </a:rPr>
              <a:t>where you are going and where you want to be and want to hear and lear</a:t>
            </a:r>
            <a:r>
              <a:rPr lang="en-IE" i="1" dirty="0">
                <a:solidFill>
                  <a:schemeClr val="tx1">
                    <a:lumMod val="75000"/>
                    <a:lumOff val="25000"/>
                  </a:schemeClr>
                </a:solidFill>
              </a:rPr>
              <a:t>n more to follow the story’</a:t>
            </a:r>
            <a:r>
              <a:rPr lang="en-IE" sz="2400" i="1" dirty="0">
                <a:solidFill>
                  <a:schemeClr val="tx1">
                    <a:lumMod val="75000"/>
                    <a:lumOff val="25000"/>
                  </a:schemeClr>
                </a:solidFill>
              </a:rPr>
              <a:t> </a:t>
            </a:r>
          </a:p>
          <a:p>
            <a:endParaRPr lang="en-IE" dirty="0">
              <a:solidFill>
                <a:schemeClr val="tx1">
                  <a:lumMod val="75000"/>
                  <a:lumOff val="25000"/>
                </a:schemeClr>
              </a:solidFill>
            </a:endParaRPr>
          </a:p>
        </p:txBody>
      </p:sp>
      <p:sp>
        <p:nvSpPr>
          <p:cNvPr id="4" name="Text Placeholder 3">
            <a:extLst>
              <a:ext uri="{FF2B5EF4-FFF2-40B4-BE49-F238E27FC236}">
                <a16:creationId xmlns:a16="http://schemas.microsoft.com/office/drawing/2014/main" id="{608E6BC6-4547-4B91-A22D-802DA573AA1E}"/>
              </a:ext>
            </a:extLst>
          </p:cNvPr>
          <p:cNvSpPr>
            <a:spLocks noGrp="1"/>
          </p:cNvSpPr>
          <p:nvPr>
            <p:ph type="body" sz="quarter" idx="15"/>
          </p:nvPr>
        </p:nvSpPr>
        <p:spPr>
          <a:xfrm>
            <a:off x="365464" y="266570"/>
            <a:ext cx="6008176" cy="697353"/>
          </a:xfrm>
        </p:spPr>
        <p:txBody>
          <a:bodyPr>
            <a:noAutofit/>
          </a:bodyPr>
          <a:lstStyle/>
          <a:p>
            <a:pPr algn="ctr"/>
            <a:r>
              <a:rPr lang="en-IE" b="1" dirty="0">
                <a:solidFill>
                  <a:srgbClr val="ED2A59"/>
                </a:solidFill>
              </a:rPr>
              <a:t>The Importance of Storytelling</a:t>
            </a:r>
          </a:p>
          <a:p>
            <a:pPr algn="ctr"/>
            <a:r>
              <a:rPr lang="en-IE" sz="3200" b="1" dirty="0">
                <a:solidFill>
                  <a:srgbClr val="009FD8"/>
                </a:solidFill>
              </a:rPr>
              <a:t>Stories Help People Understand You!</a:t>
            </a:r>
          </a:p>
        </p:txBody>
      </p:sp>
      <p:sp>
        <p:nvSpPr>
          <p:cNvPr id="5" name="Text Placeholder 4">
            <a:extLst>
              <a:ext uri="{FF2B5EF4-FFF2-40B4-BE49-F238E27FC236}">
                <a16:creationId xmlns:a16="http://schemas.microsoft.com/office/drawing/2014/main" id="{B1F8799F-C398-42A7-96D1-3F954DA2F8ED}"/>
              </a:ext>
            </a:extLst>
          </p:cNvPr>
          <p:cNvSpPr>
            <a:spLocks noGrp="1"/>
          </p:cNvSpPr>
          <p:nvPr>
            <p:ph type="body" sz="quarter" idx="16"/>
          </p:nvPr>
        </p:nvSpPr>
        <p:spPr>
          <a:xfrm>
            <a:off x="9802353" y="4536274"/>
            <a:ext cx="785328" cy="1056986"/>
          </a:xfrm>
        </p:spPr>
        <p:txBody>
          <a:bodyPr>
            <a:normAutofit fontScale="85000" lnSpcReduction="20000"/>
          </a:bodyPr>
          <a:lstStyle/>
          <a:p>
            <a:endParaRPr lang="en-IE"/>
          </a:p>
        </p:txBody>
      </p:sp>
      <p:sp>
        <p:nvSpPr>
          <p:cNvPr id="7" name="Text Placeholder 6">
            <a:extLst>
              <a:ext uri="{FF2B5EF4-FFF2-40B4-BE49-F238E27FC236}">
                <a16:creationId xmlns:a16="http://schemas.microsoft.com/office/drawing/2014/main" id="{9578218F-A415-4C91-A9D7-AD9D7BA5D581}"/>
              </a:ext>
            </a:extLst>
          </p:cNvPr>
          <p:cNvSpPr>
            <a:spLocks noGrp="1"/>
          </p:cNvSpPr>
          <p:nvPr>
            <p:ph type="body" sz="quarter" idx="17"/>
          </p:nvPr>
        </p:nvSpPr>
        <p:spPr/>
        <p:txBody>
          <a:bodyPr>
            <a:normAutofit fontScale="92500" lnSpcReduction="10000"/>
          </a:bodyPr>
          <a:lstStyle/>
          <a:p>
            <a:endParaRPr lang="en-IE"/>
          </a:p>
        </p:txBody>
      </p:sp>
      <p:sp>
        <p:nvSpPr>
          <p:cNvPr id="25" name="TextBox 24">
            <a:extLst>
              <a:ext uri="{FF2B5EF4-FFF2-40B4-BE49-F238E27FC236}">
                <a16:creationId xmlns:a16="http://schemas.microsoft.com/office/drawing/2014/main" id="{BF94EC15-F433-4F51-ABF0-2196DF08376E}"/>
              </a:ext>
            </a:extLst>
          </p:cNvPr>
          <p:cNvSpPr txBox="1"/>
          <p:nvPr/>
        </p:nvSpPr>
        <p:spPr>
          <a:xfrm>
            <a:off x="6801825" y="661011"/>
            <a:ext cx="3939765" cy="4524315"/>
          </a:xfrm>
          <a:prstGeom prst="rect">
            <a:avLst/>
          </a:prstGeom>
          <a:noFill/>
        </p:spPr>
        <p:txBody>
          <a:bodyPr wrap="square" rtlCol="0">
            <a:spAutoFit/>
          </a:bodyPr>
          <a:lstStyle/>
          <a:p>
            <a:pPr algn="ctr"/>
            <a:r>
              <a:rPr lang="en-IE" sz="3200" b="1" i="1" dirty="0">
                <a:solidFill>
                  <a:schemeClr val="tx1">
                    <a:lumMod val="75000"/>
                    <a:lumOff val="25000"/>
                  </a:schemeClr>
                </a:solidFill>
              </a:rPr>
              <a:t>Stories can communicate something complex or difficult to understand in a way that encourages understanding and a meaningful connection!</a:t>
            </a:r>
          </a:p>
        </p:txBody>
      </p:sp>
    </p:spTree>
    <p:extLst>
      <p:ext uri="{BB962C8B-B14F-4D97-AF65-F5344CB8AC3E}">
        <p14:creationId xmlns:p14="http://schemas.microsoft.com/office/powerpoint/2010/main" val="3590574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85C460E-5E8E-4B9C-8F14-532D0AAB1EF0}"/>
              </a:ext>
            </a:extLst>
          </p:cNvPr>
          <p:cNvSpPr>
            <a:spLocks noGrp="1"/>
          </p:cNvSpPr>
          <p:nvPr>
            <p:ph type="body" sz="quarter" idx="14"/>
          </p:nvPr>
        </p:nvSpPr>
        <p:spPr>
          <a:xfrm>
            <a:off x="-114810" y="1690329"/>
            <a:ext cx="5857670" cy="4920488"/>
          </a:xfrm>
          <a:noFill/>
        </p:spPr>
        <p:txBody>
          <a:bodyPr/>
          <a:lstStyle/>
          <a:p>
            <a:pPr marL="448650" indent="-285750">
              <a:buFont typeface="Arial" panose="020B0604020202020204" pitchFamily="34" charset="0"/>
              <a:buChar char="•"/>
            </a:pPr>
            <a:r>
              <a:rPr lang="en-IE" sz="2200" dirty="0">
                <a:solidFill>
                  <a:schemeClr val="tx1">
                    <a:lumMod val="75000"/>
                    <a:lumOff val="25000"/>
                  </a:schemeClr>
                </a:solidFill>
              </a:rPr>
              <a:t>Storytelling has a </a:t>
            </a:r>
            <a:r>
              <a:rPr lang="en-IE" sz="2200" b="1" dirty="0">
                <a:solidFill>
                  <a:schemeClr val="tx1">
                    <a:lumMod val="75000"/>
                    <a:lumOff val="25000"/>
                  </a:schemeClr>
                </a:solidFill>
              </a:rPr>
              <a:t>much longer life span </a:t>
            </a:r>
            <a:r>
              <a:rPr lang="en-IE" sz="2200" dirty="0">
                <a:solidFill>
                  <a:schemeClr val="tx1">
                    <a:lumMod val="75000"/>
                    <a:lumOff val="25000"/>
                  </a:schemeClr>
                </a:solidFill>
              </a:rPr>
              <a:t>to a news reading or article, they can </a:t>
            </a:r>
            <a:r>
              <a:rPr lang="en-IE" sz="2200" b="1" dirty="0">
                <a:solidFill>
                  <a:schemeClr val="tx1">
                    <a:lumMod val="75000"/>
                    <a:lumOff val="25000"/>
                  </a:schemeClr>
                </a:solidFill>
              </a:rPr>
              <a:t>travel wider and faster </a:t>
            </a:r>
            <a:r>
              <a:rPr lang="en-IE" sz="2200" dirty="0">
                <a:solidFill>
                  <a:schemeClr val="tx1">
                    <a:lumMod val="75000"/>
                    <a:lumOff val="25000"/>
                  </a:schemeClr>
                </a:solidFill>
              </a:rPr>
              <a:t>than published news. Good news is on demand in todays challenging global environments.</a:t>
            </a:r>
          </a:p>
          <a:p>
            <a:pPr marL="448650" indent="-285750">
              <a:buFont typeface="Arial" panose="020B0604020202020204" pitchFamily="34" charset="0"/>
              <a:buChar char="•"/>
            </a:pPr>
            <a:r>
              <a:rPr lang="en-IE" sz="2200" dirty="0">
                <a:solidFill>
                  <a:schemeClr val="tx1">
                    <a:lumMod val="75000"/>
                    <a:lumOff val="25000"/>
                  </a:schemeClr>
                </a:solidFill>
              </a:rPr>
              <a:t>Think of </a:t>
            </a:r>
            <a:r>
              <a:rPr lang="en-IE" sz="2200" b="1" dirty="0">
                <a:solidFill>
                  <a:schemeClr val="tx1">
                    <a:lumMod val="75000"/>
                    <a:lumOff val="25000"/>
                  </a:schemeClr>
                </a:solidFill>
              </a:rPr>
              <a:t>news presenters </a:t>
            </a:r>
            <a:r>
              <a:rPr lang="en-IE" sz="2200" dirty="0">
                <a:solidFill>
                  <a:schemeClr val="tx1">
                    <a:lumMod val="75000"/>
                    <a:lumOff val="25000"/>
                  </a:schemeClr>
                </a:solidFill>
              </a:rPr>
              <a:t>telling their stories in front of the camera instead of behind it. It is more memorable because they are physically there in real time, using their voice, show emotion and the impact of the story</a:t>
            </a:r>
          </a:p>
          <a:p>
            <a:pPr marL="448650" indent="-285750">
              <a:buFont typeface="Arial" panose="020B0604020202020204" pitchFamily="34" charset="0"/>
              <a:buChar char="•"/>
            </a:pPr>
            <a:r>
              <a:rPr lang="en-IE" sz="2200" dirty="0">
                <a:solidFill>
                  <a:schemeClr val="tx1">
                    <a:lumMod val="75000"/>
                    <a:lumOff val="25000"/>
                  </a:schemeClr>
                </a:solidFill>
              </a:rPr>
              <a:t>Think of how people are </a:t>
            </a:r>
            <a:r>
              <a:rPr lang="en-IE" sz="2200" b="1" dirty="0">
                <a:solidFill>
                  <a:schemeClr val="tx1">
                    <a:lumMod val="75000"/>
                    <a:lumOff val="25000"/>
                  </a:schemeClr>
                </a:solidFill>
              </a:rPr>
              <a:t>telling their own stories on social media </a:t>
            </a:r>
            <a:r>
              <a:rPr lang="en-IE" sz="2200" dirty="0">
                <a:solidFill>
                  <a:schemeClr val="tx1">
                    <a:lumMod val="75000"/>
                    <a:lumOff val="25000"/>
                  </a:schemeClr>
                </a:solidFill>
              </a:rPr>
              <a:t>and how depending on the message and how it is told how it can become a  viral story reaching every corner of the globe in hours</a:t>
            </a:r>
          </a:p>
          <a:p>
            <a:endParaRPr lang="en-IE" sz="2300" dirty="0">
              <a:solidFill>
                <a:schemeClr val="tx1">
                  <a:lumMod val="75000"/>
                  <a:lumOff val="25000"/>
                </a:schemeClr>
              </a:solidFill>
            </a:endParaRPr>
          </a:p>
        </p:txBody>
      </p:sp>
      <p:sp>
        <p:nvSpPr>
          <p:cNvPr id="8" name="Text Placeholder 7">
            <a:extLst>
              <a:ext uri="{FF2B5EF4-FFF2-40B4-BE49-F238E27FC236}">
                <a16:creationId xmlns:a16="http://schemas.microsoft.com/office/drawing/2014/main" id="{1DFCC2F0-F556-4A35-B8BE-5D2A33CA87A0}"/>
              </a:ext>
            </a:extLst>
          </p:cNvPr>
          <p:cNvSpPr>
            <a:spLocks noGrp="1"/>
          </p:cNvSpPr>
          <p:nvPr>
            <p:ph type="body" sz="quarter" idx="16"/>
          </p:nvPr>
        </p:nvSpPr>
        <p:spPr>
          <a:xfrm>
            <a:off x="10200925" y="4150573"/>
            <a:ext cx="785328" cy="1056986"/>
          </a:xfrm>
        </p:spPr>
        <p:txBody>
          <a:bodyPr>
            <a:normAutofit fontScale="85000" lnSpcReduction="20000"/>
          </a:bodyPr>
          <a:lstStyle/>
          <a:p>
            <a:endParaRPr lang="en-IE"/>
          </a:p>
        </p:txBody>
      </p:sp>
      <p:sp>
        <p:nvSpPr>
          <p:cNvPr id="5" name="Text Placeholder 4">
            <a:extLst>
              <a:ext uri="{FF2B5EF4-FFF2-40B4-BE49-F238E27FC236}">
                <a16:creationId xmlns:a16="http://schemas.microsoft.com/office/drawing/2014/main" id="{F50CE133-9D72-4DC4-8F1C-F62C39F7585E}"/>
              </a:ext>
            </a:extLst>
          </p:cNvPr>
          <p:cNvSpPr>
            <a:spLocks noGrp="1"/>
          </p:cNvSpPr>
          <p:nvPr>
            <p:ph type="body" sz="quarter" idx="13"/>
          </p:nvPr>
        </p:nvSpPr>
        <p:spPr>
          <a:xfrm>
            <a:off x="6567884" y="1400296"/>
            <a:ext cx="4025705" cy="3715819"/>
          </a:xfrm>
        </p:spPr>
        <p:txBody>
          <a:bodyPr>
            <a:normAutofit/>
          </a:bodyPr>
          <a:lstStyle/>
          <a:p>
            <a:r>
              <a:rPr lang="en-IE" sz="3200" dirty="0">
                <a:solidFill>
                  <a:schemeClr val="bg1"/>
                </a:solidFill>
              </a:rPr>
              <a:t>Stories can help to introduce a new social innovation topic in a conversational way and help keep the conversation going by engaging and updating actively</a:t>
            </a:r>
          </a:p>
          <a:p>
            <a:endParaRPr lang="en-IE" dirty="0"/>
          </a:p>
        </p:txBody>
      </p:sp>
      <p:sp>
        <p:nvSpPr>
          <p:cNvPr id="9" name="Text Placeholder 8">
            <a:extLst>
              <a:ext uri="{FF2B5EF4-FFF2-40B4-BE49-F238E27FC236}">
                <a16:creationId xmlns:a16="http://schemas.microsoft.com/office/drawing/2014/main" id="{DF71F91E-B421-4C5B-9C17-469CBFC89A98}"/>
              </a:ext>
            </a:extLst>
          </p:cNvPr>
          <p:cNvSpPr>
            <a:spLocks noGrp="1"/>
          </p:cNvSpPr>
          <p:nvPr>
            <p:ph type="body" sz="quarter" idx="17"/>
          </p:nvPr>
        </p:nvSpPr>
        <p:spPr>
          <a:xfrm>
            <a:off x="6017868" y="1413605"/>
            <a:ext cx="2613204" cy="1221666"/>
          </a:xfrm>
        </p:spPr>
        <p:txBody>
          <a:bodyPr>
            <a:normAutofit fontScale="92500" lnSpcReduction="10000"/>
          </a:bodyPr>
          <a:lstStyle/>
          <a:p>
            <a:endParaRPr lang="en-IE"/>
          </a:p>
        </p:txBody>
      </p:sp>
      <p:sp>
        <p:nvSpPr>
          <p:cNvPr id="10" name="Text Placeholder 3">
            <a:extLst>
              <a:ext uri="{FF2B5EF4-FFF2-40B4-BE49-F238E27FC236}">
                <a16:creationId xmlns:a16="http://schemas.microsoft.com/office/drawing/2014/main" id="{612D932B-FFB5-4606-8B8F-370BF27E8E50}"/>
              </a:ext>
            </a:extLst>
          </p:cNvPr>
          <p:cNvSpPr txBox="1">
            <a:spLocks/>
          </p:cNvSpPr>
          <p:nvPr/>
        </p:nvSpPr>
        <p:spPr>
          <a:xfrm>
            <a:off x="365464" y="266570"/>
            <a:ext cx="6008176"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b="1" dirty="0">
                <a:solidFill>
                  <a:srgbClr val="ED2A59"/>
                </a:solidFill>
              </a:rPr>
              <a:t>The Importance of Storytelling</a:t>
            </a:r>
          </a:p>
          <a:p>
            <a:pPr algn="ctr"/>
            <a:r>
              <a:rPr lang="en-IE" sz="2800" b="1" dirty="0">
                <a:solidFill>
                  <a:srgbClr val="A6377D"/>
                </a:solidFill>
              </a:rPr>
              <a:t>Stories Help Get Discussions Going Around an Important Topic!</a:t>
            </a:r>
          </a:p>
        </p:txBody>
      </p:sp>
    </p:spTree>
    <p:extLst>
      <p:ext uri="{BB962C8B-B14F-4D97-AF65-F5344CB8AC3E}">
        <p14:creationId xmlns:p14="http://schemas.microsoft.com/office/powerpoint/2010/main" val="1733624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4C91A2F-075E-453A-B985-6ADED2D061A0}"/>
              </a:ext>
            </a:extLst>
          </p:cNvPr>
          <p:cNvSpPr>
            <a:spLocks noGrp="1"/>
          </p:cNvSpPr>
          <p:nvPr>
            <p:ph type="body" sz="quarter" idx="14"/>
          </p:nvPr>
        </p:nvSpPr>
        <p:spPr>
          <a:xfrm>
            <a:off x="6925901" y="1187087"/>
            <a:ext cx="5106155" cy="955168"/>
          </a:xfrm>
        </p:spPr>
        <p:txBody>
          <a:bodyPr>
            <a:noAutofit/>
          </a:bodyPr>
          <a:lstStyle/>
          <a:p>
            <a:pPr algn="ctr"/>
            <a:r>
              <a:rPr lang="en-IE" b="1" dirty="0">
                <a:solidFill>
                  <a:srgbClr val="ED2A59"/>
                </a:solidFill>
              </a:rPr>
              <a:t>What is the Goal of Storytelling?</a:t>
            </a:r>
          </a:p>
        </p:txBody>
      </p:sp>
      <p:sp>
        <p:nvSpPr>
          <p:cNvPr id="11" name="Text Placeholder 10">
            <a:extLst>
              <a:ext uri="{FF2B5EF4-FFF2-40B4-BE49-F238E27FC236}">
                <a16:creationId xmlns:a16="http://schemas.microsoft.com/office/drawing/2014/main" id="{2DA20BB0-7066-41E9-A29E-A350BE424ABE}"/>
              </a:ext>
            </a:extLst>
          </p:cNvPr>
          <p:cNvSpPr>
            <a:spLocks noGrp="1"/>
          </p:cNvSpPr>
          <p:nvPr>
            <p:ph type="body" sz="quarter" idx="15"/>
          </p:nvPr>
        </p:nvSpPr>
        <p:spPr>
          <a:xfrm>
            <a:off x="7488252" y="2522501"/>
            <a:ext cx="3981451" cy="2592420"/>
          </a:xfrm>
        </p:spPr>
        <p:txBody>
          <a:bodyPr/>
          <a:lstStyle/>
          <a:p>
            <a:pPr algn="ctr"/>
            <a:r>
              <a:rPr lang="en-IE" b="0" i="0" dirty="0">
                <a:solidFill>
                  <a:srgbClr val="030303"/>
                </a:solidFill>
                <a:effectLst/>
              </a:rPr>
              <a:t>Learn what brand storytelling is and how </a:t>
            </a:r>
            <a:r>
              <a:rPr lang="en-IE" dirty="0">
                <a:solidFill>
                  <a:srgbClr val="030303"/>
                </a:solidFill>
              </a:rPr>
              <a:t>to use it to </a:t>
            </a:r>
            <a:r>
              <a:rPr lang="en-IE" b="1" i="0" dirty="0">
                <a:solidFill>
                  <a:srgbClr val="E48E02"/>
                </a:solidFill>
                <a:effectLst/>
              </a:rPr>
              <a:t>engage your audience </a:t>
            </a:r>
            <a:r>
              <a:rPr lang="en-IE" b="0" i="0" dirty="0">
                <a:solidFill>
                  <a:srgbClr val="030303"/>
                </a:solidFill>
                <a:effectLst/>
              </a:rPr>
              <a:t>into your social innovation journey. Make them become invested, follow and support what you do….</a:t>
            </a:r>
            <a:endParaRPr lang="en-IE" i="1" dirty="0"/>
          </a:p>
        </p:txBody>
      </p:sp>
      <p:pic>
        <p:nvPicPr>
          <p:cNvPr id="3" name="Picture 2">
            <a:hlinkClick r:id="rId2"/>
            <a:extLst>
              <a:ext uri="{FF2B5EF4-FFF2-40B4-BE49-F238E27FC236}">
                <a16:creationId xmlns:a16="http://schemas.microsoft.com/office/drawing/2014/main" id="{924EE2A5-2037-4D32-B0E2-296C920942F7}"/>
              </a:ext>
            </a:extLst>
          </p:cNvPr>
          <p:cNvPicPr>
            <a:picLocks noChangeAspect="1"/>
          </p:cNvPicPr>
          <p:nvPr/>
        </p:nvPicPr>
        <p:blipFill rotWithShape="1">
          <a:blip r:embed="rId3"/>
          <a:srcRect l="1370" t="2901" r="1697"/>
          <a:stretch/>
        </p:blipFill>
        <p:spPr>
          <a:xfrm>
            <a:off x="1321806" y="2344847"/>
            <a:ext cx="5260063" cy="2781553"/>
          </a:xfrm>
          <a:prstGeom prst="rect">
            <a:avLst/>
          </a:prstGeom>
        </p:spPr>
      </p:pic>
    </p:spTree>
    <p:extLst>
      <p:ext uri="{BB962C8B-B14F-4D97-AF65-F5344CB8AC3E}">
        <p14:creationId xmlns:p14="http://schemas.microsoft.com/office/powerpoint/2010/main" val="412567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E23FA4C-3527-4A5E-B1D7-A73577DC8B1D}"/>
              </a:ext>
            </a:extLst>
          </p:cNvPr>
          <p:cNvSpPr>
            <a:spLocks noGrp="1"/>
          </p:cNvSpPr>
          <p:nvPr>
            <p:ph type="body" sz="quarter" idx="14"/>
          </p:nvPr>
        </p:nvSpPr>
        <p:spPr>
          <a:xfrm>
            <a:off x="26445" y="1591859"/>
            <a:ext cx="6437866" cy="3273664"/>
          </a:xfrm>
        </p:spPr>
        <p:txBody>
          <a:bodyPr/>
          <a:lstStyle/>
          <a:p>
            <a:pPr marL="448650" indent="-285750">
              <a:buFont typeface="Arial" panose="020B0604020202020204" pitchFamily="34" charset="0"/>
              <a:buChar char="•"/>
            </a:pPr>
            <a:r>
              <a:rPr lang="en-IE" dirty="0">
                <a:solidFill>
                  <a:schemeClr val="tx1">
                    <a:lumMod val="75000"/>
                    <a:lumOff val="25000"/>
                  </a:schemeClr>
                </a:solidFill>
              </a:rPr>
              <a:t>Tell your story to </a:t>
            </a:r>
            <a:r>
              <a:rPr lang="en-IE" b="1" dirty="0">
                <a:solidFill>
                  <a:schemeClr val="tx1">
                    <a:lumMod val="75000"/>
                    <a:lumOff val="25000"/>
                  </a:schemeClr>
                </a:solidFill>
              </a:rPr>
              <a:t>educate people on what they may not know.</a:t>
            </a:r>
            <a:r>
              <a:rPr lang="en-IE" dirty="0">
                <a:solidFill>
                  <a:schemeClr val="tx1">
                    <a:lumMod val="75000"/>
                    <a:lumOff val="25000"/>
                  </a:schemeClr>
                </a:solidFill>
              </a:rPr>
              <a:t> Inform them of what they need to know to be able to decide that this is a story worth getting involved in, give them facts, examples, ideas…</a:t>
            </a:r>
            <a:endParaRPr lang="en-IE" sz="2400" dirty="0">
              <a:solidFill>
                <a:schemeClr val="tx1">
                  <a:lumMod val="75000"/>
                  <a:lumOff val="25000"/>
                </a:schemeClr>
              </a:solidFill>
            </a:endParaRPr>
          </a:p>
          <a:p>
            <a:pPr marL="448650" indent="-285750">
              <a:buFont typeface="Arial" panose="020B0604020202020204" pitchFamily="34" charset="0"/>
              <a:buChar char="•"/>
            </a:pPr>
            <a:r>
              <a:rPr lang="en-IE" sz="2400" dirty="0">
                <a:solidFill>
                  <a:schemeClr val="tx1">
                    <a:lumMod val="75000"/>
                    <a:lumOff val="25000"/>
                  </a:schemeClr>
                </a:solidFill>
              </a:rPr>
              <a:t>Create a story with a </a:t>
            </a:r>
            <a:r>
              <a:rPr lang="en-IE" sz="2400" b="1" dirty="0">
                <a:solidFill>
                  <a:schemeClr val="tx1">
                    <a:lumMod val="75000"/>
                    <a:lumOff val="25000"/>
                  </a:schemeClr>
                </a:solidFill>
              </a:rPr>
              <a:t>need, or solution or benefit. </a:t>
            </a:r>
            <a:r>
              <a:rPr lang="en-IE" sz="2400" dirty="0">
                <a:solidFill>
                  <a:schemeClr val="tx1">
                    <a:lumMod val="75000"/>
                    <a:lumOff val="25000"/>
                  </a:schemeClr>
                </a:solidFill>
              </a:rPr>
              <a:t>The great thing about social innovation is you are benefiting the vulnerable of the world.  </a:t>
            </a:r>
            <a:r>
              <a:rPr lang="en-IE" sz="2400" b="1" dirty="0">
                <a:solidFill>
                  <a:schemeClr val="tx1">
                    <a:lumMod val="75000"/>
                    <a:lumOff val="25000"/>
                  </a:schemeClr>
                </a:solidFill>
              </a:rPr>
              <a:t>Demonstrate through story how with their help your project can ‘do good’ </a:t>
            </a:r>
            <a:r>
              <a:rPr lang="en-IE" sz="2400" dirty="0">
                <a:solidFill>
                  <a:schemeClr val="tx1">
                    <a:lumMod val="75000"/>
                    <a:lumOff val="25000"/>
                  </a:schemeClr>
                </a:solidFill>
              </a:rPr>
              <a:t>and you can carry out your mission. </a:t>
            </a:r>
            <a:r>
              <a:rPr lang="en-IE" dirty="0">
                <a:solidFill>
                  <a:schemeClr val="tx1">
                    <a:lumMod val="75000"/>
                    <a:lumOff val="25000"/>
                  </a:schemeClr>
                </a:solidFill>
              </a:rPr>
              <a:t>Give them plenty of ways they can help you because not everyone has time, money, resources but are most likely to have at least one.</a:t>
            </a:r>
            <a:endParaRPr lang="en-IE" sz="2400" dirty="0">
              <a:solidFill>
                <a:schemeClr val="tx1">
                  <a:lumMod val="75000"/>
                  <a:lumOff val="25000"/>
                </a:schemeClr>
              </a:solidFill>
            </a:endParaRPr>
          </a:p>
        </p:txBody>
      </p:sp>
      <p:sp>
        <p:nvSpPr>
          <p:cNvPr id="4" name="Text Placeholder 3">
            <a:extLst>
              <a:ext uri="{FF2B5EF4-FFF2-40B4-BE49-F238E27FC236}">
                <a16:creationId xmlns:a16="http://schemas.microsoft.com/office/drawing/2014/main" id="{608E6BC6-4547-4B91-A22D-802DA573AA1E}"/>
              </a:ext>
            </a:extLst>
          </p:cNvPr>
          <p:cNvSpPr>
            <a:spLocks noGrp="1"/>
          </p:cNvSpPr>
          <p:nvPr>
            <p:ph type="body" sz="quarter" idx="15"/>
          </p:nvPr>
        </p:nvSpPr>
        <p:spPr>
          <a:xfrm>
            <a:off x="365464" y="266570"/>
            <a:ext cx="6008176" cy="697353"/>
          </a:xfrm>
        </p:spPr>
        <p:txBody>
          <a:bodyPr>
            <a:noAutofit/>
          </a:bodyPr>
          <a:lstStyle/>
          <a:p>
            <a:pPr algn="ctr"/>
            <a:r>
              <a:rPr lang="en-IE" b="1" dirty="0">
                <a:solidFill>
                  <a:srgbClr val="ED2A59"/>
                </a:solidFill>
              </a:rPr>
              <a:t>The Importance of Storytelling</a:t>
            </a:r>
          </a:p>
          <a:p>
            <a:pPr algn="ctr"/>
            <a:r>
              <a:rPr lang="en-IE" sz="2800" b="1" dirty="0">
                <a:solidFill>
                  <a:srgbClr val="009FD8"/>
                </a:solidFill>
              </a:rPr>
              <a:t>Stories Can Connect People to Do Better!</a:t>
            </a:r>
          </a:p>
        </p:txBody>
      </p:sp>
      <p:sp>
        <p:nvSpPr>
          <p:cNvPr id="5" name="Text Placeholder 4">
            <a:extLst>
              <a:ext uri="{FF2B5EF4-FFF2-40B4-BE49-F238E27FC236}">
                <a16:creationId xmlns:a16="http://schemas.microsoft.com/office/drawing/2014/main" id="{B1F8799F-C398-42A7-96D1-3F954DA2F8ED}"/>
              </a:ext>
            </a:extLst>
          </p:cNvPr>
          <p:cNvSpPr>
            <a:spLocks noGrp="1"/>
          </p:cNvSpPr>
          <p:nvPr>
            <p:ph type="body" sz="quarter" idx="16"/>
          </p:nvPr>
        </p:nvSpPr>
        <p:spPr>
          <a:xfrm>
            <a:off x="9802353" y="4536274"/>
            <a:ext cx="785328" cy="1056986"/>
          </a:xfrm>
        </p:spPr>
        <p:txBody>
          <a:bodyPr>
            <a:normAutofit fontScale="85000" lnSpcReduction="20000"/>
          </a:bodyPr>
          <a:lstStyle/>
          <a:p>
            <a:endParaRPr lang="en-IE"/>
          </a:p>
        </p:txBody>
      </p:sp>
      <p:sp>
        <p:nvSpPr>
          <p:cNvPr id="7" name="Text Placeholder 6">
            <a:extLst>
              <a:ext uri="{FF2B5EF4-FFF2-40B4-BE49-F238E27FC236}">
                <a16:creationId xmlns:a16="http://schemas.microsoft.com/office/drawing/2014/main" id="{9578218F-A415-4C91-A9D7-AD9D7BA5D581}"/>
              </a:ext>
            </a:extLst>
          </p:cNvPr>
          <p:cNvSpPr>
            <a:spLocks noGrp="1"/>
          </p:cNvSpPr>
          <p:nvPr>
            <p:ph type="body" sz="quarter" idx="17"/>
          </p:nvPr>
        </p:nvSpPr>
        <p:spPr/>
        <p:txBody>
          <a:bodyPr>
            <a:normAutofit fontScale="92500" lnSpcReduction="10000"/>
          </a:bodyPr>
          <a:lstStyle/>
          <a:p>
            <a:endParaRPr lang="en-IE"/>
          </a:p>
        </p:txBody>
      </p:sp>
      <p:sp>
        <p:nvSpPr>
          <p:cNvPr id="25" name="TextBox 24">
            <a:extLst>
              <a:ext uri="{FF2B5EF4-FFF2-40B4-BE49-F238E27FC236}">
                <a16:creationId xmlns:a16="http://schemas.microsoft.com/office/drawing/2014/main" id="{BF94EC15-F433-4F51-ABF0-2196DF08376E}"/>
              </a:ext>
            </a:extLst>
          </p:cNvPr>
          <p:cNvSpPr txBox="1"/>
          <p:nvPr/>
        </p:nvSpPr>
        <p:spPr>
          <a:xfrm>
            <a:off x="6801825" y="1129424"/>
            <a:ext cx="3939765" cy="3539430"/>
          </a:xfrm>
          <a:prstGeom prst="rect">
            <a:avLst/>
          </a:prstGeom>
          <a:noFill/>
        </p:spPr>
        <p:txBody>
          <a:bodyPr wrap="square" rtlCol="0">
            <a:spAutoFit/>
          </a:bodyPr>
          <a:lstStyle/>
          <a:p>
            <a:pPr algn="ctr"/>
            <a:r>
              <a:rPr lang="en-IE" sz="3200" b="1" i="1" dirty="0">
                <a:solidFill>
                  <a:schemeClr val="tx1">
                    <a:lumMod val="75000"/>
                    <a:lumOff val="25000"/>
                  </a:schemeClr>
                </a:solidFill>
              </a:rPr>
              <a:t>Stories can educate, share how we can do better, learn from each other, learn solutions to a problem, how we can work together…</a:t>
            </a:r>
          </a:p>
        </p:txBody>
      </p:sp>
    </p:spTree>
    <p:extLst>
      <p:ext uri="{BB962C8B-B14F-4D97-AF65-F5344CB8AC3E}">
        <p14:creationId xmlns:p14="http://schemas.microsoft.com/office/powerpoint/2010/main" val="4175974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8">
            <a:extLst>
              <a:ext uri="{FF2B5EF4-FFF2-40B4-BE49-F238E27FC236}">
                <a16:creationId xmlns:a16="http://schemas.microsoft.com/office/drawing/2014/main" id="{B10F4FCC-D41F-4E61-8004-185630CF5DE1}"/>
              </a:ext>
            </a:extLst>
          </p:cNvPr>
          <p:cNvSpPr>
            <a:spLocks noGrp="1"/>
          </p:cNvSpPr>
          <p:nvPr>
            <p:ph type="body" sz="quarter" idx="14"/>
          </p:nvPr>
        </p:nvSpPr>
        <p:spPr>
          <a:xfrm>
            <a:off x="5622201" y="508415"/>
            <a:ext cx="5833199" cy="1275117"/>
          </a:xfrm>
        </p:spPr>
        <p:txBody>
          <a:bodyPr>
            <a:normAutofit/>
          </a:bodyPr>
          <a:lstStyle/>
          <a:p>
            <a:r>
              <a:rPr lang="en-IE" b="1" dirty="0">
                <a:solidFill>
                  <a:srgbClr val="EF619A"/>
                </a:solidFill>
              </a:rPr>
              <a:t>How to Tell a Story of Impact!</a:t>
            </a:r>
          </a:p>
        </p:txBody>
      </p:sp>
      <p:sp>
        <p:nvSpPr>
          <p:cNvPr id="12" name="Text Placeholder 9">
            <a:extLst>
              <a:ext uri="{FF2B5EF4-FFF2-40B4-BE49-F238E27FC236}">
                <a16:creationId xmlns:a16="http://schemas.microsoft.com/office/drawing/2014/main" id="{C3232FCE-1B86-4EB5-A030-B2F24E758755}"/>
              </a:ext>
            </a:extLst>
          </p:cNvPr>
          <p:cNvSpPr>
            <a:spLocks noGrp="1"/>
          </p:cNvSpPr>
          <p:nvPr>
            <p:ph type="body" sz="quarter" idx="15"/>
          </p:nvPr>
        </p:nvSpPr>
        <p:spPr>
          <a:xfrm>
            <a:off x="5730845" y="1429283"/>
            <a:ext cx="5833198" cy="2592420"/>
          </a:xfrm>
        </p:spPr>
        <p:txBody>
          <a:bodyPr/>
          <a:lstStyle/>
          <a:p>
            <a:pPr marL="342900" indent="-342900">
              <a:buFont typeface="Wingdings" panose="05000000000000000000" pitchFamily="2" charset="2"/>
              <a:buChar char="ü"/>
            </a:pPr>
            <a:r>
              <a:rPr lang="en-IE" dirty="0">
                <a:solidFill>
                  <a:schemeClr val="tx1">
                    <a:lumMod val="75000"/>
                    <a:lumOff val="25000"/>
                  </a:schemeClr>
                </a:solidFill>
              </a:rPr>
              <a:t>Storytelling helps you to </a:t>
            </a:r>
            <a:r>
              <a:rPr lang="en-IE" b="1" dirty="0">
                <a:solidFill>
                  <a:srgbClr val="EF619A"/>
                </a:solidFill>
              </a:rPr>
              <a:t>grow and reach your target audiences</a:t>
            </a:r>
            <a:r>
              <a:rPr lang="en-IE" b="1" dirty="0">
                <a:solidFill>
                  <a:schemeClr val="tx1">
                    <a:lumMod val="75000"/>
                    <a:lumOff val="25000"/>
                  </a:schemeClr>
                </a:solidFill>
              </a:rPr>
              <a:t> </a:t>
            </a:r>
            <a:r>
              <a:rPr lang="en-IE" dirty="0">
                <a:solidFill>
                  <a:schemeClr val="tx1">
                    <a:lumMod val="75000"/>
                    <a:lumOff val="25000"/>
                  </a:schemeClr>
                </a:solidFill>
              </a:rPr>
              <a:t>so you can increase your impact.</a:t>
            </a:r>
          </a:p>
          <a:p>
            <a:pPr marL="342900" indent="-342900">
              <a:buFont typeface="Wingdings" panose="05000000000000000000" pitchFamily="2" charset="2"/>
              <a:buChar char="ü"/>
            </a:pPr>
            <a:r>
              <a:rPr lang="en-IE" dirty="0">
                <a:solidFill>
                  <a:schemeClr val="tx1">
                    <a:lumMod val="75000"/>
                    <a:lumOff val="25000"/>
                  </a:schemeClr>
                </a:solidFill>
              </a:rPr>
              <a:t>Your story can help </a:t>
            </a:r>
            <a:r>
              <a:rPr lang="en-IE" b="1" dirty="0">
                <a:solidFill>
                  <a:srgbClr val="EF619A"/>
                </a:solidFill>
              </a:rPr>
              <a:t>mobilize and motivate people to actively support </a:t>
            </a:r>
            <a:r>
              <a:rPr lang="en-IE" dirty="0">
                <a:solidFill>
                  <a:schemeClr val="tx1">
                    <a:lumMod val="75000"/>
                    <a:lumOff val="25000"/>
                  </a:schemeClr>
                </a:solidFill>
              </a:rPr>
              <a:t>your goal!</a:t>
            </a:r>
          </a:p>
          <a:p>
            <a:pPr marL="342900" indent="-342900">
              <a:buFont typeface="Wingdings" panose="05000000000000000000" pitchFamily="2" charset="2"/>
              <a:buChar char="ü"/>
            </a:pPr>
            <a:r>
              <a:rPr lang="en-IE" dirty="0">
                <a:solidFill>
                  <a:schemeClr val="tx1">
                    <a:lumMod val="75000"/>
                    <a:lumOff val="25000"/>
                  </a:schemeClr>
                </a:solidFill>
              </a:rPr>
              <a:t>Storytelling contributes to telling your social innovation idea and social impact inspiring and engaging people who can </a:t>
            </a:r>
            <a:r>
              <a:rPr lang="en-IE" b="1" dirty="0">
                <a:solidFill>
                  <a:srgbClr val="EF619A"/>
                </a:solidFill>
              </a:rPr>
              <a:t>contribute ideas, energy and resources to advance your mission</a:t>
            </a:r>
            <a:r>
              <a:rPr lang="en-IE" dirty="0">
                <a:solidFill>
                  <a:schemeClr val="tx1">
                    <a:lumMod val="75000"/>
                    <a:lumOff val="25000"/>
                  </a:schemeClr>
                </a:solidFill>
              </a:rPr>
              <a:t>. </a:t>
            </a:r>
          </a:p>
          <a:p>
            <a:pPr marL="342900" indent="-342900">
              <a:buFont typeface="Wingdings" panose="05000000000000000000" pitchFamily="2" charset="2"/>
              <a:buChar char="ü"/>
            </a:pPr>
            <a:r>
              <a:rPr lang="en-IE" dirty="0">
                <a:solidFill>
                  <a:schemeClr val="tx1">
                    <a:lumMod val="75000"/>
                    <a:lumOff val="25000"/>
                  </a:schemeClr>
                </a:solidFill>
              </a:rPr>
              <a:t>But story telling must be told in a certain way, with a </a:t>
            </a:r>
            <a:r>
              <a:rPr lang="en-IE" b="1" dirty="0">
                <a:solidFill>
                  <a:srgbClr val="EF619A"/>
                </a:solidFill>
              </a:rPr>
              <a:t>strong goal</a:t>
            </a:r>
            <a:r>
              <a:rPr lang="en-IE" dirty="0">
                <a:solidFill>
                  <a:schemeClr val="tx1">
                    <a:lumMod val="75000"/>
                    <a:lumOff val="25000"/>
                  </a:schemeClr>
                </a:solidFill>
              </a:rPr>
              <a:t>, and in a way the </a:t>
            </a:r>
            <a:r>
              <a:rPr lang="en-IE" b="1" dirty="0">
                <a:solidFill>
                  <a:srgbClr val="EF619A"/>
                </a:solidFill>
              </a:rPr>
              <a:t>audience understand what you are doing </a:t>
            </a:r>
            <a:r>
              <a:rPr lang="en-IE" dirty="0">
                <a:solidFill>
                  <a:schemeClr val="tx1">
                    <a:lumMod val="75000"/>
                    <a:lumOff val="25000"/>
                  </a:schemeClr>
                </a:solidFill>
              </a:rPr>
              <a:t>and </a:t>
            </a:r>
            <a:r>
              <a:rPr lang="en-IE" b="1" dirty="0">
                <a:solidFill>
                  <a:srgbClr val="EF619A"/>
                </a:solidFill>
              </a:rPr>
              <a:t>how they can help you achieve it</a:t>
            </a:r>
            <a:r>
              <a:rPr lang="en-IE" dirty="0">
                <a:solidFill>
                  <a:schemeClr val="tx1">
                    <a:lumMod val="75000"/>
                    <a:lumOff val="25000"/>
                  </a:schemeClr>
                </a:solidFill>
              </a:rPr>
              <a:t>! </a:t>
            </a:r>
          </a:p>
        </p:txBody>
      </p:sp>
      <p:pic>
        <p:nvPicPr>
          <p:cNvPr id="18" name="Picture Placeholder 17" descr="Two people looking at a computer&#10;&#10;Description automatically generated with medium confidence">
            <a:extLst>
              <a:ext uri="{FF2B5EF4-FFF2-40B4-BE49-F238E27FC236}">
                <a16:creationId xmlns:a16="http://schemas.microsoft.com/office/drawing/2014/main" id="{F7D56C51-19EC-4456-871F-43811AB4EC51}"/>
              </a:ext>
            </a:extLst>
          </p:cNvPr>
          <p:cNvPicPr>
            <a:picLocks noGrp="1" noChangeAspect="1"/>
          </p:cNvPicPr>
          <p:nvPr>
            <p:ph type="pic" sz="quarter" idx="16"/>
          </p:nvPr>
        </p:nvPicPr>
        <p:blipFill>
          <a:blip r:embed="rId2"/>
          <a:srcRect l="11316" r="11316"/>
          <a:stretch>
            <a:fillRect/>
          </a:stretch>
        </p:blipFill>
        <p:spPr/>
      </p:pic>
    </p:spTree>
    <p:extLst>
      <p:ext uri="{BB962C8B-B14F-4D97-AF65-F5344CB8AC3E}">
        <p14:creationId xmlns:p14="http://schemas.microsoft.com/office/powerpoint/2010/main" val="17699519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BB066BB-2320-4B1F-BF3E-7969747A2A98}"/>
              </a:ext>
            </a:extLst>
          </p:cNvPr>
          <p:cNvSpPr>
            <a:spLocks noGrp="1"/>
          </p:cNvSpPr>
          <p:nvPr>
            <p:ph type="body" sz="quarter" idx="14"/>
          </p:nvPr>
        </p:nvSpPr>
        <p:spPr>
          <a:xfrm>
            <a:off x="508178" y="3150645"/>
            <a:ext cx="2108273" cy="2644774"/>
          </a:xfrm>
        </p:spPr>
        <p:txBody>
          <a:bodyPr/>
          <a:lstStyle/>
          <a:p>
            <a:pPr algn="ctr"/>
            <a:r>
              <a:rPr lang="en-IE" b="1" dirty="0">
                <a:solidFill>
                  <a:srgbClr val="009FD8"/>
                </a:solidFill>
              </a:rPr>
              <a:t>Raise Awareness</a:t>
            </a:r>
          </a:p>
          <a:p>
            <a:pPr algn="ctr"/>
            <a:r>
              <a:rPr lang="en-IE" sz="2200" dirty="0"/>
              <a:t>People need to be made aware of the need and why you are doing it!</a:t>
            </a:r>
          </a:p>
        </p:txBody>
      </p:sp>
      <p:sp>
        <p:nvSpPr>
          <p:cNvPr id="9" name="Text Placeholder 8">
            <a:extLst>
              <a:ext uri="{FF2B5EF4-FFF2-40B4-BE49-F238E27FC236}">
                <a16:creationId xmlns:a16="http://schemas.microsoft.com/office/drawing/2014/main" id="{32D8A1E8-5755-48EC-A5CC-67B8C2D2C56E}"/>
              </a:ext>
            </a:extLst>
          </p:cNvPr>
          <p:cNvSpPr>
            <a:spLocks noGrp="1"/>
          </p:cNvSpPr>
          <p:nvPr>
            <p:ph type="body" sz="quarter" idx="15"/>
          </p:nvPr>
        </p:nvSpPr>
        <p:spPr>
          <a:xfrm>
            <a:off x="508178" y="867256"/>
            <a:ext cx="7286856" cy="697353"/>
          </a:xfrm>
        </p:spPr>
        <p:txBody>
          <a:bodyPr>
            <a:noAutofit/>
          </a:bodyPr>
          <a:lstStyle/>
          <a:p>
            <a:r>
              <a:rPr lang="en-IE" sz="4400" b="1" dirty="0">
                <a:solidFill>
                  <a:srgbClr val="A6377D"/>
                </a:solidFill>
              </a:rPr>
              <a:t>The Storytelling Roadmap</a:t>
            </a:r>
          </a:p>
        </p:txBody>
      </p:sp>
      <p:sp>
        <p:nvSpPr>
          <p:cNvPr id="10" name="Google Shape;497;p39">
            <a:extLst>
              <a:ext uri="{FF2B5EF4-FFF2-40B4-BE49-F238E27FC236}">
                <a16:creationId xmlns:a16="http://schemas.microsoft.com/office/drawing/2014/main" id="{5D738D8D-B9D3-41B9-8EC4-F98B5568F791}"/>
              </a:ext>
            </a:extLst>
          </p:cNvPr>
          <p:cNvSpPr/>
          <p:nvPr/>
        </p:nvSpPr>
        <p:spPr>
          <a:xfrm>
            <a:off x="7592932" y="446718"/>
            <a:ext cx="1197008" cy="992781"/>
          </a:xfrm>
          <a:custGeom>
            <a:avLst/>
            <a:gdLst/>
            <a:ahLst/>
            <a:cxnLst/>
            <a:rect l="l" t="t" r="r" b="b"/>
            <a:pathLst>
              <a:path w="16660" h="14955" fill="none" extrusionOk="0">
                <a:moveTo>
                  <a:pt x="12373" y="1"/>
                </a:moveTo>
                <a:lnTo>
                  <a:pt x="12373" y="1"/>
                </a:lnTo>
                <a:lnTo>
                  <a:pt x="12032" y="1"/>
                </a:lnTo>
                <a:lnTo>
                  <a:pt x="11691" y="49"/>
                </a:lnTo>
                <a:lnTo>
                  <a:pt x="11350" y="123"/>
                </a:lnTo>
                <a:lnTo>
                  <a:pt x="11033" y="196"/>
                </a:lnTo>
                <a:lnTo>
                  <a:pt x="10716" y="317"/>
                </a:lnTo>
                <a:lnTo>
                  <a:pt x="10424" y="464"/>
                </a:lnTo>
                <a:lnTo>
                  <a:pt x="10132" y="610"/>
                </a:lnTo>
                <a:lnTo>
                  <a:pt x="9864" y="804"/>
                </a:lnTo>
                <a:lnTo>
                  <a:pt x="9620" y="999"/>
                </a:lnTo>
                <a:lnTo>
                  <a:pt x="9377" y="1219"/>
                </a:lnTo>
                <a:lnTo>
                  <a:pt x="9158" y="1462"/>
                </a:lnTo>
                <a:lnTo>
                  <a:pt x="8939" y="1706"/>
                </a:lnTo>
                <a:lnTo>
                  <a:pt x="8768" y="1974"/>
                </a:lnTo>
                <a:lnTo>
                  <a:pt x="8598" y="2266"/>
                </a:lnTo>
                <a:lnTo>
                  <a:pt x="8451" y="2558"/>
                </a:lnTo>
                <a:lnTo>
                  <a:pt x="8330" y="2850"/>
                </a:lnTo>
                <a:lnTo>
                  <a:pt x="8330" y="2850"/>
                </a:lnTo>
                <a:lnTo>
                  <a:pt x="8208" y="2558"/>
                </a:lnTo>
                <a:lnTo>
                  <a:pt x="8062" y="2266"/>
                </a:lnTo>
                <a:lnTo>
                  <a:pt x="7891" y="1974"/>
                </a:lnTo>
                <a:lnTo>
                  <a:pt x="7721" y="1706"/>
                </a:lnTo>
                <a:lnTo>
                  <a:pt x="7502" y="1462"/>
                </a:lnTo>
                <a:lnTo>
                  <a:pt x="7282" y="1219"/>
                </a:lnTo>
                <a:lnTo>
                  <a:pt x="7039" y="999"/>
                </a:lnTo>
                <a:lnTo>
                  <a:pt x="6795" y="804"/>
                </a:lnTo>
                <a:lnTo>
                  <a:pt x="6527" y="610"/>
                </a:lnTo>
                <a:lnTo>
                  <a:pt x="6235" y="464"/>
                </a:lnTo>
                <a:lnTo>
                  <a:pt x="5943" y="317"/>
                </a:lnTo>
                <a:lnTo>
                  <a:pt x="5626" y="196"/>
                </a:lnTo>
                <a:lnTo>
                  <a:pt x="5310" y="123"/>
                </a:lnTo>
                <a:lnTo>
                  <a:pt x="4969" y="49"/>
                </a:lnTo>
                <a:lnTo>
                  <a:pt x="4628" y="1"/>
                </a:lnTo>
                <a:lnTo>
                  <a:pt x="4287" y="1"/>
                </a:lnTo>
                <a:lnTo>
                  <a:pt x="4287" y="1"/>
                </a:lnTo>
                <a:lnTo>
                  <a:pt x="3848" y="25"/>
                </a:lnTo>
                <a:lnTo>
                  <a:pt x="3434" y="74"/>
                </a:lnTo>
                <a:lnTo>
                  <a:pt x="3020" y="196"/>
                </a:lnTo>
                <a:lnTo>
                  <a:pt x="2606" y="342"/>
                </a:lnTo>
                <a:lnTo>
                  <a:pt x="2241" y="512"/>
                </a:lnTo>
                <a:lnTo>
                  <a:pt x="1900" y="731"/>
                </a:lnTo>
                <a:lnTo>
                  <a:pt x="1559" y="975"/>
                </a:lnTo>
                <a:lnTo>
                  <a:pt x="1267" y="1243"/>
                </a:lnTo>
                <a:lnTo>
                  <a:pt x="974" y="1560"/>
                </a:lnTo>
                <a:lnTo>
                  <a:pt x="731" y="1876"/>
                </a:lnTo>
                <a:lnTo>
                  <a:pt x="512" y="2241"/>
                </a:lnTo>
                <a:lnTo>
                  <a:pt x="341" y="2607"/>
                </a:lnTo>
                <a:lnTo>
                  <a:pt x="195" y="2996"/>
                </a:lnTo>
                <a:lnTo>
                  <a:pt x="98" y="3410"/>
                </a:lnTo>
                <a:lnTo>
                  <a:pt x="25" y="3849"/>
                </a:lnTo>
                <a:lnTo>
                  <a:pt x="0" y="4287"/>
                </a:lnTo>
                <a:lnTo>
                  <a:pt x="0" y="4287"/>
                </a:lnTo>
                <a:lnTo>
                  <a:pt x="0" y="4580"/>
                </a:lnTo>
                <a:lnTo>
                  <a:pt x="25" y="4872"/>
                </a:lnTo>
                <a:lnTo>
                  <a:pt x="122" y="5432"/>
                </a:lnTo>
                <a:lnTo>
                  <a:pt x="244" y="5992"/>
                </a:lnTo>
                <a:lnTo>
                  <a:pt x="439" y="6528"/>
                </a:lnTo>
                <a:lnTo>
                  <a:pt x="658" y="7039"/>
                </a:lnTo>
                <a:lnTo>
                  <a:pt x="926" y="7526"/>
                </a:lnTo>
                <a:lnTo>
                  <a:pt x="1194" y="7989"/>
                </a:lnTo>
                <a:lnTo>
                  <a:pt x="1510" y="8452"/>
                </a:lnTo>
                <a:lnTo>
                  <a:pt x="1851" y="8890"/>
                </a:lnTo>
                <a:lnTo>
                  <a:pt x="2192" y="9304"/>
                </a:lnTo>
                <a:lnTo>
                  <a:pt x="2558" y="9718"/>
                </a:lnTo>
                <a:lnTo>
                  <a:pt x="2923" y="10108"/>
                </a:lnTo>
                <a:lnTo>
                  <a:pt x="3629" y="10839"/>
                </a:lnTo>
                <a:lnTo>
                  <a:pt x="4287" y="11496"/>
                </a:lnTo>
                <a:lnTo>
                  <a:pt x="4287" y="11496"/>
                </a:lnTo>
                <a:lnTo>
                  <a:pt x="4847" y="12032"/>
                </a:lnTo>
                <a:lnTo>
                  <a:pt x="5480" y="12592"/>
                </a:lnTo>
                <a:lnTo>
                  <a:pt x="6820" y="13737"/>
                </a:lnTo>
                <a:lnTo>
                  <a:pt x="7891" y="14614"/>
                </a:lnTo>
                <a:lnTo>
                  <a:pt x="8330" y="14955"/>
                </a:lnTo>
                <a:lnTo>
                  <a:pt x="8330" y="14955"/>
                </a:lnTo>
                <a:lnTo>
                  <a:pt x="8768" y="14614"/>
                </a:lnTo>
                <a:lnTo>
                  <a:pt x="9815" y="13761"/>
                </a:lnTo>
                <a:lnTo>
                  <a:pt x="11155" y="12617"/>
                </a:lnTo>
                <a:lnTo>
                  <a:pt x="11788" y="12056"/>
                </a:lnTo>
                <a:lnTo>
                  <a:pt x="12373" y="11496"/>
                </a:lnTo>
                <a:lnTo>
                  <a:pt x="12373" y="11496"/>
                </a:lnTo>
                <a:lnTo>
                  <a:pt x="13030" y="10839"/>
                </a:lnTo>
                <a:lnTo>
                  <a:pt x="13736" y="10108"/>
                </a:lnTo>
                <a:lnTo>
                  <a:pt x="14102" y="9718"/>
                </a:lnTo>
                <a:lnTo>
                  <a:pt x="14467" y="9304"/>
                </a:lnTo>
                <a:lnTo>
                  <a:pt x="14808" y="8890"/>
                </a:lnTo>
                <a:lnTo>
                  <a:pt x="15149" y="8452"/>
                </a:lnTo>
                <a:lnTo>
                  <a:pt x="15466" y="7989"/>
                </a:lnTo>
                <a:lnTo>
                  <a:pt x="15734" y="7526"/>
                </a:lnTo>
                <a:lnTo>
                  <a:pt x="16001" y="7039"/>
                </a:lnTo>
                <a:lnTo>
                  <a:pt x="16221" y="6528"/>
                </a:lnTo>
                <a:lnTo>
                  <a:pt x="16416" y="5992"/>
                </a:lnTo>
                <a:lnTo>
                  <a:pt x="16537" y="5432"/>
                </a:lnTo>
                <a:lnTo>
                  <a:pt x="16635" y="4872"/>
                </a:lnTo>
                <a:lnTo>
                  <a:pt x="16659" y="4580"/>
                </a:lnTo>
                <a:lnTo>
                  <a:pt x="16659" y="4287"/>
                </a:lnTo>
                <a:lnTo>
                  <a:pt x="16659" y="4287"/>
                </a:lnTo>
                <a:lnTo>
                  <a:pt x="16635" y="3849"/>
                </a:lnTo>
                <a:lnTo>
                  <a:pt x="16562" y="3410"/>
                </a:lnTo>
                <a:lnTo>
                  <a:pt x="16464" y="2996"/>
                </a:lnTo>
                <a:lnTo>
                  <a:pt x="16318" y="2607"/>
                </a:lnTo>
                <a:lnTo>
                  <a:pt x="16148" y="2241"/>
                </a:lnTo>
                <a:lnTo>
                  <a:pt x="15928" y="1876"/>
                </a:lnTo>
                <a:lnTo>
                  <a:pt x="15685" y="1560"/>
                </a:lnTo>
                <a:lnTo>
                  <a:pt x="15393" y="1243"/>
                </a:lnTo>
                <a:lnTo>
                  <a:pt x="15100" y="975"/>
                </a:lnTo>
                <a:lnTo>
                  <a:pt x="14759" y="731"/>
                </a:lnTo>
                <a:lnTo>
                  <a:pt x="14418" y="512"/>
                </a:lnTo>
                <a:lnTo>
                  <a:pt x="14053" y="342"/>
                </a:lnTo>
                <a:lnTo>
                  <a:pt x="13639" y="196"/>
                </a:lnTo>
                <a:lnTo>
                  <a:pt x="13225" y="74"/>
                </a:lnTo>
                <a:lnTo>
                  <a:pt x="12811" y="25"/>
                </a:lnTo>
                <a:lnTo>
                  <a:pt x="12373" y="1"/>
                </a:lnTo>
                <a:lnTo>
                  <a:pt x="12373" y="1"/>
                </a:lnTo>
                <a:close/>
              </a:path>
            </a:pathLst>
          </a:custGeom>
          <a:solidFill>
            <a:schemeClr val="tx1"/>
          </a:solid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pic>
        <p:nvPicPr>
          <p:cNvPr id="16" name="Graphic 15" descr="Sparkling Heart with solid fill">
            <a:extLst>
              <a:ext uri="{FF2B5EF4-FFF2-40B4-BE49-F238E27FC236}">
                <a16:creationId xmlns:a16="http://schemas.microsoft.com/office/drawing/2014/main" id="{62117426-8D1A-45FC-9F67-FE18E82DEA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54505" y="1710481"/>
            <a:ext cx="1800000" cy="1800000"/>
          </a:xfrm>
          <a:prstGeom prst="rect">
            <a:avLst/>
          </a:prstGeom>
        </p:spPr>
      </p:pic>
      <p:pic>
        <p:nvPicPr>
          <p:cNvPr id="18" name="Graphic 17" descr="Lightbulb with solid fill">
            <a:extLst>
              <a:ext uri="{FF2B5EF4-FFF2-40B4-BE49-F238E27FC236}">
                <a16:creationId xmlns:a16="http://schemas.microsoft.com/office/drawing/2014/main" id="{09FBB939-A03F-42B4-9BDC-8B47E0A88B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50042" y="1710481"/>
            <a:ext cx="1800000" cy="1800000"/>
          </a:xfrm>
          <a:prstGeom prst="rect">
            <a:avLst/>
          </a:prstGeom>
        </p:spPr>
      </p:pic>
      <p:pic>
        <p:nvPicPr>
          <p:cNvPr id="20" name="Graphic 19" descr="Hourglass 30% with solid fill">
            <a:extLst>
              <a:ext uri="{FF2B5EF4-FFF2-40B4-BE49-F238E27FC236}">
                <a16:creationId xmlns:a16="http://schemas.microsoft.com/office/drawing/2014/main" id="{D00D9B44-E7DC-40C0-8817-B9C7CEEE2D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89696" y="1640314"/>
            <a:ext cx="1800000" cy="1800000"/>
          </a:xfrm>
          <a:prstGeom prst="rect">
            <a:avLst/>
          </a:prstGeom>
        </p:spPr>
      </p:pic>
      <p:pic>
        <p:nvPicPr>
          <p:cNvPr id="22" name="Graphic 21" descr="Life ring with solid fill">
            <a:extLst>
              <a:ext uri="{FF2B5EF4-FFF2-40B4-BE49-F238E27FC236}">
                <a16:creationId xmlns:a16="http://schemas.microsoft.com/office/drawing/2014/main" id="{2F83C104-91EE-48BB-9B27-099B6905C54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59426" y="1710481"/>
            <a:ext cx="1800000" cy="1800000"/>
          </a:xfrm>
          <a:prstGeom prst="rect">
            <a:avLst/>
          </a:prstGeom>
        </p:spPr>
      </p:pic>
      <p:pic>
        <p:nvPicPr>
          <p:cNvPr id="23" name="Graphic 22" descr="Eye with solid fill">
            <a:extLst>
              <a:ext uri="{FF2B5EF4-FFF2-40B4-BE49-F238E27FC236}">
                <a16:creationId xmlns:a16="http://schemas.microsoft.com/office/drawing/2014/main" id="{C2C34896-6858-4E98-A9FC-265C102F66D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0793" y="1617720"/>
            <a:ext cx="1800000" cy="1800000"/>
          </a:xfrm>
          <a:prstGeom prst="rect">
            <a:avLst/>
          </a:prstGeom>
        </p:spPr>
      </p:pic>
      <p:sp>
        <p:nvSpPr>
          <p:cNvPr id="24" name="Text Placeholder 7">
            <a:extLst>
              <a:ext uri="{FF2B5EF4-FFF2-40B4-BE49-F238E27FC236}">
                <a16:creationId xmlns:a16="http://schemas.microsoft.com/office/drawing/2014/main" id="{7248FB5A-51E6-436A-9AD2-85B46167E19C}"/>
              </a:ext>
            </a:extLst>
          </p:cNvPr>
          <p:cNvSpPr txBox="1">
            <a:spLocks/>
          </p:cNvSpPr>
          <p:nvPr/>
        </p:nvSpPr>
        <p:spPr>
          <a:xfrm>
            <a:off x="2765177" y="3440314"/>
            <a:ext cx="2169731" cy="26447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b="1" dirty="0">
                <a:solidFill>
                  <a:srgbClr val="E48E02"/>
                </a:solidFill>
              </a:rPr>
              <a:t>Understand the Problem and the Solution</a:t>
            </a:r>
          </a:p>
          <a:p>
            <a:pPr algn="ctr"/>
            <a:r>
              <a:rPr lang="en-IE" sz="2200" dirty="0"/>
              <a:t>Educate people about the key problems and the potential solutions</a:t>
            </a:r>
          </a:p>
        </p:txBody>
      </p:sp>
      <p:sp>
        <p:nvSpPr>
          <p:cNvPr id="25" name="Text Placeholder 7">
            <a:extLst>
              <a:ext uri="{FF2B5EF4-FFF2-40B4-BE49-F238E27FC236}">
                <a16:creationId xmlns:a16="http://schemas.microsoft.com/office/drawing/2014/main" id="{0F46CF2E-C835-423E-B404-17EAF093CAE1}"/>
              </a:ext>
            </a:extLst>
          </p:cNvPr>
          <p:cNvSpPr txBox="1">
            <a:spLocks/>
          </p:cNvSpPr>
          <p:nvPr/>
        </p:nvSpPr>
        <p:spPr>
          <a:xfrm>
            <a:off x="5000369" y="3404852"/>
            <a:ext cx="2108273" cy="26447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b="1" dirty="0">
                <a:solidFill>
                  <a:srgbClr val="ED2A59"/>
                </a:solidFill>
              </a:rPr>
              <a:t>Care about the Cause</a:t>
            </a:r>
          </a:p>
          <a:p>
            <a:pPr algn="ctr"/>
            <a:r>
              <a:rPr lang="en-IE" sz="2200" dirty="0"/>
              <a:t>Encourage people to care about the cause</a:t>
            </a:r>
          </a:p>
        </p:txBody>
      </p:sp>
      <p:sp>
        <p:nvSpPr>
          <p:cNvPr id="26" name="Text Placeholder 7">
            <a:extLst>
              <a:ext uri="{FF2B5EF4-FFF2-40B4-BE49-F238E27FC236}">
                <a16:creationId xmlns:a16="http://schemas.microsoft.com/office/drawing/2014/main" id="{5F66D976-7C15-4CBB-953E-2C257596AD36}"/>
              </a:ext>
            </a:extLst>
          </p:cNvPr>
          <p:cNvSpPr txBox="1">
            <a:spLocks/>
          </p:cNvSpPr>
          <p:nvPr/>
        </p:nvSpPr>
        <p:spPr>
          <a:xfrm>
            <a:off x="7389696" y="3436500"/>
            <a:ext cx="2108273" cy="26447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b="1" dirty="0">
                <a:solidFill>
                  <a:srgbClr val="40A67A"/>
                </a:solidFill>
              </a:rPr>
              <a:t>Feel a Sense of Urgency</a:t>
            </a:r>
          </a:p>
          <a:p>
            <a:pPr algn="ctr"/>
            <a:r>
              <a:rPr lang="en-IE" sz="2200" dirty="0"/>
              <a:t>Create a sense of urgency and magnitude of the problem</a:t>
            </a:r>
          </a:p>
        </p:txBody>
      </p:sp>
      <p:sp>
        <p:nvSpPr>
          <p:cNvPr id="27" name="Text Placeholder 7">
            <a:extLst>
              <a:ext uri="{FF2B5EF4-FFF2-40B4-BE49-F238E27FC236}">
                <a16:creationId xmlns:a16="http://schemas.microsoft.com/office/drawing/2014/main" id="{B65DF6DD-B545-4576-AB42-8CFBFF6736ED}"/>
              </a:ext>
            </a:extLst>
          </p:cNvPr>
          <p:cNvSpPr txBox="1">
            <a:spLocks/>
          </p:cNvSpPr>
          <p:nvPr/>
        </p:nvSpPr>
        <p:spPr>
          <a:xfrm>
            <a:off x="9470750" y="3391984"/>
            <a:ext cx="2108273" cy="264477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b="1" dirty="0">
                <a:solidFill>
                  <a:srgbClr val="FF0000"/>
                </a:solidFill>
              </a:rPr>
              <a:t>Know how to help</a:t>
            </a:r>
          </a:p>
          <a:p>
            <a:pPr algn="ctr"/>
            <a:r>
              <a:rPr lang="en-IE" sz="2200" dirty="0"/>
              <a:t>Offer opportunities for people to take action and get engaged</a:t>
            </a:r>
          </a:p>
        </p:txBody>
      </p:sp>
    </p:spTree>
    <p:extLst>
      <p:ext uri="{BB962C8B-B14F-4D97-AF65-F5344CB8AC3E}">
        <p14:creationId xmlns:p14="http://schemas.microsoft.com/office/powerpoint/2010/main" val="3164584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D3B28E5-9FE4-40A3-BF66-843E0F0AC0E2}"/>
              </a:ext>
            </a:extLst>
          </p:cNvPr>
          <p:cNvSpPr>
            <a:spLocks noGrp="1"/>
          </p:cNvSpPr>
          <p:nvPr>
            <p:ph type="body" sz="quarter" idx="14"/>
          </p:nvPr>
        </p:nvSpPr>
        <p:spPr>
          <a:xfrm>
            <a:off x="344032" y="1564610"/>
            <a:ext cx="5386811" cy="4158567"/>
          </a:xfrm>
        </p:spPr>
        <p:txBody>
          <a:bodyPr/>
          <a:lstStyle/>
          <a:p>
            <a:pPr algn="ctr"/>
            <a:r>
              <a:rPr lang="en-IE" dirty="0"/>
              <a:t>Your mission is what you want to accomplish. In Social Innovation your Mission is what drives your business and its values. It is the reason for your existence. Your Mission should guide, focus and direct you towards your ultimate destination. </a:t>
            </a:r>
          </a:p>
          <a:p>
            <a:pPr algn="ctr"/>
            <a:r>
              <a:rPr lang="en-IE" dirty="0"/>
              <a:t>Mission Marketing revolves around your Mission. Mission Marketing and Storytelling together will help you as a small start up business to navigate the complex maze of marketing and maximise exposure, awareness and reaching your </a:t>
            </a:r>
            <a:r>
              <a:rPr lang="en-IE" dirty="0" err="1"/>
              <a:t>your</a:t>
            </a:r>
            <a:r>
              <a:rPr lang="en-IE" dirty="0"/>
              <a:t> target audiences!</a:t>
            </a:r>
          </a:p>
        </p:txBody>
      </p:sp>
      <p:sp>
        <p:nvSpPr>
          <p:cNvPr id="7" name="Text Placeholder 6">
            <a:extLst>
              <a:ext uri="{FF2B5EF4-FFF2-40B4-BE49-F238E27FC236}">
                <a16:creationId xmlns:a16="http://schemas.microsoft.com/office/drawing/2014/main" id="{60B9CE15-B91E-43D0-8C6C-D30525FAA352}"/>
              </a:ext>
            </a:extLst>
          </p:cNvPr>
          <p:cNvSpPr>
            <a:spLocks noGrp="1"/>
          </p:cNvSpPr>
          <p:nvPr>
            <p:ph type="body" sz="quarter" idx="15"/>
          </p:nvPr>
        </p:nvSpPr>
        <p:spPr>
          <a:xfrm>
            <a:off x="508178" y="452674"/>
            <a:ext cx="4461735" cy="1111936"/>
          </a:xfrm>
        </p:spPr>
        <p:txBody>
          <a:bodyPr>
            <a:normAutofit/>
          </a:bodyPr>
          <a:lstStyle/>
          <a:p>
            <a:pPr algn="ctr"/>
            <a:r>
              <a:rPr lang="en-IE" b="1" dirty="0"/>
              <a:t>You are On a Mission Marketing Journey!</a:t>
            </a:r>
          </a:p>
        </p:txBody>
      </p:sp>
      <p:pic>
        <p:nvPicPr>
          <p:cNvPr id="10" name="Picture Placeholder 9">
            <a:extLst>
              <a:ext uri="{FF2B5EF4-FFF2-40B4-BE49-F238E27FC236}">
                <a16:creationId xmlns:a16="http://schemas.microsoft.com/office/drawing/2014/main" id="{DE2F727A-5F32-4999-B1B5-26912330211C}"/>
              </a:ext>
            </a:extLst>
          </p:cNvPr>
          <p:cNvPicPr>
            <a:picLocks noGrp="1" noChangeAspect="1"/>
          </p:cNvPicPr>
          <p:nvPr>
            <p:ph type="pic" sz="quarter" idx="10"/>
          </p:nvPr>
        </p:nvPicPr>
        <p:blipFill>
          <a:blip r:embed="rId2"/>
          <a:srcRect l="3371" r="3371"/>
          <a:stretch>
            <a:fillRect/>
          </a:stretch>
        </p:blipFill>
        <p:spPr/>
      </p:pic>
    </p:spTree>
    <p:extLst>
      <p:ext uri="{BB962C8B-B14F-4D97-AF65-F5344CB8AC3E}">
        <p14:creationId xmlns:p14="http://schemas.microsoft.com/office/powerpoint/2010/main" val="4168096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holding a sign&#10;&#10;Description automatically generated with medium confidence">
            <a:extLst>
              <a:ext uri="{FF2B5EF4-FFF2-40B4-BE49-F238E27FC236}">
                <a16:creationId xmlns:a16="http://schemas.microsoft.com/office/drawing/2014/main" id="{E9252907-7347-460C-9763-8FA9A0283AAA}"/>
              </a:ext>
            </a:extLst>
          </p:cNvPr>
          <p:cNvPicPr>
            <a:picLocks noGrp="1" noChangeAspect="1"/>
          </p:cNvPicPr>
          <p:nvPr>
            <p:ph type="pic" sz="quarter" idx="10"/>
          </p:nvPr>
        </p:nvPicPr>
        <p:blipFill>
          <a:blip r:embed="rId2"/>
          <a:srcRect l="3347" r="3347"/>
          <a:stretch>
            <a:fillRect/>
          </a:stretch>
        </p:blipFill>
        <p:spPr/>
      </p:pic>
      <p:sp>
        <p:nvSpPr>
          <p:cNvPr id="3" name="Text Placeholder 2">
            <a:extLst>
              <a:ext uri="{FF2B5EF4-FFF2-40B4-BE49-F238E27FC236}">
                <a16:creationId xmlns:a16="http://schemas.microsoft.com/office/drawing/2014/main" id="{2A423E1D-AE02-4536-9980-0529ACF4BBD5}"/>
              </a:ext>
            </a:extLst>
          </p:cNvPr>
          <p:cNvSpPr>
            <a:spLocks noGrp="1"/>
          </p:cNvSpPr>
          <p:nvPr>
            <p:ph type="body" sz="quarter" idx="14"/>
          </p:nvPr>
        </p:nvSpPr>
        <p:spPr>
          <a:xfrm>
            <a:off x="566514" y="1426320"/>
            <a:ext cx="6359387" cy="4158567"/>
          </a:xfrm>
        </p:spPr>
        <p:txBody>
          <a:bodyPr/>
          <a:lstStyle/>
          <a:p>
            <a:pPr marL="342900" indent="-342900" algn="l">
              <a:buFont typeface="Wingdings" panose="05000000000000000000" pitchFamily="2" charset="2"/>
              <a:buChar char="ü"/>
            </a:pPr>
            <a:r>
              <a:rPr lang="en-IE" b="1" i="0" dirty="0">
                <a:solidFill>
                  <a:srgbClr val="252525"/>
                </a:solidFill>
                <a:effectLst/>
                <a:latin typeface="-apple-system"/>
              </a:rPr>
              <a:t>What you do?</a:t>
            </a:r>
            <a:r>
              <a:rPr lang="en-IE" b="0" i="0" dirty="0">
                <a:solidFill>
                  <a:srgbClr val="252525"/>
                </a:solidFill>
                <a:effectLst/>
                <a:latin typeface="-apple-system"/>
              </a:rPr>
              <a:t> Specifies what you deliver to your customers. This is not about all the different things and actions you do but the results you achieve. What you want to achieve, the impact you make…</a:t>
            </a:r>
          </a:p>
          <a:p>
            <a:pPr marL="342900" indent="-342900" algn="l">
              <a:buFont typeface="Wingdings" panose="05000000000000000000" pitchFamily="2" charset="2"/>
              <a:buChar char="ü"/>
            </a:pPr>
            <a:r>
              <a:rPr lang="en-IE" b="1" i="0" dirty="0">
                <a:solidFill>
                  <a:srgbClr val="252525"/>
                </a:solidFill>
                <a:effectLst/>
                <a:latin typeface="-apple-system"/>
              </a:rPr>
              <a:t>How do you do it?</a:t>
            </a:r>
            <a:r>
              <a:rPr lang="en-IE" b="0" i="0" dirty="0">
                <a:solidFill>
                  <a:srgbClr val="252525"/>
                </a:solidFill>
                <a:effectLst/>
                <a:latin typeface="-apple-system"/>
              </a:rPr>
              <a:t> Defines the type of digital social innovation you do. How you explain the types of products and services you sell and deliver to your customers. Explain this in simple terms. Speak about it like the person has no idea or never heard of you before</a:t>
            </a:r>
          </a:p>
          <a:p>
            <a:pPr marL="342900" indent="-342900" algn="l">
              <a:buFont typeface="Wingdings" panose="05000000000000000000" pitchFamily="2" charset="2"/>
              <a:buChar char="ü"/>
            </a:pPr>
            <a:r>
              <a:rPr lang="en-IE" b="1" i="0" dirty="0">
                <a:solidFill>
                  <a:srgbClr val="252525"/>
                </a:solidFill>
                <a:effectLst/>
                <a:latin typeface="-apple-system"/>
              </a:rPr>
              <a:t>Who do we do it for?</a:t>
            </a:r>
            <a:r>
              <a:rPr lang="en-IE" b="0" i="0" dirty="0">
                <a:solidFill>
                  <a:srgbClr val="252525"/>
                </a:solidFill>
                <a:effectLst/>
                <a:latin typeface="-apple-system"/>
              </a:rPr>
              <a:t> Identifies the target market that is most likely to buy or need your social innovation products or services.</a:t>
            </a:r>
          </a:p>
          <a:p>
            <a:endParaRPr lang="en-IE" dirty="0"/>
          </a:p>
        </p:txBody>
      </p:sp>
      <p:sp>
        <p:nvSpPr>
          <p:cNvPr id="4" name="Text Placeholder 3">
            <a:extLst>
              <a:ext uri="{FF2B5EF4-FFF2-40B4-BE49-F238E27FC236}">
                <a16:creationId xmlns:a16="http://schemas.microsoft.com/office/drawing/2014/main" id="{026FE218-8348-4E36-A9E9-966BA50223A5}"/>
              </a:ext>
            </a:extLst>
          </p:cNvPr>
          <p:cNvSpPr>
            <a:spLocks noGrp="1"/>
          </p:cNvSpPr>
          <p:nvPr>
            <p:ph type="body" sz="quarter" idx="15"/>
          </p:nvPr>
        </p:nvSpPr>
        <p:spPr>
          <a:xfrm>
            <a:off x="1036637" y="575760"/>
            <a:ext cx="4461735" cy="697353"/>
          </a:xfrm>
        </p:spPr>
        <p:txBody>
          <a:bodyPr/>
          <a:lstStyle/>
          <a:p>
            <a:r>
              <a:rPr lang="en-IE" b="1" dirty="0"/>
              <a:t>Your Mission is…</a:t>
            </a:r>
          </a:p>
        </p:txBody>
      </p:sp>
    </p:spTree>
    <p:extLst>
      <p:ext uri="{BB962C8B-B14F-4D97-AF65-F5344CB8AC3E}">
        <p14:creationId xmlns:p14="http://schemas.microsoft.com/office/powerpoint/2010/main" val="1551719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E590379-1593-47C4-8EE5-3D266318ED8F}"/>
              </a:ext>
            </a:extLst>
          </p:cNvPr>
          <p:cNvSpPr>
            <a:spLocks noGrp="1"/>
          </p:cNvSpPr>
          <p:nvPr>
            <p:ph type="body" sz="quarter" idx="15"/>
          </p:nvPr>
        </p:nvSpPr>
        <p:spPr>
          <a:xfrm>
            <a:off x="1729196" y="249615"/>
            <a:ext cx="8733608" cy="986250"/>
          </a:xfrm>
        </p:spPr>
        <p:txBody>
          <a:bodyPr>
            <a:normAutofit fontScale="92500" lnSpcReduction="20000"/>
          </a:bodyPr>
          <a:lstStyle/>
          <a:p>
            <a:pPr algn="ctr"/>
            <a:r>
              <a:rPr lang="en-IE" b="1" dirty="0">
                <a:solidFill>
                  <a:srgbClr val="ED2A59"/>
                </a:solidFill>
              </a:rPr>
              <a:t>Create Your Strategy </a:t>
            </a:r>
          </a:p>
          <a:p>
            <a:pPr algn="ctr"/>
            <a:r>
              <a:rPr lang="en-IE" b="1" dirty="0">
                <a:solidFill>
                  <a:srgbClr val="E48E02"/>
                </a:solidFill>
              </a:rPr>
              <a:t>Your Strategy is Your Storytelling Plan</a:t>
            </a:r>
          </a:p>
        </p:txBody>
      </p:sp>
      <p:sp>
        <p:nvSpPr>
          <p:cNvPr id="18" name="TextBox 17">
            <a:extLst>
              <a:ext uri="{FF2B5EF4-FFF2-40B4-BE49-F238E27FC236}">
                <a16:creationId xmlns:a16="http://schemas.microsoft.com/office/drawing/2014/main" id="{1B78D248-0F51-44F3-A4B5-E0FF16EFC9ED}"/>
              </a:ext>
            </a:extLst>
          </p:cNvPr>
          <p:cNvSpPr txBox="1"/>
          <p:nvPr/>
        </p:nvSpPr>
        <p:spPr>
          <a:xfrm>
            <a:off x="6525310" y="1874260"/>
            <a:ext cx="4927324" cy="5047536"/>
          </a:xfrm>
          <a:prstGeom prst="rect">
            <a:avLst/>
          </a:prstGeom>
          <a:noFill/>
        </p:spPr>
        <p:txBody>
          <a:bodyPr wrap="square" rtlCol="0">
            <a:spAutoFit/>
          </a:bodyPr>
          <a:lstStyle/>
          <a:p>
            <a:pPr marL="162900" algn="ctr"/>
            <a:r>
              <a:rPr lang="en-IE" sz="2400" b="1" dirty="0">
                <a:solidFill>
                  <a:srgbClr val="009FD8"/>
                </a:solidFill>
              </a:rPr>
              <a:t>Who exactly are you talking to? In digital social innovation this can consist of two different groups</a:t>
            </a:r>
          </a:p>
          <a:p>
            <a:pPr marL="162900" algn="ctr"/>
            <a:endParaRPr lang="en-IE" sz="1000" b="1" dirty="0">
              <a:solidFill>
                <a:srgbClr val="009FD8"/>
              </a:solidFill>
            </a:endParaRPr>
          </a:p>
          <a:p>
            <a:pPr marL="620100" indent="-457200">
              <a:buFont typeface="+mj-lt"/>
              <a:buAutoNum type="arabicPeriod"/>
            </a:pPr>
            <a:r>
              <a:rPr lang="en-IE" sz="2000" b="1" dirty="0">
                <a:solidFill>
                  <a:srgbClr val="009FD8"/>
                </a:solidFill>
              </a:rPr>
              <a:t>Those you need to support your social innovation. </a:t>
            </a:r>
            <a:r>
              <a:rPr lang="en-IE" sz="2000" dirty="0">
                <a:solidFill>
                  <a:schemeClr val="tx1">
                    <a:lumMod val="85000"/>
                    <a:lumOff val="15000"/>
                  </a:schemeClr>
                </a:solidFill>
              </a:rPr>
              <a:t>The people you want to support you and help your ‘social mission’ by either donating, talking about it, volunteering…?</a:t>
            </a:r>
          </a:p>
          <a:p>
            <a:pPr marL="620100" indent="-457200">
              <a:buFont typeface="+mj-lt"/>
              <a:buAutoNum type="arabicPeriod"/>
            </a:pPr>
            <a:r>
              <a:rPr lang="en-IE" sz="2000" b="1" dirty="0">
                <a:solidFill>
                  <a:srgbClr val="009FD8"/>
                </a:solidFill>
              </a:rPr>
              <a:t>Those who need your social innovation. </a:t>
            </a:r>
            <a:r>
              <a:rPr lang="en-IE" sz="2000" dirty="0">
                <a:solidFill>
                  <a:schemeClr val="tx1">
                    <a:lumMod val="85000"/>
                    <a:lumOff val="15000"/>
                  </a:schemeClr>
                </a:solidFill>
              </a:rPr>
              <a:t>The people who need your mission to help alleviate their problems or challenges or those who can help provide them with a solution using your mission?</a:t>
            </a:r>
          </a:p>
          <a:p>
            <a:pPr marL="162900"/>
            <a:endParaRPr lang="en-IE" sz="2000" b="1" dirty="0">
              <a:solidFill>
                <a:schemeClr val="tx1">
                  <a:lumMod val="85000"/>
                  <a:lumOff val="15000"/>
                </a:schemeClr>
              </a:solidFill>
            </a:endParaRPr>
          </a:p>
        </p:txBody>
      </p:sp>
      <p:sp>
        <p:nvSpPr>
          <p:cNvPr id="2" name="TextBox 1">
            <a:extLst>
              <a:ext uri="{FF2B5EF4-FFF2-40B4-BE49-F238E27FC236}">
                <a16:creationId xmlns:a16="http://schemas.microsoft.com/office/drawing/2014/main" id="{AFE9A1F7-6D6D-4598-AB71-2CC7450277D7}"/>
              </a:ext>
            </a:extLst>
          </p:cNvPr>
          <p:cNvSpPr txBox="1"/>
          <p:nvPr/>
        </p:nvSpPr>
        <p:spPr>
          <a:xfrm>
            <a:off x="1530346" y="1324230"/>
            <a:ext cx="3295793" cy="830997"/>
          </a:xfrm>
          <a:prstGeom prst="rect">
            <a:avLst/>
          </a:prstGeom>
          <a:solidFill>
            <a:srgbClr val="40A67A"/>
          </a:solidFill>
        </p:spPr>
        <p:txBody>
          <a:bodyPr wrap="square" rtlCol="0">
            <a:spAutoFit/>
          </a:bodyPr>
          <a:lstStyle/>
          <a:p>
            <a:pPr algn="ctr"/>
            <a:r>
              <a:rPr lang="en-IE" sz="2400" dirty="0">
                <a:solidFill>
                  <a:schemeClr val="bg1"/>
                </a:solidFill>
              </a:rPr>
              <a:t>Identify a Clear Goal and Message</a:t>
            </a:r>
          </a:p>
        </p:txBody>
      </p:sp>
      <p:sp>
        <p:nvSpPr>
          <p:cNvPr id="25" name="TextBox 24">
            <a:extLst>
              <a:ext uri="{FF2B5EF4-FFF2-40B4-BE49-F238E27FC236}">
                <a16:creationId xmlns:a16="http://schemas.microsoft.com/office/drawing/2014/main" id="{BF94EC15-F433-4F51-ABF0-2196DF08376E}"/>
              </a:ext>
            </a:extLst>
          </p:cNvPr>
          <p:cNvSpPr txBox="1"/>
          <p:nvPr/>
        </p:nvSpPr>
        <p:spPr>
          <a:xfrm>
            <a:off x="7019089" y="1324230"/>
            <a:ext cx="3939765" cy="461665"/>
          </a:xfrm>
          <a:prstGeom prst="rect">
            <a:avLst/>
          </a:prstGeom>
          <a:solidFill>
            <a:srgbClr val="009FD8"/>
          </a:solidFill>
        </p:spPr>
        <p:txBody>
          <a:bodyPr wrap="square" rtlCol="0">
            <a:spAutoFit/>
          </a:bodyPr>
          <a:lstStyle/>
          <a:p>
            <a:pPr algn="ctr"/>
            <a:r>
              <a:rPr lang="en-IE" sz="2400" dirty="0">
                <a:solidFill>
                  <a:schemeClr val="bg1"/>
                </a:solidFill>
              </a:rPr>
              <a:t>Identify Your Target Audience</a:t>
            </a:r>
          </a:p>
        </p:txBody>
      </p:sp>
      <p:sp>
        <p:nvSpPr>
          <p:cNvPr id="12" name="TextBox 11">
            <a:extLst>
              <a:ext uri="{FF2B5EF4-FFF2-40B4-BE49-F238E27FC236}">
                <a16:creationId xmlns:a16="http://schemas.microsoft.com/office/drawing/2014/main" id="{6CFF38E6-12F7-4F92-9234-B4564ABCCABB}"/>
              </a:ext>
            </a:extLst>
          </p:cNvPr>
          <p:cNvSpPr txBox="1"/>
          <p:nvPr/>
        </p:nvSpPr>
        <p:spPr>
          <a:xfrm>
            <a:off x="624689" y="2239711"/>
            <a:ext cx="5107108" cy="4031873"/>
          </a:xfrm>
          <a:prstGeom prst="rect">
            <a:avLst/>
          </a:prstGeom>
          <a:noFill/>
        </p:spPr>
        <p:txBody>
          <a:bodyPr wrap="square" rtlCol="0">
            <a:spAutoFit/>
          </a:bodyPr>
          <a:lstStyle/>
          <a:p>
            <a:pPr marL="162900" algn="ctr"/>
            <a:r>
              <a:rPr lang="en-IE" sz="2400" b="1" dirty="0">
                <a:solidFill>
                  <a:srgbClr val="40A67A"/>
                </a:solidFill>
              </a:rPr>
              <a:t>What is the most important thing you want people to know about you, what you are doing and why you are doing it?</a:t>
            </a:r>
          </a:p>
          <a:p>
            <a:pPr marL="162900" algn="ctr"/>
            <a:r>
              <a:rPr lang="en-IE" sz="2000" b="1" dirty="0">
                <a:solidFill>
                  <a:schemeClr val="tx1">
                    <a:lumMod val="85000"/>
                    <a:lumOff val="15000"/>
                  </a:schemeClr>
                </a:solidFill>
              </a:rPr>
              <a:t>What exactly is the most important message or story you want to say depending on where you are going to say it </a:t>
            </a:r>
            <a:r>
              <a:rPr lang="en-IE" sz="2000" b="1" i="1" dirty="0">
                <a:solidFill>
                  <a:schemeClr val="tx1">
                    <a:lumMod val="85000"/>
                    <a:lumOff val="15000"/>
                  </a:schemeClr>
                </a:solidFill>
              </a:rPr>
              <a:t>(60 words, 140 characters, 300 words…). </a:t>
            </a:r>
            <a:r>
              <a:rPr lang="en-IE" sz="2000" dirty="0">
                <a:solidFill>
                  <a:schemeClr val="tx1">
                    <a:lumMod val="85000"/>
                    <a:lumOff val="15000"/>
                  </a:schemeClr>
                </a:solidFill>
              </a:rPr>
              <a:t>That way you can deliver it on different platforms e.g. for Facebook posts its good to keep your post to 60 words, Twitter 140 characters and in conversation approx. 300 words. </a:t>
            </a:r>
            <a:endParaRPr lang="en-IE" sz="2000" b="1" dirty="0">
              <a:solidFill>
                <a:schemeClr val="tx1">
                  <a:lumMod val="85000"/>
                  <a:lumOff val="15000"/>
                </a:schemeClr>
              </a:solidFill>
            </a:endParaRPr>
          </a:p>
        </p:txBody>
      </p:sp>
    </p:spTree>
    <p:extLst>
      <p:ext uri="{BB962C8B-B14F-4D97-AF65-F5344CB8AC3E}">
        <p14:creationId xmlns:p14="http://schemas.microsoft.com/office/powerpoint/2010/main" val="3080923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E590379-1593-47C4-8EE5-3D266318ED8F}"/>
              </a:ext>
            </a:extLst>
          </p:cNvPr>
          <p:cNvSpPr>
            <a:spLocks noGrp="1"/>
          </p:cNvSpPr>
          <p:nvPr>
            <p:ph type="body" sz="quarter" idx="15"/>
          </p:nvPr>
        </p:nvSpPr>
        <p:spPr>
          <a:xfrm>
            <a:off x="1729196" y="249615"/>
            <a:ext cx="8733608" cy="986250"/>
          </a:xfrm>
        </p:spPr>
        <p:txBody>
          <a:bodyPr>
            <a:normAutofit fontScale="92500" lnSpcReduction="20000"/>
          </a:bodyPr>
          <a:lstStyle/>
          <a:p>
            <a:pPr algn="ctr"/>
            <a:r>
              <a:rPr lang="en-IE" b="1" dirty="0">
                <a:solidFill>
                  <a:srgbClr val="ED2A59"/>
                </a:solidFill>
              </a:rPr>
              <a:t>Create Your Strategy </a:t>
            </a:r>
          </a:p>
          <a:p>
            <a:pPr algn="ctr"/>
            <a:r>
              <a:rPr lang="en-IE" b="1" dirty="0">
                <a:solidFill>
                  <a:srgbClr val="E48E02"/>
                </a:solidFill>
              </a:rPr>
              <a:t>Your Strategy is Your Storytelling Plan</a:t>
            </a:r>
          </a:p>
        </p:txBody>
      </p:sp>
      <p:sp>
        <p:nvSpPr>
          <p:cNvPr id="2" name="TextBox 1">
            <a:extLst>
              <a:ext uri="{FF2B5EF4-FFF2-40B4-BE49-F238E27FC236}">
                <a16:creationId xmlns:a16="http://schemas.microsoft.com/office/drawing/2014/main" id="{AFE9A1F7-6D6D-4598-AB71-2CC7450277D7}"/>
              </a:ext>
            </a:extLst>
          </p:cNvPr>
          <p:cNvSpPr txBox="1"/>
          <p:nvPr/>
        </p:nvSpPr>
        <p:spPr>
          <a:xfrm>
            <a:off x="4448103" y="1324230"/>
            <a:ext cx="3295793" cy="461665"/>
          </a:xfrm>
          <a:prstGeom prst="rect">
            <a:avLst/>
          </a:prstGeom>
          <a:solidFill>
            <a:srgbClr val="40A67A"/>
          </a:solidFill>
        </p:spPr>
        <p:txBody>
          <a:bodyPr wrap="square" rtlCol="0">
            <a:spAutoFit/>
          </a:bodyPr>
          <a:lstStyle/>
          <a:p>
            <a:pPr algn="ctr"/>
            <a:r>
              <a:rPr lang="en-IE" sz="2400" dirty="0">
                <a:solidFill>
                  <a:schemeClr val="bg1"/>
                </a:solidFill>
              </a:rPr>
              <a:t>Set Your Objectives</a:t>
            </a:r>
          </a:p>
        </p:txBody>
      </p:sp>
      <p:sp>
        <p:nvSpPr>
          <p:cNvPr id="12" name="TextBox 11">
            <a:extLst>
              <a:ext uri="{FF2B5EF4-FFF2-40B4-BE49-F238E27FC236}">
                <a16:creationId xmlns:a16="http://schemas.microsoft.com/office/drawing/2014/main" id="{6CFF38E6-12F7-4F92-9234-B4564ABCCABB}"/>
              </a:ext>
            </a:extLst>
          </p:cNvPr>
          <p:cNvSpPr txBox="1"/>
          <p:nvPr/>
        </p:nvSpPr>
        <p:spPr>
          <a:xfrm>
            <a:off x="582437" y="1953891"/>
            <a:ext cx="11322870" cy="4401205"/>
          </a:xfrm>
          <a:prstGeom prst="rect">
            <a:avLst/>
          </a:prstGeom>
          <a:noFill/>
        </p:spPr>
        <p:txBody>
          <a:bodyPr wrap="square" rtlCol="0">
            <a:spAutoFit/>
          </a:bodyPr>
          <a:lstStyle/>
          <a:p>
            <a:pPr marL="162900" algn="ctr"/>
            <a:r>
              <a:rPr lang="en-IE" sz="2400" b="1" dirty="0">
                <a:solidFill>
                  <a:srgbClr val="40A67A"/>
                </a:solidFill>
              </a:rPr>
              <a:t>Set your goals, what do you want to achieve? How do you want others to help you? How you want them to get involved? Think of why you are doing this.</a:t>
            </a:r>
          </a:p>
          <a:p>
            <a:pPr marL="162900" algn="ctr"/>
            <a:endParaRPr lang="en-IE" sz="1000" b="1" dirty="0">
              <a:solidFill>
                <a:srgbClr val="40A67A"/>
              </a:solidFill>
            </a:endParaRPr>
          </a:p>
          <a:p>
            <a:pPr marL="162900" algn="ctr"/>
            <a:r>
              <a:rPr lang="en-IE" sz="2000" b="1" dirty="0">
                <a:solidFill>
                  <a:schemeClr val="tx1">
                    <a:lumMod val="85000"/>
                    <a:lumOff val="15000"/>
                  </a:schemeClr>
                </a:solidFill>
              </a:rPr>
              <a:t>A good place to start is having a clear template writing down answers to the following questions….</a:t>
            </a:r>
          </a:p>
          <a:p>
            <a:pPr marL="162900" algn="ctr"/>
            <a:endParaRPr lang="en-IE" sz="1000" b="1" dirty="0">
              <a:solidFill>
                <a:schemeClr val="tx1">
                  <a:lumMod val="85000"/>
                  <a:lumOff val="15000"/>
                </a:schemeClr>
              </a:solidFill>
            </a:endParaRPr>
          </a:p>
          <a:p>
            <a:pPr marL="620100" indent="-457200">
              <a:buFont typeface="+mj-lt"/>
              <a:buAutoNum type="arabicPeriod"/>
            </a:pPr>
            <a:r>
              <a:rPr lang="en-IE" sz="2400" b="1" dirty="0">
                <a:solidFill>
                  <a:srgbClr val="ED2A59"/>
                </a:solidFill>
              </a:rPr>
              <a:t>What exactly is your mission? </a:t>
            </a:r>
            <a:r>
              <a:rPr lang="en-IE" sz="2000" dirty="0">
                <a:solidFill>
                  <a:schemeClr val="tx1">
                    <a:lumMod val="85000"/>
                    <a:lumOff val="15000"/>
                  </a:schemeClr>
                </a:solidFill>
              </a:rPr>
              <a:t>Clearly write this down in a clear concise way what your mission is and what you intend to do, in less than 200 words. Get somebody who knows nothing about your mission already to read it and see if they understand exactly what you are doing and intend to do</a:t>
            </a:r>
          </a:p>
          <a:p>
            <a:pPr marL="620100" indent="-457200">
              <a:buFont typeface="+mj-lt"/>
              <a:buAutoNum type="arabicPeriod"/>
            </a:pPr>
            <a:r>
              <a:rPr lang="en-IE" sz="2400" b="1" dirty="0">
                <a:solidFill>
                  <a:srgbClr val="ED2A59"/>
                </a:solidFill>
              </a:rPr>
              <a:t>Why you are doing this?.....</a:t>
            </a:r>
            <a:r>
              <a:rPr lang="en-IE" sz="2000" dirty="0">
                <a:solidFill>
                  <a:schemeClr val="tx1">
                    <a:lumMod val="85000"/>
                    <a:lumOff val="15000"/>
                  </a:schemeClr>
                </a:solidFill>
              </a:rPr>
              <a:t>What is the purpose of your project? Who is it for? Why are you doing this for them? Why do vulnerable people need it? Why do you think it is important people know about it i.e. those who you need support from and those who are ‘in need’ of your project?</a:t>
            </a:r>
          </a:p>
          <a:p>
            <a:pPr marL="620100" indent="-457200">
              <a:buFont typeface="+mj-lt"/>
              <a:buAutoNum type="arabicPeriod"/>
            </a:pPr>
            <a:r>
              <a:rPr lang="en-IE" sz="2400" b="1" dirty="0">
                <a:solidFill>
                  <a:srgbClr val="ED2A59"/>
                </a:solidFill>
              </a:rPr>
              <a:t>What is the purpose of your story message?....</a:t>
            </a:r>
            <a:r>
              <a:rPr lang="en-IE" sz="2000" dirty="0">
                <a:solidFill>
                  <a:schemeClr val="tx1">
                    <a:lumMod val="85000"/>
                    <a:lumOff val="15000"/>
                  </a:schemeClr>
                </a:solidFill>
              </a:rPr>
              <a:t>Do you want to educate both your supporters and recipients so they understand better? Do you want to get help with funding, resources or help share your story?</a:t>
            </a:r>
          </a:p>
        </p:txBody>
      </p:sp>
    </p:spTree>
    <p:extLst>
      <p:ext uri="{BB962C8B-B14F-4D97-AF65-F5344CB8AC3E}">
        <p14:creationId xmlns:p14="http://schemas.microsoft.com/office/powerpoint/2010/main" val="98155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group of people sitting at a table looking at a computer&#10;&#10;Description automatically generated">
            <a:extLst>
              <a:ext uri="{FF2B5EF4-FFF2-40B4-BE49-F238E27FC236}">
                <a16:creationId xmlns:a16="http://schemas.microsoft.com/office/drawing/2014/main" id="{C1EF8827-9143-2341-9120-C8FE13B66017}"/>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189DA13A-2BCC-BE43-B139-5C2B5BAB0A86}"/>
              </a:ext>
            </a:extLst>
          </p:cNvPr>
          <p:cNvSpPr>
            <a:spLocks noGrp="1"/>
          </p:cNvSpPr>
          <p:nvPr>
            <p:ph type="body" sz="quarter" idx="13"/>
          </p:nvPr>
        </p:nvSpPr>
        <p:spPr/>
        <p:txBody>
          <a:bodyPr/>
          <a:lstStyle/>
          <a:p>
            <a:r>
              <a:rPr lang="en-US" dirty="0"/>
              <a:t>Overview</a:t>
            </a:r>
          </a:p>
        </p:txBody>
      </p:sp>
      <p:sp>
        <p:nvSpPr>
          <p:cNvPr id="7" name="Text Placeholder 6">
            <a:extLst>
              <a:ext uri="{FF2B5EF4-FFF2-40B4-BE49-F238E27FC236}">
                <a16:creationId xmlns:a16="http://schemas.microsoft.com/office/drawing/2014/main" id="{F7576F89-9314-4F42-9AAD-46FB8439A4FF}"/>
              </a:ext>
            </a:extLst>
          </p:cNvPr>
          <p:cNvSpPr>
            <a:spLocks noGrp="1"/>
          </p:cNvSpPr>
          <p:nvPr>
            <p:ph type="body" sz="quarter" idx="14"/>
          </p:nvPr>
        </p:nvSpPr>
        <p:spPr>
          <a:xfrm>
            <a:off x="266639" y="1005684"/>
            <a:ext cx="5265027" cy="5805395"/>
          </a:xfrm>
          <a:solidFill>
            <a:schemeClr val="bg1"/>
          </a:solidFill>
        </p:spPr>
        <p:txBody>
          <a:bodyPr/>
          <a:lstStyle/>
          <a:p>
            <a:pPr algn="ctr"/>
            <a:r>
              <a:rPr lang="en-US" b="1" dirty="0">
                <a:solidFill>
                  <a:srgbClr val="42B0C2"/>
                </a:solidFill>
                <a:latin typeface="Calibri" panose="020F0502020204030204" pitchFamily="34" charset="0"/>
              </a:rPr>
              <a:t>Marketing Your Digital Social Innovation – Reaching Hearts and Minds!</a:t>
            </a:r>
          </a:p>
          <a:p>
            <a:pPr algn="ctr"/>
            <a:endParaRPr lang="en-US" b="1" dirty="0">
              <a:solidFill>
                <a:srgbClr val="42B0C2"/>
              </a:solidFill>
              <a:latin typeface="Calibri" panose="020F0502020204030204" pitchFamily="34" charset="0"/>
            </a:endParaRPr>
          </a:p>
          <a:p>
            <a:pPr marL="342900" indent="-342900">
              <a:lnSpc>
                <a:spcPct val="100000"/>
              </a:lnSpc>
              <a:spcBef>
                <a:spcPts val="0"/>
              </a:spcBef>
              <a:buFont typeface="+mj-lt"/>
              <a:buAutoNum type="arabicPeriod"/>
            </a:pPr>
            <a:r>
              <a:rPr lang="en-US" sz="2000" b="1" dirty="0">
                <a:solidFill>
                  <a:srgbClr val="ED2A59"/>
                </a:solidFill>
                <a:latin typeface="Calibri" panose="020F0502020204030204" pitchFamily="34" charset="0"/>
              </a:rPr>
              <a:t>How Storytelling is Critical to Promoting Your Social Innovation Business/Project: </a:t>
            </a:r>
            <a:r>
              <a:rPr lang="en-US" sz="1800" dirty="0">
                <a:solidFill>
                  <a:srgbClr val="231F20"/>
                </a:solidFill>
                <a:latin typeface="Calibri" panose="020F0502020204030204" pitchFamily="34" charset="0"/>
                <a:cs typeface="Calibri" panose="020F0502020204030204" pitchFamily="34" charset="0"/>
              </a:rPr>
              <a:t>How story telling is the perfect way to reach the hearts and minds of your target audiences. </a:t>
            </a:r>
            <a:r>
              <a:rPr lang="en-US" sz="18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How to get people to understand and connect by integrating empathy in your messaging and marketing activities.</a:t>
            </a:r>
            <a:r>
              <a:rPr lang="en-US" sz="1800" dirty="0">
                <a:solidFill>
                  <a:srgbClr val="231F20"/>
                </a:solidFill>
                <a:effectLst/>
                <a:latin typeface="Calibri" panose="020F0502020204030204" pitchFamily="34" charset="0"/>
                <a:ea typeface="Calibri" panose="020F0502020204030204" pitchFamily="34" charset="0"/>
              </a:rPr>
              <a:t> </a:t>
            </a:r>
          </a:p>
          <a:p>
            <a:pPr marL="342900" indent="-342900">
              <a:lnSpc>
                <a:spcPct val="100000"/>
              </a:lnSpc>
              <a:spcBef>
                <a:spcPts val="0"/>
              </a:spcBef>
              <a:buFont typeface="+mj-lt"/>
              <a:buAutoNum type="arabicPeriod"/>
            </a:pPr>
            <a:r>
              <a:rPr lang="en-US" sz="2000" b="1" dirty="0">
                <a:solidFill>
                  <a:srgbClr val="ED2A59"/>
                </a:solidFill>
                <a:latin typeface="Calibri" panose="020F0502020204030204" pitchFamily="34" charset="0"/>
              </a:rPr>
              <a:t>Mission Marketing: </a:t>
            </a:r>
            <a:r>
              <a:rPr lang="en-US" sz="1800" dirty="0">
                <a:solidFill>
                  <a:srgbClr val="231F20"/>
                </a:solidFill>
                <a:latin typeface="Calibri" panose="020F0502020204030204" pitchFamily="34" charset="0"/>
                <a:cs typeface="Calibri" panose="020F0502020204030204" pitchFamily="34" charset="0"/>
              </a:rPr>
              <a:t>How your Mission and Storytelling together can help you </a:t>
            </a:r>
            <a:r>
              <a:rPr lang="en-US" sz="18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generate awareness, get support and motivate action and gain support from your target audiences and extended communities</a:t>
            </a:r>
          </a:p>
          <a:p>
            <a:pPr marL="342900" indent="-342900">
              <a:lnSpc>
                <a:spcPct val="100000"/>
              </a:lnSpc>
              <a:spcBef>
                <a:spcPts val="0"/>
              </a:spcBef>
              <a:buFont typeface="+mj-lt"/>
              <a:buAutoNum type="arabicPeriod"/>
            </a:pPr>
            <a:r>
              <a:rPr lang="en-IE" sz="2000" b="1" dirty="0">
                <a:solidFill>
                  <a:srgbClr val="ED2A59"/>
                </a:solidFill>
                <a:latin typeface="Calibri" panose="020F0502020204030204" pitchFamily="34" charset="0"/>
              </a:rPr>
              <a:t>The Power of Storytelling Platforms &amp; Digital Tools: </a:t>
            </a:r>
            <a:r>
              <a:rPr lang="en-US" sz="1800" dirty="0">
                <a:solidFill>
                  <a:srgbClr val="231F20"/>
                </a:solidFill>
                <a:latin typeface="Calibri" panose="020F0502020204030204" pitchFamily="34" charset="0"/>
              </a:rPr>
              <a:t>How to communicate and tell your story through different online and offline methods reaching </a:t>
            </a:r>
            <a:r>
              <a:rPr lang="en-IE" sz="1800" dirty="0">
                <a:solidFill>
                  <a:srgbClr val="231F20"/>
                </a:solidFill>
                <a:latin typeface="Calibri" panose="020F0502020204030204" pitchFamily="34" charset="0"/>
              </a:rPr>
              <a:t>your audiences on a global scale. </a:t>
            </a:r>
          </a:p>
          <a:p>
            <a:endParaRPr lang="en-US" dirty="0">
              <a:solidFill>
                <a:srgbClr val="ED2A59"/>
              </a:solidFill>
            </a:endParaRPr>
          </a:p>
        </p:txBody>
      </p:sp>
      <p:sp>
        <p:nvSpPr>
          <p:cNvPr id="8" name="Text Placeholder 7">
            <a:extLst>
              <a:ext uri="{FF2B5EF4-FFF2-40B4-BE49-F238E27FC236}">
                <a16:creationId xmlns:a16="http://schemas.microsoft.com/office/drawing/2014/main" id="{656ECF7F-3D5D-3D47-AB78-779318DBABA9}"/>
              </a:ext>
            </a:extLst>
          </p:cNvPr>
          <p:cNvSpPr>
            <a:spLocks noGrp="1"/>
          </p:cNvSpPr>
          <p:nvPr>
            <p:ph type="body" sz="quarter" idx="15"/>
          </p:nvPr>
        </p:nvSpPr>
        <p:spPr>
          <a:xfrm>
            <a:off x="640585" y="199176"/>
            <a:ext cx="4461735" cy="697353"/>
          </a:xfrm>
          <a:solidFill>
            <a:srgbClr val="40A67A"/>
          </a:solidFill>
        </p:spPr>
        <p:txBody>
          <a:bodyPr anchor="ctr">
            <a:noAutofit/>
          </a:bodyPr>
          <a:lstStyle/>
          <a:p>
            <a:r>
              <a:rPr lang="en-IE" sz="3200" b="1" dirty="0">
                <a:solidFill>
                  <a:schemeClr val="bg1"/>
                </a:solidFill>
              </a:rPr>
              <a:t>Module 6 Topics Covered</a:t>
            </a:r>
            <a:endParaRPr lang="en-US" sz="3200" dirty="0">
              <a:solidFill>
                <a:schemeClr val="bg1"/>
              </a:solidFill>
            </a:endParaRPr>
          </a:p>
        </p:txBody>
      </p:sp>
      <p:sp>
        <p:nvSpPr>
          <p:cNvPr id="9" name="Text Placeholder 7">
            <a:extLst>
              <a:ext uri="{FF2B5EF4-FFF2-40B4-BE49-F238E27FC236}">
                <a16:creationId xmlns:a16="http://schemas.microsoft.com/office/drawing/2014/main" id="{BC83F469-428A-4FA7-B37B-1AA3C8CF2BE9}"/>
              </a:ext>
            </a:extLst>
          </p:cNvPr>
          <p:cNvSpPr txBox="1">
            <a:spLocks/>
          </p:cNvSpPr>
          <p:nvPr/>
        </p:nvSpPr>
        <p:spPr>
          <a:xfrm>
            <a:off x="5654992" y="5730844"/>
            <a:ext cx="5363075" cy="1154313"/>
          </a:xfrm>
          <a:prstGeom prst="rect">
            <a:avLst/>
          </a:prstGeom>
          <a:solidFill>
            <a:srgbClr val="42B0C2"/>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1200" b="1">
                <a:solidFill>
                  <a:schemeClr val="bg1"/>
                </a:solidFill>
              </a:rPr>
              <a:t>How to use these Modules! </a:t>
            </a:r>
            <a:r>
              <a:rPr lang="en-IE" sz="1200">
                <a:solidFill>
                  <a:schemeClr val="bg1"/>
                </a:solidFill>
              </a:rPr>
              <a:t>These Modules can be adapted, modified, shortened or combined however you think they will work best for you and your students learning. Please respect copyrights, branding and acknowledgement that these resources and materials were developed by </a:t>
            </a:r>
            <a:r>
              <a:rPr lang="en-IE" sz="1200">
                <a:solidFill>
                  <a:schemeClr val="bg1"/>
                </a:solidFill>
                <a:hlinkClick r:id="rId3">
                  <a:extLst>
                    <a:ext uri="{A12FA001-AC4F-418D-AE19-62706E023703}">
                      <ahyp:hlinkClr xmlns:ahyp="http://schemas.microsoft.com/office/drawing/2018/hyperlinkcolor" val="tx"/>
                    </a:ext>
                  </a:extLst>
                </a:hlinkClick>
              </a:rPr>
              <a:t>Young Digital Social Innovators </a:t>
            </a:r>
            <a:r>
              <a:rPr lang="en-IE" sz="1200">
                <a:solidFill>
                  <a:schemeClr val="bg1"/>
                </a:solidFill>
              </a:rPr>
              <a:t>with the funding and support of the Erasmus+ European Commission.</a:t>
            </a:r>
            <a:endParaRPr lang="en-US" sz="1200" dirty="0">
              <a:solidFill>
                <a:schemeClr val="bg1"/>
              </a:solidFill>
            </a:endParaRPr>
          </a:p>
        </p:txBody>
      </p:sp>
    </p:spTree>
    <p:extLst>
      <p:ext uri="{BB962C8B-B14F-4D97-AF65-F5344CB8AC3E}">
        <p14:creationId xmlns:p14="http://schemas.microsoft.com/office/powerpoint/2010/main" val="928582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E590379-1593-47C4-8EE5-3D266318ED8F}"/>
              </a:ext>
            </a:extLst>
          </p:cNvPr>
          <p:cNvSpPr>
            <a:spLocks noGrp="1"/>
          </p:cNvSpPr>
          <p:nvPr>
            <p:ph type="body" sz="quarter" idx="15"/>
          </p:nvPr>
        </p:nvSpPr>
        <p:spPr>
          <a:xfrm>
            <a:off x="1729196" y="249615"/>
            <a:ext cx="8733608" cy="986250"/>
          </a:xfrm>
        </p:spPr>
        <p:txBody>
          <a:bodyPr>
            <a:normAutofit fontScale="92500" lnSpcReduction="20000"/>
          </a:bodyPr>
          <a:lstStyle/>
          <a:p>
            <a:pPr algn="ctr"/>
            <a:r>
              <a:rPr lang="en-IE" b="1" dirty="0">
                <a:solidFill>
                  <a:srgbClr val="ED2A59"/>
                </a:solidFill>
              </a:rPr>
              <a:t>Create Your Strategy </a:t>
            </a:r>
          </a:p>
          <a:p>
            <a:pPr algn="ctr"/>
            <a:r>
              <a:rPr lang="en-IE" b="1" dirty="0">
                <a:solidFill>
                  <a:srgbClr val="E48E02"/>
                </a:solidFill>
              </a:rPr>
              <a:t>Your Strategy is Your Storytelling Plan</a:t>
            </a:r>
          </a:p>
        </p:txBody>
      </p:sp>
      <p:sp>
        <p:nvSpPr>
          <p:cNvPr id="2" name="TextBox 1">
            <a:extLst>
              <a:ext uri="{FF2B5EF4-FFF2-40B4-BE49-F238E27FC236}">
                <a16:creationId xmlns:a16="http://schemas.microsoft.com/office/drawing/2014/main" id="{AFE9A1F7-6D6D-4598-AB71-2CC7450277D7}"/>
              </a:ext>
            </a:extLst>
          </p:cNvPr>
          <p:cNvSpPr txBox="1"/>
          <p:nvPr/>
        </p:nvSpPr>
        <p:spPr>
          <a:xfrm>
            <a:off x="4448103" y="1324230"/>
            <a:ext cx="3295793" cy="461665"/>
          </a:xfrm>
          <a:prstGeom prst="rect">
            <a:avLst/>
          </a:prstGeom>
          <a:solidFill>
            <a:srgbClr val="40A67A"/>
          </a:solidFill>
        </p:spPr>
        <p:txBody>
          <a:bodyPr wrap="square" rtlCol="0">
            <a:spAutoFit/>
          </a:bodyPr>
          <a:lstStyle/>
          <a:p>
            <a:pPr algn="ctr"/>
            <a:r>
              <a:rPr lang="en-IE" sz="2400" dirty="0">
                <a:solidFill>
                  <a:schemeClr val="bg1"/>
                </a:solidFill>
              </a:rPr>
              <a:t>Set Your Objectives</a:t>
            </a:r>
          </a:p>
        </p:txBody>
      </p:sp>
      <p:sp>
        <p:nvSpPr>
          <p:cNvPr id="12" name="TextBox 11">
            <a:extLst>
              <a:ext uri="{FF2B5EF4-FFF2-40B4-BE49-F238E27FC236}">
                <a16:creationId xmlns:a16="http://schemas.microsoft.com/office/drawing/2014/main" id="{6CFF38E6-12F7-4F92-9234-B4564ABCCABB}"/>
              </a:ext>
            </a:extLst>
          </p:cNvPr>
          <p:cNvSpPr txBox="1"/>
          <p:nvPr/>
        </p:nvSpPr>
        <p:spPr>
          <a:xfrm>
            <a:off x="519063" y="1874260"/>
            <a:ext cx="11259495" cy="4770537"/>
          </a:xfrm>
          <a:prstGeom prst="rect">
            <a:avLst/>
          </a:prstGeom>
          <a:noFill/>
        </p:spPr>
        <p:txBody>
          <a:bodyPr wrap="square" rtlCol="0">
            <a:spAutoFit/>
          </a:bodyPr>
          <a:lstStyle/>
          <a:p>
            <a:pPr marL="162900" algn="ctr"/>
            <a:r>
              <a:rPr lang="en-IE" sz="2800" b="1" i="1" dirty="0">
                <a:solidFill>
                  <a:srgbClr val="40A67A"/>
                </a:solidFill>
              </a:rPr>
              <a:t>‘Supporters are inspired to spread the word and engage others’</a:t>
            </a:r>
          </a:p>
          <a:p>
            <a:pPr marL="620100" indent="-457200">
              <a:buFont typeface="+mj-lt"/>
              <a:buAutoNum type="arabicPeriod" startAt="4"/>
            </a:pPr>
            <a:r>
              <a:rPr lang="en-IE" sz="2400" b="1" dirty="0">
                <a:solidFill>
                  <a:srgbClr val="ED2A59"/>
                </a:solidFill>
              </a:rPr>
              <a:t>How will I keep my story real, relevant and relate to my target audiences?...</a:t>
            </a:r>
            <a:r>
              <a:rPr lang="en-IE" sz="2000" dirty="0">
                <a:solidFill>
                  <a:schemeClr val="tx1">
                    <a:lumMod val="85000"/>
                    <a:lumOff val="15000"/>
                  </a:schemeClr>
                </a:solidFill>
              </a:rPr>
              <a:t>How can I get the people in need to understand how I can help them? How can I get those I need to support me to understand what I am doing is important? How can I communicate to supporters that people are suffering and need help and why they need my help? How can I come across honest and real and make sure they want to hear my story and mission?</a:t>
            </a:r>
          </a:p>
          <a:p>
            <a:pPr marL="620100" indent="-457200">
              <a:buFont typeface="+mj-lt"/>
              <a:buAutoNum type="arabicPeriod" startAt="4"/>
            </a:pPr>
            <a:r>
              <a:rPr lang="en-IE" sz="2400" b="1" dirty="0">
                <a:solidFill>
                  <a:srgbClr val="ED2A59"/>
                </a:solidFill>
              </a:rPr>
              <a:t>How will I motivate them?...</a:t>
            </a:r>
            <a:r>
              <a:rPr lang="en-IE" sz="2000" dirty="0">
                <a:solidFill>
                  <a:schemeClr val="tx1">
                    <a:lumMod val="85000"/>
                    <a:lumOff val="15000"/>
                  </a:schemeClr>
                </a:solidFill>
              </a:rPr>
              <a:t>How will I make sure my supporters want to help me? What will make sure they connect on an emotional and empathetic level? What do my supporters need to hear about my story that makes them follow me, donate, give their time, engage with my social media? </a:t>
            </a:r>
          </a:p>
          <a:p>
            <a:pPr marL="620100" indent="-457200">
              <a:buFont typeface="+mj-lt"/>
              <a:buAutoNum type="arabicPeriod" startAt="4"/>
            </a:pPr>
            <a:r>
              <a:rPr lang="en-IE" sz="2400" b="1" dirty="0">
                <a:solidFill>
                  <a:srgbClr val="ED2A59"/>
                </a:solidFill>
              </a:rPr>
              <a:t>How will I ask them for help?...</a:t>
            </a:r>
            <a:r>
              <a:rPr lang="en-IE" sz="2000" b="1" dirty="0">
                <a:solidFill>
                  <a:schemeClr val="tx1">
                    <a:lumMod val="85000"/>
                    <a:lumOff val="15000"/>
                  </a:schemeClr>
                </a:solidFill>
              </a:rPr>
              <a:t>Funding </a:t>
            </a:r>
            <a:r>
              <a:rPr lang="en-IE" sz="2000" dirty="0">
                <a:solidFill>
                  <a:schemeClr val="tx1">
                    <a:lumMod val="85000"/>
                    <a:lumOff val="15000"/>
                  </a:schemeClr>
                </a:solidFill>
              </a:rPr>
              <a:t>(Will I add a ‘donation’ button or link to my social media post? Will I set up a Crowdfunding page?) </a:t>
            </a:r>
            <a:r>
              <a:rPr lang="en-IE" sz="2000" b="1" dirty="0">
                <a:solidFill>
                  <a:schemeClr val="tx1">
                    <a:lumMod val="85000"/>
                    <a:lumOff val="15000"/>
                  </a:schemeClr>
                </a:solidFill>
              </a:rPr>
              <a:t>Social Media or Business Support </a:t>
            </a:r>
            <a:r>
              <a:rPr lang="en-IE" sz="2000" dirty="0">
                <a:solidFill>
                  <a:schemeClr val="tx1">
                    <a:lumMod val="85000"/>
                    <a:lumOff val="15000"/>
                  </a:schemeClr>
                </a:solidFill>
              </a:rPr>
              <a:t>(Will I directly ask them to share my story on their social media channels? Will I put up a post or video dedicated to asking for a mentor or professional business development help?). Offer plenty of opportunities for action on all activities donate, click and read, send a direct message, sign my petition…</a:t>
            </a:r>
          </a:p>
        </p:txBody>
      </p:sp>
    </p:spTree>
    <p:extLst>
      <p:ext uri="{BB962C8B-B14F-4D97-AF65-F5344CB8AC3E}">
        <p14:creationId xmlns:p14="http://schemas.microsoft.com/office/powerpoint/2010/main" val="3423764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645CEF1B-4E89-4F4A-A85F-1FC3F8031C8B}"/>
              </a:ext>
            </a:extLst>
          </p:cNvPr>
          <p:cNvPicPr>
            <a:picLocks noGrp="1" noChangeAspect="1"/>
          </p:cNvPicPr>
          <p:nvPr>
            <p:ph type="pic" sz="quarter" idx="10"/>
          </p:nvPr>
        </p:nvPicPr>
        <p:blipFill>
          <a:blip r:embed="rId2"/>
          <a:srcRect l="29265" r="29265"/>
          <a:stretch>
            <a:fillRect/>
          </a:stretch>
        </p:blipFill>
        <p:spPr/>
      </p:pic>
      <p:sp>
        <p:nvSpPr>
          <p:cNvPr id="4" name="Text Placeholder 3">
            <a:extLst>
              <a:ext uri="{FF2B5EF4-FFF2-40B4-BE49-F238E27FC236}">
                <a16:creationId xmlns:a16="http://schemas.microsoft.com/office/drawing/2014/main" id="{026FE218-8348-4E36-A9E9-966BA50223A5}"/>
              </a:ext>
            </a:extLst>
          </p:cNvPr>
          <p:cNvSpPr>
            <a:spLocks noGrp="1"/>
          </p:cNvSpPr>
          <p:nvPr>
            <p:ph type="body" sz="quarter" idx="15"/>
          </p:nvPr>
        </p:nvSpPr>
        <p:spPr>
          <a:xfrm>
            <a:off x="566514" y="188334"/>
            <a:ext cx="6296013" cy="697353"/>
          </a:xfrm>
        </p:spPr>
        <p:txBody>
          <a:bodyPr>
            <a:normAutofit fontScale="77500" lnSpcReduction="20000"/>
          </a:bodyPr>
          <a:lstStyle/>
          <a:p>
            <a:r>
              <a:rPr lang="en-IE" b="1" dirty="0"/>
              <a:t>2.  Mission Marketing and Storytelling</a:t>
            </a:r>
          </a:p>
        </p:txBody>
      </p:sp>
      <p:sp>
        <p:nvSpPr>
          <p:cNvPr id="2" name="Flowchart: Connector 1">
            <a:extLst>
              <a:ext uri="{FF2B5EF4-FFF2-40B4-BE49-F238E27FC236}">
                <a16:creationId xmlns:a16="http://schemas.microsoft.com/office/drawing/2014/main" id="{F4FF4E7C-33A2-4BB7-B285-69F66F5D1379}"/>
              </a:ext>
            </a:extLst>
          </p:cNvPr>
          <p:cNvSpPr/>
          <p:nvPr/>
        </p:nvSpPr>
        <p:spPr>
          <a:xfrm>
            <a:off x="204867" y="2091348"/>
            <a:ext cx="3793402" cy="3565965"/>
          </a:xfrm>
          <a:prstGeom prst="flowChartConnector">
            <a:avLst/>
          </a:prstGeom>
          <a:solidFill>
            <a:srgbClr val="EF619A"/>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a:t>Creating and Developing Your Mission, Purpose…</a:t>
            </a:r>
          </a:p>
          <a:p>
            <a:pPr algn="ctr"/>
            <a:r>
              <a:rPr lang="en-IE" dirty="0"/>
              <a:t>Mission, Purpose, Goals , </a:t>
            </a:r>
          </a:p>
          <a:p>
            <a:pPr algn="ctr"/>
            <a:r>
              <a:rPr lang="en-IE" dirty="0"/>
              <a:t>Messages, Knowing Your Target Audience (their motivations), Your Story, Recipients Stories, Your Key Messages You Need to Delivery</a:t>
            </a:r>
          </a:p>
        </p:txBody>
      </p:sp>
      <p:sp>
        <p:nvSpPr>
          <p:cNvPr id="7" name="Flowchart: Connector 6">
            <a:extLst>
              <a:ext uri="{FF2B5EF4-FFF2-40B4-BE49-F238E27FC236}">
                <a16:creationId xmlns:a16="http://schemas.microsoft.com/office/drawing/2014/main" id="{C2D27BCE-FF41-4784-8285-F4239446BC2B}"/>
              </a:ext>
            </a:extLst>
          </p:cNvPr>
          <p:cNvSpPr/>
          <p:nvPr/>
        </p:nvSpPr>
        <p:spPr>
          <a:xfrm>
            <a:off x="4653829" y="2055135"/>
            <a:ext cx="3866178" cy="3602178"/>
          </a:xfrm>
          <a:prstGeom prst="flowChartConnector">
            <a:avLst/>
          </a:prstGeom>
          <a:solidFill>
            <a:srgbClr val="ED2A59"/>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a:t>Action and Delivery of Your Stories and Messages</a:t>
            </a:r>
          </a:p>
          <a:p>
            <a:pPr algn="ctr"/>
            <a:r>
              <a:rPr lang="en-IE" dirty="0"/>
              <a:t>Delivery of Your Storytelling to Generate Awareness and Support</a:t>
            </a:r>
          </a:p>
          <a:p>
            <a:pPr algn="ctr"/>
            <a:r>
              <a:rPr lang="en-IE" dirty="0"/>
              <a:t>Websites, Social Media, Interviews, Videos, Blogs….</a:t>
            </a:r>
          </a:p>
        </p:txBody>
      </p:sp>
      <p:sp>
        <p:nvSpPr>
          <p:cNvPr id="8" name="Flowchart: Connector 7">
            <a:extLst>
              <a:ext uri="{FF2B5EF4-FFF2-40B4-BE49-F238E27FC236}">
                <a16:creationId xmlns:a16="http://schemas.microsoft.com/office/drawing/2014/main" id="{92B051C2-516A-4362-BB18-A08520993B5E}"/>
              </a:ext>
            </a:extLst>
          </p:cNvPr>
          <p:cNvSpPr/>
          <p:nvPr/>
        </p:nvSpPr>
        <p:spPr>
          <a:xfrm>
            <a:off x="3273585" y="2950328"/>
            <a:ext cx="2149441" cy="1792586"/>
          </a:xfrm>
          <a:prstGeom prst="flowChartConnector">
            <a:avLst/>
          </a:prstGeom>
          <a:solidFill>
            <a:srgbClr val="009FD8"/>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b="1" dirty="0"/>
              <a:t>Mission Marketing &amp; Storytelling</a:t>
            </a:r>
          </a:p>
          <a:p>
            <a:pPr algn="ctr"/>
            <a:r>
              <a:rPr lang="en-IE" i="1" dirty="0"/>
              <a:t>Sweet Spot</a:t>
            </a:r>
          </a:p>
          <a:p>
            <a:pPr algn="ctr"/>
            <a:endParaRPr lang="en-IE" b="1" dirty="0"/>
          </a:p>
        </p:txBody>
      </p:sp>
      <p:sp>
        <p:nvSpPr>
          <p:cNvPr id="12" name="Arrow: Curved Up 11">
            <a:extLst>
              <a:ext uri="{FF2B5EF4-FFF2-40B4-BE49-F238E27FC236}">
                <a16:creationId xmlns:a16="http://schemas.microsoft.com/office/drawing/2014/main" id="{BE05D1C5-A2F6-415D-8147-DD799D95EAEB}"/>
              </a:ext>
            </a:extLst>
          </p:cNvPr>
          <p:cNvSpPr/>
          <p:nvPr/>
        </p:nvSpPr>
        <p:spPr>
          <a:xfrm>
            <a:off x="2103045" y="5638107"/>
            <a:ext cx="4490519" cy="1055058"/>
          </a:xfrm>
          <a:prstGeom prst="curvedUpArrow">
            <a:avLst/>
          </a:prstGeom>
          <a:solidFill>
            <a:srgbClr val="40A6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
        <p:nvSpPr>
          <p:cNvPr id="13" name="Arrow: Curved Up 12">
            <a:extLst>
              <a:ext uri="{FF2B5EF4-FFF2-40B4-BE49-F238E27FC236}">
                <a16:creationId xmlns:a16="http://schemas.microsoft.com/office/drawing/2014/main" id="{2BB36C0F-FA3F-4807-B492-330A118F40F0}"/>
              </a:ext>
            </a:extLst>
          </p:cNvPr>
          <p:cNvSpPr/>
          <p:nvPr/>
        </p:nvSpPr>
        <p:spPr>
          <a:xfrm rot="8735532">
            <a:off x="3519208" y="1115133"/>
            <a:ext cx="2630150" cy="1690338"/>
          </a:xfrm>
          <a:prstGeom prst="curvedUpArrow">
            <a:avLst/>
          </a:prstGeom>
          <a:solidFill>
            <a:srgbClr val="40A6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solidFill>
                <a:schemeClr val="tx1"/>
              </a:solidFill>
            </a:endParaRPr>
          </a:p>
        </p:txBody>
      </p:sp>
    </p:spTree>
    <p:extLst>
      <p:ext uri="{BB962C8B-B14F-4D97-AF65-F5344CB8AC3E}">
        <p14:creationId xmlns:p14="http://schemas.microsoft.com/office/powerpoint/2010/main" val="2967820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4C91A2F-075E-453A-B985-6ADED2D061A0}"/>
              </a:ext>
            </a:extLst>
          </p:cNvPr>
          <p:cNvSpPr>
            <a:spLocks noGrp="1"/>
          </p:cNvSpPr>
          <p:nvPr>
            <p:ph type="body" sz="quarter" idx="14"/>
          </p:nvPr>
        </p:nvSpPr>
        <p:spPr>
          <a:xfrm>
            <a:off x="6925899" y="443620"/>
            <a:ext cx="5106155" cy="1073946"/>
          </a:xfrm>
        </p:spPr>
        <p:txBody>
          <a:bodyPr>
            <a:noAutofit/>
          </a:bodyPr>
          <a:lstStyle/>
          <a:p>
            <a:pPr algn="ctr"/>
            <a:r>
              <a:rPr lang="en-IE" b="1" dirty="0">
                <a:solidFill>
                  <a:srgbClr val="ED2A59"/>
                </a:solidFill>
              </a:rPr>
              <a:t>9 Mission Marketing  Storytelling Strategies</a:t>
            </a:r>
          </a:p>
        </p:txBody>
      </p:sp>
      <p:sp>
        <p:nvSpPr>
          <p:cNvPr id="11" name="Text Placeholder 10">
            <a:extLst>
              <a:ext uri="{FF2B5EF4-FFF2-40B4-BE49-F238E27FC236}">
                <a16:creationId xmlns:a16="http://schemas.microsoft.com/office/drawing/2014/main" id="{2DA20BB0-7066-41E9-A29E-A350BE424ABE}"/>
              </a:ext>
            </a:extLst>
          </p:cNvPr>
          <p:cNvSpPr>
            <a:spLocks noGrp="1"/>
          </p:cNvSpPr>
          <p:nvPr>
            <p:ph type="body" sz="quarter" idx="15"/>
          </p:nvPr>
        </p:nvSpPr>
        <p:spPr>
          <a:xfrm>
            <a:off x="7642160" y="1762010"/>
            <a:ext cx="3981451" cy="2592420"/>
          </a:xfrm>
        </p:spPr>
        <p:txBody>
          <a:bodyPr/>
          <a:lstStyle/>
          <a:p>
            <a:pPr marL="457200" indent="-457200">
              <a:buFont typeface="+mj-lt"/>
              <a:buAutoNum type="arabicPeriod"/>
            </a:pPr>
            <a:r>
              <a:rPr lang="en-IE" b="0" dirty="0">
                <a:solidFill>
                  <a:srgbClr val="030303"/>
                </a:solidFill>
                <a:effectLst/>
              </a:rPr>
              <a:t>Highlight their challenges</a:t>
            </a:r>
          </a:p>
          <a:p>
            <a:pPr marL="457200" indent="-457200">
              <a:buFont typeface="+mj-lt"/>
              <a:buAutoNum type="arabicPeriod"/>
            </a:pPr>
            <a:r>
              <a:rPr lang="en-IE" dirty="0">
                <a:solidFill>
                  <a:srgbClr val="030303"/>
                </a:solidFill>
              </a:rPr>
              <a:t>Show understanding</a:t>
            </a:r>
          </a:p>
          <a:p>
            <a:pPr marL="457200" indent="-457200">
              <a:buFont typeface="+mj-lt"/>
              <a:buAutoNum type="arabicPeriod"/>
            </a:pPr>
            <a:r>
              <a:rPr lang="en-IE" dirty="0">
                <a:solidFill>
                  <a:srgbClr val="030303"/>
                </a:solidFill>
              </a:rPr>
              <a:t>Support their beliefs</a:t>
            </a:r>
          </a:p>
          <a:p>
            <a:pPr marL="457200" indent="-457200">
              <a:buFont typeface="+mj-lt"/>
              <a:buAutoNum type="arabicPeriod"/>
            </a:pPr>
            <a:r>
              <a:rPr lang="en-IE" dirty="0">
                <a:solidFill>
                  <a:srgbClr val="030303"/>
                </a:solidFill>
              </a:rPr>
              <a:t>Honour their values</a:t>
            </a:r>
          </a:p>
          <a:p>
            <a:pPr marL="457200" indent="-457200">
              <a:buFont typeface="+mj-lt"/>
              <a:buAutoNum type="arabicPeriod"/>
            </a:pPr>
            <a:r>
              <a:rPr lang="en-IE" dirty="0"/>
              <a:t>Turn up the emotions </a:t>
            </a:r>
          </a:p>
          <a:p>
            <a:pPr marL="457200" indent="-457200">
              <a:buFont typeface="+mj-lt"/>
              <a:buAutoNum type="arabicPeriod"/>
            </a:pPr>
            <a:r>
              <a:rPr lang="en-IE" dirty="0"/>
              <a:t>Use detail generously</a:t>
            </a:r>
          </a:p>
          <a:p>
            <a:pPr marL="457200" indent="-457200">
              <a:buFont typeface="+mj-lt"/>
              <a:buAutoNum type="arabicPeriod"/>
            </a:pPr>
            <a:r>
              <a:rPr lang="en-IE" dirty="0"/>
              <a:t>Help move them through the different stages</a:t>
            </a:r>
          </a:p>
          <a:p>
            <a:pPr marL="457200" indent="-457200">
              <a:buFont typeface="+mj-lt"/>
              <a:buAutoNum type="arabicPeriod"/>
            </a:pPr>
            <a:r>
              <a:rPr lang="en-IE" dirty="0"/>
              <a:t>Celebrate successes</a:t>
            </a:r>
          </a:p>
          <a:p>
            <a:pPr marL="457200" indent="-457200">
              <a:buFont typeface="+mj-lt"/>
              <a:buAutoNum type="arabicPeriod"/>
            </a:pPr>
            <a:r>
              <a:rPr lang="en-IE" dirty="0"/>
              <a:t>Story sharing</a:t>
            </a:r>
          </a:p>
          <a:p>
            <a:pPr algn="ctr"/>
            <a:endParaRPr lang="en-IE" dirty="0"/>
          </a:p>
        </p:txBody>
      </p:sp>
      <p:pic>
        <p:nvPicPr>
          <p:cNvPr id="3" name="Picture 2">
            <a:hlinkClick r:id="rId2"/>
            <a:extLst>
              <a:ext uri="{FF2B5EF4-FFF2-40B4-BE49-F238E27FC236}">
                <a16:creationId xmlns:a16="http://schemas.microsoft.com/office/drawing/2014/main" id="{65BED5F9-8BC9-4E5B-953A-672B295A7503}"/>
              </a:ext>
            </a:extLst>
          </p:cNvPr>
          <p:cNvPicPr>
            <a:picLocks noChangeAspect="1"/>
          </p:cNvPicPr>
          <p:nvPr/>
        </p:nvPicPr>
        <p:blipFill rotWithShape="1">
          <a:blip r:embed="rId3"/>
          <a:srcRect l="5581" r="6408"/>
          <a:stretch/>
        </p:blipFill>
        <p:spPr>
          <a:xfrm>
            <a:off x="1333877" y="2124534"/>
            <a:ext cx="5216752" cy="3181282"/>
          </a:xfrm>
          <a:prstGeom prst="rect">
            <a:avLst/>
          </a:prstGeom>
        </p:spPr>
      </p:pic>
    </p:spTree>
    <p:extLst>
      <p:ext uri="{BB962C8B-B14F-4D97-AF65-F5344CB8AC3E}">
        <p14:creationId xmlns:p14="http://schemas.microsoft.com/office/powerpoint/2010/main" val="8010766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7A47587-EAFE-4EB2-B538-77E8020402B1}"/>
              </a:ext>
            </a:extLst>
          </p:cNvPr>
          <p:cNvSpPr>
            <a:spLocks noGrp="1"/>
          </p:cNvSpPr>
          <p:nvPr>
            <p:ph type="body" sz="quarter" idx="14"/>
          </p:nvPr>
        </p:nvSpPr>
        <p:spPr>
          <a:xfrm>
            <a:off x="5513307" y="170146"/>
            <a:ext cx="6898994" cy="697353"/>
          </a:xfrm>
        </p:spPr>
        <p:txBody>
          <a:bodyPr>
            <a:noAutofit/>
          </a:bodyPr>
          <a:lstStyle/>
          <a:p>
            <a:r>
              <a:rPr lang="en-IE" sz="3200" b="1" dirty="0"/>
              <a:t>Exercise – Developing Your Mission</a:t>
            </a:r>
          </a:p>
        </p:txBody>
      </p:sp>
      <p:sp>
        <p:nvSpPr>
          <p:cNvPr id="8" name="Text Placeholder 7">
            <a:extLst>
              <a:ext uri="{FF2B5EF4-FFF2-40B4-BE49-F238E27FC236}">
                <a16:creationId xmlns:a16="http://schemas.microsoft.com/office/drawing/2014/main" id="{673EEC36-D855-4205-A966-6EE801D4718A}"/>
              </a:ext>
            </a:extLst>
          </p:cNvPr>
          <p:cNvSpPr>
            <a:spLocks noGrp="1"/>
          </p:cNvSpPr>
          <p:nvPr>
            <p:ph type="body" sz="quarter" idx="15"/>
          </p:nvPr>
        </p:nvSpPr>
        <p:spPr>
          <a:xfrm>
            <a:off x="5513307" y="836747"/>
            <a:ext cx="5839738" cy="2754349"/>
          </a:xfrm>
        </p:spPr>
        <p:txBody>
          <a:bodyPr/>
          <a:lstStyle/>
          <a:p>
            <a:r>
              <a:rPr lang="en-IE" b="0" i="0" dirty="0">
                <a:effectLst/>
              </a:rPr>
              <a:t>When it comes to your social </a:t>
            </a:r>
            <a:r>
              <a:rPr lang="en-IE" dirty="0"/>
              <a:t>innovation business or project </a:t>
            </a:r>
            <a:r>
              <a:rPr lang="en-IE" b="0" i="0" dirty="0">
                <a:effectLst/>
              </a:rPr>
              <a:t>it is important to think about it in its simplest form. I</a:t>
            </a:r>
            <a:r>
              <a:rPr lang="en-IE" dirty="0"/>
              <a:t>n the previous Modules you have </a:t>
            </a:r>
            <a:r>
              <a:rPr lang="en-IE" b="0" i="0" dirty="0">
                <a:effectLst/>
              </a:rPr>
              <a:t>identified the need or issue. You have looked at how you can address it and you have recognised the what difference </a:t>
            </a:r>
            <a:r>
              <a:rPr lang="en-IE" dirty="0"/>
              <a:t>you </a:t>
            </a:r>
            <a:r>
              <a:rPr lang="en-IE" b="0" i="0" dirty="0">
                <a:effectLst/>
              </a:rPr>
              <a:t>could make to peoples lives.</a:t>
            </a:r>
            <a:endParaRPr lang="en-IE" dirty="0"/>
          </a:p>
          <a:p>
            <a:pPr algn="l" fontAlgn="base"/>
            <a:r>
              <a:rPr lang="en-IE" b="0" i="0" dirty="0">
                <a:effectLst/>
              </a:rPr>
              <a:t>The following exercise is designed to explore your idea from a few different angles and establish if there are any gaps in what you want to achieve as well as identifying what knowledge you already have.</a:t>
            </a:r>
          </a:p>
        </p:txBody>
      </p:sp>
      <p:pic>
        <p:nvPicPr>
          <p:cNvPr id="4098" name="Picture 2">
            <a:extLst>
              <a:ext uri="{FF2B5EF4-FFF2-40B4-BE49-F238E27FC236}">
                <a16:creationId xmlns:a16="http://schemas.microsoft.com/office/drawing/2014/main" id="{53D2AD49-F55E-4B87-B7D5-8A6D396E74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5679" y="5270653"/>
            <a:ext cx="6484545" cy="113187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Placeholder 15" descr="A picture containing text, indoor&#10;&#10;Description automatically generated">
            <a:extLst>
              <a:ext uri="{FF2B5EF4-FFF2-40B4-BE49-F238E27FC236}">
                <a16:creationId xmlns:a16="http://schemas.microsoft.com/office/drawing/2014/main" id="{714D1814-AA0E-462A-8AC4-8D0C2E8E5A40}"/>
              </a:ext>
            </a:extLst>
          </p:cNvPr>
          <p:cNvPicPr>
            <a:picLocks noGrp="1" noChangeAspect="1"/>
          </p:cNvPicPr>
          <p:nvPr>
            <p:ph type="pic" sz="quarter" idx="16"/>
          </p:nvPr>
        </p:nvPicPr>
        <p:blipFill>
          <a:blip r:embed="rId3"/>
          <a:srcRect l="11302" r="11302"/>
          <a:stretch>
            <a:fillRect/>
          </a:stretch>
        </p:blipFill>
        <p:spPr/>
      </p:pic>
    </p:spTree>
    <p:extLst>
      <p:ext uri="{BB962C8B-B14F-4D97-AF65-F5344CB8AC3E}">
        <p14:creationId xmlns:p14="http://schemas.microsoft.com/office/powerpoint/2010/main" val="1021064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7A47587-EAFE-4EB2-B538-77E8020402B1}"/>
              </a:ext>
            </a:extLst>
          </p:cNvPr>
          <p:cNvSpPr>
            <a:spLocks noGrp="1"/>
          </p:cNvSpPr>
          <p:nvPr>
            <p:ph type="body" sz="quarter" idx="14"/>
          </p:nvPr>
        </p:nvSpPr>
        <p:spPr>
          <a:xfrm>
            <a:off x="5513307" y="170146"/>
            <a:ext cx="6898994" cy="697353"/>
          </a:xfrm>
        </p:spPr>
        <p:txBody>
          <a:bodyPr>
            <a:noAutofit/>
          </a:bodyPr>
          <a:lstStyle/>
          <a:p>
            <a:r>
              <a:rPr lang="en-IE" sz="3200" b="1" dirty="0"/>
              <a:t>Exercise – Developing Your Mission</a:t>
            </a:r>
          </a:p>
        </p:txBody>
      </p:sp>
      <p:sp>
        <p:nvSpPr>
          <p:cNvPr id="8" name="Text Placeholder 7">
            <a:extLst>
              <a:ext uri="{FF2B5EF4-FFF2-40B4-BE49-F238E27FC236}">
                <a16:creationId xmlns:a16="http://schemas.microsoft.com/office/drawing/2014/main" id="{673EEC36-D855-4205-A966-6EE801D4718A}"/>
              </a:ext>
            </a:extLst>
          </p:cNvPr>
          <p:cNvSpPr>
            <a:spLocks noGrp="1"/>
          </p:cNvSpPr>
          <p:nvPr>
            <p:ph type="body" sz="quarter" idx="15"/>
          </p:nvPr>
        </p:nvSpPr>
        <p:spPr>
          <a:xfrm>
            <a:off x="5513307" y="836747"/>
            <a:ext cx="5839738" cy="2754349"/>
          </a:xfrm>
        </p:spPr>
        <p:txBody>
          <a:bodyPr/>
          <a:lstStyle/>
          <a:p>
            <a:r>
              <a:rPr lang="en-IE" b="0" i="0" dirty="0">
                <a:effectLst/>
              </a:rPr>
              <a:t>Write down a Mission Statement that says</a:t>
            </a:r>
          </a:p>
          <a:p>
            <a:endParaRPr lang="en-IE" dirty="0"/>
          </a:p>
          <a:p>
            <a:endParaRPr lang="en-IE" dirty="0"/>
          </a:p>
          <a:p>
            <a:r>
              <a:rPr lang="en-IE" dirty="0"/>
              <a:t>What are you going to do?____________</a:t>
            </a:r>
          </a:p>
          <a:p>
            <a:r>
              <a:rPr lang="en-IE" b="0" i="0" dirty="0">
                <a:effectLst/>
              </a:rPr>
              <a:t>Who is going to do it?________________</a:t>
            </a:r>
          </a:p>
          <a:p>
            <a:r>
              <a:rPr lang="en-IE" dirty="0"/>
              <a:t>How it will be achieved?______________</a:t>
            </a:r>
            <a:endParaRPr lang="en-IE" b="0" i="0" dirty="0">
              <a:effectLst/>
            </a:endParaRPr>
          </a:p>
        </p:txBody>
      </p:sp>
      <p:pic>
        <p:nvPicPr>
          <p:cNvPr id="4098" name="Picture 2">
            <a:extLst>
              <a:ext uri="{FF2B5EF4-FFF2-40B4-BE49-F238E27FC236}">
                <a16:creationId xmlns:a16="http://schemas.microsoft.com/office/drawing/2014/main" id="{53D2AD49-F55E-4B87-B7D5-8A6D396E74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5679" y="5270653"/>
            <a:ext cx="6484545" cy="113187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Placeholder 15" descr="A picture containing text, indoor&#10;&#10;Description automatically generated">
            <a:extLst>
              <a:ext uri="{FF2B5EF4-FFF2-40B4-BE49-F238E27FC236}">
                <a16:creationId xmlns:a16="http://schemas.microsoft.com/office/drawing/2014/main" id="{714D1814-AA0E-462A-8AC4-8D0C2E8E5A40}"/>
              </a:ext>
            </a:extLst>
          </p:cNvPr>
          <p:cNvPicPr>
            <a:picLocks noGrp="1" noChangeAspect="1"/>
          </p:cNvPicPr>
          <p:nvPr>
            <p:ph type="pic" sz="quarter" idx="16"/>
          </p:nvPr>
        </p:nvPicPr>
        <p:blipFill>
          <a:blip r:embed="rId3"/>
          <a:srcRect l="11302" r="11302"/>
          <a:stretch>
            <a:fillRect/>
          </a:stretch>
        </p:blipFill>
        <p:spPr/>
      </p:pic>
    </p:spTree>
    <p:extLst>
      <p:ext uri="{BB962C8B-B14F-4D97-AF65-F5344CB8AC3E}">
        <p14:creationId xmlns:p14="http://schemas.microsoft.com/office/powerpoint/2010/main" val="1158066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4C91A2F-075E-453A-B985-6ADED2D061A0}"/>
              </a:ext>
            </a:extLst>
          </p:cNvPr>
          <p:cNvSpPr>
            <a:spLocks noGrp="1"/>
          </p:cNvSpPr>
          <p:nvPr>
            <p:ph type="body" sz="quarter" idx="14"/>
          </p:nvPr>
        </p:nvSpPr>
        <p:spPr>
          <a:xfrm>
            <a:off x="6925901" y="1068309"/>
            <a:ext cx="5106155" cy="1073946"/>
          </a:xfrm>
        </p:spPr>
        <p:txBody>
          <a:bodyPr>
            <a:noAutofit/>
          </a:bodyPr>
          <a:lstStyle/>
          <a:p>
            <a:pPr algn="ctr"/>
            <a:r>
              <a:rPr lang="en-IE" b="1" dirty="0">
                <a:solidFill>
                  <a:srgbClr val="009FD8"/>
                </a:solidFill>
              </a:rPr>
              <a:t>5 Examples of Captivating Storytelling</a:t>
            </a:r>
          </a:p>
        </p:txBody>
      </p:sp>
      <p:sp>
        <p:nvSpPr>
          <p:cNvPr id="11" name="Text Placeholder 10">
            <a:extLst>
              <a:ext uri="{FF2B5EF4-FFF2-40B4-BE49-F238E27FC236}">
                <a16:creationId xmlns:a16="http://schemas.microsoft.com/office/drawing/2014/main" id="{2DA20BB0-7066-41E9-A29E-A350BE424ABE}"/>
              </a:ext>
            </a:extLst>
          </p:cNvPr>
          <p:cNvSpPr>
            <a:spLocks noGrp="1"/>
          </p:cNvSpPr>
          <p:nvPr>
            <p:ph type="body" sz="quarter" idx="15"/>
          </p:nvPr>
        </p:nvSpPr>
        <p:spPr>
          <a:xfrm>
            <a:off x="7488252" y="2522501"/>
            <a:ext cx="3981451" cy="2592420"/>
          </a:xfrm>
        </p:spPr>
        <p:txBody>
          <a:bodyPr/>
          <a:lstStyle/>
          <a:p>
            <a:pPr algn="ctr"/>
            <a:r>
              <a:rPr lang="en-IE" b="0" i="0" dirty="0">
                <a:solidFill>
                  <a:srgbClr val="030303"/>
                </a:solidFill>
                <a:effectLst/>
              </a:rPr>
              <a:t>Learn how brands use story to </a:t>
            </a:r>
            <a:r>
              <a:rPr lang="en-IE" b="1" i="0" dirty="0">
                <a:solidFill>
                  <a:srgbClr val="E48E02"/>
                </a:solidFill>
                <a:effectLst/>
              </a:rPr>
              <a:t>connect and resonate </a:t>
            </a:r>
            <a:r>
              <a:rPr lang="en-IE" b="0" i="0" dirty="0">
                <a:solidFill>
                  <a:srgbClr val="030303"/>
                </a:solidFill>
                <a:effectLst/>
              </a:rPr>
              <a:t>with these 5 captivating brand storytelling examples.</a:t>
            </a:r>
          </a:p>
          <a:p>
            <a:pPr algn="ctr"/>
            <a:r>
              <a:rPr lang="en-IE" dirty="0">
                <a:solidFill>
                  <a:srgbClr val="030303"/>
                </a:solidFill>
              </a:rPr>
              <a:t>Spotify</a:t>
            </a:r>
          </a:p>
          <a:p>
            <a:pPr algn="ctr"/>
            <a:r>
              <a:rPr lang="en-IE" dirty="0">
                <a:solidFill>
                  <a:srgbClr val="030303"/>
                </a:solidFill>
              </a:rPr>
              <a:t>Air B&amp;B</a:t>
            </a:r>
          </a:p>
          <a:p>
            <a:pPr algn="ctr"/>
            <a:r>
              <a:rPr lang="en-IE" dirty="0" err="1">
                <a:solidFill>
                  <a:srgbClr val="030303"/>
                </a:solidFill>
              </a:rPr>
              <a:t>Warby</a:t>
            </a:r>
            <a:r>
              <a:rPr lang="en-IE" dirty="0">
                <a:solidFill>
                  <a:srgbClr val="030303"/>
                </a:solidFill>
              </a:rPr>
              <a:t> Parker</a:t>
            </a:r>
          </a:p>
          <a:p>
            <a:pPr algn="ctr"/>
            <a:r>
              <a:rPr lang="en-IE" dirty="0">
                <a:solidFill>
                  <a:srgbClr val="030303"/>
                </a:solidFill>
              </a:rPr>
              <a:t>Dove </a:t>
            </a:r>
          </a:p>
          <a:p>
            <a:pPr algn="ctr"/>
            <a:r>
              <a:rPr lang="en-IE" dirty="0">
                <a:solidFill>
                  <a:srgbClr val="030303"/>
                </a:solidFill>
              </a:rPr>
              <a:t>Nike</a:t>
            </a:r>
          </a:p>
          <a:p>
            <a:pPr algn="ctr"/>
            <a:endParaRPr lang="en-IE" i="1" dirty="0"/>
          </a:p>
        </p:txBody>
      </p:sp>
      <p:pic>
        <p:nvPicPr>
          <p:cNvPr id="4" name="Picture 3">
            <a:hlinkClick r:id="rId2"/>
            <a:extLst>
              <a:ext uri="{FF2B5EF4-FFF2-40B4-BE49-F238E27FC236}">
                <a16:creationId xmlns:a16="http://schemas.microsoft.com/office/drawing/2014/main" id="{29A757B8-064D-4270-825F-50F25DC65D47}"/>
              </a:ext>
            </a:extLst>
          </p:cNvPr>
          <p:cNvPicPr>
            <a:picLocks noChangeAspect="1"/>
          </p:cNvPicPr>
          <p:nvPr/>
        </p:nvPicPr>
        <p:blipFill>
          <a:blip r:embed="rId3"/>
          <a:stretch>
            <a:fillRect/>
          </a:stretch>
        </p:blipFill>
        <p:spPr>
          <a:xfrm>
            <a:off x="1342034" y="2285380"/>
            <a:ext cx="5203621" cy="3096763"/>
          </a:xfrm>
          <a:prstGeom prst="rect">
            <a:avLst/>
          </a:prstGeom>
        </p:spPr>
      </p:pic>
    </p:spTree>
    <p:extLst>
      <p:ext uri="{BB962C8B-B14F-4D97-AF65-F5344CB8AC3E}">
        <p14:creationId xmlns:p14="http://schemas.microsoft.com/office/powerpoint/2010/main" val="4576675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ext, handwear&#10;&#10;Description automatically generated">
            <a:extLst>
              <a:ext uri="{FF2B5EF4-FFF2-40B4-BE49-F238E27FC236}">
                <a16:creationId xmlns:a16="http://schemas.microsoft.com/office/drawing/2014/main" id="{8B4410A2-F277-407D-9F3D-D638FEC97C10}"/>
              </a:ext>
            </a:extLst>
          </p:cNvPr>
          <p:cNvPicPr>
            <a:picLocks noGrp="1" noChangeAspect="1"/>
          </p:cNvPicPr>
          <p:nvPr>
            <p:ph type="pic" sz="quarter" idx="10"/>
          </p:nvPr>
        </p:nvPicPr>
        <p:blipFill>
          <a:blip r:embed="rId2"/>
          <a:srcRect t="3489" b="3489"/>
          <a:stretch>
            <a:fillRect/>
          </a:stretch>
        </p:blipFill>
        <p:spPr/>
      </p:pic>
      <p:pic>
        <p:nvPicPr>
          <p:cNvPr id="10" name="Picture Placeholder 9" descr="A picture containing metalware, key&#10;&#10;Description automatically generated">
            <a:extLst>
              <a:ext uri="{FF2B5EF4-FFF2-40B4-BE49-F238E27FC236}">
                <a16:creationId xmlns:a16="http://schemas.microsoft.com/office/drawing/2014/main" id="{556CF95E-7F1C-4820-AE3A-D5EE4F3807E6}"/>
              </a:ext>
            </a:extLst>
          </p:cNvPr>
          <p:cNvPicPr>
            <a:picLocks noGrp="1" noChangeAspect="1"/>
          </p:cNvPicPr>
          <p:nvPr>
            <p:ph type="pic" sz="quarter" idx="11"/>
          </p:nvPr>
        </p:nvPicPr>
        <p:blipFill>
          <a:blip r:embed="rId3"/>
          <a:srcRect t="12326" b="12326"/>
          <a:stretch>
            <a:fillRect/>
          </a:stretch>
        </p:blipFill>
        <p:spPr/>
      </p:pic>
      <p:pic>
        <p:nvPicPr>
          <p:cNvPr id="15" name="Picture Placeholder 14" descr="A picture containing text, person, indoor&#10;&#10;Description automatically generated">
            <a:extLst>
              <a:ext uri="{FF2B5EF4-FFF2-40B4-BE49-F238E27FC236}">
                <a16:creationId xmlns:a16="http://schemas.microsoft.com/office/drawing/2014/main" id="{FAA82E14-0DC9-49B1-A76C-7461DF000A23}"/>
              </a:ext>
            </a:extLst>
          </p:cNvPr>
          <p:cNvPicPr>
            <a:picLocks noGrp="1" noChangeAspect="1"/>
          </p:cNvPicPr>
          <p:nvPr>
            <p:ph type="pic" sz="quarter" idx="13"/>
          </p:nvPr>
        </p:nvPicPr>
        <p:blipFill>
          <a:blip r:embed="rId4"/>
          <a:srcRect l="16820" r="16820"/>
          <a:stretch>
            <a:fillRect/>
          </a:stretch>
        </p:blipFill>
        <p:spPr/>
      </p:pic>
      <p:sp>
        <p:nvSpPr>
          <p:cNvPr id="3" name="Text Placeholder 2">
            <a:extLst>
              <a:ext uri="{FF2B5EF4-FFF2-40B4-BE49-F238E27FC236}">
                <a16:creationId xmlns:a16="http://schemas.microsoft.com/office/drawing/2014/main" id="{5457B790-C662-4BCF-9072-F90906ED93F9}"/>
              </a:ext>
            </a:extLst>
          </p:cNvPr>
          <p:cNvSpPr>
            <a:spLocks noGrp="1"/>
          </p:cNvSpPr>
          <p:nvPr>
            <p:ph type="body" sz="quarter" idx="14"/>
          </p:nvPr>
        </p:nvSpPr>
        <p:spPr>
          <a:xfrm>
            <a:off x="6926354" y="1128841"/>
            <a:ext cx="4866430" cy="1504899"/>
          </a:xfrm>
        </p:spPr>
        <p:txBody>
          <a:bodyPr>
            <a:normAutofit/>
          </a:bodyPr>
          <a:lstStyle/>
          <a:p>
            <a:r>
              <a:rPr lang="en-IE" b="1" dirty="0">
                <a:solidFill>
                  <a:srgbClr val="ED2A59"/>
                </a:solidFill>
              </a:rPr>
              <a:t>Storytelling &amp; Mission Marketing Strategy</a:t>
            </a:r>
          </a:p>
        </p:txBody>
      </p:sp>
      <p:sp>
        <p:nvSpPr>
          <p:cNvPr id="11" name="Text Placeholder 10">
            <a:extLst>
              <a:ext uri="{FF2B5EF4-FFF2-40B4-BE49-F238E27FC236}">
                <a16:creationId xmlns:a16="http://schemas.microsoft.com/office/drawing/2014/main" id="{0FD052A4-0FAA-4F05-99FD-EE31A1018C55}"/>
              </a:ext>
            </a:extLst>
          </p:cNvPr>
          <p:cNvSpPr>
            <a:spLocks noGrp="1"/>
          </p:cNvSpPr>
          <p:nvPr>
            <p:ph type="body" sz="quarter" idx="15"/>
          </p:nvPr>
        </p:nvSpPr>
        <p:spPr/>
        <p:txBody>
          <a:bodyPr/>
          <a:lstStyle/>
          <a:p>
            <a:r>
              <a:rPr lang="en-IE" sz="3200" b="1" dirty="0">
                <a:solidFill>
                  <a:schemeClr val="tx1">
                    <a:lumMod val="75000"/>
                    <a:lumOff val="25000"/>
                  </a:schemeClr>
                </a:solidFill>
              </a:rPr>
              <a:t>How can digital storytelling help you tell your social impact to advance your project?</a:t>
            </a:r>
          </a:p>
          <a:p>
            <a:endParaRPr lang="en-IE" sz="3200" b="1" dirty="0">
              <a:solidFill>
                <a:schemeClr val="tx1">
                  <a:lumMod val="75000"/>
                  <a:lumOff val="25000"/>
                </a:schemeClr>
              </a:solidFill>
            </a:endParaRPr>
          </a:p>
        </p:txBody>
      </p:sp>
      <p:pic>
        <p:nvPicPr>
          <p:cNvPr id="19" name="Picture Placeholder 18" descr="A picture containing bed, window, person, indoor&#10;&#10;Description automatically generated">
            <a:extLst>
              <a:ext uri="{FF2B5EF4-FFF2-40B4-BE49-F238E27FC236}">
                <a16:creationId xmlns:a16="http://schemas.microsoft.com/office/drawing/2014/main" id="{986FAFBC-B226-4F9E-ACD0-2BE75C8BA17D}"/>
              </a:ext>
            </a:extLst>
          </p:cNvPr>
          <p:cNvPicPr>
            <a:picLocks noGrp="1" noChangeAspect="1"/>
          </p:cNvPicPr>
          <p:nvPr>
            <p:ph type="pic" sz="quarter" idx="12"/>
          </p:nvPr>
        </p:nvPicPr>
        <p:blipFill>
          <a:blip r:embed="rId5"/>
          <a:srcRect t="16510" b="16510"/>
          <a:stretch>
            <a:fillRect/>
          </a:stretch>
        </p:blipFill>
        <p:spPr/>
      </p:pic>
      <p:sp>
        <p:nvSpPr>
          <p:cNvPr id="20" name="TextBox 19">
            <a:extLst>
              <a:ext uri="{FF2B5EF4-FFF2-40B4-BE49-F238E27FC236}">
                <a16:creationId xmlns:a16="http://schemas.microsoft.com/office/drawing/2014/main" id="{6957FB5E-F6AB-429C-A5F0-64C031A77F27}"/>
              </a:ext>
            </a:extLst>
          </p:cNvPr>
          <p:cNvSpPr txBox="1"/>
          <p:nvPr/>
        </p:nvSpPr>
        <p:spPr>
          <a:xfrm>
            <a:off x="520700" y="60450"/>
            <a:ext cx="5575300" cy="461665"/>
          </a:xfrm>
          <a:prstGeom prst="rect">
            <a:avLst/>
          </a:prstGeom>
          <a:solidFill>
            <a:schemeClr val="bg1"/>
          </a:solidFill>
        </p:spPr>
        <p:txBody>
          <a:bodyPr wrap="square" rtlCol="0">
            <a:spAutoFit/>
          </a:bodyPr>
          <a:lstStyle/>
          <a:p>
            <a:pPr algn="ctr"/>
            <a:r>
              <a:rPr lang="en-IE" sz="2400" b="1" dirty="0"/>
              <a:t>How Storytelling Can Help You!!</a:t>
            </a:r>
          </a:p>
        </p:txBody>
      </p:sp>
      <p:sp>
        <p:nvSpPr>
          <p:cNvPr id="21" name="TextBox 20">
            <a:extLst>
              <a:ext uri="{FF2B5EF4-FFF2-40B4-BE49-F238E27FC236}">
                <a16:creationId xmlns:a16="http://schemas.microsoft.com/office/drawing/2014/main" id="{BA9FCBAC-02A7-44E2-90DE-B63752DF03F2}"/>
              </a:ext>
            </a:extLst>
          </p:cNvPr>
          <p:cNvSpPr txBox="1"/>
          <p:nvPr/>
        </p:nvSpPr>
        <p:spPr>
          <a:xfrm>
            <a:off x="520700" y="6212775"/>
            <a:ext cx="2743200" cy="584775"/>
          </a:xfrm>
          <a:prstGeom prst="rect">
            <a:avLst/>
          </a:prstGeom>
          <a:solidFill>
            <a:schemeClr val="bg1"/>
          </a:solidFill>
        </p:spPr>
        <p:txBody>
          <a:bodyPr wrap="square" rtlCol="0">
            <a:spAutoFit/>
          </a:bodyPr>
          <a:lstStyle/>
          <a:p>
            <a:pPr algn="ctr"/>
            <a:r>
              <a:rPr lang="en-IE" sz="1600" b="1" dirty="0"/>
              <a:t>People will follow, share, talk about you, spread the word…</a:t>
            </a:r>
          </a:p>
        </p:txBody>
      </p:sp>
      <p:sp>
        <p:nvSpPr>
          <p:cNvPr id="22" name="TextBox 21">
            <a:extLst>
              <a:ext uri="{FF2B5EF4-FFF2-40B4-BE49-F238E27FC236}">
                <a16:creationId xmlns:a16="http://schemas.microsoft.com/office/drawing/2014/main" id="{77AB3430-FB6E-483E-83E2-B645E4CFC6CC}"/>
              </a:ext>
            </a:extLst>
          </p:cNvPr>
          <p:cNvSpPr txBox="1"/>
          <p:nvPr/>
        </p:nvSpPr>
        <p:spPr>
          <a:xfrm>
            <a:off x="3416299" y="6212775"/>
            <a:ext cx="2743200" cy="584775"/>
          </a:xfrm>
          <a:prstGeom prst="rect">
            <a:avLst/>
          </a:prstGeom>
          <a:solidFill>
            <a:schemeClr val="bg1"/>
          </a:solidFill>
        </p:spPr>
        <p:txBody>
          <a:bodyPr wrap="square" rtlCol="0">
            <a:spAutoFit/>
          </a:bodyPr>
          <a:lstStyle/>
          <a:p>
            <a:pPr algn="ctr"/>
            <a:r>
              <a:rPr lang="en-IE" sz="1600" b="1" dirty="0"/>
              <a:t>People will want to help you by mentoring or funding…</a:t>
            </a:r>
          </a:p>
        </p:txBody>
      </p:sp>
      <p:sp>
        <p:nvSpPr>
          <p:cNvPr id="23" name="TextBox 22">
            <a:extLst>
              <a:ext uri="{FF2B5EF4-FFF2-40B4-BE49-F238E27FC236}">
                <a16:creationId xmlns:a16="http://schemas.microsoft.com/office/drawing/2014/main" id="{AA14023B-936A-4FCE-8C33-64D4029FC810}"/>
              </a:ext>
            </a:extLst>
          </p:cNvPr>
          <p:cNvSpPr txBox="1"/>
          <p:nvPr/>
        </p:nvSpPr>
        <p:spPr>
          <a:xfrm>
            <a:off x="520700" y="2724270"/>
            <a:ext cx="2743200" cy="584775"/>
          </a:xfrm>
          <a:prstGeom prst="rect">
            <a:avLst/>
          </a:prstGeom>
          <a:solidFill>
            <a:schemeClr val="bg1"/>
          </a:solidFill>
        </p:spPr>
        <p:txBody>
          <a:bodyPr wrap="square" rtlCol="0">
            <a:spAutoFit/>
          </a:bodyPr>
          <a:lstStyle/>
          <a:p>
            <a:pPr algn="ctr"/>
            <a:r>
              <a:rPr lang="en-IE" sz="1600" b="1" dirty="0"/>
              <a:t>People will want to help you by donating or fundraising…</a:t>
            </a:r>
          </a:p>
        </p:txBody>
      </p:sp>
      <p:sp>
        <p:nvSpPr>
          <p:cNvPr id="24" name="TextBox 23">
            <a:extLst>
              <a:ext uri="{FF2B5EF4-FFF2-40B4-BE49-F238E27FC236}">
                <a16:creationId xmlns:a16="http://schemas.microsoft.com/office/drawing/2014/main" id="{8C57A219-AA60-435F-A711-90354FCB00AB}"/>
              </a:ext>
            </a:extLst>
          </p:cNvPr>
          <p:cNvSpPr txBox="1"/>
          <p:nvPr/>
        </p:nvSpPr>
        <p:spPr>
          <a:xfrm>
            <a:off x="3416299" y="2459942"/>
            <a:ext cx="2743200" cy="830997"/>
          </a:xfrm>
          <a:prstGeom prst="rect">
            <a:avLst/>
          </a:prstGeom>
          <a:solidFill>
            <a:schemeClr val="bg1"/>
          </a:solidFill>
        </p:spPr>
        <p:txBody>
          <a:bodyPr wrap="square" rtlCol="0">
            <a:spAutoFit/>
          </a:bodyPr>
          <a:lstStyle/>
          <a:p>
            <a:pPr algn="ctr"/>
            <a:r>
              <a:rPr lang="en-IE" sz="1600" b="1" dirty="0"/>
              <a:t>People will want to join your journey and become a lifelong supporter or volunteer…</a:t>
            </a:r>
          </a:p>
        </p:txBody>
      </p:sp>
    </p:spTree>
    <p:extLst>
      <p:ext uri="{BB962C8B-B14F-4D97-AF65-F5344CB8AC3E}">
        <p14:creationId xmlns:p14="http://schemas.microsoft.com/office/powerpoint/2010/main" val="31178661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descr="A person holding a book&#10;&#10;Description automatically generated with medium confidence">
            <a:extLst>
              <a:ext uri="{FF2B5EF4-FFF2-40B4-BE49-F238E27FC236}">
                <a16:creationId xmlns:a16="http://schemas.microsoft.com/office/drawing/2014/main" id="{FA4F697B-EDF2-40C4-88A8-679695440587}"/>
              </a:ext>
            </a:extLst>
          </p:cNvPr>
          <p:cNvPicPr>
            <a:picLocks noGrp="1" noChangeAspect="1"/>
          </p:cNvPicPr>
          <p:nvPr>
            <p:ph type="pic" sz="quarter" idx="13"/>
          </p:nvPr>
        </p:nvPicPr>
        <p:blipFill>
          <a:blip r:embed="rId2"/>
          <a:srcRect l="16820" r="16820"/>
          <a:stretch>
            <a:fillRect/>
          </a:stretch>
        </p:blipFill>
        <p:spPr>
          <a:xfrm>
            <a:off x="3416299" y="3251617"/>
            <a:ext cx="2743200" cy="2755900"/>
          </a:xfrm>
        </p:spPr>
      </p:pic>
      <p:pic>
        <p:nvPicPr>
          <p:cNvPr id="16" name="Picture Placeholder 15" descr="Text, letter&#10;&#10;Description automatically generated">
            <a:extLst>
              <a:ext uri="{FF2B5EF4-FFF2-40B4-BE49-F238E27FC236}">
                <a16:creationId xmlns:a16="http://schemas.microsoft.com/office/drawing/2014/main" id="{6ACF7BE8-E062-48D3-AD32-431309E9AC85}"/>
              </a:ext>
            </a:extLst>
          </p:cNvPr>
          <p:cNvPicPr>
            <a:picLocks noGrp="1" noChangeAspect="1"/>
          </p:cNvPicPr>
          <p:nvPr>
            <p:ph type="pic" sz="quarter" idx="12"/>
          </p:nvPr>
        </p:nvPicPr>
        <p:blipFill>
          <a:blip r:embed="rId3"/>
          <a:srcRect l="16791" r="16791"/>
          <a:stretch>
            <a:fillRect/>
          </a:stretch>
        </p:blipFill>
        <p:spPr>
          <a:xfrm>
            <a:off x="399216" y="2998551"/>
            <a:ext cx="2857496" cy="2755900"/>
          </a:xfrm>
        </p:spPr>
      </p:pic>
      <p:pic>
        <p:nvPicPr>
          <p:cNvPr id="12" name="Picture Placeholder 11" descr="A group of people posing for a photo&#10;&#10;Description automatically generated with medium confidence">
            <a:extLst>
              <a:ext uri="{FF2B5EF4-FFF2-40B4-BE49-F238E27FC236}">
                <a16:creationId xmlns:a16="http://schemas.microsoft.com/office/drawing/2014/main" id="{084E1F53-8918-4BAC-BB70-41E92A861FCC}"/>
              </a:ext>
            </a:extLst>
          </p:cNvPr>
          <p:cNvPicPr>
            <a:picLocks noGrp="1" noChangeAspect="1"/>
          </p:cNvPicPr>
          <p:nvPr>
            <p:ph type="pic" sz="quarter" idx="11"/>
          </p:nvPr>
        </p:nvPicPr>
        <p:blipFill>
          <a:blip r:embed="rId4"/>
          <a:srcRect l="22005" r="22005"/>
          <a:stretch>
            <a:fillRect/>
          </a:stretch>
        </p:blipFill>
        <p:spPr>
          <a:xfrm>
            <a:off x="3414503" y="60450"/>
            <a:ext cx="2743200" cy="2755900"/>
          </a:xfrm>
        </p:spPr>
      </p:pic>
      <p:pic>
        <p:nvPicPr>
          <p:cNvPr id="6" name="Picture Placeholder 5" descr="A picture containing text, person, indoor&#10;&#10;Description automatically generated">
            <a:extLst>
              <a:ext uri="{FF2B5EF4-FFF2-40B4-BE49-F238E27FC236}">
                <a16:creationId xmlns:a16="http://schemas.microsoft.com/office/drawing/2014/main" id="{E141F83A-4124-46C8-811D-578274CEDA90}"/>
              </a:ext>
            </a:extLst>
          </p:cNvPr>
          <p:cNvPicPr>
            <a:picLocks noGrp="1" noChangeAspect="1"/>
          </p:cNvPicPr>
          <p:nvPr>
            <p:ph type="pic" sz="quarter" idx="10"/>
          </p:nvPr>
        </p:nvPicPr>
        <p:blipFill>
          <a:blip r:embed="rId5"/>
          <a:srcRect t="16512" b="16512"/>
          <a:stretch>
            <a:fillRect/>
          </a:stretch>
        </p:blipFill>
        <p:spPr>
          <a:xfrm>
            <a:off x="399216" y="380839"/>
            <a:ext cx="2864684" cy="2755900"/>
          </a:xfrm>
        </p:spPr>
      </p:pic>
      <p:sp>
        <p:nvSpPr>
          <p:cNvPr id="3" name="Text Placeholder 2">
            <a:extLst>
              <a:ext uri="{FF2B5EF4-FFF2-40B4-BE49-F238E27FC236}">
                <a16:creationId xmlns:a16="http://schemas.microsoft.com/office/drawing/2014/main" id="{5457B790-C662-4BCF-9072-F90906ED93F9}"/>
              </a:ext>
            </a:extLst>
          </p:cNvPr>
          <p:cNvSpPr>
            <a:spLocks noGrp="1"/>
          </p:cNvSpPr>
          <p:nvPr>
            <p:ph type="body" sz="quarter" idx="14"/>
          </p:nvPr>
        </p:nvSpPr>
        <p:spPr>
          <a:xfrm>
            <a:off x="6926353" y="1936387"/>
            <a:ext cx="5051381" cy="697353"/>
          </a:xfrm>
        </p:spPr>
        <p:txBody>
          <a:bodyPr>
            <a:normAutofit/>
          </a:bodyPr>
          <a:lstStyle/>
          <a:p>
            <a:r>
              <a:rPr lang="en-IE" b="1" dirty="0">
                <a:solidFill>
                  <a:srgbClr val="A6377D"/>
                </a:solidFill>
              </a:rPr>
              <a:t>Storytelling Development</a:t>
            </a:r>
          </a:p>
        </p:txBody>
      </p:sp>
      <p:sp>
        <p:nvSpPr>
          <p:cNvPr id="11" name="Text Placeholder 10">
            <a:extLst>
              <a:ext uri="{FF2B5EF4-FFF2-40B4-BE49-F238E27FC236}">
                <a16:creationId xmlns:a16="http://schemas.microsoft.com/office/drawing/2014/main" id="{0FD052A4-0FAA-4F05-99FD-EE31A1018C55}"/>
              </a:ext>
            </a:extLst>
          </p:cNvPr>
          <p:cNvSpPr>
            <a:spLocks noGrp="1"/>
          </p:cNvSpPr>
          <p:nvPr>
            <p:ph type="body" sz="quarter" idx="15"/>
          </p:nvPr>
        </p:nvSpPr>
        <p:spPr/>
        <p:txBody>
          <a:bodyPr/>
          <a:lstStyle/>
          <a:p>
            <a:r>
              <a:rPr lang="en-IE" sz="3200" b="1" dirty="0">
                <a:solidFill>
                  <a:schemeClr val="tx1">
                    <a:lumMod val="75000"/>
                    <a:lumOff val="25000"/>
                  </a:schemeClr>
                </a:solidFill>
              </a:rPr>
              <a:t>What you need to consider when developing a motivating and engaging story?</a:t>
            </a:r>
          </a:p>
          <a:p>
            <a:endParaRPr lang="en-IE" sz="3200" b="1" dirty="0">
              <a:solidFill>
                <a:schemeClr val="tx1">
                  <a:lumMod val="75000"/>
                  <a:lumOff val="25000"/>
                </a:schemeClr>
              </a:solidFill>
            </a:endParaRPr>
          </a:p>
          <a:p>
            <a:endParaRPr lang="en-IE" sz="3200" b="1" dirty="0">
              <a:solidFill>
                <a:schemeClr val="tx1">
                  <a:lumMod val="75000"/>
                  <a:lumOff val="25000"/>
                </a:schemeClr>
              </a:solidFill>
            </a:endParaRPr>
          </a:p>
        </p:txBody>
      </p:sp>
      <p:sp>
        <p:nvSpPr>
          <p:cNvPr id="20" name="TextBox 19">
            <a:extLst>
              <a:ext uri="{FF2B5EF4-FFF2-40B4-BE49-F238E27FC236}">
                <a16:creationId xmlns:a16="http://schemas.microsoft.com/office/drawing/2014/main" id="{6957FB5E-F6AB-429C-A5F0-64C031A77F27}"/>
              </a:ext>
            </a:extLst>
          </p:cNvPr>
          <p:cNvSpPr txBox="1"/>
          <p:nvPr/>
        </p:nvSpPr>
        <p:spPr>
          <a:xfrm>
            <a:off x="399217" y="60450"/>
            <a:ext cx="5762080" cy="461665"/>
          </a:xfrm>
          <a:prstGeom prst="rect">
            <a:avLst/>
          </a:prstGeom>
          <a:solidFill>
            <a:schemeClr val="bg1"/>
          </a:solidFill>
        </p:spPr>
        <p:txBody>
          <a:bodyPr wrap="square" rtlCol="0">
            <a:spAutoFit/>
          </a:bodyPr>
          <a:lstStyle/>
          <a:p>
            <a:pPr algn="ctr"/>
            <a:r>
              <a:rPr lang="en-IE" sz="2400" b="1" dirty="0">
                <a:solidFill>
                  <a:srgbClr val="009FD8"/>
                </a:solidFill>
              </a:rPr>
              <a:t>What You Need to Develop Your Story!!</a:t>
            </a:r>
          </a:p>
        </p:txBody>
      </p:sp>
      <p:sp>
        <p:nvSpPr>
          <p:cNvPr id="23" name="TextBox 22">
            <a:extLst>
              <a:ext uri="{FF2B5EF4-FFF2-40B4-BE49-F238E27FC236}">
                <a16:creationId xmlns:a16="http://schemas.microsoft.com/office/drawing/2014/main" id="{AA14023B-936A-4FCE-8C33-64D4029FC810}"/>
              </a:ext>
            </a:extLst>
          </p:cNvPr>
          <p:cNvSpPr txBox="1"/>
          <p:nvPr/>
        </p:nvSpPr>
        <p:spPr>
          <a:xfrm>
            <a:off x="520700" y="2706164"/>
            <a:ext cx="2743200" cy="584775"/>
          </a:xfrm>
          <a:prstGeom prst="rect">
            <a:avLst/>
          </a:prstGeom>
          <a:solidFill>
            <a:schemeClr val="bg1"/>
          </a:solidFill>
        </p:spPr>
        <p:txBody>
          <a:bodyPr wrap="square" rtlCol="0">
            <a:spAutoFit/>
          </a:bodyPr>
          <a:lstStyle/>
          <a:p>
            <a:pPr algn="ctr"/>
            <a:r>
              <a:rPr lang="en-IE" sz="1600" b="1" dirty="0"/>
              <a:t>You Tube, Social Media or Website</a:t>
            </a:r>
          </a:p>
        </p:txBody>
      </p:sp>
      <p:sp>
        <p:nvSpPr>
          <p:cNvPr id="17" name="TextBox 16">
            <a:extLst>
              <a:ext uri="{FF2B5EF4-FFF2-40B4-BE49-F238E27FC236}">
                <a16:creationId xmlns:a16="http://schemas.microsoft.com/office/drawing/2014/main" id="{E2BE592C-3705-4646-B442-015EBED96ACD}"/>
              </a:ext>
            </a:extLst>
          </p:cNvPr>
          <p:cNvSpPr txBox="1"/>
          <p:nvPr/>
        </p:nvSpPr>
        <p:spPr>
          <a:xfrm>
            <a:off x="399216" y="2618485"/>
            <a:ext cx="2864684" cy="830997"/>
          </a:xfrm>
          <a:prstGeom prst="rect">
            <a:avLst/>
          </a:prstGeom>
          <a:solidFill>
            <a:schemeClr val="bg1"/>
          </a:solidFill>
        </p:spPr>
        <p:txBody>
          <a:bodyPr wrap="square" rtlCol="0">
            <a:spAutoFit/>
          </a:bodyPr>
          <a:lstStyle/>
          <a:p>
            <a:pPr algn="ctr"/>
            <a:r>
              <a:rPr lang="en-IE" sz="1600" b="1" dirty="0"/>
              <a:t>Show as well as tell. You need to back your story up with images, graphics, videos…</a:t>
            </a:r>
          </a:p>
        </p:txBody>
      </p:sp>
      <p:sp>
        <p:nvSpPr>
          <p:cNvPr id="24" name="TextBox 23">
            <a:extLst>
              <a:ext uri="{FF2B5EF4-FFF2-40B4-BE49-F238E27FC236}">
                <a16:creationId xmlns:a16="http://schemas.microsoft.com/office/drawing/2014/main" id="{8C57A219-AA60-435F-A711-90354FCB00AB}"/>
              </a:ext>
            </a:extLst>
          </p:cNvPr>
          <p:cNvSpPr txBox="1"/>
          <p:nvPr/>
        </p:nvSpPr>
        <p:spPr>
          <a:xfrm>
            <a:off x="3418097" y="2618485"/>
            <a:ext cx="2743200" cy="830997"/>
          </a:xfrm>
          <a:prstGeom prst="rect">
            <a:avLst/>
          </a:prstGeom>
          <a:solidFill>
            <a:schemeClr val="bg1"/>
          </a:solidFill>
        </p:spPr>
        <p:txBody>
          <a:bodyPr wrap="square" rtlCol="0">
            <a:spAutoFit/>
          </a:bodyPr>
          <a:lstStyle/>
          <a:p>
            <a:pPr algn="ctr"/>
            <a:r>
              <a:rPr lang="en-IE" sz="1600" b="1" dirty="0"/>
              <a:t>Make sure it is conversational and structured. That it has a beginning, middle and end. </a:t>
            </a:r>
          </a:p>
        </p:txBody>
      </p:sp>
      <p:sp>
        <p:nvSpPr>
          <p:cNvPr id="21" name="TextBox 20">
            <a:extLst>
              <a:ext uri="{FF2B5EF4-FFF2-40B4-BE49-F238E27FC236}">
                <a16:creationId xmlns:a16="http://schemas.microsoft.com/office/drawing/2014/main" id="{BA9FCBAC-02A7-44E2-90DE-B63752DF03F2}"/>
              </a:ext>
            </a:extLst>
          </p:cNvPr>
          <p:cNvSpPr txBox="1"/>
          <p:nvPr/>
        </p:nvSpPr>
        <p:spPr>
          <a:xfrm>
            <a:off x="399216" y="5675956"/>
            <a:ext cx="2861090" cy="1077218"/>
          </a:xfrm>
          <a:prstGeom prst="rect">
            <a:avLst/>
          </a:prstGeom>
          <a:solidFill>
            <a:schemeClr val="bg1"/>
          </a:solidFill>
        </p:spPr>
        <p:txBody>
          <a:bodyPr wrap="square" rtlCol="0">
            <a:spAutoFit/>
          </a:bodyPr>
          <a:lstStyle/>
          <a:p>
            <a:pPr algn="ctr"/>
            <a:r>
              <a:rPr lang="en-IE" sz="1600" b="1" dirty="0"/>
              <a:t>Go behind the scenes! Show what is on the inside. Highlight the people involved, their struggles, your passions..</a:t>
            </a:r>
          </a:p>
        </p:txBody>
      </p:sp>
      <p:sp>
        <p:nvSpPr>
          <p:cNvPr id="22" name="TextBox 21">
            <a:extLst>
              <a:ext uri="{FF2B5EF4-FFF2-40B4-BE49-F238E27FC236}">
                <a16:creationId xmlns:a16="http://schemas.microsoft.com/office/drawing/2014/main" id="{77AB3430-FB6E-483E-83E2-B645E4CFC6CC}"/>
              </a:ext>
            </a:extLst>
          </p:cNvPr>
          <p:cNvSpPr txBox="1"/>
          <p:nvPr/>
        </p:nvSpPr>
        <p:spPr>
          <a:xfrm>
            <a:off x="3416299" y="5183514"/>
            <a:ext cx="2743200" cy="1569660"/>
          </a:xfrm>
          <a:prstGeom prst="rect">
            <a:avLst/>
          </a:prstGeom>
          <a:solidFill>
            <a:schemeClr val="bg1"/>
          </a:solidFill>
        </p:spPr>
        <p:txBody>
          <a:bodyPr wrap="square" rtlCol="0">
            <a:spAutoFit/>
          </a:bodyPr>
          <a:lstStyle/>
          <a:p>
            <a:pPr algn="ctr"/>
            <a:r>
              <a:rPr lang="en-IE" sz="1600" b="1" dirty="0"/>
              <a:t>Get Your Audience’s Attention and Keep It! Give them more stories and info in different formats. Talk about your successes and how their contributions have helped!</a:t>
            </a:r>
          </a:p>
        </p:txBody>
      </p:sp>
    </p:spTree>
    <p:extLst>
      <p:ext uri="{BB962C8B-B14F-4D97-AF65-F5344CB8AC3E}">
        <p14:creationId xmlns:p14="http://schemas.microsoft.com/office/powerpoint/2010/main" val="10255533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80C543E-80CB-4545-B8DC-B53B28D263D7}"/>
              </a:ext>
            </a:extLst>
          </p:cNvPr>
          <p:cNvSpPr>
            <a:spLocks noGrp="1"/>
          </p:cNvSpPr>
          <p:nvPr>
            <p:ph type="body" sz="quarter" idx="14"/>
          </p:nvPr>
        </p:nvSpPr>
        <p:spPr>
          <a:xfrm>
            <a:off x="431044" y="1757873"/>
            <a:ext cx="5001035" cy="4774201"/>
          </a:xfrm>
        </p:spPr>
        <p:txBody>
          <a:bodyPr/>
          <a:lstStyle/>
          <a:p>
            <a:r>
              <a:rPr lang="en-IE" sz="2200" dirty="0">
                <a:solidFill>
                  <a:schemeClr val="tx1">
                    <a:lumMod val="85000"/>
                    <a:lumOff val="15000"/>
                  </a:schemeClr>
                </a:solidFill>
              </a:rPr>
              <a:t>You just have to be real, show your passion, believe strongly in what you are doing. Get close to the ground and speak the truth. Recognise that you are speaking on behalf of people who need your idea and will most likely not have the opportunity to speak for themselves. </a:t>
            </a:r>
          </a:p>
          <a:p>
            <a:r>
              <a:rPr lang="en-IE" sz="2200" b="1" dirty="0">
                <a:solidFill>
                  <a:srgbClr val="A6377D"/>
                </a:solidFill>
              </a:rPr>
              <a:t>Co-creation</a:t>
            </a:r>
            <a:r>
              <a:rPr lang="en-IE" sz="2200" dirty="0">
                <a:solidFill>
                  <a:schemeClr val="tx1">
                    <a:lumMod val="85000"/>
                    <a:lumOff val="15000"/>
                  </a:schemeClr>
                </a:solidFill>
              </a:rPr>
              <a:t> means you work with the people supporting those on the grounds and the vulnerable recipients themselves. They should help you to tell you their story with yours combined. This makes a story much deeper, richer with better perspectives.</a:t>
            </a:r>
          </a:p>
        </p:txBody>
      </p:sp>
      <p:sp>
        <p:nvSpPr>
          <p:cNvPr id="10" name="Text Placeholder 9">
            <a:extLst>
              <a:ext uri="{FF2B5EF4-FFF2-40B4-BE49-F238E27FC236}">
                <a16:creationId xmlns:a16="http://schemas.microsoft.com/office/drawing/2014/main" id="{C670CF9E-261F-4C63-82C6-607495EC12F1}"/>
              </a:ext>
            </a:extLst>
          </p:cNvPr>
          <p:cNvSpPr>
            <a:spLocks noGrp="1"/>
          </p:cNvSpPr>
          <p:nvPr>
            <p:ph type="body" sz="quarter" idx="15"/>
          </p:nvPr>
        </p:nvSpPr>
        <p:spPr>
          <a:xfrm>
            <a:off x="578787" y="261746"/>
            <a:ext cx="4763578" cy="1692117"/>
          </a:xfrm>
        </p:spPr>
        <p:txBody>
          <a:bodyPr>
            <a:normAutofit lnSpcReduction="10000"/>
          </a:bodyPr>
          <a:lstStyle/>
          <a:p>
            <a:pPr algn="ctr"/>
            <a:r>
              <a:rPr lang="en-IE" b="1" dirty="0">
                <a:solidFill>
                  <a:srgbClr val="A6377D"/>
                </a:solidFill>
              </a:rPr>
              <a:t>You Are All You Need To Tell a Great Story!</a:t>
            </a:r>
          </a:p>
          <a:p>
            <a:pPr algn="ctr"/>
            <a:r>
              <a:rPr lang="en-IE" b="1" dirty="0">
                <a:solidFill>
                  <a:srgbClr val="A6377D"/>
                </a:solidFill>
              </a:rPr>
              <a:t>You &amp; Co-Creation</a:t>
            </a:r>
          </a:p>
        </p:txBody>
      </p:sp>
      <p:sp>
        <p:nvSpPr>
          <p:cNvPr id="11" name="Text Placeholder 10">
            <a:extLst>
              <a:ext uri="{FF2B5EF4-FFF2-40B4-BE49-F238E27FC236}">
                <a16:creationId xmlns:a16="http://schemas.microsoft.com/office/drawing/2014/main" id="{A7237C58-9E62-4249-A819-9210FBA0323F}"/>
              </a:ext>
            </a:extLst>
          </p:cNvPr>
          <p:cNvSpPr>
            <a:spLocks noGrp="1"/>
          </p:cNvSpPr>
          <p:nvPr>
            <p:ph type="body" sz="quarter" idx="16"/>
          </p:nvPr>
        </p:nvSpPr>
        <p:spPr/>
        <p:txBody>
          <a:bodyPr>
            <a:normAutofit fontScale="85000" lnSpcReduction="20000"/>
          </a:bodyPr>
          <a:lstStyle/>
          <a:p>
            <a:endParaRPr lang="en-IE"/>
          </a:p>
        </p:txBody>
      </p:sp>
      <p:sp>
        <p:nvSpPr>
          <p:cNvPr id="8" name="Text Placeholder 7">
            <a:extLst>
              <a:ext uri="{FF2B5EF4-FFF2-40B4-BE49-F238E27FC236}">
                <a16:creationId xmlns:a16="http://schemas.microsoft.com/office/drawing/2014/main" id="{EF7A48E0-891C-4102-A19D-788D77955384}"/>
              </a:ext>
            </a:extLst>
          </p:cNvPr>
          <p:cNvSpPr>
            <a:spLocks noGrp="1"/>
          </p:cNvSpPr>
          <p:nvPr>
            <p:ph type="body" sz="quarter" idx="13"/>
          </p:nvPr>
        </p:nvSpPr>
        <p:spPr>
          <a:xfrm>
            <a:off x="6618220" y="1534062"/>
            <a:ext cx="4025705" cy="3715819"/>
          </a:xfrm>
        </p:spPr>
        <p:txBody>
          <a:bodyPr/>
          <a:lstStyle/>
          <a:p>
            <a:r>
              <a:rPr lang="en-IE" dirty="0"/>
              <a:t>The best and most meaningful stories come from people with authentic, real and insightful experiences to share</a:t>
            </a:r>
          </a:p>
          <a:p>
            <a:r>
              <a:rPr lang="en-IE" sz="2400" dirty="0"/>
              <a:t>Note: you don’t have to be skilled or trained to be a good storyteller</a:t>
            </a:r>
          </a:p>
        </p:txBody>
      </p:sp>
      <p:sp>
        <p:nvSpPr>
          <p:cNvPr id="12" name="Text Placeholder 11">
            <a:extLst>
              <a:ext uri="{FF2B5EF4-FFF2-40B4-BE49-F238E27FC236}">
                <a16:creationId xmlns:a16="http://schemas.microsoft.com/office/drawing/2014/main" id="{E2B48FD9-36FE-4661-853B-40EA9CB12168}"/>
              </a:ext>
            </a:extLst>
          </p:cNvPr>
          <p:cNvSpPr>
            <a:spLocks noGrp="1"/>
          </p:cNvSpPr>
          <p:nvPr>
            <p:ph type="body" sz="quarter" idx="17"/>
          </p:nvPr>
        </p:nvSpPr>
        <p:spPr/>
        <p:txBody>
          <a:bodyPr>
            <a:normAutofit fontScale="92500" lnSpcReduction="10000"/>
          </a:bodyPr>
          <a:lstStyle/>
          <a:p>
            <a:endParaRPr lang="en-IE"/>
          </a:p>
        </p:txBody>
      </p:sp>
    </p:spTree>
    <p:extLst>
      <p:ext uri="{BB962C8B-B14F-4D97-AF65-F5344CB8AC3E}">
        <p14:creationId xmlns:p14="http://schemas.microsoft.com/office/powerpoint/2010/main" val="1879111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9CD04AE-6E10-4500-83F6-DF0554D0411B}"/>
              </a:ext>
            </a:extLst>
          </p:cNvPr>
          <p:cNvSpPr>
            <a:spLocks noGrp="1"/>
          </p:cNvSpPr>
          <p:nvPr>
            <p:ph type="body" sz="quarter" idx="14"/>
          </p:nvPr>
        </p:nvSpPr>
        <p:spPr>
          <a:xfrm>
            <a:off x="3903453" y="825741"/>
            <a:ext cx="7540362" cy="5206518"/>
          </a:xfrm>
        </p:spPr>
        <p:txBody>
          <a:bodyPr/>
          <a:lstStyle/>
          <a:p>
            <a:r>
              <a:rPr lang="en-IE" sz="3200" b="1" dirty="0">
                <a:solidFill>
                  <a:srgbClr val="009FD8"/>
                </a:solidFill>
              </a:rPr>
              <a:t>Keep Your Story Personal!</a:t>
            </a:r>
          </a:p>
          <a:p>
            <a:r>
              <a:rPr lang="en-IE" b="0" i="0" dirty="0">
                <a:solidFill>
                  <a:srgbClr val="454545"/>
                </a:solidFill>
                <a:effectLst/>
              </a:rPr>
              <a:t>Your personal story is the “why” behind your company or brand – the passion, interests and experiences that led to the company’s creation.  Always tell the truth – your audience will smell fake news from a mile away, turning them off immediately. Genuine, authentic stories are the ones that really hit home on a personal level.</a:t>
            </a:r>
          </a:p>
          <a:p>
            <a:r>
              <a:rPr lang="en-IE" sz="3200" b="1" dirty="0">
                <a:solidFill>
                  <a:srgbClr val="40A67A"/>
                </a:solidFill>
              </a:rPr>
              <a:t>Have a Website! </a:t>
            </a:r>
          </a:p>
          <a:p>
            <a:r>
              <a:rPr lang="en-IE" b="0" i="0" dirty="0">
                <a:solidFill>
                  <a:srgbClr val="454545"/>
                </a:solidFill>
                <a:effectLst/>
              </a:rPr>
              <a:t>So visitors, followers and supporters can navigate through pages with information about you, your mission and why you are doing your project which will create impact for an engaging experience and encourage them to want to follow, support and talk about you…Consider </a:t>
            </a:r>
            <a:r>
              <a:rPr lang="en-IE" b="0" i="0" dirty="0">
                <a:solidFill>
                  <a:srgbClr val="454545"/>
                </a:solidFill>
                <a:effectLst/>
                <a:hlinkClick r:id="rId2"/>
              </a:rPr>
              <a:t>WordPress</a:t>
            </a:r>
            <a:r>
              <a:rPr lang="en-IE" b="0" i="0" dirty="0">
                <a:solidFill>
                  <a:srgbClr val="454545"/>
                </a:solidFill>
                <a:effectLst/>
              </a:rPr>
              <a:t> or </a:t>
            </a:r>
            <a:r>
              <a:rPr lang="en-IE" b="0" i="0" dirty="0">
                <a:solidFill>
                  <a:srgbClr val="454545"/>
                </a:solidFill>
                <a:effectLst/>
                <a:hlinkClick r:id="rId3"/>
              </a:rPr>
              <a:t>Wix</a:t>
            </a:r>
            <a:r>
              <a:rPr lang="en-IE" dirty="0">
                <a:solidFill>
                  <a:srgbClr val="454545"/>
                </a:solidFill>
              </a:rPr>
              <a:t> both affordable and easy to develop website options.</a:t>
            </a:r>
            <a:endParaRPr lang="en-IE" b="0" i="0" dirty="0">
              <a:solidFill>
                <a:srgbClr val="454545"/>
              </a:solidFill>
              <a:effectLst/>
            </a:endParaRPr>
          </a:p>
        </p:txBody>
      </p:sp>
      <p:sp>
        <p:nvSpPr>
          <p:cNvPr id="8" name="Text Placeholder 7">
            <a:extLst>
              <a:ext uri="{FF2B5EF4-FFF2-40B4-BE49-F238E27FC236}">
                <a16:creationId xmlns:a16="http://schemas.microsoft.com/office/drawing/2014/main" id="{D4FC345E-3E32-45BC-8551-5733AB2308B9}"/>
              </a:ext>
            </a:extLst>
          </p:cNvPr>
          <p:cNvSpPr>
            <a:spLocks noGrp="1"/>
          </p:cNvSpPr>
          <p:nvPr>
            <p:ph type="body" sz="quarter" idx="15"/>
          </p:nvPr>
        </p:nvSpPr>
        <p:spPr/>
        <p:txBody>
          <a:bodyPr>
            <a:normAutofit/>
          </a:bodyPr>
          <a:lstStyle/>
          <a:p>
            <a:pPr algn="ctr"/>
            <a:r>
              <a:rPr lang="en-IE" b="1" dirty="0"/>
              <a:t>Storytelling Capacity</a:t>
            </a:r>
          </a:p>
          <a:p>
            <a:pPr algn="ctr"/>
            <a:endParaRPr lang="en-IE" b="1" dirty="0"/>
          </a:p>
          <a:p>
            <a:pPr algn="ctr"/>
            <a:r>
              <a:rPr lang="en-IE" sz="2800" dirty="0"/>
              <a:t>Resources, platforms and approaches you need to consider to create and share your story!</a:t>
            </a:r>
          </a:p>
          <a:p>
            <a:pPr algn="ctr"/>
            <a:endParaRPr lang="en-IE" sz="2800" dirty="0"/>
          </a:p>
          <a:p>
            <a:pPr algn="ctr"/>
            <a:endParaRPr lang="en-IE" dirty="0"/>
          </a:p>
        </p:txBody>
      </p:sp>
    </p:spTree>
    <p:extLst>
      <p:ext uri="{BB962C8B-B14F-4D97-AF65-F5344CB8AC3E}">
        <p14:creationId xmlns:p14="http://schemas.microsoft.com/office/powerpoint/2010/main" val="255992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7576F89-9314-4F42-9AAD-46FB8439A4FF}"/>
              </a:ext>
            </a:extLst>
          </p:cNvPr>
          <p:cNvSpPr>
            <a:spLocks noGrp="1"/>
          </p:cNvSpPr>
          <p:nvPr>
            <p:ph type="body" sz="quarter" idx="14"/>
          </p:nvPr>
        </p:nvSpPr>
        <p:spPr>
          <a:xfrm>
            <a:off x="5584492" y="1413726"/>
            <a:ext cx="6411349" cy="2592420"/>
          </a:xfrm>
        </p:spPr>
        <p:txBody>
          <a:bodyPr/>
          <a:lstStyle/>
          <a:p>
            <a:pPr marL="342900" indent="-342900" algn="l">
              <a:buAutoNum type="arabicPeriod"/>
            </a:pPr>
            <a:r>
              <a:rPr lang="en-IE" b="1" dirty="0">
                <a:solidFill>
                  <a:srgbClr val="7391C2"/>
                </a:solidFill>
                <a:latin typeface="Calibri" panose="020F0502020204030204" pitchFamily="34" charset="0"/>
              </a:rPr>
              <a:t>Understand </a:t>
            </a:r>
            <a:r>
              <a:rPr lang="en-IE" dirty="0">
                <a:solidFill>
                  <a:schemeClr val="tx1">
                    <a:lumMod val="75000"/>
                    <a:lumOff val="25000"/>
                  </a:schemeClr>
                </a:solidFill>
                <a:latin typeface="Calibri" panose="020F0502020204030204" pitchFamily="34" charset="0"/>
              </a:rPr>
              <a:t>the importance and power of </a:t>
            </a:r>
            <a:r>
              <a:rPr lang="en-IE" b="1" dirty="0">
                <a:solidFill>
                  <a:schemeClr val="tx1">
                    <a:lumMod val="75000"/>
                    <a:lumOff val="25000"/>
                  </a:schemeClr>
                </a:solidFill>
                <a:latin typeface="Calibri" panose="020F0502020204030204" pitchFamily="34" charset="0"/>
              </a:rPr>
              <a:t>authentic story telling </a:t>
            </a:r>
            <a:r>
              <a:rPr lang="en-IE" dirty="0">
                <a:solidFill>
                  <a:schemeClr val="tx1">
                    <a:lumMod val="75000"/>
                    <a:lumOff val="25000"/>
                  </a:schemeClr>
                </a:solidFill>
                <a:latin typeface="Calibri" panose="020F0502020204030204" pitchFamily="34" charset="0"/>
              </a:rPr>
              <a:t>and that delivering it across multiple platforms and in different ways will ensure you reach your mission and goals.</a:t>
            </a:r>
          </a:p>
          <a:p>
            <a:pPr marL="342900" indent="-342900" algn="l">
              <a:buAutoNum type="arabicPeriod"/>
            </a:pPr>
            <a:r>
              <a:rPr lang="en-IE" b="1" dirty="0">
                <a:solidFill>
                  <a:srgbClr val="E48E02"/>
                </a:solidFill>
                <a:latin typeface="Calibri" panose="020F0502020204030204" pitchFamily="34" charset="0"/>
              </a:rPr>
              <a:t>Explore </a:t>
            </a:r>
            <a:r>
              <a:rPr lang="en-IE" dirty="0">
                <a:solidFill>
                  <a:schemeClr val="tx1">
                    <a:lumMod val="75000"/>
                    <a:lumOff val="25000"/>
                  </a:schemeClr>
                </a:solidFill>
                <a:latin typeface="Calibri" panose="020F0502020204030204" pitchFamily="34" charset="0"/>
              </a:rPr>
              <a:t>how other YDSI’s and global brands have developed amazing stories that connect to the hearts and minds of their audiences and extended audiences</a:t>
            </a:r>
          </a:p>
          <a:p>
            <a:pPr marL="342900" indent="-342900" algn="l">
              <a:buAutoNum type="arabicPeriod"/>
            </a:pPr>
            <a:r>
              <a:rPr lang="en-IE" b="1" dirty="0">
                <a:solidFill>
                  <a:srgbClr val="ED2A59"/>
                </a:solidFill>
                <a:latin typeface="Calibri" panose="020F0502020204030204" pitchFamily="34" charset="0"/>
              </a:rPr>
              <a:t>Discover and Learn </a:t>
            </a:r>
            <a:r>
              <a:rPr lang="en-IE" dirty="0">
                <a:solidFill>
                  <a:schemeClr val="tx1">
                    <a:lumMod val="75000"/>
                    <a:lumOff val="25000"/>
                  </a:schemeClr>
                </a:solidFill>
                <a:latin typeface="Calibri" panose="020F0502020204030204" pitchFamily="34" charset="0"/>
              </a:rPr>
              <a:t>how to develop your Mission Marketing and Storytelling talents in a cost effective and easy, step by step way so you too can reach global audiences and more importantly get your Mission underway….!</a:t>
            </a:r>
          </a:p>
          <a:p>
            <a:pPr marL="342900" indent="-342900" algn="l">
              <a:buAutoNum type="arabicPeriod"/>
            </a:pPr>
            <a:endParaRPr lang="en-IE" dirty="0">
              <a:solidFill>
                <a:schemeClr val="tx1">
                  <a:lumMod val="75000"/>
                  <a:lumOff val="25000"/>
                </a:schemeClr>
              </a:solidFill>
              <a:latin typeface="Calibri" panose="020F0502020204030204" pitchFamily="34" charset="0"/>
            </a:endParaRPr>
          </a:p>
          <a:p>
            <a:pPr marL="342900" indent="-342900" algn="l">
              <a:buAutoNum type="arabicPeriod"/>
            </a:pPr>
            <a:endParaRPr lang="en-IE" dirty="0">
              <a:solidFill>
                <a:schemeClr val="tx1">
                  <a:lumMod val="75000"/>
                  <a:lumOff val="25000"/>
                </a:schemeClr>
              </a:solidFill>
              <a:latin typeface="Calibri" panose="020F0502020204030204" pitchFamily="34" charset="0"/>
            </a:endParaRPr>
          </a:p>
          <a:p>
            <a:pPr marL="342900" indent="-342900" algn="l">
              <a:buAutoNum type="arabicPeriod"/>
            </a:pPr>
            <a:endParaRPr lang="en-IE" dirty="0">
              <a:solidFill>
                <a:schemeClr val="tx1">
                  <a:lumMod val="75000"/>
                  <a:lumOff val="25000"/>
                </a:schemeClr>
              </a:solidFill>
              <a:latin typeface="Calibri" panose="020F0502020204030204" pitchFamily="34" charset="0"/>
            </a:endParaRPr>
          </a:p>
          <a:p>
            <a:pPr algn="l"/>
            <a:endParaRPr lang="en-US" dirty="0">
              <a:solidFill>
                <a:srgbClr val="ED2A59"/>
              </a:solidFill>
            </a:endParaRPr>
          </a:p>
        </p:txBody>
      </p:sp>
      <p:pic>
        <p:nvPicPr>
          <p:cNvPr id="11" name="Picture Placeholder 10" descr="A group of people sitting at a table looking at a computer&#10;&#10;Description automatically generated">
            <a:extLst>
              <a:ext uri="{FF2B5EF4-FFF2-40B4-BE49-F238E27FC236}">
                <a16:creationId xmlns:a16="http://schemas.microsoft.com/office/drawing/2014/main" id="{C1EF8827-9143-2341-9120-C8FE13B66017}"/>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l="3298" r="3298"/>
          <a:stretch/>
        </p:blipFill>
        <p:spPr>
          <a:xfrm>
            <a:off x="1631950" y="654404"/>
            <a:ext cx="3760366" cy="5549192"/>
          </a:xfrm>
        </p:spPr>
      </p:pic>
      <p:sp>
        <p:nvSpPr>
          <p:cNvPr id="8" name="Text Placeholder 7">
            <a:extLst>
              <a:ext uri="{FF2B5EF4-FFF2-40B4-BE49-F238E27FC236}">
                <a16:creationId xmlns:a16="http://schemas.microsoft.com/office/drawing/2014/main" id="{656ECF7F-3D5D-3D47-AB78-779318DBABA9}"/>
              </a:ext>
            </a:extLst>
          </p:cNvPr>
          <p:cNvSpPr>
            <a:spLocks noGrp="1"/>
          </p:cNvSpPr>
          <p:nvPr>
            <p:ph type="body" sz="quarter" idx="4294967295"/>
          </p:nvPr>
        </p:nvSpPr>
        <p:spPr>
          <a:xfrm>
            <a:off x="5999428" y="268448"/>
            <a:ext cx="5581475" cy="1001363"/>
          </a:xfrm>
          <a:solidFill>
            <a:srgbClr val="009FD8"/>
          </a:solidFill>
        </p:spPr>
        <p:txBody>
          <a:bodyPr anchor="ctr">
            <a:noAutofit/>
          </a:bodyPr>
          <a:lstStyle/>
          <a:p>
            <a:pPr marL="0" indent="0" algn="ctr">
              <a:buNone/>
            </a:pPr>
            <a:r>
              <a:rPr lang="en-IE" sz="3200" b="1" dirty="0">
                <a:solidFill>
                  <a:schemeClr val="bg1"/>
                </a:solidFill>
              </a:rPr>
              <a:t>Module 6 Learning Objectives</a:t>
            </a:r>
            <a:endParaRPr lang="en-US" sz="3200" dirty="0">
              <a:solidFill>
                <a:schemeClr val="bg1"/>
              </a:solidFill>
            </a:endParaRPr>
          </a:p>
        </p:txBody>
      </p:sp>
    </p:spTree>
    <p:extLst>
      <p:ext uri="{BB962C8B-B14F-4D97-AF65-F5344CB8AC3E}">
        <p14:creationId xmlns:p14="http://schemas.microsoft.com/office/powerpoint/2010/main" val="17301905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9CD04AE-6E10-4500-83F6-DF0554D0411B}"/>
              </a:ext>
            </a:extLst>
          </p:cNvPr>
          <p:cNvSpPr>
            <a:spLocks noGrp="1"/>
          </p:cNvSpPr>
          <p:nvPr>
            <p:ph type="body" sz="quarter" idx="14"/>
          </p:nvPr>
        </p:nvSpPr>
        <p:spPr>
          <a:xfrm>
            <a:off x="3903453" y="237040"/>
            <a:ext cx="7540362" cy="6263347"/>
          </a:xfrm>
        </p:spPr>
        <p:txBody>
          <a:bodyPr/>
          <a:lstStyle/>
          <a:p>
            <a:r>
              <a:rPr lang="en-IE" sz="2800" b="1" dirty="0">
                <a:solidFill>
                  <a:srgbClr val="EF619A"/>
                </a:solidFill>
              </a:rPr>
              <a:t>About Us Section</a:t>
            </a:r>
          </a:p>
          <a:p>
            <a:r>
              <a:rPr lang="en-IE" dirty="0">
                <a:solidFill>
                  <a:srgbClr val="454545"/>
                </a:solidFill>
              </a:rPr>
              <a:t>Is needed to tell the project bio or idea or story f</a:t>
            </a:r>
            <a:r>
              <a:rPr lang="en-IE" b="0" i="0" dirty="0">
                <a:solidFill>
                  <a:srgbClr val="454545"/>
                </a:solidFill>
                <a:effectLst/>
              </a:rPr>
              <a:t>ocusing on what your company actually does for its consumers and how it does it. You won’t engage audiences with </a:t>
            </a:r>
            <a:r>
              <a:rPr lang="en-IE" b="0" i="0" dirty="0" err="1">
                <a:solidFill>
                  <a:srgbClr val="454545"/>
                </a:solidFill>
                <a:effectLst/>
              </a:rPr>
              <a:t>self-centered</a:t>
            </a:r>
            <a:r>
              <a:rPr lang="en-IE" b="0" i="0" dirty="0">
                <a:solidFill>
                  <a:srgbClr val="454545"/>
                </a:solidFill>
                <a:effectLst/>
              </a:rPr>
              <a:t> praise for you and your company alone. Instead, tell consumers how your company and brand can positively influence their lives and others. That way, they’re learning about your brand through the context of how it relates to them and the vulnerable people they care about…</a:t>
            </a:r>
          </a:p>
          <a:p>
            <a:r>
              <a:rPr lang="en-IE" sz="2800" b="1" dirty="0">
                <a:solidFill>
                  <a:srgbClr val="E48E02"/>
                </a:solidFill>
              </a:rPr>
              <a:t>Get Creative!!!</a:t>
            </a:r>
          </a:p>
          <a:p>
            <a:r>
              <a:rPr lang="en-IE" dirty="0">
                <a:solidFill>
                  <a:srgbClr val="454545"/>
                </a:solidFill>
              </a:rPr>
              <a:t>Keep things fresh, relevant and interesting by using and mixing up different media, like moving images, image collages or a live documentary style video, tell your story through </a:t>
            </a:r>
            <a:r>
              <a:rPr lang="en-IE" dirty="0" err="1">
                <a:solidFill>
                  <a:srgbClr val="454545"/>
                </a:solidFill>
              </a:rPr>
              <a:t>TikTok</a:t>
            </a:r>
            <a:r>
              <a:rPr lang="en-IE" dirty="0">
                <a:solidFill>
                  <a:srgbClr val="454545"/>
                </a:solidFill>
              </a:rPr>
              <a:t>, podcasts or a dedicated gallery section in your website. This will make sure your viewers get engaged and stay interested. (</a:t>
            </a:r>
            <a:r>
              <a:rPr lang="en-IE" b="1" dirty="0">
                <a:solidFill>
                  <a:srgbClr val="E48E02"/>
                </a:solidFill>
              </a:rPr>
              <a:t>Note: </a:t>
            </a:r>
            <a:r>
              <a:rPr lang="en-IE" dirty="0">
                <a:solidFill>
                  <a:srgbClr val="454545"/>
                </a:solidFill>
              </a:rPr>
              <a:t>it doesn’t have to be perfect but it does have to be well executed and professional)</a:t>
            </a:r>
          </a:p>
        </p:txBody>
      </p:sp>
      <p:sp>
        <p:nvSpPr>
          <p:cNvPr id="8" name="Text Placeholder 7">
            <a:extLst>
              <a:ext uri="{FF2B5EF4-FFF2-40B4-BE49-F238E27FC236}">
                <a16:creationId xmlns:a16="http://schemas.microsoft.com/office/drawing/2014/main" id="{D4FC345E-3E32-45BC-8551-5733AB2308B9}"/>
              </a:ext>
            </a:extLst>
          </p:cNvPr>
          <p:cNvSpPr>
            <a:spLocks noGrp="1"/>
          </p:cNvSpPr>
          <p:nvPr>
            <p:ph type="body" sz="quarter" idx="15"/>
          </p:nvPr>
        </p:nvSpPr>
        <p:spPr/>
        <p:txBody>
          <a:bodyPr>
            <a:normAutofit/>
          </a:bodyPr>
          <a:lstStyle/>
          <a:p>
            <a:pPr algn="ctr"/>
            <a:r>
              <a:rPr lang="en-IE" b="1" dirty="0"/>
              <a:t>Storytelling Capacity</a:t>
            </a:r>
          </a:p>
          <a:p>
            <a:pPr algn="ctr"/>
            <a:endParaRPr lang="en-IE" b="1" dirty="0"/>
          </a:p>
          <a:p>
            <a:pPr algn="ctr"/>
            <a:r>
              <a:rPr lang="en-IE" sz="2800" dirty="0"/>
              <a:t>Resources, platforms and approaches you need to consider to create and share your story!</a:t>
            </a:r>
          </a:p>
          <a:p>
            <a:endParaRPr lang="en-IE" dirty="0"/>
          </a:p>
        </p:txBody>
      </p:sp>
    </p:spTree>
    <p:extLst>
      <p:ext uri="{BB962C8B-B14F-4D97-AF65-F5344CB8AC3E}">
        <p14:creationId xmlns:p14="http://schemas.microsoft.com/office/powerpoint/2010/main" val="2052020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A63A20-A55E-418D-AB56-82D8C6A40B97}"/>
              </a:ext>
            </a:extLst>
          </p:cNvPr>
          <p:cNvSpPr>
            <a:spLocks noGrp="1"/>
          </p:cNvSpPr>
          <p:nvPr>
            <p:ph type="body" sz="quarter" idx="14"/>
          </p:nvPr>
        </p:nvSpPr>
        <p:spPr>
          <a:xfrm>
            <a:off x="3966827" y="200826"/>
            <a:ext cx="7540362" cy="5206518"/>
          </a:xfrm>
        </p:spPr>
        <p:txBody>
          <a:bodyPr/>
          <a:lstStyle/>
          <a:p>
            <a:r>
              <a:rPr lang="en-IE" sz="3200" b="1" dirty="0">
                <a:solidFill>
                  <a:srgbClr val="ED2A59"/>
                </a:solidFill>
                <a:hlinkClick r:id="rId2">
                  <a:extLst>
                    <a:ext uri="{A12FA001-AC4F-418D-AE19-62706E023703}">
                      <ahyp:hlinkClr xmlns:ahyp="http://schemas.microsoft.com/office/drawing/2018/hyperlinkcolor" val="tx"/>
                    </a:ext>
                  </a:extLst>
                </a:hlinkClick>
              </a:rPr>
              <a:t>Get Creative: Lego Tell a Great Story</a:t>
            </a:r>
            <a:r>
              <a:rPr lang="en-IE" sz="3200" b="1" dirty="0">
                <a:solidFill>
                  <a:srgbClr val="ED2A59"/>
                </a:solidFill>
              </a:rPr>
              <a:t>!</a:t>
            </a:r>
          </a:p>
          <a:p>
            <a:r>
              <a:rPr lang="en-IE" b="0" i="0" dirty="0">
                <a:solidFill>
                  <a:srgbClr val="454545"/>
                </a:solidFill>
                <a:effectLst/>
              </a:rPr>
              <a:t>Aguilar was able to do his first push-up with the prosthetic, and sharing his story is certain to help inspire and motivate others to achieve as he did. It’s also a testament to the empowerment that LEGO can provide to its users, who can do anything they want with the brand’s product. Their wildest dreams aren’t so far away when they can see others make working prosthetics and other functional creations with a few plastic bricks.</a:t>
            </a:r>
            <a:endParaRPr lang="en-IE" dirty="0"/>
          </a:p>
        </p:txBody>
      </p:sp>
      <p:sp>
        <p:nvSpPr>
          <p:cNvPr id="3" name="Text Placeholder 2">
            <a:extLst>
              <a:ext uri="{FF2B5EF4-FFF2-40B4-BE49-F238E27FC236}">
                <a16:creationId xmlns:a16="http://schemas.microsoft.com/office/drawing/2014/main" id="{09DDD8E4-CCD7-40C3-B1BE-D15F22ECC936}"/>
              </a:ext>
            </a:extLst>
          </p:cNvPr>
          <p:cNvSpPr>
            <a:spLocks noGrp="1"/>
          </p:cNvSpPr>
          <p:nvPr>
            <p:ph type="body" sz="quarter" idx="15"/>
          </p:nvPr>
        </p:nvSpPr>
        <p:spPr>
          <a:xfrm>
            <a:off x="316872" y="653500"/>
            <a:ext cx="3020096" cy="5206518"/>
          </a:xfrm>
        </p:spPr>
        <p:txBody>
          <a:bodyPr>
            <a:normAutofit/>
          </a:bodyPr>
          <a:lstStyle/>
          <a:p>
            <a:pPr algn="ctr"/>
            <a:r>
              <a:rPr lang="en-IE" b="1" dirty="0"/>
              <a:t>Get Creative!</a:t>
            </a:r>
          </a:p>
          <a:p>
            <a:pPr algn="ctr"/>
            <a:r>
              <a:rPr lang="en-IE" b="1" dirty="0"/>
              <a:t>See  How Lego Tell a Great Story!</a:t>
            </a:r>
          </a:p>
          <a:p>
            <a:pPr algn="ctr"/>
            <a:endParaRPr lang="en-IE" sz="2800" dirty="0"/>
          </a:p>
          <a:p>
            <a:pPr algn="ctr"/>
            <a:r>
              <a:rPr lang="en-IE" sz="2800" dirty="0"/>
              <a:t>David Aguilar, who built a prosthetic arm with LEGOs, combining engineering, ingenuity and a toy.</a:t>
            </a:r>
          </a:p>
          <a:p>
            <a:pPr algn="ctr"/>
            <a:endParaRPr lang="en-IE" dirty="0"/>
          </a:p>
        </p:txBody>
      </p:sp>
      <p:pic>
        <p:nvPicPr>
          <p:cNvPr id="2050" name="Picture 2">
            <a:extLst>
              <a:ext uri="{FF2B5EF4-FFF2-40B4-BE49-F238E27FC236}">
                <a16:creationId xmlns:a16="http://schemas.microsoft.com/office/drawing/2014/main" id="{A46DAC31-B677-49A2-84F7-A3819F49E9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1608" y="3666652"/>
            <a:ext cx="3925098" cy="27398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4"/>
            <a:extLst>
              <a:ext uri="{FF2B5EF4-FFF2-40B4-BE49-F238E27FC236}">
                <a16:creationId xmlns:a16="http://schemas.microsoft.com/office/drawing/2014/main" id="{92ECBCCA-25E5-4503-9474-620E2B73DF5D}"/>
              </a:ext>
            </a:extLst>
          </p:cNvPr>
          <p:cNvPicPr>
            <a:picLocks noChangeAspect="1"/>
          </p:cNvPicPr>
          <p:nvPr/>
        </p:nvPicPr>
        <p:blipFill rotWithShape="1">
          <a:blip r:embed="rId5"/>
          <a:srcRect r="1322"/>
          <a:stretch/>
        </p:blipFill>
        <p:spPr>
          <a:xfrm>
            <a:off x="8616565" y="3182223"/>
            <a:ext cx="2421529" cy="3274935"/>
          </a:xfrm>
          <a:prstGeom prst="rect">
            <a:avLst/>
          </a:prstGeom>
        </p:spPr>
      </p:pic>
      <p:sp>
        <p:nvSpPr>
          <p:cNvPr id="4" name="TextBox 3">
            <a:extLst>
              <a:ext uri="{FF2B5EF4-FFF2-40B4-BE49-F238E27FC236}">
                <a16:creationId xmlns:a16="http://schemas.microsoft.com/office/drawing/2014/main" id="{BF13A3D0-1914-4B1B-80BF-94B4CF778753}"/>
              </a:ext>
            </a:extLst>
          </p:cNvPr>
          <p:cNvSpPr txBox="1"/>
          <p:nvPr/>
        </p:nvSpPr>
        <p:spPr>
          <a:xfrm>
            <a:off x="8682273" y="6408528"/>
            <a:ext cx="2272420" cy="523220"/>
          </a:xfrm>
          <a:prstGeom prst="rect">
            <a:avLst/>
          </a:prstGeom>
          <a:noFill/>
        </p:spPr>
        <p:txBody>
          <a:bodyPr wrap="square" rtlCol="0">
            <a:spAutoFit/>
          </a:bodyPr>
          <a:lstStyle/>
          <a:p>
            <a:pPr algn="ctr"/>
            <a:r>
              <a:rPr lang="en-IE" sz="2800" b="1" dirty="0">
                <a:solidFill>
                  <a:srgbClr val="ED2A59"/>
                </a:solidFill>
              </a:rPr>
              <a:t>Watch Video</a:t>
            </a:r>
          </a:p>
        </p:txBody>
      </p:sp>
    </p:spTree>
    <p:extLst>
      <p:ext uri="{BB962C8B-B14F-4D97-AF65-F5344CB8AC3E}">
        <p14:creationId xmlns:p14="http://schemas.microsoft.com/office/powerpoint/2010/main" val="4268074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AA294D2-1174-4FA7-BD89-3A80EBBD3942}"/>
              </a:ext>
            </a:extLst>
          </p:cNvPr>
          <p:cNvSpPr>
            <a:spLocks noGrp="1"/>
          </p:cNvSpPr>
          <p:nvPr>
            <p:ph type="body" sz="quarter" idx="16"/>
          </p:nvPr>
        </p:nvSpPr>
        <p:spPr>
          <a:xfrm>
            <a:off x="9613638" y="4327643"/>
            <a:ext cx="785328" cy="1056986"/>
          </a:xfrm>
        </p:spPr>
        <p:txBody>
          <a:bodyPr>
            <a:normAutofit fontScale="85000" lnSpcReduction="20000"/>
          </a:bodyPr>
          <a:lstStyle/>
          <a:p>
            <a:endParaRPr lang="en-IE" dirty="0"/>
          </a:p>
        </p:txBody>
      </p:sp>
      <p:sp>
        <p:nvSpPr>
          <p:cNvPr id="5" name="Text Placeholder 4">
            <a:extLst>
              <a:ext uri="{FF2B5EF4-FFF2-40B4-BE49-F238E27FC236}">
                <a16:creationId xmlns:a16="http://schemas.microsoft.com/office/drawing/2014/main" id="{8B9D13E5-26F0-42E7-BCC4-932DB198E7CB}"/>
              </a:ext>
            </a:extLst>
          </p:cNvPr>
          <p:cNvSpPr>
            <a:spLocks noGrp="1"/>
          </p:cNvSpPr>
          <p:nvPr>
            <p:ph type="body" sz="quarter" idx="13"/>
          </p:nvPr>
        </p:nvSpPr>
        <p:spPr>
          <a:xfrm>
            <a:off x="6706635" y="1316960"/>
            <a:ext cx="4082856" cy="3715819"/>
          </a:xfrm>
        </p:spPr>
        <p:txBody>
          <a:bodyPr>
            <a:normAutofit/>
          </a:bodyPr>
          <a:lstStyle/>
          <a:p>
            <a:pPr>
              <a:spcBef>
                <a:spcPts val="0"/>
              </a:spcBef>
            </a:pPr>
            <a:r>
              <a:rPr lang="en-IE" sz="2400" b="0" i="0" dirty="0">
                <a:effectLst/>
              </a:rPr>
              <a:t>DayCape is a digital image calendar that supports children and their carers and educators in managing their daily schedule and facilitating their lives at home and in school. The underlying philosophy is to uplift their uniqueness and skills and transform autism into a superpower</a:t>
            </a:r>
            <a:endParaRPr lang="en-IE" sz="2400" i="1" dirty="0"/>
          </a:p>
          <a:p>
            <a:pPr>
              <a:spcBef>
                <a:spcPts val="0"/>
              </a:spcBef>
            </a:pPr>
            <a:r>
              <a:rPr lang="en-IE" sz="2400" dirty="0">
                <a:effectLst/>
              </a:rPr>
              <a:t>Anton </a:t>
            </a:r>
            <a:r>
              <a:rPr lang="en-IE" sz="2400" dirty="0" err="1">
                <a:effectLst/>
              </a:rPr>
              <a:t>H</a:t>
            </a:r>
            <a:r>
              <a:rPr lang="en-IE" sz="2400" b="0" dirty="0" err="1">
                <a:effectLst/>
              </a:rPr>
              <a:t>å</a:t>
            </a:r>
            <a:r>
              <a:rPr lang="en-IE" sz="2400" dirty="0" err="1">
                <a:effectLst/>
              </a:rPr>
              <a:t>kanson</a:t>
            </a:r>
            <a:endParaRPr lang="en-IE" sz="2400" dirty="0"/>
          </a:p>
        </p:txBody>
      </p:sp>
      <p:sp>
        <p:nvSpPr>
          <p:cNvPr id="9" name="Text Placeholder 8">
            <a:extLst>
              <a:ext uri="{FF2B5EF4-FFF2-40B4-BE49-F238E27FC236}">
                <a16:creationId xmlns:a16="http://schemas.microsoft.com/office/drawing/2014/main" id="{BB15F577-6817-48C8-AD26-C15D8E534ED5}"/>
              </a:ext>
            </a:extLst>
          </p:cNvPr>
          <p:cNvSpPr>
            <a:spLocks noGrp="1"/>
          </p:cNvSpPr>
          <p:nvPr>
            <p:ph type="body" sz="quarter" idx="17"/>
          </p:nvPr>
        </p:nvSpPr>
        <p:spPr>
          <a:xfrm>
            <a:off x="6496809" y="1078835"/>
            <a:ext cx="2613204" cy="1221666"/>
          </a:xfrm>
        </p:spPr>
        <p:txBody>
          <a:bodyPr>
            <a:normAutofit fontScale="92500" lnSpcReduction="10000"/>
          </a:bodyPr>
          <a:lstStyle/>
          <a:p>
            <a:endParaRPr lang="en-IE" dirty="0"/>
          </a:p>
        </p:txBody>
      </p:sp>
      <p:sp>
        <p:nvSpPr>
          <p:cNvPr id="10" name="Text Placeholder 6">
            <a:extLst>
              <a:ext uri="{FF2B5EF4-FFF2-40B4-BE49-F238E27FC236}">
                <a16:creationId xmlns:a16="http://schemas.microsoft.com/office/drawing/2014/main" id="{0E283DF7-3CFE-4688-9047-304EF2F42332}"/>
              </a:ext>
            </a:extLst>
          </p:cNvPr>
          <p:cNvSpPr txBox="1">
            <a:spLocks/>
          </p:cNvSpPr>
          <p:nvPr/>
        </p:nvSpPr>
        <p:spPr>
          <a:xfrm>
            <a:off x="327365" y="218728"/>
            <a:ext cx="6711610"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sz="3600" b="1" dirty="0">
                <a:solidFill>
                  <a:srgbClr val="A6377D"/>
                </a:solidFill>
              </a:rPr>
              <a:t>YDSI </a:t>
            </a:r>
            <a:r>
              <a:rPr lang="en-IE" sz="3600" b="1" dirty="0" err="1">
                <a:solidFill>
                  <a:srgbClr val="A6377D"/>
                </a:solidFill>
              </a:rPr>
              <a:t>DayCape</a:t>
            </a:r>
            <a:r>
              <a:rPr lang="en-IE" sz="3600" b="1" dirty="0">
                <a:solidFill>
                  <a:srgbClr val="A6377D"/>
                </a:solidFill>
              </a:rPr>
              <a:t> App Uses Animation to Explain App</a:t>
            </a:r>
          </a:p>
          <a:p>
            <a:pPr>
              <a:spcBef>
                <a:spcPts val="0"/>
              </a:spcBef>
            </a:pPr>
            <a:r>
              <a:rPr lang="en-IE" sz="2800" i="1" dirty="0">
                <a:solidFill>
                  <a:srgbClr val="A6377D"/>
                </a:solidFill>
              </a:rPr>
              <a:t>Digital Tools Facilitating Children with Autism</a:t>
            </a:r>
          </a:p>
          <a:p>
            <a:pPr>
              <a:spcBef>
                <a:spcPts val="0"/>
              </a:spcBef>
            </a:pPr>
            <a:r>
              <a:rPr lang="en-IE" sz="2800" dirty="0">
                <a:solidFill>
                  <a:srgbClr val="A6377D"/>
                </a:solidFill>
              </a:rPr>
              <a:t>Anton </a:t>
            </a:r>
            <a:r>
              <a:rPr lang="en-IE" sz="2800" dirty="0" err="1">
                <a:solidFill>
                  <a:srgbClr val="A6377D"/>
                </a:solidFill>
              </a:rPr>
              <a:t>H</a:t>
            </a:r>
            <a:r>
              <a:rPr lang="en-IE" sz="2800" b="0" i="0" dirty="0" err="1">
                <a:solidFill>
                  <a:srgbClr val="A6377D"/>
                </a:solidFill>
                <a:effectLst/>
              </a:rPr>
              <a:t>å</a:t>
            </a:r>
            <a:r>
              <a:rPr lang="en-IE" sz="2800" dirty="0" err="1">
                <a:solidFill>
                  <a:srgbClr val="A6377D"/>
                </a:solidFill>
              </a:rPr>
              <a:t>kanson</a:t>
            </a:r>
            <a:r>
              <a:rPr lang="en-IE" sz="2800" dirty="0">
                <a:solidFill>
                  <a:srgbClr val="A6377D"/>
                </a:solidFill>
              </a:rPr>
              <a:t>, </a:t>
            </a:r>
            <a:r>
              <a:rPr lang="en-IE" sz="2800" dirty="0">
                <a:solidFill>
                  <a:srgbClr val="A6377D"/>
                </a:solidFill>
                <a:hlinkClick r:id="rId2">
                  <a:extLst>
                    <a:ext uri="{A12FA001-AC4F-418D-AE19-62706E023703}">
                      <ahyp:hlinkClr xmlns:ahyp="http://schemas.microsoft.com/office/drawing/2018/hyperlinkcolor" val="tx"/>
                    </a:ext>
                  </a:extLst>
                </a:hlinkClick>
              </a:rPr>
              <a:t>DayCape</a:t>
            </a:r>
            <a:r>
              <a:rPr lang="en-IE" sz="2800" dirty="0">
                <a:solidFill>
                  <a:srgbClr val="A6377D"/>
                </a:solidFill>
              </a:rPr>
              <a:t>, Sweden</a:t>
            </a:r>
          </a:p>
        </p:txBody>
      </p:sp>
      <p:pic>
        <p:nvPicPr>
          <p:cNvPr id="7170" name="Picture 2" descr="Digital tools facilitating the lives of children with autism: an interview with the founder of DayCape">
            <a:extLst>
              <a:ext uri="{FF2B5EF4-FFF2-40B4-BE49-F238E27FC236}">
                <a16:creationId xmlns:a16="http://schemas.microsoft.com/office/drawing/2014/main" id="{5AF2BA30-7CA8-4DEF-953F-60CA86A7A9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33" t="3037" r="7407"/>
          <a:stretch/>
        </p:blipFill>
        <p:spPr bwMode="auto">
          <a:xfrm>
            <a:off x="585661" y="2825602"/>
            <a:ext cx="4559817" cy="3600000"/>
          </a:xfrm>
          <a:prstGeom prst="teardrop">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26384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8A55D3D-0157-4A63-AD45-6418FF11D384}"/>
              </a:ext>
            </a:extLst>
          </p:cNvPr>
          <p:cNvSpPr>
            <a:spLocks noGrp="1"/>
          </p:cNvSpPr>
          <p:nvPr>
            <p:ph type="pic" sz="quarter" idx="21"/>
          </p:nvPr>
        </p:nvSpPr>
        <p:spPr/>
      </p:sp>
      <p:pic>
        <p:nvPicPr>
          <p:cNvPr id="8" name="Picture 7">
            <a:hlinkClick r:id="rId2"/>
            <a:extLst>
              <a:ext uri="{FF2B5EF4-FFF2-40B4-BE49-F238E27FC236}">
                <a16:creationId xmlns:a16="http://schemas.microsoft.com/office/drawing/2014/main" id="{20BBC44F-791F-4200-97F9-78CCA61AC670}"/>
              </a:ext>
            </a:extLst>
          </p:cNvPr>
          <p:cNvPicPr>
            <a:picLocks noChangeAspect="1"/>
          </p:cNvPicPr>
          <p:nvPr/>
        </p:nvPicPr>
        <p:blipFill rotWithShape="1">
          <a:blip r:embed="rId3"/>
          <a:srcRect r="47447"/>
          <a:stretch/>
        </p:blipFill>
        <p:spPr>
          <a:xfrm>
            <a:off x="1200695" y="1146613"/>
            <a:ext cx="2229488" cy="4354674"/>
          </a:xfrm>
          <a:prstGeom prst="rect">
            <a:avLst/>
          </a:prstGeom>
        </p:spPr>
      </p:pic>
      <p:pic>
        <p:nvPicPr>
          <p:cNvPr id="10" name="Picture 2" descr="Digital tools facilitating the lives of children with autism: an interview with the founder of DayCape">
            <a:extLst>
              <a:ext uri="{FF2B5EF4-FFF2-40B4-BE49-F238E27FC236}">
                <a16:creationId xmlns:a16="http://schemas.microsoft.com/office/drawing/2014/main" id="{6F85FD63-8C4C-4198-99C6-A6FC3B223F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833" t="3037" r="7407"/>
          <a:stretch/>
        </p:blipFill>
        <p:spPr bwMode="auto">
          <a:xfrm>
            <a:off x="3920940" y="4847342"/>
            <a:ext cx="2093755" cy="1800000"/>
          </a:xfrm>
          <a:prstGeom prst="teardrop">
            <a:avLst/>
          </a:prstGeom>
          <a:noFill/>
          <a:extLst>
            <a:ext uri="{909E8E84-426E-40DD-AFC4-6F175D3DCCD1}">
              <a14:hiddenFill xmlns:a14="http://schemas.microsoft.com/office/drawing/2010/main">
                <a:solidFill>
                  <a:srgbClr val="FFFFFF"/>
                </a:solidFill>
              </a14:hiddenFill>
            </a:ext>
          </a:extLst>
        </p:spPr>
      </p:pic>
      <p:sp>
        <p:nvSpPr>
          <p:cNvPr id="11" name="Speech Bubble: Oval 10">
            <a:extLst>
              <a:ext uri="{FF2B5EF4-FFF2-40B4-BE49-F238E27FC236}">
                <a16:creationId xmlns:a16="http://schemas.microsoft.com/office/drawing/2014/main" id="{81BAA502-2A1E-4072-8D93-791CB1D96C07}"/>
              </a:ext>
            </a:extLst>
          </p:cNvPr>
          <p:cNvSpPr/>
          <p:nvPr/>
        </p:nvSpPr>
        <p:spPr>
          <a:xfrm>
            <a:off x="4825872" y="76616"/>
            <a:ext cx="7192551" cy="542467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400" i="1" dirty="0">
              <a:solidFill>
                <a:schemeClr val="bg1"/>
              </a:solidFill>
            </a:endParaRPr>
          </a:p>
          <a:p>
            <a:pPr algn="ctr"/>
            <a:r>
              <a:rPr lang="en-IE" sz="2400" i="1" dirty="0">
                <a:solidFill>
                  <a:schemeClr val="bg1"/>
                </a:solidFill>
              </a:rPr>
              <a:t>‘</a:t>
            </a:r>
            <a:r>
              <a:rPr lang="en-IE" sz="2400" b="0" i="0" dirty="0">
                <a:solidFill>
                  <a:schemeClr val="bg1"/>
                </a:solidFill>
                <a:effectLst/>
              </a:rPr>
              <a:t>Be geeky and learn as much as possible about the problem you want to solve. As a social entrepreneur you need to understand at every touchpoint where you can make a social impact, how best to do it and how you prove that you are making a difference. You won’t have it as easy as regular entrepreneurs who can simply point to their profit. So you need to be more knowledgeable’</a:t>
            </a:r>
          </a:p>
          <a:p>
            <a:pPr algn="ctr"/>
            <a:r>
              <a:rPr lang="en-IE" sz="2400" i="1" dirty="0">
                <a:effectLst/>
              </a:rPr>
              <a:t>Anton </a:t>
            </a:r>
            <a:r>
              <a:rPr lang="en-IE" sz="2400" i="1" dirty="0" err="1">
                <a:effectLst/>
              </a:rPr>
              <a:t>H</a:t>
            </a:r>
            <a:r>
              <a:rPr lang="en-IE" sz="2400" b="0" i="1" dirty="0" err="1">
                <a:effectLst/>
              </a:rPr>
              <a:t>å</a:t>
            </a:r>
            <a:r>
              <a:rPr lang="en-IE" sz="2400" i="1" dirty="0" err="1">
                <a:effectLst/>
              </a:rPr>
              <a:t>kanson</a:t>
            </a:r>
            <a:endParaRPr lang="en-IE" sz="2400" i="1" dirty="0"/>
          </a:p>
          <a:p>
            <a:pPr algn="ctr"/>
            <a:endParaRPr lang="en-IE" sz="2400" dirty="0">
              <a:solidFill>
                <a:schemeClr val="bg1"/>
              </a:solidFill>
            </a:endParaRPr>
          </a:p>
        </p:txBody>
      </p:sp>
      <p:sp>
        <p:nvSpPr>
          <p:cNvPr id="12" name="Star: 6 Points 11">
            <a:extLst>
              <a:ext uri="{FF2B5EF4-FFF2-40B4-BE49-F238E27FC236}">
                <a16:creationId xmlns:a16="http://schemas.microsoft.com/office/drawing/2014/main" id="{1384D238-74F2-4016-9007-EBF7169C1E25}"/>
              </a:ext>
            </a:extLst>
          </p:cNvPr>
          <p:cNvSpPr/>
          <p:nvPr/>
        </p:nvSpPr>
        <p:spPr>
          <a:xfrm>
            <a:off x="2525869" y="76616"/>
            <a:ext cx="3547720" cy="3132561"/>
          </a:xfrm>
          <a:prstGeom prst="star6">
            <a:avLst/>
          </a:prstGeom>
          <a:solidFill>
            <a:srgbClr val="FDA81F"/>
          </a:solidFill>
          <a:ln w="76200">
            <a:solidFill>
              <a:srgbClr val="389D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400" b="1" dirty="0">
                <a:solidFill>
                  <a:schemeClr val="bg1"/>
                </a:solidFill>
              </a:rPr>
              <a:t>My One Piece of Advice to an Aspiring Social Innovator</a:t>
            </a:r>
            <a:endParaRPr lang="en-IE" dirty="0"/>
          </a:p>
        </p:txBody>
      </p:sp>
    </p:spTree>
    <p:extLst>
      <p:ext uri="{BB962C8B-B14F-4D97-AF65-F5344CB8AC3E}">
        <p14:creationId xmlns:p14="http://schemas.microsoft.com/office/powerpoint/2010/main" val="5780239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9CD04AE-6E10-4500-83F6-DF0554D0411B}"/>
              </a:ext>
            </a:extLst>
          </p:cNvPr>
          <p:cNvSpPr>
            <a:spLocks noGrp="1"/>
          </p:cNvSpPr>
          <p:nvPr>
            <p:ph type="body" sz="quarter" idx="14"/>
          </p:nvPr>
        </p:nvSpPr>
        <p:spPr>
          <a:xfrm>
            <a:off x="3903453" y="237041"/>
            <a:ext cx="8029014" cy="5206518"/>
          </a:xfrm>
        </p:spPr>
        <p:txBody>
          <a:bodyPr/>
          <a:lstStyle/>
          <a:p>
            <a:r>
              <a:rPr lang="en-IE" sz="3200" b="1" dirty="0">
                <a:solidFill>
                  <a:srgbClr val="ED2A59"/>
                </a:solidFill>
              </a:rPr>
              <a:t>Talk About Your Customers</a:t>
            </a:r>
          </a:p>
          <a:p>
            <a:pPr algn="l"/>
            <a:r>
              <a:rPr lang="en-IE" b="0" i="0" dirty="0">
                <a:solidFill>
                  <a:srgbClr val="454545"/>
                </a:solidFill>
                <a:effectLst/>
              </a:rPr>
              <a:t>While every story should relate back to the audience, the consumer story or testimonial allows you to really understand how you fulfil your customer needs and preferences. This is also the kind of story that communicates the brand and businesses genuine appreciation for their customers.</a:t>
            </a:r>
          </a:p>
        </p:txBody>
      </p:sp>
      <p:sp>
        <p:nvSpPr>
          <p:cNvPr id="8" name="Text Placeholder 7">
            <a:extLst>
              <a:ext uri="{FF2B5EF4-FFF2-40B4-BE49-F238E27FC236}">
                <a16:creationId xmlns:a16="http://schemas.microsoft.com/office/drawing/2014/main" id="{D4FC345E-3E32-45BC-8551-5733AB2308B9}"/>
              </a:ext>
            </a:extLst>
          </p:cNvPr>
          <p:cNvSpPr>
            <a:spLocks noGrp="1"/>
          </p:cNvSpPr>
          <p:nvPr>
            <p:ph type="body" sz="quarter" idx="15"/>
          </p:nvPr>
        </p:nvSpPr>
        <p:spPr/>
        <p:txBody>
          <a:bodyPr>
            <a:normAutofit lnSpcReduction="10000"/>
          </a:bodyPr>
          <a:lstStyle/>
          <a:p>
            <a:r>
              <a:rPr lang="en-IE" sz="2800" b="0" i="0" dirty="0">
                <a:effectLst/>
              </a:rPr>
              <a:t>Dove’s </a:t>
            </a:r>
            <a:r>
              <a:rPr lang="en-IE" sz="2800" b="1" i="0" u="none" strike="noStrike" dirty="0">
                <a:effectLst/>
                <a:hlinkClick r:id="rId2">
                  <a:extLst>
                    <a:ext uri="{A12FA001-AC4F-418D-AE19-62706E023703}">
                      <ahyp:hlinkClr xmlns:ahyp="http://schemas.microsoft.com/office/drawing/2018/hyperlinkcolor" val="tx"/>
                    </a:ext>
                  </a:extLst>
                </a:hlinkClick>
              </a:rPr>
              <a:t>Beauty Portraits</a:t>
            </a:r>
            <a:r>
              <a:rPr lang="en-IE" sz="2800" b="0" i="0" dirty="0">
                <a:effectLst/>
              </a:rPr>
              <a:t> series is a great example of how emotional content or storytelling can related deeply and connect with consumers and provide them value beyond the reason they use the product or service.</a:t>
            </a:r>
          </a:p>
          <a:p>
            <a:endParaRPr lang="en-IE" sz="2800" dirty="0"/>
          </a:p>
        </p:txBody>
      </p:sp>
      <p:pic>
        <p:nvPicPr>
          <p:cNvPr id="1026" name="Picture 2">
            <a:extLst>
              <a:ext uri="{FF2B5EF4-FFF2-40B4-BE49-F238E27FC236}">
                <a16:creationId xmlns:a16="http://schemas.microsoft.com/office/drawing/2014/main" id="{15F4AD20-CA04-4F02-B5F4-D40A8C1F12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9063" y="3003254"/>
            <a:ext cx="4922937" cy="3161922"/>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6">
            <a:extLst>
              <a:ext uri="{FF2B5EF4-FFF2-40B4-BE49-F238E27FC236}">
                <a16:creationId xmlns:a16="http://schemas.microsoft.com/office/drawing/2014/main" id="{DB529F21-BB80-4E3C-B74E-CA819D701C67}"/>
              </a:ext>
            </a:extLst>
          </p:cNvPr>
          <p:cNvSpPr txBox="1">
            <a:spLocks/>
          </p:cNvSpPr>
          <p:nvPr/>
        </p:nvSpPr>
        <p:spPr>
          <a:xfrm>
            <a:off x="3903453" y="2605135"/>
            <a:ext cx="3444314" cy="52065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a:solidFill>
                  <a:srgbClr val="ED2A59"/>
                </a:solidFill>
              </a:rPr>
              <a:t>Dove</a:t>
            </a:r>
            <a:r>
              <a:rPr lang="en-IE" dirty="0">
                <a:solidFill>
                  <a:srgbClr val="454545"/>
                </a:solidFill>
              </a:rPr>
              <a:t> is a leader in promoting personal well-being and body positivity, taking on a brand activist role in many ways. It’s also done a great job in tapping its user base for real-world experiences, thought leadership and emotional stories that lift its brand and also inspire others.</a:t>
            </a:r>
          </a:p>
        </p:txBody>
      </p:sp>
    </p:spTree>
    <p:extLst>
      <p:ext uri="{BB962C8B-B14F-4D97-AF65-F5344CB8AC3E}">
        <p14:creationId xmlns:p14="http://schemas.microsoft.com/office/powerpoint/2010/main" val="41493803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9CD04AE-6E10-4500-83F6-DF0554D0411B}"/>
              </a:ext>
            </a:extLst>
          </p:cNvPr>
          <p:cNvSpPr>
            <a:spLocks noGrp="1"/>
          </p:cNvSpPr>
          <p:nvPr>
            <p:ph type="body" sz="quarter" idx="14"/>
          </p:nvPr>
        </p:nvSpPr>
        <p:spPr>
          <a:xfrm>
            <a:off x="3818954" y="490538"/>
            <a:ext cx="8029014" cy="5206518"/>
          </a:xfrm>
        </p:spPr>
        <p:txBody>
          <a:bodyPr/>
          <a:lstStyle/>
          <a:p>
            <a:r>
              <a:rPr lang="en-IE" sz="3200" b="1" dirty="0">
                <a:solidFill>
                  <a:srgbClr val="ED2A59"/>
                </a:solidFill>
              </a:rPr>
              <a:t>Talk About and Show Your Customers Stories</a:t>
            </a:r>
          </a:p>
          <a:p>
            <a:pPr algn="ctr"/>
            <a:r>
              <a:rPr lang="en-IE" b="0" i="0" dirty="0" err="1">
                <a:solidFill>
                  <a:srgbClr val="454545"/>
                </a:solidFill>
                <a:effectLst/>
              </a:rPr>
              <a:t>FoodCloud</a:t>
            </a:r>
            <a:r>
              <a:rPr lang="en-IE" b="0" i="0" dirty="0">
                <a:solidFill>
                  <a:srgbClr val="454545"/>
                </a:solidFill>
                <a:effectLst/>
              </a:rPr>
              <a:t> have a Community Page with m</a:t>
            </a:r>
            <a:r>
              <a:rPr lang="en-IE" dirty="0">
                <a:solidFill>
                  <a:srgbClr val="454545"/>
                </a:solidFill>
              </a:rPr>
              <a:t>ore than 9,500 Community Groups across Ireland and the UK.</a:t>
            </a:r>
          </a:p>
          <a:p>
            <a:pPr algn="ctr"/>
            <a:r>
              <a:rPr lang="en-IE" dirty="0">
                <a:solidFill>
                  <a:srgbClr val="454545"/>
                </a:solidFill>
              </a:rPr>
              <a:t>Below, you'll hear from two Community Groups about their own stories and what it means to work with </a:t>
            </a:r>
            <a:r>
              <a:rPr lang="en-IE" dirty="0" err="1">
                <a:solidFill>
                  <a:srgbClr val="454545"/>
                </a:solidFill>
              </a:rPr>
              <a:t>FoodCloud</a:t>
            </a:r>
            <a:endParaRPr lang="en-IE" dirty="0">
              <a:solidFill>
                <a:srgbClr val="454545"/>
              </a:solidFill>
            </a:endParaRPr>
          </a:p>
          <a:p>
            <a:pPr algn="ctr"/>
            <a:r>
              <a:rPr lang="en-IE" dirty="0">
                <a:solidFill>
                  <a:srgbClr val="454545"/>
                </a:solidFill>
              </a:rPr>
              <a:t>Start with one video, one testimonial and build on it.</a:t>
            </a:r>
          </a:p>
          <a:p>
            <a:pPr algn="l"/>
            <a:endParaRPr lang="en-IE" dirty="0">
              <a:solidFill>
                <a:srgbClr val="454545"/>
              </a:solidFill>
            </a:endParaRPr>
          </a:p>
        </p:txBody>
      </p:sp>
      <p:sp>
        <p:nvSpPr>
          <p:cNvPr id="8" name="Text Placeholder 7">
            <a:extLst>
              <a:ext uri="{FF2B5EF4-FFF2-40B4-BE49-F238E27FC236}">
                <a16:creationId xmlns:a16="http://schemas.microsoft.com/office/drawing/2014/main" id="{D4FC345E-3E32-45BC-8551-5733AB2308B9}"/>
              </a:ext>
            </a:extLst>
          </p:cNvPr>
          <p:cNvSpPr>
            <a:spLocks noGrp="1"/>
          </p:cNvSpPr>
          <p:nvPr>
            <p:ph type="body" sz="quarter" idx="15"/>
          </p:nvPr>
        </p:nvSpPr>
        <p:spPr>
          <a:xfrm>
            <a:off x="344032" y="653499"/>
            <a:ext cx="2992935" cy="5665819"/>
          </a:xfrm>
        </p:spPr>
        <p:txBody>
          <a:bodyPr>
            <a:normAutofit fontScale="92500" lnSpcReduction="20000"/>
          </a:bodyPr>
          <a:lstStyle/>
          <a:p>
            <a:pPr algn="ctr"/>
            <a:r>
              <a:rPr lang="en-IE" sz="2800" b="1" i="0" dirty="0">
                <a:effectLst/>
                <a:hlinkClick r:id="rId2">
                  <a:extLst>
                    <a:ext uri="{A12FA001-AC4F-418D-AE19-62706E023703}">
                      <ahyp:hlinkClr xmlns:ahyp="http://schemas.microsoft.com/office/drawing/2018/hyperlinkcolor" val="tx"/>
                    </a:ext>
                  </a:extLst>
                </a:hlinkClick>
              </a:rPr>
              <a:t>Food Cloud, Ireland</a:t>
            </a:r>
            <a:endParaRPr lang="en-IE" sz="2800" b="1" i="0" dirty="0">
              <a:effectLst/>
            </a:endParaRPr>
          </a:p>
          <a:p>
            <a:pPr algn="ctr"/>
            <a:endParaRPr lang="en-IE" sz="2800" b="1" dirty="0"/>
          </a:p>
          <a:p>
            <a:pPr algn="ctr"/>
            <a:r>
              <a:rPr lang="en-IE" sz="2600" b="1" i="0" dirty="0">
                <a:effectLst/>
              </a:rPr>
              <a:t>What We Do</a:t>
            </a:r>
          </a:p>
          <a:p>
            <a:pPr algn="ctr"/>
            <a:r>
              <a:rPr lang="en-IE" sz="2600" i="0" dirty="0" err="1">
                <a:effectLst/>
              </a:rPr>
              <a:t>FoodCloud</a:t>
            </a:r>
            <a:r>
              <a:rPr lang="en-IE" sz="2600" i="0" dirty="0">
                <a:effectLst/>
              </a:rPr>
              <a:t> connects </a:t>
            </a:r>
            <a:r>
              <a:rPr lang="en-IE" sz="2600" dirty="0"/>
              <a:t>businesses that have surplus food with Charities and Community Groups that need it.</a:t>
            </a:r>
          </a:p>
          <a:p>
            <a:pPr algn="ctr"/>
            <a:endParaRPr lang="en-IE" sz="2600" dirty="0"/>
          </a:p>
          <a:p>
            <a:pPr algn="ctr"/>
            <a:r>
              <a:rPr lang="en-IE" sz="2600" b="1" dirty="0"/>
              <a:t>Our Mission</a:t>
            </a:r>
          </a:p>
          <a:p>
            <a:pPr algn="ctr"/>
            <a:r>
              <a:rPr lang="en-IE" sz="2600" dirty="0"/>
              <a:t>We have a mission to transform surplus food into opportunities to make the world a kinder place.</a:t>
            </a:r>
          </a:p>
          <a:p>
            <a:pPr algn="ctr"/>
            <a:endParaRPr lang="en-IE" sz="2800" dirty="0"/>
          </a:p>
          <a:p>
            <a:pPr algn="ctr"/>
            <a:endParaRPr lang="en-IE" sz="2800" b="1" dirty="0"/>
          </a:p>
          <a:p>
            <a:pPr algn="ctr"/>
            <a:endParaRPr lang="en-IE" sz="2800" dirty="0"/>
          </a:p>
        </p:txBody>
      </p:sp>
      <p:pic>
        <p:nvPicPr>
          <p:cNvPr id="3" name="Picture 2">
            <a:hlinkClick r:id="rId2"/>
            <a:extLst>
              <a:ext uri="{FF2B5EF4-FFF2-40B4-BE49-F238E27FC236}">
                <a16:creationId xmlns:a16="http://schemas.microsoft.com/office/drawing/2014/main" id="{0C945F5F-5A47-49F8-B1FE-E6E9E20C8EBD}"/>
              </a:ext>
            </a:extLst>
          </p:cNvPr>
          <p:cNvPicPr>
            <a:picLocks noChangeAspect="1"/>
          </p:cNvPicPr>
          <p:nvPr/>
        </p:nvPicPr>
        <p:blipFill rotWithShape="1">
          <a:blip r:embed="rId3"/>
          <a:srcRect t="32944"/>
          <a:stretch/>
        </p:blipFill>
        <p:spPr>
          <a:xfrm>
            <a:off x="3497614" y="3693791"/>
            <a:ext cx="4155297" cy="2299346"/>
          </a:xfrm>
          <a:prstGeom prst="rect">
            <a:avLst/>
          </a:prstGeom>
        </p:spPr>
      </p:pic>
      <p:pic>
        <p:nvPicPr>
          <p:cNvPr id="6" name="Picture 5">
            <a:hlinkClick r:id="rId2"/>
            <a:extLst>
              <a:ext uri="{FF2B5EF4-FFF2-40B4-BE49-F238E27FC236}">
                <a16:creationId xmlns:a16="http://schemas.microsoft.com/office/drawing/2014/main" id="{AB8AA5B7-C488-4B85-BE10-7FBFFBF3C38B}"/>
              </a:ext>
            </a:extLst>
          </p:cNvPr>
          <p:cNvPicPr>
            <a:picLocks noChangeAspect="1"/>
          </p:cNvPicPr>
          <p:nvPr/>
        </p:nvPicPr>
        <p:blipFill>
          <a:blip r:embed="rId4"/>
          <a:stretch>
            <a:fillRect/>
          </a:stretch>
        </p:blipFill>
        <p:spPr>
          <a:xfrm>
            <a:off x="7813559" y="3693791"/>
            <a:ext cx="4118908" cy="2299346"/>
          </a:xfrm>
          <a:prstGeom prst="rect">
            <a:avLst/>
          </a:prstGeom>
        </p:spPr>
      </p:pic>
    </p:spTree>
    <p:extLst>
      <p:ext uri="{BB962C8B-B14F-4D97-AF65-F5344CB8AC3E}">
        <p14:creationId xmlns:p14="http://schemas.microsoft.com/office/powerpoint/2010/main" val="34521254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9CD04AE-6E10-4500-83F6-DF0554D0411B}"/>
              </a:ext>
            </a:extLst>
          </p:cNvPr>
          <p:cNvSpPr>
            <a:spLocks noGrp="1"/>
          </p:cNvSpPr>
          <p:nvPr>
            <p:ph type="body" sz="quarter" idx="14"/>
          </p:nvPr>
        </p:nvSpPr>
        <p:spPr>
          <a:xfrm>
            <a:off x="3903452" y="237041"/>
            <a:ext cx="8056175" cy="5206518"/>
          </a:xfrm>
        </p:spPr>
        <p:txBody>
          <a:bodyPr/>
          <a:lstStyle/>
          <a:p>
            <a:r>
              <a:rPr lang="en-IE" sz="3200" b="1" i="0" dirty="0">
                <a:solidFill>
                  <a:srgbClr val="009FD8"/>
                </a:solidFill>
                <a:effectLst/>
              </a:rPr>
              <a:t>Reach the People Who Matter</a:t>
            </a:r>
          </a:p>
          <a:p>
            <a:pPr algn="ctr"/>
            <a:r>
              <a:rPr lang="en-IE" sz="2800" b="1" dirty="0">
                <a:solidFill>
                  <a:srgbClr val="E48E02"/>
                </a:solidFill>
              </a:rPr>
              <a:t>The art of storytelling is in the writing but also in the delivery!</a:t>
            </a:r>
            <a:endParaRPr lang="en-IE" sz="2800" b="1" i="0" dirty="0">
              <a:solidFill>
                <a:srgbClr val="E48E02"/>
              </a:solidFill>
              <a:effectLst/>
            </a:endParaRPr>
          </a:p>
          <a:p>
            <a:r>
              <a:rPr lang="en-IE" dirty="0">
                <a:solidFill>
                  <a:srgbClr val="454545"/>
                </a:solidFill>
              </a:rPr>
              <a:t>You have access to multiple platforms to share your story or message, deliver it in different formats (blog, Social Media, vlog, article…and more) so you can tell it across several platforms.</a:t>
            </a:r>
          </a:p>
          <a:p>
            <a:r>
              <a:rPr lang="en-IE" b="0" i="0" dirty="0">
                <a:solidFill>
                  <a:srgbClr val="454545"/>
                </a:solidFill>
                <a:effectLst/>
              </a:rPr>
              <a:t>With consumers engaged on various communication channels, this multiplatform storytelling is necessary for you to reach the people who matter on their preferred channels.</a:t>
            </a:r>
          </a:p>
          <a:p>
            <a:r>
              <a:rPr lang="en-IE" sz="2800" b="1" dirty="0">
                <a:solidFill>
                  <a:srgbClr val="ED2A59"/>
                </a:solidFill>
              </a:rPr>
              <a:t>Measure to See Where Your Audiences Are Engaging!</a:t>
            </a:r>
          </a:p>
          <a:p>
            <a:r>
              <a:rPr lang="en-IE" dirty="0">
                <a:solidFill>
                  <a:srgbClr val="454545"/>
                </a:solidFill>
              </a:rPr>
              <a:t>Write and tell your story </a:t>
            </a:r>
            <a:r>
              <a:rPr lang="en-IE" b="0" i="0" dirty="0">
                <a:solidFill>
                  <a:srgbClr val="454545"/>
                </a:solidFill>
                <a:effectLst/>
              </a:rPr>
              <a:t>to the platforms that suit your audience. If the data shows that your audience frequently visits Facebook and Instagram. Visual storytelling through images and video can be especially engaging on these platforms. Roll out more informational and inspiring social media videos. </a:t>
            </a:r>
          </a:p>
        </p:txBody>
      </p:sp>
      <p:sp>
        <p:nvSpPr>
          <p:cNvPr id="8" name="Text Placeholder 7">
            <a:extLst>
              <a:ext uri="{FF2B5EF4-FFF2-40B4-BE49-F238E27FC236}">
                <a16:creationId xmlns:a16="http://schemas.microsoft.com/office/drawing/2014/main" id="{D4FC345E-3E32-45BC-8551-5733AB2308B9}"/>
              </a:ext>
            </a:extLst>
          </p:cNvPr>
          <p:cNvSpPr>
            <a:spLocks noGrp="1"/>
          </p:cNvSpPr>
          <p:nvPr>
            <p:ph type="body" sz="quarter" idx="15"/>
          </p:nvPr>
        </p:nvSpPr>
        <p:spPr/>
        <p:txBody>
          <a:bodyPr>
            <a:normAutofit/>
          </a:bodyPr>
          <a:lstStyle/>
          <a:p>
            <a:pPr algn="ctr"/>
            <a:r>
              <a:rPr lang="en-IE" b="1" dirty="0"/>
              <a:t>Storytelling Capacity</a:t>
            </a:r>
          </a:p>
          <a:p>
            <a:pPr algn="ctr"/>
            <a:endParaRPr lang="en-IE" b="1" dirty="0"/>
          </a:p>
          <a:p>
            <a:pPr algn="ctr"/>
            <a:r>
              <a:rPr lang="en-IE" sz="2800" dirty="0"/>
              <a:t>What resources and skills do you need to create and share your story?</a:t>
            </a:r>
          </a:p>
          <a:p>
            <a:endParaRPr lang="en-IE" dirty="0"/>
          </a:p>
        </p:txBody>
      </p:sp>
    </p:spTree>
    <p:extLst>
      <p:ext uri="{BB962C8B-B14F-4D97-AF65-F5344CB8AC3E}">
        <p14:creationId xmlns:p14="http://schemas.microsoft.com/office/powerpoint/2010/main" val="9999414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A7FD14E-1A36-408F-B1CA-D9B4B67A2D55}"/>
              </a:ext>
            </a:extLst>
          </p:cNvPr>
          <p:cNvSpPr>
            <a:spLocks noGrp="1"/>
          </p:cNvSpPr>
          <p:nvPr>
            <p:ph type="body" sz="quarter" idx="13"/>
          </p:nvPr>
        </p:nvSpPr>
        <p:spPr>
          <a:xfrm>
            <a:off x="6096000" y="1371219"/>
            <a:ext cx="4656083" cy="4091722"/>
          </a:xfrm>
        </p:spPr>
        <p:txBody>
          <a:bodyPr>
            <a:normAutofit fontScale="92500" lnSpcReduction="20000"/>
          </a:bodyPr>
          <a:lstStyle/>
          <a:p>
            <a:r>
              <a:rPr lang="en-IE" i="0" dirty="0"/>
              <a:t>We created </a:t>
            </a:r>
            <a:r>
              <a:rPr lang="en-IE" i="0" dirty="0" err="1"/>
              <a:t>Kitche</a:t>
            </a:r>
            <a:r>
              <a:rPr lang="en-IE" i="0" dirty="0"/>
              <a:t> after I spoke with friends in the park one afternoon about the amount of food that people just chuck from their fridges. We wanted to do something to try and fix this. It was obvious to me that there were no platforms out there which addressed the amount of food waste in the home, despite it being the biggest source of waste.</a:t>
            </a:r>
          </a:p>
        </p:txBody>
      </p:sp>
      <p:sp>
        <p:nvSpPr>
          <p:cNvPr id="12" name="TextBox 11">
            <a:extLst>
              <a:ext uri="{FF2B5EF4-FFF2-40B4-BE49-F238E27FC236}">
                <a16:creationId xmlns:a16="http://schemas.microsoft.com/office/drawing/2014/main" id="{A57B2E3F-AD94-4E08-A872-38E4C94A06FD}"/>
              </a:ext>
            </a:extLst>
          </p:cNvPr>
          <p:cNvSpPr txBox="1"/>
          <p:nvPr/>
        </p:nvSpPr>
        <p:spPr>
          <a:xfrm>
            <a:off x="0" y="5352422"/>
            <a:ext cx="6096000" cy="400110"/>
          </a:xfrm>
          <a:prstGeom prst="rect">
            <a:avLst/>
          </a:prstGeom>
          <a:solidFill>
            <a:srgbClr val="76C6D3"/>
          </a:solidFill>
        </p:spPr>
        <p:txBody>
          <a:bodyPr wrap="square">
            <a:spAutoFit/>
          </a:bodyPr>
          <a:lstStyle/>
          <a:p>
            <a:pPr algn="ctr"/>
            <a:r>
              <a:rPr lang="en-IE" sz="2000" dirty="0">
                <a:solidFill>
                  <a:schemeClr val="bg1"/>
                </a:solidFill>
              </a:rPr>
              <a:t>Alex </a:t>
            </a:r>
            <a:r>
              <a:rPr lang="en-IE" sz="2000" dirty="0" err="1">
                <a:solidFill>
                  <a:schemeClr val="bg1"/>
                </a:solidFill>
              </a:rPr>
              <a:t>Vlassopulos</a:t>
            </a:r>
            <a:r>
              <a:rPr lang="en-IE" sz="2000" dirty="0">
                <a:solidFill>
                  <a:schemeClr val="bg1"/>
                </a:solidFill>
              </a:rPr>
              <a:t> – Founder of </a:t>
            </a:r>
            <a:r>
              <a:rPr lang="en-IE" sz="2000" dirty="0" err="1">
                <a:solidFill>
                  <a:schemeClr val="bg1"/>
                </a:solidFill>
              </a:rPr>
              <a:t>Kitche</a:t>
            </a:r>
            <a:endParaRPr lang="en-IE" sz="2000" dirty="0">
              <a:solidFill>
                <a:schemeClr val="bg1"/>
              </a:solidFill>
            </a:endParaRPr>
          </a:p>
        </p:txBody>
      </p:sp>
      <p:sp>
        <p:nvSpPr>
          <p:cNvPr id="13" name="TextBox 12">
            <a:extLst>
              <a:ext uri="{FF2B5EF4-FFF2-40B4-BE49-F238E27FC236}">
                <a16:creationId xmlns:a16="http://schemas.microsoft.com/office/drawing/2014/main" id="{B601017B-4583-4FEB-886D-834D81128D93}"/>
              </a:ext>
            </a:extLst>
          </p:cNvPr>
          <p:cNvSpPr txBox="1"/>
          <p:nvPr/>
        </p:nvSpPr>
        <p:spPr>
          <a:xfrm>
            <a:off x="241738" y="100005"/>
            <a:ext cx="1790555" cy="369332"/>
          </a:xfrm>
          <a:prstGeom prst="rect">
            <a:avLst/>
          </a:prstGeom>
          <a:noFill/>
        </p:spPr>
        <p:txBody>
          <a:bodyPr wrap="none" rtlCol="0">
            <a:spAutoFit/>
          </a:bodyPr>
          <a:lstStyle/>
          <a:p>
            <a:r>
              <a:rPr lang="en-IE" b="1" dirty="0">
                <a:solidFill>
                  <a:srgbClr val="A6377D"/>
                </a:solidFill>
              </a:rPr>
              <a:t>YDSI SPOTLIGHT</a:t>
            </a:r>
          </a:p>
        </p:txBody>
      </p:sp>
      <p:sp>
        <p:nvSpPr>
          <p:cNvPr id="15" name="TextBox 14">
            <a:extLst>
              <a:ext uri="{FF2B5EF4-FFF2-40B4-BE49-F238E27FC236}">
                <a16:creationId xmlns:a16="http://schemas.microsoft.com/office/drawing/2014/main" id="{5A034FA9-ECF2-4135-A192-DD26CD9D7E24}"/>
              </a:ext>
            </a:extLst>
          </p:cNvPr>
          <p:cNvSpPr txBox="1"/>
          <p:nvPr/>
        </p:nvSpPr>
        <p:spPr>
          <a:xfrm>
            <a:off x="3048000" y="-66475"/>
            <a:ext cx="9606454" cy="646331"/>
          </a:xfrm>
          <a:prstGeom prst="rect">
            <a:avLst/>
          </a:prstGeom>
          <a:noFill/>
        </p:spPr>
        <p:txBody>
          <a:bodyPr wrap="square">
            <a:spAutoFit/>
          </a:bodyPr>
          <a:lstStyle/>
          <a:p>
            <a:r>
              <a:rPr lang="en-IE" sz="3600" b="1" dirty="0">
                <a:solidFill>
                  <a:srgbClr val="A6377D"/>
                </a:solidFill>
              </a:rPr>
              <a:t>Digital Social Innovation Storytelling! </a:t>
            </a:r>
            <a:endParaRPr lang="en-IE" sz="3600" dirty="0"/>
          </a:p>
        </p:txBody>
      </p:sp>
      <p:sp>
        <p:nvSpPr>
          <p:cNvPr id="9" name="TextBox 8">
            <a:extLst>
              <a:ext uri="{FF2B5EF4-FFF2-40B4-BE49-F238E27FC236}">
                <a16:creationId xmlns:a16="http://schemas.microsoft.com/office/drawing/2014/main" id="{BD2181A8-8A9D-43C7-A2FE-2ABF961482A6}"/>
              </a:ext>
            </a:extLst>
          </p:cNvPr>
          <p:cNvSpPr txBox="1"/>
          <p:nvPr/>
        </p:nvSpPr>
        <p:spPr>
          <a:xfrm>
            <a:off x="2322787" y="6450392"/>
            <a:ext cx="6327226" cy="246221"/>
          </a:xfrm>
          <a:prstGeom prst="rect">
            <a:avLst/>
          </a:prstGeom>
          <a:noFill/>
        </p:spPr>
        <p:txBody>
          <a:bodyPr wrap="square">
            <a:spAutoFit/>
          </a:bodyPr>
          <a:lstStyle/>
          <a:p>
            <a:r>
              <a:rPr lang="en-IE" sz="1000" dirty="0">
                <a:hlinkClick r:id="rId2"/>
              </a:rPr>
              <a:t>Source: Daily Mail, </a:t>
            </a:r>
            <a:r>
              <a:rPr lang="en-IE" sz="1000" dirty="0"/>
              <a:t>  </a:t>
            </a:r>
            <a:r>
              <a:rPr lang="en-IE" sz="1000" dirty="0">
                <a:hlinkClick r:id="rId2"/>
              </a:rPr>
              <a:t> </a:t>
            </a:r>
            <a:r>
              <a:rPr lang="en-IE" sz="1000" dirty="0">
                <a:hlinkClick r:id="rId3"/>
              </a:rPr>
              <a:t>photo </a:t>
            </a:r>
            <a:r>
              <a:rPr lang="en-IE" sz="1000" b="0" i="0" dirty="0">
                <a:effectLst/>
                <a:latin typeface="-apple-system"/>
                <a:hlinkClick r:id="rId3"/>
              </a:rPr>
              <a:t>Alex </a:t>
            </a:r>
            <a:r>
              <a:rPr lang="en-IE" sz="1000" b="0" i="0" dirty="0" err="1">
                <a:effectLst/>
                <a:latin typeface="-apple-system"/>
                <a:hlinkClick r:id="rId3"/>
              </a:rPr>
              <a:t>Vlassopulos</a:t>
            </a:r>
            <a:r>
              <a:rPr lang="en-IE" sz="1000" b="0" i="0" dirty="0">
                <a:effectLst/>
                <a:latin typeface="-apple-system"/>
                <a:hlinkClick r:id="rId3"/>
              </a:rPr>
              <a:t> </a:t>
            </a:r>
            <a:r>
              <a:rPr lang="en-IE" sz="1000" b="0" i="0" dirty="0" err="1">
                <a:effectLst/>
                <a:latin typeface="-apple-system"/>
                <a:hlinkClick r:id="rId3"/>
              </a:rPr>
              <a:t>Linkedin</a:t>
            </a:r>
            <a:r>
              <a:rPr lang="en-IE" sz="1000" dirty="0">
                <a:hlinkClick r:id="rId3"/>
              </a:rPr>
              <a:t> </a:t>
            </a:r>
            <a:endParaRPr lang="en-IE" sz="1000" dirty="0"/>
          </a:p>
        </p:txBody>
      </p:sp>
      <p:pic>
        <p:nvPicPr>
          <p:cNvPr id="2050" name="Picture 2" descr="Alex Vlassopulos">
            <a:extLst>
              <a:ext uri="{FF2B5EF4-FFF2-40B4-BE49-F238E27FC236}">
                <a16:creationId xmlns:a16="http://schemas.microsoft.com/office/drawing/2014/main" id="{4A62E6E0-4FE8-4A8E-BEAC-9E56500A7C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814" y="1567307"/>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4610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0E1B600-6A00-462C-A6B2-6BD1615AC7FE}"/>
              </a:ext>
            </a:extLst>
          </p:cNvPr>
          <p:cNvSpPr>
            <a:spLocks noGrp="1"/>
          </p:cNvSpPr>
          <p:nvPr>
            <p:ph type="body" sz="quarter" idx="14"/>
          </p:nvPr>
        </p:nvSpPr>
        <p:spPr>
          <a:xfrm>
            <a:off x="1247967" y="344717"/>
            <a:ext cx="5542132" cy="697353"/>
          </a:xfrm>
        </p:spPr>
        <p:txBody>
          <a:bodyPr>
            <a:noAutofit/>
          </a:bodyPr>
          <a:lstStyle/>
          <a:p>
            <a:pPr algn="ctr"/>
            <a:r>
              <a:rPr lang="en-IE" sz="3200" b="1" dirty="0"/>
              <a:t>Young Digital Social Innovator, </a:t>
            </a:r>
            <a:r>
              <a:rPr lang="en-IE" sz="3200" b="1" dirty="0" err="1"/>
              <a:t>Kitche</a:t>
            </a:r>
            <a:r>
              <a:rPr lang="en-IE" sz="3200" b="1" dirty="0"/>
              <a:t> Storytelling Video</a:t>
            </a:r>
          </a:p>
          <a:p>
            <a:pPr algn="ctr"/>
            <a:r>
              <a:rPr lang="en-IE" sz="3200" i="1" dirty="0"/>
              <a:t>How </a:t>
            </a:r>
            <a:r>
              <a:rPr lang="en-IE" sz="3200" i="1" dirty="0" err="1"/>
              <a:t>Kitche</a:t>
            </a:r>
            <a:r>
              <a:rPr lang="en-IE" sz="3200" i="1" dirty="0"/>
              <a:t> Started!</a:t>
            </a:r>
          </a:p>
        </p:txBody>
      </p:sp>
      <p:sp>
        <p:nvSpPr>
          <p:cNvPr id="6" name="Text Placeholder 5">
            <a:extLst>
              <a:ext uri="{FF2B5EF4-FFF2-40B4-BE49-F238E27FC236}">
                <a16:creationId xmlns:a16="http://schemas.microsoft.com/office/drawing/2014/main" id="{67C30312-5E8D-48DF-BEC7-6BC2750D9895}"/>
              </a:ext>
            </a:extLst>
          </p:cNvPr>
          <p:cNvSpPr>
            <a:spLocks noGrp="1"/>
          </p:cNvSpPr>
          <p:nvPr>
            <p:ph type="body" sz="quarter" idx="15"/>
          </p:nvPr>
        </p:nvSpPr>
        <p:spPr>
          <a:xfrm>
            <a:off x="7315202" y="361945"/>
            <a:ext cx="4450820" cy="2592420"/>
          </a:xfrm>
        </p:spPr>
        <p:txBody>
          <a:bodyPr/>
          <a:lstStyle/>
          <a:p>
            <a:pPr algn="ctr" fontAlgn="base"/>
            <a:r>
              <a:rPr lang="en-IE" sz="3200" b="1" i="0" dirty="0" err="1">
                <a:effectLst/>
              </a:rPr>
              <a:t>Kitche</a:t>
            </a:r>
            <a:r>
              <a:rPr lang="en-IE" sz="3200" b="1" i="0" dirty="0">
                <a:effectLst/>
              </a:rPr>
              <a:t> is a free app designed to save you money and food waste at home!</a:t>
            </a:r>
          </a:p>
          <a:p>
            <a:pPr algn="ctr" fontAlgn="base"/>
            <a:r>
              <a:rPr lang="en-IE" sz="2800" b="1" i="1" dirty="0">
                <a:effectLst/>
              </a:rPr>
              <a:t>‘</a:t>
            </a:r>
            <a:r>
              <a:rPr lang="en-IE" sz="2800" b="1" i="1" dirty="0" err="1">
                <a:effectLst/>
              </a:rPr>
              <a:t>Kitche</a:t>
            </a:r>
            <a:r>
              <a:rPr lang="en-IE" sz="2800" b="1" i="1" dirty="0">
                <a:effectLst/>
              </a:rPr>
              <a:t> is designed to reduce food waste and save you money at home. The average UK family tosses away about £70 of food per month. </a:t>
            </a:r>
            <a:r>
              <a:rPr lang="en-IE" sz="2800" b="1" i="1" dirty="0" err="1">
                <a:effectLst/>
              </a:rPr>
              <a:t>Kitche</a:t>
            </a:r>
            <a:r>
              <a:rPr lang="en-IE" sz="2800" b="1" i="1" dirty="0">
                <a:effectLst/>
              </a:rPr>
              <a:t> can help you stop this waste, using various helpful features’. </a:t>
            </a:r>
            <a:r>
              <a:rPr lang="en-IE" b="0" i="0" dirty="0">
                <a:effectLst/>
              </a:rPr>
              <a:t>Have a read in the next slide to see more examples of how they tell their story….</a:t>
            </a:r>
          </a:p>
          <a:p>
            <a:endParaRPr lang="en-IE" sz="2800" dirty="0"/>
          </a:p>
        </p:txBody>
      </p:sp>
      <p:pic>
        <p:nvPicPr>
          <p:cNvPr id="12" name="Picture 11">
            <a:hlinkClick r:id="rId2"/>
            <a:extLst>
              <a:ext uri="{FF2B5EF4-FFF2-40B4-BE49-F238E27FC236}">
                <a16:creationId xmlns:a16="http://schemas.microsoft.com/office/drawing/2014/main" id="{94D85CFD-3C2E-4D61-A5AB-63A38A0ED1F0}"/>
              </a:ext>
            </a:extLst>
          </p:cNvPr>
          <p:cNvPicPr>
            <a:picLocks noChangeAspect="1"/>
          </p:cNvPicPr>
          <p:nvPr/>
        </p:nvPicPr>
        <p:blipFill>
          <a:blip r:embed="rId3"/>
          <a:stretch>
            <a:fillRect/>
          </a:stretch>
        </p:blipFill>
        <p:spPr>
          <a:xfrm>
            <a:off x="1326191" y="2381061"/>
            <a:ext cx="5239001" cy="2877499"/>
          </a:xfrm>
          <a:prstGeom prst="rect">
            <a:avLst/>
          </a:prstGeom>
        </p:spPr>
      </p:pic>
    </p:spTree>
    <p:extLst>
      <p:ext uri="{BB962C8B-B14F-4D97-AF65-F5344CB8AC3E}">
        <p14:creationId xmlns:p14="http://schemas.microsoft.com/office/powerpoint/2010/main" val="841993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60E4DBF-1246-4D0F-AB92-8B4E8FEED9FD}"/>
              </a:ext>
            </a:extLst>
          </p:cNvPr>
          <p:cNvSpPr>
            <a:spLocks noGrp="1"/>
          </p:cNvSpPr>
          <p:nvPr>
            <p:ph type="body" sz="quarter" idx="14"/>
          </p:nvPr>
        </p:nvSpPr>
        <p:spPr>
          <a:xfrm>
            <a:off x="250479" y="241198"/>
            <a:ext cx="6141833" cy="3527129"/>
          </a:xfrm>
        </p:spPr>
        <p:txBody>
          <a:bodyPr/>
          <a:lstStyle/>
          <a:p>
            <a:pPr algn="ctr"/>
            <a:r>
              <a:rPr lang="en-IE" sz="3600" b="1" dirty="0"/>
              <a:t>How </a:t>
            </a:r>
            <a:r>
              <a:rPr lang="en-IE" sz="3600" b="1" dirty="0" err="1"/>
              <a:t>Kitche</a:t>
            </a:r>
            <a:r>
              <a:rPr lang="en-IE" sz="3600" b="1" dirty="0"/>
              <a:t> Tells It’s Story!</a:t>
            </a:r>
          </a:p>
          <a:p>
            <a:pPr marL="457200" indent="-457200">
              <a:buFont typeface="Wingdings" panose="05000000000000000000" pitchFamily="2" charset="2"/>
              <a:buChar char="ü"/>
            </a:pPr>
            <a:r>
              <a:rPr lang="en-IE" sz="2800" b="1" dirty="0"/>
              <a:t>Publications on Website.</a:t>
            </a:r>
            <a:r>
              <a:rPr lang="en-IE" b="1" dirty="0"/>
              <a:t> </a:t>
            </a:r>
            <a:r>
              <a:rPr lang="en-IE" dirty="0" err="1"/>
              <a:t>Kitche</a:t>
            </a:r>
            <a:r>
              <a:rPr lang="en-IE" dirty="0"/>
              <a:t> tell their story by publishing features on famous publications like Daily Mail, Metro…on their website</a:t>
            </a:r>
          </a:p>
          <a:p>
            <a:pPr marL="342900" indent="-342900">
              <a:buFont typeface="Wingdings" panose="05000000000000000000" pitchFamily="2" charset="2"/>
              <a:buChar char="ü"/>
            </a:pPr>
            <a:r>
              <a:rPr lang="en-IE" b="1" dirty="0"/>
              <a:t>Graphics. </a:t>
            </a:r>
            <a:r>
              <a:rPr lang="en-IE" dirty="0"/>
              <a:t>Explain how </a:t>
            </a:r>
            <a:r>
              <a:rPr lang="en-IE" dirty="0" err="1"/>
              <a:t>Kitche</a:t>
            </a:r>
            <a:r>
              <a:rPr lang="en-IE" dirty="0"/>
              <a:t> works using simple easy to understand App graphics so people can understand and talk about it easily</a:t>
            </a:r>
          </a:p>
          <a:p>
            <a:pPr marL="342900" indent="-342900">
              <a:buFont typeface="Wingdings" panose="05000000000000000000" pitchFamily="2" charset="2"/>
              <a:buChar char="ü"/>
            </a:pPr>
            <a:r>
              <a:rPr lang="en-IE" b="1" dirty="0"/>
              <a:t>Video. </a:t>
            </a:r>
            <a:r>
              <a:rPr lang="en-IE" dirty="0"/>
              <a:t>Have a Short Demo Video</a:t>
            </a:r>
          </a:p>
          <a:p>
            <a:pPr marL="342900" indent="-342900">
              <a:buFont typeface="Wingdings" panose="05000000000000000000" pitchFamily="2" charset="2"/>
              <a:buChar char="ü"/>
            </a:pPr>
            <a:r>
              <a:rPr lang="en-IE" b="1" dirty="0"/>
              <a:t>Show People Credibility by showing who supports them. </a:t>
            </a:r>
            <a:r>
              <a:rPr lang="en-IE" dirty="0"/>
              <a:t>Press section in website (BBC, Mirror, ITV….). Sector Supporters on website (Tech Nation Net Zero, </a:t>
            </a:r>
            <a:r>
              <a:rPr lang="en-IE" dirty="0" err="1"/>
              <a:t>FoodTech</a:t>
            </a:r>
            <a:r>
              <a:rPr lang="en-IE" dirty="0"/>
              <a:t>…)</a:t>
            </a:r>
          </a:p>
          <a:p>
            <a:pPr marL="342900" indent="-342900">
              <a:buFont typeface="Wingdings" panose="05000000000000000000" pitchFamily="2" charset="2"/>
              <a:buChar char="ü"/>
            </a:pPr>
            <a:r>
              <a:rPr lang="en-IE" b="1" dirty="0"/>
              <a:t>Social Media Channels</a:t>
            </a:r>
          </a:p>
          <a:p>
            <a:endParaRPr lang="en-IE" dirty="0"/>
          </a:p>
        </p:txBody>
      </p:sp>
      <p:pic>
        <p:nvPicPr>
          <p:cNvPr id="14" name="Picture 13">
            <a:extLst>
              <a:ext uri="{FF2B5EF4-FFF2-40B4-BE49-F238E27FC236}">
                <a16:creationId xmlns:a16="http://schemas.microsoft.com/office/drawing/2014/main" id="{1EC8350E-857F-4B54-B687-F65727AEA4E3}"/>
              </a:ext>
            </a:extLst>
          </p:cNvPr>
          <p:cNvPicPr>
            <a:picLocks noChangeAspect="1"/>
          </p:cNvPicPr>
          <p:nvPr/>
        </p:nvPicPr>
        <p:blipFill>
          <a:blip r:embed="rId2"/>
          <a:stretch>
            <a:fillRect/>
          </a:stretch>
        </p:blipFill>
        <p:spPr>
          <a:xfrm>
            <a:off x="6392312" y="2295738"/>
            <a:ext cx="5549209" cy="2034710"/>
          </a:xfrm>
          <a:prstGeom prst="rect">
            <a:avLst/>
          </a:prstGeom>
        </p:spPr>
      </p:pic>
      <p:pic>
        <p:nvPicPr>
          <p:cNvPr id="16" name="Picture 15">
            <a:extLst>
              <a:ext uri="{FF2B5EF4-FFF2-40B4-BE49-F238E27FC236}">
                <a16:creationId xmlns:a16="http://schemas.microsoft.com/office/drawing/2014/main" id="{9C638212-C299-4527-94A1-9B8229A45AF8}"/>
              </a:ext>
            </a:extLst>
          </p:cNvPr>
          <p:cNvPicPr>
            <a:picLocks noChangeAspect="1"/>
          </p:cNvPicPr>
          <p:nvPr/>
        </p:nvPicPr>
        <p:blipFill>
          <a:blip r:embed="rId3"/>
          <a:stretch>
            <a:fillRect/>
          </a:stretch>
        </p:blipFill>
        <p:spPr>
          <a:xfrm>
            <a:off x="6392312" y="263277"/>
            <a:ext cx="5549209" cy="1822240"/>
          </a:xfrm>
          <a:prstGeom prst="rect">
            <a:avLst/>
          </a:prstGeom>
        </p:spPr>
      </p:pic>
      <p:pic>
        <p:nvPicPr>
          <p:cNvPr id="18" name="Picture 17">
            <a:extLst>
              <a:ext uri="{FF2B5EF4-FFF2-40B4-BE49-F238E27FC236}">
                <a16:creationId xmlns:a16="http://schemas.microsoft.com/office/drawing/2014/main" id="{E83A6F7F-33AC-426B-873A-DAA52A502020}"/>
              </a:ext>
            </a:extLst>
          </p:cNvPr>
          <p:cNvPicPr>
            <a:picLocks noChangeAspect="1"/>
          </p:cNvPicPr>
          <p:nvPr/>
        </p:nvPicPr>
        <p:blipFill>
          <a:blip r:embed="rId4"/>
          <a:stretch>
            <a:fillRect/>
          </a:stretch>
        </p:blipFill>
        <p:spPr>
          <a:xfrm>
            <a:off x="7231362" y="4463010"/>
            <a:ext cx="4338968" cy="2303842"/>
          </a:xfrm>
          <a:prstGeom prst="rect">
            <a:avLst/>
          </a:prstGeom>
        </p:spPr>
      </p:pic>
      <p:pic>
        <p:nvPicPr>
          <p:cNvPr id="20" name="Picture 19">
            <a:extLst>
              <a:ext uri="{FF2B5EF4-FFF2-40B4-BE49-F238E27FC236}">
                <a16:creationId xmlns:a16="http://schemas.microsoft.com/office/drawing/2014/main" id="{B0104FE1-87C1-4B63-8BD2-EFA7C4C2D3E8}"/>
              </a:ext>
            </a:extLst>
          </p:cNvPr>
          <p:cNvPicPr>
            <a:picLocks noChangeAspect="1"/>
          </p:cNvPicPr>
          <p:nvPr/>
        </p:nvPicPr>
        <p:blipFill rotWithShape="1">
          <a:blip r:embed="rId5"/>
          <a:srcRect b="24610"/>
          <a:stretch/>
        </p:blipFill>
        <p:spPr>
          <a:xfrm>
            <a:off x="392816" y="6239557"/>
            <a:ext cx="6533085" cy="527295"/>
          </a:xfrm>
          <a:prstGeom prst="rect">
            <a:avLst/>
          </a:prstGeom>
        </p:spPr>
      </p:pic>
    </p:spTree>
    <p:extLst>
      <p:ext uri="{BB962C8B-B14F-4D97-AF65-F5344CB8AC3E}">
        <p14:creationId xmlns:p14="http://schemas.microsoft.com/office/powerpoint/2010/main" val="2197681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875E2B7-F37A-4E2B-86B5-085C80C30660}"/>
              </a:ext>
            </a:extLst>
          </p:cNvPr>
          <p:cNvSpPr>
            <a:spLocks noGrp="1"/>
          </p:cNvSpPr>
          <p:nvPr>
            <p:ph type="body" sz="quarter" idx="13"/>
          </p:nvPr>
        </p:nvSpPr>
        <p:spPr>
          <a:xfrm>
            <a:off x="5683250" y="307818"/>
            <a:ext cx="5973732" cy="1181190"/>
          </a:xfrm>
        </p:spPr>
        <p:txBody>
          <a:bodyPr>
            <a:noAutofit/>
          </a:bodyPr>
          <a:lstStyle/>
          <a:p>
            <a:pPr>
              <a:lnSpc>
                <a:spcPct val="100000"/>
              </a:lnSpc>
              <a:spcBef>
                <a:spcPts val="0"/>
              </a:spcBef>
            </a:pPr>
            <a:r>
              <a:rPr lang="en-GB" sz="3200" b="1" dirty="0">
                <a:solidFill>
                  <a:srgbClr val="ED2A59"/>
                </a:solidFill>
              </a:rPr>
              <a:t>1.  T</a:t>
            </a:r>
            <a:r>
              <a:rPr lang="en-IE" sz="3200" b="1" dirty="0">
                <a:solidFill>
                  <a:srgbClr val="ED2A59"/>
                </a:solidFill>
              </a:rPr>
              <a:t>he Power of Storytelling to Connect with your Audience</a:t>
            </a:r>
          </a:p>
        </p:txBody>
      </p:sp>
      <p:sp>
        <p:nvSpPr>
          <p:cNvPr id="9" name="Text Placeholder 8">
            <a:extLst>
              <a:ext uri="{FF2B5EF4-FFF2-40B4-BE49-F238E27FC236}">
                <a16:creationId xmlns:a16="http://schemas.microsoft.com/office/drawing/2014/main" id="{EFE5DAE3-3123-45CD-B922-D861CA1370AD}"/>
              </a:ext>
            </a:extLst>
          </p:cNvPr>
          <p:cNvSpPr>
            <a:spLocks noGrp="1"/>
          </p:cNvSpPr>
          <p:nvPr>
            <p:ph type="body" sz="quarter" idx="14"/>
          </p:nvPr>
        </p:nvSpPr>
        <p:spPr>
          <a:xfrm>
            <a:off x="6255945" y="2101040"/>
            <a:ext cx="5821378" cy="2592420"/>
          </a:xfrm>
        </p:spPr>
        <p:txBody>
          <a:bodyPr/>
          <a:lstStyle/>
          <a:p>
            <a:pPr algn="l"/>
            <a:r>
              <a:rPr lang="en-IE" b="1" dirty="0">
                <a:solidFill>
                  <a:srgbClr val="0070C0"/>
                </a:solidFill>
              </a:rPr>
              <a:t>Introduction</a:t>
            </a:r>
            <a:r>
              <a:rPr lang="en-IE" dirty="0"/>
              <a:t> What is storytelling? </a:t>
            </a:r>
          </a:p>
          <a:p>
            <a:pPr algn="l"/>
            <a:r>
              <a:rPr lang="en-IE" b="1" dirty="0">
                <a:solidFill>
                  <a:srgbClr val="ED2A59"/>
                </a:solidFill>
              </a:rPr>
              <a:t>Strategy</a:t>
            </a:r>
            <a:r>
              <a:rPr lang="en-IE" dirty="0"/>
              <a:t> How can digital Storytelling and Mission Marketing help you tell your social impact to advance your project?</a:t>
            </a:r>
          </a:p>
          <a:p>
            <a:pPr algn="l"/>
            <a:r>
              <a:rPr lang="en-IE" b="1" dirty="0">
                <a:solidFill>
                  <a:srgbClr val="A6377D"/>
                </a:solidFill>
              </a:rPr>
              <a:t>Development </a:t>
            </a:r>
            <a:r>
              <a:rPr lang="en-IE" dirty="0"/>
              <a:t>What resources and skills do you need to create and share your story?</a:t>
            </a:r>
          </a:p>
          <a:p>
            <a:pPr algn="l"/>
            <a:r>
              <a:rPr lang="en-IE" dirty="0"/>
              <a:t>What do you need to consider when developing a motivating and engaging story?</a:t>
            </a:r>
          </a:p>
          <a:p>
            <a:pPr algn="l"/>
            <a:r>
              <a:rPr lang="en-IE" b="1" dirty="0">
                <a:solidFill>
                  <a:srgbClr val="009FD8"/>
                </a:solidFill>
              </a:rPr>
              <a:t>Tools </a:t>
            </a:r>
            <a:r>
              <a:rPr lang="en-IE" dirty="0"/>
              <a:t>What technologies are available for curating, storing and sharing your stories?</a:t>
            </a:r>
          </a:p>
          <a:p>
            <a:pPr algn="l"/>
            <a:endParaRPr lang="en-IE" dirty="0"/>
          </a:p>
        </p:txBody>
      </p:sp>
      <p:pic>
        <p:nvPicPr>
          <p:cNvPr id="15" name="Picture Placeholder 14" descr="A picture containing person, outdoor&#10;&#10;Description automatically generated">
            <a:extLst>
              <a:ext uri="{FF2B5EF4-FFF2-40B4-BE49-F238E27FC236}">
                <a16:creationId xmlns:a16="http://schemas.microsoft.com/office/drawing/2014/main" id="{947C9955-63D8-4CF5-9421-7335285677DD}"/>
              </a:ext>
            </a:extLst>
          </p:cNvPr>
          <p:cNvPicPr>
            <a:picLocks noGrp="1" noChangeAspect="1"/>
          </p:cNvPicPr>
          <p:nvPr>
            <p:ph type="pic" sz="quarter" idx="10"/>
          </p:nvPr>
        </p:nvPicPr>
        <p:blipFill>
          <a:blip r:embed="rId2"/>
          <a:srcRect t="810" b="810"/>
          <a:stretch>
            <a:fillRect/>
          </a:stretch>
        </p:blipFill>
        <p:spPr/>
      </p:pic>
    </p:spTree>
    <p:extLst>
      <p:ext uri="{BB962C8B-B14F-4D97-AF65-F5344CB8AC3E}">
        <p14:creationId xmlns:p14="http://schemas.microsoft.com/office/powerpoint/2010/main" val="16285909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7A47587-EAFE-4EB2-B538-77E8020402B1}"/>
              </a:ext>
            </a:extLst>
          </p:cNvPr>
          <p:cNvSpPr>
            <a:spLocks noGrp="1"/>
          </p:cNvSpPr>
          <p:nvPr>
            <p:ph type="body" sz="quarter" idx="14"/>
          </p:nvPr>
        </p:nvSpPr>
        <p:spPr>
          <a:xfrm>
            <a:off x="5047180" y="170146"/>
            <a:ext cx="6898994" cy="697353"/>
          </a:xfrm>
        </p:spPr>
        <p:txBody>
          <a:bodyPr>
            <a:noAutofit/>
          </a:bodyPr>
          <a:lstStyle/>
          <a:p>
            <a:r>
              <a:rPr lang="en-IE" sz="3200" b="1" dirty="0"/>
              <a:t>Exercise 1  – Developing Your Story</a:t>
            </a:r>
          </a:p>
        </p:txBody>
      </p:sp>
      <p:sp>
        <p:nvSpPr>
          <p:cNvPr id="8" name="Text Placeholder 7">
            <a:extLst>
              <a:ext uri="{FF2B5EF4-FFF2-40B4-BE49-F238E27FC236}">
                <a16:creationId xmlns:a16="http://schemas.microsoft.com/office/drawing/2014/main" id="{673EEC36-D855-4205-A966-6EE801D4718A}"/>
              </a:ext>
            </a:extLst>
          </p:cNvPr>
          <p:cNvSpPr>
            <a:spLocks noGrp="1"/>
          </p:cNvSpPr>
          <p:nvPr>
            <p:ph type="body" sz="quarter" idx="15"/>
          </p:nvPr>
        </p:nvSpPr>
        <p:spPr>
          <a:xfrm>
            <a:off x="4979406" y="682071"/>
            <a:ext cx="7034543" cy="2754349"/>
          </a:xfrm>
        </p:spPr>
        <p:txBody>
          <a:bodyPr/>
          <a:lstStyle/>
          <a:p>
            <a:pPr algn="l" fontAlgn="base"/>
            <a:r>
              <a:rPr lang="en-IE" b="0" i="0" dirty="0">
                <a:effectLst/>
              </a:rPr>
              <a:t>The following exercise is designed to explore your idea from a few different angles and establish if there are any gaps in your story that need to be addressed. </a:t>
            </a:r>
          </a:p>
          <a:p>
            <a:pPr marL="342900" indent="-342900" fontAlgn="base">
              <a:buFont typeface="Wingdings" panose="05000000000000000000" pitchFamily="2" charset="2"/>
              <a:buChar char="q"/>
            </a:pPr>
            <a:r>
              <a:rPr lang="en-IE" b="1" i="0" dirty="0">
                <a:effectLst/>
              </a:rPr>
              <a:t>WHAT? </a:t>
            </a:r>
            <a:r>
              <a:rPr lang="en-IE" b="0" i="0" dirty="0">
                <a:effectLst/>
              </a:rPr>
              <a:t>Write down the main recipient issues and the three main ways you will address those needs or issues. </a:t>
            </a:r>
            <a:r>
              <a:rPr lang="en-IE" dirty="0"/>
              <a:t>Why should it be tackled your way? Why is your solution the best solution?</a:t>
            </a:r>
          </a:p>
          <a:p>
            <a:pPr marL="342900" indent="-342900" fontAlgn="base">
              <a:buFont typeface="Wingdings" panose="05000000000000000000" pitchFamily="2" charset="2"/>
              <a:buChar char="q"/>
            </a:pPr>
            <a:r>
              <a:rPr lang="en-IE" b="1" dirty="0"/>
              <a:t>WHY? </a:t>
            </a:r>
            <a:r>
              <a:rPr lang="en-IE" b="0" i="0" dirty="0">
                <a:effectLst/>
              </a:rPr>
              <a:t>Writ</a:t>
            </a:r>
            <a:r>
              <a:rPr lang="en-IE" dirty="0"/>
              <a:t>e down how these issues have impacted people adversely? Perhaps someone close to you has experienced difficulties  that could have been better addressed. If you don’t have personal experience you will need to research or spend time with the people who do have the experiences of the issues you are trying to tackle.</a:t>
            </a:r>
          </a:p>
          <a:p>
            <a:pPr marL="342900" indent="-342900" algn="l" fontAlgn="base">
              <a:buFont typeface="Wingdings" panose="05000000000000000000" pitchFamily="2" charset="2"/>
              <a:buChar char="q"/>
            </a:pPr>
            <a:r>
              <a:rPr lang="en-IE" b="1" dirty="0"/>
              <a:t>HOW? </a:t>
            </a:r>
            <a:r>
              <a:rPr lang="en-IE" dirty="0"/>
              <a:t>How are you going to do this? Using an App, a website platform, making a product, delivering a service? </a:t>
            </a:r>
          </a:p>
        </p:txBody>
      </p:sp>
      <p:pic>
        <p:nvPicPr>
          <p:cNvPr id="6146" name="Picture 2">
            <a:extLst>
              <a:ext uri="{FF2B5EF4-FFF2-40B4-BE49-F238E27FC236}">
                <a16:creationId xmlns:a16="http://schemas.microsoft.com/office/drawing/2014/main" id="{B90E9015-6995-4499-B83F-153861CD29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472799"/>
            <a:ext cx="4535642" cy="3348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6738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7A47587-EAFE-4EB2-B538-77E8020402B1}"/>
              </a:ext>
            </a:extLst>
          </p:cNvPr>
          <p:cNvSpPr>
            <a:spLocks noGrp="1"/>
          </p:cNvSpPr>
          <p:nvPr>
            <p:ph type="body" sz="quarter" idx="14"/>
          </p:nvPr>
        </p:nvSpPr>
        <p:spPr>
          <a:xfrm>
            <a:off x="4417836" y="257089"/>
            <a:ext cx="7704754" cy="697353"/>
          </a:xfrm>
        </p:spPr>
        <p:txBody>
          <a:bodyPr>
            <a:noAutofit/>
          </a:bodyPr>
          <a:lstStyle/>
          <a:p>
            <a:r>
              <a:rPr lang="en-IE" sz="3200" b="1" dirty="0"/>
              <a:t>Exercise 2 – Developing Your Audience Story</a:t>
            </a:r>
          </a:p>
        </p:txBody>
      </p:sp>
      <p:sp>
        <p:nvSpPr>
          <p:cNvPr id="8" name="Text Placeholder 7">
            <a:extLst>
              <a:ext uri="{FF2B5EF4-FFF2-40B4-BE49-F238E27FC236}">
                <a16:creationId xmlns:a16="http://schemas.microsoft.com/office/drawing/2014/main" id="{673EEC36-D855-4205-A966-6EE801D4718A}"/>
              </a:ext>
            </a:extLst>
          </p:cNvPr>
          <p:cNvSpPr>
            <a:spLocks noGrp="1"/>
          </p:cNvSpPr>
          <p:nvPr>
            <p:ph type="body" sz="quarter" idx="15"/>
          </p:nvPr>
        </p:nvSpPr>
        <p:spPr>
          <a:xfrm>
            <a:off x="4761868" y="1066912"/>
            <a:ext cx="6545893" cy="2754349"/>
          </a:xfrm>
        </p:spPr>
        <p:txBody>
          <a:bodyPr/>
          <a:lstStyle/>
          <a:p>
            <a:r>
              <a:rPr lang="en-IE" dirty="0"/>
              <a:t>Collecting, organising and building your stories is critical to successfully storytelling delivery… Start with answering the below questions…</a:t>
            </a:r>
          </a:p>
          <a:p>
            <a:endParaRPr lang="en-IE" dirty="0"/>
          </a:p>
          <a:p>
            <a:pPr marL="342900" indent="-342900">
              <a:buFont typeface="Wingdings" panose="05000000000000000000" pitchFamily="2" charset="2"/>
              <a:buChar char="q"/>
            </a:pPr>
            <a:r>
              <a:rPr lang="en-IE" dirty="0"/>
              <a:t>Who needs to hear it? </a:t>
            </a:r>
          </a:p>
          <a:p>
            <a:pPr marL="342900" indent="-342900">
              <a:buFont typeface="Wingdings" panose="05000000000000000000" pitchFamily="2" charset="2"/>
              <a:buChar char="q"/>
            </a:pPr>
            <a:r>
              <a:rPr lang="en-IE" dirty="0"/>
              <a:t>Prioritise what you want to say to capture peoples imaginations and interest? </a:t>
            </a:r>
          </a:p>
          <a:p>
            <a:pPr marL="342900" indent="-342900">
              <a:buFont typeface="Wingdings" panose="05000000000000000000" pitchFamily="2" charset="2"/>
              <a:buChar char="q"/>
            </a:pPr>
            <a:r>
              <a:rPr lang="en-IE" dirty="0"/>
              <a:t>What are the key things your target audiences want to hear? </a:t>
            </a:r>
          </a:p>
          <a:p>
            <a:pPr marL="342900" indent="-342900">
              <a:buFont typeface="Wingdings" panose="05000000000000000000" pitchFamily="2" charset="2"/>
              <a:buChar char="q"/>
            </a:pPr>
            <a:r>
              <a:rPr lang="en-IE" dirty="0"/>
              <a:t>What do they need to know that is of urgency? </a:t>
            </a:r>
          </a:p>
          <a:p>
            <a:pPr marL="342900" indent="-342900">
              <a:buFont typeface="Wingdings" panose="05000000000000000000" pitchFamily="2" charset="2"/>
              <a:buChar char="q"/>
            </a:pPr>
            <a:r>
              <a:rPr lang="en-IE" dirty="0"/>
              <a:t>How can they help you? (Tell them) </a:t>
            </a:r>
          </a:p>
          <a:p>
            <a:pPr marL="342900" indent="-342900">
              <a:buFont typeface="Wingdings" panose="05000000000000000000" pitchFamily="2" charset="2"/>
              <a:buChar char="q"/>
            </a:pPr>
            <a:r>
              <a:rPr lang="en-IE" dirty="0"/>
              <a:t>Where do you need to say it (website, social media, public event…)</a:t>
            </a:r>
          </a:p>
        </p:txBody>
      </p:sp>
      <p:pic>
        <p:nvPicPr>
          <p:cNvPr id="5" name="Picture Placeholder 4" descr="A person holding a tablet&#10;&#10;Description automatically generated with medium confidence">
            <a:extLst>
              <a:ext uri="{FF2B5EF4-FFF2-40B4-BE49-F238E27FC236}">
                <a16:creationId xmlns:a16="http://schemas.microsoft.com/office/drawing/2014/main" id="{568580D3-B00E-48E9-B25E-D5D6C4981DA0}"/>
              </a:ext>
            </a:extLst>
          </p:cNvPr>
          <p:cNvPicPr>
            <a:picLocks noGrp="1" noChangeAspect="1"/>
          </p:cNvPicPr>
          <p:nvPr>
            <p:ph type="pic" sz="quarter" idx="16"/>
          </p:nvPr>
        </p:nvPicPr>
        <p:blipFill>
          <a:blip r:embed="rId2"/>
          <a:srcRect l="11297" r="11297"/>
          <a:stretch>
            <a:fillRect/>
          </a:stretch>
        </p:blipFill>
        <p:spPr>
          <a:xfrm>
            <a:off x="675640" y="-21132"/>
            <a:ext cx="3550920" cy="6879132"/>
          </a:xfrm>
        </p:spPr>
      </p:pic>
    </p:spTree>
    <p:extLst>
      <p:ext uri="{BB962C8B-B14F-4D97-AF65-F5344CB8AC3E}">
        <p14:creationId xmlns:p14="http://schemas.microsoft.com/office/powerpoint/2010/main" val="42652168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7A47587-EAFE-4EB2-B538-77E8020402B1}"/>
              </a:ext>
            </a:extLst>
          </p:cNvPr>
          <p:cNvSpPr>
            <a:spLocks noGrp="1"/>
          </p:cNvSpPr>
          <p:nvPr>
            <p:ph type="body" sz="quarter" idx="14"/>
          </p:nvPr>
        </p:nvSpPr>
        <p:spPr>
          <a:xfrm>
            <a:off x="3947311" y="170146"/>
            <a:ext cx="8464990" cy="697353"/>
          </a:xfrm>
        </p:spPr>
        <p:txBody>
          <a:bodyPr>
            <a:noAutofit/>
          </a:bodyPr>
          <a:lstStyle/>
          <a:p>
            <a:r>
              <a:rPr lang="en-IE" sz="3200" b="1" dirty="0"/>
              <a:t>Exercise 2  – Developing Your Recipients Story</a:t>
            </a:r>
          </a:p>
        </p:txBody>
      </p:sp>
      <p:sp>
        <p:nvSpPr>
          <p:cNvPr id="8" name="Text Placeholder 7">
            <a:extLst>
              <a:ext uri="{FF2B5EF4-FFF2-40B4-BE49-F238E27FC236}">
                <a16:creationId xmlns:a16="http://schemas.microsoft.com/office/drawing/2014/main" id="{673EEC36-D855-4205-A966-6EE801D4718A}"/>
              </a:ext>
            </a:extLst>
          </p:cNvPr>
          <p:cNvSpPr>
            <a:spLocks noGrp="1"/>
          </p:cNvSpPr>
          <p:nvPr>
            <p:ph type="body" sz="quarter" idx="15"/>
          </p:nvPr>
        </p:nvSpPr>
        <p:spPr>
          <a:xfrm>
            <a:off x="5513307" y="836747"/>
            <a:ext cx="5839738" cy="2754349"/>
          </a:xfrm>
        </p:spPr>
        <p:txBody>
          <a:bodyPr/>
          <a:lstStyle/>
          <a:p>
            <a:pPr algn="l" fontAlgn="base"/>
            <a:r>
              <a:rPr lang="en-IE" b="0" i="0" dirty="0">
                <a:effectLst/>
              </a:rPr>
              <a:t>Build a profile of one of the people impacted by the issue. Answer the following </a:t>
            </a:r>
            <a:r>
              <a:rPr lang="en-IE" dirty="0"/>
              <a:t>questions. </a:t>
            </a:r>
            <a:r>
              <a:rPr lang="en-IE" b="0" i="0" dirty="0">
                <a:effectLst/>
              </a:rPr>
              <a:t>This is the information that makes the story personal and real!</a:t>
            </a:r>
          </a:p>
          <a:p>
            <a:pPr algn="l" fontAlgn="base"/>
            <a:r>
              <a:rPr lang="en-IE" dirty="0"/>
              <a:t>How were they impacted? </a:t>
            </a:r>
          </a:p>
          <a:p>
            <a:pPr algn="l" fontAlgn="base"/>
            <a:r>
              <a:rPr lang="en-IE" b="0" i="0" dirty="0">
                <a:effectLst/>
              </a:rPr>
              <a:t>What</a:t>
            </a:r>
            <a:r>
              <a:rPr lang="en-IE" dirty="0"/>
              <a:t> are their characteristics? (where they live, their age, gender….)</a:t>
            </a:r>
          </a:p>
          <a:p>
            <a:pPr algn="l" fontAlgn="base"/>
            <a:r>
              <a:rPr lang="en-IE" dirty="0"/>
              <a:t>Identify what the future looks like for them if something is not done?</a:t>
            </a:r>
          </a:p>
          <a:p>
            <a:pPr algn="l" fontAlgn="base"/>
            <a:r>
              <a:rPr lang="en-IE" b="0" i="0" dirty="0">
                <a:effectLst/>
              </a:rPr>
              <a:t>What are their main barriers or</a:t>
            </a:r>
            <a:r>
              <a:rPr lang="en-IE" dirty="0"/>
              <a:t> challenges?</a:t>
            </a:r>
          </a:p>
          <a:p>
            <a:pPr algn="l" fontAlgn="base"/>
            <a:r>
              <a:rPr lang="en-IE" b="0" i="0" dirty="0">
                <a:effectLst/>
              </a:rPr>
              <a:t>How big is the problem? Why is your idea needed? Is the problem growing or getting worse?</a:t>
            </a:r>
          </a:p>
          <a:p>
            <a:pPr algn="l" fontAlgn="base"/>
            <a:r>
              <a:rPr lang="en-IE" dirty="0"/>
              <a:t>What is the best way to work with them so they can overcome such challenges</a:t>
            </a:r>
            <a:endParaRPr lang="en-IE" b="0" i="0" dirty="0">
              <a:effectLst/>
            </a:endParaRPr>
          </a:p>
        </p:txBody>
      </p:sp>
      <p:pic>
        <p:nvPicPr>
          <p:cNvPr id="5122" name="Picture 2">
            <a:extLst>
              <a:ext uri="{FF2B5EF4-FFF2-40B4-BE49-F238E27FC236}">
                <a16:creationId xmlns:a16="http://schemas.microsoft.com/office/drawing/2014/main" id="{18031BFE-6723-4D33-A5BD-A74B29E6B6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337" y="5318717"/>
            <a:ext cx="5316742" cy="12492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sleeping on the ground&#10;&#10;Description automatically generated with low confidence">
            <a:extLst>
              <a:ext uri="{FF2B5EF4-FFF2-40B4-BE49-F238E27FC236}">
                <a16:creationId xmlns:a16="http://schemas.microsoft.com/office/drawing/2014/main" id="{A82657BA-8575-4E28-9B00-A454DB402C59}"/>
              </a:ext>
            </a:extLst>
          </p:cNvPr>
          <p:cNvPicPr>
            <a:picLocks noChangeAspect="1"/>
          </p:cNvPicPr>
          <p:nvPr/>
        </p:nvPicPr>
        <p:blipFill>
          <a:blip r:embed="rId3"/>
          <a:stretch>
            <a:fillRect/>
          </a:stretch>
        </p:blipFill>
        <p:spPr>
          <a:xfrm>
            <a:off x="99714" y="1339912"/>
            <a:ext cx="5347987" cy="3562539"/>
          </a:xfrm>
          <a:prstGeom prst="rect">
            <a:avLst/>
          </a:prstGeom>
        </p:spPr>
      </p:pic>
    </p:spTree>
    <p:extLst>
      <p:ext uri="{BB962C8B-B14F-4D97-AF65-F5344CB8AC3E}">
        <p14:creationId xmlns:p14="http://schemas.microsoft.com/office/powerpoint/2010/main" val="11367773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group of people standing around a table with food on it&#10;&#10;Description automatically generated with medium confidence">
            <a:hlinkClick r:id="rId2"/>
            <a:extLst>
              <a:ext uri="{FF2B5EF4-FFF2-40B4-BE49-F238E27FC236}">
                <a16:creationId xmlns:a16="http://schemas.microsoft.com/office/drawing/2014/main" id="{37A68053-3E43-4967-93AE-FB11FFCEA44F}"/>
              </a:ext>
            </a:extLst>
          </p:cNvPr>
          <p:cNvPicPr>
            <a:picLocks noGrp="1" noChangeAspect="1"/>
          </p:cNvPicPr>
          <p:nvPr>
            <p:ph type="pic" sz="quarter" idx="10"/>
          </p:nvPr>
        </p:nvPicPr>
        <p:blipFill>
          <a:blip r:embed="rId3"/>
          <a:srcRect l="8260" r="8260"/>
          <a:stretch>
            <a:fillRect/>
          </a:stretch>
        </p:blipFill>
        <p:spPr>
          <a:xfrm>
            <a:off x="6832550" y="1167819"/>
            <a:ext cx="5373737" cy="4291421"/>
          </a:xfrm>
        </p:spPr>
      </p:pic>
      <p:sp>
        <p:nvSpPr>
          <p:cNvPr id="12" name="Text Placeholder 11">
            <a:extLst>
              <a:ext uri="{FF2B5EF4-FFF2-40B4-BE49-F238E27FC236}">
                <a16:creationId xmlns:a16="http://schemas.microsoft.com/office/drawing/2014/main" id="{E08EE21A-D4E7-4D25-805E-35A568F69A8A}"/>
              </a:ext>
            </a:extLst>
          </p:cNvPr>
          <p:cNvSpPr>
            <a:spLocks noGrp="1"/>
          </p:cNvSpPr>
          <p:nvPr>
            <p:ph type="body" sz="quarter" idx="14"/>
          </p:nvPr>
        </p:nvSpPr>
        <p:spPr>
          <a:xfrm>
            <a:off x="296345" y="1665396"/>
            <a:ext cx="6569301" cy="3527129"/>
          </a:xfrm>
        </p:spPr>
        <p:txBody>
          <a:bodyPr/>
          <a:lstStyle/>
          <a:p>
            <a:r>
              <a:rPr lang="en-IE" b="1" dirty="0">
                <a:solidFill>
                  <a:srgbClr val="40A67A"/>
                </a:solidFill>
              </a:rPr>
              <a:t>Mission</a:t>
            </a:r>
            <a:r>
              <a:rPr lang="en-IE" dirty="0"/>
              <a:t> </a:t>
            </a:r>
            <a:r>
              <a:rPr lang="en-IE" b="1" i="0" dirty="0">
                <a:solidFill>
                  <a:srgbClr val="231F20"/>
                </a:solidFill>
                <a:effectLst/>
                <a:latin typeface="Averta"/>
              </a:rPr>
              <a:t>Making Sense </a:t>
            </a:r>
            <a:r>
              <a:rPr lang="en-IE" dirty="0">
                <a:solidFill>
                  <a:srgbClr val="231F20"/>
                </a:solidFill>
                <a:latin typeface="Averta"/>
                <a:hlinkClick r:id="rId2"/>
              </a:rPr>
              <a:t>M</a:t>
            </a:r>
            <a:r>
              <a:rPr lang="en-IE" b="0" i="0" dirty="0">
                <a:solidFill>
                  <a:srgbClr val="231F20"/>
                </a:solidFill>
                <a:effectLst/>
                <a:latin typeface="Averta"/>
                <a:hlinkClick r:id="rId2"/>
              </a:rPr>
              <a:t>ission</a:t>
            </a:r>
            <a:r>
              <a:rPr lang="en-IE" b="0" i="0" dirty="0">
                <a:solidFill>
                  <a:srgbClr val="231F20"/>
                </a:solidFill>
                <a:effectLst/>
                <a:latin typeface="Averta"/>
              </a:rPr>
              <a:t> uses the </a:t>
            </a:r>
            <a:r>
              <a:rPr lang="en-IE" b="0" i="0" u="sng" dirty="0">
                <a:solidFill>
                  <a:srgbClr val="E61F47"/>
                </a:solidFill>
                <a:effectLst/>
                <a:latin typeface="Averta"/>
                <a:hlinkClick r:id="rId4"/>
              </a:rPr>
              <a:t>Smart Citizen Kit</a:t>
            </a:r>
            <a:r>
              <a:rPr lang="en-IE" b="0" i="0" dirty="0">
                <a:solidFill>
                  <a:srgbClr val="231F20"/>
                </a:solidFill>
                <a:effectLst/>
                <a:latin typeface="Averta"/>
              </a:rPr>
              <a:t>, an open-source Arduino-based environmental sensing kit, and other citizen sensing kits to empower communities and help them improve their environments </a:t>
            </a:r>
          </a:p>
          <a:p>
            <a:r>
              <a:rPr lang="en-IE" b="1" dirty="0">
                <a:solidFill>
                  <a:srgbClr val="009FD8"/>
                </a:solidFill>
                <a:latin typeface="Averta"/>
              </a:rPr>
              <a:t>Target Markets</a:t>
            </a:r>
            <a:r>
              <a:rPr lang="en-IE" dirty="0">
                <a:solidFill>
                  <a:srgbClr val="009FD8"/>
                </a:solidFill>
                <a:latin typeface="Averta"/>
              </a:rPr>
              <a:t> </a:t>
            </a:r>
            <a:r>
              <a:rPr lang="en-IE" dirty="0">
                <a:solidFill>
                  <a:srgbClr val="231F20"/>
                </a:solidFill>
                <a:latin typeface="Averta"/>
              </a:rPr>
              <a:t>European communities and citizens </a:t>
            </a:r>
          </a:p>
          <a:p>
            <a:r>
              <a:rPr lang="en-IE" b="1" dirty="0">
                <a:solidFill>
                  <a:srgbClr val="ED2A59"/>
                </a:solidFill>
                <a:latin typeface="Averta"/>
              </a:rPr>
              <a:t>How to Get Others to Help </a:t>
            </a:r>
            <a:r>
              <a:rPr lang="en-IE" b="0" i="0" dirty="0">
                <a:solidFill>
                  <a:srgbClr val="231F20"/>
                </a:solidFill>
                <a:effectLst/>
                <a:latin typeface="Averta"/>
              </a:rPr>
              <a:t>Using these kits, citizens create their own datasets, which they can take to government officials to persuade them to act on the problem. </a:t>
            </a:r>
          </a:p>
          <a:p>
            <a:r>
              <a:rPr lang="en-IE" b="1" dirty="0">
                <a:solidFill>
                  <a:srgbClr val="40A67A"/>
                </a:solidFill>
                <a:latin typeface="Averta"/>
              </a:rPr>
              <a:t>How they Tell their Story </a:t>
            </a:r>
            <a:r>
              <a:rPr lang="en-IE" dirty="0">
                <a:solidFill>
                  <a:srgbClr val="231F20"/>
                </a:solidFill>
                <a:latin typeface="Averta"/>
              </a:rPr>
              <a:t>Social Innovation Website </a:t>
            </a:r>
            <a:r>
              <a:rPr lang="en-IE" dirty="0">
                <a:solidFill>
                  <a:srgbClr val="231F20"/>
                </a:solidFill>
                <a:latin typeface="Averta"/>
                <a:hlinkClick r:id="rId5"/>
              </a:rPr>
              <a:t>Blogs</a:t>
            </a:r>
            <a:r>
              <a:rPr lang="en-IE" dirty="0">
                <a:solidFill>
                  <a:srgbClr val="231F20"/>
                </a:solidFill>
                <a:latin typeface="Averta"/>
              </a:rPr>
              <a:t>, Social Media, Articles, Downloads, Attending Events, Making Sense </a:t>
            </a:r>
            <a:r>
              <a:rPr lang="en-IE" dirty="0">
                <a:solidFill>
                  <a:srgbClr val="231F20"/>
                </a:solidFill>
                <a:latin typeface="Averta"/>
                <a:hlinkClick r:id="rId6"/>
              </a:rPr>
              <a:t>Website</a:t>
            </a:r>
            <a:r>
              <a:rPr lang="en-IE" dirty="0">
                <a:solidFill>
                  <a:srgbClr val="231F20"/>
                </a:solidFill>
                <a:latin typeface="Averta"/>
              </a:rPr>
              <a:t>, </a:t>
            </a:r>
            <a:r>
              <a:rPr lang="en-IE" dirty="0">
                <a:solidFill>
                  <a:srgbClr val="231F20"/>
                </a:solidFill>
                <a:latin typeface="Averta"/>
                <a:hlinkClick r:id="rId7"/>
              </a:rPr>
              <a:t>You Tube</a:t>
            </a:r>
            <a:r>
              <a:rPr lang="en-IE" dirty="0">
                <a:solidFill>
                  <a:srgbClr val="231F20"/>
                </a:solidFill>
                <a:latin typeface="Averta"/>
              </a:rPr>
              <a:t>…</a:t>
            </a:r>
            <a:endParaRPr lang="en-IE" dirty="0"/>
          </a:p>
        </p:txBody>
      </p:sp>
      <p:sp>
        <p:nvSpPr>
          <p:cNvPr id="13" name="Text Placeholder 12">
            <a:extLst>
              <a:ext uri="{FF2B5EF4-FFF2-40B4-BE49-F238E27FC236}">
                <a16:creationId xmlns:a16="http://schemas.microsoft.com/office/drawing/2014/main" id="{9E375F55-9057-4257-9014-E61F7D4F1AD1}"/>
              </a:ext>
            </a:extLst>
          </p:cNvPr>
          <p:cNvSpPr>
            <a:spLocks noGrp="1"/>
          </p:cNvSpPr>
          <p:nvPr>
            <p:ph type="body" sz="quarter" idx="15"/>
          </p:nvPr>
        </p:nvSpPr>
        <p:spPr>
          <a:xfrm>
            <a:off x="392815" y="275855"/>
            <a:ext cx="7248309" cy="1276735"/>
          </a:xfrm>
        </p:spPr>
        <p:txBody>
          <a:bodyPr>
            <a:normAutofit fontScale="92500"/>
          </a:bodyPr>
          <a:lstStyle/>
          <a:p>
            <a:r>
              <a:rPr lang="en-IE" b="1" dirty="0"/>
              <a:t>YDSI Storytelling Environment Example</a:t>
            </a:r>
          </a:p>
          <a:p>
            <a:r>
              <a:rPr lang="en-IE" b="1" dirty="0">
                <a:solidFill>
                  <a:schemeClr val="tx1">
                    <a:lumMod val="95000"/>
                    <a:lumOff val="5000"/>
                  </a:schemeClr>
                </a:solidFill>
                <a:hlinkClick r:id="rId2">
                  <a:extLst>
                    <a:ext uri="{A12FA001-AC4F-418D-AE19-62706E023703}">
                      <ahyp:hlinkClr xmlns:ahyp="http://schemas.microsoft.com/office/drawing/2018/hyperlinkcolor" val="tx"/>
                    </a:ext>
                  </a:extLst>
                </a:hlinkClick>
              </a:rPr>
              <a:t>Making Sense</a:t>
            </a:r>
            <a:r>
              <a:rPr lang="en-IE" b="1" dirty="0">
                <a:solidFill>
                  <a:schemeClr val="tx1">
                    <a:lumMod val="95000"/>
                    <a:lumOff val="5000"/>
                  </a:schemeClr>
                </a:solidFill>
              </a:rPr>
              <a:t>, </a:t>
            </a:r>
            <a:r>
              <a:rPr lang="en-IE" b="1" dirty="0"/>
              <a:t>EU</a:t>
            </a:r>
          </a:p>
          <a:p>
            <a:endParaRPr lang="en-IE" dirty="0"/>
          </a:p>
        </p:txBody>
      </p:sp>
    </p:spTree>
    <p:extLst>
      <p:ext uri="{BB962C8B-B14F-4D97-AF65-F5344CB8AC3E}">
        <p14:creationId xmlns:p14="http://schemas.microsoft.com/office/powerpoint/2010/main" val="25732681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08EE21A-D4E7-4D25-805E-35A568F69A8A}"/>
              </a:ext>
            </a:extLst>
          </p:cNvPr>
          <p:cNvSpPr>
            <a:spLocks noGrp="1"/>
          </p:cNvSpPr>
          <p:nvPr>
            <p:ph type="body" sz="quarter" idx="14"/>
          </p:nvPr>
        </p:nvSpPr>
        <p:spPr>
          <a:xfrm>
            <a:off x="1352345" y="342951"/>
            <a:ext cx="5009584" cy="1393891"/>
          </a:xfrm>
        </p:spPr>
        <p:txBody>
          <a:bodyPr>
            <a:normAutofit fontScale="77500" lnSpcReduction="20000"/>
          </a:bodyPr>
          <a:lstStyle/>
          <a:p>
            <a:pPr algn="ctr">
              <a:lnSpc>
                <a:spcPct val="120000"/>
              </a:lnSpc>
              <a:spcBef>
                <a:spcPts val="0"/>
              </a:spcBef>
            </a:pPr>
            <a:r>
              <a:rPr lang="en-IE" b="1" dirty="0">
                <a:solidFill>
                  <a:schemeClr val="tx1">
                    <a:lumMod val="75000"/>
                    <a:lumOff val="25000"/>
                  </a:schemeClr>
                </a:solidFill>
              </a:rPr>
              <a:t>How </a:t>
            </a:r>
            <a:r>
              <a:rPr lang="en-IE" b="1" dirty="0">
                <a:solidFill>
                  <a:srgbClr val="ED2A59"/>
                </a:solidFill>
              </a:rPr>
              <a:t>Making Sense </a:t>
            </a:r>
            <a:r>
              <a:rPr lang="en-IE" b="1" dirty="0">
                <a:solidFill>
                  <a:schemeClr val="tx1">
                    <a:lumMod val="75000"/>
                    <a:lumOff val="25000"/>
                  </a:schemeClr>
                </a:solidFill>
              </a:rPr>
              <a:t>are Telling Their Story, Mission and What They Do Through Their Website </a:t>
            </a:r>
            <a:endParaRPr lang="en-IE" dirty="0">
              <a:solidFill>
                <a:schemeClr val="tx1">
                  <a:lumMod val="75000"/>
                  <a:lumOff val="25000"/>
                </a:schemeClr>
              </a:solidFill>
            </a:endParaRPr>
          </a:p>
        </p:txBody>
      </p:sp>
      <p:pic>
        <p:nvPicPr>
          <p:cNvPr id="3" name="Picture 2">
            <a:hlinkClick r:id="rId2"/>
            <a:extLst>
              <a:ext uri="{FF2B5EF4-FFF2-40B4-BE49-F238E27FC236}">
                <a16:creationId xmlns:a16="http://schemas.microsoft.com/office/drawing/2014/main" id="{8932A874-8E6F-4817-8E51-25660B327108}"/>
              </a:ext>
            </a:extLst>
          </p:cNvPr>
          <p:cNvPicPr>
            <a:picLocks noChangeAspect="1"/>
          </p:cNvPicPr>
          <p:nvPr/>
        </p:nvPicPr>
        <p:blipFill>
          <a:blip r:embed="rId3"/>
          <a:stretch>
            <a:fillRect/>
          </a:stretch>
        </p:blipFill>
        <p:spPr>
          <a:xfrm>
            <a:off x="1352345" y="2632479"/>
            <a:ext cx="5202365" cy="2143452"/>
          </a:xfrm>
          <a:prstGeom prst="rect">
            <a:avLst/>
          </a:prstGeom>
        </p:spPr>
      </p:pic>
      <p:pic>
        <p:nvPicPr>
          <p:cNvPr id="11" name="Picture 10">
            <a:hlinkClick r:id="rId4"/>
            <a:extLst>
              <a:ext uri="{FF2B5EF4-FFF2-40B4-BE49-F238E27FC236}">
                <a16:creationId xmlns:a16="http://schemas.microsoft.com/office/drawing/2014/main" id="{F1E2F8A4-AD7B-4143-A666-F5193594325E}"/>
              </a:ext>
            </a:extLst>
          </p:cNvPr>
          <p:cNvPicPr>
            <a:picLocks noChangeAspect="1"/>
          </p:cNvPicPr>
          <p:nvPr/>
        </p:nvPicPr>
        <p:blipFill>
          <a:blip r:embed="rId5"/>
          <a:stretch>
            <a:fillRect/>
          </a:stretch>
        </p:blipFill>
        <p:spPr>
          <a:xfrm>
            <a:off x="7040626" y="2279394"/>
            <a:ext cx="4680204" cy="2674402"/>
          </a:xfrm>
          <a:prstGeom prst="rect">
            <a:avLst/>
          </a:prstGeom>
        </p:spPr>
      </p:pic>
      <p:sp>
        <p:nvSpPr>
          <p:cNvPr id="16" name="Text Placeholder 11">
            <a:extLst>
              <a:ext uri="{FF2B5EF4-FFF2-40B4-BE49-F238E27FC236}">
                <a16:creationId xmlns:a16="http://schemas.microsoft.com/office/drawing/2014/main" id="{6DEA17B6-E80E-40A8-B0DF-927379E75A37}"/>
              </a:ext>
            </a:extLst>
          </p:cNvPr>
          <p:cNvSpPr txBox="1">
            <a:spLocks/>
          </p:cNvSpPr>
          <p:nvPr/>
        </p:nvSpPr>
        <p:spPr>
          <a:xfrm>
            <a:off x="6941038" y="864807"/>
            <a:ext cx="5009584" cy="1393891"/>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spcBef>
                <a:spcPts val="0"/>
              </a:spcBef>
            </a:pPr>
            <a:r>
              <a:rPr lang="en-IE" b="1" dirty="0">
                <a:solidFill>
                  <a:schemeClr val="tx1">
                    <a:lumMod val="75000"/>
                    <a:lumOff val="25000"/>
                  </a:schemeClr>
                </a:solidFill>
              </a:rPr>
              <a:t>How </a:t>
            </a:r>
            <a:r>
              <a:rPr lang="en-IE" b="1" dirty="0">
                <a:solidFill>
                  <a:srgbClr val="ED2A59"/>
                </a:solidFill>
              </a:rPr>
              <a:t>Making Sense </a:t>
            </a:r>
            <a:r>
              <a:rPr lang="en-IE" b="1" dirty="0">
                <a:solidFill>
                  <a:schemeClr val="tx1">
                    <a:lumMod val="75000"/>
                    <a:lumOff val="25000"/>
                  </a:schemeClr>
                </a:solidFill>
              </a:rPr>
              <a:t>are Telling Their Story Through You Tube</a:t>
            </a:r>
            <a:endParaRPr lang="en-IE" dirty="0">
              <a:solidFill>
                <a:schemeClr val="tx1">
                  <a:lumMod val="75000"/>
                  <a:lumOff val="25000"/>
                </a:schemeClr>
              </a:solidFill>
            </a:endParaRPr>
          </a:p>
        </p:txBody>
      </p:sp>
      <p:pic>
        <p:nvPicPr>
          <p:cNvPr id="17" name="Picture 16" descr="Logo, company name&#10;&#10;Description automatically generated">
            <a:extLst>
              <a:ext uri="{FF2B5EF4-FFF2-40B4-BE49-F238E27FC236}">
                <a16:creationId xmlns:a16="http://schemas.microsoft.com/office/drawing/2014/main" id="{6EFCD3C6-9245-4A93-AD63-28A8712C4C5D}"/>
              </a:ext>
            </a:extLst>
          </p:cNvPr>
          <p:cNvPicPr>
            <a:picLocks noChangeAspect="1"/>
          </p:cNvPicPr>
          <p:nvPr/>
        </p:nvPicPr>
        <p:blipFill rotWithShape="1">
          <a:blip r:embed="rId6"/>
          <a:srcRect t="28200" b="25242"/>
          <a:stretch/>
        </p:blipFill>
        <p:spPr>
          <a:xfrm>
            <a:off x="8039477" y="4953795"/>
            <a:ext cx="3094683" cy="1440843"/>
          </a:xfrm>
          <a:prstGeom prst="rect">
            <a:avLst/>
          </a:prstGeom>
        </p:spPr>
      </p:pic>
    </p:spTree>
    <p:extLst>
      <p:ext uri="{BB962C8B-B14F-4D97-AF65-F5344CB8AC3E}">
        <p14:creationId xmlns:p14="http://schemas.microsoft.com/office/powerpoint/2010/main" val="3161020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2">
            <a:extLst>
              <a:ext uri="{FF2B5EF4-FFF2-40B4-BE49-F238E27FC236}">
                <a16:creationId xmlns:a16="http://schemas.microsoft.com/office/drawing/2014/main" id="{39BDC0E4-6EAD-4BBC-A387-7067AFC9DDAC}"/>
              </a:ext>
            </a:extLst>
          </p:cNvPr>
          <p:cNvSpPr txBox="1">
            <a:spLocks/>
          </p:cNvSpPr>
          <p:nvPr/>
        </p:nvSpPr>
        <p:spPr>
          <a:xfrm>
            <a:off x="392815" y="275855"/>
            <a:ext cx="7248309" cy="1276735"/>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a:t>YDSI Storytelling Environment Example</a:t>
            </a:r>
          </a:p>
          <a:p>
            <a:r>
              <a:rPr lang="en-IE" b="1">
                <a:solidFill>
                  <a:schemeClr val="tx1">
                    <a:lumMod val="95000"/>
                    <a:lumOff val="5000"/>
                  </a:schemeClr>
                </a:solidFill>
                <a:hlinkClick r:id="rId2">
                  <a:extLst>
                    <a:ext uri="{A12FA001-AC4F-418D-AE19-62706E023703}">
                      <ahyp:hlinkClr xmlns:ahyp="http://schemas.microsoft.com/office/drawing/2018/hyperlinkcolor" val="tx"/>
                    </a:ext>
                  </a:extLst>
                </a:hlinkClick>
              </a:rPr>
              <a:t>Making Sense</a:t>
            </a:r>
            <a:r>
              <a:rPr lang="en-IE" b="1">
                <a:solidFill>
                  <a:schemeClr val="tx1">
                    <a:lumMod val="95000"/>
                    <a:lumOff val="5000"/>
                  </a:schemeClr>
                </a:solidFill>
              </a:rPr>
              <a:t>, </a:t>
            </a:r>
            <a:r>
              <a:rPr lang="en-IE" b="1"/>
              <a:t>EU</a:t>
            </a:r>
          </a:p>
          <a:p>
            <a:endParaRPr lang="en-IE" dirty="0"/>
          </a:p>
        </p:txBody>
      </p:sp>
      <p:pic>
        <p:nvPicPr>
          <p:cNvPr id="10" name="Picture 9">
            <a:extLst>
              <a:ext uri="{FF2B5EF4-FFF2-40B4-BE49-F238E27FC236}">
                <a16:creationId xmlns:a16="http://schemas.microsoft.com/office/drawing/2014/main" id="{8CA8779A-146A-4948-B6F1-FBE7A1FF6F85}"/>
              </a:ext>
            </a:extLst>
          </p:cNvPr>
          <p:cNvPicPr>
            <a:picLocks noChangeAspect="1"/>
          </p:cNvPicPr>
          <p:nvPr/>
        </p:nvPicPr>
        <p:blipFill>
          <a:blip r:embed="rId3"/>
          <a:stretch>
            <a:fillRect/>
          </a:stretch>
        </p:blipFill>
        <p:spPr>
          <a:xfrm>
            <a:off x="6560747" y="1321810"/>
            <a:ext cx="5300202" cy="4881947"/>
          </a:xfrm>
          <a:prstGeom prst="rect">
            <a:avLst/>
          </a:prstGeom>
          <a:ln>
            <a:noFill/>
          </a:ln>
          <a:effectLst>
            <a:outerShdw blurRad="190500" algn="tl" rotWithShape="0">
              <a:srgbClr val="000000">
                <a:alpha val="70000"/>
              </a:srgbClr>
            </a:outerShdw>
          </a:effectLst>
        </p:spPr>
      </p:pic>
      <p:sp>
        <p:nvSpPr>
          <p:cNvPr id="14" name="Text Placeholder 12">
            <a:extLst>
              <a:ext uri="{FF2B5EF4-FFF2-40B4-BE49-F238E27FC236}">
                <a16:creationId xmlns:a16="http://schemas.microsoft.com/office/drawing/2014/main" id="{4C8D8789-7DB8-4B11-BECA-4B1C9BB0D29A}"/>
              </a:ext>
            </a:extLst>
          </p:cNvPr>
          <p:cNvSpPr>
            <a:spLocks noGrp="1"/>
          </p:cNvSpPr>
          <p:nvPr>
            <p:ph type="body" sz="quarter" idx="15"/>
          </p:nvPr>
        </p:nvSpPr>
        <p:spPr>
          <a:xfrm>
            <a:off x="505584" y="1616043"/>
            <a:ext cx="5125671" cy="4881947"/>
          </a:xfrm>
        </p:spPr>
        <p:txBody>
          <a:bodyPr>
            <a:normAutofit fontScale="55000" lnSpcReduction="20000"/>
          </a:bodyPr>
          <a:lstStyle/>
          <a:p>
            <a:pPr algn="ctr">
              <a:lnSpc>
                <a:spcPct val="120000"/>
              </a:lnSpc>
              <a:spcBef>
                <a:spcPts val="0"/>
              </a:spcBef>
            </a:pPr>
            <a:r>
              <a:rPr lang="en-IE" sz="4400" b="1" dirty="0">
                <a:solidFill>
                  <a:srgbClr val="40A67A"/>
                </a:solidFill>
              </a:rPr>
              <a:t>How Making Sense are Telling and Getting Their Story Shared Through Other Channels</a:t>
            </a:r>
          </a:p>
          <a:p>
            <a:pPr algn="ctr">
              <a:lnSpc>
                <a:spcPct val="120000"/>
              </a:lnSpc>
              <a:spcBef>
                <a:spcPts val="0"/>
              </a:spcBef>
            </a:pPr>
            <a:endParaRPr lang="en-IE" sz="3800" b="1" dirty="0"/>
          </a:p>
          <a:p>
            <a:pPr algn="ctr">
              <a:lnSpc>
                <a:spcPct val="120000"/>
              </a:lnSpc>
              <a:spcBef>
                <a:spcPts val="0"/>
              </a:spcBef>
            </a:pPr>
            <a:r>
              <a:rPr lang="en-IE" b="0" strike="noStrike" dirty="0">
                <a:solidFill>
                  <a:schemeClr val="tx1">
                    <a:lumMod val="95000"/>
                    <a:lumOff val="5000"/>
                  </a:schemeClr>
                </a:solidFill>
                <a:effectLst/>
              </a:rPr>
              <a:t>They even developed a </a:t>
            </a:r>
            <a:r>
              <a:rPr lang="en-IE" b="0" strike="noStrike" dirty="0">
                <a:solidFill>
                  <a:schemeClr val="tx1">
                    <a:lumMod val="95000"/>
                    <a:lumOff val="5000"/>
                  </a:schemeClr>
                </a:solidFill>
                <a:effectLst/>
                <a:hlinkClick r:id="rId4"/>
              </a:rPr>
              <a:t>downloadable Citizen Sensing Toolkit</a:t>
            </a:r>
            <a:r>
              <a:rPr lang="en-IE" b="0" strike="noStrike" dirty="0">
                <a:solidFill>
                  <a:schemeClr val="tx1">
                    <a:lumMod val="95000"/>
                    <a:lumOff val="5000"/>
                  </a:schemeClr>
                </a:solidFill>
                <a:effectLst/>
              </a:rPr>
              <a:t> for reading and sharing further information and understanding about their Story</a:t>
            </a:r>
            <a:r>
              <a:rPr lang="en-IE" b="0" strike="noStrike" dirty="0">
                <a:solidFill>
                  <a:schemeClr val="tx1">
                    <a:lumMod val="95000"/>
                    <a:lumOff val="5000"/>
                  </a:schemeClr>
                </a:solidFill>
                <a:effectLst/>
                <a:hlinkClick r:id="rId5">
                  <a:extLst>
                    <a:ext uri="{A12FA001-AC4F-418D-AE19-62706E023703}">
                      <ahyp:hlinkClr xmlns:ahyp="http://schemas.microsoft.com/office/drawing/2018/hyperlinkcolor" val="tx"/>
                    </a:ext>
                  </a:extLst>
                </a:hlinkClick>
              </a:rPr>
              <a:t>…</a:t>
            </a:r>
          </a:p>
          <a:p>
            <a:pPr algn="l">
              <a:lnSpc>
                <a:spcPct val="120000"/>
              </a:lnSpc>
              <a:spcBef>
                <a:spcPts val="0"/>
              </a:spcBef>
            </a:pPr>
            <a:endParaRPr lang="en-IE" b="0" i="0" u="none" strike="noStrike" dirty="0">
              <a:solidFill>
                <a:srgbClr val="0563C1"/>
              </a:solidFill>
              <a:effectLst/>
              <a:hlinkClick r:id="rId5">
                <a:extLst>
                  <a:ext uri="{A12FA001-AC4F-418D-AE19-62706E023703}">
                    <ahyp:hlinkClr xmlns:ahyp="http://schemas.microsoft.com/office/drawing/2018/hyperlinkcolor" val="tx"/>
                  </a:ext>
                </a:extLst>
              </a:hlinkClick>
            </a:endParaRPr>
          </a:p>
          <a:p>
            <a:pPr algn="ctr">
              <a:lnSpc>
                <a:spcPct val="120000"/>
              </a:lnSpc>
              <a:spcBef>
                <a:spcPts val="0"/>
              </a:spcBef>
            </a:pPr>
            <a:r>
              <a:rPr lang="en-IE" b="0" i="0" u="none" strike="noStrike" dirty="0">
                <a:solidFill>
                  <a:srgbClr val="0563C1"/>
                </a:solidFill>
                <a:effectLst/>
                <a:hlinkClick r:id="rId5">
                  <a:extLst>
                    <a:ext uri="{A12FA001-AC4F-418D-AE19-62706E023703}">
                      <ahyp:hlinkClr xmlns:ahyp="http://schemas.microsoft.com/office/drawing/2018/hyperlinkcolor" val="tx"/>
                    </a:ext>
                  </a:extLst>
                </a:hlinkClick>
              </a:rPr>
              <a:t>info@making-sense.eu</a:t>
            </a:r>
            <a:endParaRPr lang="en-IE" b="0" i="0" dirty="0">
              <a:solidFill>
                <a:srgbClr val="ABB1B6"/>
              </a:solidFill>
              <a:effectLst/>
            </a:endParaRPr>
          </a:p>
          <a:p>
            <a:pPr algn="ctr">
              <a:lnSpc>
                <a:spcPct val="120000"/>
              </a:lnSpc>
              <a:spcBef>
                <a:spcPts val="0"/>
              </a:spcBef>
            </a:pPr>
            <a:r>
              <a:rPr lang="en-IE" b="0" i="0" u="none" strike="noStrike" dirty="0">
                <a:solidFill>
                  <a:srgbClr val="FFFFFF"/>
                </a:solidFill>
                <a:effectLst/>
                <a:hlinkClick r:id="rId6"/>
              </a:rPr>
              <a:t>#MakingSenseEU</a:t>
            </a:r>
            <a:endParaRPr lang="en-IE" b="0" i="0" dirty="0">
              <a:solidFill>
                <a:srgbClr val="ABB1B6"/>
              </a:solidFill>
              <a:effectLst/>
            </a:endParaRPr>
          </a:p>
          <a:p>
            <a:pPr algn="ctr">
              <a:lnSpc>
                <a:spcPct val="120000"/>
              </a:lnSpc>
              <a:spcBef>
                <a:spcPts val="0"/>
              </a:spcBef>
            </a:pPr>
            <a:r>
              <a:rPr lang="en-IE" b="0" i="0" u="none" strike="noStrike" dirty="0">
                <a:solidFill>
                  <a:srgbClr val="FFFFFF"/>
                </a:solidFill>
                <a:effectLst/>
                <a:hlinkClick r:id="rId7"/>
              </a:rPr>
              <a:t>facebook.com/</a:t>
            </a:r>
            <a:r>
              <a:rPr lang="en-IE" b="0" i="0" u="none" strike="noStrike" dirty="0" err="1">
                <a:solidFill>
                  <a:srgbClr val="FFFFFF"/>
                </a:solidFill>
                <a:effectLst/>
                <a:hlinkClick r:id="rId7"/>
              </a:rPr>
              <a:t>MakingSenseEU</a:t>
            </a:r>
            <a:endParaRPr lang="en-IE" b="0" i="0" dirty="0">
              <a:solidFill>
                <a:srgbClr val="ABB1B6"/>
              </a:solidFill>
              <a:effectLst/>
            </a:endParaRPr>
          </a:p>
          <a:p>
            <a:pPr algn="ctr">
              <a:lnSpc>
                <a:spcPct val="120000"/>
              </a:lnSpc>
              <a:spcBef>
                <a:spcPts val="0"/>
              </a:spcBef>
            </a:pPr>
            <a:r>
              <a:rPr lang="en-IE" b="0" i="0" u="none" strike="noStrike" dirty="0">
                <a:solidFill>
                  <a:srgbClr val="FFFFFF"/>
                </a:solidFill>
                <a:effectLst/>
                <a:hlinkClick r:id="rId8"/>
              </a:rPr>
              <a:t>slideshare.net/</a:t>
            </a:r>
            <a:r>
              <a:rPr lang="en-IE" b="0" i="0" u="none" strike="noStrike" dirty="0" err="1">
                <a:solidFill>
                  <a:srgbClr val="FFFFFF"/>
                </a:solidFill>
                <a:effectLst/>
                <a:hlinkClick r:id="rId8"/>
              </a:rPr>
              <a:t>MakingSenseEU</a:t>
            </a:r>
            <a:endParaRPr lang="en-IE" b="0" i="0" dirty="0">
              <a:solidFill>
                <a:srgbClr val="ABB1B6"/>
              </a:solidFill>
              <a:effectLst/>
            </a:endParaRPr>
          </a:p>
          <a:p>
            <a:pPr algn="ctr">
              <a:lnSpc>
                <a:spcPct val="120000"/>
              </a:lnSpc>
              <a:spcBef>
                <a:spcPts val="0"/>
              </a:spcBef>
            </a:pPr>
            <a:r>
              <a:rPr lang="en-IE" b="0" i="0" u="none" strike="noStrike" dirty="0">
                <a:solidFill>
                  <a:srgbClr val="FFFFFF"/>
                </a:solidFill>
                <a:effectLst/>
                <a:hlinkClick r:id="rId9"/>
              </a:rPr>
              <a:t>github.com/</a:t>
            </a:r>
            <a:r>
              <a:rPr lang="en-IE" b="0" i="0" u="none" strike="noStrike" dirty="0" err="1">
                <a:solidFill>
                  <a:srgbClr val="FFFFFF"/>
                </a:solidFill>
                <a:effectLst/>
                <a:hlinkClick r:id="rId9"/>
              </a:rPr>
              <a:t>MakingSense</a:t>
            </a:r>
            <a:r>
              <a:rPr lang="en-IE" b="0" i="0" u="none" strike="noStrike" dirty="0">
                <a:solidFill>
                  <a:srgbClr val="FFFFFF"/>
                </a:solidFill>
                <a:effectLst/>
                <a:hlinkClick r:id="rId9"/>
              </a:rPr>
              <a:t>-EU</a:t>
            </a:r>
            <a:br>
              <a:rPr lang="en-IE" b="0" i="0" dirty="0">
                <a:solidFill>
                  <a:srgbClr val="ABB1B6"/>
                </a:solidFill>
                <a:effectLst/>
              </a:rPr>
            </a:br>
            <a:r>
              <a:rPr lang="en-IE" b="0" i="0" u="none" strike="noStrike" dirty="0">
                <a:solidFill>
                  <a:srgbClr val="FFFFFF"/>
                </a:solidFill>
                <a:effectLst/>
                <a:hlinkClick r:id="rId10"/>
              </a:rPr>
              <a:t>github.com/</a:t>
            </a:r>
            <a:r>
              <a:rPr lang="en-IE" b="0" i="0" u="none" strike="noStrike" dirty="0" err="1">
                <a:solidFill>
                  <a:srgbClr val="FFFFFF"/>
                </a:solidFill>
                <a:effectLst/>
                <a:hlinkClick r:id="rId10"/>
              </a:rPr>
              <a:t>waagsociety</a:t>
            </a:r>
            <a:endParaRPr lang="en-IE" dirty="0"/>
          </a:p>
        </p:txBody>
      </p:sp>
    </p:spTree>
    <p:extLst>
      <p:ext uri="{BB962C8B-B14F-4D97-AF65-F5344CB8AC3E}">
        <p14:creationId xmlns:p14="http://schemas.microsoft.com/office/powerpoint/2010/main" val="32793144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2"/>
            <a:extLst>
              <a:ext uri="{FF2B5EF4-FFF2-40B4-BE49-F238E27FC236}">
                <a16:creationId xmlns:a16="http://schemas.microsoft.com/office/drawing/2014/main" id="{6F572CBE-D6C7-4699-A64F-5164A906991F}"/>
              </a:ext>
            </a:extLst>
          </p:cNvPr>
          <p:cNvPicPr>
            <a:picLocks noChangeAspect="1"/>
          </p:cNvPicPr>
          <p:nvPr/>
        </p:nvPicPr>
        <p:blipFill>
          <a:blip r:embed="rId3"/>
          <a:stretch>
            <a:fillRect/>
          </a:stretch>
        </p:blipFill>
        <p:spPr>
          <a:xfrm>
            <a:off x="7351414" y="3786820"/>
            <a:ext cx="4504964" cy="2903691"/>
          </a:xfrm>
          <a:prstGeom prst="rect">
            <a:avLst/>
          </a:prstGeom>
          <a:ln>
            <a:noFill/>
          </a:ln>
          <a:effectLst>
            <a:outerShdw blurRad="190500" algn="tl" rotWithShape="0">
              <a:srgbClr val="000000">
                <a:alpha val="70000"/>
              </a:srgbClr>
            </a:outerShdw>
          </a:effectLst>
        </p:spPr>
      </p:pic>
      <p:sp>
        <p:nvSpPr>
          <p:cNvPr id="12" name="Text Placeholder 11">
            <a:extLst>
              <a:ext uri="{FF2B5EF4-FFF2-40B4-BE49-F238E27FC236}">
                <a16:creationId xmlns:a16="http://schemas.microsoft.com/office/drawing/2014/main" id="{E08EE21A-D4E7-4D25-805E-35A568F69A8A}"/>
              </a:ext>
            </a:extLst>
          </p:cNvPr>
          <p:cNvSpPr>
            <a:spLocks noGrp="1"/>
          </p:cNvSpPr>
          <p:nvPr>
            <p:ph type="body" sz="quarter" idx="14"/>
          </p:nvPr>
        </p:nvSpPr>
        <p:spPr>
          <a:xfrm>
            <a:off x="217283" y="167489"/>
            <a:ext cx="7079809" cy="1661311"/>
          </a:xfrm>
        </p:spPr>
        <p:txBody>
          <a:bodyPr>
            <a:normAutofit fontScale="62500" lnSpcReduction="20000"/>
          </a:bodyPr>
          <a:lstStyle/>
          <a:p>
            <a:pPr algn="ctr">
              <a:lnSpc>
                <a:spcPct val="120000"/>
              </a:lnSpc>
              <a:spcBef>
                <a:spcPts val="0"/>
              </a:spcBef>
            </a:pPr>
            <a:r>
              <a:rPr lang="en-IE" sz="5100" b="1" dirty="0">
                <a:solidFill>
                  <a:schemeClr val="tx1">
                    <a:lumMod val="75000"/>
                    <a:lumOff val="25000"/>
                  </a:schemeClr>
                </a:solidFill>
              </a:rPr>
              <a:t>Making Sense</a:t>
            </a:r>
          </a:p>
          <a:p>
            <a:pPr algn="ctr">
              <a:lnSpc>
                <a:spcPct val="120000"/>
              </a:lnSpc>
              <a:spcBef>
                <a:spcPts val="0"/>
              </a:spcBef>
            </a:pPr>
            <a:r>
              <a:rPr lang="en-IE" sz="5100" b="1" dirty="0">
                <a:solidFill>
                  <a:schemeClr val="tx1">
                    <a:lumMod val="75000"/>
                    <a:lumOff val="25000"/>
                  </a:schemeClr>
                </a:solidFill>
              </a:rPr>
              <a:t>Getting Others Involved</a:t>
            </a:r>
          </a:p>
          <a:p>
            <a:pPr algn="ctr">
              <a:lnSpc>
                <a:spcPct val="120000"/>
              </a:lnSpc>
              <a:spcBef>
                <a:spcPts val="0"/>
              </a:spcBef>
            </a:pPr>
            <a:r>
              <a:rPr lang="en-IE" sz="4000" dirty="0">
                <a:solidFill>
                  <a:schemeClr val="tx1">
                    <a:lumMod val="75000"/>
                    <a:lumOff val="25000"/>
                  </a:schemeClr>
                </a:solidFill>
              </a:rPr>
              <a:t>Dedicated Page on Website and Series of Blog Stories</a:t>
            </a:r>
          </a:p>
          <a:p>
            <a:pPr algn="ctr">
              <a:lnSpc>
                <a:spcPct val="120000"/>
              </a:lnSpc>
              <a:spcBef>
                <a:spcPts val="0"/>
              </a:spcBef>
            </a:pPr>
            <a:endParaRPr lang="en-IE" dirty="0">
              <a:solidFill>
                <a:schemeClr val="tx1">
                  <a:lumMod val="75000"/>
                  <a:lumOff val="25000"/>
                </a:schemeClr>
              </a:solidFill>
            </a:endParaRPr>
          </a:p>
        </p:txBody>
      </p:sp>
      <p:pic>
        <p:nvPicPr>
          <p:cNvPr id="4" name="Picture 3">
            <a:hlinkClick r:id="rId2"/>
            <a:extLst>
              <a:ext uri="{FF2B5EF4-FFF2-40B4-BE49-F238E27FC236}">
                <a16:creationId xmlns:a16="http://schemas.microsoft.com/office/drawing/2014/main" id="{4DFCD763-2123-4858-815D-FFE44FD82315}"/>
              </a:ext>
            </a:extLst>
          </p:cNvPr>
          <p:cNvPicPr>
            <a:picLocks noChangeAspect="1"/>
          </p:cNvPicPr>
          <p:nvPr/>
        </p:nvPicPr>
        <p:blipFill>
          <a:blip r:embed="rId4"/>
          <a:stretch>
            <a:fillRect/>
          </a:stretch>
        </p:blipFill>
        <p:spPr>
          <a:xfrm>
            <a:off x="1276538" y="2147986"/>
            <a:ext cx="5323437" cy="1747388"/>
          </a:xfrm>
          <a:prstGeom prst="rect">
            <a:avLst/>
          </a:prstGeom>
        </p:spPr>
      </p:pic>
      <p:pic>
        <p:nvPicPr>
          <p:cNvPr id="6" name="Picture 5">
            <a:extLst>
              <a:ext uri="{FF2B5EF4-FFF2-40B4-BE49-F238E27FC236}">
                <a16:creationId xmlns:a16="http://schemas.microsoft.com/office/drawing/2014/main" id="{0429BD24-BBC5-4A27-9D75-FC81A6586153}"/>
              </a:ext>
            </a:extLst>
          </p:cNvPr>
          <p:cNvPicPr>
            <a:picLocks noChangeAspect="1"/>
          </p:cNvPicPr>
          <p:nvPr/>
        </p:nvPicPr>
        <p:blipFill>
          <a:blip r:embed="rId5"/>
          <a:stretch>
            <a:fillRect/>
          </a:stretch>
        </p:blipFill>
        <p:spPr>
          <a:xfrm>
            <a:off x="1294649" y="3940639"/>
            <a:ext cx="5297884" cy="1373737"/>
          </a:xfrm>
          <a:prstGeom prst="rect">
            <a:avLst/>
          </a:prstGeom>
        </p:spPr>
      </p:pic>
      <p:sp>
        <p:nvSpPr>
          <p:cNvPr id="13" name="Text Placeholder 12">
            <a:extLst>
              <a:ext uri="{FF2B5EF4-FFF2-40B4-BE49-F238E27FC236}">
                <a16:creationId xmlns:a16="http://schemas.microsoft.com/office/drawing/2014/main" id="{9E375F55-9057-4257-9014-E61F7D4F1AD1}"/>
              </a:ext>
            </a:extLst>
          </p:cNvPr>
          <p:cNvSpPr>
            <a:spLocks noGrp="1"/>
          </p:cNvSpPr>
          <p:nvPr>
            <p:ph type="body" sz="quarter" idx="15"/>
          </p:nvPr>
        </p:nvSpPr>
        <p:spPr>
          <a:xfrm>
            <a:off x="7297093" y="167489"/>
            <a:ext cx="4409038" cy="3526325"/>
          </a:xfrm>
          <a:prstGeom prst="wedgeEllipseCallout">
            <a:avLst/>
          </a:prstGeom>
          <a:ln w="57150">
            <a:solidFill>
              <a:schemeClr val="tx1"/>
            </a:solidFill>
          </a:ln>
        </p:spPr>
        <p:txBody>
          <a:bodyPr>
            <a:normAutofit fontScale="70000" lnSpcReduction="20000"/>
          </a:bodyPr>
          <a:lstStyle/>
          <a:p>
            <a:pPr algn="ctr"/>
            <a:r>
              <a:rPr lang="en-IE" sz="3600" b="1" dirty="0">
                <a:solidFill>
                  <a:srgbClr val="EF619A"/>
                </a:solidFill>
                <a:effectLst/>
              </a:rPr>
              <a:t>Let’s Collaborate</a:t>
            </a:r>
          </a:p>
          <a:p>
            <a:pPr algn="ctr"/>
            <a:r>
              <a:rPr lang="en-IE" sz="2600" b="0" i="0" dirty="0">
                <a:solidFill>
                  <a:srgbClr val="39424C"/>
                </a:solidFill>
                <a:effectLst/>
              </a:rPr>
              <a:t>‘We’re looking for communities in Amsterdam, Barcelona and </a:t>
            </a:r>
            <a:r>
              <a:rPr lang="en-IE" sz="2600" b="0" i="0" dirty="0" err="1">
                <a:solidFill>
                  <a:srgbClr val="39424C"/>
                </a:solidFill>
                <a:effectLst/>
              </a:rPr>
              <a:t>Prishtina</a:t>
            </a:r>
            <a:r>
              <a:rPr lang="en-IE" sz="2600" b="0" i="0" dirty="0">
                <a:solidFill>
                  <a:srgbClr val="39424C"/>
                </a:solidFill>
                <a:effectLst/>
              </a:rPr>
              <a:t> to run test projects with. Do you have a social or environmental issue you’re concerned about? Let’s talk about how we can make sense of this issue using citizen science!’</a:t>
            </a:r>
          </a:p>
          <a:p>
            <a:pPr>
              <a:lnSpc>
                <a:spcPct val="120000"/>
              </a:lnSpc>
              <a:spcBef>
                <a:spcPts val="0"/>
              </a:spcBef>
            </a:pPr>
            <a:endParaRPr lang="en-IE" b="1" dirty="0"/>
          </a:p>
          <a:p>
            <a:pPr>
              <a:lnSpc>
                <a:spcPct val="120000"/>
              </a:lnSpc>
              <a:spcBef>
                <a:spcPts val="0"/>
              </a:spcBef>
            </a:pPr>
            <a:endParaRPr lang="en-IE" dirty="0"/>
          </a:p>
        </p:txBody>
      </p:sp>
    </p:spTree>
    <p:extLst>
      <p:ext uri="{BB962C8B-B14F-4D97-AF65-F5344CB8AC3E}">
        <p14:creationId xmlns:p14="http://schemas.microsoft.com/office/powerpoint/2010/main" val="9112435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457B790-C662-4BCF-9072-F90906ED93F9}"/>
              </a:ext>
            </a:extLst>
          </p:cNvPr>
          <p:cNvSpPr>
            <a:spLocks noGrp="1"/>
          </p:cNvSpPr>
          <p:nvPr>
            <p:ph type="body" sz="quarter" idx="14"/>
          </p:nvPr>
        </p:nvSpPr>
        <p:spPr>
          <a:xfrm>
            <a:off x="6636190" y="1936387"/>
            <a:ext cx="5156594" cy="697353"/>
          </a:xfrm>
        </p:spPr>
        <p:txBody>
          <a:bodyPr>
            <a:normAutofit fontScale="85000" lnSpcReduction="10000"/>
          </a:bodyPr>
          <a:lstStyle/>
          <a:p>
            <a:r>
              <a:rPr lang="en-IE" b="1" dirty="0">
                <a:solidFill>
                  <a:srgbClr val="40A67A"/>
                </a:solidFill>
              </a:rPr>
              <a:t>Storytelling Tools &amp; Platforms</a:t>
            </a:r>
          </a:p>
        </p:txBody>
      </p:sp>
      <p:sp>
        <p:nvSpPr>
          <p:cNvPr id="11" name="Text Placeholder 10">
            <a:extLst>
              <a:ext uri="{FF2B5EF4-FFF2-40B4-BE49-F238E27FC236}">
                <a16:creationId xmlns:a16="http://schemas.microsoft.com/office/drawing/2014/main" id="{0FD052A4-0FAA-4F05-99FD-EE31A1018C55}"/>
              </a:ext>
            </a:extLst>
          </p:cNvPr>
          <p:cNvSpPr>
            <a:spLocks noGrp="1"/>
          </p:cNvSpPr>
          <p:nvPr>
            <p:ph type="body" sz="quarter" idx="15"/>
          </p:nvPr>
        </p:nvSpPr>
        <p:spPr/>
        <p:txBody>
          <a:bodyPr/>
          <a:lstStyle/>
          <a:p>
            <a:r>
              <a:rPr lang="en-IE" sz="3200" b="1" dirty="0">
                <a:solidFill>
                  <a:schemeClr val="tx1">
                    <a:lumMod val="75000"/>
                    <a:lumOff val="25000"/>
                  </a:schemeClr>
                </a:solidFill>
              </a:rPr>
              <a:t>What platforms, tools and digital technologies you can use to tell and share your stories?</a:t>
            </a:r>
          </a:p>
          <a:p>
            <a:endParaRPr lang="en-IE" sz="3200" b="1" dirty="0">
              <a:solidFill>
                <a:schemeClr val="tx1">
                  <a:lumMod val="75000"/>
                  <a:lumOff val="25000"/>
                </a:schemeClr>
              </a:solidFill>
            </a:endParaRPr>
          </a:p>
        </p:txBody>
      </p:sp>
      <p:sp>
        <p:nvSpPr>
          <p:cNvPr id="20" name="TextBox 19">
            <a:extLst>
              <a:ext uri="{FF2B5EF4-FFF2-40B4-BE49-F238E27FC236}">
                <a16:creationId xmlns:a16="http://schemas.microsoft.com/office/drawing/2014/main" id="{6957FB5E-F6AB-429C-A5F0-64C031A77F27}"/>
              </a:ext>
            </a:extLst>
          </p:cNvPr>
          <p:cNvSpPr txBox="1"/>
          <p:nvPr/>
        </p:nvSpPr>
        <p:spPr>
          <a:xfrm>
            <a:off x="520699" y="60450"/>
            <a:ext cx="5640597" cy="461665"/>
          </a:xfrm>
          <a:prstGeom prst="rect">
            <a:avLst/>
          </a:prstGeom>
          <a:solidFill>
            <a:schemeClr val="bg1"/>
          </a:solidFill>
        </p:spPr>
        <p:txBody>
          <a:bodyPr wrap="square" rtlCol="0">
            <a:spAutoFit/>
          </a:bodyPr>
          <a:lstStyle/>
          <a:p>
            <a:pPr algn="ctr"/>
            <a:r>
              <a:rPr lang="en-IE" sz="2400" b="1" dirty="0">
                <a:solidFill>
                  <a:srgbClr val="009FD8"/>
                </a:solidFill>
              </a:rPr>
              <a:t>Where To Tell Your Story!!</a:t>
            </a:r>
          </a:p>
        </p:txBody>
      </p:sp>
      <p:sp>
        <p:nvSpPr>
          <p:cNvPr id="23" name="TextBox 22">
            <a:extLst>
              <a:ext uri="{FF2B5EF4-FFF2-40B4-BE49-F238E27FC236}">
                <a16:creationId xmlns:a16="http://schemas.microsoft.com/office/drawing/2014/main" id="{AA14023B-936A-4FCE-8C33-64D4029FC810}"/>
              </a:ext>
            </a:extLst>
          </p:cNvPr>
          <p:cNvSpPr txBox="1"/>
          <p:nvPr/>
        </p:nvSpPr>
        <p:spPr>
          <a:xfrm>
            <a:off x="520700" y="2706164"/>
            <a:ext cx="2743200" cy="584775"/>
          </a:xfrm>
          <a:prstGeom prst="rect">
            <a:avLst/>
          </a:prstGeom>
          <a:solidFill>
            <a:schemeClr val="bg1"/>
          </a:solidFill>
        </p:spPr>
        <p:txBody>
          <a:bodyPr wrap="square" rtlCol="0">
            <a:spAutoFit/>
          </a:bodyPr>
          <a:lstStyle/>
          <a:p>
            <a:pPr algn="ctr"/>
            <a:r>
              <a:rPr lang="en-IE" sz="1600" b="1" dirty="0"/>
              <a:t>You Tube, Social Media or Website</a:t>
            </a:r>
          </a:p>
        </p:txBody>
      </p:sp>
      <p:pic>
        <p:nvPicPr>
          <p:cNvPr id="7" name="Picture Placeholder 6" descr="Logo, company name&#10;&#10;Description automatically generated">
            <a:extLst>
              <a:ext uri="{FF2B5EF4-FFF2-40B4-BE49-F238E27FC236}">
                <a16:creationId xmlns:a16="http://schemas.microsoft.com/office/drawing/2014/main" id="{67F48C25-100B-4743-A6D2-36E165BD3C3F}"/>
              </a:ext>
            </a:extLst>
          </p:cNvPr>
          <p:cNvPicPr>
            <a:picLocks noGrp="1" noChangeAspect="1"/>
          </p:cNvPicPr>
          <p:nvPr>
            <p:ph type="pic" sz="quarter" idx="10"/>
          </p:nvPr>
        </p:nvPicPr>
        <p:blipFill>
          <a:blip r:embed="rId2"/>
          <a:srcRect l="230" r="230"/>
          <a:stretch>
            <a:fillRect/>
          </a:stretch>
        </p:blipFill>
        <p:spPr/>
      </p:pic>
      <p:sp>
        <p:nvSpPr>
          <p:cNvPr id="17" name="TextBox 16">
            <a:extLst>
              <a:ext uri="{FF2B5EF4-FFF2-40B4-BE49-F238E27FC236}">
                <a16:creationId xmlns:a16="http://schemas.microsoft.com/office/drawing/2014/main" id="{E2BE592C-3705-4646-B442-015EBED96ACD}"/>
              </a:ext>
            </a:extLst>
          </p:cNvPr>
          <p:cNvSpPr txBox="1"/>
          <p:nvPr/>
        </p:nvSpPr>
        <p:spPr>
          <a:xfrm>
            <a:off x="520700" y="2699962"/>
            <a:ext cx="2743200" cy="584775"/>
          </a:xfrm>
          <a:prstGeom prst="rect">
            <a:avLst/>
          </a:prstGeom>
          <a:solidFill>
            <a:schemeClr val="bg1"/>
          </a:solidFill>
        </p:spPr>
        <p:txBody>
          <a:bodyPr wrap="square" rtlCol="0">
            <a:spAutoFit/>
          </a:bodyPr>
          <a:lstStyle/>
          <a:p>
            <a:pPr algn="ctr"/>
            <a:r>
              <a:rPr lang="en-IE" sz="1600" b="1" dirty="0"/>
              <a:t>You Tube Videos, Vlogs, Social Media Platforms…</a:t>
            </a:r>
          </a:p>
        </p:txBody>
      </p:sp>
      <p:sp>
        <p:nvSpPr>
          <p:cNvPr id="24" name="TextBox 23">
            <a:extLst>
              <a:ext uri="{FF2B5EF4-FFF2-40B4-BE49-F238E27FC236}">
                <a16:creationId xmlns:a16="http://schemas.microsoft.com/office/drawing/2014/main" id="{8C57A219-AA60-435F-A711-90354FCB00AB}"/>
              </a:ext>
            </a:extLst>
          </p:cNvPr>
          <p:cNvSpPr txBox="1"/>
          <p:nvPr/>
        </p:nvSpPr>
        <p:spPr>
          <a:xfrm>
            <a:off x="3418097" y="2496645"/>
            <a:ext cx="2743200" cy="830997"/>
          </a:xfrm>
          <a:prstGeom prst="rect">
            <a:avLst/>
          </a:prstGeom>
          <a:solidFill>
            <a:schemeClr val="bg1"/>
          </a:solidFill>
        </p:spPr>
        <p:txBody>
          <a:bodyPr wrap="square" rtlCol="0">
            <a:spAutoFit/>
          </a:bodyPr>
          <a:lstStyle/>
          <a:p>
            <a:pPr algn="ctr"/>
            <a:r>
              <a:rPr lang="en-IE" sz="1600" b="1" dirty="0"/>
              <a:t>Radio &amp; Article Interviews, Meetings, Podcasts, Live Shows…</a:t>
            </a:r>
          </a:p>
        </p:txBody>
      </p:sp>
      <p:pic>
        <p:nvPicPr>
          <p:cNvPr id="25" name="Picture Placeholder 24" descr="A couple of women sitting at a table&#10;&#10;Description automatically generated with low confidence">
            <a:extLst>
              <a:ext uri="{FF2B5EF4-FFF2-40B4-BE49-F238E27FC236}">
                <a16:creationId xmlns:a16="http://schemas.microsoft.com/office/drawing/2014/main" id="{2EDA9FB6-F396-4BF4-9DF7-A592739BDFC6}"/>
              </a:ext>
            </a:extLst>
          </p:cNvPr>
          <p:cNvPicPr>
            <a:picLocks noGrp="1" noChangeAspect="1"/>
          </p:cNvPicPr>
          <p:nvPr>
            <p:ph type="pic" sz="quarter" idx="11"/>
          </p:nvPr>
        </p:nvPicPr>
        <p:blipFill rotWithShape="1">
          <a:blip r:embed="rId3"/>
          <a:srcRect t="36162" r="-2811" b="16512"/>
          <a:stretch/>
        </p:blipFill>
        <p:spPr>
          <a:xfrm>
            <a:off x="3429899" y="549275"/>
            <a:ext cx="2820298" cy="1947370"/>
          </a:xfrm>
        </p:spPr>
      </p:pic>
      <p:pic>
        <p:nvPicPr>
          <p:cNvPr id="29" name="Picture Placeholder 28" descr="A group of people in a room&#10;&#10;Description automatically generated with medium confidence">
            <a:extLst>
              <a:ext uri="{FF2B5EF4-FFF2-40B4-BE49-F238E27FC236}">
                <a16:creationId xmlns:a16="http://schemas.microsoft.com/office/drawing/2014/main" id="{51B5E5A3-81B3-42FE-B8C3-947DC4B9ECB4}"/>
              </a:ext>
            </a:extLst>
          </p:cNvPr>
          <p:cNvPicPr>
            <a:picLocks noGrp="1" noChangeAspect="1"/>
          </p:cNvPicPr>
          <p:nvPr>
            <p:ph type="pic" sz="quarter" idx="12"/>
          </p:nvPr>
        </p:nvPicPr>
        <p:blipFill>
          <a:blip r:embed="rId4"/>
          <a:srcRect l="16817" r="16817"/>
          <a:stretch>
            <a:fillRect/>
          </a:stretch>
        </p:blipFill>
        <p:spPr/>
      </p:pic>
      <p:sp>
        <p:nvSpPr>
          <p:cNvPr id="21" name="TextBox 20">
            <a:extLst>
              <a:ext uri="{FF2B5EF4-FFF2-40B4-BE49-F238E27FC236}">
                <a16:creationId xmlns:a16="http://schemas.microsoft.com/office/drawing/2014/main" id="{BA9FCBAC-02A7-44E2-90DE-B63752DF03F2}"/>
              </a:ext>
            </a:extLst>
          </p:cNvPr>
          <p:cNvSpPr txBox="1"/>
          <p:nvPr/>
        </p:nvSpPr>
        <p:spPr>
          <a:xfrm>
            <a:off x="520700" y="5968344"/>
            <a:ext cx="2743200" cy="830997"/>
          </a:xfrm>
          <a:prstGeom prst="rect">
            <a:avLst/>
          </a:prstGeom>
          <a:solidFill>
            <a:schemeClr val="bg1"/>
          </a:solidFill>
        </p:spPr>
        <p:txBody>
          <a:bodyPr wrap="square" rtlCol="0">
            <a:spAutoFit/>
          </a:bodyPr>
          <a:lstStyle/>
          <a:p>
            <a:pPr algn="ctr"/>
            <a:r>
              <a:rPr lang="en-IE" sz="1600" b="1" dirty="0"/>
              <a:t>Ted Talks, Talking to People in General, Events, Public Speaking…</a:t>
            </a:r>
          </a:p>
        </p:txBody>
      </p:sp>
      <p:pic>
        <p:nvPicPr>
          <p:cNvPr id="33" name="Picture Placeholder 32" descr="A person using a computer&#10;&#10;Description automatically generated with medium confidence">
            <a:extLst>
              <a:ext uri="{FF2B5EF4-FFF2-40B4-BE49-F238E27FC236}">
                <a16:creationId xmlns:a16="http://schemas.microsoft.com/office/drawing/2014/main" id="{41D8B617-6FA3-4C67-9232-95519F815835}"/>
              </a:ext>
            </a:extLst>
          </p:cNvPr>
          <p:cNvPicPr>
            <a:picLocks noGrp="1" noChangeAspect="1"/>
          </p:cNvPicPr>
          <p:nvPr>
            <p:ph type="pic" sz="quarter" idx="13"/>
          </p:nvPr>
        </p:nvPicPr>
        <p:blipFill rotWithShape="1">
          <a:blip r:embed="rId5"/>
          <a:srcRect l="16682" t="17443" r="16682" b="-1"/>
          <a:stretch/>
        </p:blipFill>
        <p:spPr>
          <a:xfrm>
            <a:off x="3414503" y="3429000"/>
            <a:ext cx="2743200" cy="2266011"/>
          </a:xfrm>
        </p:spPr>
      </p:pic>
      <p:sp>
        <p:nvSpPr>
          <p:cNvPr id="22" name="TextBox 21">
            <a:extLst>
              <a:ext uri="{FF2B5EF4-FFF2-40B4-BE49-F238E27FC236}">
                <a16:creationId xmlns:a16="http://schemas.microsoft.com/office/drawing/2014/main" id="{77AB3430-FB6E-483E-83E2-B645E4CFC6CC}"/>
              </a:ext>
            </a:extLst>
          </p:cNvPr>
          <p:cNvSpPr txBox="1"/>
          <p:nvPr/>
        </p:nvSpPr>
        <p:spPr>
          <a:xfrm>
            <a:off x="3416299" y="5183514"/>
            <a:ext cx="2743200" cy="1569660"/>
          </a:xfrm>
          <a:prstGeom prst="rect">
            <a:avLst/>
          </a:prstGeom>
          <a:solidFill>
            <a:schemeClr val="bg1"/>
          </a:solidFill>
        </p:spPr>
        <p:txBody>
          <a:bodyPr wrap="square" rtlCol="0">
            <a:spAutoFit/>
          </a:bodyPr>
          <a:lstStyle/>
          <a:p>
            <a:pPr algn="ctr"/>
            <a:r>
              <a:rPr lang="en-IE" sz="1600" b="1" dirty="0"/>
              <a:t>You must have a Website to Keep all your Content, Your Mission, Your Story, The Story of Those You are Trying to Help…How They Can Connect and Help too…</a:t>
            </a:r>
          </a:p>
        </p:txBody>
      </p:sp>
    </p:spTree>
    <p:extLst>
      <p:ext uri="{BB962C8B-B14F-4D97-AF65-F5344CB8AC3E}">
        <p14:creationId xmlns:p14="http://schemas.microsoft.com/office/powerpoint/2010/main" val="35191228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F38E5DB-6A58-4422-8E4E-437711EA965D}"/>
              </a:ext>
            </a:extLst>
          </p:cNvPr>
          <p:cNvSpPr>
            <a:spLocks noGrp="1"/>
          </p:cNvSpPr>
          <p:nvPr>
            <p:ph type="body" sz="quarter" idx="14"/>
          </p:nvPr>
        </p:nvSpPr>
        <p:spPr>
          <a:xfrm>
            <a:off x="6926355" y="545830"/>
            <a:ext cx="4866430" cy="697353"/>
          </a:xfrm>
        </p:spPr>
        <p:txBody>
          <a:bodyPr/>
          <a:lstStyle/>
          <a:p>
            <a:r>
              <a:rPr lang="en-IE" b="1" dirty="0"/>
              <a:t>Sharing Great Stories</a:t>
            </a:r>
          </a:p>
        </p:txBody>
      </p:sp>
      <p:sp>
        <p:nvSpPr>
          <p:cNvPr id="6" name="Text Placeholder 5">
            <a:extLst>
              <a:ext uri="{FF2B5EF4-FFF2-40B4-BE49-F238E27FC236}">
                <a16:creationId xmlns:a16="http://schemas.microsoft.com/office/drawing/2014/main" id="{BDD9FA03-DEF1-4102-81E7-DCA059E21313}"/>
              </a:ext>
            </a:extLst>
          </p:cNvPr>
          <p:cNvSpPr>
            <a:spLocks noGrp="1"/>
          </p:cNvSpPr>
          <p:nvPr>
            <p:ph type="body" sz="quarter" idx="15"/>
          </p:nvPr>
        </p:nvSpPr>
        <p:spPr>
          <a:xfrm>
            <a:off x="6096000" y="1301597"/>
            <a:ext cx="5823533" cy="2592420"/>
          </a:xfrm>
        </p:spPr>
        <p:txBody>
          <a:bodyPr/>
          <a:lstStyle/>
          <a:p>
            <a:pPr algn="l"/>
            <a:r>
              <a:rPr lang="en-IE" b="1" dirty="0">
                <a:solidFill>
                  <a:schemeClr val="tx1">
                    <a:lumMod val="95000"/>
                    <a:lumOff val="5000"/>
                  </a:schemeClr>
                </a:solidFill>
              </a:rPr>
              <a:t>What makes effective storytelling for your project? </a:t>
            </a:r>
          </a:p>
          <a:p>
            <a:pPr marL="342900" indent="-342900" algn="l">
              <a:buFont typeface="Wingdings" panose="05000000000000000000" pitchFamily="2" charset="2"/>
              <a:buChar char="ü"/>
            </a:pPr>
            <a:r>
              <a:rPr lang="en-IE" b="1" dirty="0">
                <a:solidFill>
                  <a:schemeClr val="tx1">
                    <a:lumMod val="95000"/>
                    <a:lumOff val="5000"/>
                  </a:schemeClr>
                </a:solidFill>
              </a:rPr>
              <a:t>Telling your story should be a key part of your promotion and communication</a:t>
            </a:r>
          </a:p>
          <a:p>
            <a:pPr marL="342900" indent="-342900" algn="l">
              <a:buFont typeface="Arial" panose="020B0604020202020204" pitchFamily="34" charset="0"/>
              <a:buChar char="•"/>
            </a:pPr>
            <a:r>
              <a:rPr lang="en-IE" b="1" dirty="0">
                <a:solidFill>
                  <a:schemeClr val="tx1">
                    <a:lumMod val="95000"/>
                    <a:lumOff val="5000"/>
                  </a:schemeClr>
                </a:solidFill>
              </a:rPr>
              <a:t>It should help others understand your values, mission and what makes your idea or project unique and a brilliant story to tell</a:t>
            </a:r>
          </a:p>
          <a:p>
            <a:pPr marL="342900" indent="-342900" algn="l">
              <a:buFont typeface="Arial" panose="020B0604020202020204" pitchFamily="34" charset="0"/>
              <a:buChar char="•"/>
            </a:pPr>
            <a:r>
              <a:rPr lang="en-IE" b="1" dirty="0">
                <a:solidFill>
                  <a:schemeClr val="tx1">
                    <a:lumMod val="95000"/>
                    <a:lumOff val="5000"/>
                  </a:schemeClr>
                </a:solidFill>
              </a:rPr>
              <a:t>It is important to keep your story alive -  keep building, updating, adding, improving and creating the story as you evolve…</a:t>
            </a:r>
          </a:p>
          <a:p>
            <a:pPr marL="342900" indent="-342900" algn="l">
              <a:buFont typeface="Arial" panose="020B0604020202020204" pitchFamily="34" charset="0"/>
              <a:buChar char="•"/>
            </a:pPr>
            <a:r>
              <a:rPr lang="en-IE" b="1" dirty="0">
                <a:solidFill>
                  <a:schemeClr val="tx1">
                    <a:lumMod val="95000"/>
                    <a:lumOff val="5000"/>
                  </a:schemeClr>
                </a:solidFill>
              </a:rPr>
              <a:t>Share it in its many formats available (blog, vlog, twitter, social buttons….)</a:t>
            </a:r>
          </a:p>
          <a:p>
            <a:pPr algn="l"/>
            <a:endParaRPr lang="en-IE" b="1" dirty="0">
              <a:solidFill>
                <a:schemeClr val="tx1">
                  <a:lumMod val="95000"/>
                  <a:lumOff val="5000"/>
                </a:schemeClr>
              </a:solidFill>
            </a:endParaRPr>
          </a:p>
        </p:txBody>
      </p:sp>
      <p:sp>
        <p:nvSpPr>
          <p:cNvPr id="7" name="Text Placeholder 6">
            <a:extLst>
              <a:ext uri="{FF2B5EF4-FFF2-40B4-BE49-F238E27FC236}">
                <a16:creationId xmlns:a16="http://schemas.microsoft.com/office/drawing/2014/main" id="{946D28CC-EF61-4F20-95C8-9C84CC64F80C}"/>
              </a:ext>
            </a:extLst>
          </p:cNvPr>
          <p:cNvSpPr>
            <a:spLocks noGrp="1"/>
          </p:cNvSpPr>
          <p:nvPr>
            <p:ph type="body" sz="quarter" idx="16"/>
          </p:nvPr>
        </p:nvSpPr>
        <p:spPr>
          <a:xfrm>
            <a:off x="3884075" y="4908005"/>
            <a:ext cx="785328" cy="1056986"/>
          </a:xfrm>
        </p:spPr>
        <p:txBody>
          <a:bodyPr>
            <a:normAutofit fontScale="85000" lnSpcReduction="20000"/>
          </a:bodyPr>
          <a:lstStyle/>
          <a:p>
            <a:endParaRPr lang="en-IE" dirty="0"/>
          </a:p>
        </p:txBody>
      </p:sp>
      <p:sp>
        <p:nvSpPr>
          <p:cNvPr id="4" name="Text Placeholder 3">
            <a:extLst>
              <a:ext uri="{FF2B5EF4-FFF2-40B4-BE49-F238E27FC236}">
                <a16:creationId xmlns:a16="http://schemas.microsoft.com/office/drawing/2014/main" id="{834B91C0-AF4E-4616-82B8-1D2A9165F445}"/>
              </a:ext>
            </a:extLst>
          </p:cNvPr>
          <p:cNvSpPr>
            <a:spLocks noGrp="1"/>
          </p:cNvSpPr>
          <p:nvPr>
            <p:ph type="body" sz="quarter" idx="13"/>
          </p:nvPr>
        </p:nvSpPr>
        <p:spPr>
          <a:xfrm>
            <a:off x="1217992" y="1178020"/>
            <a:ext cx="4369392" cy="4493975"/>
          </a:xfrm>
        </p:spPr>
        <p:txBody>
          <a:bodyPr/>
          <a:lstStyle/>
          <a:p>
            <a:r>
              <a:rPr lang="en-IE" b="0" dirty="0">
                <a:solidFill>
                  <a:schemeClr val="tx1">
                    <a:lumMod val="85000"/>
                    <a:lumOff val="15000"/>
                  </a:schemeClr>
                </a:solidFill>
                <a:effectLst/>
                <a:latin typeface="inherit"/>
              </a:rPr>
              <a:t>“No story lives unless someone wants to listen. The stories we love best do live in us forever. So whether you come back by page or by the big screen, Hogwarts will always be there to welcome you home.” - </a:t>
            </a:r>
            <a:r>
              <a:rPr lang="en-IE" sz="2800" b="1" dirty="0">
                <a:solidFill>
                  <a:schemeClr val="tx1">
                    <a:lumMod val="85000"/>
                    <a:lumOff val="15000"/>
                  </a:schemeClr>
                </a:solidFill>
                <a:effectLst/>
                <a:latin typeface="inherit"/>
              </a:rPr>
              <a:t>J.K. Rowling, author</a:t>
            </a:r>
          </a:p>
          <a:p>
            <a:endParaRPr lang="en-IE" dirty="0">
              <a:solidFill>
                <a:schemeClr val="tx1">
                  <a:lumMod val="85000"/>
                  <a:lumOff val="15000"/>
                </a:schemeClr>
              </a:solidFill>
            </a:endParaRPr>
          </a:p>
        </p:txBody>
      </p:sp>
      <p:sp>
        <p:nvSpPr>
          <p:cNvPr id="8" name="Text Placeholder 7">
            <a:extLst>
              <a:ext uri="{FF2B5EF4-FFF2-40B4-BE49-F238E27FC236}">
                <a16:creationId xmlns:a16="http://schemas.microsoft.com/office/drawing/2014/main" id="{61336736-EA1C-4384-8CBE-96B4C556A972}"/>
              </a:ext>
            </a:extLst>
          </p:cNvPr>
          <p:cNvSpPr>
            <a:spLocks noGrp="1"/>
          </p:cNvSpPr>
          <p:nvPr>
            <p:ph type="body" sz="quarter" idx="17"/>
          </p:nvPr>
        </p:nvSpPr>
        <p:spPr/>
        <p:txBody>
          <a:bodyPr>
            <a:normAutofit fontScale="92500" lnSpcReduction="10000"/>
          </a:bodyPr>
          <a:lstStyle/>
          <a:p>
            <a:endParaRPr lang="en-IE"/>
          </a:p>
        </p:txBody>
      </p:sp>
    </p:spTree>
    <p:extLst>
      <p:ext uri="{BB962C8B-B14F-4D97-AF65-F5344CB8AC3E}">
        <p14:creationId xmlns:p14="http://schemas.microsoft.com/office/powerpoint/2010/main" val="1824651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31EE63A-CF14-4848-9F99-E93FB8CF6EA4}"/>
              </a:ext>
            </a:extLst>
          </p:cNvPr>
          <p:cNvSpPr>
            <a:spLocks noGrp="1"/>
          </p:cNvSpPr>
          <p:nvPr>
            <p:ph type="body" sz="quarter" idx="14"/>
          </p:nvPr>
        </p:nvSpPr>
        <p:spPr>
          <a:xfrm>
            <a:off x="3966827" y="320171"/>
            <a:ext cx="7540362" cy="5206518"/>
          </a:xfrm>
        </p:spPr>
        <p:txBody>
          <a:bodyPr/>
          <a:lstStyle/>
          <a:p>
            <a:r>
              <a:rPr lang="en-IE" sz="2800" b="1" dirty="0">
                <a:solidFill>
                  <a:srgbClr val="ED2A59"/>
                </a:solidFill>
              </a:rPr>
              <a:t>Digital Social Innovation Stories </a:t>
            </a:r>
            <a:r>
              <a:rPr lang="en-IE" dirty="0">
                <a:solidFill>
                  <a:schemeClr val="tx1">
                    <a:lumMod val="85000"/>
                    <a:lumOff val="15000"/>
                  </a:schemeClr>
                </a:solidFill>
              </a:rPr>
              <a:t>can be told in so many ways…Long Blogs, Vlogs, Twitter (140 characters), social media posts, digital news, articles, websites, case studies…</a:t>
            </a:r>
          </a:p>
          <a:p>
            <a:r>
              <a:rPr lang="en-IE" sz="2800" b="1" dirty="0">
                <a:solidFill>
                  <a:srgbClr val="009FD8"/>
                </a:solidFill>
              </a:rPr>
              <a:t>Attention and Engagement is Everything! </a:t>
            </a:r>
            <a:r>
              <a:rPr lang="en-IE" dirty="0">
                <a:solidFill>
                  <a:schemeClr val="tx1">
                    <a:lumMod val="85000"/>
                    <a:lumOff val="15000"/>
                  </a:schemeClr>
                </a:solidFill>
              </a:rPr>
              <a:t>You need to be able to capture the attention and imagination of people so they will take action (engage, share, get involved, purchase, donate, volunteer or inspire them talk about you…). Tell your story and the stories of those impacted by your project or could potentially be impacted. Technologies and digital tools can capture and share stories with a broader audience.</a:t>
            </a:r>
          </a:p>
          <a:p>
            <a:r>
              <a:rPr lang="en-IE" sz="2800" b="1" dirty="0">
                <a:solidFill>
                  <a:srgbClr val="40A67A"/>
                </a:solidFill>
              </a:rPr>
              <a:t>Intersection of story and technology. </a:t>
            </a:r>
            <a:r>
              <a:rPr lang="en-IE" dirty="0">
                <a:solidFill>
                  <a:schemeClr val="tx1">
                    <a:lumMod val="85000"/>
                    <a:lumOff val="15000"/>
                  </a:schemeClr>
                </a:solidFill>
              </a:rPr>
              <a:t>Digital technology  can play a vital part in elevating your story as a means to help you achieve your Mission and reach your Goals in improve the wellbeing of the poor and vulnerable around the world. </a:t>
            </a:r>
          </a:p>
          <a:p>
            <a:endParaRPr lang="en-IE" dirty="0">
              <a:solidFill>
                <a:schemeClr val="tx1">
                  <a:lumMod val="85000"/>
                  <a:lumOff val="15000"/>
                </a:schemeClr>
              </a:solidFill>
            </a:endParaRPr>
          </a:p>
          <a:p>
            <a:endParaRPr lang="en-IE" dirty="0">
              <a:solidFill>
                <a:schemeClr val="tx1">
                  <a:lumMod val="85000"/>
                  <a:lumOff val="15000"/>
                </a:schemeClr>
              </a:solidFill>
            </a:endParaRPr>
          </a:p>
        </p:txBody>
      </p:sp>
      <p:sp>
        <p:nvSpPr>
          <p:cNvPr id="6" name="Text Placeholder 5">
            <a:extLst>
              <a:ext uri="{FF2B5EF4-FFF2-40B4-BE49-F238E27FC236}">
                <a16:creationId xmlns:a16="http://schemas.microsoft.com/office/drawing/2014/main" id="{695C47AB-88C6-4EBB-9714-61E196F5CE83}"/>
              </a:ext>
            </a:extLst>
          </p:cNvPr>
          <p:cNvSpPr>
            <a:spLocks noGrp="1"/>
          </p:cNvSpPr>
          <p:nvPr>
            <p:ph type="body" sz="quarter" idx="15"/>
          </p:nvPr>
        </p:nvSpPr>
        <p:spPr>
          <a:xfrm>
            <a:off x="357680" y="906997"/>
            <a:ext cx="2852539" cy="5206518"/>
          </a:xfrm>
        </p:spPr>
        <p:txBody>
          <a:bodyPr>
            <a:normAutofit/>
          </a:bodyPr>
          <a:lstStyle/>
          <a:p>
            <a:pPr algn="ctr"/>
            <a:r>
              <a:rPr lang="en-IE" sz="3200" dirty="0">
                <a:solidFill>
                  <a:schemeClr val="tx1">
                    <a:lumMod val="85000"/>
                    <a:lumOff val="15000"/>
                  </a:schemeClr>
                </a:solidFill>
              </a:rPr>
              <a:t>Digital Tools are Perfect for Telling, Sharing, and Crafting a Captivating and Motivating Digital Social Innovation Story…</a:t>
            </a:r>
          </a:p>
          <a:p>
            <a:pPr algn="ctr"/>
            <a:endParaRPr lang="en-IE" sz="3200" dirty="0">
              <a:solidFill>
                <a:schemeClr val="tx1">
                  <a:lumMod val="85000"/>
                  <a:lumOff val="15000"/>
                </a:schemeClr>
              </a:solidFill>
            </a:endParaRPr>
          </a:p>
        </p:txBody>
      </p:sp>
    </p:spTree>
    <p:extLst>
      <p:ext uri="{BB962C8B-B14F-4D97-AF65-F5344CB8AC3E}">
        <p14:creationId xmlns:p14="http://schemas.microsoft.com/office/powerpoint/2010/main" val="802577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BE271B-7ACD-4A98-99F3-FAE8B4FE618F}"/>
              </a:ext>
            </a:extLst>
          </p:cNvPr>
          <p:cNvSpPr>
            <a:spLocks noGrp="1"/>
          </p:cNvSpPr>
          <p:nvPr>
            <p:ph type="body" sz="quarter" idx="14"/>
          </p:nvPr>
        </p:nvSpPr>
        <p:spPr>
          <a:xfrm>
            <a:off x="5511001" y="206411"/>
            <a:ext cx="6232527" cy="725489"/>
          </a:xfrm>
        </p:spPr>
        <p:txBody>
          <a:bodyPr>
            <a:noAutofit/>
          </a:bodyPr>
          <a:lstStyle/>
          <a:p>
            <a:pPr algn="ctr"/>
            <a:r>
              <a:rPr lang="en-US" b="1" dirty="0">
                <a:effectLst/>
                <a:latin typeface="Calibri" panose="020F0502020204030204" pitchFamily="34" charset="0"/>
                <a:ea typeface="Calibri" panose="020F0502020204030204" pitchFamily="34" charset="0"/>
                <a:cs typeface="Calibri" panose="020F0502020204030204" pitchFamily="34" charset="0"/>
              </a:rPr>
              <a:t>Marketing to Reach Hearts and Minds Through Storytelling! </a:t>
            </a:r>
            <a:r>
              <a:rPr lang="en-US" b="1" dirty="0">
                <a:effectLst/>
                <a:latin typeface="Calibri" panose="020F0502020204030204" pitchFamily="34" charset="0"/>
                <a:ea typeface="Times New Roman" panose="02020603050405020304" pitchFamily="18" charset="0"/>
                <a:cs typeface="Calibri" panose="020F0502020204030204" pitchFamily="34" charset="0"/>
              </a:rPr>
              <a:t>  </a:t>
            </a:r>
            <a:endParaRPr lang="en-IE"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IE" b="1" dirty="0"/>
          </a:p>
        </p:txBody>
      </p:sp>
      <p:sp>
        <p:nvSpPr>
          <p:cNvPr id="3" name="Text Placeholder 2">
            <a:extLst>
              <a:ext uri="{FF2B5EF4-FFF2-40B4-BE49-F238E27FC236}">
                <a16:creationId xmlns:a16="http://schemas.microsoft.com/office/drawing/2014/main" id="{B5BA0FA3-317E-4C38-9172-9105F7225DF9}"/>
              </a:ext>
            </a:extLst>
          </p:cNvPr>
          <p:cNvSpPr>
            <a:spLocks noGrp="1"/>
          </p:cNvSpPr>
          <p:nvPr>
            <p:ph type="body" sz="quarter" idx="15"/>
          </p:nvPr>
        </p:nvSpPr>
        <p:spPr>
          <a:xfrm>
            <a:off x="5359395" y="1413387"/>
            <a:ext cx="6535741" cy="2754349"/>
          </a:xfrm>
          <a:solidFill>
            <a:srgbClr val="ED2A59"/>
          </a:solidFill>
        </p:spPr>
        <p:txBody>
          <a:bodyPr/>
          <a:lstStyle/>
          <a:p>
            <a:pPr algn="ctr"/>
            <a:r>
              <a:rPr lang="en-IE" sz="2800" b="1" dirty="0"/>
              <a:t>Story telling is a powerful tool for inspiring action and change and influencing people. </a:t>
            </a:r>
          </a:p>
          <a:p>
            <a:pPr algn="ctr"/>
            <a:endParaRPr lang="en-IE" sz="400" b="1" dirty="0"/>
          </a:p>
          <a:p>
            <a:r>
              <a:rPr lang="en-IE" dirty="0"/>
              <a:t>With the acceleration of digital technology and the world moving quicker than ever and people more connected than ever to stories and information. Storytelling marketing is one of the most powerful ways to communicate impactful digital social innovation projects.</a:t>
            </a:r>
          </a:p>
          <a:p>
            <a:r>
              <a:rPr lang="en-IE" dirty="0"/>
              <a:t>Social innovation stories are the stories people crave to hear, the encouraging positivity of change in the right direction, doing ‘social good’ for everyone concerned and having positive impact on the world leading us into the future are the stories people want to hear.</a:t>
            </a:r>
          </a:p>
          <a:p>
            <a:endParaRPr lang="en-IE" dirty="0"/>
          </a:p>
        </p:txBody>
      </p:sp>
      <p:pic>
        <p:nvPicPr>
          <p:cNvPr id="14" name="Picture Placeholder 13" descr="A picture containing sky, person&#10;&#10;Description automatically generated">
            <a:extLst>
              <a:ext uri="{FF2B5EF4-FFF2-40B4-BE49-F238E27FC236}">
                <a16:creationId xmlns:a16="http://schemas.microsoft.com/office/drawing/2014/main" id="{FCAA407D-1738-4662-9A09-E03A23E727DB}"/>
              </a:ext>
            </a:extLst>
          </p:cNvPr>
          <p:cNvPicPr>
            <a:picLocks noGrp="1" noChangeAspect="1"/>
          </p:cNvPicPr>
          <p:nvPr>
            <p:ph type="pic" sz="quarter" idx="16"/>
          </p:nvPr>
        </p:nvPicPr>
        <p:blipFill>
          <a:blip r:embed="rId2"/>
          <a:srcRect l="17748" r="17748"/>
          <a:stretch>
            <a:fillRect/>
          </a:stretch>
        </p:blipFill>
        <p:spPr/>
      </p:pic>
    </p:spTree>
    <p:extLst>
      <p:ext uri="{BB962C8B-B14F-4D97-AF65-F5344CB8AC3E}">
        <p14:creationId xmlns:p14="http://schemas.microsoft.com/office/powerpoint/2010/main" val="31088051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03BAB83-7596-46BE-B265-C2F9842E0171}"/>
              </a:ext>
            </a:extLst>
          </p:cNvPr>
          <p:cNvSpPr>
            <a:spLocks noGrp="1"/>
          </p:cNvSpPr>
          <p:nvPr>
            <p:ph type="body" sz="quarter" idx="14"/>
          </p:nvPr>
        </p:nvSpPr>
        <p:spPr>
          <a:xfrm>
            <a:off x="3702866" y="110292"/>
            <a:ext cx="8489133" cy="5206518"/>
          </a:xfrm>
        </p:spPr>
        <p:txBody>
          <a:bodyPr/>
          <a:lstStyle/>
          <a:p>
            <a:pPr algn="ctr"/>
            <a:r>
              <a:rPr lang="en-IE" sz="2800" b="1" i="1" dirty="0">
                <a:solidFill>
                  <a:srgbClr val="ED2A59"/>
                </a:solidFill>
              </a:rPr>
              <a:t>Many tools and platforms exist to enable us to tell our stories and connect with those we need to share our stories. </a:t>
            </a:r>
          </a:p>
          <a:p>
            <a:pPr marL="514350" indent="-514350">
              <a:buFont typeface="+mj-lt"/>
              <a:buAutoNum type="arabicPeriod"/>
            </a:pPr>
            <a:r>
              <a:rPr lang="en-IE" sz="2800" b="1" dirty="0">
                <a:solidFill>
                  <a:srgbClr val="40A67A"/>
                </a:solidFill>
              </a:rPr>
              <a:t>Social Networks </a:t>
            </a:r>
            <a:r>
              <a:rPr lang="en-IE" sz="2200" dirty="0">
                <a:solidFill>
                  <a:schemeClr val="tx1">
                    <a:lumMod val="85000"/>
                    <a:lumOff val="15000"/>
                  </a:schemeClr>
                </a:solidFill>
              </a:rPr>
              <a:t>are perfect platforms for telling stories with video, images, text and audio. You can post regularly, in real time and are perfect for getting conversation going in the ‘comments’ section.</a:t>
            </a:r>
          </a:p>
          <a:p>
            <a:r>
              <a:rPr lang="en-IE" sz="2200" dirty="0">
                <a:solidFill>
                  <a:schemeClr val="tx1">
                    <a:lumMod val="85000"/>
                    <a:lumOff val="15000"/>
                  </a:schemeClr>
                </a:solidFill>
              </a:rPr>
              <a:t>Make sure to use mixed formats. It is always good to support a short text post with a video or link to provide further information. Unique hashtags to your idea are great for following how viral your content is. You can post the same post on multiple platforms but may need to change the structure depending on the options available</a:t>
            </a:r>
          </a:p>
          <a:p>
            <a:r>
              <a:rPr lang="en-IE" sz="2200" dirty="0">
                <a:solidFill>
                  <a:schemeClr val="tx1">
                    <a:lumMod val="85000"/>
                    <a:lumOff val="15000"/>
                  </a:schemeClr>
                </a:solidFill>
              </a:rPr>
              <a:t>You can use tools e.g. </a:t>
            </a:r>
            <a:r>
              <a:rPr lang="en-IE" sz="2200" dirty="0">
                <a:solidFill>
                  <a:schemeClr val="tx1">
                    <a:lumMod val="85000"/>
                    <a:lumOff val="15000"/>
                  </a:schemeClr>
                </a:solidFill>
                <a:hlinkClick r:id="rId2"/>
              </a:rPr>
              <a:t>Google Insights </a:t>
            </a:r>
            <a:r>
              <a:rPr lang="en-IE" sz="2200" dirty="0">
                <a:solidFill>
                  <a:schemeClr val="tx1">
                    <a:lumMod val="85000"/>
                    <a:lumOff val="15000"/>
                  </a:schemeClr>
                </a:solidFill>
              </a:rPr>
              <a:t>or </a:t>
            </a:r>
            <a:r>
              <a:rPr lang="en-IE" sz="2200" dirty="0">
                <a:solidFill>
                  <a:schemeClr val="tx1">
                    <a:lumMod val="85000"/>
                    <a:lumOff val="15000"/>
                  </a:schemeClr>
                </a:solidFill>
                <a:hlinkClick r:id="rId3"/>
              </a:rPr>
              <a:t>Facebook Insights </a:t>
            </a:r>
            <a:r>
              <a:rPr lang="en-IE" sz="2200" dirty="0">
                <a:solidFill>
                  <a:schemeClr val="tx1">
                    <a:lumMod val="85000"/>
                    <a:lumOff val="15000"/>
                  </a:schemeClr>
                </a:solidFill>
              </a:rPr>
              <a:t>to tell you which platforms are better at reaching and engaging with your target audiences. These tools provide a detailed report. Learn by testing different types of posts and content and see what ones they are most likely to click on links, comment, share, view a video, go to your Facebook or follow or like you….Try and follow what worked for your most popular posts! </a:t>
            </a:r>
            <a:endParaRPr lang="en-IE" dirty="0"/>
          </a:p>
        </p:txBody>
      </p:sp>
      <p:sp>
        <p:nvSpPr>
          <p:cNvPr id="8" name="Text Placeholder 7">
            <a:extLst>
              <a:ext uri="{FF2B5EF4-FFF2-40B4-BE49-F238E27FC236}">
                <a16:creationId xmlns:a16="http://schemas.microsoft.com/office/drawing/2014/main" id="{58064268-30A5-427D-ADD6-0F3410384825}"/>
              </a:ext>
            </a:extLst>
          </p:cNvPr>
          <p:cNvSpPr>
            <a:spLocks noGrp="1"/>
          </p:cNvSpPr>
          <p:nvPr>
            <p:ph type="body" sz="quarter" idx="15"/>
          </p:nvPr>
        </p:nvSpPr>
        <p:spPr>
          <a:xfrm>
            <a:off x="241427" y="637044"/>
            <a:ext cx="3222290" cy="5206518"/>
          </a:xfrm>
        </p:spPr>
        <p:txBody>
          <a:bodyPr>
            <a:normAutofit lnSpcReduction="10000"/>
          </a:bodyPr>
          <a:lstStyle/>
          <a:p>
            <a:r>
              <a:rPr lang="en-IE" sz="3200" b="1" dirty="0">
                <a:solidFill>
                  <a:schemeClr val="tx1">
                    <a:lumMod val="85000"/>
                    <a:lumOff val="15000"/>
                  </a:schemeClr>
                </a:solidFill>
              </a:rPr>
              <a:t>Platforms and Tools that Enable Us to Tell Our Stories Effectively…</a:t>
            </a:r>
          </a:p>
          <a:p>
            <a:endParaRPr lang="en-IE" dirty="0">
              <a:solidFill>
                <a:schemeClr val="tx1">
                  <a:lumMod val="85000"/>
                  <a:lumOff val="15000"/>
                </a:schemeClr>
              </a:solidFill>
            </a:endParaRPr>
          </a:p>
          <a:p>
            <a:pPr marL="514350" indent="-514350">
              <a:buFont typeface="+mj-lt"/>
              <a:buAutoNum type="arabicPeriod"/>
            </a:pPr>
            <a:r>
              <a:rPr lang="en-IE" sz="3000" dirty="0">
                <a:solidFill>
                  <a:schemeClr val="tx1">
                    <a:lumMod val="85000"/>
                    <a:lumOff val="15000"/>
                  </a:schemeClr>
                </a:solidFill>
              </a:rPr>
              <a:t>Social Networks</a:t>
            </a:r>
          </a:p>
          <a:p>
            <a:pPr marL="514350" indent="-514350">
              <a:buFont typeface="+mj-lt"/>
              <a:buAutoNum type="arabicPeriod"/>
            </a:pPr>
            <a:r>
              <a:rPr lang="en-IE" sz="3000" dirty="0">
                <a:solidFill>
                  <a:schemeClr val="tx1">
                    <a:lumMod val="85000"/>
                    <a:lumOff val="15000"/>
                  </a:schemeClr>
                </a:solidFill>
              </a:rPr>
              <a:t>Blogs</a:t>
            </a:r>
          </a:p>
          <a:p>
            <a:pPr marL="514350" indent="-514350">
              <a:buFont typeface="+mj-lt"/>
              <a:buAutoNum type="arabicPeriod"/>
            </a:pPr>
            <a:r>
              <a:rPr lang="en-IE" sz="3000" dirty="0">
                <a:solidFill>
                  <a:schemeClr val="tx1">
                    <a:lumMod val="85000"/>
                    <a:lumOff val="15000"/>
                  </a:schemeClr>
                </a:solidFill>
              </a:rPr>
              <a:t>Email</a:t>
            </a:r>
          </a:p>
          <a:p>
            <a:pPr marL="514350" indent="-514350">
              <a:buFont typeface="+mj-lt"/>
              <a:buAutoNum type="arabicPeriod"/>
            </a:pPr>
            <a:r>
              <a:rPr lang="en-IE" sz="3000" dirty="0">
                <a:solidFill>
                  <a:schemeClr val="tx1">
                    <a:lumMod val="85000"/>
                    <a:lumOff val="15000"/>
                  </a:schemeClr>
                </a:solidFill>
              </a:rPr>
              <a:t>Video and Audio</a:t>
            </a:r>
          </a:p>
        </p:txBody>
      </p:sp>
    </p:spTree>
    <p:extLst>
      <p:ext uri="{BB962C8B-B14F-4D97-AF65-F5344CB8AC3E}">
        <p14:creationId xmlns:p14="http://schemas.microsoft.com/office/powerpoint/2010/main" val="15077712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03BAB83-7596-46BE-B265-C2F9842E0171}"/>
              </a:ext>
            </a:extLst>
          </p:cNvPr>
          <p:cNvSpPr>
            <a:spLocks noGrp="1"/>
          </p:cNvSpPr>
          <p:nvPr>
            <p:ph type="body" sz="quarter" idx="14"/>
          </p:nvPr>
        </p:nvSpPr>
        <p:spPr>
          <a:xfrm>
            <a:off x="3867239" y="418110"/>
            <a:ext cx="7540362" cy="5206518"/>
          </a:xfrm>
        </p:spPr>
        <p:txBody>
          <a:bodyPr/>
          <a:lstStyle/>
          <a:p>
            <a:pPr marL="514350" indent="-514350">
              <a:buFont typeface="+mj-lt"/>
              <a:buAutoNum type="arabicPeriod" startAt="2"/>
            </a:pPr>
            <a:r>
              <a:rPr lang="en-IE" sz="2800" b="1" dirty="0">
                <a:solidFill>
                  <a:srgbClr val="ED2A59"/>
                </a:solidFill>
              </a:rPr>
              <a:t>Blogs </a:t>
            </a:r>
            <a:r>
              <a:rPr lang="en-IE" dirty="0"/>
              <a:t>are fantastic for reaching wider audiences in a conversational, storytelling way. Tell engaging, relevant and on interesting content. Blogs can include text, videos, images, links to other pages or social media share buttons. Blogs and Websites can be developed using tools such as </a:t>
            </a:r>
            <a:r>
              <a:rPr lang="en-IE" dirty="0">
                <a:hlinkClick r:id="rId2"/>
              </a:rPr>
              <a:t>WordPress</a:t>
            </a:r>
            <a:r>
              <a:rPr lang="en-IE" dirty="0"/>
              <a:t>, </a:t>
            </a:r>
            <a:r>
              <a:rPr lang="en-IE" dirty="0">
                <a:hlinkClick r:id="rId3"/>
              </a:rPr>
              <a:t>Wix</a:t>
            </a:r>
            <a:r>
              <a:rPr lang="en-IE" dirty="0"/>
              <a:t> are simple and cheap platforms to develop and maintain. Don’t forget to ask your audience to share to their social media and start a discussion…</a:t>
            </a:r>
          </a:p>
          <a:p>
            <a:endParaRPr lang="en-IE" dirty="0"/>
          </a:p>
          <a:p>
            <a:pPr marL="514350" indent="-514350">
              <a:buFont typeface="+mj-lt"/>
              <a:buAutoNum type="arabicPeriod" startAt="3"/>
            </a:pPr>
            <a:r>
              <a:rPr lang="en-IE" sz="2800" b="1" dirty="0">
                <a:solidFill>
                  <a:srgbClr val="009FD8"/>
                </a:solidFill>
              </a:rPr>
              <a:t>Email </a:t>
            </a:r>
            <a:r>
              <a:rPr lang="en-IE" dirty="0"/>
              <a:t>is essential for storytelling and keeping up to date with your audience, getting them to help and take action... You can also send out invites to events, ask them to volunteer or help you fundraise. </a:t>
            </a:r>
            <a:r>
              <a:rPr lang="en-IE" dirty="0">
                <a:hlinkClick r:id="rId4"/>
              </a:rPr>
              <a:t>Mailchimp</a:t>
            </a:r>
            <a:r>
              <a:rPr lang="en-IE" dirty="0"/>
              <a:t> is great for email development, they can also help you see ‘open rates’ (who is opening your content), check how many ‘clicks’ etc.</a:t>
            </a:r>
          </a:p>
          <a:p>
            <a:r>
              <a:rPr lang="en-IE" dirty="0"/>
              <a:t> </a:t>
            </a:r>
          </a:p>
        </p:txBody>
      </p:sp>
      <p:sp>
        <p:nvSpPr>
          <p:cNvPr id="9" name="Text Placeholder 7">
            <a:extLst>
              <a:ext uri="{FF2B5EF4-FFF2-40B4-BE49-F238E27FC236}">
                <a16:creationId xmlns:a16="http://schemas.microsoft.com/office/drawing/2014/main" id="{755661ED-0FDA-479A-B7F5-2ED2A73573D3}"/>
              </a:ext>
            </a:extLst>
          </p:cNvPr>
          <p:cNvSpPr>
            <a:spLocks noGrp="1"/>
          </p:cNvSpPr>
          <p:nvPr>
            <p:ph type="body" sz="quarter" idx="15"/>
          </p:nvPr>
        </p:nvSpPr>
        <p:spPr>
          <a:xfrm>
            <a:off x="241427" y="637044"/>
            <a:ext cx="3222290" cy="5206518"/>
          </a:xfrm>
        </p:spPr>
        <p:txBody>
          <a:bodyPr>
            <a:normAutofit lnSpcReduction="10000"/>
          </a:bodyPr>
          <a:lstStyle/>
          <a:p>
            <a:r>
              <a:rPr lang="en-IE" sz="3200" b="1" dirty="0">
                <a:solidFill>
                  <a:schemeClr val="tx1">
                    <a:lumMod val="85000"/>
                    <a:lumOff val="15000"/>
                  </a:schemeClr>
                </a:solidFill>
              </a:rPr>
              <a:t>Platforms and Tools that Enable Us to Tell Our Stories Effectively…</a:t>
            </a:r>
          </a:p>
          <a:p>
            <a:endParaRPr lang="en-IE" dirty="0">
              <a:solidFill>
                <a:schemeClr val="tx1">
                  <a:lumMod val="85000"/>
                  <a:lumOff val="15000"/>
                </a:schemeClr>
              </a:solidFill>
            </a:endParaRPr>
          </a:p>
          <a:p>
            <a:pPr marL="514350" indent="-514350">
              <a:buFont typeface="+mj-lt"/>
              <a:buAutoNum type="arabicPeriod"/>
            </a:pPr>
            <a:r>
              <a:rPr lang="en-IE" sz="3000" dirty="0">
                <a:solidFill>
                  <a:schemeClr val="tx1">
                    <a:lumMod val="85000"/>
                    <a:lumOff val="15000"/>
                  </a:schemeClr>
                </a:solidFill>
              </a:rPr>
              <a:t>Social Networks</a:t>
            </a:r>
          </a:p>
          <a:p>
            <a:pPr marL="514350" indent="-514350">
              <a:buFont typeface="+mj-lt"/>
              <a:buAutoNum type="arabicPeriod"/>
            </a:pPr>
            <a:r>
              <a:rPr lang="en-IE" sz="3000" dirty="0">
                <a:solidFill>
                  <a:schemeClr val="tx1">
                    <a:lumMod val="85000"/>
                    <a:lumOff val="15000"/>
                  </a:schemeClr>
                </a:solidFill>
              </a:rPr>
              <a:t>Blogs</a:t>
            </a:r>
          </a:p>
          <a:p>
            <a:pPr marL="514350" indent="-514350">
              <a:buFont typeface="+mj-lt"/>
              <a:buAutoNum type="arabicPeriod"/>
            </a:pPr>
            <a:r>
              <a:rPr lang="en-IE" sz="3000" dirty="0">
                <a:solidFill>
                  <a:schemeClr val="tx1">
                    <a:lumMod val="85000"/>
                    <a:lumOff val="15000"/>
                  </a:schemeClr>
                </a:solidFill>
              </a:rPr>
              <a:t>Email</a:t>
            </a:r>
          </a:p>
          <a:p>
            <a:pPr marL="514350" indent="-514350">
              <a:buFont typeface="+mj-lt"/>
              <a:buAutoNum type="arabicPeriod"/>
            </a:pPr>
            <a:r>
              <a:rPr lang="en-IE" sz="3000" dirty="0">
                <a:solidFill>
                  <a:schemeClr val="tx1">
                    <a:lumMod val="85000"/>
                    <a:lumOff val="15000"/>
                  </a:schemeClr>
                </a:solidFill>
              </a:rPr>
              <a:t>Video and Audio</a:t>
            </a:r>
          </a:p>
        </p:txBody>
      </p:sp>
    </p:spTree>
    <p:extLst>
      <p:ext uri="{BB962C8B-B14F-4D97-AF65-F5344CB8AC3E}">
        <p14:creationId xmlns:p14="http://schemas.microsoft.com/office/powerpoint/2010/main" val="6059866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03BAB83-7596-46BE-B265-C2F9842E0171}"/>
              </a:ext>
            </a:extLst>
          </p:cNvPr>
          <p:cNvSpPr>
            <a:spLocks noGrp="1"/>
          </p:cNvSpPr>
          <p:nvPr>
            <p:ph type="body" sz="quarter" idx="14"/>
          </p:nvPr>
        </p:nvSpPr>
        <p:spPr>
          <a:xfrm>
            <a:off x="3966827" y="255147"/>
            <a:ext cx="7540362" cy="5206518"/>
          </a:xfrm>
        </p:spPr>
        <p:txBody>
          <a:bodyPr/>
          <a:lstStyle/>
          <a:p>
            <a:pPr marL="514350" indent="-514350">
              <a:buFont typeface="+mj-lt"/>
              <a:buAutoNum type="arabicPeriod" startAt="4"/>
            </a:pPr>
            <a:r>
              <a:rPr lang="en-IE" sz="2800" b="1" dirty="0">
                <a:solidFill>
                  <a:srgbClr val="EF619A"/>
                </a:solidFill>
              </a:rPr>
              <a:t>Video is the New Marketing!!!</a:t>
            </a:r>
          </a:p>
          <a:p>
            <a:r>
              <a:rPr lang="en-IE" b="1" dirty="0">
                <a:solidFill>
                  <a:srgbClr val="E48E02"/>
                </a:solidFill>
              </a:rPr>
              <a:t>Video &amp; Audio </a:t>
            </a:r>
            <a:r>
              <a:rPr lang="en-IE" dirty="0">
                <a:solidFill>
                  <a:schemeClr val="tx1">
                    <a:lumMod val="85000"/>
                    <a:lumOff val="15000"/>
                  </a:schemeClr>
                </a:solidFill>
              </a:rPr>
              <a:t>like You Tube, Vimeo, Vine…are perfect because they use images, sound, movement and are arguably the most captivating digital format for storytelling.</a:t>
            </a:r>
          </a:p>
          <a:p>
            <a:r>
              <a:rPr lang="en-IE" b="1" i="1" dirty="0">
                <a:solidFill>
                  <a:srgbClr val="009FD8"/>
                </a:solidFill>
              </a:rPr>
              <a:t>‘YouTube has 1 billion unique users per month’.</a:t>
            </a:r>
          </a:p>
          <a:p>
            <a:r>
              <a:rPr lang="en-IE" dirty="0">
                <a:solidFill>
                  <a:schemeClr val="tx1">
                    <a:lumMod val="85000"/>
                    <a:lumOff val="15000"/>
                  </a:schemeClr>
                </a:solidFill>
              </a:rPr>
              <a:t>Users are more likely to click on a video than other content. Videos can communicate emotion and show the lives of the vulnerable people featured in your idea. This can encourage empathy and understanding and motivate people to take action.</a:t>
            </a:r>
          </a:p>
          <a:p>
            <a:r>
              <a:rPr lang="en-IE" dirty="0">
                <a:solidFill>
                  <a:schemeClr val="tx1">
                    <a:lumMod val="85000"/>
                    <a:lumOff val="15000"/>
                  </a:schemeClr>
                </a:solidFill>
              </a:rPr>
              <a:t>Content can be many things interesting, entertaining, moving, explain something difficult with visuals or ‘show and tell’. The cost of producing a video is very little but they must be high quality to make sure you are communicating appropriately</a:t>
            </a:r>
          </a:p>
          <a:p>
            <a:r>
              <a:rPr lang="en-IE" b="1" dirty="0">
                <a:solidFill>
                  <a:srgbClr val="40A67A"/>
                </a:solidFill>
              </a:rPr>
              <a:t>Audio technology </a:t>
            </a:r>
            <a:r>
              <a:rPr lang="en-IE" dirty="0">
                <a:solidFill>
                  <a:schemeClr val="tx1">
                    <a:lumMod val="85000"/>
                    <a:lumOff val="15000"/>
                  </a:schemeClr>
                </a:solidFill>
              </a:rPr>
              <a:t>such as Podcasts are also increasingly being used in storytelling. </a:t>
            </a:r>
          </a:p>
          <a:p>
            <a:endParaRPr lang="en-IE" dirty="0"/>
          </a:p>
          <a:p>
            <a:r>
              <a:rPr lang="en-IE" dirty="0"/>
              <a:t> </a:t>
            </a:r>
          </a:p>
        </p:txBody>
      </p:sp>
      <p:sp>
        <p:nvSpPr>
          <p:cNvPr id="6" name="Text Placeholder 7">
            <a:extLst>
              <a:ext uri="{FF2B5EF4-FFF2-40B4-BE49-F238E27FC236}">
                <a16:creationId xmlns:a16="http://schemas.microsoft.com/office/drawing/2014/main" id="{74B532CA-C642-4562-A2E6-B83404CDD877}"/>
              </a:ext>
            </a:extLst>
          </p:cNvPr>
          <p:cNvSpPr>
            <a:spLocks noGrp="1"/>
          </p:cNvSpPr>
          <p:nvPr>
            <p:ph type="body" sz="quarter" idx="15"/>
          </p:nvPr>
        </p:nvSpPr>
        <p:spPr>
          <a:xfrm>
            <a:off x="241427" y="637044"/>
            <a:ext cx="3222290" cy="5206518"/>
          </a:xfrm>
        </p:spPr>
        <p:txBody>
          <a:bodyPr>
            <a:normAutofit lnSpcReduction="10000"/>
          </a:bodyPr>
          <a:lstStyle/>
          <a:p>
            <a:r>
              <a:rPr lang="en-IE" sz="3200" b="1" dirty="0">
                <a:solidFill>
                  <a:schemeClr val="tx1">
                    <a:lumMod val="85000"/>
                    <a:lumOff val="15000"/>
                  </a:schemeClr>
                </a:solidFill>
              </a:rPr>
              <a:t>Platforms and Tools that Enable Us to Tell Our Stories Effectively…</a:t>
            </a:r>
          </a:p>
          <a:p>
            <a:endParaRPr lang="en-IE" dirty="0">
              <a:solidFill>
                <a:schemeClr val="tx1">
                  <a:lumMod val="85000"/>
                  <a:lumOff val="15000"/>
                </a:schemeClr>
              </a:solidFill>
            </a:endParaRPr>
          </a:p>
          <a:p>
            <a:pPr marL="514350" indent="-514350">
              <a:buFont typeface="+mj-lt"/>
              <a:buAutoNum type="arabicPeriod"/>
            </a:pPr>
            <a:r>
              <a:rPr lang="en-IE" sz="3000" dirty="0">
                <a:solidFill>
                  <a:schemeClr val="tx1">
                    <a:lumMod val="85000"/>
                    <a:lumOff val="15000"/>
                  </a:schemeClr>
                </a:solidFill>
              </a:rPr>
              <a:t>Social Networks</a:t>
            </a:r>
          </a:p>
          <a:p>
            <a:pPr marL="514350" indent="-514350">
              <a:buFont typeface="+mj-lt"/>
              <a:buAutoNum type="arabicPeriod"/>
            </a:pPr>
            <a:r>
              <a:rPr lang="en-IE" sz="3000" dirty="0">
                <a:solidFill>
                  <a:schemeClr val="tx1">
                    <a:lumMod val="85000"/>
                    <a:lumOff val="15000"/>
                  </a:schemeClr>
                </a:solidFill>
              </a:rPr>
              <a:t>Blogs</a:t>
            </a:r>
          </a:p>
          <a:p>
            <a:pPr marL="514350" indent="-514350">
              <a:buFont typeface="+mj-lt"/>
              <a:buAutoNum type="arabicPeriod"/>
            </a:pPr>
            <a:r>
              <a:rPr lang="en-IE" sz="3000" dirty="0">
                <a:solidFill>
                  <a:schemeClr val="tx1">
                    <a:lumMod val="85000"/>
                    <a:lumOff val="15000"/>
                  </a:schemeClr>
                </a:solidFill>
              </a:rPr>
              <a:t>Email</a:t>
            </a:r>
          </a:p>
          <a:p>
            <a:pPr marL="514350" indent="-514350">
              <a:buFont typeface="+mj-lt"/>
              <a:buAutoNum type="arabicPeriod"/>
            </a:pPr>
            <a:r>
              <a:rPr lang="en-IE" sz="3000" dirty="0">
                <a:solidFill>
                  <a:schemeClr val="tx1">
                    <a:lumMod val="85000"/>
                    <a:lumOff val="15000"/>
                  </a:schemeClr>
                </a:solidFill>
              </a:rPr>
              <a:t>Video and Audio</a:t>
            </a:r>
          </a:p>
        </p:txBody>
      </p:sp>
    </p:spTree>
    <p:extLst>
      <p:ext uri="{BB962C8B-B14F-4D97-AF65-F5344CB8AC3E}">
        <p14:creationId xmlns:p14="http://schemas.microsoft.com/office/powerpoint/2010/main" val="10830915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98A83D1-143E-4406-8A64-8F6FD079E8F7}"/>
              </a:ext>
            </a:extLst>
          </p:cNvPr>
          <p:cNvSpPr>
            <a:spLocks noGrp="1"/>
          </p:cNvSpPr>
          <p:nvPr>
            <p:ph type="body" sz="quarter" idx="14"/>
          </p:nvPr>
        </p:nvSpPr>
        <p:spPr>
          <a:xfrm>
            <a:off x="6926354" y="387346"/>
            <a:ext cx="4866430" cy="697353"/>
          </a:xfrm>
        </p:spPr>
        <p:txBody>
          <a:bodyPr/>
          <a:lstStyle/>
          <a:p>
            <a:r>
              <a:rPr lang="en-IE" b="1" dirty="0"/>
              <a:t>Digital Story Tellers</a:t>
            </a:r>
          </a:p>
        </p:txBody>
      </p:sp>
      <p:sp>
        <p:nvSpPr>
          <p:cNvPr id="9" name="Text Placeholder 8">
            <a:extLst>
              <a:ext uri="{FF2B5EF4-FFF2-40B4-BE49-F238E27FC236}">
                <a16:creationId xmlns:a16="http://schemas.microsoft.com/office/drawing/2014/main" id="{AD35CEBF-C18D-4EE5-A17E-16C96FFFF2E4}"/>
              </a:ext>
            </a:extLst>
          </p:cNvPr>
          <p:cNvSpPr>
            <a:spLocks noGrp="1"/>
          </p:cNvSpPr>
          <p:nvPr>
            <p:ph type="body" sz="quarter" idx="15"/>
          </p:nvPr>
        </p:nvSpPr>
        <p:spPr>
          <a:xfrm>
            <a:off x="6926355" y="1235184"/>
            <a:ext cx="4866429" cy="2592420"/>
          </a:xfrm>
        </p:spPr>
        <p:txBody>
          <a:bodyPr/>
          <a:lstStyle/>
          <a:p>
            <a:r>
              <a:rPr lang="en-IE" sz="2800" b="1" dirty="0"/>
              <a:t>You will need to share your story…</a:t>
            </a:r>
          </a:p>
          <a:p>
            <a:r>
              <a:rPr lang="en-IE" b="1" dirty="0"/>
              <a:t>Through using </a:t>
            </a:r>
            <a:r>
              <a:rPr lang="en-IE" dirty="0"/>
              <a:t>text, images, videos, audio, social media, website, infographics, downloadable kits….</a:t>
            </a:r>
          </a:p>
          <a:p>
            <a:r>
              <a:rPr lang="en-IE" b="1" dirty="0"/>
              <a:t>Give your audiences facts and figures, </a:t>
            </a:r>
            <a:r>
              <a:rPr lang="en-IE" dirty="0"/>
              <a:t>photos of those in need (if possible name, age, location) so people can understand you better through what they see, hear and read. Use conversational language and tone. This will ensure you connect and create a conversation rather than just talk at your audience.</a:t>
            </a:r>
          </a:p>
          <a:p>
            <a:r>
              <a:rPr lang="en-IE" dirty="0"/>
              <a:t>  </a:t>
            </a:r>
          </a:p>
        </p:txBody>
      </p:sp>
      <p:sp>
        <p:nvSpPr>
          <p:cNvPr id="10" name="Text Placeholder 9">
            <a:extLst>
              <a:ext uri="{FF2B5EF4-FFF2-40B4-BE49-F238E27FC236}">
                <a16:creationId xmlns:a16="http://schemas.microsoft.com/office/drawing/2014/main" id="{57DDB62F-A810-4173-9DDA-DA2A8B4A6151}"/>
              </a:ext>
            </a:extLst>
          </p:cNvPr>
          <p:cNvSpPr>
            <a:spLocks noGrp="1"/>
          </p:cNvSpPr>
          <p:nvPr>
            <p:ph type="body" sz="quarter" idx="16"/>
          </p:nvPr>
        </p:nvSpPr>
        <p:spPr>
          <a:xfrm>
            <a:off x="4566451" y="5045858"/>
            <a:ext cx="785328" cy="1056986"/>
          </a:xfrm>
        </p:spPr>
        <p:txBody>
          <a:bodyPr>
            <a:normAutofit fontScale="85000" lnSpcReduction="20000"/>
          </a:bodyPr>
          <a:lstStyle/>
          <a:p>
            <a:endParaRPr lang="en-IE" dirty="0"/>
          </a:p>
        </p:txBody>
      </p:sp>
      <p:sp>
        <p:nvSpPr>
          <p:cNvPr id="7" name="Text Placeholder 6">
            <a:extLst>
              <a:ext uri="{FF2B5EF4-FFF2-40B4-BE49-F238E27FC236}">
                <a16:creationId xmlns:a16="http://schemas.microsoft.com/office/drawing/2014/main" id="{B9BB0BD0-8065-402C-B88D-98C84E04CD50}"/>
              </a:ext>
            </a:extLst>
          </p:cNvPr>
          <p:cNvSpPr>
            <a:spLocks noGrp="1"/>
          </p:cNvSpPr>
          <p:nvPr>
            <p:ph type="body" sz="quarter" idx="13"/>
          </p:nvPr>
        </p:nvSpPr>
        <p:spPr>
          <a:xfrm>
            <a:off x="1057974" y="655568"/>
            <a:ext cx="4369392" cy="4493975"/>
          </a:xfrm>
        </p:spPr>
        <p:txBody>
          <a:bodyPr>
            <a:noAutofit/>
          </a:bodyPr>
          <a:lstStyle/>
          <a:p>
            <a:pPr>
              <a:lnSpc>
                <a:spcPct val="100000"/>
              </a:lnSpc>
              <a:spcBef>
                <a:spcPts val="0"/>
              </a:spcBef>
            </a:pPr>
            <a:r>
              <a:rPr lang="en-IE" sz="2800" b="1" i="0" dirty="0">
                <a:solidFill>
                  <a:schemeClr val="tx1">
                    <a:lumMod val="85000"/>
                    <a:lumOff val="15000"/>
                  </a:schemeClr>
                </a:solidFill>
              </a:rPr>
              <a:t>No one person is </a:t>
            </a:r>
          </a:p>
          <a:p>
            <a:pPr>
              <a:lnSpc>
                <a:spcPct val="100000"/>
              </a:lnSpc>
              <a:spcBef>
                <a:spcPts val="0"/>
              </a:spcBef>
            </a:pPr>
            <a:r>
              <a:rPr lang="en-IE" sz="2800" b="1" i="0" dirty="0">
                <a:solidFill>
                  <a:schemeClr val="tx1">
                    <a:lumMod val="85000"/>
                    <a:lumOff val="15000"/>
                  </a:schemeClr>
                </a:solidFill>
              </a:rPr>
              <a:t>the hero, we all are!</a:t>
            </a:r>
            <a:endParaRPr lang="en-IE" sz="2800" b="1" i="0" dirty="0">
              <a:solidFill>
                <a:schemeClr val="tx1">
                  <a:lumMod val="85000"/>
                  <a:lumOff val="15000"/>
                </a:schemeClr>
              </a:solidFill>
              <a:effectLst/>
            </a:endParaRPr>
          </a:p>
          <a:p>
            <a:r>
              <a:rPr lang="en-IE" sz="2600" b="0" i="0" dirty="0">
                <a:solidFill>
                  <a:schemeClr val="tx1">
                    <a:lumMod val="85000"/>
                    <a:lumOff val="15000"/>
                  </a:schemeClr>
                </a:solidFill>
                <a:effectLst/>
              </a:rPr>
              <a:t>Social Innovation Storytelling isn’t about making people feel bad, it is about informing and empowering </a:t>
            </a:r>
            <a:r>
              <a:rPr lang="en-IE" sz="2600" i="0" dirty="0">
                <a:solidFill>
                  <a:schemeClr val="tx1">
                    <a:lumMod val="85000"/>
                    <a:lumOff val="15000"/>
                  </a:schemeClr>
                </a:solidFill>
              </a:rPr>
              <a:t>people </a:t>
            </a:r>
            <a:r>
              <a:rPr lang="en-IE" sz="2600" b="0" i="0" dirty="0">
                <a:solidFill>
                  <a:schemeClr val="tx1">
                    <a:lumMod val="85000"/>
                    <a:lumOff val="15000"/>
                  </a:schemeClr>
                </a:solidFill>
                <a:effectLst/>
              </a:rPr>
              <a:t>with what they need with your company’s </a:t>
            </a:r>
            <a:r>
              <a:rPr lang="en-IE" sz="2600" i="0" dirty="0">
                <a:solidFill>
                  <a:schemeClr val="tx1">
                    <a:lumMod val="85000"/>
                    <a:lumOff val="15000"/>
                  </a:schemeClr>
                </a:solidFill>
              </a:rPr>
              <a:t>help and assistance </a:t>
            </a:r>
            <a:r>
              <a:rPr lang="en-IE" sz="2600" b="0" i="0" dirty="0">
                <a:solidFill>
                  <a:schemeClr val="tx1">
                    <a:lumMod val="85000"/>
                    <a:lumOff val="15000"/>
                  </a:schemeClr>
                </a:solidFill>
                <a:effectLst/>
              </a:rPr>
              <a:t> to make a difference. Its also so the charitable recipients </a:t>
            </a:r>
            <a:r>
              <a:rPr lang="en-IE" sz="2600" i="0" dirty="0">
                <a:solidFill>
                  <a:schemeClr val="tx1">
                    <a:lumMod val="85000"/>
                    <a:lumOff val="15000"/>
                  </a:schemeClr>
                </a:solidFill>
              </a:rPr>
              <a:t>are enabled with the capacity </a:t>
            </a:r>
            <a:r>
              <a:rPr lang="en-IE" sz="2600" b="0" i="0" dirty="0">
                <a:solidFill>
                  <a:schemeClr val="tx1">
                    <a:lumMod val="85000"/>
                    <a:lumOff val="15000"/>
                  </a:schemeClr>
                </a:solidFill>
                <a:effectLst/>
              </a:rPr>
              <a:t>to make their lives better. </a:t>
            </a:r>
            <a:endParaRPr lang="en-IE" sz="2600" dirty="0">
              <a:solidFill>
                <a:schemeClr val="tx1">
                  <a:lumMod val="85000"/>
                  <a:lumOff val="15000"/>
                </a:schemeClr>
              </a:solidFill>
            </a:endParaRPr>
          </a:p>
        </p:txBody>
      </p:sp>
      <p:sp>
        <p:nvSpPr>
          <p:cNvPr id="11" name="Text Placeholder 10">
            <a:extLst>
              <a:ext uri="{FF2B5EF4-FFF2-40B4-BE49-F238E27FC236}">
                <a16:creationId xmlns:a16="http://schemas.microsoft.com/office/drawing/2014/main" id="{B565F8FC-A94F-4C09-9C6F-A7AC5E9A7673}"/>
              </a:ext>
            </a:extLst>
          </p:cNvPr>
          <p:cNvSpPr>
            <a:spLocks noGrp="1"/>
          </p:cNvSpPr>
          <p:nvPr>
            <p:ph type="body" sz="quarter" idx="17"/>
          </p:nvPr>
        </p:nvSpPr>
        <p:spPr>
          <a:xfrm>
            <a:off x="970460" y="736022"/>
            <a:ext cx="2613204" cy="1221666"/>
          </a:xfrm>
        </p:spPr>
        <p:txBody>
          <a:bodyPr>
            <a:normAutofit fontScale="92500" lnSpcReduction="10000"/>
          </a:bodyPr>
          <a:lstStyle/>
          <a:p>
            <a:endParaRPr lang="en-IE" dirty="0"/>
          </a:p>
        </p:txBody>
      </p:sp>
    </p:spTree>
    <p:extLst>
      <p:ext uri="{BB962C8B-B14F-4D97-AF65-F5344CB8AC3E}">
        <p14:creationId xmlns:p14="http://schemas.microsoft.com/office/powerpoint/2010/main" val="3599180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98A83D1-143E-4406-8A64-8F6FD079E8F7}"/>
              </a:ext>
            </a:extLst>
          </p:cNvPr>
          <p:cNvSpPr>
            <a:spLocks noGrp="1"/>
          </p:cNvSpPr>
          <p:nvPr>
            <p:ph type="body" sz="quarter" idx="14"/>
          </p:nvPr>
        </p:nvSpPr>
        <p:spPr>
          <a:xfrm>
            <a:off x="4372824" y="190125"/>
            <a:ext cx="7275105" cy="957950"/>
          </a:xfrm>
        </p:spPr>
        <p:txBody>
          <a:bodyPr>
            <a:normAutofit fontScale="92500"/>
          </a:bodyPr>
          <a:lstStyle/>
          <a:p>
            <a:r>
              <a:rPr lang="en-IE" b="1" dirty="0"/>
              <a:t>Digital Story Tellers Delivery Platforms</a:t>
            </a:r>
          </a:p>
        </p:txBody>
      </p:sp>
      <p:sp>
        <p:nvSpPr>
          <p:cNvPr id="9" name="Text Placeholder 8">
            <a:extLst>
              <a:ext uri="{FF2B5EF4-FFF2-40B4-BE49-F238E27FC236}">
                <a16:creationId xmlns:a16="http://schemas.microsoft.com/office/drawing/2014/main" id="{AD35CEBF-C18D-4EE5-A17E-16C96FFFF2E4}"/>
              </a:ext>
            </a:extLst>
          </p:cNvPr>
          <p:cNvSpPr>
            <a:spLocks noGrp="1"/>
          </p:cNvSpPr>
          <p:nvPr>
            <p:ph type="body" sz="quarter" idx="15"/>
          </p:nvPr>
        </p:nvSpPr>
        <p:spPr>
          <a:xfrm>
            <a:off x="6781500" y="836580"/>
            <a:ext cx="4866429" cy="2592420"/>
          </a:xfrm>
        </p:spPr>
        <p:txBody>
          <a:bodyPr/>
          <a:lstStyle/>
          <a:p>
            <a:r>
              <a:rPr lang="en-IE" sz="2800" b="1" dirty="0"/>
              <a:t>You will need to set up </a:t>
            </a:r>
          </a:p>
          <a:p>
            <a:r>
              <a:rPr lang="en-IE" dirty="0"/>
              <a:t>Social Media (</a:t>
            </a:r>
            <a:r>
              <a:rPr lang="en-IE" b="1" dirty="0">
                <a:hlinkClick r:id="rId2">
                  <a:extLst>
                    <a:ext uri="{A12FA001-AC4F-418D-AE19-62706E023703}">
                      <ahyp:hlinkClr xmlns:ahyp="http://schemas.microsoft.com/office/drawing/2018/hyperlinkcolor" val="tx"/>
                    </a:ext>
                  </a:extLst>
                </a:hlinkClick>
              </a:rPr>
              <a:t>Business Facebook</a:t>
            </a:r>
            <a:r>
              <a:rPr lang="en-IE" b="1" dirty="0"/>
              <a:t>, </a:t>
            </a:r>
            <a:r>
              <a:rPr lang="en-IE" b="1" dirty="0">
                <a:hlinkClick r:id="rId3">
                  <a:extLst>
                    <a:ext uri="{A12FA001-AC4F-418D-AE19-62706E023703}">
                      <ahyp:hlinkClr xmlns:ahyp="http://schemas.microsoft.com/office/drawing/2018/hyperlinkcolor" val="tx"/>
                    </a:ext>
                  </a:extLst>
                </a:hlinkClick>
              </a:rPr>
              <a:t>Twitter for Business</a:t>
            </a:r>
            <a:r>
              <a:rPr lang="en-IE" b="1" dirty="0"/>
              <a:t>, </a:t>
            </a:r>
            <a:r>
              <a:rPr lang="en-IE" b="1" dirty="0">
                <a:hlinkClick r:id="rId4">
                  <a:extLst>
                    <a:ext uri="{A12FA001-AC4F-418D-AE19-62706E023703}">
                      <ahyp:hlinkClr xmlns:ahyp="http://schemas.microsoft.com/office/drawing/2018/hyperlinkcolor" val="tx"/>
                    </a:ext>
                  </a:extLst>
                </a:hlinkClick>
              </a:rPr>
              <a:t>Linked In Company Page</a:t>
            </a:r>
            <a:r>
              <a:rPr lang="en-IE" b="1" dirty="0"/>
              <a:t>, </a:t>
            </a:r>
            <a:r>
              <a:rPr lang="en-IE" b="1" dirty="0">
                <a:hlinkClick r:id="rId5">
                  <a:extLst>
                    <a:ext uri="{A12FA001-AC4F-418D-AE19-62706E023703}">
                      <ahyp:hlinkClr xmlns:ahyp="http://schemas.microsoft.com/office/drawing/2018/hyperlinkcolor" val="tx"/>
                    </a:ext>
                  </a:extLst>
                </a:hlinkClick>
              </a:rPr>
              <a:t>Instagram for Business</a:t>
            </a:r>
            <a:r>
              <a:rPr lang="en-IE" dirty="0"/>
              <a:t>…)</a:t>
            </a:r>
          </a:p>
          <a:p>
            <a:r>
              <a:rPr lang="en-IE" dirty="0"/>
              <a:t>A Website with Mission Statement, Donate Buttons, Blogs, About Us Section….</a:t>
            </a:r>
          </a:p>
          <a:p>
            <a:r>
              <a:rPr lang="en-IE" dirty="0"/>
              <a:t>You will also need a </a:t>
            </a:r>
            <a:r>
              <a:rPr lang="en-IE" b="1" dirty="0">
                <a:hlinkClick r:id="rId6">
                  <a:extLst>
                    <a:ext uri="{A12FA001-AC4F-418D-AE19-62706E023703}">
                      <ahyp:hlinkClr xmlns:ahyp="http://schemas.microsoft.com/office/drawing/2018/hyperlinkcolor" val="tx"/>
                    </a:ext>
                  </a:extLst>
                </a:hlinkClick>
              </a:rPr>
              <a:t>Business You Tube Channel</a:t>
            </a:r>
            <a:r>
              <a:rPr lang="en-IE" dirty="0"/>
              <a:t> and Playlist, attend complementary events and public speaking initiatives…</a:t>
            </a:r>
          </a:p>
          <a:p>
            <a:r>
              <a:rPr lang="en-IE" dirty="0"/>
              <a:t>Don’t forget to ask people to spread the word, share, support, contribute, donate, engage or just follow you…</a:t>
            </a:r>
          </a:p>
          <a:p>
            <a:r>
              <a:rPr lang="en-IE" dirty="0"/>
              <a:t>  </a:t>
            </a:r>
          </a:p>
        </p:txBody>
      </p:sp>
      <p:sp>
        <p:nvSpPr>
          <p:cNvPr id="10" name="Text Placeholder 9">
            <a:extLst>
              <a:ext uri="{FF2B5EF4-FFF2-40B4-BE49-F238E27FC236}">
                <a16:creationId xmlns:a16="http://schemas.microsoft.com/office/drawing/2014/main" id="{57DDB62F-A810-4173-9DDA-DA2A8B4A6151}"/>
              </a:ext>
            </a:extLst>
          </p:cNvPr>
          <p:cNvSpPr>
            <a:spLocks noGrp="1"/>
          </p:cNvSpPr>
          <p:nvPr>
            <p:ph type="body" sz="quarter" idx="16"/>
          </p:nvPr>
        </p:nvSpPr>
        <p:spPr>
          <a:xfrm>
            <a:off x="4173787" y="4346054"/>
            <a:ext cx="785328" cy="1056986"/>
          </a:xfrm>
        </p:spPr>
        <p:txBody>
          <a:bodyPr>
            <a:normAutofit fontScale="85000" lnSpcReduction="20000"/>
          </a:bodyPr>
          <a:lstStyle/>
          <a:p>
            <a:endParaRPr lang="en-IE" dirty="0"/>
          </a:p>
        </p:txBody>
      </p:sp>
      <p:sp>
        <p:nvSpPr>
          <p:cNvPr id="7" name="Text Placeholder 6">
            <a:extLst>
              <a:ext uri="{FF2B5EF4-FFF2-40B4-BE49-F238E27FC236}">
                <a16:creationId xmlns:a16="http://schemas.microsoft.com/office/drawing/2014/main" id="{B9BB0BD0-8065-402C-B88D-98C84E04CD50}"/>
              </a:ext>
            </a:extLst>
          </p:cNvPr>
          <p:cNvSpPr>
            <a:spLocks noGrp="1"/>
          </p:cNvSpPr>
          <p:nvPr>
            <p:ph type="body" sz="quarter" idx="13"/>
          </p:nvPr>
        </p:nvSpPr>
        <p:spPr>
          <a:xfrm>
            <a:off x="1223120" y="880878"/>
            <a:ext cx="4369392" cy="4493975"/>
          </a:xfrm>
        </p:spPr>
        <p:txBody>
          <a:bodyPr/>
          <a:lstStyle/>
          <a:p>
            <a:r>
              <a:rPr lang="en-IE" b="0" i="0" dirty="0">
                <a:solidFill>
                  <a:schemeClr val="tx1">
                    <a:lumMod val="85000"/>
                    <a:lumOff val="15000"/>
                  </a:schemeClr>
                </a:solidFill>
                <a:effectLst/>
                <a:latin typeface="Proxima Nova"/>
              </a:rPr>
              <a:t>If you want to get consumers’ attention, try telling a story. If you want to reach them where they’re already engaged, tell your story online.</a:t>
            </a:r>
            <a:endParaRPr lang="en-IE" dirty="0">
              <a:solidFill>
                <a:schemeClr val="tx1">
                  <a:lumMod val="85000"/>
                  <a:lumOff val="15000"/>
                </a:schemeClr>
              </a:solidFill>
            </a:endParaRPr>
          </a:p>
        </p:txBody>
      </p:sp>
      <p:sp>
        <p:nvSpPr>
          <p:cNvPr id="11" name="Text Placeholder 10">
            <a:extLst>
              <a:ext uri="{FF2B5EF4-FFF2-40B4-BE49-F238E27FC236}">
                <a16:creationId xmlns:a16="http://schemas.microsoft.com/office/drawing/2014/main" id="{B565F8FC-A94F-4C09-9C6F-A7AC5E9A7673}"/>
              </a:ext>
            </a:extLst>
          </p:cNvPr>
          <p:cNvSpPr>
            <a:spLocks noGrp="1"/>
          </p:cNvSpPr>
          <p:nvPr>
            <p:ph type="body" sz="quarter" idx="17"/>
          </p:nvPr>
        </p:nvSpPr>
        <p:spPr/>
        <p:txBody>
          <a:bodyPr>
            <a:normAutofit fontScale="92500" lnSpcReduction="10000"/>
          </a:bodyPr>
          <a:lstStyle/>
          <a:p>
            <a:endParaRPr lang="en-IE"/>
          </a:p>
        </p:txBody>
      </p:sp>
    </p:spTree>
    <p:extLst>
      <p:ext uri="{BB962C8B-B14F-4D97-AF65-F5344CB8AC3E}">
        <p14:creationId xmlns:p14="http://schemas.microsoft.com/office/powerpoint/2010/main" val="14795771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7F8CD1B-A019-4E1D-BB29-A07E04DA5CD2}"/>
              </a:ext>
            </a:extLst>
          </p:cNvPr>
          <p:cNvSpPr>
            <a:spLocks noGrp="1"/>
          </p:cNvSpPr>
          <p:nvPr>
            <p:ph type="body" sz="quarter" idx="15"/>
          </p:nvPr>
        </p:nvSpPr>
        <p:spPr>
          <a:xfrm>
            <a:off x="508178" y="111711"/>
            <a:ext cx="11141516" cy="1502874"/>
          </a:xfrm>
        </p:spPr>
        <p:txBody>
          <a:bodyPr>
            <a:normAutofit fontScale="77500" lnSpcReduction="20000"/>
          </a:bodyPr>
          <a:lstStyle/>
          <a:p>
            <a:pPr algn="ctr">
              <a:lnSpc>
                <a:spcPct val="120000"/>
              </a:lnSpc>
              <a:spcBef>
                <a:spcPts val="0"/>
              </a:spcBef>
            </a:pPr>
            <a:r>
              <a:rPr lang="en-IE" dirty="0"/>
              <a:t>Make Sure to Go to your National Social Innovation Network so They Can Also Tell and Share Your Story!!! Write Your First Blog and Send it to Them.</a:t>
            </a:r>
          </a:p>
          <a:p>
            <a:pPr algn="ctr">
              <a:lnSpc>
                <a:spcPct val="120000"/>
              </a:lnSpc>
              <a:spcBef>
                <a:spcPts val="0"/>
              </a:spcBef>
            </a:pPr>
            <a:r>
              <a:rPr lang="en-IE" b="1" i="1" dirty="0"/>
              <a:t>Get Behind Each Other as YDSIs and Support and Promote Each Other!</a:t>
            </a:r>
          </a:p>
        </p:txBody>
      </p:sp>
      <p:pic>
        <p:nvPicPr>
          <p:cNvPr id="10" name="Picture 9">
            <a:hlinkClick r:id="rId2"/>
            <a:extLst>
              <a:ext uri="{FF2B5EF4-FFF2-40B4-BE49-F238E27FC236}">
                <a16:creationId xmlns:a16="http://schemas.microsoft.com/office/drawing/2014/main" id="{AA2ECCAE-816D-42E7-9842-88980F2BF6DA}"/>
              </a:ext>
            </a:extLst>
          </p:cNvPr>
          <p:cNvPicPr>
            <a:picLocks noChangeAspect="1"/>
          </p:cNvPicPr>
          <p:nvPr/>
        </p:nvPicPr>
        <p:blipFill>
          <a:blip r:embed="rId3"/>
          <a:stretch>
            <a:fillRect/>
          </a:stretch>
        </p:blipFill>
        <p:spPr>
          <a:xfrm>
            <a:off x="378986" y="2951425"/>
            <a:ext cx="5510744" cy="3616859"/>
          </a:xfrm>
          <a:prstGeom prst="rect">
            <a:avLst/>
          </a:prstGeom>
          <a:ln>
            <a:noFill/>
          </a:ln>
          <a:effectLst>
            <a:outerShdw blurRad="292100" dist="139700" dir="2700000" algn="tl" rotWithShape="0">
              <a:srgbClr val="333333">
                <a:alpha val="65000"/>
              </a:srgbClr>
            </a:outerShdw>
          </a:effectLst>
        </p:spPr>
      </p:pic>
      <p:pic>
        <p:nvPicPr>
          <p:cNvPr id="12" name="Picture 11">
            <a:hlinkClick r:id="rId2"/>
            <a:extLst>
              <a:ext uri="{FF2B5EF4-FFF2-40B4-BE49-F238E27FC236}">
                <a16:creationId xmlns:a16="http://schemas.microsoft.com/office/drawing/2014/main" id="{F5D9C36F-77C8-42C0-8F61-5F06A9884387}"/>
              </a:ext>
            </a:extLst>
          </p:cNvPr>
          <p:cNvPicPr>
            <a:picLocks noChangeAspect="1"/>
          </p:cNvPicPr>
          <p:nvPr/>
        </p:nvPicPr>
        <p:blipFill>
          <a:blip r:embed="rId4"/>
          <a:stretch>
            <a:fillRect/>
          </a:stretch>
        </p:blipFill>
        <p:spPr>
          <a:xfrm>
            <a:off x="256070" y="2113614"/>
            <a:ext cx="5822866" cy="760119"/>
          </a:xfrm>
          <a:prstGeom prst="rect">
            <a:avLst/>
          </a:prstGeom>
        </p:spPr>
      </p:pic>
      <p:pic>
        <p:nvPicPr>
          <p:cNvPr id="14" name="Picture 13">
            <a:hlinkClick r:id="rId5"/>
            <a:extLst>
              <a:ext uri="{FF2B5EF4-FFF2-40B4-BE49-F238E27FC236}">
                <a16:creationId xmlns:a16="http://schemas.microsoft.com/office/drawing/2014/main" id="{C2D0248E-57F8-484B-9377-A75DD20FC62A}"/>
              </a:ext>
            </a:extLst>
          </p:cNvPr>
          <p:cNvPicPr>
            <a:picLocks noChangeAspect="1"/>
          </p:cNvPicPr>
          <p:nvPr/>
        </p:nvPicPr>
        <p:blipFill>
          <a:blip r:embed="rId6"/>
          <a:stretch>
            <a:fillRect/>
          </a:stretch>
        </p:blipFill>
        <p:spPr>
          <a:xfrm>
            <a:off x="6296706" y="2315117"/>
            <a:ext cx="5822866" cy="558616"/>
          </a:xfrm>
          <a:prstGeom prst="rect">
            <a:avLst/>
          </a:prstGeom>
        </p:spPr>
      </p:pic>
      <p:pic>
        <p:nvPicPr>
          <p:cNvPr id="16" name="Picture 15">
            <a:hlinkClick r:id="rId5"/>
            <a:extLst>
              <a:ext uri="{FF2B5EF4-FFF2-40B4-BE49-F238E27FC236}">
                <a16:creationId xmlns:a16="http://schemas.microsoft.com/office/drawing/2014/main" id="{99C144A9-D4F2-49EA-A52F-2EEB314B29B8}"/>
              </a:ext>
            </a:extLst>
          </p:cNvPr>
          <p:cNvPicPr>
            <a:picLocks noChangeAspect="1"/>
          </p:cNvPicPr>
          <p:nvPr/>
        </p:nvPicPr>
        <p:blipFill>
          <a:blip r:embed="rId7"/>
          <a:stretch>
            <a:fillRect/>
          </a:stretch>
        </p:blipFill>
        <p:spPr>
          <a:xfrm>
            <a:off x="6471811" y="2937957"/>
            <a:ext cx="5546644" cy="3616858"/>
          </a:xfrm>
          <a:prstGeom prst="rect">
            <a:avLst/>
          </a:prstGeom>
          <a:ln>
            <a:noFill/>
          </a:ln>
          <a:effectLst>
            <a:outerShdw blurRad="292100" dist="139700" dir="2700000" algn="tl" rotWithShape="0">
              <a:srgbClr val="333333">
                <a:alpha val="65000"/>
              </a:srgbClr>
            </a:outerShdw>
          </a:effectLst>
        </p:spPr>
      </p:pic>
      <p:sp>
        <p:nvSpPr>
          <p:cNvPr id="17" name="TextBox 16">
            <a:extLst>
              <a:ext uri="{FF2B5EF4-FFF2-40B4-BE49-F238E27FC236}">
                <a16:creationId xmlns:a16="http://schemas.microsoft.com/office/drawing/2014/main" id="{EB1F11A0-C964-4C66-8ED0-73D1B6AEBA56}"/>
              </a:ext>
            </a:extLst>
          </p:cNvPr>
          <p:cNvSpPr txBox="1"/>
          <p:nvPr/>
        </p:nvSpPr>
        <p:spPr>
          <a:xfrm>
            <a:off x="1303699" y="1762099"/>
            <a:ext cx="3657600" cy="400110"/>
          </a:xfrm>
          <a:prstGeom prst="rect">
            <a:avLst/>
          </a:prstGeom>
          <a:noFill/>
        </p:spPr>
        <p:txBody>
          <a:bodyPr wrap="square" rtlCol="0">
            <a:spAutoFit/>
          </a:bodyPr>
          <a:lstStyle/>
          <a:p>
            <a:r>
              <a:rPr lang="en-IE" sz="2000" b="1" dirty="0">
                <a:solidFill>
                  <a:srgbClr val="009FD8"/>
                </a:solidFill>
              </a:rPr>
              <a:t>Young Social Innovators, Ireland</a:t>
            </a:r>
          </a:p>
        </p:txBody>
      </p:sp>
      <p:sp>
        <p:nvSpPr>
          <p:cNvPr id="18" name="TextBox 17">
            <a:extLst>
              <a:ext uri="{FF2B5EF4-FFF2-40B4-BE49-F238E27FC236}">
                <a16:creationId xmlns:a16="http://schemas.microsoft.com/office/drawing/2014/main" id="{FAC2AE75-0F19-4655-A61F-86D5A76260AA}"/>
              </a:ext>
            </a:extLst>
          </p:cNvPr>
          <p:cNvSpPr txBox="1"/>
          <p:nvPr/>
        </p:nvSpPr>
        <p:spPr>
          <a:xfrm>
            <a:off x="7612455" y="1837315"/>
            <a:ext cx="3657600" cy="400110"/>
          </a:xfrm>
          <a:prstGeom prst="rect">
            <a:avLst/>
          </a:prstGeom>
          <a:noFill/>
        </p:spPr>
        <p:txBody>
          <a:bodyPr wrap="square" rtlCol="0">
            <a:spAutoFit/>
          </a:bodyPr>
          <a:lstStyle/>
          <a:p>
            <a:r>
              <a:rPr lang="en-IE" sz="2000" b="1" dirty="0">
                <a:solidFill>
                  <a:srgbClr val="40A67A"/>
                </a:solidFill>
              </a:rPr>
              <a:t>Young Social Innovators, UK</a:t>
            </a:r>
          </a:p>
        </p:txBody>
      </p:sp>
    </p:spTree>
    <p:extLst>
      <p:ext uri="{BB962C8B-B14F-4D97-AF65-F5344CB8AC3E}">
        <p14:creationId xmlns:p14="http://schemas.microsoft.com/office/powerpoint/2010/main" val="38523029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74122B6-2DCF-475F-A46B-F3B8C1C13A82}"/>
              </a:ext>
            </a:extLst>
          </p:cNvPr>
          <p:cNvPicPr>
            <a:picLocks noChangeAspect="1"/>
          </p:cNvPicPr>
          <p:nvPr/>
        </p:nvPicPr>
        <p:blipFill rotWithShape="1">
          <a:blip r:embed="rId2"/>
          <a:srcRect l="21683"/>
          <a:stretch/>
        </p:blipFill>
        <p:spPr>
          <a:xfrm>
            <a:off x="1312752" y="2183995"/>
            <a:ext cx="5287223" cy="3129160"/>
          </a:xfrm>
          <a:prstGeom prst="rect">
            <a:avLst/>
          </a:prstGeom>
        </p:spPr>
      </p:pic>
      <p:sp>
        <p:nvSpPr>
          <p:cNvPr id="10" name="Speech Bubble: Oval 9">
            <a:extLst>
              <a:ext uri="{FF2B5EF4-FFF2-40B4-BE49-F238E27FC236}">
                <a16:creationId xmlns:a16="http://schemas.microsoft.com/office/drawing/2014/main" id="{971AFCA9-EB29-4C6A-B216-EEEF7871E046}"/>
              </a:ext>
            </a:extLst>
          </p:cNvPr>
          <p:cNvSpPr/>
          <p:nvPr/>
        </p:nvSpPr>
        <p:spPr>
          <a:xfrm>
            <a:off x="6818396" y="39252"/>
            <a:ext cx="5287223" cy="4445251"/>
          </a:xfrm>
          <a:prstGeom prst="wedgeEllipseCallout">
            <a:avLst>
              <a:gd name="adj1" fmla="val -42793"/>
              <a:gd name="adj2" fmla="val 55089"/>
            </a:avLst>
          </a:prstGeom>
          <a:solidFill>
            <a:srgbClr val="F07C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000" b="1" i="0" dirty="0">
              <a:solidFill>
                <a:schemeClr val="bg1"/>
              </a:solidFill>
              <a:effectLst/>
            </a:endParaRPr>
          </a:p>
          <a:p>
            <a:pPr algn="ctr"/>
            <a:r>
              <a:rPr lang="en-IE" sz="2400" b="1" dirty="0">
                <a:solidFill>
                  <a:schemeClr val="bg1"/>
                </a:solidFill>
              </a:rPr>
              <a:t>Solving the Plastic Waste Problem</a:t>
            </a:r>
          </a:p>
          <a:p>
            <a:pPr algn="ctr"/>
            <a:r>
              <a:rPr lang="en-IE" sz="2200" i="0" dirty="0">
                <a:solidFill>
                  <a:schemeClr val="bg1"/>
                </a:solidFill>
                <a:effectLst/>
              </a:rPr>
              <a:t>Empower is creating a solution to the plastic waste problem by giving plastic a value. We are cleaning up the world while fighting poverty by providing a wage to those in need.</a:t>
            </a:r>
          </a:p>
          <a:p>
            <a:pPr algn="ctr"/>
            <a:r>
              <a:rPr lang="en-IE" i="1" dirty="0" err="1">
                <a:solidFill>
                  <a:schemeClr val="bg1"/>
                </a:solidFill>
              </a:rPr>
              <a:t>Gjermund</a:t>
            </a:r>
            <a:r>
              <a:rPr lang="en-IE" i="1" dirty="0">
                <a:solidFill>
                  <a:schemeClr val="bg1"/>
                </a:solidFill>
              </a:rPr>
              <a:t> </a:t>
            </a:r>
            <a:r>
              <a:rPr lang="en-IE" i="1" dirty="0" err="1">
                <a:solidFill>
                  <a:schemeClr val="bg1"/>
                </a:solidFill>
              </a:rPr>
              <a:t>Bjaanes</a:t>
            </a:r>
            <a:r>
              <a:rPr lang="en-IE" i="1" dirty="0">
                <a:solidFill>
                  <a:schemeClr val="bg1"/>
                </a:solidFill>
              </a:rPr>
              <a:t>, CTO &amp; Founder</a:t>
            </a:r>
          </a:p>
          <a:p>
            <a:pPr algn="ctr"/>
            <a:endParaRPr lang="en-IE" sz="2000" i="1" dirty="0">
              <a:solidFill>
                <a:schemeClr val="bg1"/>
              </a:solidFill>
            </a:endParaRPr>
          </a:p>
          <a:p>
            <a:pPr algn="ctr"/>
            <a:endParaRPr lang="en-IE" sz="2000" dirty="0">
              <a:solidFill>
                <a:schemeClr val="bg1"/>
              </a:solidFill>
            </a:endParaRPr>
          </a:p>
        </p:txBody>
      </p:sp>
      <p:pic>
        <p:nvPicPr>
          <p:cNvPr id="11" name="Picture 10">
            <a:extLst>
              <a:ext uri="{FF2B5EF4-FFF2-40B4-BE49-F238E27FC236}">
                <a16:creationId xmlns:a16="http://schemas.microsoft.com/office/drawing/2014/main" id="{0EC44058-9960-40DD-8E02-408ED9897C3F}"/>
              </a:ext>
            </a:extLst>
          </p:cNvPr>
          <p:cNvPicPr>
            <a:picLocks noChangeAspect="1"/>
          </p:cNvPicPr>
          <p:nvPr/>
        </p:nvPicPr>
        <p:blipFill rotWithShape="1">
          <a:blip r:embed="rId3"/>
          <a:srcRect t="793" b="40483"/>
          <a:stretch/>
        </p:blipFill>
        <p:spPr>
          <a:xfrm>
            <a:off x="7352639" y="4596122"/>
            <a:ext cx="2026311" cy="2009870"/>
          </a:xfrm>
          <a:prstGeom prst="teardrop">
            <a:avLst/>
          </a:prstGeom>
        </p:spPr>
      </p:pic>
      <p:sp>
        <p:nvSpPr>
          <p:cNvPr id="12" name="Text Placeholder 6">
            <a:extLst>
              <a:ext uri="{FF2B5EF4-FFF2-40B4-BE49-F238E27FC236}">
                <a16:creationId xmlns:a16="http://schemas.microsoft.com/office/drawing/2014/main" id="{7887CCC6-2990-4189-9F25-5357AD1E7F24}"/>
              </a:ext>
            </a:extLst>
          </p:cNvPr>
          <p:cNvSpPr>
            <a:spLocks noGrp="1"/>
          </p:cNvSpPr>
          <p:nvPr>
            <p:ph type="body" sz="quarter" idx="15"/>
          </p:nvPr>
        </p:nvSpPr>
        <p:spPr>
          <a:xfrm>
            <a:off x="209668" y="125024"/>
            <a:ext cx="8019931" cy="697353"/>
          </a:xfrm>
        </p:spPr>
        <p:txBody>
          <a:bodyPr>
            <a:noAutofit/>
          </a:bodyPr>
          <a:lstStyle/>
          <a:p>
            <a:pPr>
              <a:spcBef>
                <a:spcPts val="0"/>
              </a:spcBef>
            </a:pPr>
            <a:r>
              <a:rPr lang="en-IE" sz="3600" b="1" dirty="0">
                <a:solidFill>
                  <a:srgbClr val="A6377D"/>
                </a:solidFill>
              </a:rPr>
              <a:t>How Empower Tells its Story</a:t>
            </a:r>
          </a:p>
          <a:p>
            <a:pPr>
              <a:spcBef>
                <a:spcPts val="0"/>
              </a:spcBef>
            </a:pPr>
            <a:r>
              <a:rPr lang="en-IE" b="1" dirty="0" err="1">
                <a:solidFill>
                  <a:schemeClr val="tx1">
                    <a:lumMod val="75000"/>
                    <a:lumOff val="25000"/>
                  </a:schemeClr>
                </a:solidFill>
              </a:rPr>
              <a:t>Gjermund</a:t>
            </a:r>
            <a:r>
              <a:rPr lang="en-IE" b="1" dirty="0">
                <a:solidFill>
                  <a:schemeClr val="tx1">
                    <a:lumMod val="75000"/>
                    <a:lumOff val="25000"/>
                  </a:schemeClr>
                </a:solidFill>
              </a:rPr>
              <a:t> </a:t>
            </a:r>
            <a:r>
              <a:rPr lang="en-IE" b="1" dirty="0" err="1">
                <a:solidFill>
                  <a:schemeClr val="tx1">
                    <a:lumMod val="75000"/>
                    <a:lumOff val="25000"/>
                  </a:schemeClr>
                </a:solidFill>
              </a:rPr>
              <a:t>Bjaanes</a:t>
            </a:r>
            <a:r>
              <a:rPr lang="en-IE" b="1" dirty="0">
                <a:solidFill>
                  <a:schemeClr val="tx1">
                    <a:lumMod val="75000"/>
                    <a:lumOff val="25000"/>
                  </a:schemeClr>
                </a:solidFill>
              </a:rPr>
              <a:t>, Netherlands </a:t>
            </a:r>
          </a:p>
          <a:p>
            <a:pPr>
              <a:spcBef>
                <a:spcPts val="0"/>
              </a:spcBef>
            </a:pPr>
            <a:r>
              <a:rPr lang="en-IE" b="1" dirty="0">
                <a:solidFill>
                  <a:srgbClr val="A6377D"/>
                </a:solidFill>
              </a:rPr>
              <a:t>Promotional Video on Website, Social Media Channels </a:t>
            </a:r>
          </a:p>
          <a:p>
            <a:pPr>
              <a:spcBef>
                <a:spcPts val="0"/>
              </a:spcBef>
            </a:pPr>
            <a:r>
              <a:rPr lang="en-IE" b="1" dirty="0">
                <a:solidFill>
                  <a:srgbClr val="A6377D"/>
                </a:solidFill>
              </a:rPr>
              <a:t>and You Tube</a:t>
            </a:r>
            <a:endParaRPr lang="en-IE" b="1" i="0" dirty="0">
              <a:solidFill>
                <a:srgbClr val="A6377D"/>
              </a:solidFill>
              <a:effectLst/>
            </a:endParaRPr>
          </a:p>
        </p:txBody>
      </p:sp>
      <p:pic>
        <p:nvPicPr>
          <p:cNvPr id="17" name="Picture 2" descr="Image result for empower plastic waste logo">
            <a:extLst>
              <a:ext uri="{FF2B5EF4-FFF2-40B4-BE49-F238E27FC236}">
                <a16:creationId xmlns:a16="http://schemas.microsoft.com/office/drawing/2014/main" id="{7557818C-64DB-4CE7-A4E2-F53B46C02C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1479" y="5060887"/>
            <a:ext cx="2274932" cy="1190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3138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527069-E847-4731-BE00-34921BC6FC2C}"/>
              </a:ext>
            </a:extLst>
          </p:cNvPr>
          <p:cNvSpPr>
            <a:spLocks noGrp="1"/>
          </p:cNvSpPr>
          <p:nvPr>
            <p:ph type="body" sz="quarter" idx="15"/>
          </p:nvPr>
        </p:nvSpPr>
        <p:spPr>
          <a:xfrm>
            <a:off x="172016" y="653500"/>
            <a:ext cx="3164951" cy="5206518"/>
          </a:xfrm>
        </p:spPr>
        <p:txBody>
          <a:bodyPr/>
          <a:lstStyle/>
          <a:p>
            <a:pPr algn="ctr"/>
            <a:endParaRPr lang="en-IE" b="1" dirty="0">
              <a:solidFill>
                <a:schemeClr val="tx1">
                  <a:lumMod val="85000"/>
                  <a:lumOff val="15000"/>
                </a:schemeClr>
              </a:solidFill>
            </a:endParaRPr>
          </a:p>
          <a:p>
            <a:pPr algn="ctr"/>
            <a:r>
              <a:rPr lang="en-IE" b="1" dirty="0">
                <a:solidFill>
                  <a:schemeClr val="tx1">
                    <a:lumMod val="85000"/>
                    <a:lumOff val="15000"/>
                  </a:schemeClr>
                </a:solidFill>
              </a:rPr>
              <a:t>How empower tell their story through their website to generate awareness and get people to join and share their cause!</a:t>
            </a:r>
          </a:p>
        </p:txBody>
      </p:sp>
      <p:pic>
        <p:nvPicPr>
          <p:cNvPr id="5" name="Picture 4">
            <a:extLst>
              <a:ext uri="{FF2B5EF4-FFF2-40B4-BE49-F238E27FC236}">
                <a16:creationId xmlns:a16="http://schemas.microsoft.com/office/drawing/2014/main" id="{AABDAACE-AC60-46E8-BD3A-9EA16E52EEF8}"/>
              </a:ext>
            </a:extLst>
          </p:cNvPr>
          <p:cNvPicPr>
            <a:picLocks noChangeAspect="1"/>
          </p:cNvPicPr>
          <p:nvPr/>
        </p:nvPicPr>
        <p:blipFill>
          <a:blip r:embed="rId2"/>
          <a:stretch>
            <a:fillRect/>
          </a:stretch>
        </p:blipFill>
        <p:spPr>
          <a:xfrm>
            <a:off x="4164594" y="1998466"/>
            <a:ext cx="6998434" cy="2861068"/>
          </a:xfrm>
          <a:prstGeom prst="rect">
            <a:avLst/>
          </a:prstGeom>
        </p:spPr>
      </p:pic>
      <p:sp>
        <p:nvSpPr>
          <p:cNvPr id="6" name="TextBox 5">
            <a:extLst>
              <a:ext uri="{FF2B5EF4-FFF2-40B4-BE49-F238E27FC236}">
                <a16:creationId xmlns:a16="http://schemas.microsoft.com/office/drawing/2014/main" id="{E3BB7695-C667-40A2-907C-2911DB6B2218}"/>
              </a:ext>
            </a:extLst>
          </p:cNvPr>
          <p:cNvSpPr txBox="1"/>
          <p:nvPr/>
        </p:nvSpPr>
        <p:spPr>
          <a:xfrm>
            <a:off x="8550995" y="143742"/>
            <a:ext cx="2652667" cy="1292662"/>
          </a:xfrm>
          <a:prstGeom prst="rect">
            <a:avLst/>
          </a:prstGeom>
          <a:noFill/>
        </p:spPr>
        <p:txBody>
          <a:bodyPr wrap="square" rtlCol="0">
            <a:spAutoFit/>
          </a:bodyPr>
          <a:lstStyle/>
          <a:p>
            <a:pPr algn="ctr"/>
            <a:r>
              <a:rPr lang="en-IE" sz="2400" b="1" dirty="0">
                <a:solidFill>
                  <a:srgbClr val="00E33A"/>
                </a:solidFill>
              </a:rPr>
              <a:t>News Reel </a:t>
            </a:r>
            <a:r>
              <a:rPr lang="en-IE" dirty="0"/>
              <a:t>displaying their impact at the top of their website, constantly updating across the globe</a:t>
            </a:r>
          </a:p>
        </p:txBody>
      </p:sp>
      <p:sp>
        <p:nvSpPr>
          <p:cNvPr id="7" name="TextBox 6">
            <a:extLst>
              <a:ext uri="{FF2B5EF4-FFF2-40B4-BE49-F238E27FC236}">
                <a16:creationId xmlns:a16="http://schemas.microsoft.com/office/drawing/2014/main" id="{E0D5EE50-B7F9-4E16-B240-EEEE6B329DB3}"/>
              </a:ext>
            </a:extLst>
          </p:cNvPr>
          <p:cNvSpPr txBox="1"/>
          <p:nvPr/>
        </p:nvSpPr>
        <p:spPr>
          <a:xfrm>
            <a:off x="9877329" y="3570165"/>
            <a:ext cx="1874068" cy="2893100"/>
          </a:xfrm>
          <a:prstGeom prst="rect">
            <a:avLst/>
          </a:prstGeom>
          <a:noFill/>
        </p:spPr>
        <p:txBody>
          <a:bodyPr wrap="square" rtlCol="0">
            <a:spAutoFit/>
          </a:bodyPr>
          <a:lstStyle/>
          <a:p>
            <a:pPr algn="ctr"/>
            <a:r>
              <a:rPr lang="en-IE" sz="2000" b="1" dirty="0">
                <a:solidFill>
                  <a:srgbClr val="00E33A"/>
                </a:solidFill>
              </a:rPr>
              <a:t>Join Us Button</a:t>
            </a:r>
          </a:p>
          <a:p>
            <a:pPr algn="ctr"/>
            <a:r>
              <a:rPr lang="en-IE" dirty="0"/>
              <a:t>So people can sign up or send a question. People can subscribe so empower can send emails and keep their supporters updated</a:t>
            </a:r>
          </a:p>
        </p:txBody>
      </p:sp>
      <p:pic>
        <p:nvPicPr>
          <p:cNvPr id="9" name="Picture 8">
            <a:extLst>
              <a:ext uri="{FF2B5EF4-FFF2-40B4-BE49-F238E27FC236}">
                <a16:creationId xmlns:a16="http://schemas.microsoft.com/office/drawing/2014/main" id="{4AF09D35-E2F1-43E1-9DD8-0F3884807AE0}"/>
              </a:ext>
            </a:extLst>
          </p:cNvPr>
          <p:cNvPicPr>
            <a:picLocks noChangeAspect="1"/>
          </p:cNvPicPr>
          <p:nvPr/>
        </p:nvPicPr>
        <p:blipFill>
          <a:blip r:embed="rId3"/>
          <a:stretch>
            <a:fillRect/>
          </a:stretch>
        </p:blipFill>
        <p:spPr>
          <a:xfrm>
            <a:off x="6557327" y="4750765"/>
            <a:ext cx="3165723" cy="1815220"/>
          </a:xfrm>
          <a:prstGeom prst="rect">
            <a:avLst/>
          </a:prstGeom>
        </p:spPr>
      </p:pic>
      <p:sp>
        <p:nvSpPr>
          <p:cNvPr id="10" name="TextBox 9">
            <a:extLst>
              <a:ext uri="{FF2B5EF4-FFF2-40B4-BE49-F238E27FC236}">
                <a16:creationId xmlns:a16="http://schemas.microsoft.com/office/drawing/2014/main" id="{79EF0ED8-FF8C-4923-BFF2-83C4ED3511C7}"/>
              </a:ext>
            </a:extLst>
          </p:cNvPr>
          <p:cNvSpPr txBox="1"/>
          <p:nvPr/>
        </p:nvSpPr>
        <p:spPr>
          <a:xfrm>
            <a:off x="3959616" y="288997"/>
            <a:ext cx="3164950" cy="1569660"/>
          </a:xfrm>
          <a:prstGeom prst="rect">
            <a:avLst/>
          </a:prstGeom>
          <a:noFill/>
        </p:spPr>
        <p:txBody>
          <a:bodyPr wrap="square" rtlCol="0">
            <a:spAutoFit/>
          </a:bodyPr>
          <a:lstStyle/>
          <a:p>
            <a:pPr algn="ctr"/>
            <a:r>
              <a:rPr lang="en-IE" sz="2400" b="1" dirty="0">
                <a:solidFill>
                  <a:srgbClr val="00E33A"/>
                </a:solidFill>
              </a:rPr>
              <a:t>Website Landing Page</a:t>
            </a:r>
          </a:p>
          <a:p>
            <a:pPr marL="342900" indent="-342900">
              <a:buFont typeface="+mj-lt"/>
              <a:buAutoNum type="arabicPeriod"/>
            </a:pPr>
            <a:r>
              <a:rPr lang="en-IE" dirty="0"/>
              <a:t>Mission</a:t>
            </a:r>
          </a:p>
          <a:p>
            <a:pPr marL="342900" indent="-342900">
              <a:buFont typeface="+mj-lt"/>
              <a:buAutoNum type="arabicPeriod"/>
            </a:pPr>
            <a:r>
              <a:rPr lang="en-IE" dirty="0"/>
              <a:t>Identifying the problems and challenges </a:t>
            </a:r>
          </a:p>
          <a:p>
            <a:pPr marL="342900" indent="-342900">
              <a:buFont typeface="+mj-lt"/>
              <a:buAutoNum type="arabicPeriod"/>
            </a:pPr>
            <a:r>
              <a:rPr lang="en-IE" dirty="0"/>
              <a:t>Their accessible solutions</a:t>
            </a:r>
          </a:p>
        </p:txBody>
      </p:sp>
      <p:sp>
        <p:nvSpPr>
          <p:cNvPr id="11" name="Arrow: Down 10">
            <a:extLst>
              <a:ext uri="{FF2B5EF4-FFF2-40B4-BE49-F238E27FC236}">
                <a16:creationId xmlns:a16="http://schemas.microsoft.com/office/drawing/2014/main" id="{A6C3CD93-66DD-4848-A0F8-ED3513818032}"/>
              </a:ext>
            </a:extLst>
          </p:cNvPr>
          <p:cNvSpPr/>
          <p:nvPr/>
        </p:nvSpPr>
        <p:spPr>
          <a:xfrm rot="1520252">
            <a:off x="9340002" y="2866415"/>
            <a:ext cx="448114" cy="1897340"/>
          </a:xfrm>
          <a:prstGeom prst="downArrow">
            <a:avLst/>
          </a:prstGeom>
          <a:solidFill>
            <a:srgbClr val="00E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2" name="Arrow: Down 11">
            <a:extLst>
              <a:ext uri="{FF2B5EF4-FFF2-40B4-BE49-F238E27FC236}">
                <a16:creationId xmlns:a16="http://schemas.microsoft.com/office/drawing/2014/main" id="{990E38B4-8D33-4EA8-8EB2-F7C8D1805C5D}"/>
              </a:ext>
            </a:extLst>
          </p:cNvPr>
          <p:cNvSpPr/>
          <p:nvPr/>
        </p:nvSpPr>
        <p:spPr>
          <a:xfrm>
            <a:off x="10606166" y="2650811"/>
            <a:ext cx="448114" cy="919354"/>
          </a:xfrm>
          <a:prstGeom prst="downArrow">
            <a:avLst/>
          </a:prstGeom>
          <a:solidFill>
            <a:srgbClr val="00E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3" name="Arrow: Down 12">
            <a:extLst>
              <a:ext uri="{FF2B5EF4-FFF2-40B4-BE49-F238E27FC236}">
                <a16:creationId xmlns:a16="http://schemas.microsoft.com/office/drawing/2014/main" id="{B60AD0B7-5ACC-4EC1-AD09-73BCE0A3D56C}"/>
              </a:ext>
            </a:extLst>
          </p:cNvPr>
          <p:cNvSpPr/>
          <p:nvPr/>
        </p:nvSpPr>
        <p:spPr>
          <a:xfrm>
            <a:off x="9498993" y="1343752"/>
            <a:ext cx="448114" cy="654714"/>
          </a:xfrm>
          <a:prstGeom prst="downArrow">
            <a:avLst/>
          </a:prstGeom>
          <a:solidFill>
            <a:srgbClr val="00E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4" name="Arrow: Down 13">
            <a:extLst>
              <a:ext uri="{FF2B5EF4-FFF2-40B4-BE49-F238E27FC236}">
                <a16:creationId xmlns:a16="http://schemas.microsoft.com/office/drawing/2014/main" id="{57142FDF-5CEB-4E2E-8944-4F4435B4A0B6}"/>
              </a:ext>
            </a:extLst>
          </p:cNvPr>
          <p:cNvSpPr/>
          <p:nvPr/>
        </p:nvSpPr>
        <p:spPr>
          <a:xfrm>
            <a:off x="5735212" y="1729811"/>
            <a:ext cx="328943" cy="1699189"/>
          </a:xfrm>
          <a:prstGeom prst="downArrow">
            <a:avLst/>
          </a:prstGeom>
          <a:solidFill>
            <a:srgbClr val="00E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5" name="TextBox 14">
            <a:extLst>
              <a:ext uri="{FF2B5EF4-FFF2-40B4-BE49-F238E27FC236}">
                <a16:creationId xmlns:a16="http://schemas.microsoft.com/office/drawing/2014/main" id="{64F46C32-832F-46C8-9EA0-9E5C30130546}"/>
              </a:ext>
            </a:extLst>
          </p:cNvPr>
          <p:cNvSpPr txBox="1"/>
          <p:nvPr/>
        </p:nvSpPr>
        <p:spPr>
          <a:xfrm>
            <a:off x="3730027" y="5213687"/>
            <a:ext cx="2672833" cy="1292662"/>
          </a:xfrm>
          <a:prstGeom prst="rect">
            <a:avLst/>
          </a:prstGeom>
          <a:noFill/>
        </p:spPr>
        <p:txBody>
          <a:bodyPr wrap="square" rtlCol="0">
            <a:spAutoFit/>
          </a:bodyPr>
          <a:lstStyle/>
          <a:p>
            <a:pPr algn="ctr"/>
            <a:r>
              <a:rPr lang="en-IE" sz="2400" b="1" dirty="0">
                <a:solidFill>
                  <a:srgbClr val="00E33A"/>
                </a:solidFill>
              </a:rPr>
              <a:t>Display Media </a:t>
            </a:r>
          </a:p>
          <a:p>
            <a:pPr algn="ctr"/>
            <a:r>
              <a:rPr lang="en-IE" dirty="0"/>
              <a:t>All the publications that they are in and supported by</a:t>
            </a:r>
          </a:p>
        </p:txBody>
      </p:sp>
      <p:sp>
        <p:nvSpPr>
          <p:cNvPr id="16" name="Arrow: Down 15">
            <a:extLst>
              <a:ext uri="{FF2B5EF4-FFF2-40B4-BE49-F238E27FC236}">
                <a16:creationId xmlns:a16="http://schemas.microsoft.com/office/drawing/2014/main" id="{DD57C20F-FA21-4EEE-AD37-0ADFD931FD26}"/>
              </a:ext>
            </a:extLst>
          </p:cNvPr>
          <p:cNvSpPr/>
          <p:nvPr/>
        </p:nvSpPr>
        <p:spPr>
          <a:xfrm rot="10800000">
            <a:off x="6136012" y="3102116"/>
            <a:ext cx="296776" cy="2757901"/>
          </a:xfrm>
          <a:prstGeom prst="downArrow">
            <a:avLst/>
          </a:prstGeom>
          <a:solidFill>
            <a:srgbClr val="00E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Tree>
    <p:extLst>
      <p:ext uri="{BB962C8B-B14F-4D97-AF65-F5344CB8AC3E}">
        <p14:creationId xmlns:p14="http://schemas.microsoft.com/office/powerpoint/2010/main" val="35744351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0F4685D-6BC6-40B7-AFDD-485B9DC0FA1E}"/>
              </a:ext>
            </a:extLst>
          </p:cNvPr>
          <p:cNvSpPr>
            <a:spLocks noGrp="1"/>
          </p:cNvSpPr>
          <p:nvPr>
            <p:ph type="body" sz="quarter" idx="15"/>
          </p:nvPr>
        </p:nvSpPr>
        <p:spPr>
          <a:xfrm>
            <a:off x="253498" y="291330"/>
            <a:ext cx="3083470" cy="5206518"/>
          </a:xfrm>
        </p:spPr>
        <p:txBody>
          <a:bodyPr/>
          <a:lstStyle/>
          <a:p>
            <a:pPr algn="ctr"/>
            <a:r>
              <a:rPr lang="en-IE" b="1" i="1" dirty="0">
                <a:solidFill>
                  <a:schemeClr val="tx1">
                    <a:lumMod val="85000"/>
                    <a:lumOff val="15000"/>
                  </a:schemeClr>
                </a:solidFill>
              </a:rPr>
              <a:t>How empower tell their story</a:t>
            </a:r>
            <a:endParaRPr lang="en-IE" dirty="0"/>
          </a:p>
        </p:txBody>
      </p:sp>
      <p:pic>
        <p:nvPicPr>
          <p:cNvPr id="18" name="Picture 17">
            <a:extLst>
              <a:ext uri="{FF2B5EF4-FFF2-40B4-BE49-F238E27FC236}">
                <a16:creationId xmlns:a16="http://schemas.microsoft.com/office/drawing/2014/main" id="{71D8DBDB-61D1-4B2C-9533-D3349D412E73}"/>
              </a:ext>
            </a:extLst>
          </p:cNvPr>
          <p:cNvPicPr>
            <a:picLocks noChangeAspect="1"/>
          </p:cNvPicPr>
          <p:nvPr/>
        </p:nvPicPr>
        <p:blipFill>
          <a:blip r:embed="rId2"/>
          <a:stretch>
            <a:fillRect/>
          </a:stretch>
        </p:blipFill>
        <p:spPr>
          <a:xfrm>
            <a:off x="7646473" y="3623246"/>
            <a:ext cx="4398087" cy="1591782"/>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C23D45E7-AC22-4B28-8246-1623B820CB9E}"/>
              </a:ext>
            </a:extLst>
          </p:cNvPr>
          <p:cNvPicPr>
            <a:picLocks noChangeAspect="1"/>
          </p:cNvPicPr>
          <p:nvPr/>
        </p:nvPicPr>
        <p:blipFill>
          <a:blip r:embed="rId3"/>
          <a:stretch>
            <a:fillRect/>
          </a:stretch>
        </p:blipFill>
        <p:spPr>
          <a:xfrm>
            <a:off x="3651896" y="4679689"/>
            <a:ext cx="4233549" cy="1781586"/>
          </a:xfrm>
          <a:prstGeom prst="rect">
            <a:avLst/>
          </a:prstGeom>
          <a:ln>
            <a:noFill/>
          </a:ln>
          <a:effectLst>
            <a:outerShdw blurRad="292100" dist="139700" dir="2700000" algn="tl" rotWithShape="0">
              <a:srgbClr val="333333">
                <a:alpha val="65000"/>
              </a:srgbClr>
            </a:outerShdw>
          </a:effectLst>
        </p:spPr>
      </p:pic>
      <p:pic>
        <p:nvPicPr>
          <p:cNvPr id="26" name="Picture 25">
            <a:extLst>
              <a:ext uri="{FF2B5EF4-FFF2-40B4-BE49-F238E27FC236}">
                <a16:creationId xmlns:a16="http://schemas.microsoft.com/office/drawing/2014/main" id="{5AC1B8AB-4EA2-4B8D-AA2E-C350999B3578}"/>
              </a:ext>
            </a:extLst>
          </p:cNvPr>
          <p:cNvPicPr>
            <a:picLocks noChangeAspect="1"/>
          </p:cNvPicPr>
          <p:nvPr/>
        </p:nvPicPr>
        <p:blipFill>
          <a:blip r:embed="rId4"/>
          <a:stretch>
            <a:fillRect/>
          </a:stretch>
        </p:blipFill>
        <p:spPr>
          <a:xfrm>
            <a:off x="3536514" y="2533765"/>
            <a:ext cx="4464315" cy="1485244"/>
          </a:xfrm>
          <a:prstGeom prst="rect">
            <a:avLst/>
          </a:prstGeom>
          <a:ln>
            <a:noFill/>
          </a:ln>
          <a:effectLst>
            <a:outerShdw blurRad="292100" dist="139700" dir="2700000" algn="tl" rotWithShape="0">
              <a:srgbClr val="333333">
                <a:alpha val="65000"/>
              </a:srgbClr>
            </a:outerShdw>
          </a:effectLst>
        </p:spPr>
      </p:pic>
      <p:pic>
        <p:nvPicPr>
          <p:cNvPr id="28" name="Picture 27">
            <a:extLst>
              <a:ext uri="{FF2B5EF4-FFF2-40B4-BE49-F238E27FC236}">
                <a16:creationId xmlns:a16="http://schemas.microsoft.com/office/drawing/2014/main" id="{256D7212-AFB1-448C-9F2C-3A9C42665FB2}"/>
              </a:ext>
            </a:extLst>
          </p:cNvPr>
          <p:cNvPicPr>
            <a:picLocks noChangeAspect="1"/>
          </p:cNvPicPr>
          <p:nvPr/>
        </p:nvPicPr>
        <p:blipFill>
          <a:blip r:embed="rId5"/>
          <a:stretch>
            <a:fillRect/>
          </a:stretch>
        </p:blipFill>
        <p:spPr>
          <a:xfrm>
            <a:off x="3767280" y="232009"/>
            <a:ext cx="8021370" cy="1839764"/>
          </a:xfrm>
          <a:prstGeom prst="rect">
            <a:avLst/>
          </a:prstGeom>
          <a:ln>
            <a:noFill/>
          </a:ln>
          <a:effectLst>
            <a:outerShdw blurRad="292100" dist="139700" dir="2700000" algn="tl" rotWithShape="0">
              <a:srgbClr val="333333">
                <a:alpha val="65000"/>
              </a:srgbClr>
            </a:outerShdw>
          </a:effectLst>
        </p:spPr>
      </p:pic>
      <p:sp>
        <p:nvSpPr>
          <p:cNvPr id="31" name="TextBox 30">
            <a:extLst>
              <a:ext uri="{FF2B5EF4-FFF2-40B4-BE49-F238E27FC236}">
                <a16:creationId xmlns:a16="http://schemas.microsoft.com/office/drawing/2014/main" id="{094FEC4F-124C-4438-86FF-985DEC4AA087}"/>
              </a:ext>
            </a:extLst>
          </p:cNvPr>
          <p:cNvSpPr txBox="1"/>
          <p:nvPr/>
        </p:nvSpPr>
        <p:spPr>
          <a:xfrm>
            <a:off x="189527" y="1345424"/>
            <a:ext cx="3083469" cy="5016758"/>
          </a:xfrm>
          <a:prstGeom prst="rect">
            <a:avLst/>
          </a:prstGeom>
          <a:noFill/>
        </p:spPr>
        <p:txBody>
          <a:bodyPr wrap="square" rtlCol="0">
            <a:spAutoFit/>
          </a:bodyPr>
          <a:lstStyle/>
          <a:p>
            <a:pPr marL="342900" indent="-342900">
              <a:buFont typeface="Wingdings" panose="05000000000000000000" pitchFamily="2" charset="2"/>
              <a:buChar char="ü"/>
            </a:pPr>
            <a:r>
              <a:rPr lang="en-IE" sz="2000" b="1" dirty="0"/>
              <a:t>About Us </a:t>
            </a:r>
            <a:r>
              <a:rPr lang="en-IE" sz="2000" dirty="0"/>
              <a:t>Section on Website</a:t>
            </a:r>
          </a:p>
          <a:p>
            <a:pPr marL="342900" indent="-342900">
              <a:buFont typeface="Wingdings" panose="05000000000000000000" pitchFamily="2" charset="2"/>
              <a:buChar char="ü"/>
            </a:pPr>
            <a:r>
              <a:rPr lang="en-IE" sz="2000" b="1" dirty="0"/>
              <a:t>Publicise and Share Articles </a:t>
            </a:r>
            <a:r>
              <a:rPr lang="en-IE" sz="2000" dirty="0"/>
              <a:t>from Prestigious Companies</a:t>
            </a:r>
          </a:p>
          <a:p>
            <a:pPr marL="342900" indent="-342900">
              <a:buFont typeface="Wingdings" panose="05000000000000000000" pitchFamily="2" charset="2"/>
              <a:buChar char="ü"/>
            </a:pPr>
            <a:r>
              <a:rPr lang="en-IE" sz="2000" b="1" dirty="0"/>
              <a:t>Update the public and their supporters monthly using graphics </a:t>
            </a:r>
            <a:r>
              <a:rPr lang="en-IE" sz="2000" dirty="0"/>
              <a:t>in the Total Impact Section </a:t>
            </a:r>
            <a:r>
              <a:rPr lang="en-IE" sz="2000" i="1" dirty="0"/>
              <a:t>(Where they are active, enabled employment, how much plastic recovered)</a:t>
            </a:r>
          </a:p>
          <a:p>
            <a:pPr marL="342900" indent="-342900">
              <a:buFont typeface="Wingdings" panose="05000000000000000000" pitchFamily="2" charset="2"/>
              <a:buChar char="ü"/>
            </a:pPr>
            <a:r>
              <a:rPr lang="en-IE" sz="2000" b="1" dirty="0"/>
              <a:t>Video</a:t>
            </a:r>
            <a:r>
              <a:rPr lang="en-IE" sz="2000" dirty="0"/>
              <a:t> to tell the story of How </a:t>
            </a:r>
            <a:r>
              <a:rPr lang="en-IE" sz="2000" dirty="0" err="1"/>
              <a:t>empower.eco</a:t>
            </a:r>
            <a:r>
              <a:rPr lang="en-IE" sz="2000" dirty="0"/>
              <a:t> began</a:t>
            </a:r>
          </a:p>
        </p:txBody>
      </p:sp>
      <p:sp>
        <p:nvSpPr>
          <p:cNvPr id="32" name="Arrow: Down 31">
            <a:extLst>
              <a:ext uri="{FF2B5EF4-FFF2-40B4-BE49-F238E27FC236}">
                <a16:creationId xmlns:a16="http://schemas.microsoft.com/office/drawing/2014/main" id="{98D1C67A-C7E1-4189-BC0D-360B4405ACCF}"/>
              </a:ext>
            </a:extLst>
          </p:cNvPr>
          <p:cNvSpPr/>
          <p:nvPr/>
        </p:nvSpPr>
        <p:spPr>
          <a:xfrm rot="16200000">
            <a:off x="2829050" y="992652"/>
            <a:ext cx="328943" cy="1699189"/>
          </a:xfrm>
          <a:prstGeom prst="downArrow">
            <a:avLst/>
          </a:prstGeom>
          <a:solidFill>
            <a:srgbClr val="00E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3" name="Arrow: Down 32">
            <a:extLst>
              <a:ext uri="{FF2B5EF4-FFF2-40B4-BE49-F238E27FC236}">
                <a16:creationId xmlns:a16="http://schemas.microsoft.com/office/drawing/2014/main" id="{C49472B7-2E63-4DC5-812E-339DB0BFA182}"/>
              </a:ext>
            </a:extLst>
          </p:cNvPr>
          <p:cNvSpPr/>
          <p:nvPr/>
        </p:nvSpPr>
        <p:spPr>
          <a:xfrm rot="17870929">
            <a:off x="3434509" y="2374260"/>
            <a:ext cx="328943" cy="1034173"/>
          </a:xfrm>
          <a:prstGeom prst="downArrow">
            <a:avLst>
              <a:gd name="adj1" fmla="val 50000"/>
              <a:gd name="adj2" fmla="val 50000"/>
            </a:avLst>
          </a:prstGeom>
          <a:solidFill>
            <a:srgbClr val="00E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4" name="Arrow: Down 33">
            <a:extLst>
              <a:ext uri="{FF2B5EF4-FFF2-40B4-BE49-F238E27FC236}">
                <a16:creationId xmlns:a16="http://schemas.microsoft.com/office/drawing/2014/main" id="{0B9689AB-C53A-41A2-B3F0-AB56E051AC97}"/>
              </a:ext>
            </a:extLst>
          </p:cNvPr>
          <p:cNvSpPr/>
          <p:nvPr/>
        </p:nvSpPr>
        <p:spPr>
          <a:xfrm rot="16200000">
            <a:off x="5278845" y="2199491"/>
            <a:ext cx="328943" cy="4594792"/>
          </a:xfrm>
          <a:prstGeom prst="downArrow">
            <a:avLst/>
          </a:prstGeom>
          <a:solidFill>
            <a:srgbClr val="00E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5" name="Arrow: Down 34">
            <a:extLst>
              <a:ext uri="{FF2B5EF4-FFF2-40B4-BE49-F238E27FC236}">
                <a16:creationId xmlns:a16="http://schemas.microsoft.com/office/drawing/2014/main" id="{64FE3F3A-0069-4F0B-A574-BA460460330D}"/>
              </a:ext>
            </a:extLst>
          </p:cNvPr>
          <p:cNvSpPr/>
          <p:nvPr/>
        </p:nvSpPr>
        <p:spPr>
          <a:xfrm rot="16200000">
            <a:off x="2660632" y="5419102"/>
            <a:ext cx="328943" cy="1699189"/>
          </a:xfrm>
          <a:prstGeom prst="downArrow">
            <a:avLst/>
          </a:prstGeom>
          <a:solidFill>
            <a:srgbClr val="00E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Tree>
    <p:extLst>
      <p:ext uri="{BB962C8B-B14F-4D97-AF65-F5344CB8AC3E}">
        <p14:creationId xmlns:p14="http://schemas.microsoft.com/office/powerpoint/2010/main" val="19607180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hlinkClick r:id="rId2"/>
            <a:extLst>
              <a:ext uri="{FF2B5EF4-FFF2-40B4-BE49-F238E27FC236}">
                <a16:creationId xmlns:a16="http://schemas.microsoft.com/office/drawing/2014/main" id="{6B2FA820-C0B4-4BF1-9DB7-A8EA5035C3A5}"/>
              </a:ext>
            </a:extLst>
          </p:cNvPr>
          <p:cNvPicPr>
            <a:picLocks noChangeAspect="1"/>
          </p:cNvPicPr>
          <p:nvPr/>
        </p:nvPicPr>
        <p:blipFill>
          <a:blip r:embed="rId3"/>
          <a:stretch>
            <a:fillRect/>
          </a:stretch>
        </p:blipFill>
        <p:spPr>
          <a:xfrm>
            <a:off x="3684760" y="4730494"/>
            <a:ext cx="5078995" cy="1812790"/>
          </a:xfrm>
          <a:prstGeom prst="rect">
            <a:avLst/>
          </a:prstGeom>
        </p:spPr>
      </p:pic>
      <p:pic>
        <p:nvPicPr>
          <p:cNvPr id="16" name="Picture 15">
            <a:hlinkClick r:id="rId2"/>
            <a:extLst>
              <a:ext uri="{FF2B5EF4-FFF2-40B4-BE49-F238E27FC236}">
                <a16:creationId xmlns:a16="http://schemas.microsoft.com/office/drawing/2014/main" id="{49A2E18B-745F-40A6-A9FF-27DF37D63F75}"/>
              </a:ext>
            </a:extLst>
          </p:cNvPr>
          <p:cNvPicPr>
            <a:picLocks noChangeAspect="1"/>
          </p:cNvPicPr>
          <p:nvPr/>
        </p:nvPicPr>
        <p:blipFill>
          <a:blip r:embed="rId4"/>
          <a:stretch>
            <a:fillRect/>
          </a:stretch>
        </p:blipFill>
        <p:spPr>
          <a:xfrm>
            <a:off x="3941275" y="3024339"/>
            <a:ext cx="4309450" cy="1429117"/>
          </a:xfrm>
          <a:prstGeom prst="rect">
            <a:avLst/>
          </a:prstGeom>
        </p:spPr>
      </p:pic>
      <p:pic>
        <p:nvPicPr>
          <p:cNvPr id="20" name="Picture 19">
            <a:hlinkClick r:id="rId2"/>
            <a:extLst>
              <a:ext uri="{FF2B5EF4-FFF2-40B4-BE49-F238E27FC236}">
                <a16:creationId xmlns:a16="http://schemas.microsoft.com/office/drawing/2014/main" id="{6D1A75D8-F158-4580-A591-E51905B4EFC2}"/>
              </a:ext>
            </a:extLst>
          </p:cNvPr>
          <p:cNvPicPr>
            <a:picLocks noChangeAspect="1"/>
          </p:cNvPicPr>
          <p:nvPr/>
        </p:nvPicPr>
        <p:blipFill rotWithShape="1">
          <a:blip r:embed="rId5"/>
          <a:srcRect l="34778"/>
          <a:stretch/>
        </p:blipFill>
        <p:spPr>
          <a:xfrm>
            <a:off x="8388686" y="2074590"/>
            <a:ext cx="3582527" cy="1492029"/>
          </a:xfrm>
          <a:prstGeom prst="rect">
            <a:avLst/>
          </a:prstGeom>
        </p:spPr>
      </p:pic>
      <p:pic>
        <p:nvPicPr>
          <p:cNvPr id="22" name="Picture 21">
            <a:hlinkClick r:id="rId2"/>
            <a:extLst>
              <a:ext uri="{FF2B5EF4-FFF2-40B4-BE49-F238E27FC236}">
                <a16:creationId xmlns:a16="http://schemas.microsoft.com/office/drawing/2014/main" id="{A2DBCFD3-F2D2-4C72-9608-D3B6E59768E9}"/>
              </a:ext>
            </a:extLst>
          </p:cNvPr>
          <p:cNvPicPr>
            <a:picLocks noChangeAspect="1"/>
          </p:cNvPicPr>
          <p:nvPr/>
        </p:nvPicPr>
        <p:blipFill rotWithShape="1">
          <a:blip r:embed="rId6"/>
          <a:srcRect r="1812" b="36738"/>
          <a:stretch/>
        </p:blipFill>
        <p:spPr>
          <a:xfrm>
            <a:off x="3748134" y="114622"/>
            <a:ext cx="7360468" cy="1288665"/>
          </a:xfrm>
          <a:prstGeom prst="rect">
            <a:avLst/>
          </a:prstGeom>
        </p:spPr>
      </p:pic>
      <p:pic>
        <p:nvPicPr>
          <p:cNvPr id="30" name="Picture 29">
            <a:hlinkClick r:id="rId2"/>
            <a:extLst>
              <a:ext uri="{FF2B5EF4-FFF2-40B4-BE49-F238E27FC236}">
                <a16:creationId xmlns:a16="http://schemas.microsoft.com/office/drawing/2014/main" id="{DA1F1A22-D6A2-4825-9B95-3DF138190680}"/>
              </a:ext>
            </a:extLst>
          </p:cNvPr>
          <p:cNvPicPr>
            <a:picLocks noChangeAspect="1"/>
          </p:cNvPicPr>
          <p:nvPr/>
        </p:nvPicPr>
        <p:blipFill>
          <a:blip r:embed="rId7"/>
          <a:stretch>
            <a:fillRect/>
          </a:stretch>
        </p:blipFill>
        <p:spPr>
          <a:xfrm>
            <a:off x="9146553" y="5099392"/>
            <a:ext cx="2526381" cy="1643986"/>
          </a:xfrm>
          <a:prstGeom prst="rect">
            <a:avLst/>
          </a:prstGeom>
        </p:spPr>
      </p:pic>
      <p:sp>
        <p:nvSpPr>
          <p:cNvPr id="19" name="TextBox 18">
            <a:extLst>
              <a:ext uri="{FF2B5EF4-FFF2-40B4-BE49-F238E27FC236}">
                <a16:creationId xmlns:a16="http://schemas.microsoft.com/office/drawing/2014/main" id="{BEE96044-C878-4005-8370-4EA30E008EA5}"/>
              </a:ext>
            </a:extLst>
          </p:cNvPr>
          <p:cNvSpPr txBox="1"/>
          <p:nvPr/>
        </p:nvSpPr>
        <p:spPr>
          <a:xfrm>
            <a:off x="111706" y="1145891"/>
            <a:ext cx="3326012" cy="5324535"/>
          </a:xfrm>
          <a:prstGeom prst="rect">
            <a:avLst/>
          </a:prstGeom>
          <a:noFill/>
        </p:spPr>
        <p:txBody>
          <a:bodyPr wrap="square" rtlCol="0">
            <a:spAutoFit/>
          </a:bodyPr>
          <a:lstStyle/>
          <a:p>
            <a:pPr marL="342900" indent="-342900">
              <a:buFont typeface="Wingdings" panose="05000000000000000000" pitchFamily="2" charset="2"/>
              <a:buChar char="ü"/>
            </a:pPr>
            <a:r>
              <a:rPr lang="en-IE" sz="2000" b="1" dirty="0"/>
              <a:t>Get in Touch </a:t>
            </a:r>
            <a:r>
              <a:rPr lang="en-IE" sz="2000" dirty="0"/>
              <a:t>Section to communicate and educate</a:t>
            </a:r>
          </a:p>
          <a:p>
            <a:pPr marL="342900" indent="-342900">
              <a:buFont typeface="Wingdings" panose="05000000000000000000" pitchFamily="2" charset="2"/>
              <a:buChar char="ü"/>
            </a:pPr>
            <a:r>
              <a:rPr lang="en-IE" sz="2000" b="1" dirty="0"/>
              <a:t>The story behind each of the founders</a:t>
            </a:r>
          </a:p>
          <a:p>
            <a:pPr marL="342900" indent="-342900">
              <a:buFont typeface="Wingdings" panose="05000000000000000000" pitchFamily="2" charset="2"/>
              <a:buChar char="ü"/>
            </a:pPr>
            <a:r>
              <a:rPr lang="en-IE" sz="2000" b="1" dirty="0"/>
              <a:t>Supporters and Alliances </a:t>
            </a:r>
            <a:endParaRPr lang="en-IE" sz="2000" dirty="0"/>
          </a:p>
          <a:p>
            <a:pPr marL="342900" indent="-342900">
              <a:buFont typeface="Wingdings" panose="05000000000000000000" pitchFamily="2" charset="2"/>
              <a:buChar char="ü"/>
            </a:pPr>
            <a:r>
              <a:rPr lang="en-IE" sz="2000" b="1" dirty="0"/>
              <a:t>Graphics </a:t>
            </a:r>
            <a:r>
              <a:rPr lang="en-IE" sz="2000" dirty="0"/>
              <a:t>so readers understand easily how it is done, </a:t>
            </a:r>
            <a:r>
              <a:rPr lang="en-IE" sz="2000" b="1" dirty="0"/>
              <a:t>QR </a:t>
            </a:r>
            <a:r>
              <a:rPr lang="en-IE" sz="2000" dirty="0"/>
              <a:t>code to bring to specific page ‘products’</a:t>
            </a:r>
          </a:p>
          <a:p>
            <a:pPr marL="342900" indent="-342900">
              <a:buFont typeface="Wingdings" panose="05000000000000000000" pitchFamily="2" charset="2"/>
              <a:buChar char="ü"/>
            </a:pPr>
            <a:r>
              <a:rPr lang="en-IE" sz="2000" b="1" dirty="0"/>
              <a:t>Case Studies </a:t>
            </a:r>
            <a:r>
              <a:rPr lang="en-IE" sz="2000" dirty="0"/>
              <a:t>how it helps make an impact to other big companies like DOW</a:t>
            </a:r>
          </a:p>
          <a:p>
            <a:pPr marL="342900" indent="-342900">
              <a:buFont typeface="Wingdings" panose="05000000000000000000" pitchFamily="2" charset="2"/>
              <a:buChar char="ü"/>
            </a:pPr>
            <a:r>
              <a:rPr lang="en-IE" sz="2000" b="1" dirty="0"/>
              <a:t>News Section with Blogs </a:t>
            </a:r>
            <a:r>
              <a:rPr lang="en-IE" sz="2000" dirty="0"/>
              <a:t>One article showing how experts are getting involved and helping</a:t>
            </a:r>
          </a:p>
          <a:p>
            <a:pPr marL="342900" indent="-342900">
              <a:buFont typeface="Wingdings" panose="05000000000000000000" pitchFamily="2" charset="2"/>
              <a:buChar char="ü"/>
            </a:pPr>
            <a:r>
              <a:rPr lang="en-IE" sz="2000" b="1" dirty="0"/>
              <a:t>Social Media Channels</a:t>
            </a:r>
          </a:p>
        </p:txBody>
      </p:sp>
      <p:pic>
        <p:nvPicPr>
          <p:cNvPr id="7" name="Picture 6">
            <a:hlinkClick r:id="rId2"/>
            <a:extLst>
              <a:ext uri="{FF2B5EF4-FFF2-40B4-BE49-F238E27FC236}">
                <a16:creationId xmlns:a16="http://schemas.microsoft.com/office/drawing/2014/main" id="{B2EAE322-1CC6-45B9-B90A-4B5007BCBDF5}"/>
              </a:ext>
            </a:extLst>
          </p:cNvPr>
          <p:cNvPicPr>
            <a:picLocks noChangeAspect="1"/>
          </p:cNvPicPr>
          <p:nvPr/>
        </p:nvPicPr>
        <p:blipFill>
          <a:blip r:embed="rId8"/>
          <a:stretch>
            <a:fillRect/>
          </a:stretch>
        </p:blipFill>
        <p:spPr>
          <a:xfrm>
            <a:off x="3867756" y="1271157"/>
            <a:ext cx="4401308" cy="1536755"/>
          </a:xfrm>
          <a:prstGeom prst="rect">
            <a:avLst/>
          </a:prstGeom>
        </p:spPr>
      </p:pic>
      <p:sp>
        <p:nvSpPr>
          <p:cNvPr id="21" name="Arrow: Down 20">
            <a:extLst>
              <a:ext uri="{FF2B5EF4-FFF2-40B4-BE49-F238E27FC236}">
                <a16:creationId xmlns:a16="http://schemas.microsoft.com/office/drawing/2014/main" id="{FDEB1A05-6916-4DA6-AF9C-DD26190EA5A6}"/>
              </a:ext>
            </a:extLst>
          </p:cNvPr>
          <p:cNvSpPr/>
          <p:nvPr/>
        </p:nvSpPr>
        <p:spPr>
          <a:xfrm rot="15982024">
            <a:off x="4801773" y="-345969"/>
            <a:ext cx="328943" cy="3057053"/>
          </a:xfrm>
          <a:prstGeom prst="downArrow">
            <a:avLst/>
          </a:prstGeom>
          <a:solidFill>
            <a:srgbClr val="00E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3" name="Arrow: Down 22">
            <a:extLst>
              <a:ext uri="{FF2B5EF4-FFF2-40B4-BE49-F238E27FC236}">
                <a16:creationId xmlns:a16="http://schemas.microsoft.com/office/drawing/2014/main" id="{4F26D4EF-D17E-4185-843F-9A735F5C99AB}"/>
              </a:ext>
            </a:extLst>
          </p:cNvPr>
          <p:cNvSpPr/>
          <p:nvPr/>
        </p:nvSpPr>
        <p:spPr>
          <a:xfrm rot="16200000">
            <a:off x="3238399" y="1739285"/>
            <a:ext cx="328943" cy="1034173"/>
          </a:xfrm>
          <a:prstGeom prst="downArrow">
            <a:avLst>
              <a:gd name="adj1" fmla="val 50000"/>
              <a:gd name="adj2" fmla="val 50000"/>
            </a:avLst>
          </a:prstGeom>
          <a:solidFill>
            <a:srgbClr val="00E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5" name="Arrow: Down 24">
            <a:extLst>
              <a:ext uri="{FF2B5EF4-FFF2-40B4-BE49-F238E27FC236}">
                <a16:creationId xmlns:a16="http://schemas.microsoft.com/office/drawing/2014/main" id="{2F5C7F75-C0E2-4893-9E9C-7D4084735624}"/>
              </a:ext>
            </a:extLst>
          </p:cNvPr>
          <p:cNvSpPr/>
          <p:nvPr/>
        </p:nvSpPr>
        <p:spPr>
          <a:xfrm rot="16200000">
            <a:off x="3471920" y="2961667"/>
            <a:ext cx="328943" cy="736182"/>
          </a:xfrm>
          <a:prstGeom prst="downArrow">
            <a:avLst>
              <a:gd name="adj1" fmla="val 50000"/>
              <a:gd name="adj2" fmla="val 50000"/>
            </a:avLst>
          </a:prstGeom>
          <a:solidFill>
            <a:srgbClr val="00E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7" name="Arrow: Down 26">
            <a:extLst>
              <a:ext uri="{FF2B5EF4-FFF2-40B4-BE49-F238E27FC236}">
                <a16:creationId xmlns:a16="http://schemas.microsoft.com/office/drawing/2014/main" id="{29164191-3A08-4DC7-A4D6-B48E5D351078}"/>
              </a:ext>
            </a:extLst>
          </p:cNvPr>
          <p:cNvSpPr/>
          <p:nvPr/>
        </p:nvSpPr>
        <p:spPr>
          <a:xfrm rot="16200000">
            <a:off x="6058696" y="867710"/>
            <a:ext cx="328943" cy="5551955"/>
          </a:xfrm>
          <a:prstGeom prst="downArrow">
            <a:avLst/>
          </a:prstGeom>
          <a:solidFill>
            <a:srgbClr val="00E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9" name="Arrow: Down 28">
            <a:extLst>
              <a:ext uri="{FF2B5EF4-FFF2-40B4-BE49-F238E27FC236}">
                <a16:creationId xmlns:a16="http://schemas.microsoft.com/office/drawing/2014/main" id="{6D430660-D50E-4B7E-BE7F-610E37927809}"/>
              </a:ext>
            </a:extLst>
          </p:cNvPr>
          <p:cNvSpPr/>
          <p:nvPr/>
        </p:nvSpPr>
        <p:spPr>
          <a:xfrm rot="17870929">
            <a:off x="3137490" y="5233827"/>
            <a:ext cx="328943" cy="915268"/>
          </a:xfrm>
          <a:prstGeom prst="downArrow">
            <a:avLst>
              <a:gd name="adj1" fmla="val 50000"/>
              <a:gd name="adj2" fmla="val 50000"/>
            </a:avLst>
          </a:prstGeom>
          <a:solidFill>
            <a:srgbClr val="00E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1" name="Text Placeholder 5">
            <a:extLst>
              <a:ext uri="{FF2B5EF4-FFF2-40B4-BE49-F238E27FC236}">
                <a16:creationId xmlns:a16="http://schemas.microsoft.com/office/drawing/2014/main" id="{BF1E93AB-E24E-4D75-9432-D92FA1439C82}"/>
              </a:ext>
            </a:extLst>
          </p:cNvPr>
          <p:cNvSpPr txBox="1">
            <a:spLocks/>
          </p:cNvSpPr>
          <p:nvPr/>
        </p:nvSpPr>
        <p:spPr>
          <a:xfrm>
            <a:off x="249652" y="37833"/>
            <a:ext cx="3083470" cy="520651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b="1" i="1">
                <a:solidFill>
                  <a:schemeClr val="tx1">
                    <a:lumMod val="85000"/>
                    <a:lumOff val="15000"/>
                  </a:schemeClr>
                </a:solidFill>
              </a:rPr>
              <a:t>How empower tell their story</a:t>
            </a:r>
            <a:endParaRPr lang="en-IE" dirty="0"/>
          </a:p>
        </p:txBody>
      </p:sp>
      <p:sp>
        <p:nvSpPr>
          <p:cNvPr id="32" name="Arrow: Down 31">
            <a:extLst>
              <a:ext uri="{FF2B5EF4-FFF2-40B4-BE49-F238E27FC236}">
                <a16:creationId xmlns:a16="http://schemas.microsoft.com/office/drawing/2014/main" id="{AE9108B4-82D2-478E-88D4-7877E48613B5}"/>
              </a:ext>
            </a:extLst>
          </p:cNvPr>
          <p:cNvSpPr/>
          <p:nvPr/>
        </p:nvSpPr>
        <p:spPr>
          <a:xfrm rot="16200000">
            <a:off x="5827170" y="3441447"/>
            <a:ext cx="328943" cy="6309822"/>
          </a:xfrm>
          <a:prstGeom prst="downArrow">
            <a:avLst/>
          </a:prstGeom>
          <a:solidFill>
            <a:srgbClr val="00E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Tree>
    <p:extLst>
      <p:ext uri="{BB962C8B-B14F-4D97-AF65-F5344CB8AC3E}">
        <p14:creationId xmlns:p14="http://schemas.microsoft.com/office/powerpoint/2010/main" val="1316529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A23A22D-3193-4C80-926A-4B6C33C6C8AB}"/>
              </a:ext>
            </a:extLst>
          </p:cNvPr>
          <p:cNvSpPr>
            <a:spLocks noGrp="1"/>
          </p:cNvSpPr>
          <p:nvPr>
            <p:ph type="body" sz="quarter" idx="14"/>
          </p:nvPr>
        </p:nvSpPr>
        <p:spPr>
          <a:xfrm>
            <a:off x="7251826" y="235733"/>
            <a:ext cx="4586622" cy="1529693"/>
          </a:xfrm>
        </p:spPr>
        <p:txBody>
          <a:bodyPr>
            <a:normAutofit fontScale="92500"/>
          </a:bodyPr>
          <a:lstStyle/>
          <a:p>
            <a:pPr algn="ctr"/>
            <a:r>
              <a:rPr lang="en-IE" b="1" dirty="0">
                <a:solidFill>
                  <a:srgbClr val="009FD8"/>
                </a:solidFill>
              </a:rPr>
              <a:t>Storytelling Brings Brands and Social Innovation Ideas to Life!</a:t>
            </a:r>
          </a:p>
        </p:txBody>
      </p:sp>
      <p:sp>
        <p:nvSpPr>
          <p:cNvPr id="6" name="Text Placeholder 5">
            <a:extLst>
              <a:ext uri="{FF2B5EF4-FFF2-40B4-BE49-F238E27FC236}">
                <a16:creationId xmlns:a16="http://schemas.microsoft.com/office/drawing/2014/main" id="{6F670409-677A-491D-B4A7-96A9E896D966}"/>
              </a:ext>
            </a:extLst>
          </p:cNvPr>
          <p:cNvSpPr>
            <a:spLocks noGrp="1"/>
          </p:cNvSpPr>
          <p:nvPr>
            <p:ph type="body" sz="quarter" idx="15"/>
          </p:nvPr>
        </p:nvSpPr>
        <p:spPr>
          <a:xfrm>
            <a:off x="7395270" y="1698636"/>
            <a:ext cx="4586622" cy="2592420"/>
          </a:xfrm>
        </p:spPr>
        <p:txBody>
          <a:bodyPr/>
          <a:lstStyle/>
          <a:p>
            <a:r>
              <a:rPr lang="en-IE" dirty="0">
                <a:solidFill>
                  <a:schemeClr val="tx1">
                    <a:lumMod val="85000"/>
                    <a:lumOff val="15000"/>
                  </a:schemeClr>
                </a:solidFill>
              </a:rPr>
              <a:t>Storytelling is critical especially when you are telling a story about people. Stories are part of who we are. They should describe how your company came about, the reason it exists and where you want to go in the future.</a:t>
            </a:r>
          </a:p>
          <a:p>
            <a:r>
              <a:rPr lang="en-IE" b="0" i="0" dirty="0">
                <a:solidFill>
                  <a:schemeClr val="tx1">
                    <a:lumMod val="85000"/>
                    <a:lumOff val="15000"/>
                  </a:schemeClr>
                </a:solidFill>
                <a:effectLst/>
                <a:latin typeface="Montserrat"/>
              </a:rPr>
              <a:t>One example of brand storytelling that helps support a company’s product is </a:t>
            </a:r>
            <a:r>
              <a:rPr lang="en-IE" b="0" i="0" dirty="0" err="1">
                <a:solidFill>
                  <a:schemeClr val="tx1">
                    <a:lumMod val="85000"/>
                    <a:lumOff val="15000"/>
                  </a:schemeClr>
                </a:solidFill>
                <a:effectLst/>
                <a:latin typeface="Montserrat"/>
              </a:rPr>
              <a:t>Warby</a:t>
            </a:r>
            <a:r>
              <a:rPr lang="en-IE" b="0" i="0" dirty="0">
                <a:solidFill>
                  <a:schemeClr val="tx1">
                    <a:lumMod val="85000"/>
                    <a:lumOff val="15000"/>
                  </a:schemeClr>
                </a:solidFill>
                <a:effectLst/>
                <a:latin typeface="Montserrat"/>
              </a:rPr>
              <a:t> Parker’s “</a:t>
            </a:r>
            <a:r>
              <a:rPr lang="en-IE" b="0" i="0" dirty="0">
                <a:solidFill>
                  <a:schemeClr val="tx1">
                    <a:lumMod val="85000"/>
                    <a:lumOff val="15000"/>
                  </a:schemeClr>
                </a:solidFill>
                <a:effectLst/>
                <a:latin typeface="Montserrat"/>
                <a:hlinkClick r:id="rId2"/>
              </a:rPr>
              <a:t>How </a:t>
            </a:r>
            <a:r>
              <a:rPr lang="en-IE" b="0" i="0" dirty="0" err="1">
                <a:solidFill>
                  <a:schemeClr val="tx1">
                    <a:lumMod val="85000"/>
                    <a:lumOff val="15000"/>
                  </a:schemeClr>
                </a:solidFill>
                <a:effectLst/>
                <a:latin typeface="Montserrat"/>
                <a:hlinkClick r:id="rId2"/>
              </a:rPr>
              <a:t>Warby</a:t>
            </a:r>
            <a:r>
              <a:rPr lang="en-IE" b="0" i="0" dirty="0">
                <a:solidFill>
                  <a:schemeClr val="tx1">
                    <a:lumMod val="85000"/>
                    <a:lumOff val="15000"/>
                  </a:schemeClr>
                </a:solidFill>
                <a:effectLst/>
                <a:latin typeface="Montserrat"/>
                <a:hlinkClick r:id="rId2"/>
              </a:rPr>
              <a:t> Parker Glasses Are Made</a:t>
            </a:r>
            <a:r>
              <a:rPr lang="en-IE" b="0" i="0" dirty="0">
                <a:solidFill>
                  <a:schemeClr val="tx1">
                    <a:lumMod val="85000"/>
                    <a:lumOff val="15000"/>
                  </a:schemeClr>
                </a:solidFill>
                <a:effectLst/>
                <a:latin typeface="Montserrat"/>
              </a:rPr>
              <a:t>.” The video follows a pair of glasses from the beginning stages of design to the final stage of production.</a:t>
            </a:r>
            <a:endParaRPr lang="en-IE" dirty="0">
              <a:solidFill>
                <a:schemeClr val="tx1">
                  <a:lumMod val="85000"/>
                  <a:lumOff val="15000"/>
                </a:schemeClr>
              </a:solidFill>
            </a:endParaRPr>
          </a:p>
        </p:txBody>
      </p:sp>
      <p:pic>
        <p:nvPicPr>
          <p:cNvPr id="9" name="Picture 8">
            <a:hlinkClick r:id="rId3"/>
            <a:extLst>
              <a:ext uri="{FF2B5EF4-FFF2-40B4-BE49-F238E27FC236}">
                <a16:creationId xmlns:a16="http://schemas.microsoft.com/office/drawing/2014/main" id="{8DEA6C98-2DBA-4F0B-91A9-1234CD1C6ECD}"/>
              </a:ext>
            </a:extLst>
          </p:cNvPr>
          <p:cNvPicPr>
            <a:picLocks noChangeAspect="1"/>
          </p:cNvPicPr>
          <p:nvPr/>
        </p:nvPicPr>
        <p:blipFill>
          <a:blip r:embed="rId4"/>
          <a:stretch>
            <a:fillRect/>
          </a:stretch>
        </p:blipFill>
        <p:spPr>
          <a:xfrm>
            <a:off x="1349343" y="2187728"/>
            <a:ext cx="5231579" cy="2927193"/>
          </a:xfrm>
          <a:prstGeom prst="rect">
            <a:avLst/>
          </a:prstGeom>
        </p:spPr>
      </p:pic>
      <p:sp>
        <p:nvSpPr>
          <p:cNvPr id="10" name="Text Placeholder 9">
            <a:extLst>
              <a:ext uri="{FF2B5EF4-FFF2-40B4-BE49-F238E27FC236}">
                <a16:creationId xmlns:a16="http://schemas.microsoft.com/office/drawing/2014/main" id="{87707935-2E92-46DB-9F1E-D18FBDE0B7DD}"/>
              </a:ext>
            </a:extLst>
          </p:cNvPr>
          <p:cNvSpPr txBox="1">
            <a:spLocks/>
          </p:cNvSpPr>
          <p:nvPr/>
        </p:nvSpPr>
        <p:spPr>
          <a:xfrm>
            <a:off x="1078970" y="894187"/>
            <a:ext cx="6029412" cy="95516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1" dirty="0"/>
              <a:t>Why is Storytelling Important?</a:t>
            </a:r>
          </a:p>
        </p:txBody>
      </p:sp>
    </p:spTree>
    <p:extLst>
      <p:ext uri="{BB962C8B-B14F-4D97-AF65-F5344CB8AC3E}">
        <p14:creationId xmlns:p14="http://schemas.microsoft.com/office/powerpoint/2010/main" val="7421575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7A47587-EAFE-4EB2-B538-77E8020402B1}"/>
              </a:ext>
            </a:extLst>
          </p:cNvPr>
          <p:cNvSpPr>
            <a:spLocks noGrp="1"/>
          </p:cNvSpPr>
          <p:nvPr>
            <p:ph type="body" sz="quarter" idx="14"/>
          </p:nvPr>
        </p:nvSpPr>
        <p:spPr>
          <a:xfrm>
            <a:off x="4698495" y="139394"/>
            <a:ext cx="5839738" cy="697353"/>
          </a:xfrm>
        </p:spPr>
        <p:txBody>
          <a:bodyPr>
            <a:noAutofit/>
          </a:bodyPr>
          <a:lstStyle/>
          <a:p>
            <a:r>
              <a:rPr lang="en-IE" sz="3200" b="1" dirty="0"/>
              <a:t>Exercise – Start Telling Your Story</a:t>
            </a:r>
          </a:p>
        </p:txBody>
      </p:sp>
      <p:sp>
        <p:nvSpPr>
          <p:cNvPr id="8" name="Text Placeholder 7">
            <a:extLst>
              <a:ext uri="{FF2B5EF4-FFF2-40B4-BE49-F238E27FC236}">
                <a16:creationId xmlns:a16="http://schemas.microsoft.com/office/drawing/2014/main" id="{673EEC36-D855-4205-A966-6EE801D4718A}"/>
              </a:ext>
            </a:extLst>
          </p:cNvPr>
          <p:cNvSpPr>
            <a:spLocks noGrp="1"/>
          </p:cNvSpPr>
          <p:nvPr>
            <p:ph type="body" sz="quarter" idx="15"/>
          </p:nvPr>
        </p:nvSpPr>
        <p:spPr>
          <a:xfrm>
            <a:off x="4698495" y="778633"/>
            <a:ext cx="7098170" cy="2754349"/>
          </a:xfrm>
        </p:spPr>
        <p:txBody>
          <a:bodyPr/>
          <a:lstStyle/>
          <a:p>
            <a:r>
              <a:rPr lang="en-IE" sz="2800" b="1" dirty="0"/>
              <a:t>Start Storytelling. </a:t>
            </a:r>
            <a:r>
              <a:rPr lang="en-IE" dirty="0"/>
              <a:t>Sit down with someone who doesn’t know anything about your idea. Tap into your storytelling zone. Start with your mission and statement, then tell them about your story and the stories of those you represent…</a:t>
            </a:r>
          </a:p>
          <a:p>
            <a:endParaRPr lang="en-IE" sz="1000" dirty="0"/>
          </a:p>
          <a:p>
            <a:r>
              <a:rPr lang="en-IE" sz="2800" b="1" dirty="0"/>
              <a:t>Ask for honest feedback. </a:t>
            </a:r>
            <a:r>
              <a:rPr lang="en-IE" dirty="0"/>
              <a:t>Do you understand what I am doing? Do you understand the need? Did I give you enough information? Was there anything missing? Is there anything I could improve on? What did you like? What did you not like? Did I speak clear enough? Etc.</a:t>
            </a:r>
          </a:p>
          <a:p>
            <a:endParaRPr lang="en-IE" sz="1000" dirty="0"/>
          </a:p>
          <a:p>
            <a:r>
              <a:rPr lang="en-IE" sz="2800" b="1" dirty="0"/>
              <a:t>Next Step Showtime. </a:t>
            </a:r>
            <a:r>
              <a:rPr lang="en-IE" dirty="0"/>
              <a:t>take the feedback and record yourself on a You Tube Video to see how it comes across. Once satisfied make it public. Congratulations you have developed your first storytelling vlog.</a:t>
            </a:r>
          </a:p>
        </p:txBody>
      </p:sp>
      <p:pic>
        <p:nvPicPr>
          <p:cNvPr id="11" name="Picture Placeholder 10" descr="Graphical user interface, application&#10;&#10;Description automatically generated">
            <a:extLst>
              <a:ext uri="{FF2B5EF4-FFF2-40B4-BE49-F238E27FC236}">
                <a16:creationId xmlns:a16="http://schemas.microsoft.com/office/drawing/2014/main" id="{46295988-8ACA-4A24-AD7F-B557605C6152}"/>
              </a:ext>
            </a:extLst>
          </p:cNvPr>
          <p:cNvPicPr>
            <a:picLocks noGrp="1" noChangeAspect="1"/>
          </p:cNvPicPr>
          <p:nvPr>
            <p:ph type="pic" sz="quarter" idx="16"/>
          </p:nvPr>
        </p:nvPicPr>
        <p:blipFill>
          <a:blip r:embed="rId2"/>
          <a:srcRect l="31271" r="31271"/>
          <a:stretch>
            <a:fillRect/>
          </a:stretch>
        </p:blipFill>
        <p:spPr>
          <a:xfrm>
            <a:off x="884238" y="0"/>
            <a:ext cx="3551237" cy="6878638"/>
          </a:xfrm>
        </p:spPr>
      </p:pic>
    </p:spTree>
    <p:extLst>
      <p:ext uri="{BB962C8B-B14F-4D97-AF65-F5344CB8AC3E}">
        <p14:creationId xmlns:p14="http://schemas.microsoft.com/office/powerpoint/2010/main" val="14451023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42E92F-C4C8-EA42-99AF-6C2065208A2D}"/>
              </a:ext>
            </a:extLst>
          </p:cNvPr>
          <p:cNvSpPr>
            <a:spLocks noGrp="1"/>
          </p:cNvSpPr>
          <p:nvPr>
            <p:ph type="body" sz="quarter" idx="11"/>
          </p:nvPr>
        </p:nvSpPr>
        <p:spPr>
          <a:xfrm>
            <a:off x="760491" y="1146169"/>
            <a:ext cx="6373640" cy="1311087"/>
          </a:xfrm>
        </p:spPr>
        <p:txBody>
          <a:bodyPr/>
          <a:lstStyle/>
          <a:p>
            <a:r>
              <a:rPr lang="en-US" dirty="0">
                <a:solidFill>
                  <a:srgbClr val="ED2A59"/>
                </a:solidFill>
              </a:rPr>
              <a:t>Congratulations!</a:t>
            </a:r>
          </a:p>
        </p:txBody>
      </p:sp>
      <p:sp>
        <p:nvSpPr>
          <p:cNvPr id="5" name="Text Placeholder 4">
            <a:extLst>
              <a:ext uri="{FF2B5EF4-FFF2-40B4-BE49-F238E27FC236}">
                <a16:creationId xmlns:a16="http://schemas.microsoft.com/office/drawing/2014/main" id="{05843646-A09F-9040-BF90-3FF7809B6B47}"/>
              </a:ext>
            </a:extLst>
          </p:cNvPr>
          <p:cNvSpPr>
            <a:spLocks noGrp="1"/>
          </p:cNvSpPr>
          <p:nvPr>
            <p:ph type="body" sz="quarter" idx="12"/>
          </p:nvPr>
        </p:nvSpPr>
        <p:spPr>
          <a:xfrm>
            <a:off x="2574436" y="2446368"/>
            <a:ext cx="9077374" cy="1311087"/>
          </a:xfrm>
        </p:spPr>
        <p:txBody>
          <a:bodyPr/>
          <a:lstStyle/>
          <a:p>
            <a:r>
              <a:rPr lang="en-US" sz="2800" i="0" dirty="0">
                <a:solidFill>
                  <a:schemeClr val="tx1">
                    <a:lumMod val="75000"/>
                    <a:lumOff val="25000"/>
                  </a:schemeClr>
                </a:solidFill>
              </a:rPr>
              <a:t>You have completed all 6 Modules of Young Digital Social Innovators. Enjoy your adventure and be proud of the impact you are making to ensure this world is a better place for all those who need a little help. Remember don’t forget to ask for </a:t>
            </a:r>
            <a:r>
              <a:rPr lang="en-US" sz="2800" i="0">
                <a:solidFill>
                  <a:schemeClr val="tx1">
                    <a:lumMod val="75000"/>
                    <a:lumOff val="25000"/>
                  </a:schemeClr>
                </a:solidFill>
              </a:rPr>
              <a:t>help too!</a:t>
            </a:r>
            <a:endParaRPr lang="en-US" sz="2800" i="0" dirty="0">
              <a:solidFill>
                <a:schemeClr val="tx1">
                  <a:lumMod val="75000"/>
                  <a:lumOff val="25000"/>
                </a:schemeClr>
              </a:solidFill>
            </a:endParaRPr>
          </a:p>
        </p:txBody>
      </p:sp>
      <p:sp>
        <p:nvSpPr>
          <p:cNvPr id="7" name="Text Placeholder 6">
            <a:extLst>
              <a:ext uri="{FF2B5EF4-FFF2-40B4-BE49-F238E27FC236}">
                <a16:creationId xmlns:a16="http://schemas.microsoft.com/office/drawing/2014/main" id="{17FCE858-2F33-5746-A8E6-180A7E8341FB}"/>
              </a:ext>
            </a:extLst>
          </p:cNvPr>
          <p:cNvSpPr>
            <a:spLocks noGrp="1"/>
          </p:cNvSpPr>
          <p:nvPr>
            <p:ph type="body" sz="quarter" idx="20"/>
          </p:nvPr>
        </p:nvSpPr>
        <p:spPr/>
        <p:txBody>
          <a:bodyPr/>
          <a:lstStyle/>
          <a:p>
            <a:r>
              <a:rPr lang="en-US" dirty="0"/>
              <a:t>email</a:t>
            </a:r>
          </a:p>
        </p:txBody>
      </p:sp>
      <p:sp>
        <p:nvSpPr>
          <p:cNvPr id="8" name="Text Placeholder 7">
            <a:extLst>
              <a:ext uri="{FF2B5EF4-FFF2-40B4-BE49-F238E27FC236}">
                <a16:creationId xmlns:a16="http://schemas.microsoft.com/office/drawing/2014/main" id="{5800AA73-F29A-7F48-82A2-97ACD0F9CB1A}"/>
              </a:ext>
            </a:extLst>
          </p:cNvPr>
          <p:cNvSpPr>
            <a:spLocks noGrp="1"/>
          </p:cNvSpPr>
          <p:nvPr>
            <p:ph type="body" sz="quarter" idx="21"/>
          </p:nvPr>
        </p:nvSpPr>
        <p:spPr/>
        <p:txBody>
          <a:bodyPr/>
          <a:lstStyle/>
          <a:p>
            <a:r>
              <a:rPr lang="en-US" dirty="0"/>
              <a:t>website</a:t>
            </a:r>
          </a:p>
        </p:txBody>
      </p:sp>
    </p:spTree>
    <p:extLst>
      <p:ext uri="{BB962C8B-B14F-4D97-AF65-F5344CB8AC3E}">
        <p14:creationId xmlns:p14="http://schemas.microsoft.com/office/powerpoint/2010/main" val="1416068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85C460E-5E8E-4B9C-8F14-532D0AAB1EF0}"/>
              </a:ext>
            </a:extLst>
          </p:cNvPr>
          <p:cNvSpPr>
            <a:spLocks noGrp="1"/>
          </p:cNvSpPr>
          <p:nvPr>
            <p:ph type="body" sz="quarter" idx="14"/>
          </p:nvPr>
        </p:nvSpPr>
        <p:spPr>
          <a:xfrm>
            <a:off x="-78" y="1842451"/>
            <a:ext cx="5742938" cy="3273664"/>
          </a:xfrm>
        </p:spPr>
        <p:txBody>
          <a:bodyPr/>
          <a:lstStyle/>
          <a:p>
            <a:pPr marL="448650" indent="-285750">
              <a:buFont typeface="Arial" panose="020B0604020202020204" pitchFamily="34" charset="0"/>
              <a:buChar char="•"/>
            </a:pPr>
            <a:r>
              <a:rPr lang="en-IE" dirty="0">
                <a:solidFill>
                  <a:schemeClr val="tx1">
                    <a:lumMod val="75000"/>
                    <a:lumOff val="25000"/>
                  </a:schemeClr>
                </a:solidFill>
              </a:rPr>
              <a:t>‘Storytelling allows your audience to </a:t>
            </a:r>
            <a:r>
              <a:rPr lang="en-IE" b="1" dirty="0">
                <a:solidFill>
                  <a:schemeClr val="tx1">
                    <a:lumMod val="75000"/>
                    <a:lumOff val="25000"/>
                  </a:schemeClr>
                </a:solidFill>
              </a:rPr>
              <a:t>get to know you and the ‘social good’ you are doing,</a:t>
            </a:r>
            <a:r>
              <a:rPr lang="en-IE" dirty="0">
                <a:solidFill>
                  <a:schemeClr val="tx1">
                    <a:lumMod val="75000"/>
                    <a:lumOff val="25000"/>
                  </a:schemeClr>
                </a:solidFill>
              </a:rPr>
              <a:t> by putting a real face, voice and person to the story’</a:t>
            </a:r>
          </a:p>
          <a:p>
            <a:pPr marL="448650" indent="-285750">
              <a:buFont typeface="Arial" panose="020B0604020202020204" pitchFamily="34" charset="0"/>
              <a:buChar char="•"/>
            </a:pPr>
            <a:r>
              <a:rPr lang="en-IE" dirty="0">
                <a:solidFill>
                  <a:schemeClr val="tx1">
                    <a:lumMod val="75000"/>
                    <a:lumOff val="25000"/>
                  </a:schemeClr>
                </a:solidFill>
              </a:rPr>
              <a:t>‘Storytelling allows you to </a:t>
            </a:r>
            <a:r>
              <a:rPr lang="en-IE" b="1" dirty="0">
                <a:solidFill>
                  <a:schemeClr val="tx1">
                    <a:lumMod val="75000"/>
                    <a:lumOff val="25000"/>
                  </a:schemeClr>
                </a:solidFill>
              </a:rPr>
              <a:t>connect with people on how something feels </a:t>
            </a:r>
            <a:r>
              <a:rPr lang="en-IE" dirty="0">
                <a:solidFill>
                  <a:schemeClr val="tx1">
                    <a:lumMod val="75000"/>
                    <a:lumOff val="25000"/>
                  </a:schemeClr>
                </a:solidFill>
              </a:rPr>
              <a:t>in comparison to others. Therefore connecting people through human feeling and emotion’</a:t>
            </a:r>
          </a:p>
          <a:p>
            <a:pPr marL="448650" indent="-285750">
              <a:buFont typeface="Arial" panose="020B0604020202020204" pitchFamily="34" charset="0"/>
              <a:buChar char="•"/>
            </a:pPr>
            <a:r>
              <a:rPr lang="en-IE" dirty="0">
                <a:solidFill>
                  <a:schemeClr val="tx1">
                    <a:lumMod val="75000"/>
                    <a:lumOff val="25000"/>
                  </a:schemeClr>
                </a:solidFill>
              </a:rPr>
              <a:t>‘Storytelling is a great way for two completely </a:t>
            </a:r>
            <a:r>
              <a:rPr lang="en-IE" b="1" dirty="0">
                <a:solidFill>
                  <a:schemeClr val="tx1">
                    <a:lumMod val="75000"/>
                    <a:lumOff val="25000"/>
                  </a:schemeClr>
                </a:solidFill>
              </a:rPr>
              <a:t>different people to be able to relate to each other</a:t>
            </a:r>
            <a:r>
              <a:rPr lang="en-IE" dirty="0">
                <a:solidFill>
                  <a:schemeClr val="tx1">
                    <a:lumMod val="75000"/>
                    <a:lumOff val="25000"/>
                  </a:schemeClr>
                </a:solidFill>
              </a:rPr>
              <a:t> for the first time on the same level’.</a:t>
            </a:r>
          </a:p>
          <a:p>
            <a:endParaRPr lang="en-IE" dirty="0">
              <a:solidFill>
                <a:schemeClr val="tx1">
                  <a:lumMod val="75000"/>
                  <a:lumOff val="25000"/>
                </a:schemeClr>
              </a:solidFill>
            </a:endParaRPr>
          </a:p>
        </p:txBody>
      </p:sp>
      <p:sp>
        <p:nvSpPr>
          <p:cNvPr id="8" name="Text Placeholder 7">
            <a:extLst>
              <a:ext uri="{FF2B5EF4-FFF2-40B4-BE49-F238E27FC236}">
                <a16:creationId xmlns:a16="http://schemas.microsoft.com/office/drawing/2014/main" id="{1DFCC2F0-F556-4A35-B8BE-5D2A33CA87A0}"/>
              </a:ext>
            </a:extLst>
          </p:cNvPr>
          <p:cNvSpPr>
            <a:spLocks noGrp="1"/>
          </p:cNvSpPr>
          <p:nvPr>
            <p:ph type="body" sz="quarter" idx="16"/>
          </p:nvPr>
        </p:nvSpPr>
        <p:spPr>
          <a:xfrm>
            <a:off x="10200925" y="4150573"/>
            <a:ext cx="785328" cy="1056986"/>
          </a:xfrm>
        </p:spPr>
        <p:txBody>
          <a:bodyPr>
            <a:normAutofit fontScale="85000" lnSpcReduction="20000"/>
          </a:bodyPr>
          <a:lstStyle/>
          <a:p>
            <a:endParaRPr lang="en-IE"/>
          </a:p>
        </p:txBody>
      </p:sp>
      <p:sp>
        <p:nvSpPr>
          <p:cNvPr id="5" name="Text Placeholder 4">
            <a:extLst>
              <a:ext uri="{FF2B5EF4-FFF2-40B4-BE49-F238E27FC236}">
                <a16:creationId xmlns:a16="http://schemas.microsoft.com/office/drawing/2014/main" id="{F50CE133-9D72-4DC4-8F1C-F62C39F7585E}"/>
              </a:ext>
            </a:extLst>
          </p:cNvPr>
          <p:cNvSpPr>
            <a:spLocks noGrp="1"/>
          </p:cNvSpPr>
          <p:nvPr>
            <p:ph type="body" sz="quarter" idx="13"/>
          </p:nvPr>
        </p:nvSpPr>
        <p:spPr>
          <a:xfrm>
            <a:off x="6567884" y="1400296"/>
            <a:ext cx="4025705" cy="3715819"/>
          </a:xfrm>
        </p:spPr>
        <p:txBody>
          <a:bodyPr>
            <a:normAutofit lnSpcReduction="10000"/>
          </a:bodyPr>
          <a:lstStyle/>
          <a:p>
            <a:r>
              <a:rPr lang="en-IE" sz="3200" dirty="0">
                <a:solidFill>
                  <a:schemeClr val="bg1"/>
                </a:solidFill>
              </a:rPr>
              <a:t>Great stories inspire people for social cause by creating human connections and emotional vibes with you and what you are trying to do. They will want to join and support you </a:t>
            </a:r>
          </a:p>
          <a:p>
            <a:endParaRPr lang="en-IE" dirty="0"/>
          </a:p>
        </p:txBody>
      </p:sp>
      <p:sp>
        <p:nvSpPr>
          <p:cNvPr id="9" name="Text Placeholder 8">
            <a:extLst>
              <a:ext uri="{FF2B5EF4-FFF2-40B4-BE49-F238E27FC236}">
                <a16:creationId xmlns:a16="http://schemas.microsoft.com/office/drawing/2014/main" id="{DF71F91E-B421-4C5B-9C17-469CBFC89A98}"/>
              </a:ext>
            </a:extLst>
          </p:cNvPr>
          <p:cNvSpPr>
            <a:spLocks noGrp="1"/>
          </p:cNvSpPr>
          <p:nvPr>
            <p:ph type="body" sz="quarter" idx="17"/>
          </p:nvPr>
        </p:nvSpPr>
        <p:spPr>
          <a:xfrm>
            <a:off x="6017868" y="1413605"/>
            <a:ext cx="2613204" cy="1221666"/>
          </a:xfrm>
        </p:spPr>
        <p:txBody>
          <a:bodyPr>
            <a:normAutofit fontScale="92500" lnSpcReduction="10000"/>
          </a:bodyPr>
          <a:lstStyle/>
          <a:p>
            <a:endParaRPr lang="en-IE"/>
          </a:p>
        </p:txBody>
      </p:sp>
      <p:sp>
        <p:nvSpPr>
          <p:cNvPr id="10" name="Text Placeholder 3">
            <a:extLst>
              <a:ext uri="{FF2B5EF4-FFF2-40B4-BE49-F238E27FC236}">
                <a16:creationId xmlns:a16="http://schemas.microsoft.com/office/drawing/2014/main" id="{612D932B-FFB5-4606-8B8F-370BF27E8E50}"/>
              </a:ext>
            </a:extLst>
          </p:cNvPr>
          <p:cNvSpPr txBox="1">
            <a:spLocks/>
          </p:cNvSpPr>
          <p:nvPr/>
        </p:nvSpPr>
        <p:spPr>
          <a:xfrm>
            <a:off x="365464" y="266570"/>
            <a:ext cx="6008176" cy="69735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IE" b="1" dirty="0">
                <a:solidFill>
                  <a:srgbClr val="ED2A59"/>
                </a:solidFill>
              </a:rPr>
              <a:t>The Importance of Storytelling</a:t>
            </a:r>
          </a:p>
          <a:p>
            <a:pPr algn="ctr"/>
            <a:r>
              <a:rPr lang="en-IE" sz="3200" b="1" dirty="0">
                <a:solidFill>
                  <a:srgbClr val="A6377D"/>
                </a:solidFill>
              </a:rPr>
              <a:t>Stories Help People Connect with You Emotionally!</a:t>
            </a:r>
          </a:p>
        </p:txBody>
      </p:sp>
    </p:spTree>
    <p:extLst>
      <p:ext uri="{BB962C8B-B14F-4D97-AF65-F5344CB8AC3E}">
        <p14:creationId xmlns:p14="http://schemas.microsoft.com/office/powerpoint/2010/main" val="24274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B4C91A2F-075E-453A-B985-6ADED2D061A0}"/>
              </a:ext>
            </a:extLst>
          </p:cNvPr>
          <p:cNvSpPr>
            <a:spLocks noGrp="1"/>
          </p:cNvSpPr>
          <p:nvPr>
            <p:ph type="body" sz="quarter" idx="14"/>
          </p:nvPr>
        </p:nvSpPr>
        <p:spPr>
          <a:xfrm>
            <a:off x="6699564" y="924537"/>
            <a:ext cx="5332492" cy="955168"/>
          </a:xfrm>
        </p:spPr>
        <p:txBody>
          <a:bodyPr>
            <a:noAutofit/>
          </a:bodyPr>
          <a:lstStyle/>
          <a:p>
            <a:pPr algn="ctr"/>
            <a:r>
              <a:rPr lang="en-IE" b="1" dirty="0">
                <a:solidFill>
                  <a:srgbClr val="EF619A"/>
                </a:solidFill>
              </a:rPr>
              <a:t>How to Tell a Great Story!</a:t>
            </a:r>
          </a:p>
        </p:txBody>
      </p:sp>
      <p:sp>
        <p:nvSpPr>
          <p:cNvPr id="11" name="Text Placeholder 10">
            <a:extLst>
              <a:ext uri="{FF2B5EF4-FFF2-40B4-BE49-F238E27FC236}">
                <a16:creationId xmlns:a16="http://schemas.microsoft.com/office/drawing/2014/main" id="{2DA20BB0-7066-41E9-A29E-A350BE424ABE}"/>
              </a:ext>
            </a:extLst>
          </p:cNvPr>
          <p:cNvSpPr>
            <a:spLocks noGrp="1"/>
          </p:cNvSpPr>
          <p:nvPr>
            <p:ph type="body" sz="quarter" idx="15"/>
          </p:nvPr>
        </p:nvSpPr>
        <p:spPr>
          <a:xfrm>
            <a:off x="7494858" y="2967685"/>
            <a:ext cx="3981451" cy="2592420"/>
          </a:xfrm>
        </p:spPr>
        <p:txBody>
          <a:bodyPr/>
          <a:lstStyle/>
          <a:p>
            <a:r>
              <a:rPr lang="en-IE" b="1" dirty="0"/>
              <a:t>‘People don’t buy what you do they buy </a:t>
            </a:r>
            <a:r>
              <a:rPr lang="en-IE" b="1" dirty="0">
                <a:solidFill>
                  <a:srgbClr val="E48E02"/>
                </a:solidFill>
              </a:rPr>
              <a:t>WHY</a:t>
            </a:r>
            <a:r>
              <a:rPr lang="en-IE" b="1" dirty="0"/>
              <a:t> you do it’</a:t>
            </a:r>
          </a:p>
          <a:p>
            <a:pPr algn="r"/>
            <a:r>
              <a:rPr lang="en-IE" i="1" dirty="0"/>
              <a:t>Simon Sinek</a:t>
            </a:r>
          </a:p>
        </p:txBody>
      </p:sp>
      <p:pic>
        <p:nvPicPr>
          <p:cNvPr id="18" name="Picture 17">
            <a:hlinkClick r:id="rId2"/>
            <a:extLst>
              <a:ext uri="{FF2B5EF4-FFF2-40B4-BE49-F238E27FC236}">
                <a16:creationId xmlns:a16="http://schemas.microsoft.com/office/drawing/2014/main" id="{A1C84F25-2627-4F77-A7C9-141CF13FEFA9}"/>
              </a:ext>
            </a:extLst>
          </p:cNvPr>
          <p:cNvPicPr>
            <a:picLocks noChangeAspect="1"/>
          </p:cNvPicPr>
          <p:nvPr/>
        </p:nvPicPr>
        <p:blipFill>
          <a:blip r:embed="rId3"/>
          <a:stretch>
            <a:fillRect/>
          </a:stretch>
        </p:blipFill>
        <p:spPr>
          <a:xfrm>
            <a:off x="1323409" y="2209046"/>
            <a:ext cx="5265472" cy="2921628"/>
          </a:xfrm>
          <a:prstGeom prst="rect">
            <a:avLst/>
          </a:prstGeom>
        </p:spPr>
      </p:pic>
    </p:spTree>
    <p:extLst>
      <p:ext uri="{BB962C8B-B14F-4D97-AF65-F5344CB8AC3E}">
        <p14:creationId xmlns:p14="http://schemas.microsoft.com/office/powerpoint/2010/main" val="404252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71318F-956C-482D-BAD9-2EC7DFD1B949}"/>
              </a:ext>
            </a:extLst>
          </p:cNvPr>
          <p:cNvSpPr>
            <a:spLocks noGrp="1"/>
          </p:cNvSpPr>
          <p:nvPr>
            <p:ph type="body" sz="quarter" idx="14"/>
          </p:nvPr>
        </p:nvSpPr>
        <p:spPr>
          <a:xfrm>
            <a:off x="7380652" y="276118"/>
            <a:ext cx="4698749" cy="697353"/>
          </a:xfrm>
        </p:spPr>
        <p:txBody>
          <a:bodyPr>
            <a:noAutofit/>
          </a:bodyPr>
          <a:lstStyle/>
          <a:p>
            <a:pPr algn="ctr"/>
            <a:r>
              <a:rPr lang="en-IE" b="1" i="1" dirty="0">
                <a:solidFill>
                  <a:srgbClr val="A6377D"/>
                </a:solidFill>
              </a:rPr>
              <a:t>‘We won’t act or change or help if we don’t ‘feel’’ </a:t>
            </a:r>
          </a:p>
          <a:p>
            <a:pPr algn="ctr"/>
            <a:endParaRPr lang="en-IE" b="1" dirty="0">
              <a:solidFill>
                <a:srgbClr val="A6377D"/>
              </a:solidFill>
            </a:endParaRPr>
          </a:p>
        </p:txBody>
      </p:sp>
      <p:sp>
        <p:nvSpPr>
          <p:cNvPr id="3" name="Text Placeholder 2">
            <a:extLst>
              <a:ext uri="{FF2B5EF4-FFF2-40B4-BE49-F238E27FC236}">
                <a16:creationId xmlns:a16="http://schemas.microsoft.com/office/drawing/2014/main" id="{8179B14A-FF6D-4DE9-BB07-7D9E2A6E1B7A}"/>
              </a:ext>
            </a:extLst>
          </p:cNvPr>
          <p:cNvSpPr>
            <a:spLocks noGrp="1"/>
          </p:cNvSpPr>
          <p:nvPr>
            <p:ph type="body" sz="quarter" idx="15"/>
          </p:nvPr>
        </p:nvSpPr>
        <p:spPr>
          <a:xfrm>
            <a:off x="7739302" y="2019299"/>
            <a:ext cx="3981451" cy="4499195"/>
          </a:xfrm>
          <a:solidFill>
            <a:srgbClr val="40A67A"/>
          </a:solidFill>
        </p:spPr>
        <p:txBody>
          <a:bodyPr/>
          <a:lstStyle/>
          <a:p>
            <a:pPr algn="ctr"/>
            <a:endParaRPr lang="en-IE" sz="1000" dirty="0">
              <a:solidFill>
                <a:schemeClr val="bg1"/>
              </a:solidFill>
            </a:endParaRPr>
          </a:p>
          <a:p>
            <a:pPr algn="ctr"/>
            <a:r>
              <a:rPr lang="en-IE" b="1" i="1" dirty="0">
                <a:solidFill>
                  <a:schemeClr val="bg1"/>
                </a:solidFill>
              </a:rPr>
              <a:t>‘Statistics don’t make us feel guilty, motivated or passionate it’s the people in stories that drive us to make the world a little better.</a:t>
            </a:r>
          </a:p>
          <a:p>
            <a:pPr algn="ctr"/>
            <a:r>
              <a:rPr lang="en-IE" b="1" i="1" dirty="0">
                <a:solidFill>
                  <a:schemeClr val="bg1"/>
                </a:solidFill>
              </a:rPr>
              <a:t>We hear these stories and connect, we share these stories so that others can connect too’</a:t>
            </a:r>
          </a:p>
          <a:p>
            <a:pPr algn="ctr"/>
            <a:r>
              <a:rPr lang="en-IE" sz="2000" i="1" dirty="0">
                <a:solidFill>
                  <a:schemeClr val="bg1"/>
                </a:solidFill>
              </a:rPr>
              <a:t>Young Digital Social Innovator</a:t>
            </a:r>
          </a:p>
          <a:p>
            <a:pPr algn="ctr"/>
            <a:r>
              <a:rPr lang="en-IE" sz="2000" i="1" dirty="0">
                <a:solidFill>
                  <a:schemeClr val="bg1"/>
                </a:solidFill>
              </a:rPr>
              <a:t>Amanda </a:t>
            </a:r>
            <a:r>
              <a:rPr lang="en-IE" sz="2000" i="1" dirty="0" err="1">
                <a:solidFill>
                  <a:schemeClr val="bg1"/>
                </a:solidFill>
              </a:rPr>
              <a:t>Jayapurna</a:t>
            </a:r>
            <a:endParaRPr lang="en-IE" sz="2000" i="1" dirty="0">
              <a:solidFill>
                <a:schemeClr val="bg1"/>
              </a:solidFill>
            </a:endParaRPr>
          </a:p>
          <a:p>
            <a:pPr algn="ctr"/>
            <a:endParaRPr lang="en-IE" dirty="0">
              <a:solidFill>
                <a:schemeClr val="bg1"/>
              </a:solidFill>
            </a:endParaRPr>
          </a:p>
        </p:txBody>
      </p:sp>
      <p:pic>
        <p:nvPicPr>
          <p:cNvPr id="6" name="Picture 5">
            <a:hlinkClick r:id="rId2"/>
            <a:extLst>
              <a:ext uri="{FF2B5EF4-FFF2-40B4-BE49-F238E27FC236}">
                <a16:creationId xmlns:a16="http://schemas.microsoft.com/office/drawing/2014/main" id="{FCA94AD5-3190-4919-A245-F9CE954464C9}"/>
              </a:ext>
            </a:extLst>
          </p:cNvPr>
          <p:cNvPicPr>
            <a:picLocks noChangeAspect="1"/>
          </p:cNvPicPr>
          <p:nvPr/>
        </p:nvPicPr>
        <p:blipFill>
          <a:blip r:embed="rId3"/>
          <a:stretch>
            <a:fillRect/>
          </a:stretch>
        </p:blipFill>
        <p:spPr>
          <a:xfrm>
            <a:off x="1347739" y="2206394"/>
            <a:ext cx="5197915" cy="2965681"/>
          </a:xfrm>
          <a:prstGeom prst="rect">
            <a:avLst/>
          </a:prstGeom>
        </p:spPr>
      </p:pic>
    </p:spTree>
    <p:extLst>
      <p:ext uri="{BB962C8B-B14F-4D97-AF65-F5344CB8AC3E}">
        <p14:creationId xmlns:p14="http://schemas.microsoft.com/office/powerpoint/2010/main" val="6611014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19860</TotalTime>
  <Words>6698</Words>
  <Application>Microsoft Office PowerPoint</Application>
  <PresentationFormat>Widescreen</PresentationFormat>
  <Paragraphs>403</Paragraphs>
  <Slides>61</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61</vt:i4>
      </vt:variant>
    </vt:vector>
  </HeadingPairs>
  <TitlesOfParts>
    <vt:vector size="73" baseType="lpstr">
      <vt:lpstr>-apple-system</vt:lpstr>
      <vt:lpstr>Arial</vt:lpstr>
      <vt:lpstr>Averta</vt:lpstr>
      <vt:lpstr>Calibri</vt:lpstr>
      <vt:lpstr>Calibri Light</vt:lpstr>
      <vt:lpstr>inherit</vt:lpstr>
      <vt:lpstr>Montserrat</vt:lpstr>
      <vt:lpstr>Proxima Nova</vt:lpstr>
      <vt:lpstr>Quattrocento 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cp:lastModifiedBy>
  <cp:revision>689</cp:revision>
  <cp:lastPrinted>2021-01-20T10:03:38Z</cp:lastPrinted>
  <dcterms:created xsi:type="dcterms:W3CDTF">2020-04-01T16:37:27Z</dcterms:created>
  <dcterms:modified xsi:type="dcterms:W3CDTF">2021-06-22T11:33:05Z</dcterms:modified>
</cp:coreProperties>
</file>