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385" r:id="rId3"/>
    <p:sldId id="1111" r:id="rId4"/>
    <p:sldId id="315" r:id="rId5"/>
    <p:sldId id="1224" r:id="rId6"/>
    <p:sldId id="1231" r:id="rId7"/>
    <p:sldId id="1234" r:id="rId8"/>
    <p:sldId id="1232" r:id="rId9"/>
    <p:sldId id="1233" r:id="rId10"/>
    <p:sldId id="1225" r:id="rId11"/>
    <p:sldId id="1219" r:id="rId12"/>
    <p:sldId id="1107" r:id="rId13"/>
    <p:sldId id="1239" r:id="rId14"/>
    <p:sldId id="1183" r:id="rId15"/>
    <p:sldId id="1114" r:id="rId16"/>
    <p:sldId id="1171" r:id="rId17"/>
    <p:sldId id="1173" r:id="rId18"/>
    <p:sldId id="1170" r:id="rId19"/>
    <p:sldId id="1174" r:id="rId20"/>
    <p:sldId id="1177" r:id="rId21"/>
    <p:sldId id="1179" r:id="rId22"/>
    <p:sldId id="1175" r:id="rId23"/>
    <p:sldId id="1176" r:id="rId24"/>
    <p:sldId id="1180" r:id="rId25"/>
    <p:sldId id="1182" r:id="rId26"/>
    <p:sldId id="1169" r:id="rId27"/>
    <p:sldId id="1186" r:id="rId28"/>
    <p:sldId id="1192" r:id="rId29"/>
    <p:sldId id="1193" r:id="rId30"/>
    <p:sldId id="1222" r:id="rId31"/>
    <p:sldId id="1205" r:id="rId32"/>
    <p:sldId id="1201" r:id="rId33"/>
    <p:sldId id="1196" r:id="rId34"/>
    <p:sldId id="853" r:id="rId35"/>
    <p:sldId id="863" r:id="rId36"/>
    <p:sldId id="854" r:id="rId37"/>
    <p:sldId id="1197" r:id="rId38"/>
    <p:sldId id="1198" r:id="rId39"/>
    <p:sldId id="1199" r:id="rId40"/>
    <p:sldId id="1216" r:id="rId41"/>
    <p:sldId id="1215" r:id="rId42"/>
    <p:sldId id="1217" r:id="rId43"/>
    <p:sldId id="1218" r:id="rId44"/>
    <p:sldId id="1207" r:id="rId45"/>
    <p:sldId id="1211" r:id="rId46"/>
    <p:sldId id="1208" r:id="rId47"/>
    <p:sldId id="1209" r:id="rId48"/>
    <p:sldId id="1212" r:id="rId49"/>
    <p:sldId id="1214" r:id="rId50"/>
    <p:sldId id="1163" r:id="rId51"/>
    <p:sldId id="1159" r:id="rId52"/>
    <p:sldId id="1236" r:id="rId53"/>
    <p:sldId id="375" r:id="rId54"/>
    <p:sldId id="1190" r:id="rId55"/>
    <p:sldId id="377" r:id="rId56"/>
    <p:sldId id="1235" r:id="rId57"/>
    <p:sldId id="1227" r:id="rId58"/>
    <p:sldId id="1200" r:id="rId59"/>
    <p:sldId id="1204" r:id="rId60"/>
    <p:sldId id="1202" r:id="rId61"/>
    <p:sldId id="1238" r:id="rId62"/>
    <p:sldId id="1237" r:id="rId63"/>
    <p:sldId id="1156" r:id="rId64"/>
    <p:sldId id="1229" r:id="rId65"/>
    <p:sldId id="1230" r:id="rId66"/>
    <p:sldId id="1132" r:id="rId67"/>
    <p:sldId id="290" r:id="rId68"/>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Magan" initials="LM" lastIdx="1" clrIdx="0">
    <p:extLst>
      <p:ext uri="{19B8F6BF-5375-455C-9EA6-DF929625EA0E}">
        <p15:presenceInfo xmlns:p15="http://schemas.microsoft.com/office/powerpoint/2012/main" userId="20ffe8ebb2a540d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89"/>
    <a:srgbClr val="6D3A93"/>
    <a:srgbClr val="009FD8"/>
    <a:srgbClr val="ED2A59"/>
    <a:srgbClr val="A6377D"/>
    <a:srgbClr val="40A67A"/>
    <a:srgbClr val="FDA81F"/>
    <a:srgbClr val="FBC412"/>
    <a:srgbClr val="F89D2A"/>
    <a:srgbClr val="EF61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81" autoAdjust="0"/>
    <p:restoredTop sz="94712" autoAdjust="0"/>
  </p:normalViewPr>
  <p:slideViewPr>
    <p:cSldViewPr snapToGrid="0" snapToObjects="1">
      <p:cViewPr varScale="1">
        <p:scale>
          <a:sx n="106" d="100"/>
          <a:sy n="106" d="100"/>
        </p:scale>
        <p:origin x="78" y="78"/>
      </p:cViewPr>
      <p:guideLst/>
    </p:cSldViewPr>
  </p:slideViewPr>
  <p:notesTextViewPr>
    <p:cViewPr>
      <p:scale>
        <a:sx n="1" d="1"/>
        <a:sy n="1" d="1"/>
      </p:scale>
      <p:origin x="0" y="0"/>
    </p:cViewPr>
  </p:notesTextViewPr>
  <p:sorterViewPr>
    <p:cViewPr>
      <p:scale>
        <a:sx n="58" d="100"/>
        <a:sy n="58" d="100"/>
      </p:scale>
      <p:origin x="0" y="-63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face &amp; Size">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YDSI</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YDSI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25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photo - Blu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FD371AD-0429-474B-8B37-7238FDC79DB1}"/>
              </a:ext>
            </a:extLst>
          </p:cNvPr>
          <p:cNvSpPr/>
          <p:nvPr userDrawn="1"/>
        </p:nvSpPr>
        <p:spPr>
          <a:xfrm>
            <a:off x="0" y="269"/>
            <a:ext cx="12192000" cy="685773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Picture Placeholder 26">
            <a:extLst>
              <a:ext uri="{FF2B5EF4-FFF2-40B4-BE49-F238E27FC236}">
                <a16:creationId xmlns:a16="http://schemas.microsoft.com/office/drawing/2014/main"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6" name="Straight Connector 35">
            <a:extLst>
              <a:ext uri="{FF2B5EF4-FFF2-40B4-BE49-F238E27FC236}">
                <a16:creationId xmlns:a16="http://schemas.microsoft.com/office/drawing/2014/main" id="{37E7D619-E3A6-DB47-AF46-AD106A3FE12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36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photo - White 2">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36" name="Straight Connector 35">
            <a:extLst>
              <a:ext uri="{FF2B5EF4-FFF2-40B4-BE49-F238E27FC236}">
                <a16:creationId xmlns:a16="http://schemas.microsoft.com/office/drawing/2014/main" id="{37E7D619-E3A6-DB47-AF46-AD106A3FE12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855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sub headings - Pi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F400A3D-9332-3E45-9F40-FBDCD97CCAB9}"/>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6" name="Straight Connector 25">
            <a:extLst>
              <a:ext uri="{FF2B5EF4-FFF2-40B4-BE49-F238E27FC236}">
                <a16:creationId xmlns:a16="http://schemas.microsoft.com/office/drawing/2014/main" id="{1744A515-4491-7845-BE06-382846733B54}"/>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479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6" name="Straight Connector 25">
            <a:extLst>
              <a:ext uri="{FF2B5EF4-FFF2-40B4-BE49-F238E27FC236}">
                <a16:creationId xmlns:a16="http://schemas.microsoft.com/office/drawing/2014/main" id="{1744A515-4491-7845-BE06-382846733B54}"/>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80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777DCA-8E12-E142-BFE8-D66784F8EE15}"/>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121966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sub headings - White">
    <p:spTree>
      <p:nvGrpSpPr>
        <p:cNvPr id="1" name=""/>
        <p:cNvGrpSpPr/>
        <p:nvPr/>
      </p:nvGrpSpPr>
      <p:grpSpPr>
        <a:xfrm>
          <a:off x="0" y="0"/>
          <a:ext cx="0" cy="0"/>
          <a:chOff x="0" y="0"/>
          <a:chExt cx="0" cy="0"/>
        </a:xfrm>
      </p:grpSpPr>
      <p:sp>
        <p:nvSpPr>
          <p:cNvPr id="11" name="Text Placeholder 25">
            <a:extLst>
              <a:ext uri="{FF2B5EF4-FFF2-40B4-BE49-F238E27FC236}">
                <a16:creationId xmlns:a16="http://schemas.microsoft.com/office/drawing/2014/main"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2520063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id="{80AA5325-4A43-6F4C-B68E-99E43F6B0F78}"/>
              </a:ext>
            </a:extLst>
          </p:cNvPr>
          <p:cNvSpPr>
            <a:spLocks noGrp="1"/>
          </p:cNvSpPr>
          <p:nvPr>
            <p:ph type="body" sz="quarter" idx="14" hasCustomPrompt="1"/>
          </p:nvPr>
        </p:nvSpPr>
        <p:spPr>
          <a:xfrm>
            <a:off x="365465" y="2699434"/>
            <a:ext cx="5168280"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45BB324E-DAC9-CA45-9A9E-F1C09F8DC702}"/>
              </a:ext>
            </a:extLst>
          </p:cNvPr>
          <p:cNvSpPr>
            <a:spLocks noGrp="1"/>
          </p:cNvSpPr>
          <p:nvPr>
            <p:ph type="body" sz="quarter" idx="15" hasCustomPrompt="1"/>
          </p:nvPr>
        </p:nvSpPr>
        <p:spPr>
          <a:xfrm>
            <a:off x="365465" y="1651482"/>
            <a:ext cx="516828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5592CFB-3912-0442-B914-01FFECC6CFA4}"/>
              </a:ext>
            </a:extLst>
          </p:cNvPr>
          <p:cNvGrpSpPr/>
          <p:nvPr userDrawn="1"/>
        </p:nvGrpSpPr>
        <p:grpSpPr>
          <a:xfrm>
            <a:off x="6096000" y="231195"/>
            <a:ext cx="5387212" cy="6395610"/>
            <a:chOff x="585323" y="1281787"/>
            <a:chExt cx="4553837" cy="5406241"/>
          </a:xfrm>
        </p:grpSpPr>
        <p:sp>
          <p:nvSpPr>
            <p:cNvPr id="15" name="Right Triangle 14">
              <a:extLst>
                <a:ext uri="{FF2B5EF4-FFF2-40B4-BE49-F238E27FC236}">
                  <a16:creationId xmlns:a16="http://schemas.microsoft.com/office/drawing/2014/main" id="{CE56B3A4-AF30-D64F-AEDC-4D86AF25484B}"/>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171335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id="{80AA5325-4A43-6F4C-B68E-99E43F6B0F78}"/>
              </a:ext>
            </a:extLst>
          </p:cNvPr>
          <p:cNvSpPr>
            <a:spLocks noGrp="1"/>
          </p:cNvSpPr>
          <p:nvPr>
            <p:ph type="body" sz="quarter" idx="14" hasCustomPrompt="1"/>
          </p:nvPr>
        </p:nvSpPr>
        <p:spPr>
          <a:xfrm>
            <a:off x="365465" y="2699434"/>
            <a:ext cx="4763578"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45BB324E-DAC9-CA45-9A9E-F1C09F8DC702}"/>
              </a:ext>
            </a:extLst>
          </p:cNvPr>
          <p:cNvSpPr>
            <a:spLocks noGrp="1"/>
          </p:cNvSpPr>
          <p:nvPr>
            <p:ph type="body" sz="quarter" idx="15" hasCustomPrompt="1"/>
          </p:nvPr>
        </p:nvSpPr>
        <p:spPr>
          <a:xfrm>
            <a:off x="365465" y="9384"/>
            <a:ext cx="4763578"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5592CFB-3912-0442-B914-01FFECC6CFA4}"/>
              </a:ext>
            </a:extLst>
          </p:cNvPr>
          <p:cNvGrpSpPr/>
          <p:nvPr userDrawn="1"/>
        </p:nvGrpSpPr>
        <p:grpSpPr>
          <a:xfrm>
            <a:off x="5370791" y="706737"/>
            <a:ext cx="6112421" cy="5920067"/>
            <a:chOff x="585323" y="1281787"/>
            <a:chExt cx="4553837" cy="5406241"/>
          </a:xfrm>
        </p:grpSpPr>
        <p:sp>
          <p:nvSpPr>
            <p:cNvPr id="15" name="Right Triangle 14">
              <a:extLst>
                <a:ext uri="{FF2B5EF4-FFF2-40B4-BE49-F238E27FC236}">
                  <a16:creationId xmlns:a16="http://schemas.microsoft.com/office/drawing/2014/main" id="{CE56B3A4-AF30-D64F-AEDC-4D86AF25484B}"/>
                </a:ext>
              </a:extLst>
            </p:cNvPr>
            <p:cNvSpPr/>
            <p:nvPr/>
          </p:nvSpPr>
          <p:spPr>
            <a:xfrm rot="10800000" flipH="1">
              <a:off x="2334784" y="5738382"/>
              <a:ext cx="1067258" cy="949646"/>
            </a:xfrm>
            <a:prstGeom prst="rtTriangle">
              <a:avLst/>
            </a:prstGeom>
            <a:gradFill>
              <a:gsLst>
                <a:gs pos="41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641893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bullet with photo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E472BD2-5F99-F64A-BF81-3C72416FA1ED}"/>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03C2BA4-F42A-2348-A223-F06043A8BBE1}"/>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0" name="Straight Connector 29">
            <a:extLst>
              <a:ext uri="{FF2B5EF4-FFF2-40B4-BE49-F238E27FC236}">
                <a16:creationId xmlns:a16="http://schemas.microsoft.com/office/drawing/2014/main" id="{2FEF9BFC-EB59-0741-9504-3B1AF873B471}"/>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E3633A5D-3792-1949-8C3B-D92754B77D26}"/>
              </a:ext>
            </a:extLst>
          </p:cNvPr>
          <p:cNvSpPr/>
          <p:nvPr userDrawn="1"/>
        </p:nvSpPr>
        <p:spPr>
          <a:xfrm>
            <a:off x="835544" y="0"/>
            <a:ext cx="10462549" cy="6857999"/>
          </a:xfrm>
          <a:custGeom>
            <a:avLst/>
            <a:gdLst>
              <a:gd name="connsiteX0" fmla="*/ 1458523 w 10462549"/>
              <a:gd name="connsiteY0" fmla="*/ 0 h 6857999"/>
              <a:gd name="connsiteX1" fmla="*/ 9004026 w 10462549"/>
              <a:gd name="connsiteY1" fmla="*/ 0 h 6857999"/>
              <a:gd name="connsiteX2" fmla="*/ 9103559 w 10462549"/>
              <a:gd name="connsiteY2" fmla="*/ 99642 h 6857999"/>
              <a:gd name="connsiteX3" fmla="*/ 10462549 w 10462549"/>
              <a:gd name="connsiteY3" fmla="*/ 3456852 h 6857999"/>
              <a:gd name="connsiteX4" fmla="*/ 9103559 w 10462549"/>
              <a:gd name="connsiteY4" fmla="*/ 6814061 h 6857999"/>
              <a:gd name="connsiteX5" fmla="*/ 9059669 w 10462549"/>
              <a:gd name="connsiteY5" fmla="*/ 6857999 h 6857999"/>
              <a:gd name="connsiteX6" fmla="*/ 1402880 w 10462549"/>
              <a:gd name="connsiteY6" fmla="*/ 6857999 h 6857999"/>
              <a:gd name="connsiteX7" fmla="*/ 1358990 w 10462549"/>
              <a:gd name="connsiteY7" fmla="*/ 6814061 h 6857999"/>
              <a:gd name="connsiteX8" fmla="*/ 0 w 10462549"/>
              <a:gd name="connsiteY8" fmla="*/ 3456852 h 6857999"/>
              <a:gd name="connsiteX9" fmla="*/ 1358990 w 10462549"/>
              <a:gd name="connsiteY9" fmla="*/ 99642 h 6857999"/>
              <a:gd name="connsiteX10" fmla="*/ 1458523 w 10462549"/>
              <a:gd name="connsiteY10" fmla="*/ 0 h 6857999"/>
              <a:gd name="connsiteX11" fmla="*/ 5227813 w 10462549"/>
              <a:gd name="connsiteY11" fmla="*/ 273318 h 6857999"/>
              <a:gd name="connsiteX12" fmla="*/ 1883105 w 10462549"/>
              <a:gd name="connsiteY12" fmla="*/ 3465709 h 6857999"/>
              <a:gd name="connsiteX13" fmla="*/ 5227813 w 10462549"/>
              <a:gd name="connsiteY13" fmla="*/ 6658100 h 6857999"/>
              <a:gd name="connsiteX14" fmla="*/ 8572521 w 10462549"/>
              <a:gd name="connsiteY14" fmla="*/ 3465709 h 6857999"/>
              <a:gd name="connsiteX15" fmla="*/ 5227813 w 10462549"/>
              <a:gd name="connsiteY15" fmla="*/ 27331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2549" h="6857999">
                <a:moveTo>
                  <a:pt x="1458523" y="0"/>
                </a:moveTo>
                <a:lnTo>
                  <a:pt x="9004026" y="0"/>
                </a:lnTo>
                <a:lnTo>
                  <a:pt x="9103559" y="99642"/>
                </a:lnTo>
                <a:cubicBezTo>
                  <a:pt x="9947923" y="986343"/>
                  <a:pt x="10462549" y="2164236"/>
                  <a:pt x="10462549" y="3456852"/>
                </a:cubicBezTo>
                <a:cubicBezTo>
                  <a:pt x="10462549" y="4749468"/>
                  <a:pt x="9947923" y="5927361"/>
                  <a:pt x="9103559" y="6814061"/>
                </a:cubicBezTo>
                <a:lnTo>
                  <a:pt x="9059669" y="6857999"/>
                </a:lnTo>
                <a:lnTo>
                  <a:pt x="1402880" y="6857999"/>
                </a:lnTo>
                <a:lnTo>
                  <a:pt x="1358990" y="6814061"/>
                </a:lnTo>
                <a:cubicBezTo>
                  <a:pt x="514626" y="5927361"/>
                  <a:pt x="0" y="4749468"/>
                  <a:pt x="0" y="3456852"/>
                </a:cubicBezTo>
                <a:cubicBezTo>
                  <a:pt x="0" y="2164236"/>
                  <a:pt x="514626" y="986343"/>
                  <a:pt x="1358990" y="99642"/>
                </a:cubicBezTo>
                <a:lnTo>
                  <a:pt x="1458523" y="0"/>
                </a:lnTo>
                <a:close/>
                <a:moveTo>
                  <a:pt x="5227813" y="273318"/>
                </a:moveTo>
                <a:cubicBezTo>
                  <a:pt x="3380581" y="273318"/>
                  <a:pt x="1883105" y="1702601"/>
                  <a:pt x="1883105" y="3465709"/>
                </a:cubicBezTo>
                <a:cubicBezTo>
                  <a:pt x="1883105" y="5228818"/>
                  <a:pt x="3380581" y="6658100"/>
                  <a:pt x="5227813" y="6658100"/>
                </a:cubicBezTo>
                <a:cubicBezTo>
                  <a:pt x="7075045" y="6658100"/>
                  <a:pt x="8572521" y="5228818"/>
                  <a:pt x="8572521" y="3465709"/>
                </a:cubicBezTo>
                <a:cubicBezTo>
                  <a:pt x="8572521" y="1702601"/>
                  <a:pt x="7075045" y="273318"/>
                  <a:pt x="5227813" y="273318"/>
                </a:cubicBez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EC0CC9C5-BAF9-4C4D-BF5D-018260387B24}"/>
              </a:ext>
            </a:extLst>
          </p:cNvPr>
          <p:cNvSpPr/>
          <p:nvPr userDrawn="1"/>
        </p:nvSpPr>
        <p:spPr>
          <a:xfrm>
            <a:off x="1628273" y="557463"/>
            <a:ext cx="8935453" cy="5690787"/>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Picture Placeholder 51">
            <a:extLst>
              <a:ext uri="{FF2B5EF4-FFF2-40B4-BE49-F238E27FC236}">
                <a16:creationId xmlns:a16="http://schemas.microsoft.com/office/drawing/2014/main" id="{09C09A60-4AC3-524A-84FC-4913FB51A720}"/>
              </a:ext>
            </a:extLst>
          </p:cNvPr>
          <p:cNvSpPr>
            <a:spLocks noGrp="1"/>
          </p:cNvSpPr>
          <p:nvPr>
            <p:ph type="pic" sz="quarter" idx="10"/>
          </p:nvPr>
        </p:nvSpPr>
        <p:spPr>
          <a:xfrm>
            <a:off x="203667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3" name="Rectangle 52">
            <a:extLst>
              <a:ext uri="{FF2B5EF4-FFF2-40B4-BE49-F238E27FC236}">
                <a16:creationId xmlns:a16="http://schemas.microsoft.com/office/drawing/2014/main" id="{E3B7744D-1808-2A44-AEF9-7E8022C73EAC}"/>
              </a:ext>
            </a:extLst>
          </p:cNvPr>
          <p:cNvSpPr/>
          <p:nvPr userDrawn="1"/>
        </p:nvSpPr>
        <p:spPr>
          <a:xfrm>
            <a:off x="287521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23">
            <a:extLst>
              <a:ext uri="{FF2B5EF4-FFF2-40B4-BE49-F238E27FC236}">
                <a16:creationId xmlns:a16="http://schemas.microsoft.com/office/drawing/2014/main" id="{BFEF5DF2-7014-0946-9BB0-5E6E0EC62065}"/>
              </a:ext>
            </a:extLst>
          </p:cNvPr>
          <p:cNvSpPr>
            <a:spLocks noGrp="1"/>
          </p:cNvSpPr>
          <p:nvPr>
            <p:ph type="body" sz="quarter" idx="14" hasCustomPrompt="1"/>
          </p:nvPr>
        </p:nvSpPr>
        <p:spPr>
          <a:xfrm>
            <a:off x="228775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55" name="Text Placeholder 25">
            <a:extLst>
              <a:ext uri="{FF2B5EF4-FFF2-40B4-BE49-F238E27FC236}">
                <a16:creationId xmlns:a16="http://schemas.microsoft.com/office/drawing/2014/main" id="{0B91CD3E-AB8D-B64A-933C-77902AF5C69A}"/>
              </a:ext>
            </a:extLst>
          </p:cNvPr>
          <p:cNvSpPr>
            <a:spLocks noGrp="1"/>
          </p:cNvSpPr>
          <p:nvPr>
            <p:ph type="body" sz="quarter" idx="15" hasCustomPrompt="1"/>
          </p:nvPr>
        </p:nvSpPr>
        <p:spPr>
          <a:xfrm>
            <a:off x="228775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56" name="Text Placeholder 25">
            <a:extLst>
              <a:ext uri="{FF2B5EF4-FFF2-40B4-BE49-F238E27FC236}">
                <a16:creationId xmlns:a16="http://schemas.microsoft.com/office/drawing/2014/main" id="{5A577084-F618-A640-9B32-5728B4024243}"/>
              </a:ext>
            </a:extLst>
          </p:cNvPr>
          <p:cNvSpPr>
            <a:spLocks noGrp="1"/>
          </p:cNvSpPr>
          <p:nvPr>
            <p:ph type="body" sz="quarter" idx="16" hasCustomPrompt="1"/>
          </p:nvPr>
        </p:nvSpPr>
        <p:spPr>
          <a:xfrm>
            <a:off x="287521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57" name="Picture Placeholder 56">
            <a:extLst>
              <a:ext uri="{FF2B5EF4-FFF2-40B4-BE49-F238E27FC236}">
                <a16:creationId xmlns:a16="http://schemas.microsoft.com/office/drawing/2014/main" id="{BC507682-635E-524F-9469-B45BAB70F692}"/>
              </a:ext>
            </a:extLst>
          </p:cNvPr>
          <p:cNvSpPr>
            <a:spLocks noGrp="1"/>
          </p:cNvSpPr>
          <p:nvPr>
            <p:ph type="pic" sz="quarter" idx="17"/>
          </p:nvPr>
        </p:nvSpPr>
        <p:spPr>
          <a:xfrm>
            <a:off x="476545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8" name="Rectangle 57">
            <a:extLst>
              <a:ext uri="{FF2B5EF4-FFF2-40B4-BE49-F238E27FC236}">
                <a16:creationId xmlns:a16="http://schemas.microsoft.com/office/drawing/2014/main" id="{3A96A8F3-57B6-3F4C-BB5D-22D43AB19DA4}"/>
              </a:ext>
            </a:extLst>
          </p:cNvPr>
          <p:cNvSpPr/>
          <p:nvPr userDrawn="1"/>
        </p:nvSpPr>
        <p:spPr>
          <a:xfrm>
            <a:off x="560399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23">
            <a:extLst>
              <a:ext uri="{FF2B5EF4-FFF2-40B4-BE49-F238E27FC236}">
                <a16:creationId xmlns:a16="http://schemas.microsoft.com/office/drawing/2014/main" id="{85A2B22F-9426-BF4F-B4DE-B77B9B10D60A}"/>
              </a:ext>
            </a:extLst>
          </p:cNvPr>
          <p:cNvSpPr>
            <a:spLocks noGrp="1"/>
          </p:cNvSpPr>
          <p:nvPr>
            <p:ph type="body" sz="quarter" idx="18" hasCustomPrompt="1"/>
          </p:nvPr>
        </p:nvSpPr>
        <p:spPr>
          <a:xfrm>
            <a:off x="501653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0" name="Text Placeholder 25">
            <a:extLst>
              <a:ext uri="{FF2B5EF4-FFF2-40B4-BE49-F238E27FC236}">
                <a16:creationId xmlns:a16="http://schemas.microsoft.com/office/drawing/2014/main" id="{B42D8ADB-FFF1-C84B-AA49-86F1493F4FF5}"/>
              </a:ext>
            </a:extLst>
          </p:cNvPr>
          <p:cNvSpPr>
            <a:spLocks noGrp="1"/>
          </p:cNvSpPr>
          <p:nvPr>
            <p:ph type="body" sz="quarter" idx="19" hasCustomPrompt="1"/>
          </p:nvPr>
        </p:nvSpPr>
        <p:spPr>
          <a:xfrm>
            <a:off x="501653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1" name="Text Placeholder 25">
            <a:extLst>
              <a:ext uri="{FF2B5EF4-FFF2-40B4-BE49-F238E27FC236}">
                <a16:creationId xmlns:a16="http://schemas.microsoft.com/office/drawing/2014/main" id="{5B11073F-5693-B645-B49F-4D025581383A}"/>
              </a:ext>
            </a:extLst>
          </p:cNvPr>
          <p:cNvSpPr>
            <a:spLocks noGrp="1"/>
          </p:cNvSpPr>
          <p:nvPr>
            <p:ph type="body" sz="quarter" idx="20" hasCustomPrompt="1"/>
          </p:nvPr>
        </p:nvSpPr>
        <p:spPr>
          <a:xfrm>
            <a:off x="560399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62" name="Picture Placeholder 61">
            <a:extLst>
              <a:ext uri="{FF2B5EF4-FFF2-40B4-BE49-F238E27FC236}">
                <a16:creationId xmlns:a16="http://schemas.microsoft.com/office/drawing/2014/main" id="{C54123EA-C5AD-C446-8F8B-8C752ED01F40}"/>
              </a:ext>
            </a:extLst>
          </p:cNvPr>
          <p:cNvSpPr>
            <a:spLocks noGrp="1"/>
          </p:cNvSpPr>
          <p:nvPr>
            <p:ph type="pic" sz="quarter" idx="21"/>
          </p:nvPr>
        </p:nvSpPr>
        <p:spPr>
          <a:xfrm>
            <a:off x="7569410"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63" name="Rectangle 62">
            <a:extLst>
              <a:ext uri="{FF2B5EF4-FFF2-40B4-BE49-F238E27FC236}">
                <a16:creationId xmlns:a16="http://schemas.microsoft.com/office/drawing/2014/main" id="{57F3C7DF-517C-7B4F-A61B-277D9688EC6E}"/>
              </a:ext>
            </a:extLst>
          </p:cNvPr>
          <p:cNvSpPr/>
          <p:nvPr userDrawn="1"/>
        </p:nvSpPr>
        <p:spPr>
          <a:xfrm>
            <a:off x="8407944"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 Placeholder 23">
            <a:extLst>
              <a:ext uri="{FF2B5EF4-FFF2-40B4-BE49-F238E27FC236}">
                <a16:creationId xmlns:a16="http://schemas.microsoft.com/office/drawing/2014/main" id="{B9DCC318-FDAC-E64C-90D6-A8E9036C7A8B}"/>
              </a:ext>
            </a:extLst>
          </p:cNvPr>
          <p:cNvSpPr>
            <a:spLocks noGrp="1"/>
          </p:cNvSpPr>
          <p:nvPr>
            <p:ph type="body" sz="quarter" idx="22" hasCustomPrompt="1"/>
          </p:nvPr>
        </p:nvSpPr>
        <p:spPr>
          <a:xfrm>
            <a:off x="7820489"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5" name="Text Placeholder 25">
            <a:extLst>
              <a:ext uri="{FF2B5EF4-FFF2-40B4-BE49-F238E27FC236}">
                <a16:creationId xmlns:a16="http://schemas.microsoft.com/office/drawing/2014/main" id="{A5B33296-B500-BA4D-87B2-689F24491DDE}"/>
              </a:ext>
            </a:extLst>
          </p:cNvPr>
          <p:cNvSpPr>
            <a:spLocks noGrp="1"/>
          </p:cNvSpPr>
          <p:nvPr>
            <p:ph type="body" sz="quarter" idx="23" hasCustomPrompt="1"/>
          </p:nvPr>
        </p:nvSpPr>
        <p:spPr>
          <a:xfrm>
            <a:off x="7820488"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6" name="Text Placeholder 25">
            <a:extLst>
              <a:ext uri="{FF2B5EF4-FFF2-40B4-BE49-F238E27FC236}">
                <a16:creationId xmlns:a16="http://schemas.microsoft.com/office/drawing/2014/main" id="{424E45D8-890A-4043-97BB-434C13CECC03}"/>
              </a:ext>
            </a:extLst>
          </p:cNvPr>
          <p:cNvSpPr>
            <a:spLocks noGrp="1"/>
          </p:cNvSpPr>
          <p:nvPr>
            <p:ph type="body" sz="quarter" idx="24" hasCustomPrompt="1"/>
          </p:nvPr>
        </p:nvSpPr>
        <p:spPr>
          <a:xfrm>
            <a:off x="8407945"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Tree>
    <p:extLst>
      <p:ext uri="{BB962C8B-B14F-4D97-AF65-F5344CB8AC3E}">
        <p14:creationId xmlns:p14="http://schemas.microsoft.com/office/powerpoint/2010/main" val="2880991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with text - pink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DD14410-94CE-F048-AD69-2BCCEC668E3F}"/>
              </a:ext>
            </a:extLst>
          </p:cNvPr>
          <p:cNvSpPr/>
          <p:nvPr userDrawn="1"/>
        </p:nvSpPr>
        <p:spPr>
          <a:xfrm>
            <a:off x="6753" y="0"/>
            <a:ext cx="8764172"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7" name="Straight Connector 26">
            <a:extLst>
              <a:ext uri="{FF2B5EF4-FFF2-40B4-BE49-F238E27FC236}">
                <a16:creationId xmlns:a16="http://schemas.microsoft.com/office/drawing/2014/main" id="{B2D2726A-A957-A44F-A3CD-5D7B9D10A947}"/>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548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YDSI</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267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photo with text - white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DD14410-94CE-F048-AD69-2BCCEC668E3F}"/>
              </a:ext>
            </a:extLst>
          </p:cNvPr>
          <p:cNvSpPr/>
          <p:nvPr userDrawn="1"/>
        </p:nvSpPr>
        <p:spPr>
          <a:xfrm>
            <a:off x="6753" y="0"/>
            <a:ext cx="8764172"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7" name="Straight Connector 26">
            <a:extLst>
              <a:ext uri="{FF2B5EF4-FFF2-40B4-BE49-F238E27FC236}">
                <a16:creationId xmlns:a16="http://schemas.microsoft.com/office/drawing/2014/main" id="{B2D2726A-A957-A44F-A3CD-5D7B9D10A947}"/>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5563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hotos with text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FA1C-9BA0-6E46-A97B-FC325F8601F6}"/>
              </a:ext>
            </a:extLst>
          </p:cNvPr>
          <p:cNvSpPr/>
          <p:nvPr userDrawn="1"/>
        </p:nvSpPr>
        <p:spPr>
          <a:xfrm>
            <a:off x="20821"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44902FF-2ECE-C741-A654-9E32083BE90A}"/>
              </a:ext>
            </a:extLst>
          </p:cNvPr>
          <p:cNvSpPr/>
          <p:nvPr userDrawn="1"/>
        </p:nvSpPr>
        <p:spPr>
          <a:xfrm>
            <a:off x="4149969" y="0"/>
            <a:ext cx="3404382"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4592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speech bubble on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FA1C-9BA0-6E46-A97B-FC325F8601F6}"/>
              </a:ext>
            </a:extLst>
          </p:cNvPr>
          <p:cNvSpPr/>
          <p:nvPr userDrawn="1"/>
        </p:nvSpPr>
        <p:spPr>
          <a:xfrm>
            <a:off x="1" y="0"/>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343128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speech bubble on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FA1C-9BA0-6E46-A97B-FC325F8601F6}"/>
              </a:ext>
            </a:extLst>
          </p:cNvPr>
          <p:cNvSpPr/>
          <p:nvPr userDrawn="1"/>
        </p:nvSpPr>
        <p:spPr>
          <a:xfrm>
            <a:off x="1" y="0"/>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2305659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photos with text - pink &amp;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44902FF-2ECE-C741-A654-9E32083BE90A}"/>
              </a:ext>
            </a:extLst>
          </p:cNvPr>
          <p:cNvSpPr/>
          <p:nvPr userDrawn="1"/>
        </p:nvSpPr>
        <p:spPr>
          <a:xfrm>
            <a:off x="0" y="0"/>
            <a:ext cx="6542926"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18" name="Text Placeholder 23">
            <a:extLst>
              <a:ext uri="{FF2B5EF4-FFF2-40B4-BE49-F238E27FC236}">
                <a16:creationId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73988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photos with text - pi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39C2D5-9B62-F44C-AE77-E17DC6AF599F}"/>
              </a:ext>
            </a:extLst>
          </p:cNvPr>
          <p:cNvSpPr/>
          <p:nvPr userDrawn="1"/>
        </p:nvSpPr>
        <p:spPr>
          <a:xfrm>
            <a:off x="0" y="0"/>
            <a:ext cx="1219199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id="{809D33F3-FB45-8D45-8485-CCF42281C0E6}"/>
              </a:ext>
            </a:extLst>
          </p:cNvPr>
          <p:cNvCxnSpPr>
            <a:cxnSpLocks/>
          </p:cNvCxnSpPr>
          <p:nvPr userDrawn="1"/>
        </p:nvCxnSpPr>
        <p:spPr>
          <a:xfrm>
            <a:off x="386062" y="6472844"/>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24917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hotos with text -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id="{809D33F3-FB45-8D45-8485-CCF42281C0E6}"/>
              </a:ext>
            </a:extLst>
          </p:cNvPr>
          <p:cNvCxnSpPr>
            <a:cxnSpLocks/>
          </p:cNvCxnSpPr>
          <p:nvPr userDrawn="1"/>
        </p:nvCxnSpPr>
        <p:spPr>
          <a:xfrm>
            <a:off x="386062" y="6472844"/>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684658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Photo - Text - Pink">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29B84BE-DED7-D945-AD63-CA83E82C61F4}"/>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33D5A26C-46D6-5D4A-B571-4E35E67E854A}"/>
              </a:ext>
            </a:extLst>
          </p:cNvPr>
          <p:cNvSpPr>
            <a:spLocks noGrp="1"/>
          </p:cNvSpPr>
          <p:nvPr>
            <p:ph type="body" sz="quarter" idx="14" hasCustomPrompt="1"/>
          </p:nvPr>
        </p:nvSpPr>
        <p:spPr>
          <a:xfrm>
            <a:off x="5359398" y="2230946"/>
            <a:ext cx="4953000"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97821476-5344-9F41-A78C-ACED2A145F15}"/>
              </a:ext>
            </a:extLst>
          </p:cNvPr>
          <p:cNvSpPr>
            <a:spLocks noGrp="1"/>
          </p:cNvSpPr>
          <p:nvPr>
            <p:ph type="body" sz="quarter" idx="15" hasCustomPrompt="1"/>
          </p:nvPr>
        </p:nvSpPr>
        <p:spPr>
          <a:xfrm>
            <a:off x="5359400" y="3431298"/>
            <a:ext cx="4953000"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id="{173BCA9B-BF52-9E4D-BEAA-66A3BFABE79F}"/>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1" name="Picture Placeholder 30">
            <a:extLst>
              <a:ext uri="{FF2B5EF4-FFF2-40B4-BE49-F238E27FC236}">
                <a16:creationId xmlns:a16="http://schemas.microsoft.com/office/drawing/2014/main"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5562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Photo - Text - Whit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33D5A26C-46D6-5D4A-B571-4E35E67E854A}"/>
              </a:ext>
            </a:extLst>
          </p:cNvPr>
          <p:cNvSpPr>
            <a:spLocks noGrp="1"/>
          </p:cNvSpPr>
          <p:nvPr>
            <p:ph type="body" sz="quarter" idx="14" hasCustomPrompt="1"/>
          </p:nvPr>
        </p:nvSpPr>
        <p:spPr>
          <a:xfrm>
            <a:off x="5621950" y="855235"/>
            <a:ext cx="4953000"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97821476-5344-9F41-A78C-ACED2A145F15}"/>
              </a:ext>
            </a:extLst>
          </p:cNvPr>
          <p:cNvSpPr>
            <a:spLocks noGrp="1"/>
          </p:cNvSpPr>
          <p:nvPr>
            <p:ph type="body" sz="quarter" idx="15" hasCustomPrompt="1"/>
          </p:nvPr>
        </p:nvSpPr>
        <p:spPr>
          <a:xfrm>
            <a:off x="5621952" y="2055587"/>
            <a:ext cx="4953000"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id="{173BCA9B-BF52-9E4D-BEAA-66A3BFABE79F}"/>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1" name="Picture Placeholder 30">
            <a:extLst>
              <a:ext uri="{FF2B5EF4-FFF2-40B4-BE49-F238E27FC236}">
                <a16:creationId xmlns:a16="http://schemas.microsoft.com/office/drawing/2014/main"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9549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lide -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88E728-CD00-6E4C-B969-3123D20CBAD1}"/>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3429000"/>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9F874D67-6A5A-AB43-9288-2D225984CDB6}"/>
              </a:ext>
            </a:extLst>
          </p:cNvPr>
          <p:cNvSpPr>
            <a:spLocks noGrp="1"/>
          </p:cNvSpPr>
          <p:nvPr>
            <p:ph type="body" sz="quarter" idx="16" hasCustomPrompt="1"/>
          </p:nvPr>
        </p:nvSpPr>
        <p:spPr>
          <a:xfrm>
            <a:off x="6223065" y="3428941"/>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12397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D0E02D54-D61B-544E-8988-ACF1FD011E4D}"/>
              </a:ext>
            </a:extLst>
          </p:cNvPr>
          <p:cNvSpPr/>
          <p:nvPr userDrawn="1"/>
        </p:nvSpPr>
        <p:spPr>
          <a:xfrm rot="10800000" flipH="1">
            <a:off x="2166368" y="5734609"/>
            <a:ext cx="1108545" cy="986383"/>
          </a:xfrm>
          <a:prstGeom prst="rtTriangle">
            <a:avLst/>
          </a:prstGeom>
          <a:gradFill>
            <a:gsLst>
              <a:gs pos="43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1" name="Freeform 30">
            <a:extLst>
              <a:ext uri="{FF2B5EF4-FFF2-40B4-BE49-F238E27FC236}">
                <a16:creationId xmlns:a16="http://schemas.microsoft.com/office/drawing/2014/main" id="{6666FF95-22AA-4A49-90DA-746143A18008}"/>
              </a:ext>
            </a:extLst>
          </p:cNvPr>
          <p:cNvSpPr/>
          <p:nvPr userDrawn="1"/>
        </p:nvSpPr>
        <p:spPr>
          <a:xfrm>
            <a:off x="349228" y="1131575"/>
            <a:ext cx="2498448" cy="3312306"/>
          </a:xfrm>
          <a:custGeom>
            <a:avLst/>
            <a:gdLst>
              <a:gd name="connsiteX0" fmla="*/ 1940230 w 2384351"/>
              <a:gd name="connsiteY0" fmla="*/ 0 h 3161043"/>
              <a:gd name="connsiteX1" fmla="*/ 1943692 w 2384351"/>
              <a:gd name="connsiteY1" fmla="*/ 3809 h 3161043"/>
              <a:gd name="connsiteX2" fmla="*/ 2384351 w 2384351"/>
              <a:gd name="connsiteY2" fmla="*/ 1231303 h 3161043"/>
              <a:gd name="connsiteX3" fmla="*/ 454611 w 2384351"/>
              <a:gd name="connsiteY3" fmla="*/ 3161043 h 3161043"/>
              <a:gd name="connsiteX4" fmla="*/ 257306 w 2384351"/>
              <a:gd name="connsiteY4" fmla="*/ 3151080 h 3161043"/>
              <a:gd name="connsiteX5" fmla="*/ 191994 w 2384351"/>
              <a:gd name="connsiteY5" fmla="*/ 3141113 h 3161043"/>
              <a:gd name="connsiteX6" fmla="*/ 177366 w 2384351"/>
              <a:gd name="connsiteY6" fmla="*/ 3110747 h 3161043"/>
              <a:gd name="connsiteX7" fmla="*/ 0 w 2384351"/>
              <a:gd name="connsiteY7" fmla="*/ 2232221 h 3161043"/>
              <a:gd name="connsiteX8" fmla="*/ 1802136 w 2384351"/>
              <a:gd name="connsiteY8" fmla="*/ 21075 h 3161043"/>
              <a:gd name="connsiteX9" fmla="*/ 1940230 w 2384351"/>
              <a:gd name="connsiteY9" fmla="*/ 0 h 316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351" h="3161043">
                <a:moveTo>
                  <a:pt x="1940230" y="0"/>
                </a:moveTo>
                <a:lnTo>
                  <a:pt x="1943692" y="3809"/>
                </a:lnTo>
                <a:cubicBezTo>
                  <a:pt x="2218981" y="337382"/>
                  <a:pt x="2384351" y="765030"/>
                  <a:pt x="2384351" y="1231303"/>
                </a:cubicBezTo>
                <a:cubicBezTo>
                  <a:pt x="2384351" y="2297069"/>
                  <a:pt x="1520377" y="3161043"/>
                  <a:pt x="454611" y="3161043"/>
                </a:cubicBezTo>
                <a:cubicBezTo>
                  <a:pt x="388001" y="3161043"/>
                  <a:pt x="322179" y="3157668"/>
                  <a:pt x="257306" y="3151080"/>
                </a:cubicBezTo>
                <a:lnTo>
                  <a:pt x="191994" y="3141113"/>
                </a:lnTo>
                <a:lnTo>
                  <a:pt x="177366" y="3110747"/>
                </a:lnTo>
                <a:cubicBezTo>
                  <a:pt x="63156" y="2840724"/>
                  <a:pt x="0" y="2543848"/>
                  <a:pt x="0" y="2232221"/>
                </a:cubicBezTo>
                <a:cubicBezTo>
                  <a:pt x="0" y="1141528"/>
                  <a:pt x="773659" y="231532"/>
                  <a:pt x="1802136" y="21075"/>
                </a:cubicBezTo>
                <a:lnTo>
                  <a:pt x="1940230" y="0"/>
                </a:lnTo>
                <a:close/>
              </a:path>
            </a:pathLst>
          </a:custGeom>
          <a:solidFill>
            <a:srgbClr val="703B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2" name="Freeform 31">
            <a:extLst>
              <a:ext uri="{FF2B5EF4-FFF2-40B4-BE49-F238E27FC236}">
                <a16:creationId xmlns:a16="http://schemas.microsoft.com/office/drawing/2014/main" id="{4A31B62C-C5DD-B246-A069-FEABDF4206B9}"/>
              </a:ext>
            </a:extLst>
          </p:cNvPr>
          <p:cNvSpPr/>
          <p:nvPr userDrawn="1"/>
        </p:nvSpPr>
        <p:spPr>
          <a:xfrm>
            <a:off x="550409" y="1105609"/>
            <a:ext cx="4528824" cy="4730005"/>
          </a:xfrm>
          <a:custGeom>
            <a:avLst/>
            <a:gdLst>
              <a:gd name="connsiteX0" fmla="*/ 2065006 w 4322006"/>
              <a:gd name="connsiteY0" fmla="*/ 0 h 4514000"/>
              <a:gd name="connsiteX1" fmla="*/ 4322006 w 4322006"/>
              <a:gd name="connsiteY1" fmla="*/ 2257000 h 4514000"/>
              <a:gd name="connsiteX2" fmla="*/ 2065006 w 4322006"/>
              <a:gd name="connsiteY2" fmla="*/ 4514000 h 4514000"/>
              <a:gd name="connsiteX3" fmla="*/ 80414 w 4322006"/>
              <a:gd name="connsiteY3" fmla="*/ 3332820 h 4514000"/>
              <a:gd name="connsiteX4" fmla="*/ 0 w 4322006"/>
              <a:gd name="connsiteY4" fmla="*/ 3165892 h 4514000"/>
              <a:gd name="connsiteX5" fmla="*/ 65312 w 4322006"/>
              <a:gd name="connsiteY5" fmla="*/ 3175859 h 4514000"/>
              <a:gd name="connsiteX6" fmla="*/ 262617 w 4322006"/>
              <a:gd name="connsiteY6" fmla="*/ 3185822 h 4514000"/>
              <a:gd name="connsiteX7" fmla="*/ 2192357 w 4322006"/>
              <a:gd name="connsiteY7" fmla="*/ 1256082 h 4514000"/>
              <a:gd name="connsiteX8" fmla="*/ 1751698 w 4322006"/>
              <a:gd name="connsiteY8" fmla="*/ 28588 h 4514000"/>
              <a:gd name="connsiteX9" fmla="*/ 1748236 w 4322006"/>
              <a:gd name="connsiteY9" fmla="*/ 24779 h 4514000"/>
              <a:gd name="connsiteX10" fmla="*/ 1834241 w 4322006"/>
              <a:gd name="connsiteY10" fmla="*/ 11653 h 4514000"/>
              <a:gd name="connsiteX11" fmla="*/ 2065006 w 4322006"/>
              <a:gd name="connsiteY11" fmla="*/ 0 h 45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006" h="4514000">
                <a:moveTo>
                  <a:pt x="2065006" y="0"/>
                </a:moveTo>
                <a:cubicBezTo>
                  <a:pt x="3311513" y="0"/>
                  <a:pt x="4322006" y="1010493"/>
                  <a:pt x="4322006" y="2257000"/>
                </a:cubicBezTo>
                <a:cubicBezTo>
                  <a:pt x="4322006" y="3503507"/>
                  <a:pt x="3311513" y="4514000"/>
                  <a:pt x="2065006" y="4514000"/>
                </a:cubicBezTo>
                <a:cubicBezTo>
                  <a:pt x="1208033" y="4514000"/>
                  <a:pt x="462612" y="4036384"/>
                  <a:pt x="80414" y="3332820"/>
                </a:cubicBezTo>
                <a:lnTo>
                  <a:pt x="0" y="3165892"/>
                </a:lnTo>
                <a:lnTo>
                  <a:pt x="65312" y="3175859"/>
                </a:lnTo>
                <a:cubicBezTo>
                  <a:pt x="130185" y="3182447"/>
                  <a:pt x="196007" y="3185822"/>
                  <a:pt x="262617" y="3185822"/>
                </a:cubicBezTo>
                <a:cubicBezTo>
                  <a:pt x="1328383" y="3185822"/>
                  <a:pt x="2192357" y="2321848"/>
                  <a:pt x="2192357" y="1256082"/>
                </a:cubicBezTo>
                <a:cubicBezTo>
                  <a:pt x="2192357" y="789809"/>
                  <a:pt x="2026987" y="362161"/>
                  <a:pt x="1751698" y="28588"/>
                </a:cubicBezTo>
                <a:lnTo>
                  <a:pt x="1748236" y="24779"/>
                </a:lnTo>
                <a:lnTo>
                  <a:pt x="1834241" y="11653"/>
                </a:lnTo>
                <a:cubicBezTo>
                  <a:pt x="1910115" y="3947"/>
                  <a:pt x="1987100" y="0"/>
                  <a:pt x="2065006"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3" name="Freeform 32">
            <a:extLst>
              <a:ext uri="{FF2B5EF4-FFF2-40B4-BE49-F238E27FC236}">
                <a16:creationId xmlns:a16="http://schemas.microsoft.com/office/drawing/2014/main" id="{271E0C1D-9599-154C-948C-81AEC5ACBC84}"/>
              </a:ext>
            </a:extLst>
          </p:cNvPr>
          <p:cNvSpPr/>
          <p:nvPr userDrawn="1"/>
        </p:nvSpPr>
        <p:spPr>
          <a:xfrm>
            <a:off x="13184" y="399716"/>
            <a:ext cx="2369119" cy="4023281"/>
          </a:xfrm>
          <a:custGeom>
            <a:avLst/>
            <a:gdLst>
              <a:gd name="connsiteX0" fmla="*/ 812410 w 2369119"/>
              <a:gd name="connsiteY0" fmla="*/ 0 h 4023281"/>
              <a:gd name="connsiteX1" fmla="*/ 2242238 w 2369119"/>
              <a:gd name="connsiteY1" fmla="*/ 592254 h 4023281"/>
              <a:gd name="connsiteX2" fmla="*/ 2369119 w 2369119"/>
              <a:gd name="connsiteY2" fmla="*/ 731859 h 4023281"/>
              <a:gd name="connsiteX3" fmla="*/ 2224417 w 2369119"/>
              <a:gd name="connsiteY3" fmla="*/ 753942 h 4023281"/>
              <a:gd name="connsiteX4" fmla="*/ 336044 w 2369119"/>
              <a:gd name="connsiteY4" fmla="*/ 3070897 h 4023281"/>
              <a:gd name="connsiteX5" fmla="*/ 521898 w 2369119"/>
              <a:gd name="connsiteY5" fmla="*/ 3991462 h 4023281"/>
              <a:gd name="connsiteX6" fmla="*/ 537226 w 2369119"/>
              <a:gd name="connsiteY6" fmla="*/ 4023281 h 4023281"/>
              <a:gd name="connsiteX7" fmla="*/ 404889 w 2369119"/>
              <a:gd name="connsiteY7" fmla="*/ 4003084 h 4023281"/>
              <a:gd name="connsiteX8" fmla="*/ 70962 w 2369119"/>
              <a:gd name="connsiteY8" fmla="*/ 3903907 h 4023281"/>
              <a:gd name="connsiteX9" fmla="*/ 0 w 2369119"/>
              <a:gd name="connsiteY9" fmla="*/ 3872352 h 4023281"/>
              <a:gd name="connsiteX10" fmla="*/ 0 w 2369119"/>
              <a:gd name="connsiteY10" fmla="*/ 171104 h 4023281"/>
              <a:gd name="connsiteX11" fmla="*/ 25324 w 2369119"/>
              <a:gd name="connsiteY11" fmla="*/ 158905 h 4023281"/>
              <a:gd name="connsiteX12" fmla="*/ 812410 w 2369119"/>
              <a:gd name="connsiteY12" fmla="*/ 0 h 402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9119" h="4023281">
                <a:moveTo>
                  <a:pt x="812410" y="0"/>
                </a:moveTo>
                <a:cubicBezTo>
                  <a:pt x="1370792" y="0"/>
                  <a:pt x="1876313" y="226329"/>
                  <a:pt x="2242238" y="592254"/>
                </a:cubicBezTo>
                <a:lnTo>
                  <a:pt x="2369119" y="731859"/>
                </a:lnTo>
                <a:lnTo>
                  <a:pt x="2224417" y="753942"/>
                </a:lnTo>
                <a:cubicBezTo>
                  <a:pt x="1146725" y="974470"/>
                  <a:pt x="336044" y="1928012"/>
                  <a:pt x="336044" y="3070897"/>
                </a:cubicBezTo>
                <a:cubicBezTo>
                  <a:pt x="336044" y="3397436"/>
                  <a:pt x="402223" y="3708518"/>
                  <a:pt x="521898" y="3991462"/>
                </a:cubicBezTo>
                <a:lnTo>
                  <a:pt x="537226" y="4023281"/>
                </a:lnTo>
                <a:lnTo>
                  <a:pt x="404889" y="4003084"/>
                </a:lnTo>
                <a:cubicBezTo>
                  <a:pt x="289710" y="3979515"/>
                  <a:pt x="178099" y="3946154"/>
                  <a:pt x="70962" y="3903907"/>
                </a:cubicBezTo>
                <a:lnTo>
                  <a:pt x="0" y="3872352"/>
                </a:lnTo>
                <a:lnTo>
                  <a:pt x="0" y="171104"/>
                </a:lnTo>
                <a:lnTo>
                  <a:pt x="25324" y="158905"/>
                </a:lnTo>
                <a:cubicBezTo>
                  <a:pt x="267243" y="56582"/>
                  <a:pt x="533219" y="0"/>
                  <a:pt x="812410"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close up of a sign&#10;&#10;Description automatically generated">
            <a:extLst>
              <a:ext uri="{FF2B5EF4-FFF2-40B4-BE49-F238E27FC236}">
                <a16:creationId xmlns:a16="http://schemas.microsoft.com/office/drawing/2014/main" id="{039E56AF-0EDD-454C-9575-21C6DEC7D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3047" y="399716"/>
            <a:ext cx="4191000" cy="1270000"/>
          </a:xfrm>
          <a:prstGeom prst="rect">
            <a:avLst/>
          </a:prstGeom>
        </p:spPr>
      </p:pic>
      <p:sp>
        <p:nvSpPr>
          <p:cNvPr id="26" name="Text Placeholder 23">
            <a:extLst>
              <a:ext uri="{FF2B5EF4-FFF2-40B4-BE49-F238E27FC236}">
                <a16:creationId xmlns:a16="http://schemas.microsoft.com/office/drawing/2014/main" id="{608DE909-BC66-F241-A842-B20FB5D622A3}"/>
              </a:ext>
            </a:extLst>
          </p:cNvPr>
          <p:cNvSpPr>
            <a:spLocks noGrp="1"/>
          </p:cNvSpPr>
          <p:nvPr userDrawn="1">
            <p:ph type="body" sz="quarter" idx="19" hasCustomPrompt="1"/>
          </p:nvPr>
        </p:nvSpPr>
        <p:spPr>
          <a:xfrm>
            <a:off x="1152753" y="3630445"/>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Sub-heading</a:t>
            </a:r>
          </a:p>
        </p:txBody>
      </p:sp>
      <p:sp>
        <p:nvSpPr>
          <p:cNvPr id="27" name="Text Placeholder 23">
            <a:extLst>
              <a:ext uri="{FF2B5EF4-FFF2-40B4-BE49-F238E27FC236}">
                <a16:creationId xmlns:a16="http://schemas.microsoft.com/office/drawing/2014/main" id="{35107A99-85A2-0B46-8004-70859B7F4D11}"/>
              </a:ext>
            </a:extLst>
          </p:cNvPr>
          <p:cNvSpPr>
            <a:spLocks noGrp="1"/>
          </p:cNvSpPr>
          <p:nvPr userDrawn="1">
            <p:ph type="body" sz="quarter" idx="20" hasCustomPrompt="1"/>
          </p:nvPr>
        </p:nvSpPr>
        <p:spPr>
          <a:xfrm>
            <a:off x="1152753" y="2820869"/>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Heading </a:t>
            </a:r>
          </a:p>
        </p:txBody>
      </p:sp>
      <p:sp>
        <p:nvSpPr>
          <p:cNvPr id="28" name="Footer Placeholder 6">
            <a:extLst>
              <a:ext uri="{FF2B5EF4-FFF2-40B4-BE49-F238E27FC236}">
                <a16:creationId xmlns:a16="http://schemas.microsoft.com/office/drawing/2014/main" id="{BC5C334C-BCEF-B142-874F-73AAB1B7E639}"/>
              </a:ext>
            </a:extLst>
          </p:cNvPr>
          <p:cNvSpPr txBox="1">
            <a:spLocks noGrp="1"/>
          </p:cNvSpPr>
          <p:nvPr userDrawn="1"/>
        </p:nvSpPr>
        <p:spPr bwMode="auto">
          <a:xfrm>
            <a:off x="9544272" y="6161631"/>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9" name="Picture 8">
            <a:extLst>
              <a:ext uri="{FF2B5EF4-FFF2-40B4-BE49-F238E27FC236}">
                <a16:creationId xmlns:a16="http://schemas.microsoft.com/office/drawing/2014/main" id="{76648142-E672-A744-8ABE-938BF1DB50E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90403" y="616163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reeform 29">
            <a:extLst>
              <a:ext uri="{FF2B5EF4-FFF2-40B4-BE49-F238E27FC236}">
                <a16:creationId xmlns:a16="http://schemas.microsoft.com/office/drawing/2014/main" id="{99D33FD2-158B-DC46-8F5F-3E38F6B003B1}"/>
              </a:ext>
            </a:extLst>
          </p:cNvPr>
          <p:cNvSpPr>
            <a:spLocks noGrp="1"/>
          </p:cNvSpPr>
          <p:nvPr>
            <p:ph type="pic" sz="quarter" idx="21"/>
          </p:nvPr>
        </p:nvSpPr>
        <p:spPr>
          <a:xfrm>
            <a:off x="12700" y="1935163"/>
            <a:ext cx="12179300" cy="3646487"/>
          </a:xfrm>
          <a:custGeom>
            <a:avLst/>
            <a:gdLst>
              <a:gd name="connsiteX0" fmla="*/ 336528 w 12179300"/>
              <a:gd name="connsiteY0" fmla="*/ 1535450 h 3646487"/>
              <a:gd name="connsiteX1" fmla="*/ 348739 w 12179300"/>
              <a:gd name="connsiteY1" fmla="*/ 1777258 h 3646487"/>
              <a:gd name="connsiteX2" fmla="*/ 360633 w 12179300"/>
              <a:gd name="connsiteY2" fmla="*/ 1855191 h 3646487"/>
              <a:gd name="connsiteX3" fmla="*/ 348738 w 12179300"/>
              <a:gd name="connsiteY3" fmla="*/ 1777258 h 3646487"/>
              <a:gd name="connsiteX4" fmla="*/ 336528 w 12179300"/>
              <a:gd name="connsiteY4" fmla="*/ 1535450 h 3646487"/>
              <a:gd name="connsiteX5" fmla="*/ 344970 w 12179300"/>
              <a:gd name="connsiteY5" fmla="*/ 1344460 h 3646487"/>
              <a:gd name="connsiteX6" fmla="*/ 336528 w 12179300"/>
              <a:gd name="connsiteY6" fmla="*/ 1535450 h 3646487"/>
              <a:gd name="connsiteX7" fmla="*/ 341816 w 12179300"/>
              <a:gd name="connsiteY7" fmla="*/ 1376036 h 3646487"/>
              <a:gd name="connsiteX8" fmla="*/ 350540 w 12179300"/>
              <a:gd name="connsiteY8" fmla="*/ 1288693 h 3646487"/>
              <a:gd name="connsiteX9" fmla="*/ 344970 w 12179300"/>
              <a:gd name="connsiteY9" fmla="*/ 1344460 h 3646487"/>
              <a:gd name="connsiteX10" fmla="*/ 345896 w 12179300"/>
              <a:gd name="connsiteY10" fmla="*/ 1323511 h 3646487"/>
              <a:gd name="connsiteX11" fmla="*/ 368918 w 12179300"/>
              <a:gd name="connsiteY11" fmla="*/ 1150914 h 3646487"/>
              <a:gd name="connsiteX12" fmla="*/ 350540 w 12179300"/>
              <a:gd name="connsiteY12" fmla="*/ 1288693 h 3646487"/>
              <a:gd name="connsiteX13" fmla="*/ 357456 w 12179300"/>
              <a:gd name="connsiteY13" fmla="*/ 1219454 h 3646487"/>
              <a:gd name="connsiteX14" fmla="*/ 378014 w 12179300"/>
              <a:gd name="connsiteY14" fmla="*/ 1096521 h 3646487"/>
              <a:gd name="connsiteX15" fmla="*/ 368918 w 12179300"/>
              <a:gd name="connsiteY15" fmla="*/ 1150914 h 3646487"/>
              <a:gd name="connsiteX16" fmla="*/ 373467 w 12179300"/>
              <a:gd name="connsiteY16" fmla="*/ 1116806 h 3646487"/>
              <a:gd name="connsiteX17" fmla="*/ 418446 w 12179300"/>
              <a:gd name="connsiteY17" fmla="*/ 916131 h 3646487"/>
              <a:gd name="connsiteX18" fmla="*/ 378014 w 12179300"/>
              <a:gd name="connsiteY18" fmla="*/ 1096521 h 3646487"/>
              <a:gd name="connsiteX19" fmla="*/ 383111 w 12179300"/>
              <a:gd name="connsiteY19" fmla="*/ 1066040 h 3646487"/>
              <a:gd name="connsiteX20" fmla="*/ 418446 w 12179300"/>
              <a:gd name="connsiteY20" fmla="*/ 916131 h 3646487"/>
              <a:gd name="connsiteX21" fmla="*/ 4498228 w 12179300"/>
              <a:gd name="connsiteY21" fmla="*/ 0 h 3646487"/>
              <a:gd name="connsiteX22" fmla="*/ 12179300 w 12179300"/>
              <a:gd name="connsiteY22" fmla="*/ 0 h 3646487"/>
              <a:gd name="connsiteX23" fmla="*/ 12179300 w 12179300"/>
              <a:gd name="connsiteY23" fmla="*/ 3646487 h 3646487"/>
              <a:gd name="connsiteX24" fmla="*/ 3767501 w 12179300"/>
              <a:gd name="connsiteY24" fmla="*/ 3646487 h 3646487"/>
              <a:gd name="connsiteX25" fmla="*/ 3915656 w 12179300"/>
              <a:gd name="connsiteY25" fmla="*/ 3565433 h 3646487"/>
              <a:gd name="connsiteX26" fmla="*/ 5066533 w 12179300"/>
              <a:gd name="connsiteY26" fmla="*/ 1535449 h 3646487"/>
              <a:gd name="connsiteX27" fmla="*/ 4526482 w 12179300"/>
              <a:gd name="connsiteY27" fmla="*/ 31088 h 3646487"/>
              <a:gd name="connsiteX28" fmla="*/ 0 w 12179300"/>
              <a:gd name="connsiteY28" fmla="*/ 0 h 3646487"/>
              <a:gd name="connsiteX29" fmla="*/ 484 w 12179300"/>
              <a:gd name="connsiteY29" fmla="*/ 0 h 3646487"/>
              <a:gd name="connsiteX30" fmla="*/ 484 w 12179300"/>
              <a:gd name="connsiteY30" fmla="*/ 2336905 h 3646487"/>
              <a:gd name="connsiteX31" fmla="*/ 71446 w 12179300"/>
              <a:gd name="connsiteY31" fmla="*/ 2368460 h 3646487"/>
              <a:gd name="connsiteX32" fmla="*/ 405373 w 12179300"/>
              <a:gd name="connsiteY32" fmla="*/ 2467637 h 3646487"/>
              <a:gd name="connsiteX33" fmla="*/ 537710 w 12179300"/>
              <a:gd name="connsiteY33" fmla="*/ 2487834 h 3646487"/>
              <a:gd name="connsiteX34" fmla="*/ 621971 w 12179300"/>
              <a:gd name="connsiteY34" fmla="*/ 2662749 h 3646487"/>
              <a:gd name="connsiteX35" fmla="*/ 1612135 w 12179300"/>
              <a:gd name="connsiteY35" fmla="*/ 3635155 h 3646487"/>
              <a:gd name="connsiteX36" fmla="*/ 1636905 w 12179300"/>
              <a:gd name="connsiteY36" fmla="*/ 3646487 h 3646487"/>
              <a:gd name="connsiteX37" fmla="*/ 0 w 12179300"/>
              <a:gd name="connsiteY37" fmla="*/ 3646487 h 364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79300" h="3646487">
                <a:moveTo>
                  <a:pt x="336528" y="1535450"/>
                </a:moveTo>
                <a:cubicBezTo>
                  <a:pt x="336528" y="1617085"/>
                  <a:pt x="340664" y="1697753"/>
                  <a:pt x="348739" y="1777258"/>
                </a:cubicBezTo>
                <a:lnTo>
                  <a:pt x="360633" y="1855191"/>
                </a:lnTo>
                <a:lnTo>
                  <a:pt x="348738" y="1777258"/>
                </a:lnTo>
                <a:cubicBezTo>
                  <a:pt x="340664" y="1697754"/>
                  <a:pt x="336528" y="1617085"/>
                  <a:pt x="336528" y="1535450"/>
                </a:cubicBezTo>
                <a:close/>
                <a:moveTo>
                  <a:pt x="344970" y="1344460"/>
                </a:moveTo>
                <a:lnTo>
                  <a:pt x="336528" y="1535450"/>
                </a:lnTo>
                <a:cubicBezTo>
                  <a:pt x="336528" y="1481877"/>
                  <a:pt x="338309" y="1428721"/>
                  <a:pt x="341816" y="1376036"/>
                </a:cubicBezTo>
                <a:close/>
                <a:moveTo>
                  <a:pt x="350540" y="1288693"/>
                </a:moveTo>
                <a:lnTo>
                  <a:pt x="344970" y="1344460"/>
                </a:lnTo>
                <a:lnTo>
                  <a:pt x="345896" y="1323511"/>
                </a:lnTo>
                <a:close/>
                <a:moveTo>
                  <a:pt x="368918" y="1150914"/>
                </a:moveTo>
                <a:lnTo>
                  <a:pt x="350540" y="1288693"/>
                </a:lnTo>
                <a:lnTo>
                  <a:pt x="357456" y="1219454"/>
                </a:lnTo>
                <a:close/>
                <a:moveTo>
                  <a:pt x="378014" y="1096521"/>
                </a:moveTo>
                <a:lnTo>
                  <a:pt x="368918" y="1150914"/>
                </a:lnTo>
                <a:lnTo>
                  <a:pt x="373467" y="1116806"/>
                </a:lnTo>
                <a:close/>
                <a:moveTo>
                  <a:pt x="418446" y="916131"/>
                </a:moveTo>
                <a:lnTo>
                  <a:pt x="378014" y="1096521"/>
                </a:lnTo>
                <a:lnTo>
                  <a:pt x="383111" y="1066040"/>
                </a:lnTo>
                <a:cubicBezTo>
                  <a:pt x="393295" y="1015468"/>
                  <a:pt x="405092" y="965479"/>
                  <a:pt x="418446" y="916131"/>
                </a:cubicBezTo>
                <a:close/>
                <a:moveTo>
                  <a:pt x="4498228" y="0"/>
                </a:moveTo>
                <a:lnTo>
                  <a:pt x="12179300" y="0"/>
                </a:lnTo>
                <a:lnTo>
                  <a:pt x="12179300" y="3646487"/>
                </a:lnTo>
                <a:lnTo>
                  <a:pt x="3767501" y="3646487"/>
                </a:lnTo>
                <a:lnTo>
                  <a:pt x="3915656" y="3565433"/>
                </a:lnTo>
                <a:cubicBezTo>
                  <a:pt x="4605081" y="3152204"/>
                  <a:pt x="5066533" y="2397716"/>
                  <a:pt x="5066533" y="1535449"/>
                </a:cubicBezTo>
                <a:cubicBezTo>
                  <a:pt x="5066533" y="964006"/>
                  <a:pt x="4863864" y="439900"/>
                  <a:pt x="4526482" y="31088"/>
                </a:cubicBezTo>
                <a:close/>
                <a:moveTo>
                  <a:pt x="0" y="0"/>
                </a:moveTo>
                <a:lnTo>
                  <a:pt x="484" y="0"/>
                </a:lnTo>
                <a:lnTo>
                  <a:pt x="484" y="2336905"/>
                </a:lnTo>
                <a:lnTo>
                  <a:pt x="71446" y="2368460"/>
                </a:lnTo>
                <a:cubicBezTo>
                  <a:pt x="178583" y="2410707"/>
                  <a:pt x="290194" y="2444068"/>
                  <a:pt x="405373" y="2467637"/>
                </a:cubicBezTo>
                <a:lnTo>
                  <a:pt x="537710" y="2487834"/>
                </a:lnTo>
                <a:lnTo>
                  <a:pt x="621971" y="2662749"/>
                </a:lnTo>
                <a:cubicBezTo>
                  <a:pt x="847246" y="3077441"/>
                  <a:pt x="1192945" y="3417222"/>
                  <a:pt x="1612135" y="3635155"/>
                </a:cubicBezTo>
                <a:lnTo>
                  <a:pt x="1636905" y="3646487"/>
                </a:lnTo>
                <a:lnTo>
                  <a:pt x="0" y="3646487"/>
                </a:lnTo>
                <a:close/>
              </a:path>
            </a:pathLst>
          </a:custGeom>
        </p:spPr>
        <p:txBody>
          <a:bodyPr wrap="square">
            <a:noAutofit/>
          </a:bodyPr>
          <a:lstStyle/>
          <a:p>
            <a:endParaRPr lang="en-US" dirty="0"/>
          </a:p>
        </p:txBody>
      </p:sp>
      <p:sp>
        <p:nvSpPr>
          <p:cNvPr id="43" name="Text Box 15">
            <a:extLst>
              <a:ext uri="{FF2B5EF4-FFF2-40B4-BE49-F238E27FC236}">
                <a16:creationId xmlns:a16="http://schemas.microsoft.com/office/drawing/2014/main" id="{F415B5D3-0006-E44D-881C-31D798A0CEF8}"/>
              </a:ext>
            </a:extLst>
          </p:cNvPr>
          <p:cNvSpPr txBox="1"/>
          <p:nvPr userDrawn="1"/>
        </p:nvSpPr>
        <p:spPr>
          <a:xfrm>
            <a:off x="3481863" y="5916368"/>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tx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tx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 </a:t>
            </a:r>
            <a:endParaRPr lang="en-IE" sz="950" dirty="0">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7366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 -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3429000"/>
            <a:ext cx="10985483" cy="264477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Tree>
    <p:extLst>
      <p:ext uri="{BB962C8B-B14F-4D97-AF65-F5344CB8AC3E}">
        <p14:creationId xmlns:p14="http://schemas.microsoft.com/office/powerpoint/2010/main" val="3154165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Vertical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7E08BD-CA23-7242-8306-1111C3DB65A4}"/>
              </a:ext>
            </a:extLst>
          </p:cNvPr>
          <p:cNvSpPr/>
          <p:nvPr userDrawn="1"/>
        </p:nvSpPr>
        <p:spPr>
          <a:xfrm>
            <a:off x="8946" y="0"/>
            <a:ext cx="3482399"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3316799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F4D26F-B2E5-334C-BCD4-DC4BB5A8450E}"/>
              </a:ext>
            </a:extLst>
          </p:cNvPr>
          <p:cNvSpPr/>
          <p:nvPr userDrawn="1"/>
        </p:nvSpPr>
        <p:spPr>
          <a:xfrm>
            <a:off x="8946" y="0"/>
            <a:ext cx="12183054" cy="170237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107551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Slide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7E08BD-CA23-7242-8306-1111C3DB65A4}"/>
              </a:ext>
            </a:extLst>
          </p:cNvPr>
          <p:cNvSpPr/>
          <p:nvPr userDrawn="1"/>
        </p:nvSpPr>
        <p:spPr>
          <a:xfrm>
            <a:off x="8946" y="0"/>
            <a:ext cx="3482399"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08940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Only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F4D26F-B2E5-334C-BCD4-DC4BB5A8450E}"/>
              </a:ext>
            </a:extLst>
          </p:cNvPr>
          <p:cNvSpPr/>
          <p:nvPr userDrawn="1"/>
        </p:nvSpPr>
        <p:spPr>
          <a:xfrm>
            <a:off x="8946" y="0"/>
            <a:ext cx="12183054" cy="1702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679208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 Slide - Vertical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7E08BD-CA23-7242-8306-1111C3DB65A4}"/>
              </a:ext>
            </a:extLst>
          </p:cNvPr>
          <p:cNvSpPr/>
          <p:nvPr userDrawn="1"/>
        </p:nvSpPr>
        <p:spPr>
          <a:xfrm>
            <a:off x="0" y="0"/>
            <a:ext cx="3482399" cy="687968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340402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Only Slid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F4D26F-B2E5-334C-BCD4-DC4BB5A8450E}"/>
              </a:ext>
            </a:extLst>
          </p:cNvPr>
          <p:cNvSpPr/>
          <p:nvPr userDrawn="1"/>
        </p:nvSpPr>
        <p:spPr>
          <a:xfrm>
            <a:off x="8946" y="0"/>
            <a:ext cx="12183054" cy="1702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691508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ne - Text - Pi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E83DE78-9A49-9445-9BAD-D381632B4CC1}"/>
              </a:ext>
            </a:extLst>
          </p:cNvPr>
          <p:cNvSpPr/>
          <p:nvPr userDrawn="1"/>
        </p:nvSpPr>
        <p:spPr>
          <a:xfrm>
            <a:off x="6752" y="0"/>
            <a:ext cx="9527210"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C2364AB7-62A3-8644-9AF9-42542D74CAD7}"/>
              </a:ext>
            </a:extLst>
          </p:cNvPr>
          <p:cNvSpPr>
            <a:spLocks noGrp="1"/>
          </p:cNvSpPr>
          <p:nvPr>
            <p:ph type="body" sz="quarter" idx="14" hasCustomPrompt="1"/>
          </p:nvPr>
        </p:nvSpPr>
        <p:spPr>
          <a:xfrm>
            <a:off x="3993774" y="2230946"/>
            <a:ext cx="4760259"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2E615F5F-CB96-8744-9722-8A18C0C7C9E8}"/>
              </a:ext>
            </a:extLst>
          </p:cNvPr>
          <p:cNvSpPr>
            <a:spLocks noGrp="1"/>
          </p:cNvSpPr>
          <p:nvPr>
            <p:ph type="body" sz="quarter" idx="15" hasCustomPrompt="1"/>
          </p:nvPr>
        </p:nvSpPr>
        <p:spPr>
          <a:xfrm>
            <a:off x="3993776" y="3431298"/>
            <a:ext cx="4760259"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id="{B9B9EC6B-8FCA-1C42-BAF4-758C0944C1B9}"/>
              </a:ext>
            </a:extLst>
          </p:cNvPr>
          <p:cNvPicPr>
            <a:picLocks noChangeAspect="1"/>
          </p:cNvPicPr>
          <p:nvPr userDrawn="1"/>
        </p:nvPicPr>
        <p:blipFill>
          <a:blip r:embed="rId2"/>
          <a:stretch>
            <a:fillRect/>
          </a:stretch>
        </p:blipFill>
        <p:spPr>
          <a:xfrm>
            <a:off x="-747898" y="360772"/>
            <a:ext cx="6199242" cy="6131859"/>
          </a:xfrm>
          <a:prstGeom prst="rect">
            <a:avLst/>
          </a:prstGeom>
        </p:spPr>
      </p:pic>
      <p:sp>
        <p:nvSpPr>
          <p:cNvPr id="13" name="Picture Placeholder 31">
            <a:extLst>
              <a:ext uri="{FF2B5EF4-FFF2-40B4-BE49-F238E27FC236}">
                <a16:creationId xmlns:a16="http://schemas.microsoft.com/office/drawing/2014/main" id="{D9AC4096-A22A-9A4A-9926-5F66845A4AE8}"/>
              </a:ext>
            </a:extLst>
          </p:cNvPr>
          <p:cNvSpPr>
            <a:spLocks noGrp="1"/>
          </p:cNvSpPr>
          <p:nvPr>
            <p:ph type="pic" sz="quarter" idx="21"/>
          </p:nvPr>
        </p:nvSpPr>
        <p:spPr>
          <a:xfrm>
            <a:off x="1148089" y="1352116"/>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4187997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 Text - 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a:extLst>
              <a:ext uri="{FF2B5EF4-FFF2-40B4-BE49-F238E27FC236}">
                <a16:creationId xmlns:a16="http://schemas.microsoft.com/office/drawing/2014/main" id="{EE83DE78-9A49-9445-9BAD-D381632B4CC1}"/>
              </a:ext>
            </a:extLst>
          </p:cNvPr>
          <p:cNvSpPr/>
          <p:nvPr userDrawn="1"/>
        </p:nvSpPr>
        <p:spPr>
          <a:xfrm>
            <a:off x="0" y="-10844"/>
            <a:ext cx="9527210"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C2364AB7-62A3-8644-9AF9-42542D74CAD7}"/>
              </a:ext>
            </a:extLst>
          </p:cNvPr>
          <p:cNvSpPr>
            <a:spLocks noGrp="1"/>
          </p:cNvSpPr>
          <p:nvPr>
            <p:ph type="body" sz="quarter" idx="14" hasCustomPrompt="1"/>
          </p:nvPr>
        </p:nvSpPr>
        <p:spPr>
          <a:xfrm>
            <a:off x="3373937" y="145292"/>
            <a:ext cx="5585128"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2E615F5F-CB96-8744-9722-8A18C0C7C9E8}"/>
              </a:ext>
            </a:extLst>
          </p:cNvPr>
          <p:cNvSpPr>
            <a:spLocks noGrp="1"/>
          </p:cNvSpPr>
          <p:nvPr>
            <p:ph type="body" sz="quarter" idx="15" hasCustomPrompt="1"/>
          </p:nvPr>
        </p:nvSpPr>
        <p:spPr>
          <a:xfrm>
            <a:off x="3373937" y="1301327"/>
            <a:ext cx="5585128"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id="{B9B9EC6B-8FCA-1C42-BAF4-758C0944C1B9}"/>
              </a:ext>
            </a:extLst>
          </p:cNvPr>
          <p:cNvPicPr>
            <a:picLocks noChangeAspect="1"/>
          </p:cNvPicPr>
          <p:nvPr userDrawn="1"/>
        </p:nvPicPr>
        <p:blipFill>
          <a:blip r:embed="rId2"/>
          <a:stretch>
            <a:fillRect/>
          </a:stretch>
        </p:blipFill>
        <p:spPr>
          <a:xfrm>
            <a:off x="-1569830" y="327538"/>
            <a:ext cx="6199242" cy="6131859"/>
          </a:xfrm>
          <a:prstGeom prst="rect">
            <a:avLst/>
          </a:prstGeom>
        </p:spPr>
      </p:pic>
      <p:sp>
        <p:nvSpPr>
          <p:cNvPr id="13" name="Picture Placeholder 31">
            <a:extLst>
              <a:ext uri="{FF2B5EF4-FFF2-40B4-BE49-F238E27FC236}">
                <a16:creationId xmlns:a16="http://schemas.microsoft.com/office/drawing/2014/main" id="{D9AC4096-A22A-9A4A-9926-5F66845A4AE8}"/>
              </a:ext>
            </a:extLst>
          </p:cNvPr>
          <p:cNvSpPr>
            <a:spLocks noGrp="1"/>
          </p:cNvSpPr>
          <p:nvPr>
            <p:ph type="pic" sz="quarter" idx="21"/>
          </p:nvPr>
        </p:nvSpPr>
        <p:spPr>
          <a:xfrm>
            <a:off x="362441" y="1318881"/>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39091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ne - Laptop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60BA7B-AF52-C143-94B6-F02C49DC6F20}"/>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7" name="Picture 16" descr="A screenshot of a computer screen&#10;&#10;Description automatically generated">
            <a:extLst>
              <a:ext uri="{FF2B5EF4-FFF2-40B4-BE49-F238E27FC236}">
                <a16:creationId xmlns:a16="http://schemas.microsoft.com/office/drawing/2014/main" id="{E284391A-E111-5C48-B89B-074640CB53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sp>
        <p:nvSpPr>
          <p:cNvPr id="18" name="Picture Placeholder 2">
            <a:extLst>
              <a:ext uri="{FF2B5EF4-FFF2-40B4-BE49-F238E27FC236}">
                <a16:creationId xmlns:a16="http://schemas.microsoft.com/office/drawing/2014/main" id="{F94D04D2-3E55-9348-B743-58B340559B65}"/>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71126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ircle Photo with text - Yellow 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61B9B3-7B16-D243-B86D-2B14D7F0C941}"/>
              </a:ext>
            </a:extLst>
          </p:cNvPr>
          <p:cNvSpPr/>
          <p:nvPr userDrawn="1"/>
        </p:nvSpPr>
        <p:spPr>
          <a:xfrm>
            <a:off x="0" y="-21688"/>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Freeform 26">
            <a:extLst>
              <a:ext uri="{FF2B5EF4-FFF2-40B4-BE49-F238E27FC236}">
                <a16:creationId xmlns:a16="http://schemas.microsoft.com/office/drawing/2014/main"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id="{73E64F87-72CD-8640-B2BD-5BAE42BE87BE}"/>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7" name="Text Placeholder 23">
            <a:extLst>
              <a:ext uri="{FF2B5EF4-FFF2-40B4-BE49-F238E27FC236}">
                <a16:creationId xmlns:a16="http://schemas.microsoft.com/office/drawing/2014/main"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647165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ne - Laptop - Whit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omputer screen&#10;&#10;Description automatically generated">
            <a:extLst>
              <a:ext uri="{FF2B5EF4-FFF2-40B4-BE49-F238E27FC236}">
                <a16:creationId xmlns:a16="http://schemas.microsoft.com/office/drawing/2014/main" id="{D0375D9A-E874-804C-AD22-A0411A029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cxnSp>
        <p:nvCxnSpPr>
          <p:cNvPr id="11" name="Straight Connector 10">
            <a:extLst>
              <a:ext uri="{FF2B5EF4-FFF2-40B4-BE49-F238E27FC236}">
                <a16:creationId xmlns:a16="http://schemas.microsoft.com/office/drawing/2014/main"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Picture Placeholder 2">
            <a:extLst>
              <a:ext uri="{FF2B5EF4-FFF2-40B4-BE49-F238E27FC236}">
                <a16:creationId xmlns:a16="http://schemas.microsoft.com/office/drawing/2014/main" id="{38E8B616-7573-E847-97B2-67CB6068A351}"/>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809800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 Text - Blu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892668F-7200-CC42-8745-3C1E1A904711}"/>
              </a:ext>
            </a:extLst>
          </p:cNvPr>
          <p:cNvSpPr/>
          <p:nvPr userDrawn="1"/>
        </p:nvSpPr>
        <p:spPr>
          <a:xfrm>
            <a:off x="-12000" y="0"/>
            <a:ext cx="12204000" cy="689204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18" name="Rectangle 17">
            <a:extLst>
              <a:ext uri="{FF2B5EF4-FFF2-40B4-BE49-F238E27FC236}">
                <a16:creationId xmlns:a16="http://schemas.microsoft.com/office/drawing/2014/main"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9" name="Straight Connector 18">
            <a:extLst>
              <a:ext uri="{FF2B5EF4-FFF2-40B4-BE49-F238E27FC236}">
                <a16:creationId xmlns:a16="http://schemas.microsoft.com/office/drawing/2014/main" id="{FB344DC9-267F-8F43-BBA3-5E2494DB247E}"/>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7181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Photo with text - Whit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9" name="Straight Connector 18">
            <a:extLst>
              <a:ext uri="{FF2B5EF4-FFF2-40B4-BE49-F238E27FC236}">
                <a16:creationId xmlns:a16="http://schemas.microsoft.com/office/drawing/2014/main" id="{FB344DC9-267F-8F43-BBA3-5E2494DB247E}"/>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308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B2B9165-5299-864E-A527-5640412B2A0E}"/>
              </a:ext>
            </a:extLst>
          </p:cNvPr>
          <p:cNvSpPr/>
          <p:nvPr userDrawn="1"/>
        </p:nvSpPr>
        <p:spPr>
          <a:xfrm>
            <a:off x="-12000" y="4445608"/>
            <a:ext cx="12204000" cy="2446440"/>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30" name="Rectangle 29">
            <a:extLst>
              <a:ext uri="{FF2B5EF4-FFF2-40B4-BE49-F238E27FC236}">
                <a16:creationId xmlns:a16="http://schemas.microsoft.com/office/drawing/2014/main" id="{1DA9435F-1A12-2042-9038-8EF4CB0232BB}"/>
              </a:ext>
            </a:extLst>
          </p:cNvPr>
          <p:cNvSpPr/>
          <p:nvPr userDrawn="1"/>
        </p:nvSpPr>
        <p:spPr>
          <a:xfrm>
            <a:off x="7950631" y="5704683"/>
            <a:ext cx="4241369" cy="754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a16="http://schemas.microsoft.com/office/drawing/2014/main" id="{75613D14-F1BC-B348-AF2F-006F7B7C3503}"/>
              </a:ext>
            </a:extLst>
          </p:cNvPr>
          <p:cNvSpPr/>
          <p:nvPr userDrawn="1"/>
        </p:nvSpPr>
        <p:spPr>
          <a:xfrm rot="10800000">
            <a:off x="-40269" y="13788"/>
            <a:ext cx="2353298" cy="5669875"/>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45">
            <a:extLst>
              <a:ext uri="{FF2B5EF4-FFF2-40B4-BE49-F238E27FC236}">
                <a16:creationId xmlns:a16="http://schemas.microsoft.com/office/drawing/2014/main" id="{97211AEE-218F-9F41-A9D5-925CE5412DCC}"/>
              </a:ext>
            </a:extLst>
          </p:cNvPr>
          <p:cNvSpPr>
            <a:spLocks noGrp="1"/>
          </p:cNvSpPr>
          <p:nvPr>
            <p:ph type="body" sz="quarter" idx="11" hasCustomPrompt="1"/>
          </p:nvPr>
        </p:nvSpPr>
        <p:spPr>
          <a:xfrm>
            <a:off x="1095577" y="984623"/>
            <a:ext cx="3878201" cy="1311087"/>
          </a:xfrm>
        </p:spPr>
        <p:txBody>
          <a:bodyPr>
            <a:noAutofit/>
          </a:bodyPr>
          <a:lstStyle>
            <a:lvl1pPr marL="0" indent="0">
              <a:buNone/>
              <a:defRPr sz="7000" b="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THANK</a:t>
            </a:r>
            <a:endParaRPr lang="en-US" dirty="0"/>
          </a:p>
        </p:txBody>
      </p:sp>
      <p:sp>
        <p:nvSpPr>
          <p:cNvPr id="14" name="Text Placeholder 45">
            <a:extLst>
              <a:ext uri="{FF2B5EF4-FFF2-40B4-BE49-F238E27FC236}">
                <a16:creationId xmlns:a16="http://schemas.microsoft.com/office/drawing/2014/main" id="{9CF08C20-CDAA-A148-A531-8DD115F75186}"/>
              </a:ext>
            </a:extLst>
          </p:cNvPr>
          <p:cNvSpPr>
            <a:spLocks noGrp="1"/>
          </p:cNvSpPr>
          <p:nvPr>
            <p:ph type="body" sz="quarter" idx="12" hasCustomPrompt="1"/>
          </p:nvPr>
        </p:nvSpPr>
        <p:spPr>
          <a:xfrm>
            <a:off x="3408060" y="1891610"/>
            <a:ext cx="1871803" cy="1311087"/>
          </a:xfrm>
        </p:spPr>
        <p:txBody>
          <a:bodyPr>
            <a:noAutofit/>
          </a:bodyPr>
          <a:lstStyle>
            <a:lvl1pPr marL="0" indent="0">
              <a:buNone/>
              <a:defRPr sz="5400" b="0" i="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YOU</a:t>
            </a:r>
            <a:endParaRPr lang="en-US" dirty="0"/>
          </a:p>
        </p:txBody>
      </p:sp>
      <p:pic>
        <p:nvPicPr>
          <p:cNvPr id="17" name="Graphic 16" descr="World">
            <a:extLst>
              <a:ext uri="{FF2B5EF4-FFF2-40B4-BE49-F238E27FC236}">
                <a16:creationId xmlns:a16="http://schemas.microsoft.com/office/drawing/2014/main" id="{006D7E86-15C2-0744-82AE-75DA031BD8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57866" y="5976997"/>
            <a:ext cx="331987" cy="331987"/>
          </a:xfrm>
          <a:prstGeom prst="rect">
            <a:avLst/>
          </a:prstGeom>
        </p:spPr>
      </p:pic>
      <p:sp>
        <p:nvSpPr>
          <p:cNvPr id="18" name="Text Placeholder 25">
            <a:extLst>
              <a:ext uri="{FF2B5EF4-FFF2-40B4-BE49-F238E27FC236}">
                <a16:creationId xmlns:a16="http://schemas.microsoft.com/office/drawing/2014/main" id="{56904955-E040-004B-BAFA-61540E5AB0F6}"/>
              </a:ext>
            </a:extLst>
          </p:cNvPr>
          <p:cNvSpPr>
            <a:spLocks noGrp="1"/>
          </p:cNvSpPr>
          <p:nvPr>
            <p:ph type="body" sz="quarter" idx="20" hasCustomPrompt="1"/>
          </p:nvPr>
        </p:nvSpPr>
        <p:spPr>
          <a:xfrm>
            <a:off x="1740511" y="5351676"/>
            <a:ext cx="3658311" cy="331987"/>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email</a:t>
            </a:r>
          </a:p>
        </p:txBody>
      </p:sp>
      <p:sp>
        <p:nvSpPr>
          <p:cNvPr id="21" name="Text Placeholder 25">
            <a:extLst>
              <a:ext uri="{FF2B5EF4-FFF2-40B4-BE49-F238E27FC236}">
                <a16:creationId xmlns:a16="http://schemas.microsoft.com/office/drawing/2014/main" id="{ECFF1DEF-EE28-E84F-8051-B4BC7FA9604B}"/>
              </a:ext>
            </a:extLst>
          </p:cNvPr>
          <p:cNvSpPr>
            <a:spLocks noGrp="1"/>
          </p:cNvSpPr>
          <p:nvPr>
            <p:ph type="body" sz="quarter" idx="21" hasCustomPrompt="1"/>
          </p:nvPr>
        </p:nvSpPr>
        <p:spPr>
          <a:xfrm>
            <a:off x="1690204" y="5935107"/>
            <a:ext cx="3658311" cy="366800"/>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website</a:t>
            </a:r>
          </a:p>
        </p:txBody>
      </p:sp>
      <p:pic>
        <p:nvPicPr>
          <p:cNvPr id="25" name="Graphic 24" descr="Envelope">
            <a:extLst>
              <a:ext uri="{FF2B5EF4-FFF2-40B4-BE49-F238E27FC236}">
                <a16:creationId xmlns:a16="http://schemas.microsoft.com/office/drawing/2014/main" id="{2101B1A7-11C2-C14D-8A30-E2DEF738D1E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57865" y="5351676"/>
            <a:ext cx="331988" cy="331988"/>
          </a:xfrm>
          <a:prstGeom prst="rect">
            <a:avLst/>
          </a:prstGeom>
        </p:spPr>
      </p:pic>
      <p:pic>
        <p:nvPicPr>
          <p:cNvPr id="26" name="Picture 25" descr="A close up of a sign&#10;&#10;Description automatically generated">
            <a:extLst>
              <a:ext uri="{FF2B5EF4-FFF2-40B4-BE49-F238E27FC236}">
                <a16:creationId xmlns:a16="http://schemas.microsoft.com/office/drawing/2014/main" id="{ED7B7743-7078-8948-8747-8476B0F5294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85518" y="1142393"/>
            <a:ext cx="4191000" cy="1270000"/>
          </a:xfrm>
          <a:prstGeom prst="rect">
            <a:avLst/>
          </a:prstGeom>
        </p:spPr>
      </p:pic>
      <p:sp>
        <p:nvSpPr>
          <p:cNvPr id="27" name="Footer Placeholder 6">
            <a:extLst>
              <a:ext uri="{FF2B5EF4-FFF2-40B4-BE49-F238E27FC236}">
                <a16:creationId xmlns:a16="http://schemas.microsoft.com/office/drawing/2014/main" id="{1A8D725D-148A-1E41-A12E-A30B9E5A702F}"/>
              </a:ext>
            </a:extLst>
          </p:cNvPr>
          <p:cNvSpPr txBox="1">
            <a:spLocks noGrp="1"/>
          </p:cNvSpPr>
          <p:nvPr userDrawn="1"/>
        </p:nvSpPr>
        <p:spPr bwMode="auto">
          <a:xfrm>
            <a:off x="9636480" y="5875713"/>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8" name="Picture 8">
            <a:extLst>
              <a:ext uri="{FF2B5EF4-FFF2-40B4-BE49-F238E27FC236}">
                <a16:creationId xmlns:a16="http://schemas.microsoft.com/office/drawing/2014/main" id="{EFD8AD08-AF1C-CB49-A39C-8EFCCB363AFD}"/>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7982611" y="5875713"/>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5">
            <a:extLst>
              <a:ext uri="{FF2B5EF4-FFF2-40B4-BE49-F238E27FC236}">
                <a16:creationId xmlns:a16="http://schemas.microsoft.com/office/drawing/2014/main" id="{4E1D9AD4-E2E1-DE4C-BE20-1F3170E6B0D7}"/>
              </a:ext>
            </a:extLst>
          </p:cNvPr>
          <p:cNvSpPr txBox="1"/>
          <p:nvPr userDrawn="1"/>
        </p:nvSpPr>
        <p:spPr>
          <a:xfrm>
            <a:off x="7982611" y="4759353"/>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bg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bg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 </a:t>
            </a:r>
            <a:endParaRPr lang="en-IE" sz="950" dirty="0">
              <a:solidFill>
                <a:schemeClr val="bg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762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rcle Photo with text - White 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id="{73E64F87-72CD-8640-B2BD-5BAE42BE87BE}"/>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7" name="Text Placeholder 23">
            <a:extLst>
              <a:ext uri="{FF2B5EF4-FFF2-40B4-BE49-F238E27FC236}">
                <a16:creationId xmlns:a16="http://schemas.microsoft.com/office/drawing/2014/main"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6931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photo - Blu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1A43052-0EEF-0B40-9FC5-AC748E12A446}"/>
              </a:ext>
            </a:extLst>
          </p:cNvPr>
          <p:cNvSpPr/>
          <p:nvPr userDrawn="1"/>
        </p:nvSpPr>
        <p:spPr>
          <a:xfrm>
            <a:off x="0" y="0"/>
            <a:ext cx="5661026"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43" name="Straight Connector 42">
            <a:extLst>
              <a:ext uri="{FF2B5EF4-FFF2-40B4-BE49-F238E27FC236}">
                <a16:creationId xmlns:a16="http://schemas.microsoft.com/office/drawing/2014/main" id="{9BB55A08-EAE2-D549-A113-BBDB0FE2914A}"/>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58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hoto - Whit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1A43052-0EEF-0B40-9FC5-AC748E12A446}"/>
              </a:ext>
            </a:extLst>
          </p:cNvPr>
          <p:cNvSpPr/>
          <p:nvPr userDrawn="1"/>
        </p:nvSpPr>
        <p:spPr>
          <a:xfrm>
            <a:off x="0" y="0"/>
            <a:ext cx="5661026"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43" name="Straight Connector 42">
            <a:extLst>
              <a:ext uri="{FF2B5EF4-FFF2-40B4-BE49-F238E27FC236}">
                <a16:creationId xmlns:a16="http://schemas.microsoft.com/office/drawing/2014/main" id="{9BB55A08-EAE2-D549-A113-BBDB0FE2914A}"/>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247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photo - Purp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B02C0F9-0F02-4249-937C-9F149AD1F8A3}"/>
              </a:ext>
            </a:extLst>
          </p:cNvPr>
          <p:cNvSpPr/>
          <p:nvPr userDrawn="1"/>
        </p:nvSpPr>
        <p:spPr>
          <a:xfrm>
            <a:off x="0" y="-21688"/>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CEDE63DB-4F40-5C40-80A2-A64D2A76AC3A}"/>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22" name="Text Placeholder 23">
            <a:extLst>
              <a:ext uri="{FF2B5EF4-FFF2-40B4-BE49-F238E27FC236}">
                <a16:creationId xmlns:a16="http://schemas.microsoft.com/office/drawing/2014/main"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242255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photo - White">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CEDE63DB-4F40-5C40-80A2-A64D2A76AC3A}"/>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22" name="Text Placeholder 23">
            <a:extLst>
              <a:ext uri="{FF2B5EF4-FFF2-40B4-BE49-F238E27FC236}">
                <a16:creationId xmlns:a16="http://schemas.microsoft.com/office/drawing/2014/main"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6596931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68818-9262-F640-9063-0C8E13A0D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DCB7C21-507C-7541-9CEA-4C6893E49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E81573E-749E-8842-960A-9BD278BA2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BBC88-DCD0-7743-B97A-75D030DCC365}" type="datetimeFigureOut">
              <a:rPr lang="en-US" smtClean="0"/>
              <a:t>6/22/2021</a:t>
            </a:fld>
            <a:endParaRPr lang="en-US" dirty="0"/>
          </a:p>
        </p:txBody>
      </p:sp>
      <p:sp>
        <p:nvSpPr>
          <p:cNvPr id="5" name="Footer Placeholder 4">
            <a:extLst>
              <a:ext uri="{FF2B5EF4-FFF2-40B4-BE49-F238E27FC236}">
                <a16:creationId xmlns:a16="http://schemas.microsoft.com/office/drawing/2014/main" id="{FBAE7456-CC58-A345-843F-7EA708A21E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ACDAD68-7E3C-C145-BED8-3BC92EAC9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4A40F-45D9-2448-A812-AECACA5A2AAF}" type="slidenum">
              <a:rPr lang="en-US" smtClean="0"/>
              <a:t>‹#›</a:t>
            </a:fld>
            <a:endParaRPr lang="en-US" dirty="0"/>
          </a:p>
        </p:txBody>
      </p:sp>
    </p:spTree>
    <p:extLst>
      <p:ext uri="{BB962C8B-B14F-4D97-AF65-F5344CB8AC3E}">
        <p14:creationId xmlns:p14="http://schemas.microsoft.com/office/powerpoint/2010/main" val="12975323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49" r:id="rId3"/>
    <p:sldLayoutId id="2147483660" r:id="rId4"/>
    <p:sldLayoutId id="2147483667" r:id="rId5"/>
    <p:sldLayoutId id="2147483651" r:id="rId6"/>
    <p:sldLayoutId id="2147483668" r:id="rId7"/>
    <p:sldLayoutId id="2147483652" r:id="rId8"/>
    <p:sldLayoutId id="2147483669" r:id="rId9"/>
    <p:sldLayoutId id="2147483653" r:id="rId10"/>
    <p:sldLayoutId id="2147483670" r:id="rId11"/>
    <p:sldLayoutId id="2147483654" r:id="rId12"/>
    <p:sldLayoutId id="2147483671" r:id="rId13"/>
    <p:sldLayoutId id="2147483655" r:id="rId14"/>
    <p:sldLayoutId id="2147483672" r:id="rId15"/>
    <p:sldLayoutId id="2147483683" r:id="rId16"/>
    <p:sldLayoutId id="2147483684" r:id="rId17"/>
    <p:sldLayoutId id="2147483656" r:id="rId18"/>
    <p:sldLayoutId id="2147483657" r:id="rId19"/>
    <p:sldLayoutId id="2147483673" r:id="rId20"/>
    <p:sldLayoutId id="2147483658" r:id="rId21"/>
    <p:sldLayoutId id="2147483681" r:id="rId22"/>
    <p:sldLayoutId id="2147483682" r:id="rId23"/>
    <p:sldLayoutId id="2147483674" r:id="rId24"/>
    <p:sldLayoutId id="2147483659" r:id="rId25"/>
    <p:sldLayoutId id="2147483675" r:id="rId26"/>
    <p:sldLayoutId id="2147483661" r:id="rId27"/>
    <p:sldLayoutId id="2147483676" r:id="rId28"/>
    <p:sldLayoutId id="2147483662" r:id="rId29"/>
    <p:sldLayoutId id="2147483677" r:id="rId30"/>
    <p:sldLayoutId id="2147483687" r:id="rId31"/>
    <p:sldLayoutId id="2147483688" r:id="rId32"/>
    <p:sldLayoutId id="2147483689" r:id="rId33"/>
    <p:sldLayoutId id="2147483690" r:id="rId34"/>
    <p:sldLayoutId id="2147483691" r:id="rId35"/>
    <p:sldLayoutId id="2147483692" r:id="rId36"/>
    <p:sldLayoutId id="2147483663" r:id="rId37"/>
    <p:sldLayoutId id="2147483678" r:id="rId38"/>
    <p:sldLayoutId id="2147483664" r:id="rId39"/>
    <p:sldLayoutId id="2147483679" r:id="rId40"/>
    <p:sldLayoutId id="2147483665" r:id="rId41"/>
    <p:sldLayoutId id="2147483680" r:id="rId42"/>
    <p:sldLayoutId id="2147483666"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hyperlink" Target="https://www.youngsocialinnovators.ie/ysi-blog" TargetMode="External"/><Relationship Id="rId3" Type="http://schemas.openxmlformats.org/officeDocument/2006/relationships/hyperlink" Target="https://www.nesta.org.uk/?gclid=Cj0KCQiAv6yCBhCLARIsABqJTjZEBayU6gr4T-8BGE7fxqrya_ia0jFy5LwkOd3VbaFc29Fe3eK-IIEaAk6vEALw_wcB" TargetMode="External"/><Relationship Id="rId7" Type="http://schemas.openxmlformats.org/officeDocument/2006/relationships/hyperlink" Target="https://www.youngsocialinnovators.ie/programmes-initiatives/" TargetMode="External"/><Relationship Id="rId2" Type="http://schemas.openxmlformats.org/officeDocument/2006/relationships/hyperlink" Target="https://www.socialenterprise.org.uk/" TargetMode="External"/><Relationship Id="rId1" Type="http://schemas.openxmlformats.org/officeDocument/2006/relationships/slideLayout" Target="../slideLayouts/slideLayout30.xml"/><Relationship Id="rId6" Type="http://schemas.openxmlformats.org/officeDocument/2006/relationships/hyperlink" Target="https://www.youngsocialinnovators.ie/" TargetMode="External"/><Relationship Id="rId11" Type="http://schemas.openxmlformats.org/officeDocument/2006/relationships/hyperlink" Target="https://www.the-sse.org/resources/starting/start-social-enterprise-10-steps/" TargetMode="External"/><Relationship Id="rId5" Type="http://schemas.openxmlformats.org/officeDocument/2006/relationships/hyperlink" Target="https://www.unltd.org.uk/our-support/learning-area/" TargetMode="External"/><Relationship Id="rId10" Type="http://schemas.openxmlformats.org/officeDocument/2006/relationships/hyperlink" Target="https://www.youngsocialinnovators.ie/awards/" TargetMode="External"/><Relationship Id="rId4" Type="http://schemas.openxmlformats.org/officeDocument/2006/relationships/hyperlink" Target="https://www.unltd.org.uk/" TargetMode="External"/><Relationship Id="rId9" Type="http://schemas.openxmlformats.org/officeDocument/2006/relationships/hyperlink" Target="https://www.youngsocialinnovators.ie/learning-lab/"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digitalsocial.eu/project/1819/crowdfunding-social-innovation" TargetMode="Externa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youtu.be/s-S0HZeXe-k" TargetMode="Externa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youtu.be/vzMQjB2p-SU" TargetMode="Externa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mitticool.com/6-wonderful-benefits-of-drinking-water-from-clay-bottle/" TargetMode="Externa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youtu.be/ZI_YCKKLc4M" TargetMode="External"/><Relationship Id="rId1" Type="http://schemas.openxmlformats.org/officeDocument/2006/relationships/slideLayout" Target="../slideLayouts/slideLayout40.xml"/><Relationship Id="rId4" Type="http://schemas.openxmlformats.org/officeDocument/2006/relationships/hyperlink" Target="https://mitticool.com/"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5CSXYWGZ2Mc" TargetMode="External"/><Relationship Id="rId2" Type="http://schemas.openxmlformats.org/officeDocument/2006/relationships/hyperlink" Target="http://innovation.brac.net/fif2019/" TargetMode="External"/><Relationship Id="rId1" Type="http://schemas.openxmlformats.org/officeDocument/2006/relationships/slideLayout" Target="../slideLayouts/slideLayout40.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hyperlink" Target="https://docs.google.com/document/d/1GjQE4AALulPqiR_DQ4C9sRftMy7qAMU-/edit#bookmark=id.1fob9te" TargetMode="External"/><Relationship Id="rId2" Type="http://schemas.openxmlformats.org/officeDocument/2006/relationships/hyperlink" Target="https://www.ericsson.com/49e8f7/assets/local/news/2016/05/ict-sdg.pdf" TargetMode="External"/><Relationship Id="rId1" Type="http://schemas.openxmlformats.org/officeDocument/2006/relationships/slideLayout" Target="../slideLayouts/slideLayout9.xml"/><Relationship Id="rId5" Type="http://schemas.openxmlformats.org/officeDocument/2006/relationships/image" Target="../media/image28.jpg"/><Relationship Id="rId4" Type="http://schemas.openxmlformats.org/officeDocument/2006/relationships/hyperlink" Target="https://www.undp.org/content/undp/en/home/sustainable-development-goals.htm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reliefweb.int/report/niger/niger-launches-chatbot-whatsapp-answer-covid-19-queries" TargetMode="External"/><Relationship Id="rId2" Type="http://schemas.openxmlformats.org/officeDocument/2006/relationships/hyperlink" Target="https://www.weforum.org/agenda/2017/08/mobile-technology-humanitarian-crisis/" TargetMode="External"/><Relationship Id="rId1" Type="http://schemas.openxmlformats.org/officeDocument/2006/relationships/slideLayout" Target="../slideLayouts/slideLayout9.xml"/><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thriveforchange.org/programs"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hyperlink" Target="https://nestainvestments.org.uk/" TargetMode="External"/><Relationship Id="rId2" Type="http://schemas.openxmlformats.org/officeDocument/2006/relationships/hyperlink" Target="https://www.nesta.org.uk/project/impact-investments/" TargetMode="Externa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reloadgreece.com/" TargetMode="Externa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hyperlink" Target="https://youtu.be/dd9Pth22DX8" TargetMode="External"/><Relationship Id="rId2" Type="http://schemas.openxmlformats.org/officeDocument/2006/relationships/image" Target="../media/image35.jpeg"/><Relationship Id="rId1" Type="http://schemas.openxmlformats.org/officeDocument/2006/relationships/slideLayout" Target="../slideLayouts/slideLayout40.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hyperlink" Target="http://www.socialinnovationacademy.eu/reload-greece-building-new-generation-young-entrepreneurs-create-ventures-positive-impact-home-countries/" TargetMode="External"/><Relationship Id="rId2" Type="http://schemas.openxmlformats.org/officeDocument/2006/relationships/hyperlink" Target="https://www.reloadgreece.com/" TargetMode="External"/><Relationship Id="rId1" Type="http://schemas.openxmlformats.org/officeDocument/2006/relationships/slideLayout" Target="../slideLayouts/slideLayout31.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hyperlink" Target="http://www.socialinnovationacademy.eu/reload-greece-building-new-generation-young-entrepreneurs-create-ventures-positive-impact-home-countries/" TargetMode="External"/><Relationship Id="rId2" Type="http://schemas.openxmlformats.org/officeDocument/2006/relationships/hyperlink" Target="https://www.reloadgreece.com/" TargetMode="External"/><Relationship Id="rId1" Type="http://schemas.openxmlformats.org/officeDocument/2006/relationships/slideLayout" Target="../slideLayouts/slideLayout31.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hyperlink" Target="http://www.socialinnovationacademy.eu/reload-greece-building-new-generation-young-entrepreneurs-create-ventures-positive-impact-home-countries/" TargetMode="External"/><Relationship Id="rId2" Type="http://schemas.openxmlformats.org/officeDocument/2006/relationships/hyperlink" Target="https://www.reloadgreece.com/" TargetMode="External"/><Relationship Id="rId1" Type="http://schemas.openxmlformats.org/officeDocument/2006/relationships/slideLayout" Target="../slideLayouts/slideLayout31.xml"/><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hyperlink" Target="http://www.socialinnovationacademy.eu/reload-greece-building-new-generation-young-entrepreneurs-create-ventures-positive-impact-home-countries/" TargetMode="External"/><Relationship Id="rId2" Type="http://schemas.openxmlformats.org/officeDocument/2006/relationships/hyperlink" Target="https://www.reloadgreece.com/" TargetMode="External"/><Relationship Id="rId1" Type="http://schemas.openxmlformats.org/officeDocument/2006/relationships/slideLayout" Target="../slideLayouts/slideLayout31.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hyperlink" Target="https://www.ydsi.eu/digital-social-innovation/" TargetMode="External"/><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www.peeryfoundation.org/" TargetMode="Externa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hyperlink" Target="http://www.fairfinance.org.uk/" TargetMode="External"/><Relationship Id="rId2" Type="http://schemas.openxmlformats.org/officeDocument/2006/relationships/hyperlink" Target="http://clearlysocialangels.com/" TargetMode="External"/><Relationship Id="rId1" Type="http://schemas.openxmlformats.org/officeDocument/2006/relationships/slideLayout" Target="../slideLayouts/slideLayout31.xml"/><Relationship Id="rId6" Type="http://schemas.openxmlformats.org/officeDocument/2006/relationships/hyperlink" Target="http://startups.co.uk/tech-start-up-which-helps-get-elderly-online-secures-600000-angel-investment/" TargetMode="External"/><Relationship Id="rId5" Type="http://schemas.openxmlformats.org/officeDocument/2006/relationships/hyperlink" Target="http://www.globalangels.org/" TargetMode="External"/><Relationship Id="rId4" Type="http://schemas.openxmlformats.org/officeDocument/2006/relationships/hyperlink" Target="https://playmob.co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www.extremistechnology.com/" TargetMode="External"/><Relationship Id="rId2" Type="http://schemas.openxmlformats.org/officeDocument/2006/relationships/hyperlink" Target="https://en.wikipedia.org/wiki/Philanthropy" TargetMode="External"/><Relationship Id="rId1" Type="http://schemas.openxmlformats.org/officeDocument/2006/relationships/slideLayout" Target="../slideLayouts/slideLayout31.xml"/><Relationship Id="rId4" Type="http://schemas.openxmlformats.org/officeDocument/2006/relationships/hyperlink" Target="https://nextbillion.net/what-motivates-an-impact-ange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enterprise-ireland.com/en/Invest-in-Emerging-Companies/Source-of-Private-Capital/Business-Angels-BES,-Angel-Networks-.html" TargetMode="External"/><Relationship Id="rId7" Type="http://schemas.openxmlformats.org/officeDocument/2006/relationships/hyperlink" Target="https://www.conexioconsulting.com/angel-investors-in-turkey/" TargetMode="External"/><Relationship Id="rId2" Type="http://schemas.openxmlformats.org/officeDocument/2006/relationships/hyperlink" Target="https://www.eban.org/" TargetMode="External"/><Relationship Id="rId1" Type="http://schemas.openxmlformats.org/officeDocument/2006/relationships/slideLayout" Target="../slideLayouts/slideLayout31.xml"/><Relationship Id="rId6" Type="http://schemas.openxmlformats.org/officeDocument/2006/relationships/hyperlink" Target="https://www.eif.org/what_we_do/equity/eaf/Finland.htm" TargetMode="External"/><Relationship Id="rId5" Type="http://schemas.openxmlformats.org/officeDocument/2006/relationships/hyperlink" Target="https://www.angelinvestmentnetwork.co.uk/" TargetMode="External"/><Relationship Id="rId4" Type="http://schemas.openxmlformats.org/officeDocument/2006/relationships/hyperlink" Target="https://www.angelinvestmentnetwork.dk/"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www.nesta.org.uk/report/crowdfunding-good-causes/" TargetMode="Externa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hyperlink" Target="https://en.wikipedia.org/wiki/Equity_crowdfunding" TargetMode="External"/><Relationship Id="rId2" Type="http://schemas.openxmlformats.org/officeDocument/2006/relationships/hyperlink" Target="https://en.wikipedia.org/wiki/Crowdfunding" TargetMode="External"/><Relationship Id="rId1" Type="http://schemas.openxmlformats.org/officeDocument/2006/relationships/slideLayout" Target="../slideLayouts/slideLayout15.xml"/><Relationship Id="rId5" Type="http://schemas.openxmlformats.org/officeDocument/2006/relationships/image" Target="../media/image33.jpg"/><Relationship Id="rId4" Type="http://schemas.openxmlformats.org/officeDocument/2006/relationships/hyperlink" Target="https://www.nesta.org.uk/blog/9-crowdfunding-platforms-for-charities-community-groups-and-social-entrepreneurs/?gclid=Cj0KCQiAnKeCBhDPARIsAFDTLTKOt73UgXY1kccy-bb8C-SvFi2SkV7SCJmZG66QW8et1yMH9HrtefEaAmkVEALw_wcB" TargetMode="External"/></Relationships>
</file>

<file path=ppt/slides/_rels/slide46.xml.rels><?xml version="1.0" encoding="UTF-8" standalone="yes"?>
<Relationships xmlns="http://schemas.openxmlformats.org/package/2006/relationships"><Relationship Id="rId2" Type="http://schemas.openxmlformats.org/officeDocument/2006/relationships/hyperlink" Target="https://www.nesta.org.uk/blog/crowdfunder-a-crowdfunding-platform-for-community-groups-businesses-charities-and-social-enterprises/" TargetMode="Externa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hyperlink" Target="http://t.sidekickopen06.com/e1t/c/5/f18dQhb0S7lC8dDMPbW2n0x6l2B9nMJW7t5XZs8pTkHbW3LyNcM3LQ4lFW3LPXXH56dy5jd6B3Sg02?t=http%3A%2F%2Fwww.crowdfunder.co.uk%2Fplus%2Fcrowdfund-for-arts%2Farts&amp;si=5706764136218624&amp;pi=89cd6c9e-d97b-4f58-fbb2-b2693a3762f7" TargetMode="External"/><Relationship Id="rId2" Type="http://schemas.openxmlformats.org/officeDocument/2006/relationships/hyperlink" Target="http://www.crowdfunder.co.uk/95-crowdfunding-tips/95-tips-for-crowdfunders-your-guide-to-running-a-successful-project" TargetMode="External"/><Relationship Id="rId1" Type="http://schemas.openxmlformats.org/officeDocument/2006/relationships/slideLayout" Target="../slideLayouts/slideLayout33.xml"/><Relationship Id="rId4" Type="http://schemas.openxmlformats.org/officeDocument/2006/relationships/hyperlink" Target="https://www.nesta.org.uk/blog/crowdfunder-a-crowdfunding-platform-for-community-groups-businesses-charities-and-social-enterprises/"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digitalsocial.eu/project/1819/crowdfunding-social-innovation" TargetMode="External"/><Relationship Id="rId2" Type="http://schemas.openxmlformats.org/officeDocument/2006/relationships/hyperlink" Target="http://www.thisismoney.co.uk/money/smallbusiness/article-2333399/Crowdfunding-does-work.html" TargetMode="Externa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8" Type="http://schemas.openxmlformats.org/officeDocument/2006/relationships/hyperlink" Target="https://goodhere.org/capital/incubator" TargetMode="External"/><Relationship Id="rId13" Type="http://schemas.openxmlformats.org/officeDocument/2006/relationships/image" Target="../media/image37.png"/><Relationship Id="rId3" Type="http://schemas.openxmlformats.org/officeDocument/2006/relationships/hyperlink" Target="https://goodhere.org/organizations" TargetMode="External"/><Relationship Id="rId7" Type="http://schemas.openxmlformats.org/officeDocument/2006/relationships/hyperlink" Target="https://goodhere.org/capital/crowdfunding" TargetMode="External"/><Relationship Id="rId12" Type="http://schemas.openxmlformats.org/officeDocument/2006/relationships/hyperlink" Target="https://goodhere.org/capital/project-finance" TargetMode="External"/><Relationship Id="rId2" Type="http://schemas.openxmlformats.org/officeDocument/2006/relationships/hyperlink" Target="https://goodhere.org/?utm_term=social%20innovation&amp;utm_campaign=Good+Here+DSA&amp;utm_source=adwords&amp;utm_medium=ppc&amp;hsa_acc=8742646434&amp;hsa_cam=10279687820&amp;hsa_grp=107259463103&amp;hsa_ad=462825288442&amp;hsa_src=g&amp;hsa_tgt=kwd-89321845&amp;hsa_kw=social%20innovation&amp;hsa_mt=b&amp;hsa_net=adwords&amp;hsa_ver=3&amp;gclid=Cj0KCQiAnKeCBhDPARIsAFDTLTKvKLH6XRRWfaAH-ZSbPWmz2z4bt7Ulb8fl7KjACz-BmEe-qckc92saAgN8EALw_wcB" TargetMode="External"/><Relationship Id="rId1" Type="http://schemas.openxmlformats.org/officeDocument/2006/relationships/slideLayout" Target="../slideLayouts/slideLayout40.xml"/><Relationship Id="rId6" Type="http://schemas.openxmlformats.org/officeDocument/2006/relationships/hyperlink" Target="https://goodhere.org/capital/grant" TargetMode="External"/><Relationship Id="rId11" Type="http://schemas.openxmlformats.org/officeDocument/2006/relationships/hyperlink" Target="https://goodhere.org/capital/prize" TargetMode="External"/><Relationship Id="rId5" Type="http://schemas.openxmlformats.org/officeDocument/2006/relationships/hyperlink" Target="https://goodhere.org/capital" TargetMode="External"/><Relationship Id="rId10" Type="http://schemas.openxmlformats.org/officeDocument/2006/relationships/hyperlink" Target="https://goodhere.org/capital/accelerator" TargetMode="External"/><Relationship Id="rId4" Type="http://schemas.openxmlformats.org/officeDocument/2006/relationships/hyperlink" Target="https://goodhere.discourse.group/" TargetMode="External"/><Relationship Id="rId9" Type="http://schemas.openxmlformats.org/officeDocument/2006/relationships/hyperlink" Target="https://goodhere.org/capital/venture-capital" TargetMode="External"/><Relationship Id="rId1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youtu.be/9bPgNEDdX3E" TargetMode="External"/><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http://www.socialinnovationacademy.eu/role-social-technology-social-innovation-healthcare-digital-start-focusing-cancer/" TargetMode="External"/><Relationship Id="rId1" Type="http://schemas.openxmlformats.org/officeDocument/2006/relationships/slideLayout" Target="../slideLayouts/slideLayout31.xml"/><Relationship Id="rId4" Type="http://schemas.openxmlformats.org/officeDocument/2006/relationships/hyperlink" Target="https://www.careacross.com/"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socialinnovationacademy.eu/progressive-careers-creating-opportunities-to-help-people-transition-into-the-social-impact-sector/" TargetMode="External"/><Relationship Id="rId2" Type="http://schemas.openxmlformats.org/officeDocument/2006/relationships/hyperlink" Target="http://www.progressivecareers.org.uk/" TargetMode="External"/><Relationship Id="rId1" Type="http://schemas.openxmlformats.org/officeDocument/2006/relationships/slideLayout" Target="../slideLayouts/slideLayout31.xml"/><Relationship Id="rId4" Type="http://schemas.openxmlformats.org/officeDocument/2006/relationships/image" Target="../media/image40.jpeg"/></Relationships>
</file>

<file path=ppt/slides/_rels/slide52.xml.rels><?xml version="1.0" encoding="UTF-8" standalone="yes"?>
<Relationships xmlns="http://schemas.openxmlformats.org/package/2006/relationships"><Relationship Id="rId3" Type="http://schemas.openxmlformats.org/officeDocument/2006/relationships/hyperlink" Target="http://www.localenterprise.ie/" TargetMode="External"/><Relationship Id="rId2" Type="http://schemas.openxmlformats.org/officeDocument/2006/relationships/hyperlink" Target="https://www.enterprise-ireland.com/EI_Corporate/en/Start-a-Business-in-Ireland/Information-Store-for-Start-ups/Supporting-SMEs-Online-Tool.html" TargetMode="Externa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hyperlink" Target="https://www.thriftify.ie/" TargetMode="External"/><Relationship Id="rId2" Type="http://schemas.openxmlformats.org/officeDocument/2006/relationships/image" Target="../media/image41.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hyperlink" Target="https://www.irishtimes.com/business/innovation/i-found-a-book-i-needed-for-1-and-it-was-60-on-amazon-1.3919880"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png"/><Relationship Id="rId1" Type="http://schemas.openxmlformats.org/officeDocument/2006/relationships/slideLayout" Target="../slideLayouts/slideLayout33.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thriftify.ie/blog/post/thriftify-raises-500k-investment" TargetMode="External"/><Relationship Id="rId1" Type="http://schemas.openxmlformats.org/officeDocument/2006/relationships/slideLayout" Target="../slideLayouts/slideLayout38.xml"/><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biznovator.com/about-us/" TargetMode="External"/><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3" Type="http://schemas.openxmlformats.org/officeDocument/2006/relationships/hyperlink" Target="https://www.nesta.org.uk/toolkit/challenge-prizes-a-practice-guide/" TargetMode="External"/><Relationship Id="rId2" Type="http://schemas.openxmlformats.org/officeDocument/2006/relationships/hyperlink" Target="https://ec.europa.eu/growth/content/commission-announces-winners-2020-european-social-innovation-competition_en" TargetMode="Externa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8" Type="http://schemas.openxmlformats.org/officeDocument/2006/relationships/hyperlink" Target="https://resortecs.com/" TargetMode="External"/><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hyperlink" Target="https://youtu.be/LpAXCGYyy4A" TargetMode="External"/><Relationship Id="rId1" Type="http://schemas.openxmlformats.org/officeDocument/2006/relationships/slideLayout" Target="../slideLayouts/slideLayout24.xml"/><Relationship Id="rId6" Type="http://schemas.openxmlformats.org/officeDocument/2006/relationships/hyperlink" Target="https://youtu.be/VwguaopIIiM" TargetMode="External"/><Relationship Id="rId5" Type="http://schemas.openxmlformats.org/officeDocument/2006/relationships/image" Target="../media/image49.PNG"/><Relationship Id="rId10" Type="http://schemas.openxmlformats.org/officeDocument/2006/relationships/hyperlink" Target="https://www.culturalintellectualproperty.com/" TargetMode="External"/><Relationship Id="rId4" Type="http://schemas.openxmlformats.org/officeDocument/2006/relationships/hyperlink" Target="https://www.intheknow.com/post/the-future-of-fashion-is-700-shirts-that-dont-actually-exist/?guccounter=1&amp;guce_referrer=aHR0cHM6Ly93d3cuZ29vZ2xlLmNvbS8&amp;guce_referrer_sig=AQAAAIlrT5xdbw45lgkQb3dCKboqsI35RvmerB88qMVPvEp-l_wXKo_E1rMkbxv20rzd2Bm5jaNKQEwjWEMXZnVeX3P22SLU7sUkuW4FOzsoUh0Uogar2G1G51FPHyX4dYfyQA_eQ4FXFtx3C_LaQTwJVnWdvfIurMCJgPnGIUbYNUxQ" TargetMode="External"/><Relationship Id="rId9" Type="http://schemas.openxmlformats.org/officeDocument/2006/relationships/hyperlink" Target="https://tribute-brand.co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tbd.community/en/a/lean-startup-social-entrepreneurs" TargetMode="External"/><Relationship Id="rId2" Type="http://schemas.openxmlformats.org/officeDocument/2006/relationships/hyperlink" Target="https://www.productplan.com/glossary/minimum-viable-product/" TargetMode="External"/><Relationship Id="rId1" Type="http://schemas.openxmlformats.org/officeDocument/2006/relationships/slideLayout" Target="../slideLayouts/slideLayout30.xml"/><Relationship Id="rId4" Type="http://schemas.openxmlformats.org/officeDocument/2006/relationships/image" Target="../media/image14.jpg"/></Relationships>
</file>

<file path=ppt/slides/_rels/slide60.xml.rels><?xml version="1.0" encoding="UTF-8" standalone="yes"?>
<Relationships xmlns="http://schemas.openxmlformats.org/package/2006/relationships"><Relationship Id="rId3" Type="http://schemas.openxmlformats.org/officeDocument/2006/relationships/hyperlink" Target="https://youtu.be/E2ooC80LMjA" TargetMode="External"/><Relationship Id="rId2" Type="http://schemas.openxmlformats.org/officeDocument/2006/relationships/hyperlink" Target="https://empower.eco/" TargetMode="External"/><Relationship Id="rId1" Type="http://schemas.openxmlformats.org/officeDocument/2006/relationships/slideLayout" Target="../slideLayouts/slideLayout39.xml"/><Relationship Id="rId5" Type="http://schemas.openxmlformats.org/officeDocument/2006/relationships/image" Target="../media/image52.png"/><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hyperlink" Target="https://ec.europa.eu/research/eic/index.cfm?pg=prizes_aid" TargetMode="External"/><Relationship Id="rId2" Type="http://schemas.openxmlformats.org/officeDocument/2006/relationships/hyperlink" Target="https://ec.europa.eu/research/eic/index.cfm?pg=prizes_blockchains" TargetMode="External"/><Relationship Id="rId1" Type="http://schemas.openxmlformats.org/officeDocument/2006/relationships/slideLayout" Target="../slideLayouts/slideLayout31.xml"/><Relationship Id="rId5" Type="http://schemas.openxmlformats.org/officeDocument/2006/relationships/hyperlink" Target="https://www.nesta.org.uk/toolkit/challenge-prizes-a-practice-guide/" TargetMode="External"/><Relationship Id="rId4" Type="http://schemas.openxmlformats.org/officeDocument/2006/relationships/hyperlink" Target="http://ec.europa.eu/research/horizonprize/index.cfm?prize=social-innovation"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acumenacademy.org/blog/how-take-your-social-venture-pitch-next-level" TargetMode="Externa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https://www.youngsocialinnovators.ie/ysi-blog/teens-impress-dragons-at-ysi-den-2021/" TargetMode="Externa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hyperlink" Target="https://www.youngsocialinnovators.ie/ysi-blog/teens-impress-dragons-at-ysi-den-2021/" TargetMode="Externa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hyperlink" Target="https://youtu.be/XWRtG_PDRik" TargetMode="External"/><Relationship Id="rId2" Type="http://schemas.openxmlformats.org/officeDocument/2006/relationships/hyperlink" Target="https://youtu.be/vT8kPwgkjyo" TargetMode="External"/><Relationship Id="rId1" Type="http://schemas.openxmlformats.org/officeDocument/2006/relationships/slideLayout" Target="../slideLayouts/slideLayout25.xml"/><Relationship Id="rId6" Type="http://schemas.openxmlformats.org/officeDocument/2006/relationships/image" Target="../media/image56.png"/><Relationship Id="rId5" Type="http://schemas.openxmlformats.org/officeDocument/2006/relationships/hyperlink" Target="https://youtu.be/SB16xgtFmco" TargetMode="External"/><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hyperlink" Target="https://www.bbvaopenmind.com/en/economy/finance/the-value-proposition-in-the-social-enterprise/" TargetMode="External"/><Relationship Id="rId2" Type="http://schemas.openxmlformats.org/officeDocument/2006/relationships/hyperlink" Target="https://www.the-sse.org/resources/starting/finding-social-enterprise-mentor/" TargetMode="Externa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hyperlink" Target="https://www.the-sse.org/resources/starting/what-funding-is-available-for-social-entrepreneurs/" TargetMode="External"/><Relationship Id="rId2" Type="http://schemas.openxmlformats.org/officeDocument/2006/relationships/hyperlink" Target="https://www.the-sse.org/resources/idea/communicating-your-idea/" TargetMode="External"/><Relationship Id="rId1" Type="http://schemas.openxmlformats.org/officeDocument/2006/relationships/slideLayout" Target="../slideLayouts/slideLayout30.xml"/><Relationship Id="rId4" Type="http://schemas.openxmlformats.org/officeDocument/2006/relationships/hyperlink" Target="https://www.the-sse.org/resources/starting/finding-money-start-social-enterprise/"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s://www.the-sse.org/resources/starting/writing-your-first-business-plan/" TargetMode="Externa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CDCB9A9-DCFE-1D44-A6EE-E244740F2DEE}"/>
              </a:ext>
            </a:extLst>
          </p:cNvPr>
          <p:cNvSpPr>
            <a:spLocks noGrp="1"/>
          </p:cNvSpPr>
          <p:nvPr>
            <p:ph type="body" sz="quarter" idx="19"/>
          </p:nvPr>
        </p:nvSpPr>
        <p:spPr>
          <a:xfrm>
            <a:off x="610249" y="4023697"/>
            <a:ext cx="4280491" cy="731140"/>
          </a:xfrm>
        </p:spPr>
        <p:txBody>
          <a:bodyPr>
            <a:noAutofit/>
          </a:bodyPr>
          <a:lstStyle/>
          <a:p>
            <a:pPr algn="ctr"/>
            <a:r>
              <a:rPr lang="en-US" sz="2400" dirty="0">
                <a:solidFill>
                  <a:srgbClr val="FFFFFF"/>
                </a:solidFill>
                <a:latin typeface="Calibri" panose="020F0502020204030204" pitchFamily="34" charset="0"/>
                <a:ea typeface="Calibri" panose="020F0502020204030204" pitchFamily="34" charset="0"/>
              </a:rPr>
              <a:t>How to Finance and Fund your Digital Social Innovation Idea</a:t>
            </a:r>
            <a:endParaRPr lang="en-US" sz="2400" dirty="0">
              <a:solidFill>
                <a:srgbClr val="FFFFFF"/>
              </a:solidFill>
              <a:effectLst/>
              <a:latin typeface="Calibri" panose="020F0502020204030204" pitchFamily="34" charset="0"/>
              <a:ea typeface="Calibri" panose="020F0502020204030204" pitchFamily="34" charset="0"/>
            </a:endParaRPr>
          </a:p>
          <a:p>
            <a:endParaRPr lang="en-US" sz="3200" b="1" dirty="0"/>
          </a:p>
        </p:txBody>
      </p:sp>
      <p:pic>
        <p:nvPicPr>
          <p:cNvPr id="11" name="Picture Placeholder 10" descr="A picture containing person, man, photo, looking&#10;&#10;Description automatically generated">
            <a:extLst>
              <a:ext uri="{FF2B5EF4-FFF2-40B4-BE49-F238E27FC236}">
                <a16:creationId xmlns:a16="http://schemas.microsoft.com/office/drawing/2014/main" id="{B35A56E1-B73B-D349-824D-39735F2ADF6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683E6E4F-8A20-46EE-B361-F4DDC983999F}"/>
              </a:ext>
            </a:extLst>
          </p:cNvPr>
          <p:cNvSpPr>
            <a:spLocks noGrp="1"/>
          </p:cNvSpPr>
          <p:nvPr>
            <p:ph type="body" sz="quarter" idx="20"/>
          </p:nvPr>
        </p:nvSpPr>
        <p:spPr/>
        <p:txBody>
          <a:bodyPr/>
          <a:lstStyle/>
          <a:p>
            <a:r>
              <a:rPr lang="en-US" sz="5400" b="1" dirty="0"/>
              <a:t>Module 5</a:t>
            </a:r>
            <a:endParaRPr lang="en-IE" dirty="0"/>
          </a:p>
        </p:txBody>
      </p:sp>
    </p:spTree>
    <p:extLst>
      <p:ext uri="{BB962C8B-B14F-4D97-AF65-F5344CB8AC3E}">
        <p14:creationId xmlns:p14="http://schemas.microsoft.com/office/powerpoint/2010/main" val="2053066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5D3C520-12D0-4C14-973D-8884051C14C5}"/>
              </a:ext>
            </a:extLst>
          </p:cNvPr>
          <p:cNvSpPr>
            <a:spLocks noGrp="1"/>
          </p:cNvSpPr>
          <p:nvPr>
            <p:ph type="body" sz="quarter" idx="14"/>
          </p:nvPr>
        </p:nvSpPr>
        <p:spPr>
          <a:xfrm>
            <a:off x="603257" y="937369"/>
            <a:ext cx="11274887" cy="5185372"/>
          </a:xfrm>
        </p:spPr>
        <p:txBody>
          <a:bodyPr/>
          <a:lstStyle/>
          <a:p>
            <a:r>
              <a:rPr lang="en-IE" dirty="0">
                <a:solidFill>
                  <a:schemeClr val="tx1">
                    <a:lumMod val="75000"/>
                    <a:lumOff val="25000"/>
                  </a:schemeClr>
                </a:solidFill>
              </a:rPr>
              <a:t>Your cheerleader is someone or a network that will support you throughout your start up journey. They will stand with you and back you up, encouraging, influencing, believing in you and guiding you where possible. They want to see you do well and succeed.</a:t>
            </a:r>
          </a:p>
          <a:p>
            <a:r>
              <a:rPr lang="en-IE" dirty="0">
                <a:solidFill>
                  <a:schemeClr val="tx1">
                    <a:lumMod val="75000"/>
                    <a:lumOff val="25000"/>
                  </a:schemeClr>
                </a:solidFill>
              </a:rPr>
              <a:t>Good to know you have done an awful lot of homework so far in Modules 1-4. As you have learned there are so many resources and supports out there so you will never be alone. If in doubt go to a network and support to give you advice. Want to know more check out your local cheerleaders check out Digital Social Innovation Europe.</a:t>
            </a:r>
          </a:p>
          <a:p>
            <a:pPr marL="342900" indent="-342900">
              <a:buFont typeface="Arial" panose="020B0604020202020204" pitchFamily="34" charset="0"/>
              <a:buChar char="•"/>
            </a:pPr>
            <a:r>
              <a:rPr lang="en-IE" b="1" dirty="0">
                <a:solidFill>
                  <a:srgbClr val="ED2A59"/>
                </a:solidFill>
              </a:rPr>
              <a:t>Example</a:t>
            </a:r>
            <a:r>
              <a:rPr lang="en-IE" dirty="0">
                <a:solidFill>
                  <a:schemeClr val="tx1">
                    <a:lumMod val="75000"/>
                    <a:lumOff val="25000"/>
                  </a:schemeClr>
                </a:solidFill>
              </a:rPr>
              <a:t> for the </a:t>
            </a:r>
            <a:r>
              <a:rPr lang="en-IE" b="1" dirty="0">
                <a:solidFill>
                  <a:srgbClr val="ED2A59"/>
                </a:solidFill>
              </a:rPr>
              <a:t>UK </a:t>
            </a:r>
            <a:r>
              <a:rPr lang="en-IE" b="1" i="0" dirty="0">
                <a:solidFill>
                  <a:srgbClr val="ED2A59"/>
                </a:solidFill>
                <a:effectLst/>
              </a:rPr>
              <a:t>sector </a:t>
            </a:r>
            <a:r>
              <a:rPr lang="en-IE" b="0" i="0" u="sng" dirty="0">
                <a:solidFill>
                  <a:schemeClr val="tx1">
                    <a:lumMod val="75000"/>
                    <a:lumOff val="25000"/>
                  </a:schemeClr>
                </a:solidFill>
                <a:effectLst/>
                <a:hlinkClick r:id="rId2">
                  <a:extLst>
                    <a:ext uri="{A12FA001-AC4F-418D-AE19-62706E023703}">
                      <ahyp:hlinkClr xmlns:ahyp="http://schemas.microsoft.com/office/drawing/2018/hyperlinkcolor" val="tx"/>
                    </a:ext>
                  </a:extLst>
                </a:hlinkClick>
              </a:rPr>
              <a:t>Social Enterprise UK</a:t>
            </a:r>
            <a:r>
              <a:rPr lang="en-IE" b="0" i="0" dirty="0">
                <a:solidFill>
                  <a:schemeClr val="tx1">
                    <a:lumMod val="75000"/>
                    <a:lumOff val="25000"/>
                  </a:schemeClr>
                </a:solidFill>
                <a:effectLst/>
              </a:rPr>
              <a:t>’s or </a:t>
            </a:r>
            <a:r>
              <a:rPr lang="en-IE" b="0" i="0" dirty="0">
                <a:solidFill>
                  <a:schemeClr val="tx1">
                    <a:lumMod val="75000"/>
                    <a:lumOff val="25000"/>
                  </a:schemeClr>
                </a:solidFill>
                <a:effectLst/>
                <a:hlinkClick r:id="rId3"/>
              </a:rPr>
              <a:t>Nesta’s</a:t>
            </a:r>
            <a:r>
              <a:rPr lang="en-IE" b="0" i="0" dirty="0">
                <a:solidFill>
                  <a:schemeClr val="tx1">
                    <a:lumMod val="75000"/>
                    <a:lumOff val="25000"/>
                  </a:schemeClr>
                </a:solidFill>
                <a:effectLst/>
              </a:rPr>
              <a:t> website. </a:t>
            </a:r>
            <a:r>
              <a:rPr lang="en-IE" b="0" i="0" dirty="0">
                <a:solidFill>
                  <a:schemeClr val="tx1">
                    <a:lumMod val="75000"/>
                    <a:lumOff val="25000"/>
                  </a:schemeClr>
                </a:solidFill>
                <a:effectLst/>
                <a:hlinkClick r:id="rId4"/>
              </a:rPr>
              <a:t>UnLtd</a:t>
            </a:r>
            <a:r>
              <a:rPr lang="en-IE" b="0" i="0" dirty="0">
                <a:solidFill>
                  <a:schemeClr val="tx1">
                    <a:lumMod val="75000"/>
                    <a:lumOff val="25000"/>
                  </a:schemeClr>
                </a:solidFill>
                <a:effectLst/>
              </a:rPr>
              <a:t>, the foundation for social entrepreneurs, also has a </a:t>
            </a:r>
            <a:r>
              <a:rPr lang="en-IE" b="0" i="0" u="sng" dirty="0">
                <a:solidFill>
                  <a:schemeClr val="tx1">
                    <a:lumMod val="75000"/>
                    <a:lumOff val="25000"/>
                  </a:schemeClr>
                </a:solidFill>
                <a:effectLst/>
                <a:hlinkClick r:id="rId5">
                  <a:extLst>
                    <a:ext uri="{A12FA001-AC4F-418D-AE19-62706E023703}">
                      <ahyp:hlinkClr xmlns:ahyp="http://schemas.microsoft.com/office/drawing/2018/hyperlinkcolor" val="tx"/>
                    </a:ext>
                  </a:extLst>
                </a:hlinkClick>
              </a:rPr>
              <a:t>learning area</a:t>
            </a:r>
            <a:r>
              <a:rPr lang="en-IE" b="0" i="0" dirty="0">
                <a:solidFill>
                  <a:schemeClr val="tx1">
                    <a:lumMod val="75000"/>
                    <a:lumOff val="25000"/>
                  </a:schemeClr>
                </a:solidFill>
                <a:effectLst/>
              </a:rPr>
              <a:t> which features lots of advice to help get you up and running.</a:t>
            </a:r>
          </a:p>
          <a:p>
            <a:pPr marL="342900" indent="-342900">
              <a:buFont typeface="Arial" panose="020B0604020202020204" pitchFamily="34" charset="0"/>
              <a:buChar char="•"/>
            </a:pPr>
            <a:r>
              <a:rPr lang="en-IE" b="1" dirty="0">
                <a:solidFill>
                  <a:srgbClr val="ED2A59"/>
                </a:solidFill>
              </a:rPr>
              <a:t>Example</a:t>
            </a:r>
            <a:r>
              <a:rPr lang="en-IE" dirty="0">
                <a:solidFill>
                  <a:schemeClr val="tx1">
                    <a:lumMod val="75000"/>
                    <a:lumOff val="25000"/>
                  </a:schemeClr>
                </a:solidFill>
              </a:rPr>
              <a:t> for </a:t>
            </a:r>
            <a:r>
              <a:rPr lang="en-IE" b="1" dirty="0">
                <a:solidFill>
                  <a:srgbClr val="ED2A59"/>
                </a:solidFill>
              </a:rPr>
              <a:t>Irish sector </a:t>
            </a:r>
            <a:r>
              <a:rPr lang="en-IE" dirty="0">
                <a:solidFill>
                  <a:schemeClr val="tx1">
                    <a:lumMod val="75000"/>
                    <a:lumOff val="25000"/>
                  </a:schemeClr>
                </a:solidFill>
                <a:hlinkClick r:id="rId6"/>
              </a:rPr>
              <a:t>Young Social Innovators</a:t>
            </a:r>
            <a:r>
              <a:rPr lang="en-IE" dirty="0">
                <a:solidFill>
                  <a:schemeClr val="tx1">
                    <a:lumMod val="75000"/>
                    <a:lumOff val="25000"/>
                  </a:schemeClr>
                </a:solidFill>
              </a:rPr>
              <a:t> which have </a:t>
            </a:r>
            <a:r>
              <a:rPr lang="en-IE" dirty="0">
                <a:solidFill>
                  <a:schemeClr val="tx1">
                    <a:lumMod val="75000"/>
                    <a:lumOff val="25000"/>
                  </a:schemeClr>
                </a:solidFill>
                <a:hlinkClick r:id="rId7"/>
              </a:rPr>
              <a:t>Programs</a:t>
            </a:r>
            <a:r>
              <a:rPr lang="en-IE" dirty="0">
                <a:solidFill>
                  <a:schemeClr val="tx1">
                    <a:lumMod val="75000"/>
                    <a:lumOff val="25000"/>
                  </a:schemeClr>
                </a:solidFill>
              </a:rPr>
              <a:t>, </a:t>
            </a:r>
            <a:r>
              <a:rPr lang="en-IE" dirty="0">
                <a:solidFill>
                  <a:schemeClr val="tx1">
                    <a:lumMod val="75000"/>
                    <a:lumOff val="25000"/>
                  </a:schemeClr>
                </a:solidFill>
                <a:hlinkClick r:id="rId8"/>
              </a:rPr>
              <a:t>Young Success Stories</a:t>
            </a:r>
            <a:r>
              <a:rPr lang="en-IE" dirty="0">
                <a:solidFill>
                  <a:schemeClr val="tx1">
                    <a:lumMod val="75000"/>
                    <a:lumOff val="25000"/>
                  </a:schemeClr>
                </a:solidFill>
              </a:rPr>
              <a:t>, have a </a:t>
            </a:r>
            <a:r>
              <a:rPr lang="en-IE" dirty="0">
                <a:solidFill>
                  <a:schemeClr val="tx1">
                    <a:lumMod val="75000"/>
                    <a:lumOff val="25000"/>
                  </a:schemeClr>
                </a:solidFill>
                <a:hlinkClick r:id="rId9"/>
              </a:rPr>
              <a:t>Learning Lab</a:t>
            </a:r>
            <a:r>
              <a:rPr lang="en-IE" dirty="0">
                <a:solidFill>
                  <a:schemeClr val="tx1">
                    <a:lumMod val="75000"/>
                    <a:lumOff val="25000"/>
                  </a:schemeClr>
                </a:solidFill>
              </a:rPr>
              <a:t>, </a:t>
            </a:r>
            <a:r>
              <a:rPr lang="en-IE" dirty="0">
                <a:solidFill>
                  <a:schemeClr val="tx1">
                    <a:lumMod val="75000"/>
                    <a:lumOff val="25000"/>
                  </a:schemeClr>
                </a:solidFill>
                <a:hlinkClick r:id="rId10"/>
              </a:rPr>
              <a:t>Awards Programs </a:t>
            </a:r>
            <a:r>
              <a:rPr lang="en-IE" dirty="0">
                <a:solidFill>
                  <a:schemeClr val="tx1">
                    <a:lumMod val="75000"/>
                    <a:lumOff val="25000"/>
                  </a:schemeClr>
                </a:solidFill>
              </a:rPr>
              <a:t>and so much more…</a:t>
            </a:r>
          </a:p>
          <a:p>
            <a:r>
              <a:rPr lang="en-IE" sz="2800" b="1" dirty="0">
                <a:solidFill>
                  <a:srgbClr val="40A67A"/>
                </a:solidFill>
              </a:rPr>
              <a:t>Lean Approach: </a:t>
            </a:r>
            <a:r>
              <a:rPr lang="en-IE" b="1" dirty="0">
                <a:solidFill>
                  <a:schemeClr val="tx1">
                    <a:lumMod val="75000"/>
                    <a:lumOff val="25000"/>
                  </a:schemeClr>
                </a:solidFill>
              </a:rPr>
              <a:t>getting right to the heart of the right advice and support </a:t>
            </a:r>
            <a:r>
              <a:rPr lang="en-IE" dirty="0">
                <a:solidFill>
                  <a:schemeClr val="tx1">
                    <a:lumMod val="75000"/>
                    <a:lumOff val="25000"/>
                  </a:schemeClr>
                </a:solidFill>
              </a:rPr>
              <a:t>for your social innovation business without wasting time, money and effort</a:t>
            </a:r>
          </a:p>
          <a:p>
            <a:r>
              <a:rPr lang="en-IE" sz="1800" b="1" i="1" dirty="0">
                <a:solidFill>
                  <a:srgbClr val="ED2A59"/>
                </a:solidFill>
                <a:hlinkClick r:id="rId11">
                  <a:extLst>
                    <a:ext uri="{A12FA001-AC4F-418D-AE19-62706E023703}">
                      <ahyp:hlinkClr xmlns:ahyp="http://schemas.microsoft.com/office/drawing/2018/hyperlinkcolor" val="tx"/>
                    </a:ext>
                  </a:extLst>
                </a:hlinkClick>
              </a:rPr>
              <a:t>Further Reading on the Full 10 Steps</a:t>
            </a:r>
            <a:endParaRPr lang="en-IE" sz="1800" b="1" i="1" dirty="0">
              <a:solidFill>
                <a:srgbClr val="ED2A59"/>
              </a:solidFill>
            </a:endParaRPr>
          </a:p>
        </p:txBody>
      </p:sp>
      <p:sp>
        <p:nvSpPr>
          <p:cNvPr id="6" name="Text Placeholder 5">
            <a:extLst>
              <a:ext uri="{FF2B5EF4-FFF2-40B4-BE49-F238E27FC236}">
                <a16:creationId xmlns:a16="http://schemas.microsoft.com/office/drawing/2014/main" id="{1C4FEE05-4B36-4A93-BECF-CBBFEC30E377}"/>
              </a:ext>
            </a:extLst>
          </p:cNvPr>
          <p:cNvSpPr>
            <a:spLocks noGrp="1"/>
          </p:cNvSpPr>
          <p:nvPr>
            <p:ph type="body" sz="quarter" idx="15"/>
          </p:nvPr>
        </p:nvSpPr>
        <p:spPr>
          <a:xfrm>
            <a:off x="603257" y="308035"/>
            <a:ext cx="10152259" cy="1439738"/>
          </a:xfrm>
        </p:spPr>
        <p:txBody>
          <a:bodyPr>
            <a:normAutofit/>
          </a:bodyPr>
          <a:lstStyle/>
          <a:p>
            <a:r>
              <a:rPr lang="en-IE" sz="4000" b="1" dirty="0">
                <a:solidFill>
                  <a:srgbClr val="ED2A59"/>
                </a:solidFill>
              </a:rPr>
              <a:t>2.  Find Your Nearest Cheerleader!</a:t>
            </a:r>
          </a:p>
        </p:txBody>
      </p:sp>
    </p:spTree>
    <p:extLst>
      <p:ext uri="{BB962C8B-B14F-4D97-AF65-F5344CB8AC3E}">
        <p14:creationId xmlns:p14="http://schemas.microsoft.com/office/powerpoint/2010/main" val="3311951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75E9BE1-1BA5-4BFF-9FC3-A590AA283C72}"/>
              </a:ext>
            </a:extLst>
          </p:cNvPr>
          <p:cNvSpPr>
            <a:spLocks noGrp="1"/>
          </p:cNvSpPr>
          <p:nvPr>
            <p:ph type="body" sz="quarter" idx="14"/>
          </p:nvPr>
        </p:nvSpPr>
        <p:spPr>
          <a:xfrm>
            <a:off x="7302294" y="758793"/>
            <a:ext cx="5117707" cy="697353"/>
          </a:xfrm>
        </p:spPr>
        <p:txBody>
          <a:bodyPr>
            <a:noAutofit/>
          </a:bodyPr>
          <a:lstStyle/>
          <a:p>
            <a:r>
              <a:rPr lang="en-IE" sz="2800" b="1" u="sng" dirty="0">
                <a:solidFill>
                  <a:schemeClr val="tx1">
                    <a:lumMod val="75000"/>
                    <a:lumOff val="25000"/>
                  </a:schemeClr>
                </a:solidFill>
                <a:hlinkClick r:id="rId2">
                  <a:extLst>
                    <a:ext uri="{A12FA001-AC4F-418D-AE19-62706E023703}">
                      <ahyp:hlinkClr xmlns:ahyp="http://schemas.microsoft.com/office/drawing/2018/hyperlinkcolor" val="tx"/>
                    </a:ext>
                  </a:extLst>
                </a:hlinkClick>
              </a:rPr>
              <a:t>Digital Social Innovation Networking &amp; Support Across Europe</a:t>
            </a:r>
            <a:endParaRPr lang="en-IE" sz="2800" b="1" u="sng" dirty="0">
              <a:solidFill>
                <a:schemeClr val="tx1">
                  <a:lumMod val="75000"/>
                  <a:lumOff val="25000"/>
                </a:schemeClr>
              </a:solidFill>
            </a:endParaRPr>
          </a:p>
        </p:txBody>
      </p:sp>
      <p:sp>
        <p:nvSpPr>
          <p:cNvPr id="5" name="Text Placeholder 4">
            <a:extLst>
              <a:ext uri="{FF2B5EF4-FFF2-40B4-BE49-F238E27FC236}">
                <a16:creationId xmlns:a16="http://schemas.microsoft.com/office/drawing/2014/main" id="{8CD23B27-9397-4A35-9033-A76CBB5EBACB}"/>
              </a:ext>
            </a:extLst>
          </p:cNvPr>
          <p:cNvSpPr>
            <a:spLocks noGrp="1"/>
          </p:cNvSpPr>
          <p:nvPr>
            <p:ph type="body" sz="quarter" idx="15"/>
          </p:nvPr>
        </p:nvSpPr>
        <p:spPr>
          <a:xfrm>
            <a:off x="7302294" y="2250486"/>
            <a:ext cx="4805784" cy="2592420"/>
          </a:xfrm>
        </p:spPr>
        <p:txBody>
          <a:bodyPr/>
          <a:lstStyle/>
          <a:p>
            <a:pPr marL="457200" indent="-457200">
              <a:buFont typeface="+mj-lt"/>
              <a:buAutoNum type="arabicPeriod"/>
            </a:pPr>
            <a:r>
              <a:rPr lang="en-IE" b="1" i="0" dirty="0">
                <a:solidFill>
                  <a:srgbClr val="009FD8"/>
                </a:solidFill>
                <a:effectLst/>
              </a:rPr>
              <a:t>Join The Community </a:t>
            </a:r>
            <a:r>
              <a:rPr lang="en-IE" b="1" i="0" dirty="0">
                <a:solidFill>
                  <a:schemeClr val="tx1">
                    <a:lumMod val="75000"/>
                    <a:lumOff val="25000"/>
                  </a:schemeClr>
                </a:solidFill>
                <a:effectLst/>
              </a:rPr>
              <a:t>0</a:t>
            </a:r>
            <a:r>
              <a:rPr lang="en-IE" b="0" i="0" dirty="0">
                <a:solidFill>
                  <a:schemeClr val="tx1">
                    <a:lumMod val="75000"/>
                    <a:lumOff val="25000"/>
                  </a:schemeClr>
                </a:solidFill>
                <a:effectLst/>
              </a:rPr>
              <a:t>f </a:t>
            </a:r>
            <a:r>
              <a:rPr lang="en-IE" b="1" i="0" dirty="0">
                <a:solidFill>
                  <a:schemeClr val="tx1">
                    <a:lumMod val="75000"/>
                    <a:lumOff val="25000"/>
                  </a:schemeClr>
                </a:solidFill>
                <a:effectLst/>
              </a:rPr>
              <a:t>2,307 organisations</a:t>
            </a:r>
            <a:r>
              <a:rPr lang="en-IE" b="0" i="0" dirty="0">
                <a:solidFill>
                  <a:schemeClr val="tx1">
                    <a:lumMod val="75000"/>
                    <a:lumOff val="25000"/>
                  </a:schemeClr>
                </a:solidFill>
                <a:effectLst/>
              </a:rPr>
              <a:t> and </a:t>
            </a:r>
            <a:r>
              <a:rPr lang="en-IE" b="1" i="0" dirty="0">
                <a:solidFill>
                  <a:schemeClr val="tx1">
                    <a:lumMod val="75000"/>
                    <a:lumOff val="25000"/>
                  </a:schemeClr>
                </a:solidFill>
                <a:effectLst/>
              </a:rPr>
              <a:t>1,508 projects</a:t>
            </a:r>
            <a:r>
              <a:rPr lang="en-IE" b="0" i="0" dirty="0">
                <a:solidFill>
                  <a:schemeClr val="tx1">
                    <a:lumMod val="75000"/>
                    <a:lumOff val="25000"/>
                  </a:schemeClr>
                </a:solidFill>
                <a:effectLst/>
              </a:rPr>
              <a:t> using digital technologies to tackle social challenges</a:t>
            </a:r>
          </a:p>
          <a:p>
            <a:pPr marL="457200" indent="-457200">
              <a:buFont typeface="+mj-lt"/>
              <a:buAutoNum type="arabicPeriod"/>
            </a:pPr>
            <a:r>
              <a:rPr lang="en-IE" b="1" dirty="0">
                <a:solidFill>
                  <a:srgbClr val="40A67A"/>
                </a:solidFill>
              </a:rPr>
              <a:t>Read and Engage </a:t>
            </a:r>
            <a:r>
              <a:rPr lang="en-IE" dirty="0">
                <a:solidFill>
                  <a:schemeClr val="tx1">
                    <a:lumMod val="75000"/>
                    <a:lumOff val="25000"/>
                  </a:schemeClr>
                </a:solidFill>
              </a:rPr>
              <a:t>on Funding, Events, News and Blogs, Fab Labs, Networks, Collaboration Spaces…specific to your country!</a:t>
            </a:r>
          </a:p>
          <a:p>
            <a:pPr marL="457200" indent="-457200">
              <a:buFont typeface="+mj-lt"/>
              <a:buAutoNum type="arabicPeriod"/>
            </a:pPr>
            <a:r>
              <a:rPr lang="en-IE" b="1" dirty="0">
                <a:solidFill>
                  <a:srgbClr val="A6377D"/>
                </a:solidFill>
              </a:rPr>
              <a:t>Click on your country </a:t>
            </a:r>
            <a:r>
              <a:rPr lang="en-IE" dirty="0">
                <a:solidFill>
                  <a:schemeClr val="tx1">
                    <a:lumMod val="75000"/>
                    <a:lumOff val="25000"/>
                  </a:schemeClr>
                </a:solidFill>
              </a:rPr>
              <a:t>on the map and explore what is available in your country…</a:t>
            </a:r>
          </a:p>
          <a:p>
            <a:endParaRPr lang="en-IE" dirty="0">
              <a:solidFill>
                <a:schemeClr val="tx1">
                  <a:lumMod val="75000"/>
                  <a:lumOff val="25000"/>
                </a:schemeClr>
              </a:solidFill>
            </a:endParaRPr>
          </a:p>
        </p:txBody>
      </p:sp>
      <p:sp>
        <p:nvSpPr>
          <p:cNvPr id="7" name="Text Placeholder 3">
            <a:extLst>
              <a:ext uri="{FF2B5EF4-FFF2-40B4-BE49-F238E27FC236}">
                <a16:creationId xmlns:a16="http://schemas.microsoft.com/office/drawing/2014/main" id="{0796B4A1-46E1-45F3-8B7C-14F66C54CBE6}"/>
              </a:ext>
            </a:extLst>
          </p:cNvPr>
          <p:cNvSpPr txBox="1">
            <a:spLocks/>
          </p:cNvSpPr>
          <p:nvPr/>
        </p:nvSpPr>
        <p:spPr>
          <a:xfrm>
            <a:off x="106837" y="7678"/>
            <a:ext cx="635927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3200" b="1" i="0" dirty="0">
                <a:solidFill>
                  <a:srgbClr val="ED2A59"/>
                </a:solidFill>
                <a:effectLst/>
              </a:rPr>
              <a:t>Find Your Cheerleader!</a:t>
            </a:r>
          </a:p>
          <a:p>
            <a:pPr algn="ctr"/>
            <a:r>
              <a:rPr lang="en-IE" sz="2800" i="1" dirty="0">
                <a:solidFill>
                  <a:srgbClr val="ED2A59"/>
                </a:solidFill>
                <a:effectLst/>
              </a:rPr>
              <a:t>Explore Europe’s Growing Network Of Digital Social Innovation</a:t>
            </a:r>
          </a:p>
        </p:txBody>
      </p:sp>
      <p:pic>
        <p:nvPicPr>
          <p:cNvPr id="9" name="Picture 8">
            <a:extLst>
              <a:ext uri="{FF2B5EF4-FFF2-40B4-BE49-F238E27FC236}">
                <a16:creationId xmlns:a16="http://schemas.microsoft.com/office/drawing/2014/main" id="{8955C988-9034-4BFB-BCAC-C8461A0D2F2D}"/>
              </a:ext>
            </a:extLst>
          </p:cNvPr>
          <p:cNvPicPr>
            <a:picLocks noChangeAspect="1"/>
          </p:cNvPicPr>
          <p:nvPr/>
        </p:nvPicPr>
        <p:blipFill>
          <a:blip r:embed="rId3"/>
          <a:stretch>
            <a:fillRect/>
          </a:stretch>
        </p:blipFill>
        <p:spPr>
          <a:xfrm>
            <a:off x="1474736" y="2471596"/>
            <a:ext cx="5117707" cy="2628429"/>
          </a:xfrm>
          <a:prstGeom prst="rect">
            <a:avLst/>
          </a:prstGeom>
        </p:spPr>
      </p:pic>
    </p:spTree>
    <p:extLst>
      <p:ext uri="{BB962C8B-B14F-4D97-AF65-F5344CB8AC3E}">
        <p14:creationId xmlns:p14="http://schemas.microsoft.com/office/powerpoint/2010/main" val="3632175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0808F4-7420-43D1-9C8D-BC3AC1E0240A}"/>
              </a:ext>
            </a:extLst>
          </p:cNvPr>
          <p:cNvSpPr>
            <a:spLocks noGrp="1"/>
          </p:cNvSpPr>
          <p:nvPr>
            <p:ph type="body" sz="quarter" idx="13"/>
          </p:nvPr>
        </p:nvSpPr>
        <p:spPr>
          <a:xfrm>
            <a:off x="6029610" y="0"/>
            <a:ext cx="6162390" cy="697353"/>
          </a:xfrm>
        </p:spPr>
        <p:txBody>
          <a:bodyPr>
            <a:noAutofit/>
          </a:bodyPr>
          <a:lstStyle/>
          <a:p>
            <a:pPr algn="ctr"/>
            <a:r>
              <a:rPr lang="en-IE" b="1" dirty="0"/>
              <a:t>3. Frugal Innovation meets Social Innovation</a:t>
            </a:r>
          </a:p>
          <a:p>
            <a:pPr algn="ctr">
              <a:spcBef>
                <a:spcPts val="0"/>
              </a:spcBef>
            </a:pPr>
            <a:r>
              <a:rPr lang="en-IE" sz="2800" b="1" dirty="0">
                <a:solidFill>
                  <a:srgbClr val="EF619A"/>
                </a:solidFill>
              </a:rPr>
              <a:t>Frugal Innovation responds to limitation in resources, funds, material..</a:t>
            </a:r>
          </a:p>
        </p:txBody>
      </p:sp>
      <p:sp>
        <p:nvSpPr>
          <p:cNvPr id="6" name="Text Placeholder 5">
            <a:extLst>
              <a:ext uri="{FF2B5EF4-FFF2-40B4-BE49-F238E27FC236}">
                <a16:creationId xmlns:a16="http://schemas.microsoft.com/office/drawing/2014/main" id="{0C2B3FEC-B00A-4FB7-BD59-7EE95BF238C6}"/>
              </a:ext>
            </a:extLst>
          </p:cNvPr>
          <p:cNvSpPr>
            <a:spLocks noGrp="1"/>
          </p:cNvSpPr>
          <p:nvPr>
            <p:ph type="body" sz="quarter" idx="14"/>
          </p:nvPr>
        </p:nvSpPr>
        <p:spPr>
          <a:xfrm>
            <a:off x="6501464" y="1830130"/>
            <a:ext cx="5555809" cy="2592420"/>
          </a:xfrm>
        </p:spPr>
        <p:txBody>
          <a:bodyPr/>
          <a:lstStyle/>
          <a:p>
            <a:pPr algn="ctr"/>
            <a:r>
              <a:rPr lang="en-GB" sz="2300" dirty="0"/>
              <a:t>Frugal innovation is the ability to start and keep a business going sustainably and providing social value with scarce resources. It’s about solving—“doing more with less”. Frugal innovation is a game-changing strategy for social innovation businesses to be cost-conscious and eco-aware to create ideas that are simultaneously affordable, sustainable, and of high quality. Even more than a strategy, frugal innovation is a whole new mindset, a flexible approach that sees resource constraints not as a challenge but as a growth opportunity.</a:t>
            </a:r>
          </a:p>
          <a:p>
            <a:pPr algn="ctr"/>
            <a:endParaRPr lang="en-IE" b="1" dirty="0"/>
          </a:p>
        </p:txBody>
      </p:sp>
      <p:pic>
        <p:nvPicPr>
          <p:cNvPr id="12" name="Picture Placeholder 11" descr="A group of people sitting at a table looking at a computer&#10;&#10;Description automatically generated with medium confidence">
            <a:extLst>
              <a:ext uri="{FF2B5EF4-FFF2-40B4-BE49-F238E27FC236}">
                <a16:creationId xmlns:a16="http://schemas.microsoft.com/office/drawing/2014/main" id="{8E67F211-136B-4BEC-A6EF-B59BE9B63138}"/>
              </a:ext>
            </a:extLst>
          </p:cNvPr>
          <p:cNvPicPr>
            <a:picLocks noGrp="1" noChangeAspect="1"/>
          </p:cNvPicPr>
          <p:nvPr>
            <p:ph type="pic" sz="quarter" idx="10"/>
          </p:nvPr>
        </p:nvPicPr>
        <p:blipFill>
          <a:blip r:embed="rId2"/>
          <a:srcRect l="16633" r="16633"/>
          <a:stretch>
            <a:fillRect/>
          </a:stretch>
        </p:blipFill>
        <p:spPr/>
      </p:pic>
    </p:spTree>
    <p:extLst>
      <p:ext uri="{BB962C8B-B14F-4D97-AF65-F5344CB8AC3E}">
        <p14:creationId xmlns:p14="http://schemas.microsoft.com/office/powerpoint/2010/main" val="3139035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0808F4-7420-43D1-9C8D-BC3AC1E0240A}"/>
              </a:ext>
            </a:extLst>
          </p:cNvPr>
          <p:cNvSpPr>
            <a:spLocks noGrp="1"/>
          </p:cNvSpPr>
          <p:nvPr>
            <p:ph type="body" sz="quarter" idx="13"/>
          </p:nvPr>
        </p:nvSpPr>
        <p:spPr>
          <a:xfrm>
            <a:off x="6096000" y="1039188"/>
            <a:ext cx="6162390" cy="697353"/>
          </a:xfrm>
        </p:spPr>
        <p:txBody>
          <a:bodyPr>
            <a:noAutofit/>
          </a:bodyPr>
          <a:lstStyle/>
          <a:p>
            <a:pPr algn="ctr"/>
            <a:r>
              <a:rPr lang="en-IE" b="1" dirty="0"/>
              <a:t>What is Frugal Innovation?</a:t>
            </a:r>
            <a:endParaRPr lang="en-IE" sz="2800" b="1" dirty="0">
              <a:solidFill>
                <a:srgbClr val="EF619A"/>
              </a:solidFill>
            </a:endParaRPr>
          </a:p>
        </p:txBody>
      </p:sp>
      <p:sp>
        <p:nvSpPr>
          <p:cNvPr id="6" name="Text Placeholder 5">
            <a:extLst>
              <a:ext uri="{FF2B5EF4-FFF2-40B4-BE49-F238E27FC236}">
                <a16:creationId xmlns:a16="http://schemas.microsoft.com/office/drawing/2014/main" id="{0C2B3FEC-B00A-4FB7-BD59-7EE95BF238C6}"/>
              </a:ext>
            </a:extLst>
          </p:cNvPr>
          <p:cNvSpPr>
            <a:spLocks noGrp="1"/>
          </p:cNvSpPr>
          <p:nvPr>
            <p:ph type="body" sz="quarter" idx="14"/>
          </p:nvPr>
        </p:nvSpPr>
        <p:spPr>
          <a:xfrm>
            <a:off x="6563764" y="2364285"/>
            <a:ext cx="5555809" cy="2592420"/>
          </a:xfrm>
        </p:spPr>
        <p:txBody>
          <a:bodyPr/>
          <a:lstStyle/>
          <a:p>
            <a:pPr algn="ctr"/>
            <a:r>
              <a:rPr lang="en-IE" dirty="0"/>
              <a:t>By minimising the use of resources in development, production and delivery of by approaching them in new and intelligent ways, frugal innovation results can dramatically improve your business by lowering the cost in your products and services. </a:t>
            </a:r>
          </a:p>
          <a:p>
            <a:pPr algn="ctr"/>
            <a:r>
              <a:rPr lang="en-IE" dirty="0"/>
              <a:t>Frugal Innovation can have an explicitly social mission.</a:t>
            </a:r>
          </a:p>
          <a:p>
            <a:pPr algn="ctr"/>
            <a:endParaRPr lang="en-IE" b="1" dirty="0"/>
          </a:p>
        </p:txBody>
      </p:sp>
      <p:pic>
        <p:nvPicPr>
          <p:cNvPr id="12" name="Picture Placeholder 11" descr="A group of people sitting at a table looking at a computer&#10;&#10;Description automatically generated with medium confidence">
            <a:extLst>
              <a:ext uri="{FF2B5EF4-FFF2-40B4-BE49-F238E27FC236}">
                <a16:creationId xmlns:a16="http://schemas.microsoft.com/office/drawing/2014/main" id="{8E67F211-136B-4BEC-A6EF-B59BE9B63138}"/>
              </a:ext>
            </a:extLst>
          </p:cNvPr>
          <p:cNvPicPr>
            <a:picLocks noGrp="1" noChangeAspect="1"/>
          </p:cNvPicPr>
          <p:nvPr>
            <p:ph type="pic" sz="quarter" idx="10"/>
          </p:nvPr>
        </p:nvPicPr>
        <p:blipFill>
          <a:blip r:embed="rId2"/>
          <a:srcRect l="16633" r="16633"/>
          <a:stretch>
            <a:fillRect/>
          </a:stretch>
        </p:blipFill>
        <p:spPr/>
      </p:pic>
    </p:spTree>
    <p:extLst>
      <p:ext uri="{BB962C8B-B14F-4D97-AF65-F5344CB8AC3E}">
        <p14:creationId xmlns:p14="http://schemas.microsoft.com/office/powerpoint/2010/main" val="22520948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EA1B6D-C7CD-460E-8F23-A9EC685345D6}"/>
              </a:ext>
            </a:extLst>
          </p:cNvPr>
          <p:cNvSpPr>
            <a:spLocks noGrp="1"/>
          </p:cNvSpPr>
          <p:nvPr>
            <p:ph type="body" sz="quarter" idx="14"/>
          </p:nvPr>
        </p:nvSpPr>
        <p:spPr>
          <a:xfrm>
            <a:off x="7836103" y="887583"/>
            <a:ext cx="4175059" cy="697353"/>
          </a:xfrm>
        </p:spPr>
        <p:txBody>
          <a:bodyPr>
            <a:noAutofit/>
          </a:bodyPr>
          <a:lstStyle/>
          <a:p>
            <a:r>
              <a:rPr lang="en-IE" sz="4800" b="1" dirty="0"/>
              <a:t>Watch…</a:t>
            </a:r>
          </a:p>
          <a:p>
            <a:r>
              <a:rPr lang="en-IE" b="1" dirty="0"/>
              <a:t>What is Frugal Innovation?</a:t>
            </a:r>
          </a:p>
        </p:txBody>
      </p:sp>
      <p:sp>
        <p:nvSpPr>
          <p:cNvPr id="5" name="Text Placeholder 4">
            <a:extLst>
              <a:ext uri="{FF2B5EF4-FFF2-40B4-BE49-F238E27FC236}">
                <a16:creationId xmlns:a16="http://schemas.microsoft.com/office/drawing/2014/main" id="{425BF714-3624-4BC9-BBDA-2C6208F26F76}"/>
              </a:ext>
            </a:extLst>
          </p:cNvPr>
          <p:cNvSpPr>
            <a:spLocks noGrp="1"/>
          </p:cNvSpPr>
          <p:nvPr>
            <p:ph type="body" sz="quarter" idx="15"/>
          </p:nvPr>
        </p:nvSpPr>
        <p:spPr>
          <a:xfrm>
            <a:off x="7864297" y="2895014"/>
            <a:ext cx="3981451" cy="2592420"/>
          </a:xfrm>
        </p:spPr>
        <p:txBody>
          <a:bodyPr/>
          <a:lstStyle/>
          <a:p>
            <a:r>
              <a:rPr lang="en-IE" b="0" i="0" dirty="0">
                <a:effectLst/>
              </a:rPr>
              <a:t>Frugal innovation aim to offer smart, simple and affordable solutions. Frugal innovation processes start from the identification of needs and bottlenecks especially for underprivileged sections in society.</a:t>
            </a:r>
            <a:endParaRPr lang="en-IE" dirty="0"/>
          </a:p>
        </p:txBody>
      </p:sp>
      <p:sp>
        <p:nvSpPr>
          <p:cNvPr id="6" name="Picture Placeholder 5">
            <a:extLst>
              <a:ext uri="{FF2B5EF4-FFF2-40B4-BE49-F238E27FC236}">
                <a16:creationId xmlns:a16="http://schemas.microsoft.com/office/drawing/2014/main" id="{8CE6C6C6-7636-48C8-8B0F-01D2D66829F6}"/>
              </a:ext>
            </a:extLst>
          </p:cNvPr>
          <p:cNvSpPr>
            <a:spLocks noGrp="1"/>
          </p:cNvSpPr>
          <p:nvPr>
            <p:ph type="pic" sz="quarter" idx="16"/>
          </p:nvPr>
        </p:nvSpPr>
        <p:spPr/>
      </p:sp>
      <p:pic>
        <p:nvPicPr>
          <p:cNvPr id="8" name="Picture 7">
            <a:hlinkClick r:id="rId2"/>
            <a:extLst>
              <a:ext uri="{FF2B5EF4-FFF2-40B4-BE49-F238E27FC236}">
                <a16:creationId xmlns:a16="http://schemas.microsoft.com/office/drawing/2014/main" id="{05FCA6BE-5F8D-42D2-B263-56C579CDF905}"/>
              </a:ext>
            </a:extLst>
          </p:cNvPr>
          <p:cNvPicPr>
            <a:picLocks noChangeAspect="1"/>
          </p:cNvPicPr>
          <p:nvPr/>
        </p:nvPicPr>
        <p:blipFill>
          <a:blip r:embed="rId3"/>
          <a:stretch>
            <a:fillRect/>
          </a:stretch>
        </p:blipFill>
        <p:spPr>
          <a:xfrm>
            <a:off x="1270861" y="2019502"/>
            <a:ext cx="5331552" cy="3433569"/>
          </a:xfrm>
          <a:prstGeom prst="rect">
            <a:avLst/>
          </a:prstGeom>
        </p:spPr>
      </p:pic>
    </p:spTree>
    <p:extLst>
      <p:ext uri="{BB962C8B-B14F-4D97-AF65-F5344CB8AC3E}">
        <p14:creationId xmlns:p14="http://schemas.microsoft.com/office/powerpoint/2010/main" val="4082860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56427C-2B99-40FB-8E14-2E822F36F82E}"/>
              </a:ext>
            </a:extLst>
          </p:cNvPr>
          <p:cNvSpPr>
            <a:spLocks noGrp="1"/>
          </p:cNvSpPr>
          <p:nvPr>
            <p:ph type="body" sz="quarter" idx="14"/>
          </p:nvPr>
        </p:nvSpPr>
        <p:spPr>
          <a:xfrm>
            <a:off x="7496270" y="570712"/>
            <a:ext cx="3981452" cy="697353"/>
          </a:xfrm>
        </p:spPr>
        <p:txBody>
          <a:bodyPr>
            <a:noAutofit/>
          </a:bodyPr>
          <a:lstStyle/>
          <a:p>
            <a:pPr algn="ctr"/>
            <a:r>
              <a:rPr lang="en-IE" sz="4800" b="1" dirty="0"/>
              <a:t>Watch… </a:t>
            </a:r>
          </a:p>
        </p:txBody>
      </p:sp>
      <p:sp>
        <p:nvSpPr>
          <p:cNvPr id="6" name="Text Placeholder 5">
            <a:extLst>
              <a:ext uri="{FF2B5EF4-FFF2-40B4-BE49-F238E27FC236}">
                <a16:creationId xmlns:a16="http://schemas.microsoft.com/office/drawing/2014/main" id="{2AB82377-EE35-448C-9C58-1822E59D30E2}"/>
              </a:ext>
            </a:extLst>
          </p:cNvPr>
          <p:cNvSpPr>
            <a:spLocks noGrp="1"/>
          </p:cNvSpPr>
          <p:nvPr>
            <p:ph type="body" sz="quarter" idx="15"/>
          </p:nvPr>
        </p:nvSpPr>
        <p:spPr>
          <a:xfrm>
            <a:off x="7378574" y="1345550"/>
            <a:ext cx="4445252" cy="2592420"/>
          </a:xfrm>
        </p:spPr>
        <p:txBody>
          <a:bodyPr/>
          <a:lstStyle/>
          <a:p>
            <a:pPr algn="ctr">
              <a:lnSpc>
                <a:spcPct val="100000"/>
              </a:lnSpc>
              <a:spcBef>
                <a:spcPts val="0"/>
              </a:spcBef>
            </a:pPr>
            <a:r>
              <a:rPr lang="en-IE" sz="3600" b="1" dirty="0">
                <a:hlinkClick r:id="rId2">
                  <a:extLst>
                    <a:ext uri="{A12FA001-AC4F-418D-AE19-62706E023703}">
                      <ahyp:hlinkClr xmlns:ahyp="http://schemas.microsoft.com/office/drawing/2018/hyperlinkcolor" val="tx"/>
                    </a:ext>
                  </a:extLst>
                </a:hlinkClick>
              </a:rPr>
              <a:t>Frugal Innovations </a:t>
            </a:r>
            <a:r>
              <a:rPr lang="en-IE" sz="3600" b="1" dirty="0"/>
              <a:t>can have an explicitly social mission…</a:t>
            </a:r>
          </a:p>
          <a:p>
            <a:pPr algn="ctr"/>
            <a:r>
              <a:rPr lang="en-IE" sz="2800" b="0" i="0" dirty="0">
                <a:effectLst/>
              </a:rPr>
              <a:t>Refers to low-cost new products, methods and designs that have been created for or come out of what is known as the bottom of the pyramid or the unserved lower end of the mass-market.</a:t>
            </a:r>
            <a:endParaRPr lang="en-IE" sz="3600" dirty="0"/>
          </a:p>
          <a:p>
            <a:endParaRPr lang="en-IE" dirty="0"/>
          </a:p>
        </p:txBody>
      </p:sp>
      <p:pic>
        <p:nvPicPr>
          <p:cNvPr id="7" name="Picture 6">
            <a:hlinkClick r:id="rId2"/>
            <a:extLst>
              <a:ext uri="{FF2B5EF4-FFF2-40B4-BE49-F238E27FC236}">
                <a16:creationId xmlns:a16="http://schemas.microsoft.com/office/drawing/2014/main" id="{B91F1027-0CC7-4B4E-B3A0-BF7A7CB05934}"/>
              </a:ext>
            </a:extLst>
          </p:cNvPr>
          <p:cNvPicPr>
            <a:picLocks noChangeAspect="1"/>
          </p:cNvPicPr>
          <p:nvPr/>
        </p:nvPicPr>
        <p:blipFill>
          <a:blip r:embed="rId3"/>
          <a:stretch>
            <a:fillRect/>
          </a:stretch>
        </p:blipFill>
        <p:spPr>
          <a:xfrm>
            <a:off x="1303700" y="2244291"/>
            <a:ext cx="5287223" cy="3059577"/>
          </a:xfrm>
          <a:prstGeom prst="rect">
            <a:avLst/>
          </a:prstGeom>
        </p:spPr>
      </p:pic>
    </p:spTree>
    <p:extLst>
      <p:ext uri="{BB962C8B-B14F-4D97-AF65-F5344CB8AC3E}">
        <p14:creationId xmlns:p14="http://schemas.microsoft.com/office/powerpoint/2010/main" val="784721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3FE14F-1642-4DF5-9CB6-21A98CE5DC1F}"/>
              </a:ext>
            </a:extLst>
          </p:cNvPr>
          <p:cNvSpPr>
            <a:spLocks noGrp="1"/>
          </p:cNvSpPr>
          <p:nvPr>
            <p:ph type="body" sz="quarter" idx="14"/>
          </p:nvPr>
        </p:nvSpPr>
        <p:spPr>
          <a:xfrm>
            <a:off x="589660" y="1844643"/>
            <a:ext cx="4905794" cy="4058215"/>
          </a:xfrm>
        </p:spPr>
        <p:txBody>
          <a:bodyPr/>
          <a:lstStyle/>
          <a:p>
            <a:r>
              <a:rPr lang="en-IE" sz="3200" b="1" dirty="0"/>
              <a:t>Social Innovation</a:t>
            </a:r>
          </a:p>
          <a:p>
            <a:r>
              <a:rPr lang="en-IE" sz="2200" dirty="0"/>
              <a:t>‘The transformation of social systems in ways that both address social problems in a practical sense and </a:t>
            </a:r>
            <a:r>
              <a:rPr lang="en-IE" sz="2200" b="1" dirty="0"/>
              <a:t>shift our ways of thinking about these problems</a:t>
            </a:r>
            <a:r>
              <a:rPr lang="en-IE" sz="2200" dirty="0"/>
              <a:t>’ </a:t>
            </a:r>
            <a:r>
              <a:rPr lang="en-IE" sz="1400" i="1" dirty="0"/>
              <a:t>Lawrence, Phillips and Tracey 2012, p.321 </a:t>
            </a:r>
          </a:p>
          <a:p>
            <a:r>
              <a:rPr lang="en-IE" sz="2200" dirty="0"/>
              <a:t>‘The term ‘social innovation’ is used to describe a broad range of organizational and inter-organizational activity that is ostensibly designed </a:t>
            </a:r>
            <a:r>
              <a:rPr lang="en-IE" sz="2200" b="1" dirty="0"/>
              <a:t>to address the most deep-rooted ‘problems’ of society, such as poverty, inequality and environmental degradation’  </a:t>
            </a:r>
            <a:r>
              <a:rPr lang="en-IE" sz="1400" i="1" dirty="0"/>
              <a:t>Tracey and Scott 2016, p.51 </a:t>
            </a:r>
          </a:p>
        </p:txBody>
      </p:sp>
      <p:sp>
        <p:nvSpPr>
          <p:cNvPr id="3" name="Text Placeholder 2">
            <a:extLst>
              <a:ext uri="{FF2B5EF4-FFF2-40B4-BE49-F238E27FC236}">
                <a16:creationId xmlns:a16="http://schemas.microsoft.com/office/drawing/2014/main" id="{A9534E90-80BC-4D71-90D1-96378057DDBF}"/>
              </a:ext>
            </a:extLst>
          </p:cNvPr>
          <p:cNvSpPr>
            <a:spLocks noGrp="1"/>
          </p:cNvSpPr>
          <p:nvPr>
            <p:ph type="body" sz="quarter" idx="15"/>
          </p:nvPr>
        </p:nvSpPr>
        <p:spPr>
          <a:xfrm>
            <a:off x="508178" y="333102"/>
            <a:ext cx="9495901" cy="1296522"/>
          </a:xfrm>
        </p:spPr>
        <p:txBody>
          <a:bodyPr>
            <a:normAutofit/>
          </a:bodyPr>
          <a:lstStyle/>
          <a:p>
            <a:r>
              <a:rPr lang="en-IE" b="1" dirty="0"/>
              <a:t>What is the Difference between Social Innovation and Frugal Innovation?</a:t>
            </a:r>
          </a:p>
        </p:txBody>
      </p:sp>
      <p:sp>
        <p:nvSpPr>
          <p:cNvPr id="4" name="Text Placeholder 1">
            <a:extLst>
              <a:ext uri="{FF2B5EF4-FFF2-40B4-BE49-F238E27FC236}">
                <a16:creationId xmlns:a16="http://schemas.microsoft.com/office/drawing/2014/main" id="{3A3FCBDE-677D-4AF8-BBC8-4FD506AF3367}"/>
              </a:ext>
            </a:extLst>
          </p:cNvPr>
          <p:cNvSpPr txBox="1">
            <a:spLocks/>
          </p:cNvSpPr>
          <p:nvPr/>
        </p:nvSpPr>
        <p:spPr>
          <a:xfrm>
            <a:off x="5667471" y="1844642"/>
            <a:ext cx="6274050" cy="405821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200" b="1" dirty="0"/>
              <a:t>Frugal Innovation</a:t>
            </a:r>
          </a:p>
          <a:p>
            <a:r>
              <a:rPr lang="en-IE" sz="2200" dirty="0"/>
              <a:t>‘Frugal innovation—the creation of </a:t>
            </a:r>
            <a:r>
              <a:rPr lang="en-IE" sz="2200" b="1" dirty="0"/>
              <a:t>faster, better and cheaper solutions for more people that employ minimal resources</a:t>
            </a:r>
            <a:r>
              <a:rPr lang="en-IE" sz="2200" dirty="0"/>
              <a:t>’ </a:t>
            </a:r>
            <a:r>
              <a:rPr lang="en-IE" sz="1400" dirty="0"/>
              <a:t>Prabhu, 2017, p.1 </a:t>
            </a:r>
          </a:p>
          <a:p>
            <a:endParaRPr lang="en-IE" sz="1000" i="1" dirty="0"/>
          </a:p>
          <a:p>
            <a:r>
              <a:rPr lang="en-IE" sz="2200" dirty="0"/>
              <a:t>‘Frugal innovation is the ability to </a:t>
            </a:r>
            <a:r>
              <a:rPr lang="en-IE" sz="2200" b="1" dirty="0"/>
              <a:t>‘do more with less’</a:t>
            </a:r>
            <a:r>
              <a:rPr lang="en-IE" sz="1600" b="1" dirty="0"/>
              <a:t> </a:t>
            </a:r>
            <a:r>
              <a:rPr lang="en-IE" sz="1400" dirty="0"/>
              <a:t>Radjou and Prabhu 2015, </a:t>
            </a:r>
            <a:r>
              <a:rPr lang="en-IE" sz="1400" dirty="0" err="1"/>
              <a:t>p.xvii</a:t>
            </a:r>
            <a:endParaRPr lang="en-IE" sz="1400" dirty="0"/>
          </a:p>
          <a:p>
            <a:endParaRPr lang="en-IE" sz="1000" dirty="0"/>
          </a:p>
          <a:p>
            <a:r>
              <a:rPr lang="en-IE" sz="2200" dirty="0"/>
              <a:t>‘…a design innovation process that </a:t>
            </a:r>
            <a:r>
              <a:rPr lang="en-IE" sz="2200" b="1" dirty="0"/>
              <a:t>properly considers the needs and situation of people in the developing world </a:t>
            </a:r>
            <a:r>
              <a:rPr lang="en-IE" sz="2200" dirty="0"/>
              <a:t>is necessary in order to develop appropriate, adaptable, affordable, and accessible solutions, products and services’  </a:t>
            </a:r>
            <a:r>
              <a:rPr lang="en-IE" sz="1400" dirty="0"/>
              <a:t>George, </a:t>
            </a:r>
            <a:r>
              <a:rPr lang="en-IE" sz="1400" dirty="0" err="1"/>
              <a:t>McGahan</a:t>
            </a:r>
            <a:r>
              <a:rPr lang="en-IE" sz="1400" dirty="0"/>
              <a:t> and Prabhu 2012, p.663 </a:t>
            </a:r>
            <a:endParaRPr lang="en-IE" sz="1800" i="1" dirty="0"/>
          </a:p>
        </p:txBody>
      </p:sp>
    </p:spTree>
    <p:extLst>
      <p:ext uri="{BB962C8B-B14F-4D97-AF65-F5344CB8AC3E}">
        <p14:creationId xmlns:p14="http://schemas.microsoft.com/office/powerpoint/2010/main" val="2312956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159FF5-3AEF-4DB7-8701-64FD0D2E373D}"/>
              </a:ext>
            </a:extLst>
          </p:cNvPr>
          <p:cNvSpPr>
            <a:spLocks noGrp="1"/>
          </p:cNvSpPr>
          <p:nvPr>
            <p:ph type="body" sz="quarter" idx="14"/>
          </p:nvPr>
        </p:nvSpPr>
        <p:spPr>
          <a:xfrm>
            <a:off x="5965980" y="108643"/>
            <a:ext cx="6029861" cy="1494272"/>
          </a:xfrm>
        </p:spPr>
        <p:txBody>
          <a:bodyPr>
            <a:normAutofit lnSpcReduction="10000"/>
          </a:bodyPr>
          <a:lstStyle/>
          <a:p>
            <a:r>
              <a:rPr lang="en-IE" b="1" dirty="0"/>
              <a:t>Before you adopt a Frugal Innovation approach You Need to Take Into Account…</a:t>
            </a:r>
          </a:p>
        </p:txBody>
      </p:sp>
      <p:sp>
        <p:nvSpPr>
          <p:cNvPr id="5" name="Text Placeholder 4">
            <a:extLst>
              <a:ext uri="{FF2B5EF4-FFF2-40B4-BE49-F238E27FC236}">
                <a16:creationId xmlns:a16="http://schemas.microsoft.com/office/drawing/2014/main" id="{8382AE68-EF9E-42E3-A281-75DC474E9796}"/>
              </a:ext>
            </a:extLst>
          </p:cNvPr>
          <p:cNvSpPr>
            <a:spLocks noGrp="1"/>
          </p:cNvSpPr>
          <p:nvPr>
            <p:ph type="body" sz="quarter" idx="15"/>
          </p:nvPr>
        </p:nvSpPr>
        <p:spPr>
          <a:xfrm>
            <a:off x="5712486" y="1602914"/>
            <a:ext cx="6283355" cy="2754349"/>
          </a:xfrm>
        </p:spPr>
        <p:txBody>
          <a:bodyPr/>
          <a:lstStyle/>
          <a:p>
            <a:pPr marL="342900" indent="-342900">
              <a:buFont typeface="Arial" panose="020B0604020202020204" pitchFamily="34" charset="0"/>
              <a:buChar char="•"/>
            </a:pPr>
            <a:r>
              <a:rPr lang="en-IE" b="1" dirty="0"/>
              <a:t>The low incomes of the markets you are serving? </a:t>
            </a:r>
            <a:r>
              <a:rPr lang="en-IE" sz="2300" dirty="0"/>
              <a:t>– Are your goods and services affordable? Can you create an income opportunity for the poor…?</a:t>
            </a:r>
          </a:p>
          <a:p>
            <a:pPr marL="342900" indent="-342900">
              <a:buFont typeface="Arial" panose="020B0604020202020204" pitchFamily="34" charset="0"/>
              <a:buChar char="•"/>
            </a:pPr>
            <a:r>
              <a:rPr lang="en-IE" b="1" dirty="0"/>
              <a:t>Is the design valuable? </a:t>
            </a:r>
            <a:r>
              <a:rPr lang="en-IE" dirty="0"/>
              <a:t>i</a:t>
            </a:r>
            <a:r>
              <a:rPr lang="en-IE" sz="2300" dirty="0"/>
              <a:t>.e. Is your idea environmentally friendly and sustainable? Can you offer it to your customers in a good quality?</a:t>
            </a:r>
          </a:p>
          <a:p>
            <a:pPr marL="342900" indent="-342900">
              <a:buFont typeface="Arial" panose="020B0604020202020204" pitchFamily="34" charset="0"/>
              <a:buChar char="•"/>
            </a:pPr>
            <a:r>
              <a:rPr lang="en-IE" b="1" dirty="0"/>
              <a:t>Is your idea accessible to your users? </a:t>
            </a:r>
            <a:r>
              <a:rPr lang="en-IE" sz="2300" dirty="0"/>
              <a:t>– Can they get it when they need it? Can they get if offline if they do not have access to the internet or a computer? Can anybody that needs it get it? If they do not have the money to purchase is there another way to get it? (e.g. can it be donated, is there a fund for those who can’t afford it?)</a:t>
            </a:r>
          </a:p>
        </p:txBody>
      </p:sp>
      <p:pic>
        <p:nvPicPr>
          <p:cNvPr id="7" name="Picture Placeholder 6" descr="A picture containing text&#10;&#10;Description automatically generated">
            <a:extLst>
              <a:ext uri="{FF2B5EF4-FFF2-40B4-BE49-F238E27FC236}">
                <a16:creationId xmlns:a16="http://schemas.microsoft.com/office/drawing/2014/main" id="{596762FC-8379-45F7-BC85-04A54FA6CB03}"/>
              </a:ext>
            </a:extLst>
          </p:cNvPr>
          <p:cNvPicPr>
            <a:picLocks noGrp="1" noChangeAspect="1"/>
          </p:cNvPicPr>
          <p:nvPr>
            <p:ph type="pic" sz="quarter" idx="16"/>
          </p:nvPr>
        </p:nvPicPr>
        <p:blipFill>
          <a:blip r:embed="rId2"/>
          <a:srcRect l="11297" r="11297"/>
          <a:stretch>
            <a:fillRect/>
          </a:stretch>
        </p:blipFill>
        <p:spPr/>
      </p:pic>
    </p:spTree>
    <p:extLst>
      <p:ext uri="{BB962C8B-B14F-4D97-AF65-F5344CB8AC3E}">
        <p14:creationId xmlns:p14="http://schemas.microsoft.com/office/powerpoint/2010/main" val="4205617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28E36D9-F15D-4A7F-ACF4-6B33A091240F}"/>
              </a:ext>
            </a:extLst>
          </p:cNvPr>
          <p:cNvSpPr>
            <a:spLocks noGrp="1"/>
          </p:cNvSpPr>
          <p:nvPr>
            <p:ph type="body" sz="quarter" idx="15"/>
          </p:nvPr>
        </p:nvSpPr>
        <p:spPr>
          <a:xfrm>
            <a:off x="6046345" y="2326305"/>
            <a:ext cx="5696784" cy="2592420"/>
          </a:xfrm>
        </p:spPr>
        <p:txBody>
          <a:bodyPr/>
          <a:lstStyle/>
          <a:p>
            <a:r>
              <a:rPr lang="en-IE" sz="2800" i="1" dirty="0">
                <a:solidFill>
                  <a:schemeClr val="tx1">
                    <a:lumMod val="85000"/>
                    <a:lumOff val="15000"/>
                  </a:schemeClr>
                </a:solidFill>
              </a:rPr>
              <a:t>‘Social Innovation Challenges such as provision of clean water, universal health coverage, climate change, endemic poverty, lack of affordable education, catastrophic disasters, neglected elderly, environmental degradation, humanitarian relief, and economic, cultural and gender equality need a Frugal Innovation Approach’</a:t>
            </a:r>
          </a:p>
        </p:txBody>
      </p:sp>
      <p:sp>
        <p:nvSpPr>
          <p:cNvPr id="7" name="Text Placeholder 6">
            <a:extLst>
              <a:ext uri="{FF2B5EF4-FFF2-40B4-BE49-F238E27FC236}">
                <a16:creationId xmlns:a16="http://schemas.microsoft.com/office/drawing/2014/main" id="{F74FC7A5-87FE-45D5-B295-966E00A63948}"/>
              </a:ext>
            </a:extLst>
          </p:cNvPr>
          <p:cNvSpPr>
            <a:spLocks noGrp="1"/>
          </p:cNvSpPr>
          <p:nvPr>
            <p:ph type="body" sz="quarter" idx="16"/>
          </p:nvPr>
        </p:nvSpPr>
        <p:spPr>
          <a:xfrm>
            <a:off x="4608476" y="3861739"/>
            <a:ext cx="785328" cy="1056986"/>
          </a:xfrm>
        </p:spPr>
        <p:txBody>
          <a:bodyPr>
            <a:normAutofit fontScale="85000" lnSpcReduction="20000"/>
          </a:bodyPr>
          <a:lstStyle/>
          <a:p>
            <a:endParaRPr lang="en-IE" dirty="0"/>
          </a:p>
        </p:txBody>
      </p:sp>
      <p:sp>
        <p:nvSpPr>
          <p:cNvPr id="4" name="Text Placeholder 3">
            <a:extLst>
              <a:ext uri="{FF2B5EF4-FFF2-40B4-BE49-F238E27FC236}">
                <a16:creationId xmlns:a16="http://schemas.microsoft.com/office/drawing/2014/main" id="{69A43060-52CE-4C81-AC24-175A81D199D0}"/>
              </a:ext>
            </a:extLst>
          </p:cNvPr>
          <p:cNvSpPr>
            <a:spLocks noGrp="1"/>
          </p:cNvSpPr>
          <p:nvPr>
            <p:ph type="body" sz="quarter" idx="13"/>
          </p:nvPr>
        </p:nvSpPr>
        <p:spPr>
          <a:xfrm>
            <a:off x="1107543" y="1037866"/>
            <a:ext cx="4369392" cy="4493975"/>
          </a:xfrm>
        </p:spPr>
        <p:txBody>
          <a:bodyPr>
            <a:normAutofit/>
          </a:bodyPr>
          <a:lstStyle/>
          <a:p>
            <a:r>
              <a:rPr lang="en-IE" dirty="0">
                <a:solidFill>
                  <a:schemeClr val="tx1">
                    <a:lumMod val="85000"/>
                    <a:lumOff val="15000"/>
                  </a:schemeClr>
                </a:solidFill>
              </a:rPr>
              <a:t>Frugal Innovation requires a shift in mindset from value for money to value for many</a:t>
            </a:r>
          </a:p>
          <a:p>
            <a:r>
              <a:rPr lang="en-IE" sz="1400" dirty="0">
                <a:solidFill>
                  <a:schemeClr val="tx1">
                    <a:lumMod val="85000"/>
                    <a:lumOff val="15000"/>
                  </a:schemeClr>
                </a:solidFill>
              </a:rPr>
              <a:t>(Govindarajan and Trimble 2012, p. 150).</a:t>
            </a:r>
            <a:endParaRPr lang="en-IE" sz="2400" dirty="0">
              <a:solidFill>
                <a:schemeClr val="tx1">
                  <a:lumMod val="85000"/>
                  <a:lumOff val="15000"/>
                </a:schemeClr>
              </a:solidFill>
            </a:endParaRPr>
          </a:p>
        </p:txBody>
      </p:sp>
      <p:sp>
        <p:nvSpPr>
          <p:cNvPr id="8" name="Text Placeholder 7">
            <a:extLst>
              <a:ext uri="{FF2B5EF4-FFF2-40B4-BE49-F238E27FC236}">
                <a16:creationId xmlns:a16="http://schemas.microsoft.com/office/drawing/2014/main" id="{3EF7C260-DAF8-42EA-8B1C-CD2AB971210F}"/>
              </a:ext>
            </a:extLst>
          </p:cNvPr>
          <p:cNvSpPr>
            <a:spLocks noGrp="1"/>
          </p:cNvSpPr>
          <p:nvPr>
            <p:ph type="body" sz="quarter" idx="17"/>
          </p:nvPr>
        </p:nvSpPr>
        <p:spPr>
          <a:xfrm>
            <a:off x="679035" y="2068958"/>
            <a:ext cx="2613204" cy="1221666"/>
          </a:xfrm>
        </p:spPr>
        <p:txBody>
          <a:bodyPr>
            <a:normAutofit fontScale="92500" lnSpcReduction="10000"/>
          </a:bodyPr>
          <a:lstStyle/>
          <a:p>
            <a:endParaRPr lang="en-IE" dirty="0"/>
          </a:p>
        </p:txBody>
      </p:sp>
      <p:sp>
        <p:nvSpPr>
          <p:cNvPr id="10" name="Text Placeholder 9">
            <a:extLst>
              <a:ext uri="{FF2B5EF4-FFF2-40B4-BE49-F238E27FC236}">
                <a16:creationId xmlns:a16="http://schemas.microsoft.com/office/drawing/2014/main" id="{B9841652-200F-4CA7-9AC3-6139159D22CC}"/>
              </a:ext>
            </a:extLst>
          </p:cNvPr>
          <p:cNvSpPr>
            <a:spLocks noGrp="1"/>
          </p:cNvSpPr>
          <p:nvPr>
            <p:ph type="body" sz="quarter" idx="14"/>
          </p:nvPr>
        </p:nvSpPr>
        <p:spPr>
          <a:xfrm>
            <a:off x="6876699" y="689189"/>
            <a:ext cx="4866430" cy="697353"/>
          </a:xfrm>
        </p:spPr>
        <p:txBody>
          <a:bodyPr>
            <a:noAutofit/>
          </a:bodyPr>
          <a:lstStyle/>
          <a:p>
            <a:r>
              <a:rPr lang="en-IE" sz="3200" b="1" dirty="0">
                <a:solidFill>
                  <a:schemeClr val="tx1">
                    <a:lumMod val="85000"/>
                    <a:lumOff val="15000"/>
                  </a:schemeClr>
                </a:solidFill>
              </a:rPr>
              <a:t>New ideas that work in meeting social goals need Frugal Innovation</a:t>
            </a:r>
          </a:p>
        </p:txBody>
      </p:sp>
    </p:spTree>
    <p:extLst>
      <p:ext uri="{BB962C8B-B14F-4D97-AF65-F5344CB8AC3E}">
        <p14:creationId xmlns:p14="http://schemas.microsoft.com/office/powerpoint/2010/main" val="1469415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159FF5-3AEF-4DB7-8701-64FD0D2E373D}"/>
              </a:ext>
            </a:extLst>
          </p:cNvPr>
          <p:cNvSpPr>
            <a:spLocks noGrp="1"/>
          </p:cNvSpPr>
          <p:nvPr>
            <p:ph type="body" sz="quarter" idx="14"/>
          </p:nvPr>
        </p:nvSpPr>
        <p:spPr>
          <a:xfrm>
            <a:off x="5965981" y="416459"/>
            <a:ext cx="5495706" cy="1226663"/>
          </a:xfrm>
        </p:spPr>
        <p:txBody>
          <a:bodyPr>
            <a:normAutofit/>
          </a:bodyPr>
          <a:lstStyle/>
          <a:p>
            <a:r>
              <a:rPr lang="en-IE" b="1" dirty="0">
                <a:solidFill>
                  <a:srgbClr val="ED2A59"/>
                </a:solidFill>
              </a:rPr>
              <a:t>Think with a Frugal Innovation Mindset</a:t>
            </a:r>
          </a:p>
        </p:txBody>
      </p:sp>
      <p:sp>
        <p:nvSpPr>
          <p:cNvPr id="5" name="Text Placeholder 4">
            <a:extLst>
              <a:ext uri="{FF2B5EF4-FFF2-40B4-BE49-F238E27FC236}">
                <a16:creationId xmlns:a16="http://schemas.microsoft.com/office/drawing/2014/main" id="{8382AE68-EF9E-42E3-A281-75DC474E9796}"/>
              </a:ext>
            </a:extLst>
          </p:cNvPr>
          <p:cNvSpPr>
            <a:spLocks noGrp="1"/>
          </p:cNvSpPr>
          <p:nvPr>
            <p:ph type="body" sz="quarter" idx="15"/>
          </p:nvPr>
        </p:nvSpPr>
        <p:spPr>
          <a:xfrm>
            <a:off x="5712486" y="1829249"/>
            <a:ext cx="5948377" cy="2754349"/>
          </a:xfrm>
        </p:spPr>
        <p:txBody>
          <a:bodyPr/>
          <a:lstStyle/>
          <a:p>
            <a:pPr marL="342900" indent="-342900">
              <a:buFont typeface="Arial" panose="020B0604020202020204" pitchFamily="34" charset="0"/>
              <a:buChar char="•"/>
            </a:pPr>
            <a:r>
              <a:rPr lang="en-IE" dirty="0"/>
              <a:t>How to </a:t>
            </a:r>
            <a:r>
              <a:rPr lang="en-IE" b="1" dirty="0"/>
              <a:t>improve competitiveness</a:t>
            </a:r>
            <a:r>
              <a:rPr lang="en-IE" dirty="0"/>
              <a:t> while </a:t>
            </a:r>
            <a:r>
              <a:rPr lang="en-IE" b="1" dirty="0"/>
              <a:t>reducing costs </a:t>
            </a:r>
            <a:r>
              <a:rPr lang="en-IE" dirty="0"/>
              <a:t>and </a:t>
            </a:r>
            <a:r>
              <a:rPr lang="en-IE" b="1" dirty="0"/>
              <a:t>improving quality</a:t>
            </a:r>
            <a:r>
              <a:rPr lang="en-IE" dirty="0"/>
              <a:t>?</a:t>
            </a:r>
          </a:p>
          <a:p>
            <a:pPr marL="342900" indent="-342900">
              <a:buFont typeface="Arial" panose="020B0604020202020204" pitchFamily="34" charset="0"/>
              <a:buChar char="•"/>
            </a:pPr>
            <a:r>
              <a:rPr lang="en-IE" sz="2300" dirty="0"/>
              <a:t>What are the </a:t>
            </a:r>
            <a:r>
              <a:rPr lang="en-IE" sz="2300" b="1" dirty="0"/>
              <a:t>existing local social problems </a:t>
            </a:r>
            <a:r>
              <a:rPr lang="en-IE" sz="2300" dirty="0"/>
              <a:t>e.g. no money, only basic infrastructure…</a:t>
            </a:r>
          </a:p>
          <a:p>
            <a:pPr marL="342900" indent="-342900">
              <a:buFont typeface="Arial" panose="020B0604020202020204" pitchFamily="34" charset="0"/>
              <a:buChar char="•"/>
            </a:pPr>
            <a:r>
              <a:rPr lang="en-IE" sz="2300" dirty="0"/>
              <a:t>How to </a:t>
            </a:r>
            <a:r>
              <a:rPr lang="en-IE" sz="2300" b="1" dirty="0"/>
              <a:t>solve big social problems by thinking small (with limited resources)</a:t>
            </a:r>
            <a:r>
              <a:rPr lang="en-IE" sz="2300" dirty="0"/>
              <a:t>?</a:t>
            </a:r>
          </a:p>
          <a:p>
            <a:pPr marL="342900" indent="-342900">
              <a:buFont typeface="Arial" panose="020B0604020202020204" pitchFamily="34" charset="0"/>
              <a:buChar char="•"/>
            </a:pPr>
            <a:r>
              <a:rPr lang="en-IE" sz="2300" dirty="0"/>
              <a:t>How to provide </a:t>
            </a:r>
            <a:r>
              <a:rPr lang="en-IE" sz="2300" b="1" dirty="0"/>
              <a:t>value sensitive innovations </a:t>
            </a:r>
            <a:r>
              <a:rPr lang="en-IE" sz="2300" dirty="0"/>
              <a:t>without sacrificing user value?</a:t>
            </a:r>
          </a:p>
          <a:p>
            <a:pPr marL="342900" indent="-342900">
              <a:buFont typeface="Arial" panose="020B0604020202020204" pitchFamily="34" charset="0"/>
              <a:buChar char="•"/>
            </a:pPr>
            <a:r>
              <a:rPr lang="en-IE" sz="2300" dirty="0"/>
              <a:t>How to develop frugal innovations to </a:t>
            </a:r>
            <a:r>
              <a:rPr lang="en-IE" sz="2300" b="1" dirty="0"/>
              <a:t>fit local circumstances and cultures </a:t>
            </a:r>
            <a:r>
              <a:rPr lang="en-IE" sz="2300" dirty="0"/>
              <a:t>in order to be successful for both suppliers and demanders? </a:t>
            </a:r>
          </a:p>
        </p:txBody>
      </p:sp>
      <p:pic>
        <p:nvPicPr>
          <p:cNvPr id="8" name="Picture Placeholder 7" descr="A picture containing person, outdoor&#10;&#10;Description automatically generated">
            <a:extLst>
              <a:ext uri="{FF2B5EF4-FFF2-40B4-BE49-F238E27FC236}">
                <a16:creationId xmlns:a16="http://schemas.microsoft.com/office/drawing/2014/main" id="{9DDD9BF8-6EE3-4BCD-86B8-CFF280685F74}"/>
              </a:ext>
            </a:extLst>
          </p:cNvPr>
          <p:cNvPicPr>
            <a:picLocks noGrp="1" noChangeAspect="1"/>
          </p:cNvPicPr>
          <p:nvPr>
            <p:ph type="pic" sz="quarter" idx="16"/>
          </p:nvPr>
        </p:nvPicPr>
        <p:blipFill>
          <a:blip r:embed="rId2"/>
          <a:srcRect l="11297" r="11297"/>
          <a:stretch>
            <a:fillRect/>
          </a:stretch>
        </p:blipFill>
        <p:spPr/>
      </p:pic>
    </p:spTree>
    <p:extLst>
      <p:ext uri="{BB962C8B-B14F-4D97-AF65-F5344CB8AC3E}">
        <p14:creationId xmlns:p14="http://schemas.microsoft.com/office/powerpoint/2010/main" val="3367392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7576F89-9314-4F42-9AAD-46FB8439A4FF}"/>
              </a:ext>
            </a:extLst>
          </p:cNvPr>
          <p:cNvSpPr>
            <a:spLocks noGrp="1"/>
          </p:cNvSpPr>
          <p:nvPr>
            <p:ph type="body" sz="quarter" idx="14"/>
          </p:nvPr>
        </p:nvSpPr>
        <p:spPr>
          <a:xfrm>
            <a:off x="5584492" y="1531420"/>
            <a:ext cx="6411349" cy="2592420"/>
          </a:xfrm>
        </p:spPr>
        <p:txBody>
          <a:bodyPr/>
          <a:lstStyle/>
          <a:p>
            <a:pPr marL="342900" indent="-342900" algn="l">
              <a:buFont typeface="Arial" panose="020B0604020202020204" pitchFamily="34" charset="0"/>
              <a:buAutoNum type="arabicPeriod"/>
            </a:pPr>
            <a:r>
              <a:rPr lang="en-IE" sz="2300" b="1" dirty="0">
                <a:solidFill>
                  <a:srgbClr val="009FD8"/>
                </a:solidFill>
                <a:latin typeface="Calibri" panose="020F0502020204030204" pitchFamily="34" charset="0"/>
              </a:rPr>
              <a:t>Get your social innovation business or idea off the ground </a:t>
            </a:r>
            <a:r>
              <a:rPr lang="en-IE" sz="2300" dirty="0">
                <a:solidFill>
                  <a:schemeClr val="tx1">
                    <a:lumMod val="75000"/>
                    <a:lumOff val="25000"/>
                  </a:schemeClr>
                </a:solidFill>
                <a:latin typeface="Calibri" panose="020F0502020204030204" pitchFamily="34" charset="0"/>
              </a:rPr>
              <a:t>using minimal resources and frugal innovation, a tour of where to get the right start up supports for starting a lean start up</a:t>
            </a:r>
          </a:p>
          <a:p>
            <a:pPr marL="342900" indent="-342900" algn="l">
              <a:buFont typeface="Arial" panose="020B0604020202020204" pitchFamily="34" charset="0"/>
              <a:buAutoNum type="arabicPeriod"/>
            </a:pPr>
            <a:r>
              <a:rPr lang="en-IE" sz="2300" b="1" dirty="0">
                <a:solidFill>
                  <a:srgbClr val="ED2A59"/>
                </a:solidFill>
                <a:latin typeface="Calibri" panose="020F0502020204030204" pitchFamily="34" charset="0"/>
              </a:rPr>
              <a:t>Understand the different funding </a:t>
            </a:r>
            <a:r>
              <a:rPr lang="en-IE" sz="2300" dirty="0">
                <a:solidFill>
                  <a:schemeClr val="tx1">
                    <a:lumMod val="75000"/>
                    <a:lumOff val="25000"/>
                  </a:schemeClr>
                </a:solidFill>
                <a:latin typeface="Calibri" panose="020F0502020204030204" pitchFamily="34" charset="0"/>
              </a:rPr>
              <a:t>approaches and ways to finance your business. How starting small and frugal and starting local is often the best way to go. How you can fund your business without getting out a loan or a finance package.</a:t>
            </a:r>
          </a:p>
          <a:p>
            <a:pPr marL="342900" indent="-342900" algn="l">
              <a:buFont typeface="Arial" panose="020B0604020202020204" pitchFamily="34" charset="0"/>
              <a:buAutoNum type="arabicPeriod"/>
            </a:pPr>
            <a:r>
              <a:rPr lang="en-IE" sz="2300" b="1" dirty="0">
                <a:solidFill>
                  <a:srgbClr val="E48E02"/>
                </a:solidFill>
                <a:latin typeface="Calibri" panose="020F0502020204030204" pitchFamily="34" charset="0"/>
              </a:rPr>
              <a:t>Learn how to pitch </a:t>
            </a:r>
            <a:r>
              <a:rPr lang="en-IE" sz="2300" dirty="0">
                <a:solidFill>
                  <a:schemeClr val="tx1">
                    <a:lumMod val="75000"/>
                    <a:lumOff val="25000"/>
                  </a:schemeClr>
                </a:solidFill>
                <a:latin typeface="Calibri" panose="020F0502020204030204" pitchFamily="34" charset="0"/>
              </a:rPr>
              <a:t>in 3 mins to potential investors, funding agencies, </a:t>
            </a:r>
            <a:r>
              <a:rPr lang="en-US" sz="2300" dirty="0">
                <a:solidFill>
                  <a:schemeClr val="tx1">
                    <a:lumMod val="75000"/>
                    <a:lumOff val="25000"/>
                  </a:schemeClr>
                </a:solidFill>
                <a:latin typeface="Calibri" panose="020F0502020204030204" pitchFamily="34" charset="0"/>
              </a:rPr>
              <a:t>support agencies and the public so you can articulate and sell your idea and get them onboard.</a:t>
            </a:r>
          </a:p>
          <a:p>
            <a:pPr marL="342900" indent="-342900" algn="l">
              <a:buAutoNum type="arabicPeriod"/>
            </a:pPr>
            <a:endParaRPr lang="en-IE" sz="2300" dirty="0">
              <a:solidFill>
                <a:schemeClr val="tx1">
                  <a:lumMod val="75000"/>
                  <a:lumOff val="25000"/>
                </a:schemeClr>
              </a:solidFill>
              <a:highlight>
                <a:srgbClr val="FFFF00"/>
              </a:highlight>
              <a:latin typeface="Calibri" panose="020F0502020204030204" pitchFamily="34" charset="0"/>
            </a:endParaRPr>
          </a:p>
          <a:p>
            <a:pPr marL="342900" indent="-342900" algn="l">
              <a:buAutoNum type="arabicPeriod"/>
            </a:pPr>
            <a:endParaRPr lang="en-IE" dirty="0">
              <a:solidFill>
                <a:schemeClr val="tx1">
                  <a:lumMod val="75000"/>
                  <a:lumOff val="25000"/>
                </a:schemeClr>
              </a:solidFill>
              <a:highlight>
                <a:srgbClr val="FFFF00"/>
              </a:highlight>
              <a:latin typeface="Calibri" panose="020F0502020204030204" pitchFamily="34" charset="0"/>
            </a:endParaRPr>
          </a:p>
          <a:p>
            <a:pPr algn="l"/>
            <a:endParaRPr lang="en-US" dirty="0">
              <a:solidFill>
                <a:srgbClr val="ED2A59"/>
              </a:solidFill>
              <a:highlight>
                <a:srgbClr val="FFFF00"/>
              </a:highlight>
            </a:endParaRPr>
          </a:p>
        </p:txBody>
      </p:sp>
      <p:pic>
        <p:nvPicPr>
          <p:cNvPr id="11" name="Picture Placeholder 10" descr="A group of people sitting at a table looking at a computer&#10;&#10;Description automatically generated">
            <a:extLst>
              <a:ext uri="{FF2B5EF4-FFF2-40B4-BE49-F238E27FC236}">
                <a16:creationId xmlns:a16="http://schemas.microsoft.com/office/drawing/2014/main" id="{C1EF8827-9143-2341-9120-C8FE13B6601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3298" r="3298"/>
          <a:stretch/>
        </p:blipFill>
        <p:spPr>
          <a:xfrm>
            <a:off x="1631950" y="654404"/>
            <a:ext cx="3760366" cy="5549192"/>
          </a:xfrm>
        </p:spPr>
      </p:pic>
      <p:sp>
        <p:nvSpPr>
          <p:cNvPr id="8" name="Text Placeholder 7">
            <a:extLst>
              <a:ext uri="{FF2B5EF4-FFF2-40B4-BE49-F238E27FC236}">
                <a16:creationId xmlns:a16="http://schemas.microsoft.com/office/drawing/2014/main" id="{656ECF7F-3D5D-3D47-AB78-779318DBABA9}"/>
              </a:ext>
            </a:extLst>
          </p:cNvPr>
          <p:cNvSpPr>
            <a:spLocks noGrp="1"/>
          </p:cNvSpPr>
          <p:nvPr>
            <p:ph type="body" sz="quarter" idx="4294967295"/>
          </p:nvPr>
        </p:nvSpPr>
        <p:spPr>
          <a:xfrm>
            <a:off x="5999428" y="268448"/>
            <a:ext cx="5581475" cy="1001363"/>
          </a:xfrm>
          <a:solidFill>
            <a:srgbClr val="56BE92"/>
          </a:solidFill>
        </p:spPr>
        <p:txBody>
          <a:bodyPr anchor="ctr">
            <a:noAutofit/>
          </a:bodyPr>
          <a:lstStyle/>
          <a:p>
            <a:pPr marL="0" indent="0" algn="ctr">
              <a:buNone/>
            </a:pPr>
            <a:r>
              <a:rPr lang="en-IE" sz="3200" b="1" dirty="0">
                <a:solidFill>
                  <a:schemeClr val="bg1"/>
                </a:solidFill>
              </a:rPr>
              <a:t>Module 5 Learning Objectives</a:t>
            </a:r>
            <a:endParaRPr lang="en-US" sz="3200" dirty="0">
              <a:solidFill>
                <a:schemeClr val="bg1"/>
              </a:solidFill>
            </a:endParaRPr>
          </a:p>
        </p:txBody>
      </p:sp>
    </p:spTree>
    <p:extLst>
      <p:ext uri="{BB962C8B-B14F-4D97-AF65-F5344CB8AC3E}">
        <p14:creationId xmlns:p14="http://schemas.microsoft.com/office/powerpoint/2010/main" val="1730190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DA1150-A8E9-4040-A7B0-C9B09D553C79}"/>
              </a:ext>
            </a:extLst>
          </p:cNvPr>
          <p:cNvSpPr>
            <a:spLocks noGrp="1"/>
          </p:cNvSpPr>
          <p:nvPr>
            <p:ph type="body" sz="quarter" idx="14"/>
          </p:nvPr>
        </p:nvSpPr>
        <p:spPr>
          <a:xfrm>
            <a:off x="316871" y="1688870"/>
            <a:ext cx="5875699" cy="4158567"/>
          </a:xfrm>
        </p:spPr>
        <p:txBody>
          <a:bodyPr/>
          <a:lstStyle/>
          <a:p>
            <a:r>
              <a:rPr lang="en-IE" b="1" i="1" dirty="0">
                <a:solidFill>
                  <a:srgbClr val="009FD8"/>
                </a:solidFill>
              </a:rPr>
              <a:t>Social Innovation inspired by adversity</a:t>
            </a:r>
          </a:p>
          <a:p>
            <a:r>
              <a:rPr lang="en-IE" b="1" dirty="0">
                <a:solidFill>
                  <a:srgbClr val="009FD8"/>
                </a:solidFill>
                <a:latin typeface="Scala"/>
              </a:rPr>
              <a:t>Adversity</a:t>
            </a:r>
            <a:r>
              <a:rPr lang="en-IE" b="1" dirty="0">
                <a:solidFill>
                  <a:srgbClr val="000000"/>
                </a:solidFill>
                <a:latin typeface="Scala"/>
              </a:rPr>
              <a:t> </a:t>
            </a:r>
            <a:r>
              <a:rPr lang="en-IE" b="0" i="0" dirty="0">
                <a:solidFill>
                  <a:srgbClr val="000000"/>
                </a:solidFill>
                <a:effectLst/>
                <a:latin typeface="Scala"/>
              </a:rPr>
              <a:t>In 2001, an earthquake devastated </a:t>
            </a:r>
            <a:r>
              <a:rPr lang="en-IE" b="0" i="0" dirty="0" err="1">
                <a:solidFill>
                  <a:srgbClr val="000000"/>
                </a:solidFill>
                <a:effectLst/>
                <a:latin typeface="Scala"/>
              </a:rPr>
              <a:t>Mansukhbhai</a:t>
            </a:r>
            <a:r>
              <a:rPr lang="en-IE" b="0" i="0" dirty="0">
                <a:solidFill>
                  <a:srgbClr val="000000"/>
                </a:solidFill>
                <a:effectLst/>
                <a:latin typeface="Scala"/>
              </a:rPr>
              <a:t> Prajapati village in the Indian state of Gujarat. </a:t>
            </a:r>
            <a:r>
              <a:rPr lang="en-IE" dirty="0">
                <a:solidFill>
                  <a:srgbClr val="000000"/>
                </a:solidFill>
                <a:latin typeface="Scala"/>
              </a:rPr>
              <a:t>Homes were devasted (including fridges - no fresh food) </a:t>
            </a:r>
          </a:p>
          <a:p>
            <a:r>
              <a:rPr lang="en-IE" b="1" dirty="0">
                <a:solidFill>
                  <a:srgbClr val="009FD8"/>
                </a:solidFill>
                <a:latin typeface="Scala"/>
              </a:rPr>
              <a:t>Frugal Innovation </a:t>
            </a:r>
            <a:r>
              <a:rPr lang="en-IE" dirty="0">
                <a:solidFill>
                  <a:srgbClr val="000000"/>
                </a:solidFill>
                <a:latin typeface="Scala"/>
              </a:rPr>
              <a:t>He came up with a simple solution by doing more with little resources. </a:t>
            </a:r>
            <a:r>
              <a:rPr lang="en-IE" b="0" i="0" dirty="0">
                <a:solidFill>
                  <a:srgbClr val="000000"/>
                </a:solidFill>
                <a:effectLst/>
                <a:latin typeface="Scala"/>
              </a:rPr>
              <a:t>He set up a factory in rubble and trained local women to make refrigerators with</a:t>
            </a:r>
            <a:r>
              <a:rPr lang="en-IE" dirty="0">
                <a:solidFill>
                  <a:srgbClr val="000000"/>
                </a:solidFill>
                <a:latin typeface="Scala"/>
              </a:rPr>
              <a:t> - clay! </a:t>
            </a:r>
          </a:p>
          <a:p>
            <a:r>
              <a:rPr lang="en-IE" b="1" i="0" dirty="0">
                <a:solidFill>
                  <a:srgbClr val="009FD8"/>
                </a:solidFill>
                <a:effectLst/>
                <a:latin typeface="Scala"/>
              </a:rPr>
              <a:t>Social Innovation </a:t>
            </a:r>
            <a:r>
              <a:rPr lang="en-IE" b="0" i="0" dirty="0">
                <a:solidFill>
                  <a:srgbClr val="000000"/>
                </a:solidFill>
                <a:effectLst/>
                <a:latin typeface="Scala"/>
              </a:rPr>
              <a:t>Providing his female employees with an additional income, provided an affordable fridge to other people that they could purchase on the internet </a:t>
            </a:r>
            <a:endParaRPr lang="en-IE" dirty="0">
              <a:solidFill>
                <a:srgbClr val="454545"/>
              </a:solidFill>
            </a:endParaRPr>
          </a:p>
        </p:txBody>
      </p:sp>
      <p:sp>
        <p:nvSpPr>
          <p:cNvPr id="7" name="Text Placeholder 6">
            <a:extLst>
              <a:ext uri="{FF2B5EF4-FFF2-40B4-BE49-F238E27FC236}">
                <a16:creationId xmlns:a16="http://schemas.microsoft.com/office/drawing/2014/main" id="{EFFF27A3-0E4F-4CA1-AD8F-3E77F37FF1B2}"/>
              </a:ext>
            </a:extLst>
          </p:cNvPr>
          <p:cNvSpPr>
            <a:spLocks noGrp="1"/>
          </p:cNvSpPr>
          <p:nvPr>
            <p:ph type="body" sz="quarter" idx="15"/>
          </p:nvPr>
        </p:nvSpPr>
        <p:spPr>
          <a:xfrm>
            <a:off x="381429" y="313210"/>
            <a:ext cx="5270715" cy="697353"/>
          </a:xfrm>
        </p:spPr>
        <p:txBody>
          <a:bodyPr>
            <a:noAutofit/>
          </a:bodyPr>
          <a:lstStyle/>
          <a:p>
            <a:r>
              <a:rPr lang="en-IE" sz="3200" b="1" dirty="0"/>
              <a:t>Example of Frugal Innovation</a:t>
            </a:r>
          </a:p>
          <a:p>
            <a:r>
              <a:rPr lang="en-IE" sz="2800" b="1" i="1" dirty="0">
                <a:solidFill>
                  <a:srgbClr val="A6377D"/>
                </a:solidFill>
              </a:rPr>
              <a:t>Mitticool – The Earthen Refrigerator</a:t>
            </a:r>
          </a:p>
        </p:txBody>
      </p:sp>
      <p:pic>
        <p:nvPicPr>
          <p:cNvPr id="4" name="Picture Placeholder 3" descr="A picture containing open&#10;&#10;Description automatically generated">
            <a:extLst>
              <a:ext uri="{FF2B5EF4-FFF2-40B4-BE49-F238E27FC236}">
                <a16:creationId xmlns:a16="http://schemas.microsoft.com/office/drawing/2014/main" id="{5A988A95-D937-44E9-81D4-DBE5C37ADFBB}"/>
              </a:ext>
            </a:extLst>
          </p:cNvPr>
          <p:cNvPicPr>
            <a:picLocks noGrp="1" noChangeAspect="1"/>
          </p:cNvPicPr>
          <p:nvPr>
            <p:ph type="pic" sz="quarter" idx="10"/>
          </p:nvPr>
        </p:nvPicPr>
        <p:blipFill>
          <a:blip r:embed="rId2"/>
          <a:srcRect t="2955" b="2955"/>
          <a:stretch>
            <a:fillRect/>
          </a:stretch>
        </p:blipFill>
        <p:spPr/>
      </p:pic>
    </p:spTree>
    <p:extLst>
      <p:ext uri="{BB962C8B-B14F-4D97-AF65-F5344CB8AC3E}">
        <p14:creationId xmlns:p14="http://schemas.microsoft.com/office/powerpoint/2010/main" val="1931286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indoor, cooking, oven, preparing&#10;&#10;Description automatically generated">
            <a:extLst>
              <a:ext uri="{FF2B5EF4-FFF2-40B4-BE49-F238E27FC236}">
                <a16:creationId xmlns:a16="http://schemas.microsoft.com/office/drawing/2014/main" id="{5010B129-CB56-44C3-97AE-35AEE9A27A7D}"/>
              </a:ext>
            </a:extLst>
          </p:cNvPr>
          <p:cNvPicPr>
            <a:picLocks noGrp="1" noChangeAspect="1"/>
          </p:cNvPicPr>
          <p:nvPr>
            <p:ph type="pic" sz="quarter" idx="10"/>
          </p:nvPr>
        </p:nvPicPr>
        <p:blipFill>
          <a:blip r:embed="rId2"/>
          <a:srcRect l="11041" r="11041"/>
          <a:stretch>
            <a:fillRect/>
          </a:stretch>
        </p:blipFill>
        <p:spPr>
          <a:xfrm>
            <a:off x="8790915" y="760414"/>
            <a:ext cx="3415372" cy="2727487"/>
          </a:xfrm>
        </p:spPr>
      </p:pic>
      <p:sp>
        <p:nvSpPr>
          <p:cNvPr id="6" name="Text Placeholder 5">
            <a:extLst>
              <a:ext uri="{FF2B5EF4-FFF2-40B4-BE49-F238E27FC236}">
                <a16:creationId xmlns:a16="http://schemas.microsoft.com/office/drawing/2014/main" id="{6E2DB95B-4A0D-4B0D-B435-1B73AE050AC9}"/>
              </a:ext>
            </a:extLst>
          </p:cNvPr>
          <p:cNvSpPr>
            <a:spLocks noGrp="1"/>
          </p:cNvSpPr>
          <p:nvPr>
            <p:ph type="body" sz="quarter" idx="14"/>
          </p:nvPr>
        </p:nvSpPr>
        <p:spPr>
          <a:xfrm>
            <a:off x="528927" y="1470839"/>
            <a:ext cx="8126186" cy="3527129"/>
          </a:xfrm>
        </p:spPr>
        <p:txBody>
          <a:bodyPr/>
          <a:lstStyle/>
          <a:p>
            <a:r>
              <a:rPr lang="en-IE" b="1" dirty="0">
                <a:solidFill>
                  <a:srgbClr val="ED2A59"/>
                </a:solidFill>
              </a:rPr>
              <a:t>Frugal and Social Innovation Questions? </a:t>
            </a:r>
          </a:p>
          <a:p>
            <a:pPr marL="342900" indent="-342900">
              <a:buFont typeface="Wingdings" panose="05000000000000000000" pitchFamily="2" charset="2"/>
              <a:buChar char="q"/>
            </a:pPr>
            <a:r>
              <a:rPr lang="en-IE" b="0" i="0" dirty="0">
                <a:solidFill>
                  <a:srgbClr val="222222"/>
                </a:solidFill>
                <a:effectLst/>
                <a:latin typeface="Scala"/>
              </a:rPr>
              <a:t>“How do we create a refrigerator cheap enough for poor people to buy, and provide affordable electricity to operate it?” </a:t>
            </a:r>
          </a:p>
          <a:p>
            <a:pPr marL="342900" indent="-342900">
              <a:buFont typeface="Wingdings" panose="05000000000000000000" pitchFamily="2" charset="2"/>
              <a:buChar char="q"/>
            </a:pPr>
            <a:r>
              <a:rPr lang="en-IE" b="0" i="0" dirty="0">
                <a:solidFill>
                  <a:srgbClr val="222222"/>
                </a:solidFill>
                <a:effectLst/>
                <a:latin typeface="Scala"/>
              </a:rPr>
              <a:t>“How do we take materials readily available at an affordable cost and turn them into reliable refrigeration?”</a:t>
            </a:r>
          </a:p>
          <a:p>
            <a:pPr marL="342900" indent="-342900">
              <a:buFont typeface="Wingdings" panose="05000000000000000000" pitchFamily="2" charset="2"/>
              <a:buChar char="q"/>
            </a:pPr>
            <a:r>
              <a:rPr lang="en-IE" b="0" i="0" dirty="0">
                <a:solidFill>
                  <a:srgbClr val="222222"/>
                </a:solidFill>
                <a:effectLst/>
                <a:latin typeface="Scala"/>
              </a:rPr>
              <a:t>‘How do we get marginal people to not only be beneficiaries, but become part of the solution?’.</a:t>
            </a:r>
          </a:p>
          <a:p>
            <a:r>
              <a:rPr lang="en-IE" b="1" i="1" dirty="0" err="1">
                <a:solidFill>
                  <a:srgbClr val="009FD8"/>
                </a:solidFill>
              </a:rPr>
              <a:t>Mansukhbhai</a:t>
            </a:r>
            <a:r>
              <a:rPr lang="en-IE" b="1" i="1" dirty="0">
                <a:solidFill>
                  <a:srgbClr val="009FD8"/>
                </a:solidFill>
              </a:rPr>
              <a:t> followed his heart and his mind with persistence</a:t>
            </a:r>
            <a:endParaRPr lang="en-IE" b="1" i="1" dirty="0">
              <a:solidFill>
                <a:srgbClr val="009FD8"/>
              </a:solidFill>
              <a:effectLst/>
              <a:latin typeface="Scala"/>
            </a:endParaRPr>
          </a:p>
          <a:p>
            <a:r>
              <a:rPr lang="en-IE" sz="2800" b="1" dirty="0">
                <a:solidFill>
                  <a:srgbClr val="40A67A"/>
                </a:solidFill>
              </a:rPr>
              <a:t>Frugal Innovation Simple Design </a:t>
            </a:r>
            <a:r>
              <a:rPr lang="en-IE" dirty="0"/>
              <a:t>helps to conserve resources, is eco friendly and safe. The simple design also ensures that his innovation can be accessed and used anywhere and easily maintained</a:t>
            </a:r>
          </a:p>
          <a:p>
            <a:endParaRPr lang="en-IE" dirty="0"/>
          </a:p>
        </p:txBody>
      </p:sp>
      <p:sp>
        <p:nvSpPr>
          <p:cNvPr id="10" name="Text Placeholder 6">
            <a:extLst>
              <a:ext uri="{FF2B5EF4-FFF2-40B4-BE49-F238E27FC236}">
                <a16:creationId xmlns:a16="http://schemas.microsoft.com/office/drawing/2014/main" id="{F531221E-2386-47B0-9B77-762BA472012D}"/>
              </a:ext>
            </a:extLst>
          </p:cNvPr>
          <p:cNvSpPr txBox="1">
            <a:spLocks/>
          </p:cNvSpPr>
          <p:nvPr/>
        </p:nvSpPr>
        <p:spPr>
          <a:xfrm>
            <a:off x="528927" y="233677"/>
            <a:ext cx="723253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200" b="1" dirty="0"/>
              <a:t>Example of Frugal Innovation</a:t>
            </a:r>
          </a:p>
          <a:p>
            <a:r>
              <a:rPr lang="en-IE" sz="2800" b="1" i="1" dirty="0">
                <a:solidFill>
                  <a:srgbClr val="A6377D"/>
                </a:solidFill>
              </a:rPr>
              <a:t>Mitticool – The Earthen Refrigerator</a:t>
            </a:r>
          </a:p>
        </p:txBody>
      </p:sp>
      <p:pic>
        <p:nvPicPr>
          <p:cNvPr id="12" name="Picture 11">
            <a:extLst>
              <a:ext uri="{FF2B5EF4-FFF2-40B4-BE49-F238E27FC236}">
                <a16:creationId xmlns:a16="http://schemas.microsoft.com/office/drawing/2014/main" id="{0311D784-77F7-492C-8F6D-59DBA7484B2F}"/>
              </a:ext>
            </a:extLst>
          </p:cNvPr>
          <p:cNvPicPr>
            <a:picLocks noChangeAspect="1"/>
          </p:cNvPicPr>
          <p:nvPr/>
        </p:nvPicPr>
        <p:blipFill>
          <a:blip r:embed="rId3"/>
          <a:stretch>
            <a:fillRect/>
          </a:stretch>
        </p:blipFill>
        <p:spPr>
          <a:xfrm>
            <a:off x="8776628" y="4003142"/>
            <a:ext cx="3415372" cy="2094444"/>
          </a:xfrm>
          <a:prstGeom prst="rect">
            <a:avLst/>
          </a:prstGeom>
        </p:spPr>
      </p:pic>
    </p:spTree>
    <p:extLst>
      <p:ext uri="{BB962C8B-B14F-4D97-AF65-F5344CB8AC3E}">
        <p14:creationId xmlns:p14="http://schemas.microsoft.com/office/powerpoint/2010/main" val="447217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DA1150-A8E9-4040-A7B0-C9B09D553C79}"/>
              </a:ext>
            </a:extLst>
          </p:cNvPr>
          <p:cNvSpPr>
            <a:spLocks noGrp="1"/>
          </p:cNvSpPr>
          <p:nvPr>
            <p:ph type="body" sz="quarter" idx="14"/>
          </p:nvPr>
        </p:nvSpPr>
        <p:spPr>
          <a:xfrm>
            <a:off x="627313" y="2038632"/>
            <a:ext cx="8770184" cy="3202098"/>
          </a:xfrm>
        </p:spPr>
        <p:txBody>
          <a:bodyPr/>
          <a:lstStyle/>
          <a:p>
            <a:r>
              <a:rPr lang="en-IE" dirty="0">
                <a:solidFill>
                  <a:srgbClr val="454545"/>
                </a:solidFill>
              </a:rPr>
              <a:t>The refrigerator uses a cooling effect from water evaporation to achieve a lower temperature</a:t>
            </a:r>
          </a:p>
          <a:p>
            <a:r>
              <a:rPr lang="en-IE" dirty="0">
                <a:solidFill>
                  <a:srgbClr val="454545"/>
                </a:solidFill>
              </a:rPr>
              <a:t>Now provides numerous products to 63+ cities; Earthen Clay Water Bottle, Earthen Filters, Cookware…</a:t>
            </a:r>
            <a:endParaRPr lang="en-IE" dirty="0"/>
          </a:p>
          <a:p>
            <a:pPr marL="342900" indent="-342900">
              <a:buFont typeface="Arial" panose="020B0604020202020204" pitchFamily="34" charset="0"/>
              <a:buChar char="•"/>
            </a:pPr>
            <a:r>
              <a:rPr lang="en-IE" dirty="0">
                <a:solidFill>
                  <a:srgbClr val="454545"/>
                </a:solidFill>
              </a:rPr>
              <a:t>It also keeps India’s traditional wisdom and pottery skills alive</a:t>
            </a:r>
          </a:p>
          <a:p>
            <a:pPr marL="342900" indent="-342900">
              <a:buFont typeface="Arial" panose="020B0604020202020204" pitchFamily="34" charset="0"/>
              <a:buChar char="•"/>
            </a:pPr>
            <a:r>
              <a:rPr lang="en-IE" dirty="0">
                <a:solidFill>
                  <a:srgbClr val="454545"/>
                </a:solidFill>
                <a:hlinkClick r:id="rId2"/>
              </a:rPr>
              <a:t>Benefits</a:t>
            </a:r>
            <a:r>
              <a:rPr lang="en-IE" dirty="0">
                <a:solidFill>
                  <a:srgbClr val="454545"/>
                </a:solidFill>
              </a:rPr>
              <a:t> of Using clay in Water Bottles and Kitchen Ware reduces the waste of plastic, chemical free homewares, prevents acidity as clay has alkaline properties, cheaper, healing powers from the minerals in the clay…</a:t>
            </a:r>
          </a:p>
        </p:txBody>
      </p:sp>
      <p:sp>
        <p:nvSpPr>
          <p:cNvPr id="7" name="Text Placeholder 6">
            <a:extLst>
              <a:ext uri="{FF2B5EF4-FFF2-40B4-BE49-F238E27FC236}">
                <a16:creationId xmlns:a16="http://schemas.microsoft.com/office/drawing/2014/main" id="{EFFF27A3-0E4F-4CA1-AD8F-3E77F37FF1B2}"/>
              </a:ext>
            </a:extLst>
          </p:cNvPr>
          <p:cNvSpPr>
            <a:spLocks noGrp="1"/>
          </p:cNvSpPr>
          <p:nvPr>
            <p:ph type="body" sz="quarter" idx="15"/>
          </p:nvPr>
        </p:nvSpPr>
        <p:spPr>
          <a:xfrm>
            <a:off x="527726" y="496155"/>
            <a:ext cx="7923750" cy="1331309"/>
          </a:xfrm>
        </p:spPr>
        <p:txBody>
          <a:bodyPr>
            <a:normAutofit/>
          </a:bodyPr>
          <a:lstStyle/>
          <a:p>
            <a:r>
              <a:rPr lang="en-IE" b="1" dirty="0"/>
              <a:t>Example of Frugal Innovation</a:t>
            </a:r>
          </a:p>
          <a:p>
            <a:r>
              <a:rPr lang="en-IE" b="1" i="1" dirty="0">
                <a:solidFill>
                  <a:srgbClr val="A6377D"/>
                </a:solidFill>
              </a:rPr>
              <a:t>Mitticool – The Earthen Refrigerator</a:t>
            </a:r>
          </a:p>
        </p:txBody>
      </p:sp>
      <p:pic>
        <p:nvPicPr>
          <p:cNvPr id="1028" name="Picture 4" descr="300X300">
            <a:extLst>
              <a:ext uri="{FF2B5EF4-FFF2-40B4-BE49-F238E27FC236}">
                <a16:creationId xmlns:a16="http://schemas.microsoft.com/office/drawing/2014/main" id="{ED1B3471-FC96-4FC3-BBCC-9B453CA93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8647" y="2136618"/>
            <a:ext cx="3337239" cy="3337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045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9A27246-926A-4551-A084-992B6E25ED76}"/>
              </a:ext>
            </a:extLst>
          </p:cNvPr>
          <p:cNvSpPr>
            <a:spLocks noGrp="1"/>
          </p:cNvSpPr>
          <p:nvPr>
            <p:ph type="body" sz="quarter" idx="14"/>
          </p:nvPr>
        </p:nvSpPr>
        <p:spPr>
          <a:xfrm>
            <a:off x="7974691" y="2082640"/>
            <a:ext cx="3981452" cy="697353"/>
          </a:xfrm>
        </p:spPr>
        <p:txBody>
          <a:bodyPr>
            <a:noAutofit/>
          </a:bodyPr>
          <a:lstStyle/>
          <a:p>
            <a:r>
              <a:rPr lang="en-IE" sz="3200" b="1" dirty="0">
                <a:solidFill>
                  <a:srgbClr val="40A67A"/>
                </a:solidFill>
                <a:hlinkClick r:id="rId2">
                  <a:extLst>
                    <a:ext uri="{A12FA001-AC4F-418D-AE19-62706E023703}">
                      <ahyp:hlinkClr xmlns:ahyp="http://schemas.microsoft.com/office/drawing/2018/hyperlinkcolor" val="tx"/>
                    </a:ext>
                  </a:extLst>
                </a:hlinkClick>
              </a:rPr>
              <a:t>Frugal Innovation</a:t>
            </a:r>
          </a:p>
          <a:p>
            <a:r>
              <a:rPr lang="en-IE" sz="3200" b="1" dirty="0">
                <a:solidFill>
                  <a:srgbClr val="40A67A"/>
                </a:solidFill>
                <a:hlinkClick r:id="rId2">
                  <a:extLst>
                    <a:ext uri="{A12FA001-AC4F-418D-AE19-62706E023703}">
                      <ahyp:hlinkClr xmlns:ahyp="http://schemas.microsoft.com/office/drawing/2018/hyperlinkcolor" val="tx"/>
                    </a:ext>
                  </a:extLst>
                </a:hlinkClick>
              </a:rPr>
              <a:t>Building</a:t>
            </a:r>
            <a:r>
              <a:rPr lang="en-IE" sz="3200" b="1" dirty="0">
                <a:solidFill>
                  <a:srgbClr val="40A67A"/>
                </a:solidFill>
              </a:rPr>
              <a:t> Modern Technology With Clay</a:t>
            </a:r>
          </a:p>
        </p:txBody>
      </p:sp>
      <p:sp>
        <p:nvSpPr>
          <p:cNvPr id="6" name="Text Placeholder 5">
            <a:extLst>
              <a:ext uri="{FF2B5EF4-FFF2-40B4-BE49-F238E27FC236}">
                <a16:creationId xmlns:a16="http://schemas.microsoft.com/office/drawing/2014/main" id="{8DC49B8F-F596-4FBC-BD37-AA9D6758FB73}"/>
              </a:ext>
            </a:extLst>
          </p:cNvPr>
          <p:cNvSpPr>
            <a:spLocks noGrp="1"/>
          </p:cNvSpPr>
          <p:nvPr>
            <p:ph type="body" sz="quarter" idx="15"/>
          </p:nvPr>
        </p:nvSpPr>
        <p:spPr>
          <a:xfrm>
            <a:off x="7974692" y="3818710"/>
            <a:ext cx="3981451" cy="2592420"/>
          </a:xfrm>
        </p:spPr>
        <p:txBody>
          <a:bodyPr/>
          <a:lstStyle/>
          <a:p>
            <a:r>
              <a:rPr lang="en-IE" b="0" i="0" dirty="0" err="1">
                <a:solidFill>
                  <a:schemeClr val="tx1">
                    <a:lumMod val="75000"/>
                    <a:lumOff val="25000"/>
                  </a:schemeClr>
                </a:solidFill>
                <a:effectLst/>
              </a:rPr>
              <a:t>Mansukhbhai</a:t>
            </a:r>
            <a:r>
              <a:rPr lang="en-IE" b="0" i="0" dirty="0">
                <a:solidFill>
                  <a:schemeClr val="tx1">
                    <a:lumMod val="75000"/>
                    <a:lumOff val="25000"/>
                  </a:schemeClr>
                </a:solidFill>
                <a:effectLst/>
              </a:rPr>
              <a:t> Prajapati, trained as a tile manufacturer, makes modern kitchen appliances like the refrigerator and </a:t>
            </a:r>
            <a:r>
              <a:rPr lang="en-IE" b="0" i="0" dirty="0" err="1">
                <a:solidFill>
                  <a:schemeClr val="tx1">
                    <a:lumMod val="75000"/>
                    <a:lumOff val="25000"/>
                  </a:schemeClr>
                </a:solidFill>
                <a:effectLst/>
              </a:rPr>
              <a:t>nonstick</a:t>
            </a:r>
            <a:r>
              <a:rPr lang="en-IE" b="0" i="0" dirty="0">
                <a:solidFill>
                  <a:schemeClr val="tx1">
                    <a:lumMod val="75000"/>
                    <a:lumOff val="25000"/>
                  </a:schemeClr>
                </a:solidFill>
                <a:effectLst/>
              </a:rPr>
              <a:t> pots and pans... out of clay.</a:t>
            </a:r>
            <a:endParaRPr lang="en-IE" dirty="0">
              <a:solidFill>
                <a:schemeClr val="tx1">
                  <a:lumMod val="75000"/>
                  <a:lumOff val="25000"/>
                </a:schemeClr>
              </a:solidFill>
            </a:endParaRPr>
          </a:p>
          <a:p>
            <a:endParaRPr lang="en-IE" b="0" i="0" dirty="0">
              <a:solidFill>
                <a:srgbClr val="454545"/>
              </a:solidFill>
              <a:effectLst/>
            </a:endParaRPr>
          </a:p>
          <a:p>
            <a:endParaRPr lang="en-IE" dirty="0">
              <a:solidFill>
                <a:schemeClr val="tx1">
                  <a:lumMod val="75000"/>
                  <a:lumOff val="25000"/>
                </a:schemeClr>
              </a:solidFill>
            </a:endParaRPr>
          </a:p>
        </p:txBody>
      </p:sp>
      <p:pic>
        <p:nvPicPr>
          <p:cNvPr id="11" name="Picture 10">
            <a:hlinkClick r:id="rId2"/>
            <a:extLst>
              <a:ext uri="{FF2B5EF4-FFF2-40B4-BE49-F238E27FC236}">
                <a16:creationId xmlns:a16="http://schemas.microsoft.com/office/drawing/2014/main" id="{BF79AAC8-F1C2-4BB5-89A2-6645AED0D18E}"/>
              </a:ext>
            </a:extLst>
          </p:cNvPr>
          <p:cNvPicPr>
            <a:picLocks noChangeAspect="1"/>
          </p:cNvPicPr>
          <p:nvPr/>
        </p:nvPicPr>
        <p:blipFill>
          <a:blip r:embed="rId3"/>
          <a:stretch>
            <a:fillRect/>
          </a:stretch>
        </p:blipFill>
        <p:spPr>
          <a:xfrm>
            <a:off x="1345725" y="2311082"/>
            <a:ext cx="5256688" cy="3015257"/>
          </a:xfrm>
          <a:prstGeom prst="rect">
            <a:avLst/>
          </a:prstGeom>
        </p:spPr>
      </p:pic>
      <p:sp>
        <p:nvSpPr>
          <p:cNvPr id="12" name="Text Placeholder 5">
            <a:extLst>
              <a:ext uri="{FF2B5EF4-FFF2-40B4-BE49-F238E27FC236}">
                <a16:creationId xmlns:a16="http://schemas.microsoft.com/office/drawing/2014/main" id="{B5F24D75-E1C8-436F-9B11-B84D66BBB693}"/>
              </a:ext>
            </a:extLst>
          </p:cNvPr>
          <p:cNvSpPr txBox="1">
            <a:spLocks/>
          </p:cNvSpPr>
          <p:nvPr/>
        </p:nvSpPr>
        <p:spPr>
          <a:xfrm>
            <a:off x="1092548" y="169809"/>
            <a:ext cx="9318936" cy="25924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800" b="1" i="1" dirty="0">
                <a:solidFill>
                  <a:srgbClr val="337AB7"/>
                </a:solidFill>
                <a:hlinkClick r:id="rId4"/>
              </a:rPr>
              <a:t>‘Mitticool</a:t>
            </a:r>
            <a:r>
              <a:rPr lang="en-IE" sz="2800" b="1" i="1" dirty="0">
                <a:solidFill>
                  <a:srgbClr val="454545"/>
                </a:solidFill>
              </a:rPr>
              <a:t>, the clay refrigerator that requires no electricity, costs less than $50 and can keep food fresh for 2 to 3 days, is just one example of the power of “frugal innovation”, </a:t>
            </a:r>
            <a:r>
              <a:rPr lang="en-IE" sz="2800" dirty="0" err="1">
                <a:solidFill>
                  <a:srgbClr val="454545"/>
                </a:solidFill>
              </a:rPr>
              <a:t>Mansukhbhai</a:t>
            </a:r>
            <a:r>
              <a:rPr lang="en-IE" sz="2800" dirty="0">
                <a:solidFill>
                  <a:srgbClr val="454545"/>
                </a:solidFill>
              </a:rPr>
              <a:t> Prajapati</a:t>
            </a:r>
          </a:p>
          <a:p>
            <a:endParaRPr lang="en-IE" sz="2800" dirty="0">
              <a:solidFill>
                <a:srgbClr val="454545"/>
              </a:solidFill>
            </a:endParaRPr>
          </a:p>
          <a:p>
            <a:endParaRPr lang="en-IE" sz="2800" dirty="0">
              <a:solidFill>
                <a:schemeClr val="tx1">
                  <a:lumMod val="75000"/>
                  <a:lumOff val="25000"/>
                </a:schemeClr>
              </a:solidFill>
            </a:endParaRPr>
          </a:p>
        </p:txBody>
      </p:sp>
    </p:spTree>
    <p:extLst>
      <p:ext uri="{BB962C8B-B14F-4D97-AF65-F5344CB8AC3E}">
        <p14:creationId xmlns:p14="http://schemas.microsoft.com/office/powerpoint/2010/main" val="79130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2BE4046-6A09-46EB-96DF-48C34BFBB608}"/>
              </a:ext>
            </a:extLst>
          </p:cNvPr>
          <p:cNvSpPr>
            <a:spLocks noGrp="1"/>
          </p:cNvSpPr>
          <p:nvPr>
            <p:ph type="body" sz="quarter" idx="14"/>
          </p:nvPr>
        </p:nvSpPr>
        <p:spPr>
          <a:xfrm>
            <a:off x="1157432" y="235391"/>
            <a:ext cx="6338837" cy="1557196"/>
          </a:xfrm>
        </p:spPr>
        <p:txBody>
          <a:bodyPr>
            <a:normAutofit fontScale="92500" lnSpcReduction="20000"/>
          </a:bodyPr>
          <a:lstStyle/>
          <a:p>
            <a:r>
              <a:rPr lang="en-IE" b="1" i="0" dirty="0">
                <a:solidFill>
                  <a:srgbClr val="333333"/>
                </a:solidFill>
                <a:effectLst/>
              </a:rPr>
              <a:t>Frugal Innovation Forum</a:t>
            </a:r>
          </a:p>
          <a:p>
            <a:r>
              <a:rPr lang="en-IE" sz="2800" i="0" dirty="0">
                <a:solidFill>
                  <a:srgbClr val="333333"/>
                </a:solidFill>
                <a:effectLst/>
              </a:rPr>
              <a:t>Over 200 Development Practitioners, Innovators, Entrepreneurs, Investors and Activists </a:t>
            </a:r>
          </a:p>
          <a:p>
            <a:endParaRPr lang="en-IE" b="1" dirty="0"/>
          </a:p>
        </p:txBody>
      </p:sp>
      <p:sp>
        <p:nvSpPr>
          <p:cNvPr id="6" name="Text Placeholder 5">
            <a:extLst>
              <a:ext uri="{FF2B5EF4-FFF2-40B4-BE49-F238E27FC236}">
                <a16:creationId xmlns:a16="http://schemas.microsoft.com/office/drawing/2014/main" id="{29E6C146-8A91-447A-9C00-B0F12FFA5A6A}"/>
              </a:ext>
            </a:extLst>
          </p:cNvPr>
          <p:cNvSpPr>
            <a:spLocks noGrp="1"/>
          </p:cNvSpPr>
          <p:nvPr>
            <p:ph type="body" sz="quarter" idx="15"/>
          </p:nvPr>
        </p:nvSpPr>
        <p:spPr>
          <a:xfrm>
            <a:off x="7431484" y="621273"/>
            <a:ext cx="4301807" cy="2592420"/>
          </a:xfrm>
        </p:spPr>
        <p:txBody>
          <a:bodyPr/>
          <a:lstStyle/>
          <a:p>
            <a:pPr algn="ctr" fontAlgn="base"/>
            <a:r>
              <a:rPr lang="en-IE" b="1" dirty="0">
                <a:solidFill>
                  <a:srgbClr val="ED2A59"/>
                </a:solidFill>
              </a:rPr>
              <a:t>W</a:t>
            </a:r>
            <a:r>
              <a:rPr lang="en-IE" b="1" i="0" dirty="0">
                <a:solidFill>
                  <a:srgbClr val="ED2A59"/>
                </a:solidFill>
                <a:effectLst/>
              </a:rPr>
              <a:t>here 85% of global youth are building a future for all of us to thrive in.</a:t>
            </a:r>
          </a:p>
          <a:p>
            <a:pPr algn="ctr" fontAlgn="base"/>
            <a:r>
              <a:rPr lang="en-IE" b="1" i="0" dirty="0">
                <a:solidFill>
                  <a:schemeClr val="tx1">
                    <a:lumMod val="75000"/>
                    <a:lumOff val="25000"/>
                  </a:schemeClr>
                </a:solidFill>
                <a:effectLst/>
                <a:hlinkClick r:id="rId2">
                  <a:extLst>
                    <a:ext uri="{A12FA001-AC4F-418D-AE19-62706E023703}">
                      <ahyp:hlinkClr xmlns:ahyp="http://schemas.microsoft.com/office/drawing/2018/hyperlinkcolor" val="tx"/>
                    </a:ext>
                  </a:extLst>
                </a:hlinkClick>
              </a:rPr>
              <a:t>Frugal Innovation Forum (FIF) </a:t>
            </a:r>
            <a:r>
              <a:rPr lang="en-IE" b="0" i="0" dirty="0">
                <a:solidFill>
                  <a:srgbClr val="333333"/>
                </a:solidFill>
                <a:effectLst/>
              </a:rPr>
              <a:t>is a platform for leaders from the Global South to connect and explore solutions to the world’s toughest challenges. FIF 2019 will explore the theme “Scaling opportunities for youth”, featuring development practitioners and funders, young change-makers and innovators in a 2 day long conference to collaborate for impact at scale.</a:t>
            </a:r>
          </a:p>
          <a:p>
            <a:endParaRPr lang="en-IE" dirty="0"/>
          </a:p>
        </p:txBody>
      </p:sp>
      <p:pic>
        <p:nvPicPr>
          <p:cNvPr id="9" name="Picture Placeholder 8">
            <a:hlinkClick r:id="rId3"/>
            <a:extLst>
              <a:ext uri="{FF2B5EF4-FFF2-40B4-BE49-F238E27FC236}">
                <a16:creationId xmlns:a16="http://schemas.microsoft.com/office/drawing/2014/main" id="{5CB9219E-82A4-42B0-8FBC-67C0D33BF478}"/>
              </a:ext>
            </a:extLst>
          </p:cNvPr>
          <p:cNvPicPr>
            <a:picLocks noGrp="1" noChangeAspect="1"/>
          </p:cNvPicPr>
          <p:nvPr>
            <p:ph type="pic" sz="quarter" idx="16"/>
          </p:nvPr>
        </p:nvPicPr>
        <p:blipFill rotWithShape="1">
          <a:blip r:embed="rId4"/>
          <a:srcRect l="4810" r="4810"/>
          <a:stretch/>
        </p:blipFill>
        <p:spPr/>
      </p:pic>
    </p:spTree>
    <p:extLst>
      <p:ext uri="{BB962C8B-B14F-4D97-AF65-F5344CB8AC3E}">
        <p14:creationId xmlns:p14="http://schemas.microsoft.com/office/powerpoint/2010/main" val="2169304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819386A-9A98-43E4-92E7-EDE7116B3A35}"/>
              </a:ext>
            </a:extLst>
          </p:cNvPr>
          <p:cNvSpPr>
            <a:spLocks noGrp="1"/>
          </p:cNvSpPr>
          <p:nvPr>
            <p:ph type="body" sz="quarter" idx="16"/>
          </p:nvPr>
        </p:nvSpPr>
        <p:spPr>
          <a:xfrm>
            <a:off x="9222736" y="4952883"/>
            <a:ext cx="785328" cy="1056986"/>
          </a:xfrm>
        </p:spPr>
        <p:txBody>
          <a:bodyPr>
            <a:normAutofit fontScale="85000" lnSpcReduction="20000"/>
          </a:bodyPr>
          <a:lstStyle/>
          <a:p>
            <a:endParaRPr lang="en-IE"/>
          </a:p>
        </p:txBody>
      </p:sp>
      <p:sp>
        <p:nvSpPr>
          <p:cNvPr id="5" name="Text Placeholder 4">
            <a:extLst>
              <a:ext uri="{FF2B5EF4-FFF2-40B4-BE49-F238E27FC236}">
                <a16:creationId xmlns:a16="http://schemas.microsoft.com/office/drawing/2014/main" id="{A4548268-61FD-40A4-A4A0-0CC29F7D2E95}"/>
              </a:ext>
            </a:extLst>
          </p:cNvPr>
          <p:cNvSpPr>
            <a:spLocks noGrp="1"/>
          </p:cNvSpPr>
          <p:nvPr>
            <p:ph type="body" sz="quarter" idx="13"/>
          </p:nvPr>
        </p:nvSpPr>
        <p:spPr>
          <a:xfrm>
            <a:off x="6498407" y="1561222"/>
            <a:ext cx="4411019" cy="3715819"/>
          </a:xfrm>
        </p:spPr>
        <p:txBody>
          <a:bodyPr>
            <a:normAutofit fontScale="92500" lnSpcReduction="20000"/>
          </a:bodyPr>
          <a:lstStyle/>
          <a:p>
            <a:r>
              <a:rPr lang="en-IE" dirty="0"/>
              <a:t>Frugal Innovation is more important than ever with a recent financial crisis, COVID-19 Europe is in need of an approach to innovation that focuses on delivering affordable, fit for purpose and easy to use innovations and technologies. Frugal Innovation offers solutions for the challenges that emerge.</a:t>
            </a:r>
          </a:p>
        </p:txBody>
      </p:sp>
      <p:sp>
        <p:nvSpPr>
          <p:cNvPr id="9" name="Text Placeholder 8">
            <a:extLst>
              <a:ext uri="{FF2B5EF4-FFF2-40B4-BE49-F238E27FC236}">
                <a16:creationId xmlns:a16="http://schemas.microsoft.com/office/drawing/2014/main" id="{E0C25D42-7D5A-4E7D-B70E-DD7FBEEBB609}"/>
              </a:ext>
            </a:extLst>
          </p:cNvPr>
          <p:cNvSpPr>
            <a:spLocks noGrp="1"/>
          </p:cNvSpPr>
          <p:nvPr>
            <p:ph type="body" sz="quarter" idx="17"/>
          </p:nvPr>
        </p:nvSpPr>
        <p:spPr>
          <a:xfrm>
            <a:off x="6096000" y="1356887"/>
            <a:ext cx="2613204" cy="1221666"/>
          </a:xfrm>
        </p:spPr>
        <p:txBody>
          <a:bodyPr>
            <a:normAutofit fontScale="92500" lnSpcReduction="10000"/>
          </a:bodyPr>
          <a:lstStyle/>
          <a:p>
            <a:endParaRPr lang="en-IE"/>
          </a:p>
        </p:txBody>
      </p:sp>
      <p:pic>
        <p:nvPicPr>
          <p:cNvPr id="3" name="Picture 2" descr="A picture containing grass, outdoor, person, hand&#10;&#10;Description automatically generated">
            <a:extLst>
              <a:ext uri="{FF2B5EF4-FFF2-40B4-BE49-F238E27FC236}">
                <a16:creationId xmlns:a16="http://schemas.microsoft.com/office/drawing/2014/main" id="{45EF2FCA-6371-4844-BFA1-C6FDDEBCCBE7}"/>
              </a:ext>
            </a:extLst>
          </p:cNvPr>
          <p:cNvPicPr>
            <a:picLocks noChangeAspect="1"/>
          </p:cNvPicPr>
          <p:nvPr/>
        </p:nvPicPr>
        <p:blipFill>
          <a:blip r:embed="rId2"/>
          <a:stretch>
            <a:fillRect/>
          </a:stretch>
        </p:blipFill>
        <p:spPr>
          <a:xfrm>
            <a:off x="577266" y="1891677"/>
            <a:ext cx="4431527" cy="3589699"/>
          </a:xfrm>
          <a:prstGeom prst="rect">
            <a:avLst/>
          </a:prstGeom>
        </p:spPr>
      </p:pic>
    </p:spTree>
    <p:extLst>
      <p:ext uri="{BB962C8B-B14F-4D97-AF65-F5344CB8AC3E}">
        <p14:creationId xmlns:p14="http://schemas.microsoft.com/office/powerpoint/2010/main" val="1673571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088A949-BA8E-4B03-A962-CC01680F4422}"/>
              </a:ext>
            </a:extLst>
          </p:cNvPr>
          <p:cNvSpPr>
            <a:spLocks noGrp="1"/>
          </p:cNvSpPr>
          <p:nvPr>
            <p:ph type="body" sz="quarter" idx="13"/>
          </p:nvPr>
        </p:nvSpPr>
        <p:spPr>
          <a:xfrm>
            <a:off x="6590923" y="245026"/>
            <a:ext cx="5201861" cy="1504899"/>
          </a:xfrm>
        </p:spPr>
        <p:txBody>
          <a:bodyPr>
            <a:normAutofit/>
          </a:bodyPr>
          <a:lstStyle/>
          <a:p>
            <a:r>
              <a:rPr lang="en-IE" b="1" dirty="0">
                <a:solidFill>
                  <a:srgbClr val="ED2A59"/>
                </a:solidFill>
              </a:rPr>
              <a:t>ICTs as an Approach to Frugal Social Innovations</a:t>
            </a:r>
          </a:p>
        </p:txBody>
      </p:sp>
      <p:sp>
        <p:nvSpPr>
          <p:cNvPr id="6" name="Text Placeholder 5">
            <a:extLst>
              <a:ext uri="{FF2B5EF4-FFF2-40B4-BE49-F238E27FC236}">
                <a16:creationId xmlns:a16="http://schemas.microsoft.com/office/drawing/2014/main" id="{4686B686-DC0C-465C-BFFB-87762046A1BD}"/>
              </a:ext>
            </a:extLst>
          </p:cNvPr>
          <p:cNvSpPr>
            <a:spLocks noGrp="1"/>
          </p:cNvSpPr>
          <p:nvPr>
            <p:ph type="body" sz="quarter" idx="14"/>
          </p:nvPr>
        </p:nvSpPr>
        <p:spPr>
          <a:xfrm>
            <a:off x="6096000" y="1425634"/>
            <a:ext cx="5696784" cy="2592420"/>
          </a:xfrm>
        </p:spPr>
        <p:txBody>
          <a:bodyPr/>
          <a:lstStyle/>
          <a:p>
            <a:r>
              <a:rPr lang="en-IE" b="0" i="0" dirty="0">
                <a:solidFill>
                  <a:srgbClr val="252525"/>
                </a:solidFill>
                <a:effectLst/>
              </a:rPr>
              <a:t>Information Communication Technology</a:t>
            </a:r>
            <a:r>
              <a:rPr lang="en-IE" b="1" i="0" dirty="0">
                <a:solidFill>
                  <a:srgbClr val="252525"/>
                </a:solidFill>
                <a:effectLst/>
              </a:rPr>
              <a:t> </a:t>
            </a:r>
            <a:r>
              <a:rPr lang="en-IE" b="0" i="0" dirty="0">
                <a:solidFill>
                  <a:srgbClr val="252525"/>
                </a:solidFill>
                <a:effectLst/>
              </a:rPr>
              <a:t>(ICTs), for example mobile devices and applications, are arguably the dominant technology of our time. From a consumer perspective, ICTs may be considered a form of ‘frugal’ innovation, as they present innovative, low-cost solutions to everyday problems that are flexible and accessible for users with limited resources. If used effectively, ICTs have been cited to be a major </a:t>
            </a:r>
            <a:r>
              <a:rPr lang="en-IE" b="0" i="0" dirty="0">
                <a:solidFill>
                  <a:srgbClr val="032167"/>
                </a:solidFill>
                <a:effectLst/>
                <a:hlinkClick r:id="rId2"/>
              </a:rPr>
              <a:t>‘game changer’</a:t>
            </a:r>
            <a:r>
              <a:rPr lang="en-IE" b="0" i="0" dirty="0">
                <a:solidFill>
                  <a:srgbClr val="252525"/>
                </a:solidFill>
                <a:effectLst/>
              </a:rPr>
              <a:t> in human development, driving progress in the </a:t>
            </a:r>
            <a:r>
              <a:rPr lang="en-IE" b="0" i="0" dirty="0">
                <a:solidFill>
                  <a:srgbClr val="032167"/>
                </a:solidFill>
                <a:effectLst/>
                <a:hlinkClick r:id="rId3"/>
              </a:rPr>
              <a:t>Sustainable Development Goals</a:t>
            </a:r>
            <a:r>
              <a:rPr lang="en-IE" b="0" i="0" dirty="0">
                <a:solidFill>
                  <a:srgbClr val="032167"/>
                </a:solidFill>
                <a:effectLst/>
                <a:hlinkClick r:id="rId4"/>
              </a:rPr>
              <a:t> (SDGs)</a:t>
            </a:r>
            <a:r>
              <a:rPr lang="en-IE" b="0" i="0" dirty="0">
                <a:solidFill>
                  <a:srgbClr val="252525"/>
                </a:solidFill>
                <a:effectLst/>
              </a:rPr>
              <a:t> and fostering potential gender equality and empowerment.</a:t>
            </a:r>
            <a:endParaRPr lang="en-IE" dirty="0"/>
          </a:p>
        </p:txBody>
      </p:sp>
      <p:pic>
        <p:nvPicPr>
          <p:cNvPr id="3" name="Picture Placeholder 2" descr="A picture containing text, person, indoor&#10;&#10;Description automatically generated">
            <a:extLst>
              <a:ext uri="{FF2B5EF4-FFF2-40B4-BE49-F238E27FC236}">
                <a16:creationId xmlns:a16="http://schemas.microsoft.com/office/drawing/2014/main" id="{02AA149F-D6E0-44EB-B3A9-C93FCBA093D6}"/>
              </a:ext>
            </a:extLst>
          </p:cNvPr>
          <p:cNvPicPr>
            <a:picLocks noGrp="1" noChangeAspect="1"/>
          </p:cNvPicPr>
          <p:nvPr>
            <p:ph type="pic" sz="quarter" idx="10"/>
          </p:nvPr>
        </p:nvPicPr>
        <p:blipFill>
          <a:blip r:embed="rId5"/>
          <a:srcRect t="810" b="810"/>
          <a:stretch>
            <a:fillRect/>
          </a:stretch>
        </p:blipFill>
        <p:spPr/>
      </p:pic>
    </p:spTree>
    <p:extLst>
      <p:ext uri="{BB962C8B-B14F-4D97-AF65-F5344CB8AC3E}">
        <p14:creationId xmlns:p14="http://schemas.microsoft.com/office/powerpoint/2010/main" val="1746870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686B686-DC0C-465C-BFFB-87762046A1BD}"/>
              </a:ext>
            </a:extLst>
          </p:cNvPr>
          <p:cNvSpPr>
            <a:spLocks noGrp="1"/>
          </p:cNvSpPr>
          <p:nvPr>
            <p:ph type="body" sz="quarter" idx="14"/>
          </p:nvPr>
        </p:nvSpPr>
        <p:spPr>
          <a:xfrm>
            <a:off x="6096000" y="1525222"/>
            <a:ext cx="5696784" cy="2592420"/>
          </a:xfrm>
        </p:spPr>
        <p:txBody>
          <a:bodyPr/>
          <a:lstStyle/>
          <a:p>
            <a:r>
              <a:rPr lang="en-IE" dirty="0">
                <a:solidFill>
                  <a:schemeClr val="tx1">
                    <a:lumMod val="85000"/>
                    <a:lumOff val="15000"/>
                  </a:schemeClr>
                </a:solidFill>
              </a:rPr>
              <a:t>I</a:t>
            </a:r>
            <a:r>
              <a:rPr lang="en-IE" b="0" i="0" dirty="0">
                <a:solidFill>
                  <a:schemeClr val="tx1">
                    <a:lumMod val="85000"/>
                    <a:lumOff val="15000"/>
                  </a:schemeClr>
                </a:solidFill>
                <a:effectLst/>
              </a:rPr>
              <a:t>ncreasing use of mobile technology in humanitarian assistance, for example </a:t>
            </a:r>
            <a:r>
              <a:rPr lang="en-IE" b="1" i="0" dirty="0">
                <a:solidFill>
                  <a:srgbClr val="009FD8"/>
                </a:solidFill>
                <a:effectLst/>
                <a:hlinkClick r:id="rId2">
                  <a:extLst>
                    <a:ext uri="{A12FA001-AC4F-418D-AE19-62706E023703}">
                      <ahyp:hlinkClr xmlns:ahyp="http://schemas.microsoft.com/office/drawing/2018/hyperlinkcolor" val="tx"/>
                    </a:ext>
                  </a:extLst>
                </a:hlinkClick>
              </a:rPr>
              <a:t>enabling cash transfers</a:t>
            </a:r>
            <a:r>
              <a:rPr lang="en-IE" b="1" i="0" dirty="0">
                <a:solidFill>
                  <a:srgbClr val="009FD8"/>
                </a:solidFill>
                <a:effectLst/>
              </a:rPr>
              <a:t> through mobile money</a:t>
            </a:r>
            <a:r>
              <a:rPr lang="en-IE" b="0" i="0" dirty="0">
                <a:solidFill>
                  <a:schemeClr val="tx1">
                    <a:lumMod val="85000"/>
                    <a:lumOff val="15000"/>
                  </a:schemeClr>
                </a:solidFill>
                <a:effectLst/>
              </a:rPr>
              <a:t>, and </a:t>
            </a:r>
            <a:r>
              <a:rPr lang="en-IE" b="1" i="0" dirty="0">
                <a:solidFill>
                  <a:srgbClr val="A6377D"/>
                </a:solidFill>
                <a:effectLst/>
              </a:rPr>
              <a:t>facilitating access to basic utilities including energy, water and sanitation</a:t>
            </a:r>
            <a:r>
              <a:rPr lang="en-IE" b="0" i="0" dirty="0">
                <a:solidFill>
                  <a:schemeClr val="tx1">
                    <a:lumMod val="85000"/>
                    <a:lumOff val="15000"/>
                  </a:schemeClr>
                </a:solidFill>
                <a:effectLst/>
              </a:rPr>
              <a:t>. </a:t>
            </a:r>
          </a:p>
          <a:p>
            <a:r>
              <a:rPr lang="en-IE" b="0" i="0" dirty="0">
                <a:solidFill>
                  <a:schemeClr val="tx1">
                    <a:lumMod val="85000"/>
                    <a:lumOff val="15000"/>
                  </a:schemeClr>
                </a:solidFill>
                <a:effectLst/>
              </a:rPr>
              <a:t>Mobile phone apps for public information and support, for example the establishment of </a:t>
            </a:r>
            <a:r>
              <a:rPr lang="en-IE" b="1" i="1" dirty="0">
                <a:solidFill>
                  <a:srgbClr val="40A67A"/>
                </a:solidFill>
                <a:effectLst/>
                <a:hlinkClick r:id="rId3">
                  <a:extLst>
                    <a:ext uri="{A12FA001-AC4F-418D-AE19-62706E023703}">
                      <ahyp:hlinkClr xmlns:ahyp="http://schemas.microsoft.com/office/drawing/2018/hyperlinkcolor" val="tx"/>
                    </a:ext>
                  </a:extLst>
                </a:hlinkClick>
              </a:rPr>
              <a:t>WhatsApp chatbot services</a:t>
            </a:r>
            <a:r>
              <a:rPr lang="en-IE" b="1" i="1" dirty="0">
                <a:solidFill>
                  <a:srgbClr val="40A67A"/>
                </a:solidFill>
                <a:effectLst/>
              </a:rPr>
              <a:t> </a:t>
            </a:r>
            <a:r>
              <a:rPr lang="en-IE" dirty="0">
                <a:solidFill>
                  <a:schemeClr val="tx1">
                    <a:lumMod val="85000"/>
                    <a:lumOff val="15000"/>
                  </a:schemeClr>
                </a:solidFill>
              </a:rPr>
              <a:t>can provide local </a:t>
            </a:r>
            <a:r>
              <a:rPr lang="en-IE" dirty="0"/>
              <a:t>coordination to vital protection during COVID-19 pandemic…</a:t>
            </a:r>
          </a:p>
          <a:p>
            <a:endParaRPr lang="en-IE" sz="1000" b="1" i="1" dirty="0">
              <a:solidFill>
                <a:srgbClr val="ED2A59"/>
              </a:solidFill>
            </a:endParaRPr>
          </a:p>
          <a:p>
            <a:r>
              <a:rPr lang="en-IE" b="1" i="1" dirty="0">
                <a:solidFill>
                  <a:srgbClr val="ED2A59"/>
                </a:solidFill>
              </a:rPr>
              <a:t>The next section will demonstrate with examples how this is done…. </a:t>
            </a:r>
          </a:p>
          <a:p>
            <a:r>
              <a:rPr lang="en-IE" b="1" i="1" dirty="0">
                <a:solidFill>
                  <a:srgbClr val="40A67A"/>
                </a:solidFill>
                <a:effectLst/>
              </a:rPr>
              <a:t> </a:t>
            </a:r>
          </a:p>
          <a:p>
            <a:endParaRPr lang="en-IE" dirty="0">
              <a:solidFill>
                <a:schemeClr val="tx1">
                  <a:lumMod val="85000"/>
                  <a:lumOff val="15000"/>
                </a:schemeClr>
              </a:solidFill>
            </a:endParaRPr>
          </a:p>
        </p:txBody>
      </p:sp>
      <p:pic>
        <p:nvPicPr>
          <p:cNvPr id="3" name="Picture Placeholder 2" descr="A picture containing person, person, indoor&#10;&#10;Description automatically generated">
            <a:extLst>
              <a:ext uri="{FF2B5EF4-FFF2-40B4-BE49-F238E27FC236}">
                <a16:creationId xmlns:a16="http://schemas.microsoft.com/office/drawing/2014/main" id="{77B1D20E-831F-46FD-935D-65C7806D45BF}"/>
              </a:ext>
            </a:extLst>
          </p:cNvPr>
          <p:cNvPicPr>
            <a:picLocks noGrp="1" noChangeAspect="1"/>
          </p:cNvPicPr>
          <p:nvPr>
            <p:ph type="pic" sz="quarter" idx="10"/>
          </p:nvPr>
        </p:nvPicPr>
        <p:blipFill>
          <a:blip r:embed="rId4"/>
          <a:srcRect t="810" b="810"/>
          <a:stretch>
            <a:fillRect/>
          </a:stretch>
        </p:blipFill>
        <p:spPr/>
      </p:pic>
      <p:sp>
        <p:nvSpPr>
          <p:cNvPr id="9" name="Text Placeholder 4">
            <a:extLst>
              <a:ext uri="{FF2B5EF4-FFF2-40B4-BE49-F238E27FC236}">
                <a16:creationId xmlns:a16="http://schemas.microsoft.com/office/drawing/2014/main" id="{B7469BB8-508F-4967-BE4F-41941112FAB8}"/>
              </a:ext>
            </a:extLst>
          </p:cNvPr>
          <p:cNvSpPr txBox="1">
            <a:spLocks/>
          </p:cNvSpPr>
          <p:nvPr/>
        </p:nvSpPr>
        <p:spPr>
          <a:xfrm>
            <a:off x="6590923" y="245026"/>
            <a:ext cx="5201861" cy="1504899"/>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solidFill>
                  <a:srgbClr val="ED2A59"/>
                </a:solidFill>
              </a:rPr>
              <a:t>ICTs as an Approach to Frugal Social Innovations</a:t>
            </a:r>
          </a:p>
        </p:txBody>
      </p:sp>
    </p:spTree>
    <p:extLst>
      <p:ext uri="{BB962C8B-B14F-4D97-AF65-F5344CB8AC3E}">
        <p14:creationId xmlns:p14="http://schemas.microsoft.com/office/powerpoint/2010/main" val="4264446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686B686-DC0C-465C-BFFB-87762046A1BD}"/>
              </a:ext>
            </a:extLst>
          </p:cNvPr>
          <p:cNvSpPr>
            <a:spLocks noGrp="1"/>
          </p:cNvSpPr>
          <p:nvPr>
            <p:ph type="body" sz="quarter" idx="14"/>
          </p:nvPr>
        </p:nvSpPr>
        <p:spPr>
          <a:xfrm>
            <a:off x="5265647" y="1463143"/>
            <a:ext cx="6527137" cy="2592420"/>
          </a:xfrm>
        </p:spPr>
        <p:txBody>
          <a:bodyPr/>
          <a:lstStyle/>
          <a:p>
            <a:r>
              <a:rPr lang="en-IE" sz="2400" b="0" i="0" dirty="0">
                <a:solidFill>
                  <a:srgbClr val="252525"/>
                </a:solidFill>
                <a:effectLst/>
              </a:rPr>
              <a:t>A simple </a:t>
            </a:r>
            <a:r>
              <a:rPr lang="en-IE" sz="2400" b="1" i="0" dirty="0">
                <a:solidFill>
                  <a:srgbClr val="40A67A"/>
                </a:solidFill>
                <a:effectLst/>
              </a:rPr>
              <a:t>Refugee WhatsApp Group </a:t>
            </a:r>
            <a:r>
              <a:rPr lang="en-IE" sz="2400" b="0" i="0" dirty="0">
                <a:solidFill>
                  <a:srgbClr val="252525"/>
                </a:solidFill>
                <a:effectLst/>
              </a:rPr>
              <a:t>is an example of how  ICTs can boost refugee women’s self-reliance and resilience</a:t>
            </a:r>
          </a:p>
          <a:p>
            <a:r>
              <a:rPr lang="en-IE" sz="2400" b="0" i="0" dirty="0">
                <a:solidFill>
                  <a:srgbClr val="252525"/>
                </a:solidFill>
                <a:effectLst/>
              </a:rPr>
              <a:t>Simple ICT tools can be useful in</a:t>
            </a:r>
            <a:r>
              <a:rPr lang="en-IE" sz="2400" b="1" i="0" dirty="0">
                <a:solidFill>
                  <a:srgbClr val="252525"/>
                </a:solidFill>
                <a:effectLst/>
              </a:rPr>
              <a:t> </a:t>
            </a:r>
            <a:r>
              <a:rPr lang="en-IE" sz="2400" b="1" i="0" dirty="0">
                <a:solidFill>
                  <a:srgbClr val="ED2A59"/>
                </a:solidFill>
                <a:effectLst/>
              </a:rPr>
              <a:t>local digital communication</a:t>
            </a:r>
            <a:r>
              <a:rPr lang="en-IE" sz="2400" b="0" i="0" dirty="0">
                <a:solidFill>
                  <a:srgbClr val="ED2A59"/>
                </a:solidFill>
                <a:effectLst/>
              </a:rPr>
              <a:t>,</a:t>
            </a:r>
            <a:r>
              <a:rPr lang="en-IE" sz="2400" b="0" i="0" dirty="0">
                <a:solidFill>
                  <a:srgbClr val="252525"/>
                </a:solidFill>
                <a:effectLst/>
              </a:rPr>
              <a:t> including reaching poor and illiterate refugee groups (through voice messages/pictures)</a:t>
            </a:r>
          </a:p>
          <a:p>
            <a:r>
              <a:rPr lang="en-IE" sz="2400" b="0" i="0" dirty="0">
                <a:solidFill>
                  <a:srgbClr val="252525"/>
                </a:solidFill>
                <a:effectLst/>
              </a:rPr>
              <a:t>ICT tools can permit vital</a:t>
            </a:r>
            <a:r>
              <a:rPr lang="en-IE" sz="2400" b="1" i="0" dirty="0">
                <a:solidFill>
                  <a:srgbClr val="252525"/>
                </a:solidFill>
                <a:effectLst/>
              </a:rPr>
              <a:t> </a:t>
            </a:r>
            <a:r>
              <a:rPr lang="en-IE" sz="2400" b="1" i="0" dirty="0">
                <a:solidFill>
                  <a:srgbClr val="ED2A59"/>
                </a:solidFill>
                <a:effectLst/>
              </a:rPr>
              <a:t>social solidarity and economic coordination, sharing, survival support</a:t>
            </a:r>
            <a:r>
              <a:rPr lang="en-IE" sz="2400" b="1" i="0" dirty="0">
                <a:solidFill>
                  <a:srgbClr val="252525"/>
                </a:solidFill>
                <a:effectLst/>
              </a:rPr>
              <a:t> </a:t>
            </a:r>
            <a:r>
              <a:rPr lang="en-IE" sz="2400" b="0" i="0" dirty="0">
                <a:solidFill>
                  <a:srgbClr val="252525"/>
                </a:solidFill>
                <a:effectLst/>
              </a:rPr>
              <a:t>and </a:t>
            </a:r>
            <a:r>
              <a:rPr lang="en-IE" sz="2400" b="1" i="0" dirty="0">
                <a:solidFill>
                  <a:srgbClr val="ED2A59"/>
                </a:solidFill>
                <a:effectLst/>
              </a:rPr>
              <a:t>online marketing &amp; communication</a:t>
            </a:r>
            <a:endParaRPr lang="en-IE" sz="2400" b="0" i="0" dirty="0">
              <a:solidFill>
                <a:srgbClr val="ED2A59"/>
              </a:solidFill>
              <a:effectLst/>
            </a:endParaRPr>
          </a:p>
          <a:p>
            <a:r>
              <a:rPr lang="en-IE" sz="2400" b="0" i="0" dirty="0">
                <a:solidFill>
                  <a:srgbClr val="252525"/>
                </a:solidFill>
                <a:effectLst/>
              </a:rPr>
              <a:t>ICT tools can also facilitate the sharing of </a:t>
            </a:r>
            <a:r>
              <a:rPr lang="en-IE" sz="2400" b="1" i="0" dirty="0">
                <a:solidFill>
                  <a:srgbClr val="ED2A59"/>
                </a:solidFill>
                <a:effectLst/>
              </a:rPr>
              <a:t>public health and security information</a:t>
            </a:r>
            <a:r>
              <a:rPr lang="en-IE" sz="2400" b="0" i="0" dirty="0">
                <a:solidFill>
                  <a:srgbClr val="ED2A59"/>
                </a:solidFill>
                <a:effectLst/>
              </a:rPr>
              <a:t>, </a:t>
            </a:r>
            <a:r>
              <a:rPr lang="en-IE" sz="2400" b="0" i="0" dirty="0">
                <a:solidFill>
                  <a:srgbClr val="252525"/>
                </a:solidFill>
                <a:effectLst/>
              </a:rPr>
              <a:t>and the countering of fake/false news that is often distributed via social media or ‘on the streets’ </a:t>
            </a:r>
            <a:r>
              <a:rPr lang="en-IE" b="1" i="1" dirty="0">
                <a:solidFill>
                  <a:srgbClr val="40A67A"/>
                </a:solidFill>
                <a:effectLst/>
              </a:rPr>
              <a:t> </a:t>
            </a:r>
          </a:p>
          <a:p>
            <a:endParaRPr lang="en-IE" dirty="0">
              <a:solidFill>
                <a:schemeClr val="tx1">
                  <a:lumMod val="85000"/>
                  <a:lumOff val="15000"/>
                </a:schemeClr>
              </a:solidFill>
            </a:endParaRPr>
          </a:p>
        </p:txBody>
      </p:sp>
      <p:pic>
        <p:nvPicPr>
          <p:cNvPr id="3" name="Picture Placeholder 2" descr="A person holding a tablet&#10;&#10;Description automatically generated with medium confidence">
            <a:extLst>
              <a:ext uri="{FF2B5EF4-FFF2-40B4-BE49-F238E27FC236}">
                <a16:creationId xmlns:a16="http://schemas.microsoft.com/office/drawing/2014/main" id="{10F20363-A771-4F8A-BB3C-1458B4BEAD28}"/>
              </a:ext>
            </a:extLst>
          </p:cNvPr>
          <p:cNvPicPr>
            <a:picLocks noGrp="1" noChangeAspect="1"/>
          </p:cNvPicPr>
          <p:nvPr>
            <p:ph type="pic" sz="quarter" idx="10"/>
          </p:nvPr>
        </p:nvPicPr>
        <p:blipFill>
          <a:blip r:embed="rId2"/>
          <a:srcRect t="725" b="725"/>
          <a:stretch>
            <a:fillRect/>
          </a:stretch>
        </p:blipFill>
        <p:spPr>
          <a:xfrm>
            <a:off x="1631950" y="1525588"/>
            <a:ext cx="3355975" cy="4960937"/>
          </a:xfrm>
        </p:spPr>
      </p:pic>
      <p:sp>
        <p:nvSpPr>
          <p:cNvPr id="7" name="Text Placeholder 4">
            <a:extLst>
              <a:ext uri="{FF2B5EF4-FFF2-40B4-BE49-F238E27FC236}">
                <a16:creationId xmlns:a16="http://schemas.microsoft.com/office/drawing/2014/main" id="{19B568C3-7F43-4450-8899-D6CD75FF7ADA}"/>
              </a:ext>
            </a:extLst>
          </p:cNvPr>
          <p:cNvSpPr txBox="1">
            <a:spLocks/>
          </p:cNvSpPr>
          <p:nvPr/>
        </p:nvSpPr>
        <p:spPr>
          <a:xfrm>
            <a:off x="-36212" y="145438"/>
            <a:ext cx="5126786" cy="1504899"/>
          </a:xfrm>
          <a:prstGeom prst="rect">
            <a:avLst/>
          </a:prstGeom>
        </p:spPr>
        <p:txBody>
          <a:bodyPr vert="horz" lIns="91440" tIns="45720" rIns="91440" bIns="45720" rtlCol="0">
            <a:normAutofit fontScale="85000" lnSpcReduction="20000"/>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800" b="1" i="1" dirty="0">
                <a:solidFill>
                  <a:srgbClr val="40A67A"/>
                </a:solidFill>
                <a:effectLst/>
              </a:rPr>
              <a:t>Example Refugee WhatsApp</a:t>
            </a:r>
            <a:r>
              <a:rPr lang="en-IE" sz="3800" dirty="0"/>
              <a:t> </a:t>
            </a:r>
          </a:p>
          <a:p>
            <a:r>
              <a:rPr lang="en-IE" sz="3100" dirty="0">
                <a:solidFill>
                  <a:schemeClr val="tx1">
                    <a:lumMod val="75000"/>
                    <a:lumOff val="25000"/>
                  </a:schemeClr>
                </a:solidFill>
              </a:rPr>
              <a:t>Grassroots innovations to get communities engaged to solve their own immediate problems</a:t>
            </a:r>
          </a:p>
        </p:txBody>
      </p:sp>
      <p:sp>
        <p:nvSpPr>
          <p:cNvPr id="10" name="Text Placeholder 4">
            <a:extLst>
              <a:ext uri="{FF2B5EF4-FFF2-40B4-BE49-F238E27FC236}">
                <a16:creationId xmlns:a16="http://schemas.microsoft.com/office/drawing/2014/main" id="{5EABE032-23F3-429D-B81D-26FF1FD37AA6}"/>
              </a:ext>
            </a:extLst>
          </p:cNvPr>
          <p:cNvSpPr txBox="1">
            <a:spLocks/>
          </p:cNvSpPr>
          <p:nvPr/>
        </p:nvSpPr>
        <p:spPr>
          <a:xfrm>
            <a:off x="6590923" y="245026"/>
            <a:ext cx="5201861" cy="1504899"/>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solidFill>
                  <a:srgbClr val="ED2A59"/>
                </a:solidFill>
              </a:rPr>
              <a:t>ICTs as an Approach to Frugal Social Innovations</a:t>
            </a:r>
          </a:p>
        </p:txBody>
      </p:sp>
    </p:spTree>
    <p:extLst>
      <p:ext uri="{BB962C8B-B14F-4D97-AF65-F5344CB8AC3E}">
        <p14:creationId xmlns:p14="http://schemas.microsoft.com/office/powerpoint/2010/main" val="1033556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AACE1DA2-A5A9-4A44-BD0B-694379748D19}"/>
              </a:ext>
            </a:extLst>
          </p:cNvPr>
          <p:cNvSpPr txBox="1">
            <a:spLocks/>
          </p:cNvSpPr>
          <p:nvPr/>
        </p:nvSpPr>
        <p:spPr>
          <a:xfrm>
            <a:off x="4964789" y="1700919"/>
            <a:ext cx="6925901" cy="4058215"/>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solidFill>
                  <a:srgbClr val="009FD8"/>
                </a:solidFill>
              </a:rPr>
              <a:t>Social Innovation </a:t>
            </a:r>
            <a:r>
              <a:rPr lang="en-IE" dirty="0">
                <a:solidFill>
                  <a:schemeClr val="tx1">
                    <a:lumMod val="75000"/>
                    <a:lumOff val="25000"/>
                  </a:schemeClr>
                </a:solidFill>
              </a:rPr>
              <a:t>Refugee Inclusion and Integration Project to support refugee women’s physical, financial and social wellbeing and provides leadership training. </a:t>
            </a:r>
          </a:p>
          <a:p>
            <a:r>
              <a:rPr lang="en-IE" b="1" dirty="0">
                <a:solidFill>
                  <a:srgbClr val="009FD8"/>
                </a:solidFill>
              </a:rPr>
              <a:t>Frugal Innovation </a:t>
            </a:r>
            <a:r>
              <a:rPr lang="en-IE" dirty="0">
                <a:solidFill>
                  <a:schemeClr val="tx1">
                    <a:lumMod val="75000"/>
                    <a:lumOff val="25000"/>
                  </a:schemeClr>
                </a:solidFill>
              </a:rPr>
              <a:t>Start with a Self Funded Project </a:t>
            </a:r>
          </a:p>
          <a:p>
            <a:r>
              <a:rPr lang="en-IE" b="1" dirty="0">
                <a:solidFill>
                  <a:srgbClr val="009FD8"/>
                </a:solidFill>
              </a:rPr>
              <a:t>Digital Social Innovation </a:t>
            </a:r>
            <a:r>
              <a:rPr lang="en-IE" dirty="0">
                <a:solidFill>
                  <a:schemeClr val="tx1">
                    <a:lumMod val="75000"/>
                    <a:lumOff val="25000"/>
                  </a:schemeClr>
                </a:solidFill>
              </a:rPr>
              <a:t>To date, Thrive has supported several internal workshops and training in physical (physical and mental), financial and social wellbeing through  a series of </a:t>
            </a:r>
            <a:r>
              <a:rPr lang="en-IE" dirty="0">
                <a:solidFill>
                  <a:schemeClr val="tx1">
                    <a:lumMod val="75000"/>
                    <a:lumOff val="25000"/>
                  </a:schemeClr>
                </a:solidFill>
                <a:hlinkClick r:id="rId2">
                  <a:extLst>
                    <a:ext uri="{A12FA001-AC4F-418D-AE19-62706E023703}">
                      <ahyp:hlinkClr xmlns:ahyp="http://schemas.microsoft.com/office/drawing/2018/hyperlinkcolor" val="tx"/>
                    </a:ext>
                  </a:extLst>
                </a:hlinkClick>
              </a:rPr>
              <a:t>Online/Offline Courses </a:t>
            </a:r>
            <a:endParaRPr lang="en-IE" dirty="0">
              <a:solidFill>
                <a:schemeClr val="tx1">
                  <a:lumMod val="75000"/>
                  <a:lumOff val="25000"/>
                </a:schemeClr>
              </a:solidFill>
            </a:endParaRPr>
          </a:p>
          <a:p>
            <a:r>
              <a:rPr lang="en-IE" dirty="0">
                <a:solidFill>
                  <a:schemeClr val="tx1">
                    <a:lumMod val="75000"/>
                    <a:lumOff val="25000"/>
                  </a:schemeClr>
                </a:solidFill>
              </a:rPr>
              <a:t>The main objective of the </a:t>
            </a:r>
            <a:r>
              <a:rPr lang="en-IE" u="sng" dirty="0">
                <a:solidFill>
                  <a:schemeClr val="tx1">
                    <a:lumMod val="75000"/>
                    <a:lumOff val="25000"/>
                  </a:schemeClr>
                </a:solidFill>
              </a:rPr>
              <a:t>7 session courses</a:t>
            </a:r>
            <a:r>
              <a:rPr lang="en-IE" dirty="0">
                <a:solidFill>
                  <a:schemeClr val="tx1">
                    <a:lumMod val="75000"/>
                    <a:lumOff val="25000"/>
                  </a:schemeClr>
                </a:solidFill>
              </a:rPr>
              <a:t> is for participants to gain </a:t>
            </a:r>
            <a:r>
              <a:rPr lang="en-IE" b="1" dirty="0">
                <a:solidFill>
                  <a:schemeClr val="tx1">
                    <a:lumMod val="75000"/>
                    <a:lumOff val="25000"/>
                  </a:schemeClr>
                </a:solidFill>
              </a:rPr>
              <a:t>basic knowledge on all aspects of starting up a social enterprise, to develop critical entrepreneurial skills and to gain a valuable network of other aspiring entrepreneurs and change makers</a:t>
            </a:r>
            <a:r>
              <a:rPr lang="en-IE" dirty="0">
                <a:solidFill>
                  <a:schemeClr val="tx1">
                    <a:lumMod val="75000"/>
                    <a:lumOff val="25000"/>
                  </a:schemeClr>
                </a:solidFill>
              </a:rPr>
              <a:t>.</a:t>
            </a:r>
          </a:p>
        </p:txBody>
      </p:sp>
      <p:sp>
        <p:nvSpPr>
          <p:cNvPr id="6" name="Text Placeholder 6">
            <a:extLst>
              <a:ext uri="{FF2B5EF4-FFF2-40B4-BE49-F238E27FC236}">
                <a16:creationId xmlns:a16="http://schemas.microsoft.com/office/drawing/2014/main" id="{62757B11-E50C-426F-B59C-8ED609622C2B}"/>
              </a:ext>
            </a:extLst>
          </p:cNvPr>
          <p:cNvSpPr txBox="1">
            <a:spLocks/>
          </p:cNvSpPr>
          <p:nvPr/>
        </p:nvSpPr>
        <p:spPr>
          <a:xfrm>
            <a:off x="282095" y="115971"/>
            <a:ext cx="1131539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a:solidFill>
                  <a:srgbClr val="A6377D"/>
                </a:solidFill>
                <a:latin typeface="Cooper Black" panose="0208090404030B020404" pitchFamily="18" charset="0"/>
              </a:rPr>
              <a:t>EXAMPLE YDSI – Thrive for Change</a:t>
            </a:r>
            <a:endParaRPr lang="en-IE" b="1" dirty="0">
              <a:solidFill>
                <a:srgbClr val="A6377D"/>
              </a:solidFill>
            </a:endParaRPr>
          </a:p>
          <a:p>
            <a:pPr>
              <a:spcBef>
                <a:spcPts val="0"/>
              </a:spcBef>
            </a:pPr>
            <a:r>
              <a:rPr lang="en-IE" sz="2400" b="1" i="1" dirty="0">
                <a:solidFill>
                  <a:srgbClr val="40A67A"/>
                </a:solidFill>
              </a:rPr>
              <a:t>Holly Ritchie, Netherlands</a:t>
            </a:r>
          </a:p>
          <a:p>
            <a:pPr>
              <a:spcBef>
                <a:spcPts val="0"/>
              </a:spcBef>
            </a:pPr>
            <a:r>
              <a:rPr lang="en-IE" sz="2000" b="1" i="1" dirty="0">
                <a:solidFill>
                  <a:srgbClr val="4A4A4A"/>
                </a:solidFill>
                <a:effectLst/>
              </a:rPr>
              <a:t>Thrive aims to support the professional development and empowerment of women in humanitarian work through online and onsite training &amp; capacity-building services</a:t>
            </a:r>
            <a:r>
              <a:rPr lang="en-IE" sz="2000" b="0" i="1" dirty="0">
                <a:solidFill>
                  <a:srgbClr val="4A4A4A"/>
                </a:solidFill>
                <a:effectLst/>
              </a:rPr>
              <a:t>. </a:t>
            </a:r>
            <a:endParaRPr lang="en-IE" sz="2000" b="1" i="1" dirty="0">
              <a:solidFill>
                <a:srgbClr val="A6377D"/>
              </a:solidFill>
            </a:endParaRPr>
          </a:p>
        </p:txBody>
      </p:sp>
      <p:pic>
        <p:nvPicPr>
          <p:cNvPr id="10" name="Picture 9">
            <a:extLst>
              <a:ext uri="{FF2B5EF4-FFF2-40B4-BE49-F238E27FC236}">
                <a16:creationId xmlns:a16="http://schemas.microsoft.com/office/drawing/2014/main" id="{F4E99943-FF06-43C8-B051-96F9A5DD0BD3}"/>
              </a:ext>
            </a:extLst>
          </p:cNvPr>
          <p:cNvPicPr>
            <a:picLocks noChangeAspect="1"/>
          </p:cNvPicPr>
          <p:nvPr/>
        </p:nvPicPr>
        <p:blipFill>
          <a:blip r:embed="rId3"/>
          <a:stretch>
            <a:fillRect/>
          </a:stretch>
        </p:blipFill>
        <p:spPr>
          <a:xfrm>
            <a:off x="1437947" y="2453488"/>
            <a:ext cx="3526842" cy="3517271"/>
          </a:xfrm>
          <a:prstGeom prst="rect">
            <a:avLst/>
          </a:prstGeom>
        </p:spPr>
      </p:pic>
    </p:spTree>
    <p:extLst>
      <p:ext uri="{BB962C8B-B14F-4D97-AF65-F5344CB8AC3E}">
        <p14:creationId xmlns:p14="http://schemas.microsoft.com/office/powerpoint/2010/main" val="2538081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07B5E5-421E-42CA-BA90-AA06A2B09023}"/>
              </a:ext>
            </a:extLst>
          </p:cNvPr>
          <p:cNvSpPr>
            <a:spLocks noGrp="1"/>
          </p:cNvSpPr>
          <p:nvPr>
            <p:ph type="body" sz="quarter" idx="14"/>
          </p:nvPr>
        </p:nvSpPr>
        <p:spPr>
          <a:xfrm>
            <a:off x="5998029" y="598641"/>
            <a:ext cx="5696784" cy="2592420"/>
          </a:xfrm>
        </p:spPr>
        <p:txBody>
          <a:bodyPr/>
          <a:lstStyle/>
          <a:p>
            <a:pPr>
              <a:spcBef>
                <a:spcPts val="600"/>
              </a:spcBef>
              <a:spcAft>
                <a:spcPts val="600"/>
              </a:spcAft>
            </a:pPr>
            <a:r>
              <a:rPr lang="en-US"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In this Module you will also  learn how to develop start your </a:t>
            </a:r>
            <a:r>
              <a:rPr lang="en-US"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Digital Social Innovation with resources and funds using Frugal Innovations and Alternative Finance options.</a:t>
            </a:r>
          </a:p>
          <a:p>
            <a:pPr>
              <a:spcBef>
                <a:spcPts val="600"/>
              </a:spcBef>
              <a:spcAft>
                <a:spcPts val="600"/>
              </a:spcAft>
            </a:pPr>
            <a:r>
              <a:rPr lang="en-IE"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You wil</a:t>
            </a:r>
            <a:r>
              <a:rPr lang="en-IE"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l discover how to approach your idea in an intelligent way using low-cost flexible solution through approaches such as </a:t>
            </a:r>
            <a:r>
              <a:rPr lang="en-GB"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Lean Start-up and Frugal Innovation. </a:t>
            </a:r>
            <a:r>
              <a:rPr lang="en-IE"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You will develop a flexible mindset that will help you respond to your limitations whether it be financial or material and turn constraints into an advantage.</a:t>
            </a:r>
            <a:endParaRPr lang="en-IE"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solidFill>
                <a:schemeClr val="tx1">
                  <a:lumMod val="75000"/>
                  <a:lumOff val="25000"/>
                </a:schemeClr>
              </a:solidFill>
            </a:endParaRPr>
          </a:p>
        </p:txBody>
      </p:sp>
      <p:pic>
        <p:nvPicPr>
          <p:cNvPr id="12" name="Picture Placeholder 11" descr="A picture containing text&#10;&#10;Description automatically generated">
            <a:extLst>
              <a:ext uri="{FF2B5EF4-FFF2-40B4-BE49-F238E27FC236}">
                <a16:creationId xmlns:a16="http://schemas.microsoft.com/office/drawing/2014/main" id="{8E1F35FF-117E-4125-ACE1-CCB9B840FEF8}"/>
              </a:ext>
            </a:extLst>
          </p:cNvPr>
          <p:cNvPicPr>
            <a:picLocks noGrp="1" noChangeAspect="1"/>
          </p:cNvPicPr>
          <p:nvPr>
            <p:ph type="pic" sz="quarter" idx="10"/>
          </p:nvPr>
        </p:nvPicPr>
        <p:blipFill>
          <a:blip r:embed="rId2"/>
          <a:srcRect l="27412" r="27412"/>
          <a:stretch>
            <a:fillRect/>
          </a:stretch>
        </p:blipFill>
        <p:spPr/>
      </p:pic>
    </p:spTree>
    <p:extLst>
      <p:ext uri="{BB962C8B-B14F-4D97-AF65-F5344CB8AC3E}">
        <p14:creationId xmlns:p14="http://schemas.microsoft.com/office/powerpoint/2010/main" val="3557605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42A1D5A-B6FA-4DB5-9FC8-90547E39C3A0}"/>
              </a:ext>
            </a:extLst>
          </p:cNvPr>
          <p:cNvSpPr>
            <a:spLocks noGrp="1"/>
          </p:cNvSpPr>
          <p:nvPr>
            <p:ph type="body" sz="quarter" idx="14"/>
          </p:nvPr>
        </p:nvSpPr>
        <p:spPr>
          <a:xfrm>
            <a:off x="616819" y="2106613"/>
            <a:ext cx="5259621" cy="2644774"/>
          </a:xfrm>
        </p:spPr>
        <p:txBody>
          <a:bodyPr/>
          <a:lstStyle/>
          <a:p>
            <a:pPr marL="342900" indent="-342900">
              <a:buFont typeface="Wingdings" panose="05000000000000000000" pitchFamily="2" charset="2"/>
              <a:buChar char="ü"/>
            </a:pPr>
            <a:r>
              <a:rPr lang="en-IE" sz="3200" b="1" dirty="0"/>
              <a:t>Impact Investments</a:t>
            </a:r>
          </a:p>
          <a:p>
            <a:pPr marL="342900" indent="-342900">
              <a:buFont typeface="Wingdings" panose="05000000000000000000" pitchFamily="2" charset="2"/>
              <a:buChar char="ü"/>
            </a:pPr>
            <a:r>
              <a:rPr lang="en-IE" sz="3200" b="1" dirty="0"/>
              <a:t>Impact Angel Investors</a:t>
            </a:r>
          </a:p>
          <a:p>
            <a:pPr marL="342900" indent="-342900">
              <a:buFont typeface="Wingdings" panose="05000000000000000000" pitchFamily="2" charset="2"/>
              <a:buChar char="ü"/>
            </a:pPr>
            <a:r>
              <a:rPr lang="en-IE" sz="3200" b="1" dirty="0"/>
              <a:t>Challenge Prizes</a:t>
            </a:r>
          </a:p>
          <a:p>
            <a:pPr marL="342900" indent="-342900">
              <a:buFont typeface="Wingdings" panose="05000000000000000000" pitchFamily="2" charset="2"/>
              <a:buChar char="ü"/>
            </a:pPr>
            <a:r>
              <a:rPr lang="en-IE" sz="3200" b="1" dirty="0"/>
              <a:t>Types of Crowdfunding</a:t>
            </a:r>
          </a:p>
          <a:p>
            <a:pPr marL="342900" indent="-342900">
              <a:buFont typeface="Wingdings" panose="05000000000000000000" pitchFamily="2" charset="2"/>
              <a:buChar char="ü"/>
            </a:pPr>
            <a:r>
              <a:rPr lang="en-IE" sz="3200" b="1" dirty="0"/>
              <a:t>Start Up Social Innovation Support Networks</a:t>
            </a:r>
          </a:p>
          <a:p>
            <a:pPr marL="342900" indent="-342900">
              <a:buFont typeface="Wingdings" panose="05000000000000000000" pitchFamily="2" charset="2"/>
              <a:buChar char="ü"/>
            </a:pPr>
            <a:r>
              <a:rPr lang="en-IE" sz="3200" b="1" dirty="0"/>
              <a:t>Enterprise Agency Support</a:t>
            </a:r>
          </a:p>
        </p:txBody>
      </p:sp>
      <p:sp>
        <p:nvSpPr>
          <p:cNvPr id="6" name="Text Placeholder 5">
            <a:extLst>
              <a:ext uri="{FF2B5EF4-FFF2-40B4-BE49-F238E27FC236}">
                <a16:creationId xmlns:a16="http://schemas.microsoft.com/office/drawing/2014/main" id="{7F7C70AD-3BAC-45C6-9E5B-44B04CAF2B45}"/>
              </a:ext>
            </a:extLst>
          </p:cNvPr>
          <p:cNvSpPr>
            <a:spLocks noGrp="1"/>
          </p:cNvSpPr>
          <p:nvPr>
            <p:ph type="body" sz="quarter" idx="15"/>
          </p:nvPr>
        </p:nvSpPr>
        <p:spPr>
          <a:xfrm>
            <a:off x="747447" y="864371"/>
            <a:ext cx="11110552" cy="697353"/>
          </a:xfrm>
        </p:spPr>
        <p:txBody>
          <a:bodyPr>
            <a:noAutofit/>
          </a:bodyPr>
          <a:lstStyle/>
          <a:p>
            <a:r>
              <a:rPr lang="en-US" sz="5400" b="1" dirty="0">
                <a:effectLst/>
                <a:latin typeface="Calibri" panose="020F0502020204030204" pitchFamily="34" charset="0"/>
                <a:ea typeface="Times New Roman" panose="02020603050405020304" pitchFamily="18" charset="0"/>
              </a:rPr>
              <a:t>4.  Impact Investors, Crowd Funding</a:t>
            </a:r>
            <a:endParaRPr lang="en-IE" sz="5400" b="1" dirty="0"/>
          </a:p>
        </p:txBody>
      </p:sp>
      <p:pic>
        <p:nvPicPr>
          <p:cNvPr id="3" name="Picture 2">
            <a:extLst>
              <a:ext uri="{FF2B5EF4-FFF2-40B4-BE49-F238E27FC236}">
                <a16:creationId xmlns:a16="http://schemas.microsoft.com/office/drawing/2014/main" id="{2FCF5BA2-CDC0-4592-B0A7-85D1E6F9A28C}"/>
              </a:ext>
            </a:extLst>
          </p:cNvPr>
          <p:cNvPicPr>
            <a:picLocks noChangeAspect="1"/>
          </p:cNvPicPr>
          <p:nvPr/>
        </p:nvPicPr>
        <p:blipFill>
          <a:blip r:embed="rId2"/>
          <a:stretch>
            <a:fillRect/>
          </a:stretch>
        </p:blipFill>
        <p:spPr>
          <a:xfrm>
            <a:off x="6212119" y="2178101"/>
            <a:ext cx="5363062" cy="3575375"/>
          </a:xfrm>
          <a:prstGeom prst="rect">
            <a:avLst/>
          </a:prstGeom>
        </p:spPr>
      </p:pic>
    </p:spTree>
    <p:extLst>
      <p:ext uri="{BB962C8B-B14F-4D97-AF65-F5344CB8AC3E}">
        <p14:creationId xmlns:p14="http://schemas.microsoft.com/office/powerpoint/2010/main" val="3762363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EA72FE4-5003-4B05-BC6D-657C9C3B9A2D}"/>
              </a:ext>
            </a:extLst>
          </p:cNvPr>
          <p:cNvSpPr>
            <a:spLocks noGrp="1"/>
          </p:cNvSpPr>
          <p:nvPr>
            <p:ph type="body" sz="quarter" idx="14"/>
          </p:nvPr>
        </p:nvSpPr>
        <p:spPr>
          <a:xfrm>
            <a:off x="508178" y="1915207"/>
            <a:ext cx="5322254" cy="4158567"/>
          </a:xfrm>
        </p:spPr>
        <p:txBody>
          <a:bodyPr/>
          <a:lstStyle/>
          <a:p>
            <a:r>
              <a:rPr lang="en-IE" sz="2400" b="0" i="0" dirty="0">
                <a:solidFill>
                  <a:schemeClr val="tx1">
                    <a:lumMod val="75000"/>
                    <a:lumOff val="25000"/>
                  </a:schemeClr>
                </a:solidFill>
                <a:effectLst/>
                <a:latin typeface="Averta"/>
              </a:rPr>
              <a:t>Alternative finance is providing significant additional support to ‘giving to social good’ projects that they would not otherwise be able to secure. </a:t>
            </a:r>
          </a:p>
          <a:p>
            <a:pPr algn="l"/>
            <a:r>
              <a:rPr lang="en-IE" dirty="0">
                <a:solidFill>
                  <a:schemeClr val="tx1">
                    <a:lumMod val="75000"/>
                    <a:lumOff val="25000"/>
                  </a:schemeClr>
                </a:solidFill>
                <a:latin typeface="Averta"/>
              </a:rPr>
              <a:t>It is estimated that more than three in four backers of projects with a social focus provide funds and additional advice and support compared to what they would normally give to charitable causes (e.g. marketing expertise, mentoring, connect to contacts and influencers etc)</a:t>
            </a:r>
          </a:p>
          <a:p>
            <a:endParaRPr lang="en-IE"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080149DF-840E-46DA-A13E-EDEA0BE56390}"/>
              </a:ext>
            </a:extLst>
          </p:cNvPr>
          <p:cNvSpPr>
            <a:spLocks noGrp="1"/>
          </p:cNvSpPr>
          <p:nvPr>
            <p:ph type="body" sz="quarter" idx="15"/>
          </p:nvPr>
        </p:nvSpPr>
        <p:spPr>
          <a:xfrm>
            <a:off x="508178" y="700555"/>
            <a:ext cx="5141508" cy="907115"/>
          </a:xfrm>
          <a:solidFill>
            <a:srgbClr val="A6377D"/>
          </a:solidFill>
        </p:spPr>
        <p:txBody>
          <a:bodyPr>
            <a:normAutofit fontScale="92500" lnSpcReduction="10000"/>
          </a:bodyPr>
          <a:lstStyle/>
          <a:p>
            <a:pPr algn="ctr"/>
            <a:r>
              <a:rPr lang="en-IE" b="1" dirty="0">
                <a:solidFill>
                  <a:schemeClr val="bg1"/>
                </a:solidFill>
              </a:rPr>
              <a:t>Get to know Alternative Finance</a:t>
            </a:r>
          </a:p>
          <a:p>
            <a:endParaRPr lang="en-IE" b="1" dirty="0">
              <a:solidFill>
                <a:schemeClr val="bg1"/>
              </a:solidFill>
            </a:endParaRPr>
          </a:p>
        </p:txBody>
      </p:sp>
      <p:pic>
        <p:nvPicPr>
          <p:cNvPr id="12" name="Picture Placeholder 11">
            <a:extLst>
              <a:ext uri="{FF2B5EF4-FFF2-40B4-BE49-F238E27FC236}">
                <a16:creationId xmlns:a16="http://schemas.microsoft.com/office/drawing/2014/main" id="{F9AE9C70-AE96-4E97-84D5-F09F59DA11D3}"/>
              </a:ext>
            </a:extLst>
          </p:cNvPr>
          <p:cNvPicPr>
            <a:picLocks noGrp="1" noChangeAspect="1"/>
          </p:cNvPicPr>
          <p:nvPr>
            <p:ph type="pic" sz="quarter" idx="10"/>
          </p:nvPr>
        </p:nvPicPr>
        <p:blipFill>
          <a:blip r:embed="rId2"/>
          <a:srcRect l="14570" r="14570"/>
          <a:stretch>
            <a:fillRect/>
          </a:stretch>
        </p:blipFill>
        <p:spPr/>
      </p:pic>
    </p:spTree>
    <p:extLst>
      <p:ext uri="{BB962C8B-B14F-4D97-AF65-F5344CB8AC3E}">
        <p14:creationId xmlns:p14="http://schemas.microsoft.com/office/powerpoint/2010/main" val="3585739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6400AA-E2D7-438E-A623-70F5587375A2}"/>
              </a:ext>
            </a:extLst>
          </p:cNvPr>
          <p:cNvSpPr>
            <a:spLocks noGrp="1"/>
          </p:cNvSpPr>
          <p:nvPr>
            <p:ph type="body" sz="quarter" idx="14"/>
          </p:nvPr>
        </p:nvSpPr>
        <p:spPr>
          <a:xfrm>
            <a:off x="7856997" y="1521325"/>
            <a:ext cx="3981452" cy="697353"/>
          </a:xfrm>
        </p:spPr>
        <p:txBody>
          <a:bodyPr>
            <a:normAutofit/>
          </a:bodyPr>
          <a:lstStyle/>
          <a:p>
            <a:r>
              <a:rPr lang="en-IE" sz="4000" b="1" dirty="0">
                <a:solidFill>
                  <a:srgbClr val="FDA81F"/>
                </a:solidFill>
              </a:rPr>
              <a:t>Watch Video….</a:t>
            </a:r>
          </a:p>
        </p:txBody>
      </p:sp>
      <p:sp>
        <p:nvSpPr>
          <p:cNvPr id="5" name="Text Placeholder 4">
            <a:extLst>
              <a:ext uri="{FF2B5EF4-FFF2-40B4-BE49-F238E27FC236}">
                <a16:creationId xmlns:a16="http://schemas.microsoft.com/office/drawing/2014/main" id="{69CB3B10-242A-4812-B540-3CCAE2CFB897}"/>
              </a:ext>
            </a:extLst>
          </p:cNvPr>
          <p:cNvSpPr>
            <a:spLocks noGrp="1"/>
          </p:cNvSpPr>
          <p:nvPr>
            <p:ph type="body" sz="quarter" idx="15"/>
          </p:nvPr>
        </p:nvSpPr>
        <p:spPr>
          <a:xfrm>
            <a:off x="7856997" y="2364092"/>
            <a:ext cx="3981451" cy="2592420"/>
          </a:xfrm>
        </p:spPr>
        <p:txBody>
          <a:bodyPr/>
          <a:lstStyle/>
          <a:p>
            <a:pPr>
              <a:lnSpc>
                <a:spcPct val="100000"/>
              </a:lnSpc>
              <a:spcBef>
                <a:spcPts val="0"/>
              </a:spcBef>
            </a:pPr>
            <a:r>
              <a:rPr lang="en-IE" sz="3200" b="1" dirty="0">
                <a:solidFill>
                  <a:srgbClr val="FDA81F"/>
                </a:solidFill>
              </a:rPr>
              <a:t>What are Impact Investments?</a:t>
            </a:r>
          </a:p>
          <a:p>
            <a:pPr>
              <a:lnSpc>
                <a:spcPct val="100000"/>
              </a:lnSpc>
              <a:spcBef>
                <a:spcPts val="0"/>
              </a:spcBef>
            </a:pPr>
            <a:r>
              <a:rPr lang="en-IE" dirty="0">
                <a:solidFill>
                  <a:schemeClr val="tx1">
                    <a:lumMod val="75000"/>
                    <a:lumOff val="25000"/>
                  </a:schemeClr>
                </a:solidFill>
              </a:rPr>
              <a:t>Is investing in high impact innovations run by entrepreneurs that create real and lasting social impact in the UK as well as generate a financial return for investors.</a:t>
            </a:r>
          </a:p>
          <a:p>
            <a:pPr>
              <a:lnSpc>
                <a:spcPct val="100000"/>
              </a:lnSpc>
              <a:spcBef>
                <a:spcPts val="0"/>
              </a:spcBef>
            </a:pPr>
            <a:r>
              <a:rPr lang="en-IE" b="1" dirty="0">
                <a:solidFill>
                  <a:schemeClr val="tx1">
                    <a:lumMod val="75000"/>
                    <a:lumOff val="25000"/>
                  </a:schemeClr>
                </a:solidFill>
              </a:rPr>
              <a:t>Nesta, UK</a:t>
            </a:r>
          </a:p>
          <a:p>
            <a:pPr>
              <a:lnSpc>
                <a:spcPct val="100000"/>
              </a:lnSpc>
              <a:spcBef>
                <a:spcPts val="0"/>
              </a:spcBef>
            </a:pPr>
            <a:endParaRPr lang="en-IE" dirty="0">
              <a:solidFill>
                <a:schemeClr val="tx1">
                  <a:lumMod val="75000"/>
                  <a:lumOff val="25000"/>
                </a:schemeClr>
              </a:solidFill>
            </a:endParaRPr>
          </a:p>
          <a:p>
            <a:pPr>
              <a:lnSpc>
                <a:spcPct val="100000"/>
              </a:lnSpc>
              <a:spcBef>
                <a:spcPts val="0"/>
              </a:spcBef>
            </a:pPr>
            <a:endParaRPr lang="en-IE" dirty="0">
              <a:solidFill>
                <a:schemeClr val="tx1">
                  <a:lumMod val="75000"/>
                  <a:lumOff val="25000"/>
                </a:schemeClr>
              </a:solidFill>
            </a:endParaRPr>
          </a:p>
        </p:txBody>
      </p:sp>
      <p:pic>
        <p:nvPicPr>
          <p:cNvPr id="8" name="Picture 7">
            <a:extLst>
              <a:ext uri="{FF2B5EF4-FFF2-40B4-BE49-F238E27FC236}">
                <a16:creationId xmlns:a16="http://schemas.microsoft.com/office/drawing/2014/main" id="{17134AA2-7611-4740-A945-1066C79609D6}"/>
              </a:ext>
            </a:extLst>
          </p:cNvPr>
          <p:cNvPicPr>
            <a:picLocks noChangeAspect="1"/>
          </p:cNvPicPr>
          <p:nvPr/>
        </p:nvPicPr>
        <p:blipFill>
          <a:blip r:embed="rId2"/>
          <a:stretch>
            <a:fillRect/>
          </a:stretch>
        </p:blipFill>
        <p:spPr>
          <a:xfrm>
            <a:off x="1371881" y="2331294"/>
            <a:ext cx="5129511" cy="3031281"/>
          </a:xfrm>
          <a:prstGeom prst="rect">
            <a:avLst/>
          </a:prstGeom>
        </p:spPr>
      </p:pic>
      <p:sp>
        <p:nvSpPr>
          <p:cNvPr id="9" name="Text Placeholder 3">
            <a:extLst>
              <a:ext uri="{FF2B5EF4-FFF2-40B4-BE49-F238E27FC236}">
                <a16:creationId xmlns:a16="http://schemas.microsoft.com/office/drawing/2014/main" id="{0E11A261-DD5D-443D-A08D-8DDD796B5FB5}"/>
              </a:ext>
            </a:extLst>
          </p:cNvPr>
          <p:cNvSpPr txBox="1">
            <a:spLocks/>
          </p:cNvSpPr>
          <p:nvPr/>
        </p:nvSpPr>
        <p:spPr>
          <a:xfrm>
            <a:off x="1210242" y="798072"/>
            <a:ext cx="562512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4800" b="1" dirty="0">
                <a:solidFill>
                  <a:schemeClr val="tx1">
                    <a:lumMod val="75000"/>
                    <a:lumOff val="25000"/>
                  </a:schemeClr>
                </a:solidFill>
              </a:rPr>
              <a:t>Impact Investments</a:t>
            </a:r>
          </a:p>
        </p:txBody>
      </p:sp>
    </p:spTree>
    <p:extLst>
      <p:ext uri="{BB962C8B-B14F-4D97-AF65-F5344CB8AC3E}">
        <p14:creationId xmlns:p14="http://schemas.microsoft.com/office/powerpoint/2010/main" val="4023471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F10DCF2-BFB5-49E6-A0A0-56A1090829B8}"/>
              </a:ext>
            </a:extLst>
          </p:cNvPr>
          <p:cNvSpPr>
            <a:spLocks noGrp="1"/>
          </p:cNvSpPr>
          <p:nvPr>
            <p:ph type="body" sz="quarter" idx="14"/>
          </p:nvPr>
        </p:nvSpPr>
        <p:spPr>
          <a:xfrm>
            <a:off x="3966826" y="653500"/>
            <a:ext cx="7847945" cy="5206518"/>
          </a:xfrm>
        </p:spPr>
        <p:txBody>
          <a:bodyPr/>
          <a:lstStyle/>
          <a:p>
            <a:pPr algn="l"/>
            <a:r>
              <a:rPr lang="en-IE" b="1" i="0" dirty="0">
                <a:solidFill>
                  <a:srgbClr val="231F20"/>
                </a:solidFill>
                <a:effectLst/>
                <a:latin typeface="Averta"/>
                <a:hlinkClick r:id="rId2"/>
              </a:rPr>
              <a:t>Nesta’s Impact Investments </a:t>
            </a:r>
            <a:r>
              <a:rPr lang="en-IE" b="0" i="0" dirty="0">
                <a:solidFill>
                  <a:srgbClr val="231F20"/>
                </a:solidFill>
                <a:effectLst/>
                <a:latin typeface="Averta"/>
              </a:rPr>
              <a:t>include an experienced team of sector experts, venture capitalists, impact investors and evaluators backed by Nesta. Committed to supporting outstanding entrepreneurs, Nesta bring the skills, networks and resources to support social innovation ventures to deliver on their mission.</a:t>
            </a:r>
          </a:p>
          <a:p>
            <a:pPr algn="l"/>
            <a:r>
              <a:rPr lang="en-IE" dirty="0">
                <a:solidFill>
                  <a:srgbClr val="231F20"/>
                </a:solidFill>
                <a:latin typeface="Averta"/>
              </a:rPr>
              <a:t>Nesta</a:t>
            </a:r>
            <a:r>
              <a:rPr lang="en-IE" b="0" i="0" dirty="0">
                <a:solidFill>
                  <a:srgbClr val="231F20"/>
                </a:solidFill>
                <a:effectLst/>
                <a:latin typeface="Averta"/>
              </a:rPr>
              <a:t> provide their portfolio companies with expertise and guidance, helping them to grow their reach, demonstrate their impact and become financially sustainable.</a:t>
            </a:r>
          </a:p>
          <a:p>
            <a:pPr algn="l"/>
            <a:r>
              <a:rPr lang="en-IE" b="1" i="0" u="sng" dirty="0">
                <a:solidFill>
                  <a:srgbClr val="E61F47"/>
                </a:solidFill>
                <a:effectLst/>
                <a:latin typeface="Averta"/>
                <a:hlinkClick r:id="rId3"/>
              </a:rPr>
              <a:t>Nesta Impact Investments</a:t>
            </a:r>
            <a:r>
              <a:rPr lang="en-IE" b="1" i="0" dirty="0">
                <a:solidFill>
                  <a:srgbClr val="231F20"/>
                </a:solidFill>
                <a:effectLst/>
                <a:latin typeface="Averta"/>
              </a:rPr>
              <a:t> </a:t>
            </a:r>
            <a:r>
              <a:rPr lang="en-IE" b="0" i="0" dirty="0">
                <a:solidFill>
                  <a:srgbClr val="231F20"/>
                </a:solidFill>
                <a:effectLst/>
                <a:latin typeface="Averta"/>
              </a:rPr>
              <a:t>is managed by Nesta’s fund management arm Nesta Investment Management, with funding from Big Society Capital, Omidyar Network and Nesta itself.</a:t>
            </a:r>
          </a:p>
          <a:p>
            <a:pPr algn="l"/>
            <a:r>
              <a:rPr lang="en-IE" b="0" i="0" dirty="0">
                <a:solidFill>
                  <a:srgbClr val="231F20"/>
                </a:solidFill>
                <a:effectLst/>
                <a:latin typeface="Averta"/>
              </a:rPr>
              <a:t>The fund launched in November 2012 and aims to make a total of 15-20 investment over its life.</a:t>
            </a:r>
          </a:p>
          <a:p>
            <a:pPr algn="l"/>
            <a:r>
              <a:rPr lang="en-IE" b="1" i="0" dirty="0">
                <a:solidFill>
                  <a:srgbClr val="ED2A59"/>
                </a:solidFill>
                <a:effectLst/>
                <a:latin typeface="Averta"/>
                <a:hlinkClick r:id="rId3">
                  <a:extLst>
                    <a:ext uri="{A12FA001-AC4F-418D-AE19-62706E023703}">
                      <ahyp:hlinkClr xmlns:ahyp="http://schemas.microsoft.com/office/drawing/2018/hyperlinkcolor" val="tx"/>
                    </a:ext>
                  </a:extLst>
                </a:hlinkClick>
              </a:rPr>
              <a:t>Apply for Investment here</a:t>
            </a:r>
            <a:r>
              <a:rPr lang="en-IE" b="1" i="0" dirty="0">
                <a:solidFill>
                  <a:srgbClr val="ED2A59"/>
                </a:solidFill>
                <a:effectLst/>
                <a:latin typeface="Averta"/>
              </a:rPr>
              <a:t>….</a:t>
            </a:r>
          </a:p>
          <a:p>
            <a:endParaRPr lang="en-IE" dirty="0"/>
          </a:p>
        </p:txBody>
      </p:sp>
      <p:sp>
        <p:nvSpPr>
          <p:cNvPr id="6" name="Text Placeholder 5">
            <a:extLst>
              <a:ext uri="{FF2B5EF4-FFF2-40B4-BE49-F238E27FC236}">
                <a16:creationId xmlns:a16="http://schemas.microsoft.com/office/drawing/2014/main" id="{6EAE9338-B86A-48F1-9544-7BFB1CAD7C1D}"/>
              </a:ext>
            </a:extLst>
          </p:cNvPr>
          <p:cNvSpPr>
            <a:spLocks noGrp="1"/>
          </p:cNvSpPr>
          <p:nvPr>
            <p:ph type="body" sz="quarter" idx="15"/>
          </p:nvPr>
        </p:nvSpPr>
        <p:spPr>
          <a:xfrm>
            <a:off x="108642" y="653500"/>
            <a:ext cx="3228325" cy="5206518"/>
          </a:xfrm>
        </p:spPr>
        <p:txBody>
          <a:bodyPr>
            <a:normAutofit/>
          </a:bodyPr>
          <a:lstStyle/>
          <a:p>
            <a:pPr algn="ctr">
              <a:lnSpc>
                <a:spcPct val="100000"/>
              </a:lnSpc>
              <a:spcBef>
                <a:spcPts val="0"/>
              </a:spcBef>
            </a:pPr>
            <a:endParaRPr lang="en-IE" sz="2400" b="1" i="0" dirty="0">
              <a:solidFill>
                <a:schemeClr val="tx1">
                  <a:lumMod val="75000"/>
                  <a:lumOff val="25000"/>
                </a:schemeClr>
              </a:solidFill>
              <a:effectLst/>
            </a:endParaRPr>
          </a:p>
          <a:p>
            <a:pPr algn="ctr">
              <a:lnSpc>
                <a:spcPct val="100000"/>
              </a:lnSpc>
              <a:spcBef>
                <a:spcPts val="0"/>
              </a:spcBef>
            </a:pPr>
            <a:endParaRPr lang="en-IE" sz="2400" b="1" dirty="0">
              <a:solidFill>
                <a:schemeClr val="tx1">
                  <a:lumMod val="75000"/>
                  <a:lumOff val="25000"/>
                </a:schemeClr>
              </a:solidFill>
            </a:endParaRPr>
          </a:p>
          <a:p>
            <a:pPr algn="ctr">
              <a:lnSpc>
                <a:spcPct val="100000"/>
              </a:lnSpc>
              <a:spcBef>
                <a:spcPts val="0"/>
              </a:spcBef>
            </a:pPr>
            <a:r>
              <a:rPr lang="en-IE" sz="2400" b="1" i="0" dirty="0">
                <a:solidFill>
                  <a:schemeClr val="tx1">
                    <a:lumMod val="75000"/>
                    <a:lumOff val="25000"/>
                  </a:schemeClr>
                </a:solidFill>
                <a:effectLst/>
              </a:rPr>
              <a:t>Nesta Impact Investments </a:t>
            </a:r>
            <a:r>
              <a:rPr lang="en-IE" sz="2400" b="0" i="0" dirty="0">
                <a:solidFill>
                  <a:schemeClr val="tx1">
                    <a:lumMod val="75000"/>
                    <a:lumOff val="25000"/>
                  </a:schemeClr>
                </a:solidFill>
                <a:effectLst/>
              </a:rPr>
              <a:t>is a £17.6m fund investing in life-changing innovations that help tackle the major challenges faced by older people, children and communities in the UK.</a:t>
            </a:r>
            <a:endParaRPr lang="en-IE" sz="2400" dirty="0">
              <a:solidFill>
                <a:schemeClr val="tx1">
                  <a:lumMod val="75000"/>
                  <a:lumOff val="25000"/>
                </a:schemeClr>
              </a:solidFill>
            </a:endParaRPr>
          </a:p>
        </p:txBody>
      </p:sp>
    </p:spTree>
    <p:extLst>
      <p:ext uri="{BB962C8B-B14F-4D97-AF65-F5344CB8AC3E}">
        <p14:creationId xmlns:p14="http://schemas.microsoft.com/office/powerpoint/2010/main" val="3213006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5940CD9-DC02-4589-890E-6DC6A4ED98D0}"/>
              </a:ext>
            </a:extLst>
          </p:cNvPr>
          <p:cNvSpPr>
            <a:spLocks noGrp="1"/>
          </p:cNvSpPr>
          <p:nvPr>
            <p:ph type="body" sz="quarter" idx="16"/>
          </p:nvPr>
        </p:nvSpPr>
        <p:spPr>
          <a:xfrm>
            <a:off x="9508863" y="4653641"/>
            <a:ext cx="785328" cy="1056986"/>
          </a:xfrm>
        </p:spPr>
        <p:txBody>
          <a:bodyPr>
            <a:normAutofit fontScale="85000" lnSpcReduction="20000"/>
          </a:bodyPr>
          <a:lstStyle/>
          <a:p>
            <a:endParaRPr lang="en-IE" dirty="0"/>
          </a:p>
        </p:txBody>
      </p:sp>
      <p:sp>
        <p:nvSpPr>
          <p:cNvPr id="4" name="Text Placeholder 3">
            <a:extLst>
              <a:ext uri="{FF2B5EF4-FFF2-40B4-BE49-F238E27FC236}">
                <a16:creationId xmlns:a16="http://schemas.microsoft.com/office/drawing/2014/main" id="{510C1292-4526-4F19-A65F-D7D448EA0D68}"/>
              </a:ext>
            </a:extLst>
          </p:cNvPr>
          <p:cNvSpPr>
            <a:spLocks noGrp="1"/>
          </p:cNvSpPr>
          <p:nvPr>
            <p:ph type="body" sz="quarter" idx="13"/>
          </p:nvPr>
        </p:nvSpPr>
        <p:spPr>
          <a:xfrm>
            <a:off x="6921238" y="1494355"/>
            <a:ext cx="4025705" cy="3715819"/>
          </a:xfrm>
        </p:spPr>
        <p:txBody>
          <a:bodyPr>
            <a:normAutofit lnSpcReduction="10000"/>
          </a:bodyPr>
          <a:lstStyle/>
          <a:p>
            <a:r>
              <a:rPr lang="en-IE" dirty="0">
                <a:solidFill>
                  <a:schemeClr val="tx1">
                    <a:lumMod val="75000"/>
                    <a:lumOff val="25000"/>
                  </a:schemeClr>
                </a:solidFill>
                <a:hlinkClick r:id="rId2">
                  <a:extLst>
                    <a:ext uri="{A12FA001-AC4F-418D-AE19-62706E023703}">
                      <ahyp:hlinkClr xmlns:ahyp="http://schemas.microsoft.com/office/drawing/2018/hyperlinkcolor" val="tx"/>
                    </a:ext>
                  </a:extLst>
                </a:hlinkClick>
              </a:rPr>
              <a:t>Reload Greece </a:t>
            </a:r>
            <a:r>
              <a:rPr lang="en-IE" dirty="0">
                <a:solidFill>
                  <a:schemeClr val="tx1">
                    <a:lumMod val="75000"/>
                    <a:lumOff val="25000"/>
                  </a:schemeClr>
                </a:solidFill>
              </a:rPr>
              <a:t>is an educational charity that aims to create </a:t>
            </a:r>
            <a:r>
              <a:rPr lang="en-IE" b="0" i="0" dirty="0">
                <a:solidFill>
                  <a:schemeClr val="tx1">
                    <a:lumMod val="75000"/>
                    <a:lumOff val="25000"/>
                  </a:schemeClr>
                </a:solidFill>
                <a:effectLst/>
                <a:latin typeface="Open Sans"/>
              </a:rPr>
              <a:t> </a:t>
            </a:r>
            <a:r>
              <a:rPr lang="en-IE" dirty="0">
                <a:solidFill>
                  <a:schemeClr val="tx1">
                    <a:lumMod val="75000"/>
                    <a:lumOff val="25000"/>
                  </a:schemeClr>
                </a:solidFill>
              </a:rPr>
              <a:t>new generation of entrepreneurs to build businesses that will have a positive impact on their home country, Greece</a:t>
            </a:r>
            <a:r>
              <a:rPr lang="en-IE" b="0" i="0" dirty="0">
                <a:solidFill>
                  <a:schemeClr val="tx1">
                    <a:lumMod val="75000"/>
                    <a:lumOff val="25000"/>
                  </a:schemeClr>
                </a:solidFill>
                <a:effectLst/>
                <a:latin typeface="Open Sans"/>
              </a:rPr>
              <a:t>.</a:t>
            </a:r>
            <a:endParaRPr lang="en-IE"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469AAD66-BB38-4C03-BD82-AC43E1A1F299}"/>
              </a:ext>
            </a:extLst>
          </p:cNvPr>
          <p:cNvSpPr>
            <a:spLocks noGrp="1"/>
          </p:cNvSpPr>
          <p:nvPr>
            <p:ph type="body" sz="quarter" idx="17"/>
          </p:nvPr>
        </p:nvSpPr>
        <p:spPr>
          <a:xfrm>
            <a:off x="6480438" y="1647826"/>
            <a:ext cx="2613204" cy="1221666"/>
          </a:xfrm>
        </p:spPr>
        <p:txBody>
          <a:bodyPr>
            <a:normAutofit fontScale="92500" lnSpcReduction="10000"/>
          </a:bodyPr>
          <a:lstStyle/>
          <a:p>
            <a:endParaRPr lang="en-IE" dirty="0"/>
          </a:p>
        </p:txBody>
      </p:sp>
      <p:sp>
        <p:nvSpPr>
          <p:cNvPr id="9" name="Text Placeholder 6">
            <a:extLst>
              <a:ext uri="{FF2B5EF4-FFF2-40B4-BE49-F238E27FC236}">
                <a16:creationId xmlns:a16="http://schemas.microsoft.com/office/drawing/2014/main" id="{8F7A17A9-CAFD-462B-80A6-4B28B97F7552}"/>
              </a:ext>
            </a:extLst>
          </p:cNvPr>
          <p:cNvSpPr txBox="1">
            <a:spLocks/>
          </p:cNvSpPr>
          <p:nvPr/>
        </p:nvSpPr>
        <p:spPr>
          <a:xfrm>
            <a:off x="365465" y="160910"/>
            <a:ext cx="1109311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i="0" dirty="0">
                <a:solidFill>
                  <a:srgbClr val="A6377D"/>
                </a:solidFill>
                <a:effectLst/>
              </a:rPr>
              <a:t>Company: </a:t>
            </a:r>
            <a:r>
              <a:rPr lang="en-IE" b="1" dirty="0">
                <a:solidFill>
                  <a:srgbClr val="A6377D"/>
                </a:solidFill>
              </a:rPr>
              <a:t>Reload Greece</a:t>
            </a:r>
          </a:p>
          <a:p>
            <a:pPr>
              <a:spcBef>
                <a:spcPts val="0"/>
              </a:spcBef>
            </a:pPr>
            <a:r>
              <a:rPr lang="en-IE" sz="2800" i="1" dirty="0">
                <a:solidFill>
                  <a:srgbClr val="A6377D"/>
                </a:solidFill>
              </a:rPr>
              <a:t>Building A New Generation of Young Entrepreneurs </a:t>
            </a:r>
          </a:p>
          <a:p>
            <a:pPr>
              <a:spcBef>
                <a:spcPts val="0"/>
              </a:spcBef>
            </a:pPr>
            <a:r>
              <a:rPr lang="en-IE" sz="2800" i="1" dirty="0">
                <a:solidFill>
                  <a:srgbClr val="A6377D"/>
                </a:solidFill>
              </a:rPr>
              <a:t>to Create Ventures with a Positive Impact </a:t>
            </a:r>
          </a:p>
          <a:p>
            <a:pPr>
              <a:spcBef>
                <a:spcPts val="0"/>
              </a:spcBef>
            </a:pPr>
            <a:r>
              <a:rPr lang="en-IE" sz="2800" i="1" dirty="0">
                <a:solidFill>
                  <a:srgbClr val="A6377D"/>
                </a:solidFill>
              </a:rPr>
              <a:t>in Their Countries</a:t>
            </a:r>
          </a:p>
          <a:p>
            <a:pPr>
              <a:spcBef>
                <a:spcPts val="0"/>
              </a:spcBef>
            </a:pPr>
            <a:r>
              <a:rPr lang="en-IE" sz="2800" dirty="0">
                <a:solidFill>
                  <a:srgbClr val="A6377D"/>
                </a:solidFill>
              </a:rPr>
              <a:t>Effie </a:t>
            </a:r>
            <a:r>
              <a:rPr lang="en-IE" sz="2800" dirty="0" err="1">
                <a:solidFill>
                  <a:srgbClr val="A6377D"/>
                </a:solidFill>
              </a:rPr>
              <a:t>Krytata</a:t>
            </a:r>
            <a:r>
              <a:rPr lang="en-IE" sz="2800" dirty="0">
                <a:solidFill>
                  <a:srgbClr val="A6377D"/>
                </a:solidFill>
              </a:rPr>
              <a:t>, Reload Greece (RG), UK</a:t>
            </a:r>
          </a:p>
        </p:txBody>
      </p:sp>
      <p:pic>
        <p:nvPicPr>
          <p:cNvPr id="3076" name="Picture 4">
            <a:extLst>
              <a:ext uri="{FF2B5EF4-FFF2-40B4-BE49-F238E27FC236}">
                <a16:creationId xmlns:a16="http://schemas.microsoft.com/office/drawing/2014/main" id="{8485ED18-89FB-45E0-A5DE-C2AFA059F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1503" y="2803106"/>
            <a:ext cx="3490912" cy="3490912"/>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753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437313CB-38D8-4070-9D31-035488D7C4F0}"/>
              </a:ext>
            </a:extLst>
          </p:cNvPr>
          <p:cNvSpPr/>
          <p:nvPr/>
        </p:nvSpPr>
        <p:spPr>
          <a:xfrm>
            <a:off x="7050948" y="323649"/>
            <a:ext cx="4883877" cy="4162626"/>
          </a:xfrm>
          <a:prstGeom prst="wedgeRoundRectCallout">
            <a:avLst/>
          </a:prstGeom>
          <a:solidFill>
            <a:srgbClr val="56BE92"/>
          </a:solidFill>
          <a:ln w="38100">
            <a:solidFill>
              <a:srgbClr val="E48E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i="1" dirty="0"/>
              <a:t>‘Don’t overthink, just get started! There are always a million reasons that can hold you back and never get to even start what you want because of fear. With determination, hard work and great passion in what you want to achieve, anything is possible’</a:t>
            </a:r>
            <a:endParaRPr lang="en-IE" sz="2400" dirty="0"/>
          </a:p>
        </p:txBody>
      </p:sp>
      <p:pic>
        <p:nvPicPr>
          <p:cNvPr id="11" name="Picture 4">
            <a:extLst>
              <a:ext uri="{FF2B5EF4-FFF2-40B4-BE49-F238E27FC236}">
                <a16:creationId xmlns:a16="http://schemas.microsoft.com/office/drawing/2014/main" id="{E1223E0D-CE24-4663-A976-1C83345D1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0150" y="4691063"/>
            <a:ext cx="2034314" cy="2034314"/>
          </a:xfrm>
          <a:prstGeom prst="teardrop">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3"/>
            <a:extLst>
              <a:ext uri="{FF2B5EF4-FFF2-40B4-BE49-F238E27FC236}">
                <a16:creationId xmlns:a16="http://schemas.microsoft.com/office/drawing/2014/main" id="{FAA734F7-7EEB-4A4A-A777-FA1CD0159F92}"/>
              </a:ext>
            </a:extLst>
          </p:cNvPr>
          <p:cNvPicPr>
            <a:picLocks noChangeAspect="1"/>
          </p:cNvPicPr>
          <p:nvPr/>
        </p:nvPicPr>
        <p:blipFill rotWithShape="1">
          <a:blip r:embed="rId4"/>
          <a:srcRect l="9531" t="1988" r="7891"/>
          <a:stretch/>
        </p:blipFill>
        <p:spPr>
          <a:xfrm>
            <a:off x="1337535" y="2466974"/>
            <a:ext cx="5225189" cy="2512789"/>
          </a:xfrm>
          <a:prstGeom prst="rect">
            <a:avLst/>
          </a:prstGeom>
        </p:spPr>
      </p:pic>
      <p:sp>
        <p:nvSpPr>
          <p:cNvPr id="14" name="Star: 6 Points 13">
            <a:extLst>
              <a:ext uri="{FF2B5EF4-FFF2-40B4-BE49-F238E27FC236}">
                <a16:creationId xmlns:a16="http://schemas.microsoft.com/office/drawing/2014/main" id="{AA78AC64-B074-4C27-B5A6-C6CBAD34C1A3}"/>
              </a:ext>
            </a:extLst>
          </p:cNvPr>
          <p:cNvSpPr/>
          <p:nvPr/>
        </p:nvSpPr>
        <p:spPr>
          <a:xfrm>
            <a:off x="175134" y="124988"/>
            <a:ext cx="3663441" cy="3208761"/>
          </a:xfrm>
          <a:prstGeom prst="star6">
            <a:avLst/>
          </a:prstGeom>
          <a:solidFill>
            <a:srgbClr val="FDA81F"/>
          </a:solidFill>
          <a:ln w="76200">
            <a:solidFill>
              <a:srgbClr val="389D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solidFill>
                  <a:schemeClr val="bg1"/>
                </a:solidFill>
              </a:rPr>
              <a:t>My One Piece of Advice to an Aspiring Social Innovator</a:t>
            </a:r>
            <a:endParaRPr lang="en-IE" dirty="0"/>
          </a:p>
        </p:txBody>
      </p:sp>
    </p:spTree>
    <p:extLst>
      <p:ext uri="{BB962C8B-B14F-4D97-AF65-F5344CB8AC3E}">
        <p14:creationId xmlns:p14="http://schemas.microsoft.com/office/powerpoint/2010/main" val="820323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161DF3-165F-4ED8-AF65-2D071CF3DF6A}"/>
              </a:ext>
            </a:extLst>
          </p:cNvPr>
          <p:cNvSpPr>
            <a:spLocks noGrp="1"/>
          </p:cNvSpPr>
          <p:nvPr>
            <p:ph type="body" sz="quarter" idx="14"/>
          </p:nvPr>
        </p:nvSpPr>
        <p:spPr>
          <a:xfrm>
            <a:off x="3758623" y="825741"/>
            <a:ext cx="7948949" cy="5206518"/>
          </a:xfrm>
        </p:spPr>
        <p:txBody>
          <a:bodyPr/>
          <a:lstStyle/>
          <a:p>
            <a:pPr algn="l" fontAlgn="base">
              <a:lnSpc>
                <a:spcPct val="100000"/>
              </a:lnSpc>
              <a:spcBef>
                <a:spcPts val="0"/>
              </a:spcBef>
            </a:pPr>
            <a:r>
              <a:rPr lang="en-IE" b="1" i="1" dirty="0">
                <a:solidFill>
                  <a:srgbClr val="389DAE"/>
                </a:solidFill>
              </a:rPr>
              <a:t>Q1 </a:t>
            </a:r>
            <a:r>
              <a:rPr lang="en-IE" i="1" dirty="0">
                <a:solidFill>
                  <a:srgbClr val="E48E02"/>
                </a:solidFill>
              </a:rPr>
              <a:t>How did you come up with the idea? Was a creative or collaborative process involved?</a:t>
            </a:r>
          </a:p>
          <a:p>
            <a:pPr algn="l" fontAlgn="base"/>
            <a:r>
              <a:rPr lang="en-IE" b="0" i="0" dirty="0">
                <a:solidFill>
                  <a:srgbClr val="666666"/>
                </a:solidFill>
                <a:effectLst/>
              </a:rPr>
              <a:t>We started as a </a:t>
            </a:r>
            <a:r>
              <a:rPr lang="en-IE" b="1" i="0" dirty="0">
                <a:solidFill>
                  <a:srgbClr val="666666"/>
                </a:solidFill>
                <a:effectLst/>
              </a:rPr>
              <a:t>group of 5 volunteers </a:t>
            </a:r>
            <a:r>
              <a:rPr lang="en-IE" b="0" i="0" dirty="0">
                <a:solidFill>
                  <a:srgbClr val="666666"/>
                </a:solidFill>
                <a:effectLst/>
              </a:rPr>
              <a:t>who had a common vision and passion to address the problem our generation was facing but Reload Greece found many people along the way who had a common belief and purpose and joined the ‘Reloader’ movement. We now have a community of more than </a:t>
            </a:r>
            <a:r>
              <a:rPr lang="en-IE" b="1" i="0" dirty="0">
                <a:solidFill>
                  <a:srgbClr val="666666"/>
                </a:solidFill>
                <a:effectLst/>
              </a:rPr>
              <a:t>150 volunteers </a:t>
            </a:r>
            <a:r>
              <a:rPr lang="en-IE" b="0" i="0" dirty="0">
                <a:solidFill>
                  <a:srgbClr val="666666"/>
                </a:solidFill>
                <a:effectLst/>
              </a:rPr>
              <a:t>and a wider community of more than </a:t>
            </a:r>
            <a:r>
              <a:rPr lang="en-IE" b="1" i="0" dirty="0">
                <a:solidFill>
                  <a:srgbClr val="666666"/>
                </a:solidFill>
                <a:effectLst/>
              </a:rPr>
              <a:t>20,000 people who are engaged in our work.  </a:t>
            </a:r>
            <a:r>
              <a:rPr lang="en-IE" b="0" i="0" dirty="0">
                <a:solidFill>
                  <a:srgbClr val="666666"/>
                </a:solidFill>
                <a:effectLst/>
              </a:rPr>
              <a:t>Collaboration is a key value of our organisation; we are open to new ideas, don’t shy away from new opportunities and work together as a team to stay motivated and get the job done.</a:t>
            </a:r>
            <a:endParaRPr lang="en-IE" dirty="0">
              <a:solidFill>
                <a:srgbClr val="666666"/>
              </a:solidFill>
            </a:endParaRPr>
          </a:p>
        </p:txBody>
      </p:sp>
      <p:sp>
        <p:nvSpPr>
          <p:cNvPr id="9" name="Text Placeholder 5">
            <a:extLst>
              <a:ext uri="{FF2B5EF4-FFF2-40B4-BE49-F238E27FC236}">
                <a16:creationId xmlns:a16="http://schemas.microsoft.com/office/drawing/2014/main" id="{581C9C23-C34E-403B-B9A0-B9E55F598443}"/>
              </a:ext>
            </a:extLst>
          </p:cNvPr>
          <p:cNvSpPr>
            <a:spLocks noGrp="1"/>
          </p:cNvSpPr>
          <p:nvPr>
            <p:ph type="body" sz="quarter" idx="15"/>
          </p:nvPr>
        </p:nvSpPr>
        <p:spPr>
          <a:xfrm>
            <a:off x="484428" y="142875"/>
            <a:ext cx="2852539" cy="6286500"/>
          </a:xfrm>
        </p:spPr>
        <p:txBody>
          <a:bodyPr>
            <a:normAutofit fontScale="92500" lnSpcReduction="20000"/>
          </a:bodyPr>
          <a:lstStyle/>
          <a:p>
            <a:r>
              <a:rPr lang="en-IE" b="1" dirty="0">
                <a:solidFill>
                  <a:schemeClr val="tx1">
                    <a:lumMod val="75000"/>
                    <a:lumOff val="25000"/>
                  </a:schemeClr>
                </a:solidFill>
              </a:rPr>
              <a:t>Interview with Young Digital Social Innovator </a:t>
            </a: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dirty="0">
                <a:solidFill>
                  <a:schemeClr val="tx1">
                    <a:lumMod val="75000"/>
                    <a:lumOff val="25000"/>
                  </a:schemeClr>
                </a:solidFill>
              </a:rPr>
              <a:t>Effie </a:t>
            </a:r>
            <a:r>
              <a:rPr lang="en-IE" sz="2800" dirty="0" err="1">
                <a:solidFill>
                  <a:schemeClr val="tx1">
                    <a:lumMod val="75000"/>
                    <a:lumOff val="25000"/>
                  </a:schemeClr>
                </a:solidFill>
              </a:rPr>
              <a:t>Krytata</a:t>
            </a:r>
            <a:r>
              <a:rPr lang="en-IE" sz="2800" dirty="0">
                <a:solidFill>
                  <a:schemeClr val="tx1">
                    <a:lumMod val="75000"/>
                    <a:lumOff val="25000"/>
                  </a:schemeClr>
                </a:solidFill>
              </a:rPr>
              <a:t>, </a:t>
            </a:r>
            <a:r>
              <a:rPr lang="en-IE" sz="2800" dirty="0">
                <a:solidFill>
                  <a:schemeClr val="tx1">
                    <a:lumMod val="75000"/>
                    <a:lumOff val="25000"/>
                  </a:schemeClr>
                </a:solidFill>
                <a:hlinkClick r:id="rId2">
                  <a:extLst>
                    <a:ext uri="{A12FA001-AC4F-418D-AE19-62706E023703}">
                      <ahyp:hlinkClr xmlns:ahyp="http://schemas.microsoft.com/office/drawing/2018/hyperlinkcolor" val="tx"/>
                    </a:ext>
                  </a:extLst>
                </a:hlinkClick>
              </a:rPr>
              <a:t>Reload Greece</a:t>
            </a:r>
            <a:r>
              <a:rPr lang="en-IE" sz="2800" dirty="0">
                <a:solidFill>
                  <a:schemeClr val="tx1">
                    <a:lumMod val="75000"/>
                    <a:lumOff val="25000"/>
                  </a:schemeClr>
                </a:solidFill>
              </a:rPr>
              <a:t>, UK</a:t>
            </a:r>
          </a:p>
          <a:p>
            <a:pPr>
              <a:spcBef>
                <a:spcPts val="0"/>
              </a:spcBef>
            </a:pPr>
            <a:endParaRPr lang="en-IE" sz="2800" dirty="0">
              <a:solidFill>
                <a:schemeClr val="tx1">
                  <a:lumMod val="75000"/>
                  <a:lumOff val="25000"/>
                </a:schemeClr>
              </a:solidFill>
            </a:endParaRPr>
          </a:p>
          <a:p>
            <a:pPr>
              <a:spcBef>
                <a:spcPts val="0"/>
              </a:spcBef>
            </a:pPr>
            <a:r>
              <a:rPr lang="en-IE" sz="2400" b="1" dirty="0">
                <a:hlinkClick r:id="rId3">
                  <a:extLst>
                    <a:ext uri="{A12FA001-AC4F-418D-AE19-62706E023703}">
                      <ahyp:hlinkClr xmlns:ahyp="http://schemas.microsoft.com/office/drawing/2018/hyperlinkcolor" val="tx"/>
                    </a:ext>
                  </a:extLst>
                </a:hlinkClick>
              </a:rPr>
              <a:t>Full Interview</a:t>
            </a:r>
            <a:endParaRPr lang="en-IE" sz="2400" b="1" dirty="0"/>
          </a:p>
        </p:txBody>
      </p:sp>
      <p:pic>
        <p:nvPicPr>
          <p:cNvPr id="6" name="Picture 4">
            <a:extLst>
              <a:ext uri="{FF2B5EF4-FFF2-40B4-BE49-F238E27FC236}">
                <a16:creationId xmlns:a16="http://schemas.microsoft.com/office/drawing/2014/main" id="{EFCB3CC5-D922-47E5-ABC4-ED14142E4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28" y="1804988"/>
            <a:ext cx="2664000" cy="2664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100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161DF3-165F-4ED8-AF65-2D071CF3DF6A}"/>
              </a:ext>
            </a:extLst>
          </p:cNvPr>
          <p:cNvSpPr>
            <a:spLocks noGrp="1"/>
          </p:cNvSpPr>
          <p:nvPr>
            <p:ph type="body" sz="quarter" idx="14"/>
          </p:nvPr>
        </p:nvSpPr>
        <p:spPr>
          <a:xfrm>
            <a:off x="3758623" y="405426"/>
            <a:ext cx="7948949" cy="5206518"/>
          </a:xfrm>
        </p:spPr>
        <p:txBody>
          <a:bodyPr/>
          <a:lstStyle/>
          <a:p>
            <a:pPr algn="l" fontAlgn="base"/>
            <a:r>
              <a:rPr lang="en-IE" b="1" i="1" dirty="0">
                <a:solidFill>
                  <a:srgbClr val="389DAE"/>
                </a:solidFill>
              </a:rPr>
              <a:t>Q2 </a:t>
            </a:r>
            <a:r>
              <a:rPr lang="en-IE" sz="800" b="1" i="1" dirty="0">
                <a:solidFill>
                  <a:srgbClr val="389DAE"/>
                </a:solidFill>
              </a:rPr>
              <a:t> </a:t>
            </a:r>
            <a:r>
              <a:rPr lang="en-IE" i="1" dirty="0">
                <a:solidFill>
                  <a:srgbClr val="E48E02"/>
                </a:solidFill>
              </a:rPr>
              <a:t>What were the beginnings of the social innovation? (i.e. how did you build your initiative, business, NGO from zero?).</a:t>
            </a:r>
          </a:p>
          <a:p>
            <a:pPr algn="l" fontAlgn="base">
              <a:lnSpc>
                <a:spcPct val="100000"/>
              </a:lnSpc>
              <a:spcBef>
                <a:spcPts val="0"/>
              </a:spcBef>
            </a:pPr>
            <a:r>
              <a:rPr lang="en-IE" dirty="0">
                <a:solidFill>
                  <a:srgbClr val="666666"/>
                </a:solidFill>
              </a:rPr>
              <a:t>We started Reload Greece while we were </a:t>
            </a:r>
            <a:r>
              <a:rPr lang="en-IE" b="1" dirty="0">
                <a:solidFill>
                  <a:srgbClr val="666666"/>
                </a:solidFill>
              </a:rPr>
              <a:t>still at University </a:t>
            </a:r>
            <a:r>
              <a:rPr lang="en-IE" dirty="0">
                <a:solidFill>
                  <a:srgbClr val="666666"/>
                </a:solidFill>
              </a:rPr>
              <a:t>or working on our </a:t>
            </a:r>
            <a:r>
              <a:rPr lang="en-IE" b="1" dirty="0">
                <a:solidFill>
                  <a:srgbClr val="666666"/>
                </a:solidFill>
              </a:rPr>
              <a:t>full time jobs</a:t>
            </a:r>
            <a:r>
              <a:rPr lang="en-IE" dirty="0">
                <a:solidFill>
                  <a:srgbClr val="666666"/>
                </a:solidFill>
              </a:rPr>
              <a:t>. We would all get together during the </a:t>
            </a:r>
            <a:r>
              <a:rPr lang="en-IE" b="1" dirty="0">
                <a:solidFill>
                  <a:srgbClr val="666666"/>
                </a:solidFill>
              </a:rPr>
              <a:t>evenings and weekends </a:t>
            </a:r>
            <a:r>
              <a:rPr lang="en-IE" dirty="0">
                <a:solidFill>
                  <a:srgbClr val="666666"/>
                </a:solidFill>
              </a:rPr>
              <a:t>and grew our </a:t>
            </a:r>
            <a:r>
              <a:rPr lang="en-IE" b="1" dirty="0">
                <a:solidFill>
                  <a:srgbClr val="666666"/>
                </a:solidFill>
              </a:rPr>
              <a:t>volunteer base from 10 to 25 people</a:t>
            </a:r>
            <a:r>
              <a:rPr lang="en-IE" dirty="0">
                <a:solidFill>
                  <a:srgbClr val="666666"/>
                </a:solidFill>
              </a:rPr>
              <a:t>. A Professor at the London Business School who teaches on strategy and entrepreneurship enabled us to grow the organisation by appointing </a:t>
            </a:r>
            <a:r>
              <a:rPr lang="en-IE" b="1" dirty="0">
                <a:solidFill>
                  <a:srgbClr val="666666"/>
                </a:solidFill>
              </a:rPr>
              <a:t>two of us as his research assistants</a:t>
            </a:r>
            <a:r>
              <a:rPr lang="en-IE" dirty="0">
                <a:solidFill>
                  <a:srgbClr val="666666"/>
                </a:solidFill>
              </a:rPr>
              <a:t>. This gave us the opportunity to work on Reload Greece full time. Also employed a couple of incredible </a:t>
            </a:r>
            <a:r>
              <a:rPr lang="en-IE" b="1" dirty="0">
                <a:solidFill>
                  <a:srgbClr val="666666"/>
                </a:solidFill>
              </a:rPr>
              <a:t>interns and MBA students </a:t>
            </a:r>
            <a:r>
              <a:rPr lang="en-IE" dirty="0">
                <a:solidFill>
                  <a:srgbClr val="666666"/>
                </a:solidFill>
              </a:rPr>
              <a:t>from the University who helped us develop our initial business plan. We recruited our </a:t>
            </a:r>
            <a:r>
              <a:rPr lang="en-IE" b="1" dirty="0">
                <a:solidFill>
                  <a:srgbClr val="666666"/>
                </a:solidFill>
              </a:rPr>
              <a:t>first Board Members </a:t>
            </a:r>
            <a:r>
              <a:rPr lang="en-IE" dirty="0">
                <a:solidFill>
                  <a:srgbClr val="666666"/>
                </a:solidFill>
              </a:rPr>
              <a:t>and applied for our </a:t>
            </a:r>
            <a:r>
              <a:rPr lang="en-IE" b="1" dirty="0">
                <a:solidFill>
                  <a:srgbClr val="666666"/>
                </a:solidFill>
              </a:rPr>
              <a:t>first round of funding to corporates, foundations </a:t>
            </a:r>
            <a:r>
              <a:rPr lang="en-IE" dirty="0">
                <a:solidFill>
                  <a:srgbClr val="666666"/>
                </a:solidFill>
              </a:rPr>
              <a:t>and individuals who believed in our cause and what we wanted to achieve.</a:t>
            </a:r>
          </a:p>
        </p:txBody>
      </p:sp>
      <p:sp>
        <p:nvSpPr>
          <p:cNvPr id="9" name="Text Placeholder 5">
            <a:extLst>
              <a:ext uri="{FF2B5EF4-FFF2-40B4-BE49-F238E27FC236}">
                <a16:creationId xmlns:a16="http://schemas.microsoft.com/office/drawing/2014/main" id="{581C9C23-C34E-403B-B9A0-B9E55F598443}"/>
              </a:ext>
            </a:extLst>
          </p:cNvPr>
          <p:cNvSpPr>
            <a:spLocks noGrp="1"/>
          </p:cNvSpPr>
          <p:nvPr>
            <p:ph type="body" sz="quarter" idx="15"/>
          </p:nvPr>
        </p:nvSpPr>
        <p:spPr>
          <a:xfrm>
            <a:off x="484428" y="142875"/>
            <a:ext cx="2852539" cy="6286500"/>
          </a:xfrm>
        </p:spPr>
        <p:txBody>
          <a:bodyPr>
            <a:normAutofit fontScale="92500" lnSpcReduction="20000"/>
          </a:bodyPr>
          <a:lstStyle/>
          <a:p>
            <a:r>
              <a:rPr lang="en-IE" b="1" dirty="0">
                <a:solidFill>
                  <a:schemeClr val="tx1">
                    <a:lumMod val="75000"/>
                    <a:lumOff val="25000"/>
                  </a:schemeClr>
                </a:solidFill>
              </a:rPr>
              <a:t>Interview with Young Digital Social Innovator </a:t>
            </a: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dirty="0">
                <a:solidFill>
                  <a:schemeClr val="tx1">
                    <a:lumMod val="75000"/>
                    <a:lumOff val="25000"/>
                  </a:schemeClr>
                </a:solidFill>
              </a:rPr>
              <a:t>Effie </a:t>
            </a:r>
            <a:r>
              <a:rPr lang="en-IE" sz="2800" dirty="0" err="1">
                <a:solidFill>
                  <a:schemeClr val="tx1">
                    <a:lumMod val="75000"/>
                    <a:lumOff val="25000"/>
                  </a:schemeClr>
                </a:solidFill>
              </a:rPr>
              <a:t>Krytata</a:t>
            </a:r>
            <a:r>
              <a:rPr lang="en-IE" sz="2800" dirty="0">
                <a:solidFill>
                  <a:schemeClr val="tx1">
                    <a:lumMod val="75000"/>
                    <a:lumOff val="25000"/>
                  </a:schemeClr>
                </a:solidFill>
              </a:rPr>
              <a:t>, </a:t>
            </a:r>
            <a:r>
              <a:rPr lang="en-IE" sz="2800" dirty="0">
                <a:solidFill>
                  <a:schemeClr val="tx1">
                    <a:lumMod val="75000"/>
                    <a:lumOff val="25000"/>
                  </a:schemeClr>
                </a:solidFill>
                <a:hlinkClick r:id="rId2">
                  <a:extLst>
                    <a:ext uri="{A12FA001-AC4F-418D-AE19-62706E023703}">
                      <ahyp:hlinkClr xmlns:ahyp="http://schemas.microsoft.com/office/drawing/2018/hyperlinkcolor" val="tx"/>
                    </a:ext>
                  </a:extLst>
                </a:hlinkClick>
              </a:rPr>
              <a:t>Reload Greece</a:t>
            </a:r>
            <a:r>
              <a:rPr lang="en-IE" sz="2800" dirty="0">
                <a:solidFill>
                  <a:schemeClr val="tx1">
                    <a:lumMod val="75000"/>
                    <a:lumOff val="25000"/>
                  </a:schemeClr>
                </a:solidFill>
              </a:rPr>
              <a:t>, UK</a:t>
            </a:r>
          </a:p>
          <a:p>
            <a:pPr>
              <a:spcBef>
                <a:spcPts val="0"/>
              </a:spcBef>
            </a:pPr>
            <a:endParaRPr lang="en-IE" sz="2800" dirty="0">
              <a:solidFill>
                <a:schemeClr val="tx1">
                  <a:lumMod val="75000"/>
                  <a:lumOff val="25000"/>
                </a:schemeClr>
              </a:solidFill>
            </a:endParaRPr>
          </a:p>
          <a:p>
            <a:pPr>
              <a:spcBef>
                <a:spcPts val="0"/>
              </a:spcBef>
            </a:pPr>
            <a:r>
              <a:rPr lang="en-IE" sz="2400" b="1" dirty="0">
                <a:hlinkClick r:id="rId3">
                  <a:extLst>
                    <a:ext uri="{A12FA001-AC4F-418D-AE19-62706E023703}">
                      <ahyp:hlinkClr xmlns:ahyp="http://schemas.microsoft.com/office/drawing/2018/hyperlinkcolor" val="tx"/>
                    </a:ext>
                  </a:extLst>
                </a:hlinkClick>
              </a:rPr>
              <a:t>Full Interview</a:t>
            </a:r>
            <a:endParaRPr lang="en-IE" sz="2400" b="1" dirty="0"/>
          </a:p>
        </p:txBody>
      </p:sp>
      <p:pic>
        <p:nvPicPr>
          <p:cNvPr id="6" name="Picture 4">
            <a:extLst>
              <a:ext uri="{FF2B5EF4-FFF2-40B4-BE49-F238E27FC236}">
                <a16:creationId xmlns:a16="http://schemas.microsoft.com/office/drawing/2014/main" id="{EFCB3CC5-D922-47E5-ABC4-ED14142E4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28" y="1804988"/>
            <a:ext cx="2664000" cy="2664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719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161DF3-165F-4ED8-AF65-2D071CF3DF6A}"/>
              </a:ext>
            </a:extLst>
          </p:cNvPr>
          <p:cNvSpPr>
            <a:spLocks noGrp="1"/>
          </p:cNvSpPr>
          <p:nvPr>
            <p:ph type="body" sz="quarter" idx="14"/>
          </p:nvPr>
        </p:nvSpPr>
        <p:spPr>
          <a:xfrm>
            <a:off x="3758623" y="405426"/>
            <a:ext cx="7948949" cy="5206518"/>
          </a:xfrm>
        </p:spPr>
        <p:txBody>
          <a:bodyPr/>
          <a:lstStyle/>
          <a:p>
            <a:pPr fontAlgn="base"/>
            <a:r>
              <a:rPr lang="en-IE" b="1" i="1" dirty="0">
                <a:solidFill>
                  <a:srgbClr val="389DAE"/>
                </a:solidFill>
              </a:rPr>
              <a:t>Q3 </a:t>
            </a:r>
            <a:r>
              <a:rPr lang="en-IE" sz="800" b="1" i="1" dirty="0">
                <a:solidFill>
                  <a:srgbClr val="389DAE"/>
                </a:solidFill>
              </a:rPr>
              <a:t> </a:t>
            </a:r>
            <a:r>
              <a:rPr lang="en-IE" i="1" dirty="0">
                <a:solidFill>
                  <a:srgbClr val="E48E02"/>
                </a:solidFill>
              </a:rPr>
              <a:t>How did you make sure that your idea actually fits the needs of the users?</a:t>
            </a:r>
          </a:p>
          <a:p>
            <a:pPr algn="l" fontAlgn="base"/>
            <a:endParaRPr lang="en-IE" i="1" dirty="0">
              <a:solidFill>
                <a:srgbClr val="E48E02"/>
              </a:solidFill>
            </a:endParaRPr>
          </a:p>
          <a:p>
            <a:pPr algn="l" fontAlgn="base">
              <a:lnSpc>
                <a:spcPct val="100000"/>
              </a:lnSpc>
              <a:spcBef>
                <a:spcPts val="0"/>
              </a:spcBef>
            </a:pPr>
            <a:r>
              <a:rPr lang="en-IE" dirty="0">
                <a:solidFill>
                  <a:srgbClr val="666666"/>
                </a:solidFill>
              </a:rPr>
              <a:t>We ran </a:t>
            </a:r>
            <a:r>
              <a:rPr lang="en-IE" b="1" dirty="0">
                <a:solidFill>
                  <a:srgbClr val="666666"/>
                </a:solidFill>
              </a:rPr>
              <a:t>focus groups</a:t>
            </a:r>
            <a:r>
              <a:rPr lang="en-IE" dirty="0">
                <a:solidFill>
                  <a:srgbClr val="666666"/>
                </a:solidFill>
              </a:rPr>
              <a:t>, we did </a:t>
            </a:r>
            <a:r>
              <a:rPr lang="en-IE" b="1" dirty="0">
                <a:solidFill>
                  <a:srgbClr val="666666"/>
                </a:solidFill>
              </a:rPr>
              <a:t>surveys</a:t>
            </a:r>
            <a:r>
              <a:rPr lang="en-IE" dirty="0">
                <a:solidFill>
                  <a:srgbClr val="666666"/>
                </a:solidFill>
              </a:rPr>
              <a:t> we ran </a:t>
            </a:r>
            <a:r>
              <a:rPr lang="en-IE" b="1" dirty="0">
                <a:solidFill>
                  <a:srgbClr val="666666"/>
                </a:solidFill>
              </a:rPr>
              <a:t>pilot events</a:t>
            </a:r>
            <a:r>
              <a:rPr lang="en-IE" dirty="0">
                <a:solidFill>
                  <a:srgbClr val="666666"/>
                </a:solidFill>
              </a:rPr>
              <a:t>. We constantly </a:t>
            </a:r>
            <a:r>
              <a:rPr lang="en-IE" b="1" dirty="0">
                <a:solidFill>
                  <a:srgbClr val="666666"/>
                </a:solidFill>
              </a:rPr>
              <a:t>sought and seek feedback </a:t>
            </a:r>
            <a:r>
              <a:rPr lang="en-IE" dirty="0">
                <a:solidFill>
                  <a:srgbClr val="666666"/>
                </a:solidFill>
              </a:rPr>
              <a:t>in everything we do. We </a:t>
            </a:r>
            <a:r>
              <a:rPr lang="en-IE" b="1" dirty="0">
                <a:solidFill>
                  <a:srgbClr val="666666"/>
                </a:solidFill>
              </a:rPr>
              <a:t>asked our community </a:t>
            </a:r>
            <a:r>
              <a:rPr lang="en-IE" dirty="0">
                <a:solidFill>
                  <a:srgbClr val="666666"/>
                </a:solidFill>
              </a:rPr>
              <a:t>what is it that you want to see from what we are building, </a:t>
            </a:r>
            <a:r>
              <a:rPr lang="en-IE" b="1" dirty="0">
                <a:solidFill>
                  <a:srgbClr val="666666"/>
                </a:solidFill>
              </a:rPr>
              <a:t>what are your needs</a:t>
            </a:r>
            <a:r>
              <a:rPr lang="en-IE" dirty="0">
                <a:solidFill>
                  <a:srgbClr val="666666"/>
                </a:solidFill>
              </a:rPr>
              <a:t>, </a:t>
            </a:r>
            <a:r>
              <a:rPr lang="en-IE" b="1" dirty="0">
                <a:solidFill>
                  <a:srgbClr val="666666"/>
                </a:solidFill>
              </a:rPr>
              <a:t>how can we help</a:t>
            </a:r>
            <a:r>
              <a:rPr lang="en-IE" dirty="0">
                <a:solidFill>
                  <a:srgbClr val="666666"/>
                </a:solidFill>
              </a:rPr>
              <a:t>? Our door has always been open to </a:t>
            </a:r>
            <a:r>
              <a:rPr lang="en-IE" b="1" dirty="0">
                <a:solidFill>
                  <a:srgbClr val="666666"/>
                </a:solidFill>
              </a:rPr>
              <a:t>hear new ideas </a:t>
            </a:r>
            <a:r>
              <a:rPr lang="en-IE" dirty="0">
                <a:solidFill>
                  <a:srgbClr val="666666"/>
                </a:solidFill>
              </a:rPr>
              <a:t>and </a:t>
            </a:r>
            <a:r>
              <a:rPr lang="en-IE" b="1" dirty="0">
                <a:solidFill>
                  <a:srgbClr val="666666"/>
                </a:solidFill>
              </a:rPr>
              <a:t>adaptation is key </a:t>
            </a:r>
            <a:r>
              <a:rPr lang="en-IE" dirty="0">
                <a:solidFill>
                  <a:srgbClr val="666666"/>
                </a:solidFill>
              </a:rPr>
              <a:t>when you are shaping something new.</a:t>
            </a:r>
          </a:p>
        </p:txBody>
      </p:sp>
      <p:sp>
        <p:nvSpPr>
          <p:cNvPr id="9" name="Text Placeholder 5">
            <a:extLst>
              <a:ext uri="{FF2B5EF4-FFF2-40B4-BE49-F238E27FC236}">
                <a16:creationId xmlns:a16="http://schemas.microsoft.com/office/drawing/2014/main" id="{581C9C23-C34E-403B-B9A0-B9E55F598443}"/>
              </a:ext>
            </a:extLst>
          </p:cNvPr>
          <p:cNvSpPr>
            <a:spLocks noGrp="1"/>
          </p:cNvSpPr>
          <p:nvPr>
            <p:ph type="body" sz="quarter" idx="15"/>
          </p:nvPr>
        </p:nvSpPr>
        <p:spPr>
          <a:xfrm>
            <a:off x="484428" y="142875"/>
            <a:ext cx="2852539" cy="6286500"/>
          </a:xfrm>
        </p:spPr>
        <p:txBody>
          <a:bodyPr>
            <a:normAutofit fontScale="92500" lnSpcReduction="20000"/>
          </a:bodyPr>
          <a:lstStyle/>
          <a:p>
            <a:r>
              <a:rPr lang="en-IE" b="1" dirty="0">
                <a:solidFill>
                  <a:schemeClr val="tx1">
                    <a:lumMod val="75000"/>
                    <a:lumOff val="25000"/>
                  </a:schemeClr>
                </a:solidFill>
              </a:rPr>
              <a:t>Interview with Young Digital Social Innovator </a:t>
            </a: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dirty="0">
                <a:solidFill>
                  <a:schemeClr val="tx1">
                    <a:lumMod val="75000"/>
                    <a:lumOff val="25000"/>
                  </a:schemeClr>
                </a:solidFill>
              </a:rPr>
              <a:t>Effie </a:t>
            </a:r>
            <a:r>
              <a:rPr lang="en-IE" sz="2800" dirty="0" err="1">
                <a:solidFill>
                  <a:schemeClr val="tx1">
                    <a:lumMod val="75000"/>
                    <a:lumOff val="25000"/>
                  </a:schemeClr>
                </a:solidFill>
              </a:rPr>
              <a:t>Krytata</a:t>
            </a:r>
            <a:r>
              <a:rPr lang="en-IE" sz="2800" dirty="0">
                <a:solidFill>
                  <a:schemeClr val="tx1">
                    <a:lumMod val="75000"/>
                    <a:lumOff val="25000"/>
                  </a:schemeClr>
                </a:solidFill>
              </a:rPr>
              <a:t>, </a:t>
            </a:r>
            <a:r>
              <a:rPr lang="en-IE" sz="2800" dirty="0">
                <a:solidFill>
                  <a:schemeClr val="tx1">
                    <a:lumMod val="75000"/>
                    <a:lumOff val="25000"/>
                  </a:schemeClr>
                </a:solidFill>
                <a:hlinkClick r:id="rId2">
                  <a:extLst>
                    <a:ext uri="{A12FA001-AC4F-418D-AE19-62706E023703}">
                      <ahyp:hlinkClr xmlns:ahyp="http://schemas.microsoft.com/office/drawing/2018/hyperlinkcolor" val="tx"/>
                    </a:ext>
                  </a:extLst>
                </a:hlinkClick>
              </a:rPr>
              <a:t>Reload Greece</a:t>
            </a:r>
            <a:r>
              <a:rPr lang="en-IE" sz="2800" dirty="0">
                <a:solidFill>
                  <a:schemeClr val="tx1">
                    <a:lumMod val="75000"/>
                    <a:lumOff val="25000"/>
                  </a:schemeClr>
                </a:solidFill>
              </a:rPr>
              <a:t>, UK</a:t>
            </a:r>
          </a:p>
          <a:p>
            <a:pPr>
              <a:spcBef>
                <a:spcPts val="0"/>
              </a:spcBef>
            </a:pPr>
            <a:endParaRPr lang="en-IE" sz="2800" dirty="0">
              <a:solidFill>
                <a:schemeClr val="tx1">
                  <a:lumMod val="75000"/>
                  <a:lumOff val="25000"/>
                </a:schemeClr>
              </a:solidFill>
            </a:endParaRPr>
          </a:p>
          <a:p>
            <a:pPr>
              <a:spcBef>
                <a:spcPts val="0"/>
              </a:spcBef>
            </a:pPr>
            <a:r>
              <a:rPr lang="en-IE" sz="2400" b="1" dirty="0">
                <a:hlinkClick r:id="rId3">
                  <a:extLst>
                    <a:ext uri="{A12FA001-AC4F-418D-AE19-62706E023703}">
                      <ahyp:hlinkClr xmlns:ahyp="http://schemas.microsoft.com/office/drawing/2018/hyperlinkcolor" val="tx"/>
                    </a:ext>
                  </a:extLst>
                </a:hlinkClick>
              </a:rPr>
              <a:t>Full Interview</a:t>
            </a:r>
            <a:endParaRPr lang="en-IE" sz="2400" b="1" dirty="0"/>
          </a:p>
        </p:txBody>
      </p:sp>
      <p:pic>
        <p:nvPicPr>
          <p:cNvPr id="6" name="Picture 4">
            <a:extLst>
              <a:ext uri="{FF2B5EF4-FFF2-40B4-BE49-F238E27FC236}">
                <a16:creationId xmlns:a16="http://schemas.microsoft.com/office/drawing/2014/main" id="{EFCB3CC5-D922-47E5-ABC4-ED14142E4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28" y="1804988"/>
            <a:ext cx="2664000" cy="2664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087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161DF3-165F-4ED8-AF65-2D071CF3DF6A}"/>
              </a:ext>
            </a:extLst>
          </p:cNvPr>
          <p:cNvSpPr>
            <a:spLocks noGrp="1"/>
          </p:cNvSpPr>
          <p:nvPr>
            <p:ph type="body" sz="quarter" idx="14"/>
          </p:nvPr>
        </p:nvSpPr>
        <p:spPr>
          <a:xfrm>
            <a:off x="3758623" y="405426"/>
            <a:ext cx="7948949" cy="5206518"/>
          </a:xfrm>
        </p:spPr>
        <p:txBody>
          <a:bodyPr/>
          <a:lstStyle/>
          <a:p>
            <a:pPr algn="l" fontAlgn="base"/>
            <a:r>
              <a:rPr lang="en-IE" b="1" i="1" dirty="0">
                <a:solidFill>
                  <a:srgbClr val="389DAE"/>
                </a:solidFill>
              </a:rPr>
              <a:t>Q4 </a:t>
            </a:r>
            <a:r>
              <a:rPr lang="en-IE" sz="800" b="1" i="1" dirty="0">
                <a:solidFill>
                  <a:srgbClr val="389DAE"/>
                </a:solidFill>
              </a:rPr>
              <a:t> </a:t>
            </a:r>
            <a:r>
              <a:rPr lang="en-IE" i="1" dirty="0">
                <a:solidFill>
                  <a:srgbClr val="E48E02"/>
                </a:solidFill>
              </a:rPr>
              <a:t>How did you raise the money for your idea and what is your advice for others considering DYI fundraising?</a:t>
            </a:r>
          </a:p>
          <a:p>
            <a:pPr fontAlgn="base">
              <a:lnSpc>
                <a:spcPct val="100000"/>
              </a:lnSpc>
              <a:spcBef>
                <a:spcPts val="0"/>
              </a:spcBef>
            </a:pPr>
            <a:r>
              <a:rPr lang="en-IE" dirty="0">
                <a:solidFill>
                  <a:srgbClr val="666666"/>
                </a:solidFill>
              </a:rPr>
              <a:t>We raised our </a:t>
            </a:r>
            <a:r>
              <a:rPr lang="en-IE" b="1" dirty="0">
                <a:solidFill>
                  <a:srgbClr val="666666"/>
                </a:solidFill>
              </a:rPr>
              <a:t>first round of funding </a:t>
            </a:r>
            <a:r>
              <a:rPr lang="en-IE" dirty="0">
                <a:solidFill>
                  <a:srgbClr val="666666"/>
                </a:solidFill>
              </a:rPr>
              <a:t>by having a solid team and plan and our </a:t>
            </a:r>
            <a:r>
              <a:rPr lang="en-IE" b="1" dirty="0">
                <a:solidFill>
                  <a:srgbClr val="666666"/>
                </a:solidFill>
              </a:rPr>
              <a:t>legal charitable status </a:t>
            </a:r>
            <a:r>
              <a:rPr lang="en-IE" dirty="0">
                <a:solidFill>
                  <a:srgbClr val="666666"/>
                </a:solidFill>
              </a:rPr>
              <a:t>approved by the Charity Commission. We had a clear direction and knew how we were going to get there and were very passionate and committed to follow the plan through no matter what. This was very important when </a:t>
            </a:r>
            <a:r>
              <a:rPr lang="en-IE" b="1" dirty="0">
                <a:solidFill>
                  <a:srgbClr val="666666"/>
                </a:solidFill>
              </a:rPr>
              <a:t>approaching individual donors and organisations</a:t>
            </a:r>
            <a:r>
              <a:rPr lang="en-IE" dirty="0">
                <a:solidFill>
                  <a:srgbClr val="666666"/>
                </a:solidFill>
              </a:rPr>
              <a:t>. We have been very humbled to have received the invaluable support of </a:t>
            </a:r>
            <a:r>
              <a:rPr lang="en-IE" b="1" dirty="0">
                <a:solidFill>
                  <a:srgbClr val="666666"/>
                </a:solidFill>
              </a:rPr>
              <a:t>esteemed foundations, corporates and individuals </a:t>
            </a:r>
            <a:r>
              <a:rPr lang="en-IE" dirty="0">
                <a:solidFill>
                  <a:srgbClr val="666666"/>
                </a:solidFill>
              </a:rPr>
              <a:t>without whom, we would not have been able to grow our organisation and to whom we are very grateful. Key I think is </a:t>
            </a:r>
            <a:r>
              <a:rPr lang="en-IE" b="1" dirty="0">
                <a:solidFill>
                  <a:srgbClr val="666666"/>
                </a:solidFill>
              </a:rPr>
              <a:t>turning up prepared</a:t>
            </a:r>
            <a:r>
              <a:rPr lang="en-IE" dirty="0">
                <a:solidFill>
                  <a:srgbClr val="666666"/>
                </a:solidFill>
              </a:rPr>
              <a:t>, know </a:t>
            </a:r>
            <a:r>
              <a:rPr lang="en-IE" b="1" dirty="0">
                <a:solidFill>
                  <a:srgbClr val="666666"/>
                </a:solidFill>
              </a:rPr>
              <a:t>what you want to achieve</a:t>
            </a:r>
            <a:r>
              <a:rPr lang="en-IE" dirty="0">
                <a:solidFill>
                  <a:srgbClr val="666666"/>
                </a:solidFill>
              </a:rPr>
              <a:t> and </a:t>
            </a:r>
            <a:r>
              <a:rPr lang="en-IE" b="1" dirty="0">
                <a:solidFill>
                  <a:srgbClr val="666666"/>
                </a:solidFill>
              </a:rPr>
              <a:t>how you are going to get </a:t>
            </a:r>
            <a:r>
              <a:rPr lang="en-IE" dirty="0">
                <a:solidFill>
                  <a:srgbClr val="666666"/>
                </a:solidFill>
              </a:rPr>
              <a:t>there setting out your three year plan. Having a </a:t>
            </a:r>
            <a:r>
              <a:rPr lang="en-IE" b="1" dirty="0">
                <a:solidFill>
                  <a:srgbClr val="666666"/>
                </a:solidFill>
              </a:rPr>
              <a:t>team whose skills are also complementary is key </a:t>
            </a:r>
            <a:r>
              <a:rPr lang="en-IE" dirty="0">
                <a:solidFill>
                  <a:srgbClr val="666666"/>
                </a:solidFill>
              </a:rPr>
              <a:t>as it proves you have the driving force to execute on your vision.</a:t>
            </a:r>
          </a:p>
        </p:txBody>
      </p:sp>
      <p:sp>
        <p:nvSpPr>
          <p:cNvPr id="9" name="Text Placeholder 5">
            <a:extLst>
              <a:ext uri="{FF2B5EF4-FFF2-40B4-BE49-F238E27FC236}">
                <a16:creationId xmlns:a16="http://schemas.microsoft.com/office/drawing/2014/main" id="{581C9C23-C34E-403B-B9A0-B9E55F598443}"/>
              </a:ext>
            </a:extLst>
          </p:cNvPr>
          <p:cNvSpPr>
            <a:spLocks noGrp="1"/>
          </p:cNvSpPr>
          <p:nvPr>
            <p:ph type="body" sz="quarter" idx="15"/>
          </p:nvPr>
        </p:nvSpPr>
        <p:spPr>
          <a:xfrm>
            <a:off x="484428" y="142875"/>
            <a:ext cx="2852539" cy="6286500"/>
          </a:xfrm>
        </p:spPr>
        <p:txBody>
          <a:bodyPr>
            <a:normAutofit fontScale="92500" lnSpcReduction="20000"/>
          </a:bodyPr>
          <a:lstStyle/>
          <a:p>
            <a:r>
              <a:rPr lang="en-IE" b="1" dirty="0">
                <a:solidFill>
                  <a:schemeClr val="tx1">
                    <a:lumMod val="75000"/>
                    <a:lumOff val="25000"/>
                  </a:schemeClr>
                </a:solidFill>
              </a:rPr>
              <a:t>Interview with Young Digital Social Innovator </a:t>
            </a: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dirty="0">
                <a:solidFill>
                  <a:schemeClr val="tx1">
                    <a:lumMod val="75000"/>
                    <a:lumOff val="25000"/>
                  </a:schemeClr>
                </a:solidFill>
              </a:rPr>
              <a:t>Effie </a:t>
            </a:r>
            <a:r>
              <a:rPr lang="en-IE" sz="2800" dirty="0" err="1">
                <a:solidFill>
                  <a:schemeClr val="tx1">
                    <a:lumMod val="75000"/>
                    <a:lumOff val="25000"/>
                  </a:schemeClr>
                </a:solidFill>
              </a:rPr>
              <a:t>Krytata</a:t>
            </a:r>
            <a:r>
              <a:rPr lang="en-IE" sz="2800" dirty="0">
                <a:solidFill>
                  <a:schemeClr val="tx1">
                    <a:lumMod val="75000"/>
                    <a:lumOff val="25000"/>
                  </a:schemeClr>
                </a:solidFill>
              </a:rPr>
              <a:t>, </a:t>
            </a:r>
            <a:r>
              <a:rPr lang="en-IE" sz="2800" dirty="0">
                <a:solidFill>
                  <a:schemeClr val="tx1">
                    <a:lumMod val="75000"/>
                    <a:lumOff val="25000"/>
                  </a:schemeClr>
                </a:solidFill>
                <a:hlinkClick r:id="rId2">
                  <a:extLst>
                    <a:ext uri="{A12FA001-AC4F-418D-AE19-62706E023703}">
                      <ahyp:hlinkClr xmlns:ahyp="http://schemas.microsoft.com/office/drawing/2018/hyperlinkcolor" val="tx"/>
                    </a:ext>
                  </a:extLst>
                </a:hlinkClick>
              </a:rPr>
              <a:t>Reload Greece</a:t>
            </a:r>
            <a:r>
              <a:rPr lang="en-IE" sz="2800" dirty="0">
                <a:solidFill>
                  <a:schemeClr val="tx1">
                    <a:lumMod val="75000"/>
                    <a:lumOff val="25000"/>
                  </a:schemeClr>
                </a:solidFill>
              </a:rPr>
              <a:t>, UK</a:t>
            </a:r>
          </a:p>
          <a:p>
            <a:pPr>
              <a:spcBef>
                <a:spcPts val="0"/>
              </a:spcBef>
            </a:pPr>
            <a:endParaRPr lang="en-IE" sz="2800" dirty="0">
              <a:solidFill>
                <a:schemeClr val="tx1">
                  <a:lumMod val="75000"/>
                  <a:lumOff val="25000"/>
                </a:schemeClr>
              </a:solidFill>
            </a:endParaRPr>
          </a:p>
          <a:p>
            <a:pPr>
              <a:spcBef>
                <a:spcPts val="0"/>
              </a:spcBef>
            </a:pPr>
            <a:r>
              <a:rPr lang="en-IE" sz="2400" b="1" dirty="0">
                <a:hlinkClick r:id="rId3">
                  <a:extLst>
                    <a:ext uri="{A12FA001-AC4F-418D-AE19-62706E023703}">
                      <ahyp:hlinkClr xmlns:ahyp="http://schemas.microsoft.com/office/drawing/2018/hyperlinkcolor" val="tx"/>
                    </a:ext>
                  </a:extLst>
                </a:hlinkClick>
              </a:rPr>
              <a:t>Full Interview</a:t>
            </a:r>
            <a:endParaRPr lang="en-IE" sz="2400" b="1" dirty="0"/>
          </a:p>
        </p:txBody>
      </p:sp>
      <p:pic>
        <p:nvPicPr>
          <p:cNvPr id="6" name="Picture 4">
            <a:extLst>
              <a:ext uri="{FF2B5EF4-FFF2-40B4-BE49-F238E27FC236}">
                <a16:creationId xmlns:a16="http://schemas.microsoft.com/office/drawing/2014/main" id="{EFCB3CC5-D922-47E5-ABC4-ED14142E4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428" y="1804988"/>
            <a:ext cx="2664000" cy="2664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960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89DA13A-2BCC-BE43-B139-5C2B5BAB0A86}"/>
              </a:ext>
            </a:extLst>
          </p:cNvPr>
          <p:cNvSpPr>
            <a:spLocks noGrp="1"/>
          </p:cNvSpPr>
          <p:nvPr>
            <p:ph type="body" sz="quarter" idx="13"/>
          </p:nvPr>
        </p:nvSpPr>
        <p:spPr/>
        <p:txBody>
          <a:bodyPr/>
          <a:lstStyle/>
          <a:p>
            <a:r>
              <a:rPr lang="en-US" dirty="0"/>
              <a:t>Overview</a:t>
            </a:r>
          </a:p>
        </p:txBody>
      </p:sp>
      <p:sp>
        <p:nvSpPr>
          <p:cNvPr id="7" name="Text Placeholder 6">
            <a:extLst>
              <a:ext uri="{FF2B5EF4-FFF2-40B4-BE49-F238E27FC236}">
                <a16:creationId xmlns:a16="http://schemas.microsoft.com/office/drawing/2014/main" id="{F7576F89-9314-4F42-9AAD-46FB8439A4FF}"/>
              </a:ext>
            </a:extLst>
          </p:cNvPr>
          <p:cNvSpPr>
            <a:spLocks noGrp="1"/>
          </p:cNvSpPr>
          <p:nvPr>
            <p:ph type="body" sz="quarter" idx="14"/>
          </p:nvPr>
        </p:nvSpPr>
        <p:spPr>
          <a:xfrm>
            <a:off x="357175" y="1074060"/>
            <a:ext cx="5219760" cy="5508284"/>
          </a:xfrm>
          <a:solidFill>
            <a:schemeClr val="bg1"/>
          </a:solidFill>
        </p:spPr>
        <p:txBody>
          <a:bodyPr/>
          <a:lstStyle/>
          <a:p>
            <a:pPr algn="ctr"/>
            <a:r>
              <a:rPr lang="en-US" sz="2400" b="1" i="0" dirty="0">
                <a:solidFill>
                  <a:schemeClr val="tx1">
                    <a:lumMod val="75000"/>
                    <a:lumOff val="25000"/>
                  </a:schemeClr>
                </a:solidFill>
                <a:latin typeface="Calibri" panose="020F0502020204030204" pitchFamily="34" charset="0"/>
              </a:rPr>
              <a:t>How to Fund and Finance A Digital Social Innovation Idea: </a:t>
            </a:r>
            <a:r>
              <a:rPr lang="en-US" sz="2400" b="1" i="0" dirty="0">
                <a:solidFill>
                  <a:srgbClr val="40A67A"/>
                </a:solidFill>
                <a:latin typeface="Calibri" panose="020F0502020204030204" pitchFamily="34" charset="0"/>
              </a:rPr>
              <a:t>Different Ways to Access Funding, Finance &amp; Support</a:t>
            </a:r>
          </a:p>
          <a:p>
            <a:r>
              <a:rPr lang="en-US" sz="1800" b="1" dirty="0">
                <a:solidFill>
                  <a:srgbClr val="E63275"/>
                </a:solidFill>
                <a:effectLst/>
                <a:latin typeface="Calibri" panose="020F0502020204030204" pitchFamily="34" charset="0"/>
                <a:ea typeface="Times New Roman" panose="02020603050405020304" pitchFamily="18" charset="0"/>
              </a:rPr>
              <a:t>5 WAYS TO START &amp; FUND YOUR DIGITAL SOCIAL INNOVATION Business/Project: </a:t>
            </a:r>
            <a:r>
              <a:rPr lang="en-US" sz="1800" b="1" dirty="0">
                <a:solidFill>
                  <a:schemeClr val="tx1">
                    <a:lumMod val="75000"/>
                    <a:lumOff val="25000"/>
                  </a:schemeClr>
                </a:solidFill>
                <a:effectLst/>
                <a:latin typeface="Calibri" panose="020F0502020204030204" pitchFamily="34" charset="0"/>
                <a:ea typeface="Times New Roman" panose="02020603050405020304" pitchFamily="18" charset="0"/>
              </a:rPr>
              <a:t>Spotlight on….</a:t>
            </a:r>
          </a:p>
          <a:p>
            <a:pPr marL="457200" indent="-457200">
              <a:spcBef>
                <a:spcPts val="0"/>
              </a:spcBef>
              <a:buFont typeface="+mj-lt"/>
              <a:buAutoNum type="arabicPeriod"/>
            </a:pPr>
            <a:r>
              <a:rPr lang="en-US" sz="1800" b="1" dirty="0">
                <a:solidFill>
                  <a:srgbClr val="E63275"/>
                </a:solidFill>
                <a:effectLst/>
                <a:latin typeface="Calibri" panose="020F0502020204030204" pitchFamily="34" charset="0"/>
                <a:ea typeface="Times New Roman" panose="02020603050405020304" pitchFamily="18" charset="0"/>
              </a:rPr>
              <a:t>Lean Start Ups – </a:t>
            </a:r>
            <a:r>
              <a:rPr lang="en-US" sz="1800" dirty="0">
                <a:solidFill>
                  <a:schemeClr val="tx1">
                    <a:lumMod val="75000"/>
                    <a:lumOff val="25000"/>
                  </a:schemeClr>
                </a:solidFill>
                <a:latin typeface="Calibri" panose="020F0502020204030204" pitchFamily="34" charset="0"/>
              </a:rPr>
              <a:t>sometimes less is more!</a:t>
            </a:r>
          </a:p>
          <a:p>
            <a:pPr marL="457200" indent="-457200">
              <a:spcBef>
                <a:spcPts val="0"/>
              </a:spcBef>
              <a:buFont typeface="+mj-lt"/>
              <a:buAutoNum type="arabicPeriod"/>
            </a:pPr>
            <a:r>
              <a:rPr lang="en-US" sz="1800" b="1" dirty="0">
                <a:solidFill>
                  <a:srgbClr val="E63275"/>
                </a:solidFill>
                <a:latin typeface="Calibri" panose="020F0502020204030204" pitchFamily="34" charset="0"/>
              </a:rPr>
              <a:t>Finding Your Local Cheerleader </a:t>
            </a:r>
            <a:r>
              <a:rPr lang="en-US" sz="1800" dirty="0">
                <a:solidFill>
                  <a:schemeClr val="tx1">
                    <a:lumMod val="75000"/>
                    <a:lumOff val="25000"/>
                  </a:schemeClr>
                </a:solidFill>
                <a:latin typeface="Calibri" panose="020F0502020204030204" pitchFamily="34" charset="0"/>
              </a:rPr>
              <a:t>– who is going to hold your hand and support you along the way!</a:t>
            </a:r>
          </a:p>
          <a:p>
            <a:pPr marL="457200" indent="-457200">
              <a:spcBef>
                <a:spcPts val="0"/>
              </a:spcBef>
              <a:buFont typeface="+mj-lt"/>
              <a:buAutoNum type="arabicPeriod"/>
            </a:pPr>
            <a:r>
              <a:rPr lang="en-US" sz="1800" b="1" dirty="0">
                <a:solidFill>
                  <a:srgbClr val="E63275"/>
                </a:solidFill>
                <a:latin typeface="Calibri" panose="020F0502020204030204" pitchFamily="34" charset="0"/>
              </a:rPr>
              <a:t>Frugal Innovation meets Social Innovation</a:t>
            </a:r>
          </a:p>
          <a:p>
            <a:pPr marL="457200" indent="-457200">
              <a:spcBef>
                <a:spcPts val="0"/>
              </a:spcBef>
              <a:buFont typeface="+mj-lt"/>
              <a:buAutoNum type="arabicPeriod"/>
            </a:pPr>
            <a:r>
              <a:rPr lang="en-US" sz="1800" b="1" dirty="0">
                <a:solidFill>
                  <a:srgbClr val="E63275"/>
                </a:solidFill>
                <a:effectLst/>
                <a:latin typeface="Calibri" panose="020F0502020204030204" pitchFamily="34" charset="0"/>
                <a:ea typeface="Times New Roman" panose="02020603050405020304" pitchFamily="18" charset="0"/>
              </a:rPr>
              <a:t>Impact Investors, Crowd Funding… – </a:t>
            </a:r>
            <a:r>
              <a:rPr lang="en-US" sz="1800" dirty="0">
                <a:solidFill>
                  <a:schemeClr val="tx1">
                    <a:lumMod val="75000"/>
                    <a:lumOff val="25000"/>
                  </a:schemeClr>
                </a:solidFill>
                <a:effectLst/>
                <a:latin typeface="Calibri" panose="020F0502020204030204" pitchFamily="34" charset="0"/>
                <a:ea typeface="Times New Roman" panose="02020603050405020304" pitchFamily="18" charset="0"/>
              </a:rPr>
              <a:t>spark investors and the publics interest and get their funding support!</a:t>
            </a:r>
          </a:p>
          <a:p>
            <a:pPr marL="457200" indent="-457200">
              <a:spcBef>
                <a:spcPts val="0"/>
              </a:spcBef>
              <a:buFont typeface="+mj-lt"/>
              <a:buAutoNum type="arabicPeriod"/>
            </a:pPr>
            <a:r>
              <a:rPr lang="en-US" sz="1800" b="1" dirty="0">
                <a:solidFill>
                  <a:srgbClr val="E63275"/>
                </a:solidFill>
                <a:effectLst/>
                <a:latin typeface="Calibri" panose="020F0502020204030204" pitchFamily="34" charset="0"/>
                <a:ea typeface="Times New Roman" panose="02020603050405020304" pitchFamily="18" charset="0"/>
              </a:rPr>
              <a:t>Social Innovation Competitions, Grants &amp; Awards – </a:t>
            </a:r>
            <a:r>
              <a:rPr lang="en-US" sz="1800" dirty="0">
                <a:solidFill>
                  <a:schemeClr val="tx1">
                    <a:lumMod val="75000"/>
                    <a:lumOff val="25000"/>
                  </a:schemeClr>
                </a:solidFill>
                <a:latin typeface="Calibri" panose="020F0502020204030204" pitchFamily="34" charset="0"/>
              </a:rPr>
              <a:t>not only brings acknowledgement but funds too! Join their networks for support.</a:t>
            </a:r>
          </a:p>
          <a:p>
            <a:r>
              <a:rPr lang="en-US" sz="1800" b="1" dirty="0">
                <a:solidFill>
                  <a:srgbClr val="E63275"/>
                </a:solidFill>
                <a:effectLst/>
                <a:latin typeface="Calibri" panose="020F0502020204030204" pitchFamily="34" charset="0"/>
                <a:ea typeface="Calibri" panose="020F0502020204030204" pitchFamily="34" charset="0"/>
              </a:rPr>
              <a:t>THE PERFECT PITCH: </a:t>
            </a:r>
            <a:r>
              <a:rPr lang="en-US" sz="1800" b="1" dirty="0">
                <a:solidFill>
                  <a:srgbClr val="231F20"/>
                </a:solidFill>
                <a:effectLst/>
                <a:latin typeface="Calibri" panose="020F0502020204030204" pitchFamily="34" charset="0"/>
                <a:ea typeface="Calibri" panose="020F0502020204030204" pitchFamily="34" charset="0"/>
              </a:rPr>
              <a:t>How to pitch to potential funders; </a:t>
            </a:r>
            <a:r>
              <a:rPr lang="en-US" sz="1800" dirty="0">
                <a:solidFill>
                  <a:srgbClr val="231F20"/>
                </a:solidFill>
                <a:effectLst/>
                <a:latin typeface="Calibri" panose="020F0502020204030204" pitchFamily="34" charset="0"/>
                <a:ea typeface="Calibri" panose="020F0502020204030204" pitchFamily="34" charset="0"/>
              </a:rPr>
              <a:t>governments, agencies, equity investors, investment organisations who provide funding for projects that support digital social innovation </a:t>
            </a:r>
            <a:endParaRPr lang="en-US" dirty="0">
              <a:solidFill>
                <a:srgbClr val="ED2A59"/>
              </a:solidFill>
            </a:endParaRPr>
          </a:p>
        </p:txBody>
      </p:sp>
      <p:sp>
        <p:nvSpPr>
          <p:cNvPr id="8" name="Text Placeholder 7">
            <a:extLst>
              <a:ext uri="{FF2B5EF4-FFF2-40B4-BE49-F238E27FC236}">
                <a16:creationId xmlns:a16="http://schemas.microsoft.com/office/drawing/2014/main" id="{656ECF7F-3D5D-3D47-AB78-779318DBABA9}"/>
              </a:ext>
            </a:extLst>
          </p:cNvPr>
          <p:cNvSpPr>
            <a:spLocks noGrp="1"/>
          </p:cNvSpPr>
          <p:nvPr>
            <p:ph type="body" sz="quarter" idx="15"/>
          </p:nvPr>
        </p:nvSpPr>
        <p:spPr>
          <a:xfrm>
            <a:off x="640585" y="348797"/>
            <a:ext cx="4461735" cy="697353"/>
          </a:xfrm>
          <a:solidFill>
            <a:srgbClr val="42B0C2"/>
          </a:solidFill>
        </p:spPr>
        <p:txBody>
          <a:bodyPr anchor="ctr">
            <a:noAutofit/>
          </a:bodyPr>
          <a:lstStyle/>
          <a:p>
            <a:r>
              <a:rPr lang="en-IE" sz="3200" b="1" dirty="0">
                <a:solidFill>
                  <a:schemeClr val="bg1"/>
                </a:solidFill>
              </a:rPr>
              <a:t>Module 5 Topics Covered</a:t>
            </a:r>
            <a:endParaRPr lang="en-US" sz="3200" dirty="0">
              <a:solidFill>
                <a:schemeClr val="bg1"/>
              </a:solidFill>
            </a:endParaRPr>
          </a:p>
        </p:txBody>
      </p:sp>
      <p:pic>
        <p:nvPicPr>
          <p:cNvPr id="4" name="Picture Placeholder 3" descr="A picture containing bench, sitting, person, yellow&#10;&#10;Description automatically generated">
            <a:extLst>
              <a:ext uri="{FF2B5EF4-FFF2-40B4-BE49-F238E27FC236}">
                <a16:creationId xmlns:a16="http://schemas.microsoft.com/office/drawing/2014/main" id="{BBF8ED5B-F734-4783-A4ED-9016B9781850}"/>
              </a:ext>
            </a:extLst>
          </p:cNvPr>
          <p:cNvPicPr>
            <a:picLocks noGrp="1" noChangeAspect="1"/>
          </p:cNvPicPr>
          <p:nvPr>
            <p:ph type="pic" sz="quarter" idx="10"/>
          </p:nvPr>
        </p:nvPicPr>
        <p:blipFill>
          <a:blip r:embed="rId2"/>
          <a:srcRect t="3991" b="3991"/>
          <a:stretch>
            <a:fillRect/>
          </a:stretch>
        </p:blipFill>
        <p:spPr/>
      </p:pic>
      <p:sp>
        <p:nvSpPr>
          <p:cNvPr id="9" name="Text Placeholder 7">
            <a:extLst>
              <a:ext uri="{FF2B5EF4-FFF2-40B4-BE49-F238E27FC236}">
                <a16:creationId xmlns:a16="http://schemas.microsoft.com/office/drawing/2014/main" id="{CD217144-9C01-4BDF-9267-216EA25DE6B6}"/>
              </a:ext>
            </a:extLst>
          </p:cNvPr>
          <p:cNvSpPr txBox="1">
            <a:spLocks/>
          </p:cNvSpPr>
          <p:nvPr/>
        </p:nvSpPr>
        <p:spPr>
          <a:xfrm>
            <a:off x="5654992" y="5730844"/>
            <a:ext cx="5363075" cy="1154313"/>
          </a:xfrm>
          <a:prstGeom prst="rect">
            <a:avLst/>
          </a:prstGeom>
          <a:solidFill>
            <a:srgbClr val="42B0C2"/>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200" b="1">
                <a:solidFill>
                  <a:schemeClr val="bg1"/>
                </a:solidFill>
              </a:rPr>
              <a:t>How to use these Modules! </a:t>
            </a:r>
            <a:r>
              <a:rPr lang="en-IE" sz="1200">
                <a:solidFill>
                  <a:schemeClr val="bg1"/>
                </a:solidFill>
              </a:rPr>
              <a:t>These Modules can be adapted, modified, shortened or combined however you think they will work best for you and your students learning. Please respect copyrights, branding and acknowledgement that these resources and materials were developed by </a:t>
            </a:r>
            <a:r>
              <a:rPr lang="en-IE" sz="1200">
                <a:solidFill>
                  <a:schemeClr val="bg1"/>
                </a:solidFill>
                <a:hlinkClick r:id="rId3">
                  <a:extLst>
                    <a:ext uri="{A12FA001-AC4F-418D-AE19-62706E023703}">
                      <ahyp:hlinkClr xmlns:ahyp="http://schemas.microsoft.com/office/drawing/2018/hyperlinkcolor" val="tx"/>
                    </a:ext>
                  </a:extLst>
                </a:hlinkClick>
              </a:rPr>
              <a:t>Young Digital Social Innovators </a:t>
            </a:r>
            <a:r>
              <a:rPr lang="en-IE" sz="1200">
                <a:solidFill>
                  <a:schemeClr val="bg1"/>
                </a:solidFill>
              </a:rPr>
              <a:t>with the funding and support of the Erasmus+ European Commission.</a:t>
            </a:r>
            <a:endParaRPr lang="en-US" sz="1200" dirty="0">
              <a:solidFill>
                <a:schemeClr val="bg1"/>
              </a:solidFill>
            </a:endParaRPr>
          </a:p>
        </p:txBody>
      </p:sp>
    </p:spTree>
    <p:extLst>
      <p:ext uri="{BB962C8B-B14F-4D97-AF65-F5344CB8AC3E}">
        <p14:creationId xmlns:p14="http://schemas.microsoft.com/office/powerpoint/2010/main" val="9285825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1906CAE-BE39-4996-B203-F748C3BB8F9A}"/>
              </a:ext>
            </a:extLst>
          </p:cNvPr>
          <p:cNvSpPr>
            <a:spLocks noGrp="1"/>
          </p:cNvSpPr>
          <p:nvPr>
            <p:ph type="body" sz="quarter" idx="14"/>
          </p:nvPr>
        </p:nvSpPr>
        <p:spPr>
          <a:xfrm>
            <a:off x="365465" y="1325318"/>
            <a:ext cx="4840254" cy="3273664"/>
          </a:xfrm>
        </p:spPr>
        <p:txBody>
          <a:bodyPr/>
          <a:lstStyle/>
          <a:p>
            <a:r>
              <a:rPr lang="en-IE" b="0" i="0" dirty="0">
                <a:solidFill>
                  <a:srgbClr val="333333"/>
                </a:solidFill>
                <a:effectLst/>
              </a:rPr>
              <a:t>Traditionally, angel investors invest in start-ups and early-stage companies that they believe show great potential for growth and profit – offering healthy returns for those individuals taking on great risk at this early point in the life of the business. This is still true for </a:t>
            </a:r>
            <a:r>
              <a:rPr lang="en-IE" b="1" i="0" dirty="0">
                <a:solidFill>
                  <a:srgbClr val="333333"/>
                </a:solidFill>
                <a:effectLst/>
              </a:rPr>
              <a:t>impact angels</a:t>
            </a:r>
            <a:r>
              <a:rPr lang="en-IE" b="0" i="0" dirty="0">
                <a:solidFill>
                  <a:srgbClr val="333333"/>
                </a:solidFill>
                <a:effectLst/>
              </a:rPr>
              <a:t>, with the additional fact that they are searching for businesses with strong social missions and the potential to create real, scalable environmental or social change. </a:t>
            </a:r>
            <a:endParaRPr lang="en-IE" dirty="0">
              <a:solidFill>
                <a:schemeClr val="tx1">
                  <a:lumMod val="75000"/>
                  <a:lumOff val="25000"/>
                </a:schemeClr>
              </a:solidFill>
            </a:endParaRPr>
          </a:p>
        </p:txBody>
      </p:sp>
      <p:sp>
        <p:nvSpPr>
          <p:cNvPr id="6" name="Text Placeholder 5">
            <a:extLst>
              <a:ext uri="{FF2B5EF4-FFF2-40B4-BE49-F238E27FC236}">
                <a16:creationId xmlns:a16="http://schemas.microsoft.com/office/drawing/2014/main" id="{DEBBBEF6-32AE-47D0-9B14-DCDBEF5388E6}"/>
              </a:ext>
            </a:extLst>
          </p:cNvPr>
          <p:cNvSpPr>
            <a:spLocks noGrp="1"/>
          </p:cNvSpPr>
          <p:nvPr>
            <p:ph type="body" sz="quarter" idx="15"/>
          </p:nvPr>
        </p:nvSpPr>
        <p:spPr>
          <a:xfrm>
            <a:off x="353725" y="377948"/>
            <a:ext cx="6264495" cy="697353"/>
          </a:xfrm>
          <a:solidFill>
            <a:srgbClr val="A6377D"/>
          </a:solidFill>
        </p:spPr>
        <p:txBody>
          <a:bodyPr>
            <a:noAutofit/>
          </a:bodyPr>
          <a:lstStyle/>
          <a:p>
            <a:r>
              <a:rPr lang="en-IE" sz="4800" b="1" dirty="0">
                <a:solidFill>
                  <a:schemeClr val="bg1"/>
                </a:solidFill>
              </a:rPr>
              <a:t>Impact Angel Investors</a:t>
            </a:r>
          </a:p>
        </p:txBody>
      </p:sp>
      <p:sp>
        <p:nvSpPr>
          <p:cNvPr id="7" name="Text Placeholder 6">
            <a:extLst>
              <a:ext uri="{FF2B5EF4-FFF2-40B4-BE49-F238E27FC236}">
                <a16:creationId xmlns:a16="http://schemas.microsoft.com/office/drawing/2014/main" id="{F6DDA92B-E21C-4840-91D4-D39BCB3E0798}"/>
              </a:ext>
            </a:extLst>
          </p:cNvPr>
          <p:cNvSpPr>
            <a:spLocks noGrp="1"/>
          </p:cNvSpPr>
          <p:nvPr>
            <p:ph type="body" sz="quarter" idx="16"/>
          </p:nvPr>
        </p:nvSpPr>
        <p:spPr/>
        <p:txBody>
          <a:bodyPr>
            <a:normAutofit fontScale="85000" lnSpcReduction="20000"/>
          </a:bodyPr>
          <a:lstStyle/>
          <a:p>
            <a:endParaRPr lang="en-IE"/>
          </a:p>
        </p:txBody>
      </p:sp>
      <p:sp>
        <p:nvSpPr>
          <p:cNvPr id="4" name="Text Placeholder 3">
            <a:extLst>
              <a:ext uri="{FF2B5EF4-FFF2-40B4-BE49-F238E27FC236}">
                <a16:creationId xmlns:a16="http://schemas.microsoft.com/office/drawing/2014/main" id="{E6FB166F-B5A5-4760-989C-2124BD083F27}"/>
              </a:ext>
            </a:extLst>
          </p:cNvPr>
          <p:cNvSpPr>
            <a:spLocks noGrp="1"/>
          </p:cNvSpPr>
          <p:nvPr>
            <p:ph type="body" sz="quarter" idx="13"/>
          </p:nvPr>
        </p:nvSpPr>
        <p:spPr/>
        <p:txBody>
          <a:bodyPr>
            <a:normAutofit fontScale="77500" lnSpcReduction="20000"/>
          </a:bodyPr>
          <a:lstStyle/>
          <a:p>
            <a:r>
              <a:rPr lang="en-IE" b="0" i="0" dirty="0">
                <a:effectLst/>
              </a:rPr>
              <a:t>Jay Morris, a social entrepreneur and the portfolio director for the </a:t>
            </a:r>
            <a:r>
              <a:rPr lang="en-IE" b="1" i="0" u="none" strike="noStrike" dirty="0">
                <a:effectLst/>
                <a:hlinkClick r:id="rId2">
                  <a:extLst>
                    <a:ext uri="{A12FA001-AC4F-418D-AE19-62706E023703}">
                      <ahyp:hlinkClr xmlns:ahyp="http://schemas.microsoft.com/office/drawing/2018/hyperlinkcolor" val="tx"/>
                    </a:ext>
                  </a:extLst>
                </a:hlinkClick>
              </a:rPr>
              <a:t>Peery Foundation</a:t>
            </a:r>
            <a:r>
              <a:rPr lang="en-IE" b="0" i="0" dirty="0">
                <a:effectLst/>
              </a:rPr>
              <a:t>, suggested the best place to go for capital is “your backyard.” His recommendation is to start by reaching out to your own networks as people will be more willing to invest with you if there is already an established relationship, level of trust, and interest in your success.</a:t>
            </a:r>
            <a:endParaRPr lang="en-IE" dirty="0"/>
          </a:p>
        </p:txBody>
      </p:sp>
      <p:sp>
        <p:nvSpPr>
          <p:cNvPr id="8" name="Text Placeholder 7">
            <a:extLst>
              <a:ext uri="{FF2B5EF4-FFF2-40B4-BE49-F238E27FC236}">
                <a16:creationId xmlns:a16="http://schemas.microsoft.com/office/drawing/2014/main" id="{20A661FA-B76D-4C71-83C1-81A139F2C302}"/>
              </a:ext>
            </a:extLst>
          </p:cNvPr>
          <p:cNvSpPr>
            <a:spLocks noGrp="1"/>
          </p:cNvSpPr>
          <p:nvPr>
            <p:ph type="body" sz="quarter" idx="17"/>
          </p:nvPr>
        </p:nvSpPr>
        <p:spPr/>
        <p:txBody>
          <a:bodyPr>
            <a:normAutofit fontScale="92500" lnSpcReduction="10000"/>
          </a:bodyPr>
          <a:lstStyle/>
          <a:p>
            <a:endParaRPr lang="en-IE"/>
          </a:p>
        </p:txBody>
      </p:sp>
    </p:spTree>
    <p:extLst>
      <p:ext uri="{BB962C8B-B14F-4D97-AF65-F5344CB8AC3E}">
        <p14:creationId xmlns:p14="http://schemas.microsoft.com/office/powerpoint/2010/main" val="1429932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D7715D-72E1-4ECF-A896-6D42B15192F6}"/>
              </a:ext>
            </a:extLst>
          </p:cNvPr>
          <p:cNvSpPr>
            <a:spLocks noGrp="1"/>
          </p:cNvSpPr>
          <p:nvPr>
            <p:ph type="body" sz="quarter" idx="14"/>
          </p:nvPr>
        </p:nvSpPr>
        <p:spPr>
          <a:xfrm>
            <a:off x="3966827" y="825741"/>
            <a:ext cx="7540362" cy="5206518"/>
          </a:xfrm>
        </p:spPr>
        <p:txBody>
          <a:bodyPr/>
          <a:lstStyle/>
          <a:p>
            <a:r>
              <a:rPr lang="en-IE" b="1" i="0" u="sng" dirty="0">
                <a:solidFill>
                  <a:srgbClr val="A6377D"/>
                </a:solidFill>
                <a:effectLst/>
                <a:hlinkClick r:id="rId2">
                  <a:extLst>
                    <a:ext uri="{A12FA001-AC4F-418D-AE19-62706E023703}">
                      <ahyp:hlinkClr xmlns:ahyp="http://schemas.microsoft.com/office/drawing/2018/hyperlinkcolor" val="tx"/>
                    </a:ext>
                  </a:extLst>
                </a:hlinkClick>
              </a:rPr>
              <a:t>Clearly Social Angels</a:t>
            </a:r>
            <a:r>
              <a:rPr lang="en-IE" b="0" i="0" dirty="0">
                <a:solidFill>
                  <a:schemeClr val="tx1">
                    <a:lumMod val="75000"/>
                    <a:lumOff val="25000"/>
                  </a:schemeClr>
                </a:solidFill>
                <a:effectLst/>
              </a:rPr>
              <a:t>, the UK’s first impact-focused angel investing group, which has brought us into contact with many of the “early adopters” of this form of investing. </a:t>
            </a:r>
          </a:p>
          <a:p>
            <a:r>
              <a:rPr lang="en-IE" b="0" i="0" dirty="0">
                <a:solidFill>
                  <a:schemeClr val="tx1">
                    <a:lumMod val="75000"/>
                    <a:lumOff val="25000"/>
                  </a:schemeClr>
                </a:solidFill>
                <a:effectLst/>
              </a:rPr>
              <a:t>Clearly Social Angels investments are targeted towards innovatively social businesses. Examples of Investments include…</a:t>
            </a:r>
          </a:p>
          <a:p>
            <a:r>
              <a:rPr lang="en-IE" dirty="0">
                <a:solidFill>
                  <a:schemeClr val="tx1">
                    <a:lumMod val="75000"/>
                    <a:lumOff val="25000"/>
                  </a:schemeClr>
                </a:solidFill>
              </a:rPr>
              <a:t>De</a:t>
            </a:r>
            <a:r>
              <a:rPr lang="en-IE" b="0" i="0" dirty="0">
                <a:solidFill>
                  <a:srgbClr val="333333"/>
                </a:solidFill>
                <a:effectLst/>
              </a:rPr>
              <a:t>bt investment into </a:t>
            </a:r>
            <a:r>
              <a:rPr lang="en-IE" b="0" i="0" u="sng" dirty="0">
                <a:solidFill>
                  <a:srgbClr val="666666"/>
                </a:solidFill>
                <a:effectLst/>
                <a:hlinkClick r:id="rId3"/>
              </a:rPr>
              <a:t>Fair Finance</a:t>
            </a:r>
            <a:r>
              <a:rPr lang="en-IE" b="0" i="0" dirty="0">
                <a:solidFill>
                  <a:srgbClr val="333333"/>
                </a:solidFill>
                <a:effectLst/>
              </a:rPr>
              <a:t> (providing microfinance to the financially excluded)</a:t>
            </a:r>
          </a:p>
          <a:p>
            <a:r>
              <a:rPr lang="en-IE" dirty="0">
                <a:solidFill>
                  <a:srgbClr val="333333"/>
                </a:solidFill>
              </a:rPr>
              <a:t>Investing </a:t>
            </a:r>
            <a:r>
              <a:rPr lang="en-IE" b="0" i="0" dirty="0">
                <a:solidFill>
                  <a:srgbClr val="333333"/>
                </a:solidFill>
                <a:effectLst/>
              </a:rPr>
              <a:t>£300k into </a:t>
            </a:r>
            <a:r>
              <a:rPr lang="en-IE" b="0" i="0" u="sng" dirty="0" err="1">
                <a:solidFill>
                  <a:srgbClr val="666666"/>
                </a:solidFill>
                <a:effectLst/>
                <a:hlinkClick r:id="rId4"/>
              </a:rPr>
              <a:t>Playmob</a:t>
            </a:r>
            <a:r>
              <a:rPr lang="en-IE" b="0" i="0" dirty="0">
                <a:solidFill>
                  <a:srgbClr val="333333"/>
                </a:solidFill>
                <a:effectLst/>
              </a:rPr>
              <a:t> (offering in-app purchases through games to support charities like </a:t>
            </a:r>
            <a:r>
              <a:rPr lang="en-IE" b="0" i="0" u="sng" dirty="0">
                <a:solidFill>
                  <a:srgbClr val="666666"/>
                </a:solidFill>
                <a:effectLst/>
                <a:hlinkClick r:id="rId5"/>
              </a:rPr>
              <a:t>Global Angels</a:t>
            </a:r>
            <a:r>
              <a:rPr lang="en-IE" b="0" i="0" dirty="0">
                <a:solidFill>
                  <a:srgbClr val="333333"/>
                </a:solidFill>
                <a:effectLst/>
              </a:rPr>
              <a:t>, which works for safe drinking water in India).</a:t>
            </a:r>
            <a:r>
              <a:rPr lang="en-IE" b="1" i="0" u="sng" dirty="0">
                <a:solidFill>
                  <a:srgbClr val="A6377D"/>
                </a:solidFill>
                <a:effectLst/>
              </a:rPr>
              <a:t> </a:t>
            </a:r>
          </a:p>
          <a:p>
            <a:r>
              <a:rPr lang="en-IE" b="0" i="0" dirty="0">
                <a:solidFill>
                  <a:srgbClr val="333333"/>
                </a:solidFill>
                <a:effectLst/>
              </a:rPr>
              <a:t>Investment e.g. </a:t>
            </a:r>
            <a:r>
              <a:rPr lang="en-IE" b="0" i="0" u="sng" dirty="0">
                <a:solidFill>
                  <a:srgbClr val="666666"/>
                </a:solidFill>
                <a:effectLst/>
                <a:hlinkClick r:id="rId6"/>
              </a:rPr>
              <a:t>£200k equity investment into </a:t>
            </a:r>
            <a:r>
              <a:rPr lang="en-IE" b="0" i="0" u="sng" dirty="0" err="1">
                <a:solidFill>
                  <a:srgbClr val="666666"/>
                </a:solidFill>
                <a:effectLst/>
                <a:hlinkClick r:id="rId6"/>
              </a:rPr>
              <a:t>Breezie</a:t>
            </a:r>
            <a:r>
              <a:rPr lang="en-IE" b="0" i="0" dirty="0">
                <a:solidFill>
                  <a:srgbClr val="333333"/>
                </a:solidFill>
                <a:effectLst/>
              </a:rPr>
              <a:t>, which offers software for tablets helping get the digitally excluded online. </a:t>
            </a:r>
          </a:p>
          <a:p>
            <a:r>
              <a:rPr lang="en-IE" dirty="0">
                <a:solidFill>
                  <a:srgbClr val="333333"/>
                </a:solidFill>
              </a:rPr>
              <a:t>What are the motivations for Impact Angels?</a:t>
            </a:r>
            <a:endParaRPr lang="en-IE" dirty="0">
              <a:solidFill>
                <a:schemeClr val="tx1">
                  <a:lumMod val="75000"/>
                  <a:lumOff val="25000"/>
                </a:schemeClr>
              </a:solidFill>
            </a:endParaRPr>
          </a:p>
          <a:p>
            <a:endParaRPr lang="en-IE" dirty="0"/>
          </a:p>
        </p:txBody>
      </p:sp>
      <p:sp>
        <p:nvSpPr>
          <p:cNvPr id="3" name="Text Placeholder 2">
            <a:extLst>
              <a:ext uri="{FF2B5EF4-FFF2-40B4-BE49-F238E27FC236}">
                <a16:creationId xmlns:a16="http://schemas.microsoft.com/office/drawing/2014/main" id="{BE226BE2-9B2D-4593-9494-DBB79A24D15F}"/>
              </a:ext>
            </a:extLst>
          </p:cNvPr>
          <p:cNvSpPr>
            <a:spLocks noGrp="1"/>
          </p:cNvSpPr>
          <p:nvPr>
            <p:ph type="body" sz="quarter" idx="15"/>
          </p:nvPr>
        </p:nvSpPr>
        <p:spPr>
          <a:xfrm>
            <a:off x="325926" y="653500"/>
            <a:ext cx="3011042" cy="5206518"/>
          </a:xfrm>
        </p:spPr>
        <p:txBody>
          <a:bodyPr>
            <a:normAutofit/>
          </a:bodyPr>
          <a:lstStyle/>
          <a:p>
            <a:pPr algn="ctr"/>
            <a:r>
              <a:rPr lang="en-IE" sz="4000" b="1" dirty="0">
                <a:solidFill>
                  <a:schemeClr val="tx1">
                    <a:lumMod val="75000"/>
                    <a:lumOff val="25000"/>
                  </a:schemeClr>
                </a:solidFill>
              </a:rPr>
              <a:t>Impact Angel Investors </a:t>
            </a:r>
          </a:p>
          <a:p>
            <a:pPr algn="ctr"/>
            <a:endParaRPr lang="en-IE" b="1" dirty="0">
              <a:solidFill>
                <a:schemeClr val="tx1">
                  <a:lumMod val="75000"/>
                  <a:lumOff val="25000"/>
                </a:schemeClr>
              </a:solidFill>
            </a:endParaRPr>
          </a:p>
          <a:p>
            <a:pPr algn="ctr"/>
            <a:r>
              <a:rPr lang="en-IE" b="1" dirty="0">
                <a:solidFill>
                  <a:schemeClr val="tx1">
                    <a:lumMod val="75000"/>
                    <a:lumOff val="25000"/>
                  </a:schemeClr>
                </a:solidFill>
              </a:rPr>
              <a:t> </a:t>
            </a:r>
            <a:r>
              <a:rPr lang="en-IE" dirty="0">
                <a:solidFill>
                  <a:schemeClr val="tx1">
                    <a:lumMod val="75000"/>
                    <a:lumOff val="25000"/>
                  </a:schemeClr>
                </a:solidFill>
              </a:rPr>
              <a:t>Clearly Social Angels</a:t>
            </a:r>
          </a:p>
          <a:p>
            <a:pPr algn="ctr"/>
            <a:endParaRPr lang="en-IE" dirty="0">
              <a:solidFill>
                <a:schemeClr val="tx1">
                  <a:lumMod val="75000"/>
                  <a:lumOff val="25000"/>
                </a:schemeClr>
              </a:solidFill>
            </a:endParaRPr>
          </a:p>
          <a:p>
            <a:pPr algn="ctr"/>
            <a:r>
              <a:rPr lang="en-IE" sz="2800" i="1" dirty="0">
                <a:solidFill>
                  <a:schemeClr val="tx1">
                    <a:lumMod val="75000"/>
                    <a:lumOff val="25000"/>
                  </a:schemeClr>
                </a:solidFill>
              </a:rPr>
              <a:t>Impact focused Angel Investing Group</a:t>
            </a:r>
          </a:p>
        </p:txBody>
      </p:sp>
      <p:sp>
        <p:nvSpPr>
          <p:cNvPr id="4" name="Text Placeholder 5">
            <a:extLst>
              <a:ext uri="{FF2B5EF4-FFF2-40B4-BE49-F238E27FC236}">
                <a16:creationId xmlns:a16="http://schemas.microsoft.com/office/drawing/2014/main" id="{59DD3AB5-EA1E-4C4A-8CAF-030F2F79B224}"/>
              </a:ext>
            </a:extLst>
          </p:cNvPr>
          <p:cNvSpPr txBox="1">
            <a:spLocks/>
          </p:cNvSpPr>
          <p:nvPr/>
        </p:nvSpPr>
        <p:spPr>
          <a:xfrm>
            <a:off x="4604760" y="29271"/>
            <a:ext cx="6264495" cy="697353"/>
          </a:xfrm>
          <a:prstGeom prst="rect">
            <a:avLst/>
          </a:prstGeom>
          <a:solidFill>
            <a:srgbClr val="A6377D"/>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4800" b="1"/>
              <a:t>Impact Angel Investors</a:t>
            </a:r>
            <a:endParaRPr lang="en-IE" sz="4800" b="1" dirty="0"/>
          </a:p>
        </p:txBody>
      </p:sp>
    </p:spTree>
    <p:extLst>
      <p:ext uri="{BB962C8B-B14F-4D97-AF65-F5344CB8AC3E}">
        <p14:creationId xmlns:p14="http://schemas.microsoft.com/office/powerpoint/2010/main" val="1503547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D7715D-72E1-4ECF-A896-6D42B15192F6}"/>
              </a:ext>
            </a:extLst>
          </p:cNvPr>
          <p:cNvSpPr>
            <a:spLocks noGrp="1"/>
          </p:cNvSpPr>
          <p:nvPr>
            <p:ph type="body" sz="quarter" idx="14"/>
          </p:nvPr>
        </p:nvSpPr>
        <p:spPr>
          <a:xfrm>
            <a:off x="3900434" y="1047668"/>
            <a:ext cx="7965640" cy="5206518"/>
          </a:xfrm>
        </p:spPr>
        <p:txBody>
          <a:bodyPr/>
          <a:lstStyle/>
          <a:p>
            <a:pPr marL="457200" indent="-457200">
              <a:buFont typeface="+mj-lt"/>
              <a:buAutoNum type="arabicPeriod"/>
            </a:pPr>
            <a:r>
              <a:rPr lang="en-IE" b="1" i="0" dirty="0">
                <a:solidFill>
                  <a:srgbClr val="ED2A59"/>
                </a:solidFill>
                <a:effectLst/>
                <a:hlinkClick r:id="rId2">
                  <a:extLst>
                    <a:ext uri="{A12FA001-AC4F-418D-AE19-62706E023703}">
                      <ahyp:hlinkClr xmlns:ahyp="http://schemas.microsoft.com/office/drawing/2018/hyperlinkcolor" val="tx"/>
                    </a:ext>
                  </a:extLst>
                </a:hlinkClick>
              </a:rPr>
              <a:t>Philanthropy </a:t>
            </a:r>
            <a:r>
              <a:rPr lang="en-IE" i="0" dirty="0">
                <a:solidFill>
                  <a:srgbClr val="333333"/>
                </a:solidFill>
                <a:effectLst/>
              </a:rPr>
              <a:t>or charitable foundations who have a particular focus. </a:t>
            </a:r>
            <a:r>
              <a:rPr lang="en-IE" dirty="0">
                <a:solidFill>
                  <a:srgbClr val="333333"/>
                </a:solidFill>
              </a:rPr>
              <a:t>Make sure you match up with their aims</a:t>
            </a:r>
          </a:p>
          <a:p>
            <a:pPr marL="457200" indent="-457200">
              <a:buFont typeface="+mj-lt"/>
              <a:buAutoNum type="arabicPeriod"/>
            </a:pPr>
            <a:r>
              <a:rPr lang="en-IE" b="1" dirty="0">
                <a:solidFill>
                  <a:srgbClr val="ED2A59"/>
                </a:solidFill>
              </a:rPr>
              <a:t>Supporting You </a:t>
            </a:r>
            <a:r>
              <a:rPr lang="en-IE" dirty="0">
                <a:solidFill>
                  <a:srgbClr val="333333"/>
                </a:solidFill>
              </a:rPr>
              <a:t>they may offer expertise, contacts or capital ‘O</a:t>
            </a:r>
            <a:r>
              <a:rPr lang="en-IE" i="0" dirty="0">
                <a:solidFill>
                  <a:srgbClr val="333333"/>
                </a:solidFill>
                <a:effectLst/>
              </a:rPr>
              <a:t>ne of the investors explained that his business had been successful with the support of a community; he could use the capital they had helped him earn to create social change for a large group’. </a:t>
            </a:r>
          </a:p>
          <a:p>
            <a:pPr marL="457200" indent="-457200">
              <a:buFont typeface="+mj-lt"/>
              <a:buAutoNum type="arabicPeriod"/>
            </a:pPr>
            <a:r>
              <a:rPr lang="en-IE" b="1" dirty="0">
                <a:solidFill>
                  <a:srgbClr val="ED2A59"/>
                </a:solidFill>
              </a:rPr>
              <a:t>Add to Business List </a:t>
            </a:r>
            <a:r>
              <a:rPr lang="en-IE" b="0" i="0" dirty="0">
                <a:solidFill>
                  <a:srgbClr val="333333"/>
                </a:solidFill>
                <a:effectLst/>
              </a:rPr>
              <a:t>Others see impact investing as a good way to add good businesses to their list. Investing in companies that combat climate change, or offer solutions that reduce its effects is a good investment.</a:t>
            </a:r>
          </a:p>
          <a:p>
            <a:r>
              <a:rPr lang="en-IE" b="0" i="0" u="sng" dirty="0">
                <a:solidFill>
                  <a:srgbClr val="666666"/>
                </a:solidFill>
                <a:effectLst/>
                <a:hlinkClick r:id="rId3"/>
              </a:rPr>
              <a:t>Extremis</a:t>
            </a:r>
            <a:r>
              <a:rPr lang="en-IE" b="0" i="0" dirty="0">
                <a:solidFill>
                  <a:srgbClr val="333333"/>
                </a:solidFill>
                <a:effectLst/>
              </a:rPr>
              <a:t>, for example, creates pop-up houses for those who have lost theirs through natural disasters), has great potential for long-term returns. So it’s sensible impact investing – it’s the kind of investing that makes sense in a world that needs to address sustainability!</a:t>
            </a:r>
            <a:endParaRPr lang="en-IE" dirty="0">
              <a:solidFill>
                <a:srgbClr val="333333"/>
              </a:solidFill>
            </a:endParaRPr>
          </a:p>
          <a:p>
            <a:endParaRPr lang="en-IE" dirty="0"/>
          </a:p>
        </p:txBody>
      </p:sp>
      <p:sp>
        <p:nvSpPr>
          <p:cNvPr id="3" name="Text Placeholder 2">
            <a:extLst>
              <a:ext uri="{FF2B5EF4-FFF2-40B4-BE49-F238E27FC236}">
                <a16:creationId xmlns:a16="http://schemas.microsoft.com/office/drawing/2014/main" id="{BE226BE2-9B2D-4593-9494-DBB79A24D15F}"/>
              </a:ext>
            </a:extLst>
          </p:cNvPr>
          <p:cNvSpPr>
            <a:spLocks noGrp="1"/>
          </p:cNvSpPr>
          <p:nvPr>
            <p:ph type="body" sz="quarter" idx="15"/>
          </p:nvPr>
        </p:nvSpPr>
        <p:spPr>
          <a:xfrm>
            <a:off x="325926" y="653500"/>
            <a:ext cx="3011042" cy="5206518"/>
          </a:xfrm>
        </p:spPr>
        <p:txBody>
          <a:bodyPr>
            <a:normAutofit/>
          </a:bodyPr>
          <a:lstStyle/>
          <a:p>
            <a:pPr algn="ctr"/>
            <a:r>
              <a:rPr lang="en-IE" sz="4000" b="1" dirty="0">
                <a:solidFill>
                  <a:schemeClr val="tx1">
                    <a:lumMod val="75000"/>
                    <a:lumOff val="25000"/>
                  </a:schemeClr>
                </a:solidFill>
              </a:rPr>
              <a:t>Impact Angel Investors </a:t>
            </a:r>
          </a:p>
          <a:p>
            <a:pPr algn="ctr"/>
            <a:endParaRPr lang="en-IE" b="1" dirty="0">
              <a:solidFill>
                <a:schemeClr val="tx1">
                  <a:lumMod val="75000"/>
                  <a:lumOff val="25000"/>
                </a:schemeClr>
              </a:solidFill>
            </a:endParaRPr>
          </a:p>
          <a:p>
            <a:pPr algn="ctr"/>
            <a:r>
              <a:rPr lang="en-IE" b="1" dirty="0">
                <a:solidFill>
                  <a:schemeClr val="tx1">
                    <a:lumMod val="75000"/>
                    <a:lumOff val="25000"/>
                  </a:schemeClr>
                </a:solidFill>
              </a:rPr>
              <a:t> </a:t>
            </a:r>
            <a:r>
              <a:rPr lang="en-IE" sz="3200" i="1" dirty="0">
                <a:solidFill>
                  <a:srgbClr val="333333"/>
                </a:solidFill>
              </a:rPr>
              <a:t>W</a:t>
            </a:r>
            <a:r>
              <a:rPr lang="en-IE" sz="3200" i="1" dirty="0">
                <a:solidFill>
                  <a:srgbClr val="333333"/>
                </a:solidFill>
                <a:effectLst/>
              </a:rPr>
              <a:t>hat are the motivations of Impact Angels?</a:t>
            </a:r>
          </a:p>
          <a:p>
            <a:pPr algn="ctr"/>
            <a:endParaRPr lang="en-IE" sz="3200" i="1" dirty="0">
              <a:solidFill>
                <a:srgbClr val="333333"/>
              </a:solidFill>
            </a:endParaRPr>
          </a:p>
          <a:p>
            <a:pPr algn="ctr"/>
            <a:r>
              <a:rPr lang="en-IE" sz="2400" i="1" dirty="0">
                <a:solidFill>
                  <a:schemeClr val="tx1">
                    <a:lumMod val="75000"/>
                    <a:lumOff val="25000"/>
                  </a:schemeClr>
                </a:solidFill>
                <a:hlinkClick r:id="rId4">
                  <a:extLst>
                    <a:ext uri="{A12FA001-AC4F-418D-AE19-62706E023703}">
                      <ahyp:hlinkClr xmlns:ahyp="http://schemas.microsoft.com/office/drawing/2018/hyperlinkcolor" val="tx"/>
                    </a:ext>
                  </a:extLst>
                </a:hlinkClick>
              </a:rPr>
              <a:t>Read More</a:t>
            </a:r>
            <a:endParaRPr lang="en-IE" sz="2400" i="1" dirty="0">
              <a:solidFill>
                <a:schemeClr val="tx1">
                  <a:lumMod val="75000"/>
                  <a:lumOff val="25000"/>
                </a:schemeClr>
              </a:solidFill>
            </a:endParaRPr>
          </a:p>
          <a:p>
            <a:pPr algn="ctr"/>
            <a:endParaRPr lang="en-IE" sz="2400" i="1" dirty="0">
              <a:solidFill>
                <a:schemeClr val="tx1">
                  <a:lumMod val="75000"/>
                  <a:lumOff val="25000"/>
                </a:schemeClr>
              </a:solidFill>
            </a:endParaRPr>
          </a:p>
          <a:p>
            <a:pPr algn="ctr"/>
            <a:endParaRPr lang="en-IE" sz="2400" i="1" dirty="0">
              <a:solidFill>
                <a:schemeClr val="tx1">
                  <a:lumMod val="75000"/>
                  <a:lumOff val="25000"/>
                </a:schemeClr>
              </a:solidFill>
            </a:endParaRPr>
          </a:p>
        </p:txBody>
      </p:sp>
      <p:sp>
        <p:nvSpPr>
          <p:cNvPr id="4" name="Text Placeholder 5">
            <a:extLst>
              <a:ext uri="{FF2B5EF4-FFF2-40B4-BE49-F238E27FC236}">
                <a16:creationId xmlns:a16="http://schemas.microsoft.com/office/drawing/2014/main" id="{173EEBE4-2433-4863-AACF-7A921BB03AFE}"/>
              </a:ext>
            </a:extLst>
          </p:cNvPr>
          <p:cNvSpPr txBox="1">
            <a:spLocks/>
          </p:cNvSpPr>
          <p:nvPr/>
        </p:nvSpPr>
        <p:spPr>
          <a:xfrm>
            <a:off x="4572640" y="255137"/>
            <a:ext cx="6264495" cy="697353"/>
          </a:xfrm>
          <a:prstGeom prst="rect">
            <a:avLst/>
          </a:prstGeom>
          <a:solidFill>
            <a:srgbClr val="A6377D"/>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4800" b="1"/>
              <a:t>Impact Angel Investors</a:t>
            </a:r>
            <a:endParaRPr lang="en-IE" sz="4800" b="1" dirty="0"/>
          </a:p>
        </p:txBody>
      </p:sp>
    </p:spTree>
    <p:extLst>
      <p:ext uri="{BB962C8B-B14F-4D97-AF65-F5344CB8AC3E}">
        <p14:creationId xmlns:p14="http://schemas.microsoft.com/office/powerpoint/2010/main" val="1032517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E7BF76-C30B-42DC-A6A5-FE7BDAB7D790}"/>
              </a:ext>
            </a:extLst>
          </p:cNvPr>
          <p:cNvSpPr>
            <a:spLocks noGrp="1"/>
          </p:cNvSpPr>
          <p:nvPr>
            <p:ph type="body" sz="quarter" idx="14"/>
          </p:nvPr>
        </p:nvSpPr>
        <p:spPr>
          <a:xfrm>
            <a:off x="3749544" y="300415"/>
            <a:ext cx="8243280" cy="5206518"/>
          </a:xfrm>
        </p:spPr>
        <p:txBody>
          <a:bodyPr/>
          <a:lstStyle/>
          <a:p>
            <a:pPr marL="342900" indent="-342900">
              <a:buFont typeface="Wingdings" panose="05000000000000000000" pitchFamily="2" charset="2"/>
              <a:buChar char="q"/>
            </a:pPr>
            <a:r>
              <a:rPr lang="en-IE" b="1" i="0" dirty="0">
                <a:solidFill>
                  <a:srgbClr val="222222"/>
                </a:solidFill>
                <a:effectLst/>
                <a:hlinkClick r:id="rId2"/>
              </a:rPr>
              <a:t>European Business Angels Network EBAN</a:t>
            </a:r>
            <a:r>
              <a:rPr lang="en-IE" b="1" i="0" dirty="0">
                <a:solidFill>
                  <a:srgbClr val="222222"/>
                </a:solidFill>
                <a:effectLst/>
              </a:rPr>
              <a:t> </a:t>
            </a:r>
            <a:r>
              <a:rPr lang="en-IE" b="0" i="0" dirty="0">
                <a:solidFill>
                  <a:schemeClr val="tx1">
                    <a:lumMod val="75000"/>
                    <a:lumOff val="25000"/>
                  </a:schemeClr>
                </a:solidFill>
                <a:effectLst/>
              </a:rPr>
              <a:t>Drives successful and responsible Angel Investing in Europe, has over 150 member organizations in more than 50 countries </a:t>
            </a:r>
          </a:p>
          <a:p>
            <a:pPr marL="342900" indent="-342900">
              <a:buFont typeface="Wingdings" panose="05000000000000000000" pitchFamily="2" charset="2"/>
              <a:buChar char="q"/>
            </a:pPr>
            <a:r>
              <a:rPr lang="en-IE" b="1" dirty="0">
                <a:solidFill>
                  <a:schemeClr val="tx1">
                    <a:lumMod val="75000"/>
                    <a:lumOff val="25000"/>
                  </a:schemeClr>
                </a:solidFill>
                <a:hlinkClick r:id="rId3"/>
              </a:rPr>
              <a:t>Business Angels Ireland </a:t>
            </a:r>
            <a:r>
              <a:rPr lang="en-IE" dirty="0">
                <a:solidFill>
                  <a:schemeClr val="tx1">
                    <a:lumMod val="75000"/>
                    <a:lumOff val="25000"/>
                  </a:schemeClr>
                </a:solidFill>
              </a:rPr>
              <a:t>invest capital in companies during their early stage of development. Give their know-how and can offer valuable expertise and guidance. </a:t>
            </a:r>
          </a:p>
          <a:p>
            <a:pPr marL="342900" indent="-342900">
              <a:buFont typeface="Wingdings" panose="05000000000000000000" pitchFamily="2" charset="2"/>
              <a:buChar char="q"/>
            </a:pPr>
            <a:r>
              <a:rPr lang="en-IE" b="1" dirty="0">
                <a:solidFill>
                  <a:schemeClr val="tx1">
                    <a:lumMod val="75000"/>
                    <a:lumOff val="25000"/>
                  </a:schemeClr>
                </a:solidFill>
                <a:hlinkClick r:id="rId4"/>
              </a:rPr>
              <a:t>Denmark Angel Investor Network </a:t>
            </a:r>
            <a:r>
              <a:rPr lang="en-IE" dirty="0">
                <a:solidFill>
                  <a:schemeClr val="tx1">
                    <a:lumMod val="75000"/>
                    <a:lumOff val="25000"/>
                  </a:schemeClr>
                </a:solidFill>
              </a:rPr>
              <a:t>brings together businesses looking for investment and investors with the capital, contacts and knowledge to help them succeed</a:t>
            </a:r>
          </a:p>
          <a:p>
            <a:pPr marL="342900" indent="-342900">
              <a:buFont typeface="Wingdings" panose="05000000000000000000" pitchFamily="2" charset="2"/>
              <a:buChar char="q"/>
            </a:pPr>
            <a:r>
              <a:rPr lang="en-IE" b="1" dirty="0">
                <a:solidFill>
                  <a:schemeClr val="tx1">
                    <a:lumMod val="75000"/>
                    <a:lumOff val="25000"/>
                  </a:schemeClr>
                </a:solidFill>
                <a:hlinkClick r:id="rId5"/>
              </a:rPr>
              <a:t>UK Angel Investment Network</a:t>
            </a:r>
            <a:r>
              <a:rPr lang="en-IE" b="1" dirty="0">
                <a:solidFill>
                  <a:schemeClr val="tx1">
                    <a:lumMod val="75000"/>
                    <a:lumOff val="25000"/>
                  </a:schemeClr>
                </a:solidFill>
              </a:rPr>
              <a:t> </a:t>
            </a:r>
            <a:r>
              <a:rPr lang="en-IE" dirty="0">
                <a:solidFill>
                  <a:schemeClr val="tx1">
                    <a:lumMod val="75000"/>
                    <a:lumOff val="25000"/>
                  </a:schemeClr>
                </a:solidFill>
              </a:rPr>
              <a:t>you can get investments, browse start-up pitches, connect with entrepreneurs and investors to discuss further…</a:t>
            </a:r>
          </a:p>
          <a:p>
            <a:pPr marL="342900" indent="-342900" algn="l">
              <a:buFont typeface="Wingdings" panose="05000000000000000000" pitchFamily="2" charset="2"/>
              <a:buChar char="q"/>
            </a:pPr>
            <a:r>
              <a:rPr lang="en-IE" b="1" dirty="0">
                <a:solidFill>
                  <a:schemeClr val="tx1">
                    <a:lumMod val="75000"/>
                    <a:lumOff val="25000"/>
                  </a:schemeClr>
                </a:solidFill>
                <a:hlinkClick r:id="rId6"/>
              </a:rPr>
              <a:t>European Angels Fund (EAF) </a:t>
            </a:r>
            <a:r>
              <a:rPr lang="en-IE" dirty="0">
                <a:solidFill>
                  <a:schemeClr val="tx1">
                    <a:lumMod val="75000"/>
                    <a:lumOff val="25000"/>
                  </a:schemeClr>
                </a:solidFill>
              </a:rPr>
              <a:t>Finland </a:t>
            </a:r>
            <a:r>
              <a:rPr lang="en-IE" dirty="0" err="1">
                <a:solidFill>
                  <a:schemeClr val="tx1">
                    <a:lumMod val="75000"/>
                    <a:lumOff val="25000"/>
                  </a:schemeClr>
                </a:solidFill>
              </a:rPr>
              <a:t>focsues</a:t>
            </a:r>
            <a:r>
              <a:rPr lang="en-IE" dirty="0">
                <a:solidFill>
                  <a:schemeClr val="tx1">
                    <a:lumMod val="75000"/>
                    <a:lumOff val="25000"/>
                  </a:schemeClr>
                </a:solidFill>
              </a:rPr>
              <a:t> on investments in Finland. Connects businesses and provides equity to Business Angels in the form of co-investments.</a:t>
            </a:r>
          </a:p>
          <a:p>
            <a:pPr marL="342900" indent="-342900">
              <a:buFont typeface="Wingdings" panose="05000000000000000000" pitchFamily="2" charset="2"/>
              <a:buChar char="q"/>
            </a:pPr>
            <a:r>
              <a:rPr lang="en-IE" b="1" dirty="0">
                <a:solidFill>
                  <a:schemeClr val="tx1">
                    <a:lumMod val="75000"/>
                    <a:lumOff val="25000"/>
                  </a:schemeClr>
                </a:solidFill>
                <a:hlinkClick r:id="rId7"/>
              </a:rPr>
              <a:t>Angel Investors Turkey </a:t>
            </a:r>
            <a:r>
              <a:rPr lang="en-IE" dirty="0">
                <a:solidFill>
                  <a:schemeClr val="tx1">
                    <a:lumMod val="75000"/>
                    <a:lumOff val="25000"/>
                  </a:schemeClr>
                </a:solidFill>
              </a:rPr>
              <a:t>provide capital for business start up, growth – a great opportunity for young entrepreneurs</a:t>
            </a:r>
          </a:p>
        </p:txBody>
      </p:sp>
      <p:sp>
        <p:nvSpPr>
          <p:cNvPr id="3" name="Text Placeholder 2">
            <a:extLst>
              <a:ext uri="{FF2B5EF4-FFF2-40B4-BE49-F238E27FC236}">
                <a16:creationId xmlns:a16="http://schemas.microsoft.com/office/drawing/2014/main" id="{358733BD-154B-4167-B800-9183113A2294}"/>
              </a:ext>
            </a:extLst>
          </p:cNvPr>
          <p:cNvSpPr>
            <a:spLocks noGrp="1"/>
          </p:cNvSpPr>
          <p:nvPr>
            <p:ph type="body" sz="quarter" idx="15"/>
          </p:nvPr>
        </p:nvSpPr>
        <p:spPr>
          <a:xfrm>
            <a:off x="199176" y="653500"/>
            <a:ext cx="3137792" cy="5206518"/>
          </a:xfrm>
        </p:spPr>
        <p:txBody>
          <a:bodyPr/>
          <a:lstStyle/>
          <a:p>
            <a:pPr algn="ctr"/>
            <a:r>
              <a:rPr lang="en-IE" b="1" dirty="0">
                <a:solidFill>
                  <a:schemeClr val="tx1">
                    <a:lumMod val="75000"/>
                    <a:lumOff val="25000"/>
                  </a:schemeClr>
                </a:solidFill>
              </a:rPr>
              <a:t>Social Innovation Angel Investors Europe</a:t>
            </a:r>
          </a:p>
        </p:txBody>
      </p:sp>
    </p:spTree>
    <p:extLst>
      <p:ext uri="{BB962C8B-B14F-4D97-AF65-F5344CB8AC3E}">
        <p14:creationId xmlns:p14="http://schemas.microsoft.com/office/powerpoint/2010/main" val="1320130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EA72FE4-5003-4B05-BC6D-657C9C3B9A2D}"/>
              </a:ext>
            </a:extLst>
          </p:cNvPr>
          <p:cNvSpPr>
            <a:spLocks noGrp="1"/>
          </p:cNvSpPr>
          <p:nvPr>
            <p:ph type="body" sz="quarter" idx="14"/>
          </p:nvPr>
        </p:nvSpPr>
        <p:spPr>
          <a:xfrm>
            <a:off x="508178" y="1004558"/>
            <a:ext cx="5458056" cy="4158567"/>
          </a:xfrm>
        </p:spPr>
        <p:txBody>
          <a:bodyPr/>
          <a:lstStyle/>
          <a:p>
            <a:r>
              <a:rPr lang="en-IE" b="1" i="0" dirty="0">
                <a:solidFill>
                  <a:srgbClr val="A6377D"/>
                </a:solidFill>
                <a:effectLst/>
              </a:rPr>
              <a:t>Crowdfunding is an alternative finance. </a:t>
            </a:r>
            <a:r>
              <a:rPr lang="en-IE" b="0" i="0" dirty="0">
                <a:solidFill>
                  <a:srgbClr val="4D5156"/>
                </a:solidFill>
                <a:effectLst/>
              </a:rPr>
              <a:t>Crowdfunding is the funding 0f a project or venture by raising small amounts of money from a large number of people, typically via the Internet. </a:t>
            </a:r>
          </a:p>
          <a:p>
            <a:r>
              <a:rPr lang="en-IE" b="0" i="0" dirty="0">
                <a:solidFill>
                  <a:schemeClr val="tx1">
                    <a:lumMod val="75000"/>
                    <a:lumOff val="25000"/>
                  </a:schemeClr>
                </a:solidFill>
                <a:effectLst/>
              </a:rPr>
              <a:t>Crowdfunding presents </a:t>
            </a:r>
            <a:r>
              <a:rPr lang="en-IE" b="0" i="0" u="sng" dirty="0">
                <a:solidFill>
                  <a:schemeClr val="tx1">
                    <a:lumMod val="75000"/>
                    <a:lumOff val="25000"/>
                  </a:schemeClr>
                </a:solidFill>
                <a:effectLst/>
                <a:hlinkClick r:id="rId2">
                  <a:extLst>
                    <a:ext uri="{A12FA001-AC4F-418D-AE19-62706E023703}">
                      <ahyp:hlinkClr xmlns:ahyp="http://schemas.microsoft.com/office/drawing/2018/hyperlinkcolor" val="tx"/>
                    </a:ext>
                  </a:extLst>
                </a:hlinkClick>
              </a:rPr>
              <a:t>a real opportunity for organisations and individuals to raise money and awareness for good causes</a:t>
            </a:r>
            <a:r>
              <a:rPr lang="en-IE" b="0" i="0" dirty="0">
                <a:solidFill>
                  <a:schemeClr val="tx1">
                    <a:lumMod val="75000"/>
                    <a:lumOff val="25000"/>
                  </a:schemeClr>
                </a:solidFill>
                <a:effectLst/>
              </a:rPr>
              <a:t>. </a:t>
            </a:r>
          </a:p>
          <a:p>
            <a:pPr marL="457200" indent="-457200">
              <a:buFont typeface="+mj-lt"/>
              <a:buAutoNum type="arabicPeriod"/>
            </a:pPr>
            <a:r>
              <a:rPr lang="en-IE" b="1" dirty="0">
                <a:solidFill>
                  <a:srgbClr val="A6377D"/>
                </a:solidFill>
              </a:rPr>
              <a:t>Donation Based Crowd Funding </a:t>
            </a:r>
            <a:r>
              <a:rPr lang="en-IE" sz="2400" b="0" i="0" dirty="0">
                <a:solidFill>
                  <a:schemeClr val="tx1">
                    <a:lumMod val="75000"/>
                    <a:lumOff val="25000"/>
                  </a:schemeClr>
                </a:solidFill>
                <a:effectLst/>
              </a:rPr>
              <a:t>is the most common used type of crowdfunding.</a:t>
            </a:r>
            <a:r>
              <a:rPr lang="en-IE" baseline="30000" dirty="0">
                <a:solidFill>
                  <a:schemeClr val="tx1">
                    <a:lumMod val="75000"/>
                    <a:lumOff val="25000"/>
                  </a:schemeClr>
                </a:solidFill>
              </a:rPr>
              <a:t> </a:t>
            </a:r>
            <a:r>
              <a:rPr lang="en-IE" sz="2400" b="0" i="0" dirty="0">
                <a:solidFill>
                  <a:schemeClr val="tx1">
                    <a:lumMod val="75000"/>
                    <a:lumOff val="25000"/>
                  </a:schemeClr>
                </a:solidFill>
                <a:effectLst/>
              </a:rPr>
              <a:t>It is the </a:t>
            </a:r>
            <a:r>
              <a:rPr lang="en-IE" sz="2400" b="1" i="0" dirty="0">
                <a:solidFill>
                  <a:schemeClr val="tx1">
                    <a:lumMod val="75000"/>
                    <a:lumOff val="25000"/>
                  </a:schemeClr>
                </a:solidFill>
                <a:effectLst/>
              </a:rPr>
              <a:t>collective effort of individuals to help charitable causes.</a:t>
            </a:r>
            <a:r>
              <a:rPr lang="en-IE" b="1" baseline="30000" dirty="0">
                <a:solidFill>
                  <a:schemeClr val="tx1">
                    <a:lumMod val="75000"/>
                    <a:lumOff val="25000"/>
                  </a:schemeClr>
                </a:solidFill>
              </a:rPr>
              <a:t> </a:t>
            </a:r>
            <a:r>
              <a:rPr lang="en-IE" sz="2400" b="0" i="0" dirty="0">
                <a:solidFill>
                  <a:schemeClr val="tx1">
                    <a:lumMod val="75000"/>
                    <a:lumOff val="25000"/>
                  </a:schemeClr>
                </a:solidFill>
                <a:effectLst/>
              </a:rPr>
              <a:t>Donors come together to create an </a:t>
            </a:r>
            <a:r>
              <a:rPr lang="en-IE" sz="2400" b="1" i="0" dirty="0">
                <a:solidFill>
                  <a:schemeClr val="tx1">
                    <a:lumMod val="75000"/>
                    <a:lumOff val="25000"/>
                  </a:schemeClr>
                </a:solidFill>
                <a:effectLst/>
              </a:rPr>
              <a:t>online community around a common cause</a:t>
            </a:r>
            <a:r>
              <a:rPr lang="en-IE" sz="2400" b="0" i="0" dirty="0">
                <a:solidFill>
                  <a:schemeClr val="tx1">
                    <a:lumMod val="75000"/>
                    <a:lumOff val="25000"/>
                  </a:schemeClr>
                </a:solidFill>
                <a:effectLst/>
              </a:rPr>
              <a:t> to help fund and  combat a variety of socia</a:t>
            </a:r>
            <a:r>
              <a:rPr lang="en-IE" dirty="0">
                <a:solidFill>
                  <a:schemeClr val="tx1">
                    <a:lumMod val="75000"/>
                    <a:lumOff val="25000"/>
                  </a:schemeClr>
                </a:solidFill>
              </a:rPr>
              <a:t>l issues</a:t>
            </a:r>
          </a:p>
          <a:p>
            <a:endParaRPr lang="en-IE" b="0" i="0" dirty="0">
              <a:solidFill>
                <a:schemeClr val="tx1">
                  <a:lumMod val="75000"/>
                  <a:lumOff val="25000"/>
                </a:schemeClr>
              </a:solidFill>
              <a:effectLst/>
            </a:endParaRPr>
          </a:p>
        </p:txBody>
      </p:sp>
      <p:sp>
        <p:nvSpPr>
          <p:cNvPr id="10" name="Text Placeholder 9">
            <a:extLst>
              <a:ext uri="{FF2B5EF4-FFF2-40B4-BE49-F238E27FC236}">
                <a16:creationId xmlns:a16="http://schemas.microsoft.com/office/drawing/2014/main" id="{080149DF-840E-46DA-A13E-EDEA0BE56390}"/>
              </a:ext>
            </a:extLst>
          </p:cNvPr>
          <p:cNvSpPr>
            <a:spLocks noGrp="1"/>
          </p:cNvSpPr>
          <p:nvPr>
            <p:ph type="body" sz="quarter" idx="15"/>
          </p:nvPr>
        </p:nvSpPr>
        <p:spPr>
          <a:xfrm>
            <a:off x="508178" y="202691"/>
            <a:ext cx="4461735" cy="697353"/>
          </a:xfrm>
          <a:solidFill>
            <a:srgbClr val="A6377D"/>
          </a:solidFill>
        </p:spPr>
        <p:txBody>
          <a:bodyPr/>
          <a:lstStyle/>
          <a:p>
            <a:pPr algn="ctr"/>
            <a:r>
              <a:rPr lang="en-IE" b="1" dirty="0">
                <a:solidFill>
                  <a:schemeClr val="bg1"/>
                </a:solidFill>
              </a:rPr>
              <a:t>Crowdfunding</a:t>
            </a:r>
          </a:p>
          <a:p>
            <a:endParaRPr lang="en-IE" b="1" dirty="0">
              <a:solidFill>
                <a:schemeClr val="bg1"/>
              </a:solidFill>
            </a:endParaRPr>
          </a:p>
        </p:txBody>
      </p:sp>
      <p:pic>
        <p:nvPicPr>
          <p:cNvPr id="12" name="Picture Placeholder 11">
            <a:extLst>
              <a:ext uri="{FF2B5EF4-FFF2-40B4-BE49-F238E27FC236}">
                <a16:creationId xmlns:a16="http://schemas.microsoft.com/office/drawing/2014/main" id="{F9AE9C70-AE96-4E97-84D5-F09F59DA11D3}"/>
              </a:ext>
            </a:extLst>
          </p:cNvPr>
          <p:cNvPicPr>
            <a:picLocks noGrp="1" noChangeAspect="1"/>
          </p:cNvPicPr>
          <p:nvPr>
            <p:ph type="pic" sz="quarter" idx="10"/>
          </p:nvPr>
        </p:nvPicPr>
        <p:blipFill>
          <a:blip r:embed="rId3"/>
          <a:srcRect l="14570" r="14570"/>
          <a:stretch>
            <a:fillRect/>
          </a:stretch>
        </p:blipFill>
        <p:spPr/>
      </p:pic>
    </p:spTree>
    <p:extLst>
      <p:ext uri="{BB962C8B-B14F-4D97-AF65-F5344CB8AC3E}">
        <p14:creationId xmlns:p14="http://schemas.microsoft.com/office/powerpoint/2010/main" val="1320998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EA72FE4-5003-4B05-BC6D-657C9C3B9A2D}"/>
              </a:ext>
            </a:extLst>
          </p:cNvPr>
          <p:cNvSpPr>
            <a:spLocks noGrp="1"/>
          </p:cNvSpPr>
          <p:nvPr>
            <p:ph type="body" sz="quarter" idx="14"/>
          </p:nvPr>
        </p:nvSpPr>
        <p:spPr>
          <a:xfrm>
            <a:off x="217283" y="900044"/>
            <a:ext cx="5649363" cy="4158567"/>
          </a:xfrm>
        </p:spPr>
        <p:txBody>
          <a:bodyPr/>
          <a:lstStyle/>
          <a:p>
            <a:pPr marL="457200" indent="-457200">
              <a:buFont typeface="+mj-lt"/>
              <a:buAutoNum type="arabicPeriod" startAt="2"/>
            </a:pPr>
            <a:r>
              <a:rPr lang="en-IE" b="1" i="0" dirty="0">
                <a:solidFill>
                  <a:srgbClr val="A6377D"/>
                </a:solidFill>
                <a:effectLst/>
                <a:hlinkClick r:id="rId2">
                  <a:extLst>
                    <a:ext uri="{A12FA001-AC4F-418D-AE19-62706E023703}">
                      <ahyp:hlinkClr xmlns:ahyp="http://schemas.microsoft.com/office/drawing/2018/hyperlinkcolor" val="tx"/>
                    </a:ext>
                  </a:extLst>
                </a:hlinkClick>
              </a:rPr>
              <a:t>Rewards Crowdfunding</a:t>
            </a:r>
            <a:r>
              <a:rPr lang="en-IE" dirty="0">
                <a:solidFill>
                  <a:srgbClr val="A6377D"/>
                </a:solidFill>
                <a:hlinkClick r:id="rId2">
                  <a:extLst>
                    <a:ext uri="{A12FA001-AC4F-418D-AE19-62706E023703}">
                      <ahyp:hlinkClr xmlns:ahyp="http://schemas.microsoft.com/office/drawing/2018/hyperlinkcolor" val="tx"/>
                    </a:ext>
                  </a:extLst>
                </a:hlinkClick>
              </a:rPr>
              <a:t> </a:t>
            </a:r>
            <a:r>
              <a:rPr lang="en-IE" i="1" dirty="0">
                <a:solidFill>
                  <a:schemeClr val="tx1">
                    <a:lumMod val="75000"/>
                    <a:lumOff val="25000"/>
                  </a:schemeClr>
                </a:solidFill>
              </a:rPr>
              <a:t>(Also called Non-Equity Funding)</a:t>
            </a:r>
            <a:r>
              <a:rPr lang="en-IE" dirty="0">
                <a:solidFill>
                  <a:schemeClr val="tx1">
                    <a:lumMod val="75000"/>
                    <a:lumOff val="25000"/>
                  </a:schemeClr>
                </a:solidFill>
              </a:rPr>
              <a:t> is where entrepreneurs presell a product or service to launch a business concept without incurring debt or sacrificing equity/shares. </a:t>
            </a:r>
          </a:p>
          <a:p>
            <a:pPr marL="457200" indent="-457200" algn="l">
              <a:buFont typeface="+mj-lt"/>
              <a:buAutoNum type="arabicPeriod" startAt="2"/>
            </a:pPr>
            <a:r>
              <a:rPr lang="en-IE" sz="2400" b="1" i="0" u="none" strike="noStrike" dirty="0">
                <a:solidFill>
                  <a:srgbClr val="A6377D"/>
                </a:solidFill>
                <a:effectLst/>
                <a:hlinkClick r:id="rId3" tooltip="Equity crowdfunding">
                  <a:extLst>
                    <a:ext uri="{A12FA001-AC4F-418D-AE19-62706E023703}">
                      <ahyp:hlinkClr xmlns:ahyp="http://schemas.microsoft.com/office/drawing/2018/hyperlinkcolor" val="tx"/>
                    </a:ext>
                  </a:extLst>
                </a:hlinkClick>
              </a:rPr>
              <a:t>Equity Crowdfunding</a:t>
            </a:r>
            <a:r>
              <a:rPr lang="en-IE" b="1" u="none" strike="noStrike" dirty="0">
                <a:solidFill>
                  <a:srgbClr val="A6377D"/>
                </a:solidFill>
              </a:rPr>
              <a:t> </a:t>
            </a:r>
            <a:r>
              <a:rPr lang="en-IE" dirty="0">
                <a:solidFill>
                  <a:schemeClr val="tx1">
                    <a:lumMod val="75000"/>
                    <a:lumOff val="25000"/>
                  </a:schemeClr>
                </a:solidFill>
              </a:rPr>
              <a:t>where the backer receives shares of a company, usually in its early stages, in exchange for the money pledged.</a:t>
            </a:r>
          </a:p>
          <a:p>
            <a:r>
              <a:rPr lang="en-IE" b="1" dirty="0">
                <a:solidFill>
                  <a:srgbClr val="A6377D"/>
                </a:solidFill>
              </a:rPr>
              <a:t>O</a:t>
            </a:r>
            <a:r>
              <a:rPr lang="en-IE" b="1" i="0" dirty="0">
                <a:solidFill>
                  <a:srgbClr val="A6377D"/>
                </a:solidFill>
                <a:effectLst/>
              </a:rPr>
              <a:t>ne of the first challenges organisations face when looking to crowdfund is deciding on which platform to use.</a:t>
            </a:r>
          </a:p>
          <a:p>
            <a:r>
              <a:rPr lang="en-IE" dirty="0">
                <a:solidFill>
                  <a:schemeClr val="tx1">
                    <a:lumMod val="75000"/>
                    <a:lumOff val="25000"/>
                  </a:schemeClr>
                </a:solidFill>
              </a:rPr>
              <a:t>C</a:t>
            </a:r>
            <a:r>
              <a:rPr lang="en-IE" b="0" i="0" dirty="0">
                <a:solidFill>
                  <a:schemeClr val="tx1">
                    <a:lumMod val="75000"/>
                    <a:lumOff val="25000"/>
                  </a:schemeClr>
                </a:solidFill>
                <a:effectLst/>
              </a:rPr>
              <a:t>heck out </a:t>
            </a:r>
            <a:r>
              <a:rPr lang="en-IE" b="0" i="0" dirty="0">
                <a:solidFill>
                  <a:schemeClr val="tx1">
                    <a:lumMod val="75000"/>
                    <a:lumOff val="25000"/>
                  </a:schemeClr>
                </a:solidFill>
                <a:effectLst/>
                <a:hlinkClick r:id="rId4">
                  <a:extLst>
                    <a:ext uri="{A12FA001-AC4F-418D-AE19-62706E023703}">
                      <ahyp:hlinkClr xmlns:ahyp="http://schemas.microsoft.com/office/drawing/2018/hyperlinkcolor" val="tx"/>
                    </a:ext>
                  </a:extLst>
                </a:hlinkClick>
              </a:rPr>
              <a:t>9 crowdfunding platforms supporting good causes in the UK</a:t>
            </a:r>
            <a:r>
              <a:rPr lang="en-IE" b="0" i="0" dirty="0">
                <a:solidFill>
                  <a:schemeClr val="tx1">
                    <a:lumMod val="75000"/>
                    <a:lumOff val="25000"/>
                  </a:schemeClr>
                </a:solidFill>
                <a:effectLst/>
              </a:rPr>
              <a:t>, find out what motivates them, how they can help you reach your crowdfunding target….</a:t>
            </a:r>
            <a:endParaRPr lang="en-IE" dirty="0">
              <a:solidFill>
                <a:schemeClr val="tx1">
                  <a:lumMod val="75000"/>
                  <a:lumOff val="25000"/>
                </a:schemeClr>
              </a:solidFill>
            </a:endParaRPr>
          </a:p>
          <a:p>
            <a:pPr algn="l"/>
            <a:endParaRPr lang="en-IE"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080149DF-840E-46DA-A13E-EDEA0BE56390}"/>
              </a:ext>
            </a:extLst>
          </p:cNvPr>
          <p:cNvSpPr>
            <a:spLocks noGrp="1"/>
          </p:cNvSpPr>
          <p:nvPr>
            <p:ph type="body" sz="quarter" idx="15"/>
          </p:nvPr>
        </p:nvSpPr>
        <p:spPr>
          <a:xfrm>
            <a:off x="0" y="202691"/>
            <a:ext cx="6096000" cy="697353"/>
          </a:xfrm>
          <a:solidFill>
            <a:srgbClr val="A6377D"/>
          </a:solidFill>
        </p:spPr>
        <p:txBody>
          <a:bodyPr>
            <a:normAutofit/>
          </a:bodyPr>
          <a:lstStyle/>
          <a:p>
            <a:pPr algn="ctr"/>
            <a:r>
              <a:rPr lang="en-IE" b="1" dirty="0">
                <a:solidFill>
                  <a:schemeClr val="bg1"/>
                </a:solidFill>
              </a:rPr>
              <a:t>Main Types of  Crowdfunding</a:t>
            </a:r>
          </a:p>
          <a:p>
            <a:endParaRPr lang="en-IE" b="1" dirty="0">
              <a:solidFill>
                <a:schemeClr val="bg1"/>
              </a:solidFill>
            </a:endParaRPr>
          </a:p>
        </p:txBody>
      </p:sp>
      <p:pic>
        <p:nvPicPr>
          <p:cNvPr id="12" name="Picture Placeholder 11">
            <a:extLst>
              <a:ext uri="{FF2B5EF4-FFF2-40B4-BE49-F238E27FC236}">
                <a16:creationId xmlns:a16="http://schemas.microsoft.com/office/drawing/2014/main" id="{F9AE9C70-AE96-4E97-84D5-F09F59DA11D3}"/>
              </a:ext>
            </a:extLst>
          </p:cNvPr>
          <p:cNvPicPr>
            <a:picLocks noGrp="1" noChangeAspect="1"/>
          </p:cNvPicPr>
          <p:nvPr>
            <p:ph type="pic" sz="quarter" idx="10"/>
          </p:nvPr>
        </p:nvPicPr>
        <p:blipFill>
          <a:blip r:embed="rId5"/>
          <a:srcRect l="14570" r="14570"/>
          <a:stretch>
            <a:fillRect/>
          </a:stretch>
        </p:blipFill>
        <p:spPr/>
      </p:pic>
    </p:spTree>
    <p:extLst>
      <p:ext uri="{BB962C8B-B14F-4D97-AF65-F5344CB8AC3E}">
        <p14:creationId xmlns:p14="http://schemas.microsoft.com/office/powerpoint/2010/main" val="2022405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D704E1A-1647-419B-9AE4-6554AF91CFA3}"/>
              </a:ext>
            </a:extLst>
          </p:cNvPr>
          <p:cNvSpPr>
            <a:spLocks noGrp="1"/>
          </p:cNvSpPr>
          <p:nvPr>
            <p:ph type="body" sz="quarter" idx="14"/>
          </p:nvPr>
        </p:nvSpPr>
        <p:spPr>
          <a:xfrm>
            <a:off x="3812918" y="374492"/>
            <a:ext cx="7540362" cy="5206518"/>
          </a:xfrm>
        </p:spPr>
        <p:txBody>
          <a:bodyPr/>
          <a:lstStyle/>
          <a:p>
            <a:pPr algn="l"/>
            <a:r>
              <a:rPr lang="en-IE" b="1" i="0" dirty="0">
                <a:solidFill>
                  <a:srgbClr val="40A67A"/>
                </a:solidFill>
                <a:effectLst/>
              </a:rPr>
              <a:t>Why should social entrepreneurs be excited about crowdfunding?</a:t>
            </a:r>
          </a:p>
          <a:p>
            <a:pPr algn="l"/>
            <a:r>
              <a:rPr lang="en-IE" b="0" i="0" dirty="0">
                <a:solidFill>
                  <a:schemeClr val="tx1">
                    <a:lumMod val="75000"/>
                    <a:lumOff val="25000"/>
                  </a:schemeClr>
                </a:solidFill>
                <a:effectLst/>
              </a:rPr>
              <a:t>Crowdfunding is the perfect way to </a:t>
            </a:r>
            <a:r>
              <a:rPr lang="en-IE" b="1" i="0" dirty="0">
                <a:solidFill>
                  <a:schemeClr val="tx1">
                    <a:lumMod val="75000"/>
                    <a:lumOff val="25000"/>
                  </a:schemeClr>
                </a:solidFill>
                <a:effectLst/>
              </a:rPr>
              <a:t>turn your idea into reality, </a:t>
            </a:r>
            <a:r>
              <a:rPr lang="en-IE" b="0" i="0" dirty="0">
                <a:solidFill>
                  <a:schemeClr val="tx1">
                    <a:lumMod val="75000"/>
                    <a:lumOff val="25000"/>
                  </a:schemeClr>
                </a:solidFill>
                <a:effectLst/>
              </a:rPr>
              <a:t>whether you're looking to raise a </a:t>
            </a:r>
            <a:r>
              <a:rPr lang="en-IE" b="1" i="0" dirty="0">
                <a:solidFill>
                  <a:schemeClr val="tx1">
                    <a:lumMod val="75000"/>
                    <a:lumOff val="25000"/>
                  </a:schemeClr>
                </a:solidFill>
                <a:effectLst/>
              </a:rPr>
              <a:t>couple of hundred </a:t>
            </a:r>
            <a:r>
              <a:rPr lang="en-IE" b="0" i="0" dirty="0">
                <a:solidFill>
                  <a:schemeClr val="tx1">
                    <a:lumMod val="75000"/>
                    <a:lumOff val="25000"/>
                  </a:schemeClr>
                </a:solidFill>
                <a:effectLst/>
              </a:rPr>
              <a:t>pounds or </a:t>
            </a:r>
            <a:r>
              <a:rPr lang="en-IE" b="1" i="0" dirty="0">
                <a:solidFill>
                  <a:schemeClr val="tx1">
                    <a:lumMod val="75000"/>
                    <a:lumOff val="25000"/>
                  </a:schemeClr>
                </a:solidFill>
                <a:effectLst/>
              </a:rPr>
              <a:t>tens of thousands of pounds </a:t>
            </a:r>
            <a:r>
              <a:rPr lang="en-IE" b="0" i="0" dirty="0">
                <a:solidFill>
                  <a:schemeClr val="tx1">
                    <a:lumMod val="75000"/>
                    <a:lumOff val="25000"/>
                  </a:schemeClr>
                </a:solidFill>
                <a:effectLst/>
              </a:rPr>
              <a:t>to bring your project to life. You could be someone with a great idea, a start-up, a great cause or social innovation, a charity, or a business in </a:t>
            </a:r>
            <a:r>
              <a:rPr lang="en-IE" b="1" i="0" dirty="0">
                <a:solidFill>
                  <a:schemeClr val="tx1">
                    <a:lumMod val="75000"/>
                    <a:lumOff val="25000"/>
                  </a:schemeClr>
                </a:solidFill>
                <a:effectLst/>
              </a:rPr>
              <a:t>need of some funding and extra support, </a:t>
            </a:r>
            <a:r>
              <a:rPr lang="en-IE" b="0" i="0" dirty="0">
                <a:solidFill>
                  <a:schemeClr val="tx1">
                    <a:lumMod val="75000"/>
                    <a:lumOff val="25000"/>
                  </a:schemeClr>
                </a:solidFill>
                <a:effectLst/>
              </a:rPr>
              <a:t>and Crowdfunder can help make it happen.</a:t>
            </a:r>
          </a:p>
          <a:p>
            <a:pPr algn="l"/>
            <a:r>
              <a:rPr lang="en-IE" b="1" dirty="0">
                <a:solidFill>
                  <a:srgbClr val="40A67A"/>
                </a:solidFill>
              </a:rPr>
              <a:t>A</a:t>
            </a:r>
            <a:r>
              <a:rPr lang="en-IE" b="1" i="0" dirty="0">
                <a:solidFill>
                  <a:srgbClr val="40A67A"/>
                </a:solidFill>
                <a:effectLst/>
              </a:rPr>
              <a:t>re there any unique features of your platform we should know about?</a:t>
            </a:r>
          </a:p>
          <a:p>
            <a:pPr algn="l"/>
            <a:r>
              <a:rPr lang="en-IE" b="0" i="0" dirty="0">
                <a:solidFill>
                  <a:schemeClr val="tx1">
                    <a:lumMod val="75000"/>
                    <a:lumOff val="25000"/>
                  </a:schemeClr>
                </a:solidFill>
                <a:effectLst/>
              </a:rPr>
              <a:t>Crowdfunder offers </a:t>
            </a:r>
            <a:r>
              <a:rPr lang="en-IE" b="1" i="0" dirty="0">
                <a:solidFill>
                  <a:schemeClr val="tx1">
                    <a:lumMod val="75000"/>
                    <a:lumOff val="25000"/>
                  </a:schemeClr>
                </a:solidFill>
                <a:effectLst/>
              </a:rPr>
              <a:t>rewards-based crowdfunding </a:t>
            </a:r>
            <a:r>
              <a:rPr lang="en-IE" b="0" i="0" dirty="0">
                <a:solidFill>
                  <a:schemeClr val="tx1">
                    <a:lumMod val="75000"/>
                    <a:lumOff val="25000"/>
                  </a:schemeClr>
                </a:solidFill>
                <a:effectLst/>
              </a:rPr>
              <a:t>(offering rewards in return for pledges), </a:t>
            </a:r>
            <a:r>
              <a:rPr lang="en-IE" b="1" i="0" dirty="0">
                <a:solidFill>
                  <a:schemeClr val="tx1">
                    <a:lumMod val="75000"/>
                    <a:lumOff val="25000"/>
                  </a:schemeClr>
                </a:solidFill>
                <a:effectLst/>
              </a:rPr>
              <a:t>community shares crowdfunding</a:t>
            </a:r>
            <a:r>
              <a:rPr lang="en-IE" b="0" i="0" dirty="0">
                <a:solidFill>
                  <a:schemeClr val="tx1">
                    <a:lumMod val="75000"/>
                    <a:lumOff val="25000"/>
                  </a:schemeClr>
                </a:solidFill>
                <a:effectLst/>
              </a:rPr>
              <a:t> (where organisations can become 'owned by the crowd' through offering shares in projects that benefit a community) and we also </a:t>
            </a:r>
            <a:r>
              <a:rPr lang="en-IE" b="1" i="0" dirty="0">
                <a:solidFill>
                  <a:schemeClr val="tx1">
                    <a:lumMod val="75000"/>
                    <a:lumOff val="25000"/>
                  </a:schemeClr>
                </a:solidFill>
                <a:effectLst/>
              </a:rPr>
              <a:t>support and advise on equity crowdfunding projects. </a:t>
            </a:r>
          </a:p>
          <a:p>
            <a:pPr algn="l"/>
            <a:endParaRPr lang="en-IE" b="0" i="0" dirty="0">
              <a:solidFill>
                <a:srgbClr val="231F20"/>
              </a:solidFill>
              <a:effectLst/>
            </a:endParaRPr>
          </a:p>
          <a:p>
            <a:endParaRPr lang="en-IE" dirty="0"/>
          </a:p>
        </p:txBody>
      </p:sp>
      <p:sp>
        <p:nvSpPr>
          <p:cNvPr id="6" name="Text Placeholder 5">
            <a:extLst>
              <a:ext uri="{FF2B5EF4-FFF2-40B4-BE49-F238E27FC236}">
                <a16:creationId xmlns:a16="http://schemas.microsoft.com/office/drawing/2014/main" id="{1C9A523F-546E-4D4C-8FB8-596702F80F13}"/>
              </a:ext>
            </a:extLst>
          </p:cNvPr>
          <p:cNvSpPr>
            <a:spLocks noGrp="1"/>
          </p:cNvSpPr>
          <p:nvPr>
            <p:ph type="body" sz="quarter" idx="15"/>
          </p:nvPr>
        </p:nvSpPr>
        <p:spPr/>
        <p:txBody>
          <a:bodyPr>
            <a:normAutofit lnSpcReduction="10000"/>
          </a:bodyPr>
          <a:lstStyle/>
          <a:p>
            <a:r>
              <a:rPr lang="en-IE" b="1" i="0" dirty="0">
                <a:effectLst/>
              </a:rPr>
              <a:t>Platform -</a:t>
            </a:r>
            <a:r>
              <a:rPr lang="en-IE" b="1" i="0" dirty="0">
                <a:effectLst/>
                <a:hlinkClick r:id="rId2">
                  <a:extLst>
                    <a:ext uri="{A12FA001-AC4F-418D-AE19-62706E023703}">
                      <ahyp:hlinkClr xmlns:ahyp="http://schemas.microsoft.com/office/drawing/2018/hyperlinkcolor" val="tx"/>
                    </a:ext>
                  </a:extLst>
                </a:hlinkClick>
              </a:rPr>
              <a:t>  Crowdfunder</a:t>
            </a:r>
            <a:r>
              <a:rPr lang="en-IE" b="0" i="0" dirty="0">
                <a:effectLst/>
              </a:rPr>
              <a:t> </a:t>
            </a:r>
          </a:p>
          <a:p>
            <a:endParaRPr lang="en-IE" sz="2800" dirty="0"/>
          </a:p>
          <a:p>
            <a:r>
              <a:rPr lang="en-IE" sz="2800" b="0" i="0" dirty="0">
                <a:effectLst/>
              </a:rPr>
              <a:t>A crowdfunding platform for community groups, businesses, charities and social enterprises</a:t>
            </a:r>
          </a:p>
          <a:p>
            <a:endParaRPr lang="en-IE" sz="2800" dirty="0"/>
          </a:p>
          <a:p>
            <a:r>
              <a:rPr lang="en-IE" sz="2800" b="0" i="0" dirty="0">
                <a:effectLst/>
                <a:hlinkClick r:id="rId2">
                  <a:extLst>
                    <a:ext uri="{A12FA001-AC4F-418D-AE19-62706E023703}">
                      <ahyp:hlinkClr xmlns:ahyp="http://schemas.microsoft.com/office/drawing/2018/hyperlinkcolor" val="tx"/>
                    </a:ext>
                  </a:extLst>
                </a:hlinkClick>
              </a:rPr>
              <a:t>Full Interview</a:t>
            </a:r>
            <a:endParaRPr lang="en-IE" sz="2800" b="0" i="0" dirty="0">
              <a:effectLst/>
            </a:endParaRPr>
          </a:p>
          <a:p>
            <a:endParaRPr lang="en-IE" dirty="0"/>
          </a:p>
        </p:txBody>
      </p:sp>
    </p:spTree>
    <p:extLst>
      <p:ext uri="{BB962C8B-B14F-4D97-AF65-F5344CB8AC3E}">
        <p14:creationId xmlns:p14="http://schemas.microsoft.com/office/powerpoint/2010/main" val="730133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D704E1A-1647-419B-9AE4-6554AF91CFA3}"/>
              </a:ext>
            </a:extLst>
          </p:cNvPr>
          <p:cNvSpPr>
            <a:spLocks noGrp="1"/>
          </p:cNvSpPr>
          <p:nvPr>
            <p:ph type="body" sz="quarter" idx="14"/>
          </p:nvPr>
        </p:nvSpPr>
        <p:spPr>
          <a:xfrm>
            <a:off x="3812918" y="499590"/>
            <a:ext cx="7829838" cy="5206518"/>
          </a:xfrm>
        </p:spPr>
        <p:txBody>
          <a:bodyPr/>
          <a:lstStyle/>
          <a:p>
            <a:pPr algn="l"/>
            <a:r>
              <a:rPr lang="en-IE" b="1" i="0" dirty="0">
                <a:solidFill>
                  <a:srgbClr val="40A67A"/>
                </a:solidFill>
                <a:effectLst/>
              </a:rPr>
              <a:t>If you could give three tips to someone using crowdfunding for a good cause what would they be?</a:t>
            </a:r>
          </a:p>
          <a:p>
            <a:pPr algn="l"/>
            <a:r>
              <a:rPr lang="en-IE" b="0" i="0" dirty="0">
                <a:solidFill>
                  <a:schemeClr val="tx1">
                    <a:lumMod val="75000"/>
                    <a:lumOff val="25000"/>
                  </a:schemeClr>
                </a:solidFill>
                <a:effectLst/>
              </a:rPr>
              <a:t>1) </a:t>
            </a:r>
            <a:r>
              <a:rPr lang="en-IE" b="1" i="0" dirty="0">
                <a:solidFill>
                  <a:srgbClr val="A6377D"/>
                </a:solidFill>
                <a:effectLst/>
              </a:rPr>
              <a:t>Map your network </a:t>
            </a:r>
            <a:r>
              <a:rPr lang="en-IE" b="0" i="0" dirty="0">
                <a:solidFill>
                  <a:schemeClr val="tx1">
                    <a:lumMod val="75000"/>
                    <a:lumOff val="25000"/>
                  </a:schemeClr>
                </a:solidFill>
                <a:effectLst/>
              </a:rPr>
              <a:t>- who are your friends and family, what organisations can help share your idea, how many email newsletters can you get featured in?</a:t>
            </a:r>
          </a:p>
          <a:p>
            <a:pPr algn="l"/>
            <a:r>
              <a:rPr lang="en-IE" b="0" i="0" dirty="0">
                <a:solidFill>
                  <a:schemeClr val="tx1">
                    <a:lumMod val="75000"/>
                    <a:lumOff val="25000"/>
                  </a:schemeClr>
                </a:solidFill>
                <a:effectLst/>
              </a:rPr>
              <a:t>2) </a:t>
            </a:r>
            <a:r>
              <a:rPr lang="en-IE" b="1" i="0" dirty="0">
                <a:solidFill>
                  <a:srgbClr val="A6377D"/>
                </a:solidFill>
                <a:effectLst/>
              </a:rPr>
              <a:t>Set a realistic target </a:t>
            </a:r>
            <a:r>
              <a:rPr lang="en-IE" b="0" i="0" dirty="0">
                <a:solidFill>
                  <a:schemeClr val="tx1">
                    <a:lumMod val="75000"/>
                    <a:lumOff val="25000"/>
                  </a:schemeClr>
                </a:solidFill>
                <a:effectLst/>
              </a:rPr>
              <a:t>- you can always over-fund and make sure your rewards are wide, varied and incredible value for money.</a:t>
            </a:r>
          </a:p>
          <a:p>
            <a:pPr algn="l"/>
            <a:r>
              <a:rPr lang="en-IE" b="0" i="0" dirty="0">
                <a:solidFill>
                  <a:schemeClr val="tx1">
                    <a:lumMod val="75000"/>
                    <a:lumOff val="25000"/>
                  </a:schemeClr>
                </a:solidFill>
                <a:effectLst/>
              </a:rPr>
              <a:t>3) </a:t>
            </a:r>
            <a:r>
              <a:rPr lang="en-IE" b="1" i="0" dirty="0">
                <a:solidFill>
                  <a:srgbClr val="A6377D"/>
                </a:solidFill>
                <a:effectLst/>
              </a:rPr>
              <a:t>Create a marketing plan to rival any other. </a:t>
            </a:r>
            <a:r>
              <a:rPr lang="en-IE" b="0" i="0" dirty="0">
                <a:solidFill>
                  <a:schemeClr val="tx1">
                    <a:lumMod val="75000"/>
                    <a:lumOff val="25000"/>
                  </a:schemeClr>
                </a:solidFill>
                <a:effectLst/>
              </a:rPr>
              <a:t>Know exactly what's happening at each stage of your crowdfunding project being live and plan it well.</a:t>
            </a:r>
          </a:p>
          <a:p>
            <a:pPr algn="l"/>
            <a:r>
              <a:rPr lang="en-IE" b="0" i="0" dirty="0">
                <a:solidFill>
                  <a:schemeClr val="tx1">
                    <a:lumMod val="75000"/>
                    <a:lumOff val="25000"/>
                  </a:schemeClr>
                </a:solidFill>
                <a:effectLst/>
              </a:rPr>
              <a:t>Crowdfunder recently published ‘95 tips for </a:t>
            </a:r>
            <a:r>
              <a:rPr lang="en-IE" b="0" i="0" dirty="0" err="1">
                <a:solidFill>
                  <a:schemeClr val="tx1">
                    <a:lumMod val="75000"/>
                    <a:lumOff val="25000"/>
                  </a:schemeClr>
                </a:solidFill>
                <a:effectLst/>
              </a:rPr>
              <a:t>crowdfunders</a:t>
            </a:r>
            <a:r>
              <a:rPr lang="en-IE" b="0" i="0" dirty="0">
                <a:solidFill>
                  <a:schemeClr val="tx1">
                    <a:lumMod val="75000"/>
                    <a:lumOff val="25000"/>
                  </a:schemeClr>
                </a:solidFill>
                <a:effectLst/>
              </a:rPr>
              <a:t>, from </a:t>
            </a:r>
            <a:r>
              <a:rPr lang="en-IE" b="0" i="0" dirty="0" err="1">
                <a:solidFill>
                  <a:schemeClr val="tx1">
                    <a:lumMod val="75000"/>
                    <a:lumOff val="25000"/>
                  </a:schemeClr>
                </a:solidFill>
                <a:effectLst/>
              </a:rPr>
              <a:t>crowdfunders</a:t>
            </a:r>
            <a:r>
              <a:rPr lang="en-IE" b="0" i="0" dirty="0">
                <a:solidFill>
                  <a:schemeClr val="tx1">
                    <a:lumMod val="75000"/>
                    <a:lumOff val="25000"/>
                  </a:schemeClr>
                </a:solidFill>
                <a:effectLst/>
              </a:rPr>
              <a:t>’ which you can download </a:t>
            </a:r>
            <a:r>
              <a:rPr lang="en-IE" b="0" i="0" u="sng" dirty="0">
                <a:solidFill>
                  <a:schemeClr val="tx1">
                    <a:lumMod val="75000"/>
                    <a:lumOff val="25000"/>
                  </a:schemeClr>
                </a:solidFill>
                <a:effectLst/>
                <a:hlinkClick r:id="rId2">
                  <a:extLst>
                    <a:ext uri="{A12FA001-AC4F-418D-AE19-62706E023703}">
                      <ahyp:hlinkClr xmlns:ahyp="http://schemas.microsoft.com/office/drawing/2018/hyperlinkcolor" val="tx"/>
                    </a:ext>
                  </a:extLst>
                </a:hlinkClick>
              </a:rPr>
              <a:t>here</a:t>
            </a:r>
            <a:r>
              <a:rPr lang="en-IE" b="0" i="0" dirty="0">
                <a:solidFill>
                  <a:schemeClr val="tx1">
                    <a:lumMod val="75000"/>
                    <a:lumOff val="25000"/>
                  </a:schemeClr>
                </a:solidFill>
                <a:effectLst/>
              </a:rPr>
              <a:t>.</a:t>
            </a:r>
          </a:p>
          <a:p>
            <a:pPr algn="l"/>
            <a:r>
              <a:rPr lang="en-IE" b="0" i="0" dirty="0">
                <a:solidFill>
                  <a:schemeClr val="tx1">
                    <a:lumMod val="75000"/>
                    <a:lumOff val="25000"/>
                  </a:schemeClr>
                </a:solidFill>
                <a:effectLst/>
              </a:rPr>
              <a:t>Alongside extra funds for project owners, Crowdfunder has £125,000 of extra funding for </a:t>
            </a:r>
            <a:r>
              <a:rPr lang="en-IE" b="0" i="0" u="sng" dirty="0">
                <a:solidFill>
                  <a:schemeClr val="tx1">
                    <a:lumMod val="75000"/>
                    <a:lumOff val="25000"/>
                  </a:schemeClr>
                </a:solidFill>
                <a:effectLst/>
                <a:hlinkClick r:id="rId3">
                  <a:extLst>
                    <a:ext uri="{A12FA001-AC4F-418D-AE19-62706E023703}">
                      <ahyp:hlinkClr xmlns:ahyp="http://schemas.microsoft.com/office/drawing/2018/hyperlinkcolor" val="tx"/>
                    </a:ext>
                  </a:extLst>
                </a:hlinkClick>
              </a:rPr>
              <a:t>artists</a:t>
            </a:r>
            <a:r>
              <a:rPr lang="en-IE" b="0" i="0" dirty="0">
                <a:solidFill>
                  <a:schemeClr val="tx1">
                    <a:lumMod val="75000"/>
                    <a:lumOff val="25000"/>
                  </a:schemeClr>
                </a:solidFill>
                <a:effectLst/>
              </a:rPr>
              <a:t> crowdfunding their great ideas</a:t>
            </a:r>
          </a:p>
          <a:p>
            <a:endParaRPr lang="en-IE" dirty="0">
              <a:solidFill>
                <a:schemeClr val="tx1">
                  <a:lumMod val="75000"/>
                  <a:lumOff val="25000"/>
                </a:schemeClr>
              </a:solidFill>
            </a:endParaRPr>
          </a:p>
        </p:txBody>
      </p:sp>
      <p:sp>
        <p:nvSpPr>
          <p:cNvPr id="6" name="Text Placeholder 5">
            <a:extLst>
              <a:ext uri="{FF2B5EF4-FFF2-40B4-BE49-F238E27FC236}">
                <a16:creationId xmlns:a16="http://schemas.microsoft.com/office/drawing/2014/main" id="{1C9A523F-546E-4D4C-8FB8-596702F80F13}"/>
              </a:ext>
            </a:extLst>
          </p:cNvPr>
          <p:cNvSpPr>
            <a:spLocks noGrp="1"/>
          </p:cNvSpPr>
          <p:nvPr>
            <p:ph type="body" sz="quarter" idx="15"/>
          </p:nvPr>
        </p:nvSpPr>
        <p:spPr/>
        <p:txBody>
          <a:bodyPr/>
          <a:lstStyle/>
          <a:p>
            <a:r>
              <a:rPr lang="en-IE" b="1" i="0" dirty="0">
                <a:effectLst/>
                <a:hlinkClick r:id="rId4">
                  <a:extLst>
                    <a:ext uri="{A12FA001-AC4F-418D-AE19-62706E023703}">
                      <ahyp:hlinkClr xmlns:ahyp="http://schemas.microsoft.com/office/drawing/2018/hyperlinkcolor" val="tx"/>
                    </a:ext>
                  </a:extLst>
                </a:hlinkClick>
              </a:rPr>
              <a:t>Crowdfunder</a:t>
            </a:r>
            <a:r>
              <a:rPr lang="en-IE" b="0" i="0" dirty="0">
                <a:effectLst/>
              </a:rPr>
              <a:t> </a:t>
            </a:r>
          </a:p>
          <a:p>
            <a:endParaRPr lang="en-IE" sz="2800" dirty="0"/>
          </a:p>
          <a:p>
            <a:r>
              <a:rPr lang="en-IE" sz="2800" b="0" i="0" dirty="0">
                <a:effectLst/>
              </a:rPr>
              <a:t>A crowdfunding platform for community groups, businesses, charities and social enterprises</a:t>
            </a:r>
          </a:p>
          <a:p>
            <a:endParaRPr lang="en-IE" sz="2800" dirty="0"/>
          </a:p>
          <a:p>
            <a:r>
              <a:rPr lang="en-IE" sz="2800" b="0" i="0" dirty="0">
                <a:effectLst/>
                <a:hlinkClick r:id="rId4">
                  <a:extLst>
                    <a:ext uri="{A12FA001-AC4F-418D-AE19-62706E023703}">
                      <ahyp:hlinkClr xmlns:ahyp="http://schemas.microsoft.com/office/drawing/2018/hyperlinkcolor" val="tx"/>
                    </a:ext>
                  </a:extLst>
                </a:hlinkClick>
              </a:rPr>
              <a:t>Full Interview</a:t>
            </a:r>
            <a:endParaRPr lang="en-IE" sz="2800" b="0" i="0" dirty="0">
              <a:effectLst/>
            </a:endParaRPr>
          </a:p>
          <a:p>
            <a:endParaRPr lang="en-IE" dirty="0"/>
          </a:p>
        </p:txBody>
      </p:sp>
    </p:spTree>
    <p:extLst>
      <p:ext uri="{BB962C8B-B14F-4D97-AF65-F5344CB8AC3E}">
        <p14:creationId xmlns:p14="http://schemas.microsoft.com/office/powerpoint/2010/main" val="1714074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41BD7E5-6126-4858-8E18-D652D7861E3D}"/>
              </a:ext>
            </a:extLst>
          </p:cNvPr>
          <p:cNvSpPr>
            <a:spLocks noGrp="1"/>
          </p:cNvSpPr>
          <p:nvPr>
            <p:ph type="body" sz="quarter" idx="14"/>
          </p:nvPr>
        </p:nvSpPr>
        <p:spPr>
          <a:xfrm>
            <a:off x="216889" y="1649230"/>
            <a:ext cx="5924719" cy="4964325"/>
          </a:xfrm>
          <a:solidFill>
            <a:schemeClr val="bg1"/>
          </a:solidFill>
        </p:spPr>
        <p:txBody>
          <a:bodyPr/>
          <a:lstStyle/>
          <a:p>
            <a:r>
              <a:rPr lang="en-IE" b="0" i="0" dirty="0">
                <a:solidFill>
                  <a:schemeClr val="tx1">
                    <a:lumMod val="75000"/>
                    <a:lumOff val="25000"/>
                  </a:schemeClr>
                </a:solidFill>
                <a:effectLst/>
              </a:rPr>
              <a:t>Through an online crowdfunding platform, investors can </a:t>
            </a:r>
            <a:r>
              <a:rPr lang="en-IE" b="1" i="0" dirty="0">
                <a:solidFill>
                  <a:schemeClr val="tx1">
                    <a:lumMod val="75000"/>
                    <a:lumOff val="25000"/>
                  </a:schemeClr>
                </a:solidFill>
                <a:effectLst/>
              </a:rPr>
              <a:t>pick a project that they want to get involved in</a:t>
            </a:r>
            <a:r>
              <a:rPr lang="en-IE" b="0" i="0" dirty="0">
                <a:solidFill>
                  <a:schemeClr val="tx1">
                    <a:lumMod val="75000"/>
                    <a:lumOff val="25000"/>
                  </a:schemeClr>
                </a:solidFill>
                <a:effectLst/>
              </a:rPr>
              <a:t>. For some, it may be a project </a:t>
            </a:r>
            <a:r>
              <a:rPr lang="en-IE" b="1" i="0" dirty="0">
                <a:solidFill>
                  <a:schemeClr val="tx1">
                    <a:lumMod val="75000"/>
                    <a:lumOff val="25000"/>
                  </a:schemeClr>
                </a:solidFill>
                <a:effectLst/>
              </a:rPr>
              <a:t>close to their heart</a:t>
            </a:r>
            <a:r>
              <a:rPr lang="en-IE" b="0" i="0" dirty="0">
                <a:solidFill>
                  <a:schemeClr val="tx1">
                    <a:lumMod val="75000"/>
                    <a:lumOff val="25000"/>
                  </a:schemeClr>
                </a:solidFill>
                <a:effectLst/>
              </a:rPr>
              <a:t>, one they </a:t>
            </a:r>
            <a:r>
              <a:rPr lang="en-IE" b="1" i="0" dirty="0">
                <a:solidFill>
                  <a:schemeClr val="tx1">
                    <a:lumMod val="75000"/>
                    <a:lumOff val="25000"/>
                  </a:schemeClr>
                </a:solidFill>
                <a:effectLst/>
              </a:rPr>
              <a:t>passionately support</a:t>
            </a:r>
            <a:r>
              <a:rPr lang="en-IE" b="0" i="0" dirty="0">
                <a:solidFill>
                  <a:schemeClr val="tx1">
                    <a:lumMod val="75000"/>
                    <a:lumOff val="25000"/>
                  </a:schemeClr>
                </a:solidFill>
                <a:effectLst/>
              </a:rPr>
              <a:t>. For others, it may just be about </a:t>
            </a:r>
            <a:r>
              <a:rPr lang="en-IE" b="1" i="0" u="sng" dirty="0">
                <a:solidFill>
                  <a:schemeClr val="tx1">
                    <a:lumMod val="75000"/>
                    <a:lumOff val="25000"/>
                  </a:schemeClr>
                </a:solidFill>
                <a:effectLst/>
                <a:hlinkClick r:id="rId2">
                  <a:extLst>
                    <a:ext uri="{A12FA001-AC4F-418D-AE19-62706E023703}">
                      <ahyp:hlinkClr xmlns:ahyp="http://schemas.microsoft.com/office/drawing/2018/hyperlinkcolor" val="tx"/>
                    </a:ext>
                  </a:extLst>
                </a:hlinkClick>
              </a:rPr>
              <a:t>making money</a:t>
            </a:r>
            <a:r>
              <a:rPr lang="en-IE" b="0" i="0" dirty="0">
                <a:solidFill>
                  <a:schemeClr val="tx1">
                    <a:lumMod val="75000"/>
                    <a:lumOff val="25000"/>
                  </a:schemeClr>
                </a:solidFill>
                <a:effectLst/>
              </a:rPr>
              <a:t> for their future.</a:t>
            </a:r>
          </a:p>
          <a:p>
            <a:r>
              <a:rPr lang="en-IE" dirty="0">
                <a:solidFill>
                  <a:schemeClr val="tx1">
                    <a:lumMod val="75000"/>
                    <a:lumOff val="25000"/>
                  </a:schemeClr>
                </a:solidFill>
              </a:rPr>
              <a:t>C</a:t>
            </a:r>
            <a:r>
              <a:rPr lang="en-IE" b="0" i="0" dirty="0">
                <a:solidFill>
                  <a:schemeClr val="tx1">
                    <a:lumMod val="75000"/>
                    <a:lumOff val="25000"/>
                  </a:schemeClr>
                </a:solidFill>
                <a:effectLst/>
              </a:rPr>
              <a:t>rowdfunding tends to do well when it’s focused on something with a </a:t>
            </a:r>
            <a:r>
              <a:rPr lang="en-IE" b="1" i="0" dirty="0">
                <a:solidFill>
                  <a:schemeClr val="tx1">
                    <a:lumMod val="75000"/>
                    <a:lumOff val="25000"/>
                  </a:schemeClr>
                </a:solidFill>
                <a:effectLst/>
              </a:rPr>
              <a:t>story to tell</a:t>
            </a:r>
            <a:r>
              <a:rPr lang="en-IE" b="0" i="0" dirty="0">
                <a:solidFill>
                  <a:schemeClr val="tx1">
                    <a:lumMod val="75000"/>
                    <a:lumOff val="25000"/>
                  </a:schemeClr>
                </a:solidFill>
                <a:effectLst/>
              </a:rPr>
              <a:t>, and that’s where the </a:t>
            </a:r>
            <a:r>
              <a:rPr lang="en-IE" b="1" i="0" dirty="0">
                <a:solidFill>
                  <a:schemeClr val="tx1">
                    <a:lumMod val="75000"/>
                    <a:lumOff val="25000"/>
                  </a:schemeClr>
                </a:solidFill>
                <a:effectLst/>
              </a:rPr>
              <a:t>social mission </a:t>
            </a:r>
            <a:r>
              <a:rPr lang="en-IE" b="0" i="0" dirty="0">
                <a:solidFill>
                  <a:schemeClr val="tx1">
                    <a:lumMod val="75000"/>
                    <a:lumOff val="25000"/>
                  </a:schemeClr>
                </a:solidFill>
                <a:effectLst/>
              </a:rPr>
              <a:t>is an important element. </a:t>
            </a:r>
            <a:r>
              <a:rPr lang="en-IE" b="1" i="0" dirty="0">
                <a:solidFill>
                  <a:srgbClr val="00A489"/>
                </a:solidFill>
                <a:effectLst/>
              </a:rPr>
              <a:t>(We will cover this in Module 6). </a:t>
            </a:r>
            <a:r>
              <a:rPr lang="en-IE" b="0" i="0" dirty="0">
                <a:solidFill>
                  <a:schemeClr val="tx1">
                    <a:lumMod val="75000"/>
                    <a:lumOff val="25000"/>
                  </a:schemeClr>
                </a:solidFill>
                <a:effectLst/>
              </a:rPr>
              <a:t>Potential investors need to be able to </a:t>
            </a:r>
            <a:r>
              <a:rPr lang="en-IE" b="1" i="0" dirty="0">
                <a:solidFill>
                  <a:schemeClr val="tx1">
                    <a:lumMod val="75000"/>
                    <a:lumOff val="25000"/>
                  </a:schemeClr>
                </a:solidFill>
                <a:effectLst/>
              </a:rPr>
              <a:t>visualise the impact </a:t>
            </a:r>
            <a:r>
              <a:rPr lang="en-IE" b="0" i="0" dirty="0">
                <a:solidFill>
                  <a:schemeClr val="tx1">
                    <a:lumMod val="75000"/>
                    <a:lumOff val="25000"/>
                  </a:schemeClr>
                </a:solidFill>
                <a:effectLst/>
              </a:rPr>
              <a:t>of their investment </a:t>
            </a:r>
            <a:r>
              <a:rPr lang="en-IE" b="1" i="0" dirty="0">
                <a:solidFill>
                  <a:schemeClr val="tx1">
                    <a:lumMod val="75000"/>
                    <a:lumOff val="25000"/>
                  </a:schemeClr>
                </a:solidFill>
                <a:effectLst/>
              </a:rPr>
              <a:t>and the cause </a:t>
            </a:r>
            <a:r>
              <a:rPr lang="en-IE" b="0" i="0" dirty="0">
                <a:solidFill>
                  <a:schemeClr val="tx1">
                    <a:lumMod val="75000"/>
                    <a:lumOff val="25000"/>
                  </a:schemeClr>
                </a:solidFill>
                <a:effectLst/>
              </a:rPr>
              <a:t>it’s contributing to.</a:t>
            </a:r>
          </a:p>
          <a:p>
            <a:r>
              <a:rPr lang="en-IE" b="1" dirty="0">
                <a:solidFill>
                  <a:schemeClr val="tx1">
                    <a:lumMod val="75000"/>
                    <a:lumOff val="25000"/>
                  </a:schemeClr>
                </a:solidFill>
                <a:hlinkClick r:id="rId3">
                  <a:extLst>
                    <a:ext uri="{A12FA001-AC4F-418D-AE19-62706E023703}">
                      <ahyp:hlinkClr xmlns:ahyp="http://schemas.microsoft.com/office/drawing/2018/hyperlinkcolor" val="tx"/>
                    </a:ext>
                  </a:extLst>
                </a:hlinkClick>
              </a:rPr>
              <a:t>Read further </a:t>
            </a:r>
            <a:r>
              <a:rPr lang="en-IE" b="1" dirty="0">
                <a:solidFill>
                  <a:schemeClr val="tx1">
                    <a:lumMod val="75000"/>
                    <a:lumOff val="25000"/>
                  </a:schemeClr>
                </a:solidFill>
              </a:rPr>
              <a:t>‘Digital Social Innovation EU’</a:t>
            </a:r>
          </a:p>
        </p:txBody>
      </p:sp>
      <p:sp>
        <p:nvSpPr>
          <p:cNvPr id="7" name="Text Placeholder 6">
            <a:extLst>
              <a:ext uri="{FF2B5EF4-FFF2-40B4-BE49-F238E27FC236}">
                <a16:creationId xmlns:a16="http://schemas.microsoft.com/office/drawing/2014/main" id="{43B89917-8230-4CE5-9482-2D4C5C3579CE}"/>
              </a:ext>
            </a:extLst>
          </p:cNvPr>
          <p:cNvSpPr>
            <a:spLocks noGrp="1"/>
          </p:cNvSpPr>
          <p:nvPr>
            <p:ph type="body" sz="quarter" idx="15"/>
          </p:nvPr>
        </p:nvSpPr>
        <p:spPr>
          <a:xfrm>
            <a:off x="0" y="0"/>
            <a:ext cx="6358499" cy="1570237"/>
          </a:xfrm>
          <a:solidFill>
            <a:srgbClr val="A6377D"/>
          </a:solidFill>
        </p:spPr>
        <p:txBody>
          <a:bodyPr>
            <a:normAutofit/>
          </a:bodyPr>
          <a:lstStyle/>
          <a:p>
            <a:pPr algn="ctr">
              <a:lnSpc>
                <a:spcPct val="120000"/>
              </a:lnSpc>
              <a:spcBef>
                <a:spcPts val="0"/>
              </a:spcBef>
            </a:pPr>
            <a:r>
              <a:rPr lang="en-IE" b="1" dirty="0">
                <a:solidFill>
                  <a:schemeClr val="bg1"/>
                </a:solidFill>
              </a:rPr>
              <a:t>Crowdfunding Can Spark the Interest of Potential Investors</a:t>
            </a:r>
          </a:p>
        </p:txBody>
      </p:sp>
      <p:sp>
        <p:nvSpPr>
          <p:cNvPr id="8" name="Text Placeholder 7">
            <a:extLst>
              <a:ext uri="{FF2B5EF4-FFF2-40B4-BE49-F238E27FC236}">
                <a16:creationId xmlns:a16="http://schemas.microsoft.com/office/drawing/2014/main" id="{48DA029F-5FD6-4F05-AA89-FB8F18A93E90}"/>
              </a:ext>
            </a:extLst>
          </p:cNvPr>
          <p:cNvSpPr>
            <a:spLocks noGrp="1"/>
          </p:cNvSpPr>
          <p:nvPr>
            <p:ph type="body" sz="quarter" idx="16"/>
          </p:nvPr>
        </p:nvSpPr>
        <p:spPr>
          <a:xfrm>
            <a:off x="10343247" y="4008476"/>
            <a:ext cx="785328" cy="1056986"/>
          </a:xfrm>
        </p:spPr>
        <p:txBody>
          <a:bodyPr>
            <a:normAutofit fontScale="85000" lnSpcReduction="20000"/>
          </a:bodyPr>
          <a:lstStyle/>
          <a:p>
            <a:endParaRPr lang="en-IE" dirty="0"/>
          </a:p>
        </p:txBody>
      </p:sp>
      <p:sp>
        <p:nvSpPr>
          <p:cNvPr id="5" name="Text Placeholder 4">
            <a:extLst>
              <a:ext uri="{FF2B5EF4-FFF2-40B4-BE49-F238E27FC236}">
                <a16:creationId xmlns:a16="http://schemas.microsoft.com/office/drawing/2014/main" id="{8876C4A3-ACA4-4537-B704-C7CE4B43B6AE}"/>
              </a:ext>
            </a:extLst>
          </p:cNvPr>
          <p:cNvSpPr>
            <a:spLocks noGrp="1"/>
          </p:cNvSpPr>
          <p:nvPr>
            <p:ph type="body" sz="quarter" idx="13"/>
          </p:nvPr>
        </p:nvSpPr>
        <p:spPr>
          <a:xfrm>
            <a:off x="6785006" y="1179217"/>
            <a:ext cx="4025705" cy="3715819"/>
          </a:xfrm>
        </p:spPr>
        <p:txBody>
          <a:bodyPr>
            <a:normAutofit fontScale="85000" lnSpcReduction="10000"/>
          </a:bodyPr>
          <a:lstStyle/>
          <a:p>
            <a:r>
              <a:rPr lang="en-IE" dirty="0">
                <a:solidFill>
                  <a:schemeClr val="tx1">
                    <a:lumMod val="75000"/>
                    <a:lumOff val="25000"/>
                  </a:schemeClr>
                </a:solidFill>
              </a:rPr>
              <a:t>The motivation for donor participation comes from the feeling of being at least partly responsible for the success of others people's initiatives and </a:t>
            </a:r>
            <a:r>
              <a:rPr lang="en-IE" b="1" dirty="0">
                <a:solidFill>
                  <a:schemeClr val="tx1">
                    <a:lumMod val="75000"/>
                    <a:lumOff val="25000"/>
                  </a:schemeClr>
                </a:solidFill>
              </a:rPr>
              <a:t>striving to be a part of social innovation. </a:t>
            </a:r>
          </a:p>
          <a:p>
            <a:r>
              <a:rPr lang="en-IE" b="1" dirty="0">
                <a:solidFill>
                  <a:schemeClr val="tx1">
                    <a:lumMod val="75000"/>
                    <a:lumOff val="25000"/>
                  </a:schemeClr>
                </a:solidFill>
              </a:rPr>
              <a:t>They can ultimately seek to make a significant money contribution by investing</a:t>
            </a:r>
            <a:endParaRPr lang="en-IE" dirty="0"/>
          </a:p>
          <a:p>
            <a:endParaRPr lang="en-IE" dirty="0"/>
          </a:p>
        </p:txBody>
      </p:sp>
      <p:sp>
        <p:nvSpPr>
          <p:cNvPr id="9" name="Text Placeholder 8">
            <a:extLst>
              <a:ext uri="{FF2B5EF4-FFF2-40B4-BE49-F238E27FC236}">
                <a16:creationId xmlns:a16="http://schemas.microsoft.com/office/drawing/2014/main" id="{A7BF7465-B4A4-4883-B3E1-552EB4E1EB5C}"/>
              </a:ext>
            </a:extLst>
          </p:cNvPr>
          <p:cNvSpPr>
            <a:spLocks noGrp="1"/>
          </p:cNvSpPr>
          <p:nvPr>
            <p:ph type="body" sz="quarter" idx="17"/>
          </p:nvPr>
        </p:nvSpPr>
        <p:spPr>
          <a:xfrm>
            <a:off x="6358500" y="1179217"/>
            <a:ext cx="2613204" cy="1221666"/>
          </a:xfrm>
        </p:spPr>
        <p:txBody>
          <a:bodyPr>
            <a:normAutofit fontScale="92500" lnSpcReduction="10000"/>
          </a:bodyPr>
          <a:lstStyle/>
          <a:p>
            <a:endParaRPr lang="en-IE"/>
          </a:p>
        </p:txBody>
      </p:sp>
    </p:spTree>
    <p:extLst>
      <p:ext uri="{BB962C8B-B14F-4D97-AF65-F5344CB8AC3E}">
        <p14:creationId xmlns:p14="http://schemas.microsoft.com/office/powerpoint/2010/main" val="1712815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58EC38-6ECC-4783-8ED1-A350ACDCF149}"/>
              </a:ext>
            </a:extLst>
          </p:cNvPr>
          <p:cNvSpPr>
            <a:spLocks noGrp="1"/>
          </p:cNvSpPr>
          <p:nvPr>
            <p:ph type="body" sz="quarter" idx="14"/>
          </p:nvPr>
        </p:nvSpPr>
        <p:spPr>
          <a:xfrm>
            <a:off x="384963" y="302702"/>
            <a:ext cx="6246510" cy="697353"/>
          </a:xfrm>
        </p:spPr>
        <p:txBody>
          <a:bodyPr>
            <a:noAutofit/>
          </a:bodyPr>
          <a:lstStyle/>
          <a:p>
            <a:pPr>
              <a:lnSpc>
                <a:spcPct val="100000"/>
              </a:lnSpc>
              <a:spcBef>
                <a:spcPts val="0"/>
              </a:spcBef>
            </a:pPr>
            <a:r>
              <a:rPr lang="en-IE" sz="4000" b="1" dirty="0">
                <a:solidFill>
                  <a:srgbClr val="ED2A59"/>
                </a:solidFill>
              </a:rPr>
              <a:t>Good Here </a:t>
            </a:r>
          </a:p>
          <a:p>
            <a:pPr>
              <a:lnSpc>
                <a:spcPct val="100000"/>
              </a:lnSpc>
              <a:spcBef>
                <a:spcPts val="0"/>
              </a:spcBef>
            </a:pPr>
            <a:r>
              <a:rPr lang="en-IE" sz="2400" b="1" i="1" dirty="0">
                <a:solidFill>
                  <a:srgbClr val="ED2A59"/>
                </a:solidFill>
              </a:rPr>
              <a:t>Social Innovation Start Up Support and Finance</a:t>
            </a:r>
          </a:p>
          <a:p>
            <a:pPr>
              <a:lnSpc>
                <a:spcPct val="100000"/>
              </a:lnSpc>
              <a:spcBef>
                <a:spcPts val="0"/>
              </a:spcBef>
            </a:pPr>
            <a:r>
              <a:rPr lang="en-IE" sz="2400" i="1" dirty="0">
                <a:solidFill>
                  <a:schemeClr val="tx1">
                    <a:lumMod val="75000"/>
                    <a:lumOff val="25000"/>
                  </a:schemeClr>
                </a:solidFill>
              </a:rPr>
              <a:t>Co-Founder, Ben Matthews</a:t>
            </a:r>
          </a:p>
        </p:txBody>
      </p:sp>
      <p:sp>
        <p:nvSpPr>
          <p:cNvPr id="6" name="Text Placeholder 5">
            <a:extLst>
              <a:ext uri="{FF2B5EF4-FFF2-40B4-BE49-F238E27FC236}">
                <a16:creationId xmlns:a16="http://schemas.microsoft.com/office/drawing/2014/main" id="{5A744118-0B91-4767-BF09-23579CC74BC9}"/>
              </a:ext>
            </a:extLst>
          </p:cNvPr>
          <p:cNvSpPr>
            <a:spLocks noGrp="1"/>
          </p:cNvSpPr>
          <p:nvPr>
            <p:ph type="body" sz="quarter" idx="15"/>
          </p:nvPr>
        </p:nvSpPr>
        <p:spPr>
          <a:xfrm>
            <a:off x="6780664" y="165862"/>
            <a:ext cx="5116159" cy="2592420"/>
          </a:xfrm>
        </p:spPr>
        <p:txBody>
          <a:bodyPr/>
          <a:lstStyle/>
          <a:p>
            <a:pPr algn="ctr"/>
            <a:r>
              <a:rPr lang="en-IE" b="1" i="0" dirty="0">
                <a:solidFill>
                  <a:schemeClr val="tx1">
                    <a:lumMod val="75000"/>
                    <a:lumOff val="25000"/>
                  </a:schemeClr>
                </a:solidFill>
                <a:effectLst/>
                <a:hlinkClick r:id="rId2"/>
              </a:rPr>
              <a:t>‘Good Here </a:t>
            </a:r>
            <a:r>
              <a:rPr lang="en-IE" i="0" dirty="0">
                <a:solidFill>
                  <a:schemeClr val="tx1">
                    <a:lumMod val="75000"/>
                    <a:lumOff val="25000"/>
                  </a:schemeClr>
                </a:solidFill>
                <a:effectLst/>
              </a:rPr>
              <a:t>is a global company that </a:t>
            </a:r>
            <a:r>
              <a:rPr lang="en-IE" b="0" i="0" dirty="0">
                <a:solidFill>
                  <a:schemeClr val="tx1">
                    <a:lumMod val="75000"/>
                    <a:lumOff val="25000"/>
                  </a:schemeClr>
                </a:solidFill>
                <a:effectLst/>
              </a:rPr>
              <a:t>helps you discover </a:t>
            </a:r>
            <a:r>
              <a:rPr lang="en-IE" b="0" i="0" dirty="0">
                <a:solidFill>
                  <a:srgbClr val="0563C1"/>
                </a:solidFill>
                <a:effectLst/>
                <a:hlinkClick r:id="rId3">
                  <a:extLst>
                    <a:ext uri="{A12FA001-AC4F-418D-AE19-62706E023703}">
                      <ahyp:hlinkClr xmlns:ahyp="http://schemas.microsoft.com/office/drawing/2018/hyperlinkcolor" val="tx"/>
                    </a:ext>
                  </a:extLst>
                </a:hlinkClick>
              </a:rPr>
              <a:t>social impact </a:t>
            </a:r>
            <a:r>
              <a:rPr lang="en-IE" b="0" i="0" dirty="0" err="1">
                <a:solidFill>
                  <a:schemeClr val="tx1">
                    <a:lumMod val="75000"/>
                    <a:lumOff val="25000"/>
                  </a:schemeClr>
                </a:solidFill>
                <a:effectLst/>
                <a:hlinkClick r:id="rId3">
                  <a:extLst>
                    <a:ext uri="{A12FA001-AC4F-418D-AE19-62706E023703}">
                      <ahyp:hlinkClr xmlns:ahyp="http://schemas.microsoft.com/office/drawing/2018/hyperlinkcolor" val="tx"/>
                    </a:ext>
                  </a:extLst>
                </a:hlinkClick>
              </a:rPr>
              <a:t>startups</a:t>
            </a:r>
            <a:r>
              <a:rPr lang="en-IE" b="0" i="0" dirty="0">
                <a:solidFill>
                  <a:schemeClr val="tx1">
                    <a:lumMod val="75000"/>
                    <a:lumOff val="25000"/>
                  </a:schemeClr>
                </a:solidFill>
                <a:effectLst/>
              </a:rPr>
              <a:t>, connect with the </a:t>
            </a:r>
            <a:r>
              <a:rPr lang="en-IE" b="0" i="0" u="sng" dirty="0">
                <a:solidFill>
                  <a:schemeClr val="tx1">
                    <a:lumMod val="75000"/>
                    <a:lumOff val="25000"/>
                  </a:schemeClr>
                </a:solidFill>
                <a:effectLst/>
                <a:hlinkClick r:id="rId4">
                  <a:extLst>
                    <a:ext uri="{A12FA001-AC4F-418D-AE19-62706E023703}">
                      <ahyp:hlinkClr xmlns:ahyp="http://schemas.microsoft.com/office/drawing/2018/hyperlinkcolor" val="tx"/>
                    </a:ext>
                  </a:extLst>
                </a:hlinkClick>
              </a:rPr>
              <a:t>social impact community</a:t>
            </a:r>
            <a:r>
              <a:rPr lang="en-IE" b="0" i="0" dirty="0">
                <a:solidFill>
                  <a:schemeClr val="tx1">
                    <a:lumMod val="75000"/>
                    <a:lumOff val="25000"/>
                  </a:schemeClr>
                </a:solidFill>
                <a:effectLst/>
              </a:rPr>
              <a:t>, and find </a:t>
            </a:r>
            <a:r>
              <a:rPr lang="en-IE" b="0" i="0" dirty="0">
                <a:solidFill>
                  <a:schemeClr val="tx1">
                    <a:lumMod val="75000"/>
                    <a:lumOff val="25000"/>
                  </a:schemeClr>
                </a:solidFill>
                <a:effectLst/>
                <a:hlinkClick r:id="rId5">
                  <a:extLst>
                    <a:ext uri="{A12FA001-AC4F-418D-AE19-62706E023703}">
                      <ahyp:hlinkClr xmlns:ahyp="http://schemas.microsoft.com/office/drawing/2018/hyperlinkcolor" val="tx"/>
                    </a:ext>
                  </a:extLst>
                </a:hlinkClick>
              </a:rPr>
              <a:t>social impact funding</a:t>
            </a:r>
            <a:r>
              <a:rPr lang="en-IE" b="0" i="0" dirty="0">
                <a:solidFill>
                  <a:schemeClr val="tx1">
                    <a:lumMod val="75000"/>
                    <a:lumOff val="25000"/>
                  </a:schemeClr>
                </a:solidFill>
                <a:effectLst/>
              </a:rPr>
              <a:t>. Currently tracking </a:t>
            </a:r>
            <a:r>
              <a:rPr lang="en-IE" b="0" i="0" u="sng" dirty="0">
                <a:solidFill>
                  <a:srgbClr val="0563C1"/>
                </a:solidFill>
                <a:effectLst/>
                <a:hlinkClick r:id="rId3">
                  <a:extLst>
                    <a:ext uri="{A12FA001-AC4F-418D-AE19-62706E023703}">
                      <ahyp:hlinkClr xmlns:ahyp="http://schemas.microsoft.com/office/drawing/2018/hyperlinkcolor" val="tx"/>
                    </a:ext>
                  </a:extLst>
                </a:hlinkClick>
              </a:rPr>
              <a:t>2,775 </a:t>
            </a:r>
            <a:r>
              <a:rPr lang="en-IE" b="0" i="0" u="sng" dirty="0" err="1">
                <a:solidFill>
                  <a:schemeClr val="tx1">
                    <a:lumMod val="75000"/>
                    <a:lumOff val="25000"/>
                  </a:schemeClr>
                </a:solidFill>
                <a:effectLst/>
                <a:hlinkClick r:id="rId3">
                  <a:extLst>
                    <a:ext uri="{A12FA001-AC4F-418D-AE19-62706E023703}">
                      <ahyp:hlinkClr xmlns:ahyp="http://schemas.microsoft.com/office/drawing/2018/hyperlinkcolor" val="tx"/>
                    </a:ext>
                  </a:extLst>
                </a:hlinkClick>
              </a:rPr>
              <a:t>startups</a:t>
            </a:r>
            <a:r>
              <a:rPr lang="en-IE" b="0" i="0" dirty="0">
                <a:solidFill>
                  <a:schemeClr val="tx1">
                    <a:lumMod val="75000"/>
                    <a:lumOff val="25000"/>
                  </a:schemeClr>
                </a:solidFill>
                <a:effectLst/>
              </a:rPr>
              <a:t> and </a:t>
            </a:r>
            <a:r>
              <a:rPr lang="en-IE" b="0" i="0" u="sng" dirty="0">
                <a:solidFill>
                  <a:schemeClr val="tx1">
                    <a:lumMod val="75000"/>
                    <a:lumOff val="25000"/>
                  </a:schemeClr>
                </a:solidFill>
                <a:effectLst/>
                <a:hlinkClick r:id="rId5">
                  <a:extLst>
                    <a:ext uri="{A12FA001-AC4F-418D-AE19-62706E023703}">
                      <ahyp:hlinkClr xmlns:ahyp="http://schemas.microsoft.com/office/drawing/2018/hyperlinkcolor" val="tx"/>
                    </a:ext>
                  </a:extLst>
                </a:hlinkClick>
              </a:rPr>
              <a:t>453 funders</a:t>
            </a:r>
            <a:r>
              <a:rPr lang="en-IE" b="0" i="0" u="sng" dirty="0">
                <a:solidFill>
                  <a:schemeClr val="tx1">
                    <a:lumMod val="75000"/>
                    <a:lumOff val="25000"/>
                  </a:schemeClr>
                </a:solidFill>
                <a:effectLst/>
              </a:rPr>
              <a:t>’</a:t>
            </a:r>
            <a:r>
              <a:rPr lang="en-IE" b="0" i="0" dirty="0">
                <a:solidFill>
                  <a:schemeClr val="tx1">
                    <a:lumMod val="75000"/>
                    <a:lumOff val="25000"/>
                  </a:schemeClr>
                </a:solidFill>
                <a:effectLst/>
              </a:rPr>
              <a:t>.</a:t>
            </a:r>
          </a:p>
          <a:p>
            <a:pPr algn="ctr"/>
            <a:r>
              <a:rPr lang="en-IE" b="0" i="0" dirty="0">
                <a:solidFill>
                  <a:schemeClr val="tx1">
                    <a:lumMod val="75000"/>
                    <a:lumOff val="25000"/>
                  </a:schemeClr>
                </a:solidFill>
                <a:effectLst/>
              </a:rPr>
              <a:t>A thriving community of social entrepreneurs and impact investors.</a:t>
            </a:r>
          </a:p>
          <a:p>
            <a:pPr algn="ctr"/>
            <a:r>
              <a:rPr lang="en-IE" sz="2800" b="1" dirty="0">
                <a:solidFill>
                  <a:srgbClr val="ED2A59"/>
                </a:solidFill>
              </a:rPr>
              <a:t>Provide</a:t>
            </a:r>
            <a:r>
              <a:rPr lang="en-IE" sz="2800" dirty="0">
                <a:solidFill>
                  <a:schemeClr val="tx1">
                    <a:lumMod val="75000"/>
                    <a:lumOff val="25000"/>
                  </a:schemeClr>
                </a:solidFill>
              </a:rPr>
              <a:t> </a:t>
            </a:r>
            <a:r>
              <a:rPr lang="en-IE" dirty="0">
                <a:solidFill>
                  <a:schemeClr val="tx1">
                    <a:lumMod val="75000"/>
                    <a:lumOff val="25000"/>
                  </a:schemeClr>
                </a:solidFill>
                <a:hlinkClick r:id="rId6"/>
              </a:rPr>
              <a:t>Grants</a:t>
            </a:r>
            <a:r>
              <a:rPr lang="en-IE" dirty="0">
                <a:solidFill>
                  <a:schemeClr val="tx1">
                    <a:lumMod val="75000"/>
                    <a:lumOff val="25000"/>
                  </a:schemeClr>
                </a:solidFill>
              </a:rPr>
              <a:t>, </a:t>
            </a:r>
            <a:r>
              <a:rPr lang="en-IE" dirty="0">
                <a:solidFill>
                  <a:schemeClr val="tx1">
                    <a:lumMod val="75000"/>
                    <a:lumOff val="25000"/>
                  </a:schemeClr>
                </a:solidFill>
                <a:hlinkClick r:id="rId7"/>
              </a:rPr>
              <a:t>Crowdfunding</a:t>
            </a:r>
            <a:r>
              <a:rPr lang="en-IE" dirty="0">
                <a:solidFill>
                  <a:schemeClr val="tx1">
                    <a:lumMod val="75000"/>
                    <a:lumOff val="25000"/>
                  </a:schemeClr>
                </a:solidFill>
              </a:rPr>
              <a:t>, </a:t>
            </a:r>
            <a:r>
              <a:rPr lang="en-IE" dirty="0">
                <a:solidFill>
                  <a:schemeClr val="tx1">
                    <a:lumMod val="75000"/>
                    <a:lumOff val="25000"/>
                  </a:schemeClr>
                </a:solidFill>
                <a:hlinkClick r:id="rId8"/>
              </a:rPr>
              <a:t>Incubators</a:t>
            </a:r>
            <a:r>
              <a:rPr lang="en-IE" dirty="0">
                <a:solidFill>
                  <a:schemeClr val="tx1">
                    <a:lumMod val="75000"/>
                    <a:lumOff val="25000"/>
                  </a:schemeClr>
                </a:solidFill>
              </a:rPr>
              <a:t>, </a:t>
            </a:r>
            <a:r>
              <a:rPr lang="en-IE" dirty="0">
                <a:solidFill>
                  <a:schemeClr val="tx1">
                    <a:lumMod val="75000"/>
                    <a:lumOff val="25000"/>
                  </a:schemeClr>
                </a:solidFill>
                <a:hlinkClick r:id="rId9"/>
              </a:rPr>
              <a:t>Venture Capital</a:t>
            </a:r>
            <a:r>
              <a:rPr lang="en-IE" dirty="0">
                <a:solidFill>
                  <a:schemeClr val="tx1">
                    <a:lumMod val="75000"/>
                    <a:lumOff val="25000"/>
                  </a:schemeClr>
                </a:solidFill>
              </a:rPr>
              <a:t>, </a:t>
            </a:r>
            <a:r>
              <a:rPr lang="en-IE" dirty="0">
                <a:solidFill>
                  <a:schemeClr val="tx1">
                    <a:lumMod val="75000"/>
                    <a:lumOff val="25000"/>
                  </a:schemeClr>
                </a:solidFill>
                <a:hlinkClick r:id="rId10"/>
              </a:rPr>
              <a:t>Accelerators</a:t>
            </a:r>
            <a:r>
              <a:rPr lang="en-IE" dirty="0">
                <a:solidFill>
                  <a:schemeClr val="tx1">
                    <a:lumMod val="75000"/>
                    <a:lumOff val="25000"/>
                  </a:schemeClr>
                </a:solidFill>
              </a:rPr>
              <a:t>, </a:t>
            </a:r>
            <a:r>
              <a:rPr lang="en-IE" dirty="0">
                <a:solidFill>
                  <a:schemeClr val="tx1">
                    <a:lumMod val="75000"/>
                    <a:lumOff val="25000"/>
                  </a:schemeClr>
                </a:solidFill>
                <a:hlinkClick r:id="rId11"/>
              </a:rPr>
              <a:t>Prizes</a:t>
            </a:r>
            <a:r>
              <a:rPr lang="en-IE" dirty="0">
                <a:solidFill>
                  <a:schemeClr val="tx1">
                    <a:lumMod val="75000"/>
                    <a:lumOff val="25000"/>
                  </a:schemeClr>
                </a:solidFill>
              </a:rPr>
              <a:t>, </a:t>
            </a:r>
            <a:r>
              <a:rPr lang="en-IE" dirty="0">
                <a:solidFill>
                  <a:schemeClr val="tx1">
                    <a:lumMod val="75000"/>
                    <a:lumOff val="25000"/>
                  </a:schemeClr>
                </a:solidFill>
                <a:hlinkClick r:id="rId12"/>
              </a:rPr>
              <a:t>Project Finance</a:t>
            </a:r>
            <a:r>
              <a:rPr lang="en-IE" dirty="0">
                <a:solidFill>
                  <a:schemeClr val="tx1">
                    <a:lumMod val="75000"/>
                    <a:lumOff val="25000"/>
                  </a:schemeClr>
                </a:solidFill>
              </a:rPr>
              <a:t>…  </a:t>
            </a:r>
            <a:endParaRPr lang="en-IE" b="0" i="0" dirty="0">
              <a:solidFill>
                <a:schemeClr val="tx1">
                  <a:lumMod val="75000"/>
                  <a:lumOff val="25000"/>
                </a:schemeClr>
              </a:solidFill>
              <a:effectLst/>
            </a:endParaRPr>
          </a:p>
          <a:p>
            <a:br>
              <a:rPr lang="en-IE" dirty="0">
                <a:solidFill>
                  <a:schemeClr val="tx1">
                    <a:lumMod val="75000"/>
                    <a:lumOff val="25000"/>
                  </a:schemeClr>
                </a:solidFill>
              </a:rPr>
            </a:br>
            <a:endParaRPr lang="en-IE" dirty="0">
              <a:solidFill>
                <a:schemeClr val="tx1">
                  <a:lumMod val="75000"/>
                  <a:lumOff val="25000"/>
                </a:schemeClr>
              </a:solidFill>
            </a:endParaRPr>
          </a:p>
        </p:txBody>
      </p:sp>
      <p:pic>
        <p:nvPicPr>
          <p:cNvPr id="11" name="Picture 10">
            <a:hlinkClick r:id="rId2"/>
            <a:extLst>
              <a:ext uri="{FF2B5EF4-FFF2-40B4-BE49-F238E27FC236}">
                <a16:creationId xmlns:a16="http://schemas.microsoft.com/office/drawing/2014/main" id="{71163CDA-8D5A-4AE2-8F7F-1BA365352E61}"/>
              </a:ext>
            </a:extLst>
          </p:cNvPr>
          <p:cNvPicPr>
            <a:picLocks noChangeAspect="1"/>
          </p:cNvPicPr>
          <p:nvPr/>
        </p:nvPicPr>
        <p:blipFill>
          <a:blip r:embed="rId13"/>
          <a:stretch>
            <a:fillRect/>
          </a:stretch>
        </p:blipFill>
        <p:spPr>
          <a:xfrm>
            <a:off x="1366122" y="2404907"/>
            <a:ext cx="5116159" cy="2710014"/>
          </a:xfrm>
          <a:prstGeom prst="rect">
            <a:avLst/>
          </a:prstGeom>
        </p:spPr>
      </p:pic>
      <p:pic>
        <p:nvPicPr>
          <p:cNvPr id="1026" name="Picture 2" descr="Ben Matthews">
            <a:extLst>
              <a:ext uri="{FF2B5EF4-FFF2-40B4-BE49-F238E27FC236}">
                <a16:creationId xmlns:a16="http://schemas.microsoft.com/office/drawing/2014/main" id="{F34507B2-75E4-418F-A5F8-A65FAFC83DF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52990" y="4390642"/>
            <a:ext cx="2412749" cy="2412749"/>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611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F674F34-8A4B-446B-88F6-DE74AF3A3714}"/>
              </a:ext>
            </a:extLst>
          </p:cNvPr>
          <p:cNvSpPr>
            <a:spLocks noGrp="1"/>
          </p:cNvSpPr>
          <p:nvPr>
            <p:ph type="body" sz="quarter" idx="14"/>
          </p:nvPr>
        </p:nvSpPr>
        <p:spPr>
          <a:xfrm>
            <a:off x="2863902" y="0"/>
            <a:ext cx="5896812" cy="1195057"/>
          </a:xfrm>
          <a:solidFill>
            <a:srgbClr val="ED2A59"/>
          </a:solidFill>
        </p:spPr>
        <p:txBody>
          <a:bodyPr>
            <a:normAutofit/>
          </a:bodyPr>
          <a:lstStyle/>
          <a:p>
            <a:pPr algn="ctr"/>
            <a:r>
              <a:rPr lang="en-IE" b="1" dirty="0">
                <a:solidFill>
                  <a:schemeClr val="bg1"/>
                </a:solidFill>
              </a:rPr>
              <a:t>1.  Lean Start Up </a:t>
            </a:r>
          </a:p>
          <a:p>
            <a:pPr algn="ctr"/>
            <a:r>
              <a:rPr lang="en-IE" sz="2800" b="1" i="1" dirty="0">
                <a:solidFill>
                  <a:schemeClr val="bg1"/>
                </a:solidFill>
              </a:rPr>
              <a:t>Social Innovation</a:t>
            </a:r>
          </a:p>
        </p:txBody>
      </p:sp>
      <p:sp>
        <p:nvSpPr>
          <p:cNvPr id="6" name="Text Placeholder 5">
            <a:extLst>
              <a:ext uri="{FF2B5EF4-FFF2-40B4-BE49-F238E27FC236}">
                <a16:creationId xmlns:a16="http://schemas.microsoft.com/office/drawing/2014/main" id="{89ACE8F1-15EB-47B5-8377-B1AC2CEB7863}"/>
              </a:ext>
            </a:extLst>
          </p:cNvPr>
          <p:cNvSpPr>
            <a:spLocks noGrp="1"/>
          </p:cNvSpPr>
          <p:nvPr>
            <p:ph type="body" sz="quarter" idx="15"/>
          </p:nvPr>
        </p:nvSpPr>
        <p:spPr>
          <a:xfrm>
            <a:off x="3373936" y="1301327"/>
            <a:ext cx="5797223" cy="2754349"/>
          </a:xfrm>
        </p:spPr>
        <p:txBody>
          <a:bodyPr/>
          <a:lstStyle/>
          <a:p>
            <a:r>
              <a:rPr lang="en-IE" b="1" dirty="0">
                <a:solidFill>
                  <a:srgbClr val="ED2A59"/>
                </a:solidFill>
              </a:rPr>
              <a:t>What is a Lean Start Up? </a:t>
            </a:r>
            <a:r>
              <a:rPr lang="en-IE" dirty="0"/>
              <a:t> It is about getting your products and ideas to potential </a:t>
            </a:r>
            <a:r>
              <a:rPr lang="en-IE" b="1" dirty="0">
                <a:solidFill>
                  <a:srgbClr val="ED2A59"/>
                </a:solidFill>
              </a:rPr>
              <a:t>customers quickly, saving money, time and having greater success. </a:t>
            </a:r>
          </a:p>
          <a:p>
            <a:r>
              <a:rPr lang="en-IE" b="0" i="0" dirty="0">
                <a:solidFill>
                  <a:srgbClr val="292929"/>
                </a:solidFill>
                <a:effectLst/>
                <a:latin typeface="charter"/>
              </a:rPr>
              <a:t>The lean </a:t>
            </a:r>
            <a:r>
              <a:rPr lang="en-IE" b="0" i="0" dirty="0" err="1">
                <a:solidFill>
                  <a:srgbClr val="292929"/>
                </a:solidFill>
                <a:effectLst/>
                <a:latin typeface="charter"/>
              </a:rPr>
              <a:t>startup’s</a:t>
            </a:r>
            <a:r>
              <a:rPr lang="en-IE" b="0" i="0" dirty="0">
                <a:solidFill>
                  <a:srgbClr val="292929"/>
                </a:solidFill>
                <a:effectLst/>
                <a:latin typeface="charter"/>
              </a:rPr>
              <a:t> mantra is </a:t>
            </a:r>
            <a:r>
              <a:rPr lang="en-IE" b="1" i="0" dirty="0">
                <a:solidFill>
                  <a:srgbClr val="ED2A59"/>
                </a:solidFill>
                <a:effectLst/>
                <a:latin typeface="charter"/>
              </a:rPr>
              <a:t>“build, measure, learn” </a:t>
            </a:r>
            <a:r>
              <a:rPr lang="en-IE" b="0" i="0" dirty="0">
                <a:solidFill>
                  <a:srgbClr val="292929"/>
                </a:solidFill>
                <a:effectLst/>
                <a:latin typeface="charter"/>
              </a:rPr>
              <a:t>— do regular tests, get real-world feedback on them quickly and use that data to identify what works and discard what doesn’t. And then test some more.</a:t>
            </a:r>
          </a:p>
          <a:p>
            <a:r>
              <a:rPr lang="en-IE" b="1" dirty="0">
                <a:solidFill>
                  <a:srgbClr val="ED2A59"/>
                </a:solidFill>
                <a:latin typeface="charter"/>
              </a:rPr>
              <a:t>The good thing is technology has enabled it to be simple, fast, efficiently build and easily connect.</a:t>
            </a:r>
          </a:p>
          <a:p>
            <a:r>
              <a:rPr lang="en-IE" dirty="0">
                <a:solidFill>
                  <a:srgbClr val="292929"/>
                </a:solidFill>
                <a:latin typeface="charter"/>
              </a:rPr>
              <a:t>The ability to make small batches is easier than ever before on the web, in virtual space. </a:t>
            </a:r>
            <a:endParaRPr lang="en-IE" dirty="0"/>
          </a:p>
        </p:txBody>
      </p:sp>
      <p:pic>
        <p:nvPicPr>
          <p:cNvPr id="9" name="Picture 8">
            <a:hlinkClick r:id="rId2"/>
            <a:extLst>
              <a:ext uri="{FF2B5EF4-FFF2-40B4-BE49-F238E27FC236}">
                <a16:creationId xmlns:a16="http://schemas.microsoft.com/office/drawing/2014/main" id="{24663023-E594-47C3-90A4-52C87F630C8B}"/>
              </a:ext>
            </a:extLst>
          </p:cNvPr>
          <p:cNvPicPr>
            <a:picLocks noChangeAspect="1"/>
          </p:cNvPicPr>
          <p:nvPr/>
        </p:nvPicPr>
        <p:blipFill rotWithShape="1">
          <a:blip r:embed="rId3"/>
          <a:srcRect l="21997"/>
          <a:stretch/>
        </p:blipFill>
        <p:spPr>
          <a:xfrm>
            <a:off x="371192" y="2334470"/>
            <a:ext cx="2332742" cy="2754349"/>
          </a:xfrm>
          <a:prstGeom prst="rect">
            <a:avLst/>
          </a:prstGeom>
        </p:spPr>
      </p:pic>
      <p:sp>
        <p:nvSpPr>
          <p:cNvPr id="10" name="Text Placeholder 4">
            <a:extLst>
              <a:ext uri="{FF2B5EF4-FFF2-40B4-BE49-F238E27FC236}">
                <a16:creationId xmlns:a16="http://schemas.microsoft.com/office/drawing/2014/main" id="{78CAC06A-A0B3-4B6D-93BB-9FC7DC7FD320}"/>
              </a:ext>
            </a:extLst>
          </p:cNvPr>
          <p:cNvSpPr txBox="1">
            <a:spLocks/>
          </p:cNvSpPr>
          <p:nvPr/>
        </p:nvSpPr>
        <p:spPr>
          <a:xfrm>
            <a:off x="395318" y="1451019"/>
            <a:ext cx="2417275" cy="104976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a:solidFill>
                  <a:srgbClr val="ED2A59"/>
                </a:solidFill>
              </a:rPr>
              <a:t>Watch Video</a:t>
            </a:r>
          </a:p>
        </p:txBody>
      </p:sp>
    </p:spTree>
    <p:extLst>
      <p:ext uri="{BB962C8B-B14F-4D97-AF65-F5344CB8AC3E}">
        <p14:creationId xmlns:p14="http://schemas.microsoft.com/office/powerpoint/2010/main" val="25762513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161DF3-165F-4ED8-AF65-2D071CF3DF6A}"/>
              </a:ext>
            </a:extLst>
          </p:cNvPr>
          <p:cNvSpPr>
            <a:spLocks noGrp="1"/>
          </p:cNvSpPr>
          <p:nvPr>
            <p:ph type="body" sz="quarter" idx="14"/>
          </p:nvPr>
        </p:nvSpPr>
        <p:spPr>
          <a:xfrm>
            <a:off x="3758623" y="2269968"/>
            <a:ext cx="8043517" cy="5206518"/>
          </a:xfrm>
        </p:spPr>
        <p:txBody>
          <a:bodyPr/>
          <a:lstStyle/>
          <a:p>
            <a:pPr>
              <a:lnSpc>
                <a:spcPct val="100000"/>
              </a:lnSpc>
              <a:spcBef>
                <a:spcPts val="0"/>
              </a:spcBef>
            </a:pPr>
            <a:r>
              <a:rPr lang="en-IE" sz="3600" b="1" dirty="0">
                <a:solidFill>
                  <a:srgbClr val="ED2A59"/>
                </a:solidFill>
                <a:effectLst/>
              </a:rPr>
              <a:t>Self Funded</a:t>
            </a:r>
          </a:p>
          <a:p>
            <a:pPr>
              <a:lnSpc>
                <a:spcPct val="100000"/>
              </a:lnSpc>
              <a:spcBef>
                <a:spcPts val="0"/>
              </a:spcBef>
            </a:pPr>
            <a:endParaRPr lang="en-IE" b="1" dirty="0">
              <a:solidFill>
                <a:srgbClr val="389DAE"/>
              </a:solidFill>
            </a:endParaRPr>
          </a:p>
          <a:p>
            <a:pPr>
              <a:lnSpc>
                <a:spcPct val="100000"/>
              </a:lnSpc>
              <a:spcBef>
                <a:spcPts val="0"/>
              </a:spcBef>
            </a:pPr>
            <a:r>
              <a:rPr lang="en-IE" b="1" dirty="0">
                <a:solidFill>
                  <a:srgbClr val="389DAE"/>
                </a:solidFill>
                <a:effectLst/>
              </a:rPr>
              <a:t>Q1</a:t>
            </a:r>
            <a:r>
              <a:rPr lang="en-IE" b="1" i="1" dirty="0">
                <a:solidFill>
                  <a:srgbClr val="389DAE"/>
                </a:solidFill>
              </a:rPr>
              <a:t> </a:t>
            </a:r>
            <a:r>
              <a:rPr lang="en-IE" i="1" dirty="0">
                <a:solidFill>
                  <a:srgbClr val="E48E02"/>
                </a:solidFill>
              </a:rPr>
              <a:t>How did you raise the money for your idea and what is your advice for others considering DIY fundraising?</a:t>
            </a:r>
          </a:p>
          <a:p>
            <a:pPr algn="l" fontAlgn="base"/>
            <a:r>
              <a:rPr lang="en-IE" b="0" i="0" dirty="0">
                <a:solidFill>
                  <a:schemeClr val="tx1">
                    <a:lumMod val="75000"/>
                    <a:lumOff val="25000"/>
                  </a:schemeClr>
                </a:solidFill>
                <a:effectLst/>
              </a:rPr>
              <a:t>The initial funding for the company came from our own funds. This was certainly challenging but it also helped us build high levels of discipline in our spending. If others are considering DIY fundraising, we would recommend having multiple sources of funds and a very concrete plan for spending the funds in general.</a:t>
            </a:r>
          </a:p>
        </p:txBody>
      </p:sp>
      <p:sp>
        <p:nvSpPr>
          <p:cNvPr id="6" name="Text Placeholder 5">
            <a:extLst>
              <a:ext uri="{FF2B5EF4-FFF2-40B4-BE49-F238E27FC236}">
                <a16:creationId xmlns:a16="http://schemas.microsoft.com/office/drawing/2014/main" id="{CC3B4BC8-FF54-440B-BE4E-8DD684A5F0E9}"/>
              </a:ext>
            </a:extLst>
          </p:cNvPr>
          <p:cNvSpPr>
            <a:spLocks noGrp="1"/>
          </p:cNvSpPr>
          <p:nvPr>
            <p:ph type="body" sz="quarter" idx="15"/>
          </p:nvPr>
        </p:nvSpPr>
        <p:spPr>
          <a:xfrm>
            <a:off x="484428" y="142875"/>
            <a:ext cx="2852539" cy="6286500"/>
          </a:xfrm>
        </p:spPr>
        <p:txBody>
          <a:bodyPr>
            <a:normAutofit fontScale="92500" lnSpcReduction="10000"/>
          </a:bodyPr>
          <a:lstStyle/>
          <a:p>
            <a:r>
              <a:rPr lang="en-IE" b="1" dirty="0">
                <a:solidFill>
                  <a:schemeClr val="tx1">
                    <a:lumMod val="75000"/>
                    <a:lumOff val="25000"/>
                  </a:schemeClr>
                </a:solidFill>
              </a:rPr>
              <a:t>Interview with Young Digital Social Innovator </a:t>
            </a: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400" b="1" dirty="0">
                <a:hlinkClick r:id="rId2">
                  <a:extLst>
                    <a:ext uri="{A12FA001-AC4F-418D-AE19-62706E023703}">
                      <ahyp:hlinkClr xmlns:ahyp="http://schemas.microsoft.com/office/drawing/2018/hyperlinkcolor" val="tx"/>
                    </a:ext>
                  </a:extLst>
                </a:hlinkClick>
              </a:rPr>
              <a:t>Full Interview</a:t>
            </a:r>
            <a:endParaRPr lang="en-IE" sz="2400" b="1" dirty="0"/>
          </a:p>
        </p:txBody>
      </p:sp>
      <p:pic>
        <p:nvPicPr>
          <p:cNvPr id="7" name="Picture 6" descr="A person with a beard&#10;&#10;Description automatically generated with medium confidence">
            <a:extLst>
              <a:ext uri="{FF2B5EF4-FFF2-40B4-BE49-F238E27FC236}">
                <a16:creationId xmlns:a16="http://schemas.microsoft.com/office/drawing/2014/main" id="{72E83B4B-EA9D-4F0E-A745-856C2CB88B11}"/>
              </a:ext>
            </a:extLst>
          </p:cNvPr>
          <p:cNvPicPr>
            <a:picLocks noChangeAspect="1"/>
          </p:cNvPicPr>
          <p:nvPr/>
        </p:nvPicPr>
        <p:blipFill>
          <a:blip r:embed="rId3"/>
          <a:stretch>
            <a:fillRect/>
          </a:stretch>
        </p:blipFill>
        <p:spPr>
          <a:xfrm>
            <a:off x="157065" y="2032123"/>
            <a:ext cx="3009604" cy="2508003"/>
          </a:xfrm>
          <a:prstGeom prst="teardrop">
            <a:avLst/>
          </a:prstGeom>
        </p:spPr>
      </p:pic>
      <p:sp>
        <p:nvSpPr>
          <p:cNvPr id="8" name="Text Placeholder 6">
            <a:extLst>
              <a:ext uri="{FF2B5EF4-FFF2-40B4-BE49-F238E27FC236}">
                <a16:creationId xmlns:a16="http://schemas.microsoft.com/office/drawing/2014/main" id="{E9BFFB4A-53C8-4076-857D-881A716CAE2D}"/>
              </a:ext>
            </a:extLst>
          </p:cNvPr>
          <p:cNvSpPr txBox="1">
            <a:spLocks/>
          </p:cNvSpPr>
          <p:nvPr/>
        </p:nvSpPr>
        <p:spPr>
          <a:xfrm>
            <a:off x="3758623" y="441639"/>
            <a:ext cx="7647305" cy="12216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a:solidFill>
                  <a:srgbClr val="A6377D"/>
                </a:solidFill>
                <a:latin typeface="Cooper Black" panose="0208090404030B020404" pitchFamily="18" charset="0"/>
              </a:rPr>
              <a:t>EXAMPLE YDSI - </a:t>
            </a:r>
            <a:r>
              <a:rPr lang="en-IE" b="1" dirty="0">
                <a:solidFill>
                  <a:srgbClr val="A6377D"/>
                </a:solidFill>
                <a:hlinkClick r:id="rId4">
                  <a:extLst>
                    <a:ext uri="{A12FA001-AC4F-418D-AE19-62706E023703}">
                      <ahyp:hlinkClr xmlns:ahyp="http://schemas.microsoft.com/office/drawing/2018/hyperlinkcolor" val="tx"/>
                    </a:ext>
                  </a:extLst>
                </a:hlinkClick>
              </a:rPr>
              <a:t>Care Across</a:t>
            </a:r>
            <a:endParaRPr lang="en-IE" b="1" dirty="0">
              <a:solidFill>
                <a:srgbClr val="A6377D"/>
              </a:solidFill>
            </a:endParaRPr>
          </a:p>
          <a:p>
            <a:pPr>
              <a:spcBef>
                <a:spcPts val="0"/>
              </a:spcBef>
            </a:pPr>
            <a:r>
              <a:rPr lang="en-IE" sz="2400" dirty="0" err="1">
                <a:solidFill>
                  <a:schemeClr val="tx1">
                    <a:lumMod val="75000"/>
                    <a:lumOff val="25000"/>
                  </a:schemeClr>
                </a:solidFill>
              </a:rPr>
              <a:t>Thanos</a:t>
            </a:r>
            <a:r>
              <a:rPr lang="en-IE" sz="2400" dirty="0">
                <a:solidFill>
                  <a:schemeClr val="tx1">
                    <a:lumMod val="75000"/>
                    <a:lumOff val="25000"/>
                  </a:schemeClr>
                </a:solidFill>
              </a:rPr>
              <a:t> </a:t>
            </a:r>
            <a:r>
              <a:rPr lang="en-IE" sz="2400" dirty="0" err="1">
                <a:solidFill>
                  <a:schemeClr val="tx1">
                    <a:lumMod val="75000"/>
                    <a:lumOff val="25000"/>
                  </a:schemeClr>
                </a:solidFill>
              </a:rPr>
              <a:t>Kosmidis</a:t>
            </a:r>
            <a:r>
              <a:rPr lang="en-IE" sz="2400" dirty="0">
                <a:solidFill>
                  <a:schemeClr val="tx1">
                    <a:lumMod val="75000"/>
                    <a:lumOff val="25000"/>
                  </a:schemeClr>
                </a:solidFill>
              </a:rPr>
              <a:t>, UK</a:t>
            </a:r>
          </a:p>
          <a:p>
            <a:pPr>
              <a:spcBef>
                <a:spcPts val="0"/>
              </a:spcBef>
            </a:pPr>
            <a:r>
              <a:rPr lang="en-IE" sz="2400" b="1" i="1" dirty="0">
                <a:solidFill>
                  <a:srgbClr val="40A67A"/>
                </a:solidFill>
              </a:rPr>
              <a:t>A digital health start up focusing on the wellbeing of cancer patients.</a:t>
            </a:r>
          </a:p>
        </p:txBody>
      </p:sp>
    </p:spTree>
    <p:extLst>
      <p:ext uri="{BB962C8B-B14F-4D97-AF65-F5344CB8AC3E}">
        <p14:creationId xmlns:p14="http://schemas.microsoft.com/office/powerpoint/2010/main" val="3569485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161DF3-165F-4ED8-AF65-2D071CF3DF6A}"/>
              </a:ext>
            </a:extLst>
          </p:cNvPr>
          <p:cNvSpPr>
            <a:spLocks noGrp="1"/>
          </p:cNvSpPr>
          <p:nvPr>
            <p:ph type="body" sz="quarter" idx="14"/>
          </p:nvPr>
        </p:nvSpPr>
        <p:spPr>
          <a:xfrm>
            <a:off x="3687641" y="1651482"/>
            <a:ext cx="8151934" cy="5206518"/>
          </a:xfrm>
        </p:spPr>
        <p:txBody>
          <a:bodyPr/>
          <a:lstStyle/>
          <a:p>
            <a:pPr>
              <a:lnSpc>
                <a:spcPct val="100000"/>
              </a:lnSpc>
              <a:spcBef>
                <a:spcPts val="0"/>
              </a:spcBef>
            </a:pPr>
            <a:r>
              <a:rPr lang="en-IE" b="1" dirty="0">
                <a:solidFill>
                  <a:srgbClr val="389DAE"/>
                </a:solidFill>
                <a:effectLst/>
              </a:rPr>
              <a:t>Q1</a:t>
            </a:r>
            <a:r>
              <a:rPr lang="en-IE" b="1" i="1" dirty="0">
                <a:solidFill>
                  <a:srgbClr val="389DAE"/>
                </a:solidFill>
              </a:rPr>
              <a:t> </a:t>
            </a:r>
            <a:r>
              <a:rPr lang="en-IE" i="1" dirty="0">
                <a:solidFill>
                  <a:srgbClr val="E48E02"/>
                </a:solidFill>
              </a:rPr>
              <a:t>How did you raise the money for your idea?</a:t>
            </a:r>
          </a:p>
          <a:p>
            <a:pPr fontAlgn="base"/>
            <a:r>
              <a:rPr lang="en-IE" b="1" dirty="0">
                <a:solidFill>
                  <a:srgbClr val="ED2A59"/>
                </a:solidFill>
              </a:rPr>
              <a:t>I haven’t raised any money for this initiative. </a:t>
            </a:r>
            <a:r>
              <a:rPr lang="en-IE" dirty="0">
                <a:solidFill>
                  <a:schemeClr val="tx1">
                    <a:lumMod val="75000"/>
                    <a:lumOff val="25000"/>
                  </a:schemeClr>
                </a:solidFill>
              </a:rPr>
              <a:t>I decided early I wanted this to exist because I thought that it should, it didn’t need money to run and I didn’t need money in order to work on it. This is of course though not always the case with social innovation projects.</a:t>
            </a:r>
          </a:p>
          <a:p>
            <a:pPr algn="l" fontAlgn="base"/>
            <a:r>
              <a:rPr lang="en-IE" b="1" dirty="0">
                <a:solidFill>
                  <a:srgbClr val="389DAE"/>
                </a:solidFill>
                <a:effectLst/>
              </a:rPr>
              <a:t>Q2</a:t>
            </a:r>
            <a:r>
              <a:rPr lang="en-IE" b="1" i="1" dirty="0">
                <a:solidFill>
                  <a:srgbClr val="389DAE"/>
                </a:solidFill>
              </a:rPr>
              <a:t> </a:t>
            </a:r>
            <a:r>
              <a:rPr lang="en-IE" i="1" dirty="0">
                <a:solidFill>
                  <a:srgbClr val="E48E02"/>
                </a:solidFill>
              </a:rPr>
              <a:t>How did you scale your social innovation?</a:t>
            </a:r>
          </a:p>
          <a:p>
            <a:pPr algn="l" fontAlgn="base"/>
            <a:r>
              <a:rPr lang="en-IE" dirty="0">
                <a:solidFill>
                  <a:schemeClr val="tx1">
                    <a:lumMod val="75000"/>
                    <a:lumOff val="25000"/>
                  </a:schemeClr>
                </a:solidFill>
              </a:rPr>
              <a:t>I started initially with a focus on London (where I live), and through pairing mentees and mentors up one at a time. This ensured the workload was manageable. I then scaled through outreach to universities, which drove traffic to the site and increased the number of applications. In terms of tips for scaling I would say focus on ‘low hanging fruit’ first, the easy wins that will help you get established. </a:t>
            </a:r>
            <a:endParaRPr lang="en-IE" dirty="0"/>
          </a:p>
        </p:txBody>
      </p:sp>
      <p:sp>
        <p:nvSpPr>
          <p:cNvPr id="6" name="Text Placeholder 5">
            <a:extLst>
              <a:ext uri="{FF2B5EF4-FFF2-40B4-BE49-F238E27FC236}">
                <a16:creationId xmlns:a16="http://schemas.microsoft.com/office/drawing/2014/main" id="{CC3B4BC8-FF54-440B-BE4E-8DD684A5F0E9}"/>
              </a:ext>
            </a:extLst>
          </p:cNvPr>
          <p:cNvSpPr>
            <a:spLocks noGrp="1"/>
          </p:cNvSpPr>
          <p:nvPr>
            <p:ph type="body" sz="quarter" idx="15"/>
          </p:nvPr>
        </p:nvSpPr>
        <p:spPr>
          <a:xfrm>
            <a:off x="484428" y="142875"/>
            <a:ext cx="2852539" cy="6286500"/>
          </a:xfrm>
        </p:spPr>
        <p:txBody>
          <a:bodyPr>
            <a:normAutofit fontScale="92500" lnSpcReduction="20000"/>
          </a:bodyPr>
          <a:lstStyle/>
          <a:p>
            <a:r>
              <a:rPr lang="en-IE" b="1" dirty="0">
                <a:solidFill>
                  <a:schemeClr val="tx1">
                    <a:lumMod val="75000"/>
                    <a:lumOff val="25000"/>
                  </a:schemeClr>
                </a:solidFill>
              </a:rPr>
              <a:t>Interview with Young Digital Social Innovator </a:t>
            </a: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endParaRPr lang="en-IE" dirty="0">
              <a:solidFill>
                <a:schemeClr val="tx1">
                  <a:lumMod val="75000"/>
                  <a:lumOff val="25000"/>
                </a:schemeClr>
              </a:solidFill>
            </a:endParaRPr>
          </a:p>
          <a:p>
            <a:pPr>
              <a:spcBef>
                <a:spcPts val="0"/>
              </a:spcBef>
            </a:pPr>
            <a:endParaRPr lang="en-IE" sz="2800" dirty="0">
              <a:solidFill>
                <a:schemeClr val="tx1">
                  <a:lumMod val="75000"/>
                  <a:lumOff val="25000"/>
                </a:schemeClr>
              </a:solidFill>
            </a:endParaRPr>
          </a:p>
          <a:p>
            <a:pPr>
              <a:spcBef>
                <a:spcPts val="0"/>
              </a:spcBef>
            </a:pPr>
            <a:r>
              <a:rPr lang="en-IE" sz="2800" dirty="0">
                <a:solidFill>
                  <a:schemeClr val="tx1">
                    <a:lumMod val="75000"/>
                    <a:lumOff val="25000"/>
                  </a:schemeClr>
                </a:solidFill>
              </a:rPr>
              <a:t>Gary Fawdrey</a:t>
            </a:r>
          </a:p>
          <a:p>
            <a:pPr>
              <a:spcBef>
                <a:spcPts val="0"/>
              </a:spcBef>
            </a:pPr>
            <a:r>
              <a:rPr lang="en-IE" sz="2800" dirty="0">
                <a:solidFill>
                  <a:schemeClr val="tx1">
                    <a:lumMod val="75000"/>
                    <a:lumOff val="25000"/>
                  </a:schemeClr>
                </a:solidFill>
                <a:hlinkClick r:id="rId2"/>
              </a:rPr>
              <a:t>Progressive Careers</a:t>
            </a:r>
            <a:r>
              <a:rPr lang="en-IE" sz="2800" dirty="0">
                <a:solidFill>
                  <a:schemeClr val="tx1">
                    <a:lumMod val="75000"/>
                    <a:lumOff val="25000"/>
                  </a:schemeClr>
                </a:solidFill>
              </a:rPr>
              <a:t>, UK</a:t>
            </a:r>
          </a:p>
          <a:p>
            <a:pPr>
              <a:spcBef>
                <a:spcPts val="0"/>
              </a:spcBef>
            </a:pPr>
            <a:endParaRPr lang="en-IE" sz="2800" dirty="0">
              <a:solidFill>
                <a:schemeClr val="tx1">
                  <a:lumMod val="75000"/>
                  <a:lumOff val="25000"/>
                </a:schemeClr>
              </a:solidFill>
            </a:endParaRPr>
          </a:p>
          <a:p>
            <a:pPr>
              <a:spcBef>
                <a:spcPts val="0"/>
              </a:spcBef>
            </a:pPr>
            <a:r>
              <a:rPr lang="en-IE" sz="2400" b="1" dirty="0">
                <a:hlinkClick r:id="rId3">
                  <a:extLst>
                    <a:ext uri="{A12FA001-AC4F-418D-AE19-62706E023703}">
                      <ahyp:hlinkClr xmlns:ahyp="http://schemas.microsoft.com/office/drawing/2018/hyperlinkcolor" val="tx"/>
                    </a:ext>
                  </a:extLst>
                </a:hlinkClick>
              </a:rPr>
              <a:t>Full Interview</a:t>
            </a:r>
            <a:endParaRPr lang="en-IE" sz="2400" b="1" dirty="0"/>
          </a:p>
        </p:txBody>
      </p:sp>
      <p:pic>
        <p:nvPicPr>
          <p:cNvPr id="7" name="Picture 2" descr="Progressive Careers: creating opportunities to help people transition into the social impact sector">
            <a:extLst>
              <a:ext uri="{FF2B5EF4-FFF2-40B4-BE49-F238E27FC236}">
                <a16:creationId xmlns:a16="http://schemas.microsoft.com/office/drawing/2014/main" id="{1D243269-8223-4766-8891-CEEA2DB28B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 y="1838325"/>
            <a:ext cx="2667000" cy="2667000"/>
          </a:xfrm>
          <a:prstGeom prst="teardrop">
            <a:avLst/>
          </a:prstGeom>
          <a:noFill/>
          <a:extLst>
            <a:ext uri="{909E8E84-426E-40DD-AFC4-6F175D3DCCD1}">
              <a14:hiddenFill xmlns:a14="http://schemas.microsoft.com/office/drawing/2010/main">
                <a:solidFill>
                  <a:srgbClr val="FFFFFF"/>
                </a:solidFill>
              </a14:hiddenFill>
            </a:ext>
          </a:extLst>
        </p:spPr>
      </p:pic>
      <p:sp>
        <p:nvSpPr>
          <p:cNvPr id="8" name="Text Placeholder 6">
            <a:extLst>
              <a:ext uri="{FF2B5EF4-FFF2-40B4-BE49-F238E27FC236}">
                <a16:creationId xmlns:a16="http://schemas.microsoft.com/office/drawing/2014/main" id="{129614E6-6D6E-419A-BBB7-DD7D3B9ACC1F}"/>
              </a:ext>
            </a:extLst>
          </p:cNvPr>
          <p:cNvSpPr txBox="1">
            <a:spLocks/>
          </p:cNvSpPr>
          <p:nvPr/>
        </p:nvSpPr>
        <p:spPr>
          <a:xfrm>
            <a:off x="3687641" y="360158"/>
            <a:ext cx="8019931"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a:solidFill>
                  <a:srgbClr val="A6377D"/>
                </a:solidFill>
                <a:latin typeface="Cooper Black" panose="0208090404030B020404" pitchFamily="18" charset="0"/>
              </a:rPr>
              <a:t>EXAMPLE YDSI, </a:t>
            </a:r>
            <a:r>
              <a:rPr lang="en-IE" b="1" dirty="0">
                <a:solidFill>
                  <a:srgbClr val="A6377D"/>
                </a:solidFill>
                <a:hlinkClick r:id="rId2">
                  <a:extLst>
                    <a:ext uri="{A12FA001-AC4F-418D-AE19-62706E023703}">
                      <ahyp:hlinkClr xmlns:ahyp="http://schemas.microsoft.com/office/drawing/2018/hyperlinkcolor" val="tx"/>
                    </a:ext>
                  </a:extLst>
                </a:hlinkClick>
              </a:rPr>
              <a:t>Progressive Careers</a:t>
            </a:r>
            <a:endParaRPr lang="en-IE" b="1" dirty="0">
              <a:solidFill>
                <a:srgbClr val="A6377D"/>
              </a:solidFill>
            </a:endParaRPr>
          </a:p>
          <a:p>
            <a:pPr>
              <a:spcBef>
                <a:spcPts val="0"/>
              </a:spcBef>
            </a:pPr>
            <a:r>
              <a:rPr lang="en-IE" sz="2400" dirty="0">
                <a:solidFill>
                  <a:schemeClr val="tx1">
                    <a:lumMod val="75000"/>
                    <a:lumOff val="25000"/>
                  </a:schemeClr>
                </a:solidFill>
              </a:rPr>
              <a:t>Gary </a:t>
            </a:r>
            <a:r>
              <a:rPr lang="en-IE" sz="2400" dirty="0" err="1">
                <a:solidFill>
                  <a:schemeClr val="tx1">
                    <a:lumMod val="75000"/>
                    <a:lumOff val="25000"/>
                  </a:schemeClr>
                </a:solidFill>
              </a:rPr>
              <a:t>Fawdrey</a:t>
            </a:r>
            <a:r>
              <a:rPr lang="en-IE" sz="2400" dirty="0">
                <a:solidFill>
                  <a:schemeClr val="tx1">
                    <a:lumMod val="75000"/>
                    <a:lumOff val="25000"/>
                  </a:schemeClr>
                </a:solidFill>
              </a:rPr>
              <a:t>, UK</a:t>
            </a:r>
          </a:p>
          <a:p>
            <a:pPr>
              <a:spcBef>
                <a:spcPts val="0"/>
              </a:spcBef>
            </a:pPr>
            <a:r>
              <a:rPr lang="en-IE" sz="2400" b="1" i="1" dirty="0">
                <a:solidFill>
                  <a:srgbClr val="40A67A"/>
                </a:solidFill>
              </a:rPr>
              <a:t>‘The Creation of Digital Social Impact in Unemployment’ </a:t>
            </a:r>
          </a:p>
        </p:txBody>
      </p:sp>
    </p:spTree>
    <p:extLst>
      <p:ext uri="{BB962C8B-B14F-4D97-AF65-F5344CB8AC3E}">
        <p14:creationId xmlns:p14="http://schemas.microsoft.com/office/powerpoint/2010/main" val="10357711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6DC9849-C233-4020-92DA-A0BB105EF349}"/>
              </a:ext>
            </a:extLst>
          </p:cNvPr>
          <p:cNvSpPr>
            <a:spLocks noGrp="1"/>
          </p:cNvSpPr>
          <p:nvPr>
            <p:ph type="body" sz="quarter" idx="14"/>
          </p:nvPr>
        </p:nvSpPr>
        <p:spPr>
          <a:xfrm>
            <a:off x="480473" y="1395037"/>
            <a:ext cx="4763578" cy="3273664"/>
          </a:xfrm>
        </p:spPr>
        <p:txBody>
          <a:bodyPr/>
          <a:lstStyle/>
          <a:p>
            <a:r>
              <a:rPr lang="en-IE" b="0" i="0" dirty="0">
                <a:solidFill>
                  <a:srgbClr val="4C4C4C"/>
                </a:solidFill>
                <a:effectLst/>
              </a:rPr>
              <a:t>Our HPSU Team supports the development of a business with global ambition and a scalable business model that is capable of successfully competing internationally, has developed a differentiated and innovative product/service preferably through R&amp;D, technology development, IP development.</a:t>
            </a:r>
          </a:p>
          <a:p>
            <a:r>
              <a:rPr lang="en-IE" b="0" i="0" dirty="0">
                <a:solidFill>
                  <a:srgbClr val="4C4C4C"/>
                </a:solidFill>
                <a:effectLst/>
              </a:rPr>
              <a:t>The </a:t>
            </a:r>
            <a:r>
              <a:rPr lang="en-IE" b="0" i="0" u="none" strike="noStrike" dirty="0">
                <a:solidFill>
                  <a:srgbClr val="0093D0"/>
                </a:solidFill>
                <a:effectLst/>
                <a:hlinkClick r:id="rId2"/>
              </a:rPr>
              <a:t>Supporting SMEs Online Tool</a:t>
            </a:r>
            <a:r>
              <a:rPr lang="en-IE" b="0" i="0" dirty="0">
                <a:solidFill>
                  <a:srgbClr val="4C4C4C"/>
                </a:solidFill>
                <a:effectLst/>
              </a:rPr>
              <a:t> is a cross-governmental guide to help small businesses know which of the over 80 Government supports could possibly fit their business.</a:t>
            </a:r>
            <a:endParaRPr lang="en-IE" dirty="0"/>
          </a:p>
        </p:txBody>
      </p:sp>
      <p:sp>
        <p:nvSpPr>
          <p:cNvPr id="7" name="Text Placeholder 6">
            <a:extLst>
              <a:ext uri="{FF2B5EF4-FFF2-40B4-BE49-F238E27FC236}">
                <a16:creationId xmlns:a16="http://schemas.microsoft.com/office/drawing/2014/main" id="{0D5D7188-7F18-4B4B-9D2D-475BC85D86E2}"/>
              </a:ext>
            </a:extLst>
          </p:cNvPr>
          <p:cNvSpPr>
            <a:spLocks noGrp="1"/>
          </p:cNvSpPr>
          <p:nvPr>
            <p:ph type="body" sz="quarter" idx="15"/>
          </p:nvPr>
        </p:nvSpPr>
        <p:spPr>
          <a:xfrm>
            <a:off x="480473" y="271764"/>
            <a:ext cx="4763578" cy="1123273"/>
          </a:xfrm>
          <a:solidFill>
            <a:srgbClr val="A6377D"/>
          </a:solidFill>
        </p:spPr>
        <p:txBody>
          <a:bodyPr>
            <a:noAutofit/>
          </a:bodyPr>
          <a:lstStyle/>
          <a:p>
            <a:pPr>
              <a:spcBef>
                <a:spcPts val="0"/>
              </a:spcBef>
            </a:pPr>
            <a:r>
              <a:rPr lang="en-IE" b="1" i="0" dirty="0">
                <a:solidFill>
                  <a:schemeClr val="bg1"/>
                </a:solidFill>
                <a:effectLst/>
              </a:rPr>
              <a:t>High Potential Start-ups (HPSUs), Ireland</a:t>
            </a:r>
          </a:p>
          <a:p>
            <a:pPr>
              <a:spcBef>
                <a:spcPts val="0"/>
              </a:spcBef>
            </a:pPr>
            <a:endParaRPr lang="en-IE" dirty="0">
              <a:solidFill>
                <a:schemeClr val="bg1"/>
              </a:solidFill>
            </a:endParaRPr>
          </a:p>
        </p:txBody>
      </p:sp>
      <p:sp>
        <p:nvSpPr>
          <p:cNvPr id="8" name="Text Placeholder 7">
            <a:extLst>
              <a:ext uri="{FF2B5EF4-FFF2-40B4-BE49-F238E27FC236}">
                <a16:creationId xmlns:a16="http://schemas.microsoft.com/office/drawing/2014/main" id="{B562C806-9331-482D-A428-F6D745454327}"/>
              </a:ext>
            </a:extLst>
          </p:cNvPr>
          <p:cNvSpPr>
            <a:spLocks noGrp="1"/>
          </p:cNvSpPr>
          <p:nvPr>
            <p:ph type="body" sz="quarter" idx="16"/>
          </p:nvPr>
        </p:nvSpPr>
        <p:spPr>
          <a:xfrm>
            <a:off x="9161685" y="4294519"/>
            <a:ext cx="785328" cy="1056986"/>
          </a:xfrm>
        </p:spPr>
        <p:txBody>
          <a:bodyPr>
            <a:normAutofit fontScale="85000" lnSpcReduction="20000"/>
          </a:bodyPr>
          <a:lstStyle/>
          <a:p>
            <a:endParaRPr lang="en-IE" dirty="0"/>
          </a:p>
        </p:txBody>
      </p:sp>
      <p:sp>
        <p:nvSpPr>
          <p:cNvPr id="5" name="Text Placeholder 4">
            <a:extLst>
              <a:ext uri="{FF2B5EF4-FFF2-40B4-BE49-F238E27FC236}">
                <a16:creationId xmlns:a16="http://schemas.microsoft.com/office/drawing/2014/main" id="{05EBD59F-9A99-4135-BA1A-C993EE83B946}"/>
              </a:ext>
            </a:extLst>
          </p:cNvPr>
          <p:cNvSpPr>
            <a:spLocks noGrp="1"/>
          </p:cNvSpPr>
          <p:nvPr>
            <p:ph type="body" sz="quarter" idx="13"/>
          </p:nvPr>
        </p:nvSpPr>
        <p:spPr>
          <a:xfrm>
            <a:off x="6491336" y="1216237"/>
            <a:ext cx="4241006" cy="3715819"/>
          </a:xfrm>
        </p:spPr>
        <p:txBody>
          <a:bodyPr/>
          <a:lstStyle/>
          <a:p>
            <a:r>
              <a:rPr lang="en-IE" dirty="0"/>
              <a:t>If you do not qualify for the HPSUs don’t worry we can support you with other measures of funding and supports from your </a:t>
            </a:r>
            <a:r>
              <a:rPr lang="en-IE" dirty="0">
                <a:hlinkClick r:id="rId3">
                  <a:extLst>
                    <a:ext uri="{A12FA001-AC4F-418D-AE19-62706E023703}">
                      <ahyp:hlinkClr xmlns:ahyp="http://schemas.microsoft.com/office/drawing/2018/hyperlinkcolor" val="tx"/>
                    </a:ext>
                  </a:extLst>
                </a:hlinkClick>
              </a:rPr>
              <a:t>Local Enterprise Office</a:t>
            </a:r>
            <a:endParaRPr lang="en-IE" dirty="0"/>
          </a:p>
        </p:txBody>
      </p:sp>
      <p:sp>
        <p:nvSpPr>
          <p:cNvPr id="9" name="Text Placeholder 8">
            <a:extLst>
              <a:ext uri="{FF2B5EF4-FFF2-40B4-BE49-F238E27FC236}">
                <a16:creationId xmlns:a16="http://schemas.microsoft.com/office/drawing/2014/main" id="{D46FD050-B09C-46C5-B5C6-AF124F25A62A}"/>
              </a:ext>
            </a:extLst>
          </p:cNvPr>
          <p:cNvSpPr>
            <a:spLocks noGrp="1"/>
          </p:cNvSpPr>
          <p:nvPr>
            <p:ph type="body" sz="quarter" idx="17"/>
          </p:nvPr>
        </p:nvSpPr>
        <p:spPr/>
        <p:txBody>
          <a:bodyPr>
            <a:normAutofit fontScale="92500" lnSpcReduction="10000"/>
          </a:bodyPr>
          <a:lstStyle/>
          <a:p>
            <a:endParaRPr lang="en-IE"/>
          </a:p>
        </p:txBody>
      </p:sp>
    </p:spTree>
    <p:extLst>
      <p:ext uri="{BB962C8B-B14F-4D97-AF65-F5344CB8AC3E}">
        <p14:creationId xmlns:p14="http://schemas.microsoft.com/office/powerpoint/2010/main" val="36410199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7FD14E-1A36-408F-B1CA-D9B4B67A2D55}"/>
              </a:ext>
            </a:extLst>
          </p:cNvPr>
          <p:cNvSpPr>
            <a:spLocks noGrp="1"/>
          </p:cNvSpPr>
          <p:nvPr>
            <p:ph type="body" sz="quarter" idx="13"/>
          </p:nvPr>
        </p:nvSpPr>
        <p:spPr>
          <a:xfrm>
            <a:off x="6096000" y="1452309"/>
            <a:ext cx="4795319" cy="4091722"/>
          </a:xfrm>
        </p:spPr>
        <p:txBody>
          <a:bodyPr>
            <a:normAutofit/>
          </a:bodyPr>
          <a:lstStyle/>
          <a:p>
            <a:pPr>
              <a:spcBef>
                <a:spcPts val="0"/>
              </a:spcBef>
            </a:pPr>
            <a:r>
              <a:rPr lang="en-IE" sz="2200" i="0" dirty="0"/>
              <a:t>We want to disrupt how and why people shop. Faced with ecological crises, we need to give people the option of purchasing from the most sustainable sources. </a:t>
            </a:r>
          </a:p>
          <a:p>
            <a:pPr>
              <a:spcBef>
                <a:spcPts val="0"/>
              </a:spcBef>
            </a:pPr>
            <a:r>
              <a:rPr lang="en-IE" sz="2200" i="0" dirty="0"/>
              <a:t>We also need to shift our value system from a materialistic basis to one driven by positive social impact. We want to help charity shops move from a €2 billion bricks and mortar-based industry to a €20 billion digital commerce-based industry.</a:t>
            </a:r>
          </a:p>
          <a:p>
            <a:pPr>
              <a:spcBef>
                <a:spcPts val="0"/>
              </a:spcBef>
            </a:pPr>
            <a:endParaRPr lang="en-IE" sz="2200" i="0" dirty="0"/>
          </a:p>
        </p:txBody>
      </p:sp>
      <p:pic>
        <p:nvPicPr>
          <p:cNvPr id="8" name="Picture 4">
            <a:extLst>
              <a:ext uri="{FF2B5EF4-FFF2-40B4-BE49-F238E27FC236}">
                <a16:creationId xmlns:a16="http://schemas.microsoft.com/office/drawing/2014/main" id="{C9A85E64-A7E2-4FEE-B206-8EB7A2A7D1E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7562" y="946391"/>
            <a:ext cx="3385379" cy="48830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57B2E3F-AD94-4E08-A872-38E4C94A06FD}"/>
              </a:ext>
            </a:extLst>
          </p:cNvPr>
          <p:cNvSpPr txBox="1"/>
          <p:nvPr/>
        </p:nvSpPr>
        <p:spPr>
          <a:xfrm>
            <a:off x="0" y="5352422"/>
            <a:ext cx="6096000" cy="954107"/>
          </a:xfrm>
          <a:prstGeom prst="rect">
            <a:avLst/>
          </a:prstGeom>
          <a:solidFill>
            <a:srgbClr val="009FD8"/>
          </a:solidFill>
        </p:spPr>
        <p:txBody>
          <a:bodyPr wrap="square">
            <a:spAutoFit/>
          </a:bodyPr>
          <a:lstStyle/>
          <a:p>
            <a:pPr algn="ctr"/>
            <a:r>
              <a:rPr lang="en-IE" sz="2800" dirty="0">
                <a:solidFill>
                  <a:schemeClr val="bg1"/>
                </a:solidFill>
              </a:rPr>
              <a:t>Meet Rónán Ó Dálaigh, Rahil Nazir and</a:t>
            </a:r>
          </a:p>
          <a:p>
            <a:pPr algn="ctr"/>
            <a:r>
              <a:rPr lang="en-IE" sz="2800" dirty="0">
                <a:solidFill>
                  <a:schemeClr val="bg1"/>
                </a:solidFill>
              </a:rPr>
              <a:t> Timur Negru of </a:t>
            </a:r>
            <a:r>
              <a:rPr lang="en-IE" sz="2800" dirty="0">
                <a:solidFill>
                  <a:schemeClr val="bg1"/>
                </a:solidFill>
                <a:hlinkClick r:id="rId3">
                  <a:extLst>
                    <a:ext uri="{A12FA001-AC4F-418D-AE19-62706E023703}">
                      <ahyp:hlinkClr xmlns:ahyp="http://schemas.microsoft.com/office/drawing/2018/hyperlinkcolor" val="tx"/>
                    </a:ext>
                  </a:extLst>
                </a:hlinkClick>
              </a:rPr>
              <a:t>Thriftify</a:t>
            </a:r>
            <a:endParaRPr lang="en-IE" sz="2800" dirty="0">
              <a:solidFill>
                <a:schemeClr val="bg1"/>
              </a:solidFill>
            </a:endParaRPr>
          </a:p>
        </p:txBody>
      </p:sp>
      <p:sp>
        <p:nvSpPr>
          <p:cNvPr id="17" name="TextBox 16">
            <a:extLst>
              <a:ext uri="{FF2B5EF4-FFF2-40B4-BE49-F238E27FC236}">
                <a16:creationId xmlns:a16="http://schemas.microsoft.com/office/drawing/2014/main" id="{DF1648C1-D0CE-4F8F-8768-E8C8995EB740}"/>
              </a:ext>
            </a:extLst>
          </p:cNvPr>
          <p:cNvSpPr txBox="1"/>
          <p:nvPr/>
        </p:nvSpPr>
        <p:spPr>
          <a:xfrm>
            <a:off x="2385849" y="6413647"/>
            <a:ext cx="6327226" cy="246221"/>
          </a:xfrm>
          <a:prstGeom prst="rect">
            <a:avLst/>
          </a:prstGeom>
          <a:noFill/>
        </p:spPr>
        <p:txBody>
          <a:bodyPr wrap="square">
            <a:spAutoFit/>
          </a:bodyPr>
          <a:lstStyle/>
          <a:p>
            <a:r>
              <a:rPr lang="en-IE" sz="1000" dirty="0">
                <a:hlinkClick r:id="rId4"/>
              </a:rPr>
              <a:t>Source: Irish Times</a:t>
            </a:r>
            <a:endParaRPr lang="en-IE" sz="1000" dirty="0"/>
          </a:p>
        </p:txBody>
      </p:sp>
      <p:sp>
        <p:nvSpPr>
          <p:cNvPr id="9" name="Text Placeholder 6">
            <a:extLst>
              <a:ext uri="{FF2B5EF4-FFF2-40B4-BE49-F238E27FC236}">
                <a16:creationId xmlns:a16="http://schemas.microsoft.com/office/drawing/2014/main" id="{8FF56413-8B27-480D-B70F-DF98F143DC48}"/>
              </a:ext>
            </a:extLst>
          </p:cNvPr>
          <p:cNvSpPr txBox="1">
            <a:spLocks/>
          </p:cNvSpPr>
          <p:nvPr/>
        </p:nvSpPr>
        <p:spPr>
          <a:xfrm>
            <a:off x="245881" y="120660"/>
            <a:ext cx="11315393"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dirty="0">
                <a:solidFill>
                  <a:srgbClr val="A6377D"/>
                </a:solidFill>
                <a:latin typeface="Cooper Black" panose="0208090404030B020404" pitchFamily="18" charset="0"/>
              </a:rPr>
              <a:t>EXAMPLE YDSI – </a:t>
            </a:r>
            <a:r>
              <a:rPr lang="en-IE" dirty="0" err="1">
                <a:solidFill>
                  <a:srgbClr val="A6377D"/>
                </a:solidFill>
                <a:latin typeface="Cooper Black" panose="0208090404030B020404" pitchFamily="18" charset="0"/>
              </a:rPr>
              <a:t>Thriftify</a:t>
            </a:r>
            <a:endParaRPr lang="en-IE" b="1" dirty="0">
              <a:solidFill>
                <a:srgbClr val="A6377D"/>
              </a:solidFill>
            </a:endParaRPr>
          </a:p>
        </p:txBody>
      </p:sp>
      <p:pic>
        <p:nvPicPr>
          <p:cNvPr id="10" name="Picture 2" descr="Thriftify: Online Charity Shop">
            <a:extLst>
              <a:ext uri="{FF2B5EF4-FFF2-40B4-BE49-F238E27FC236}">
                <a16:creationId xmlns:a16="http://schemas.microsoft.com/office/drawing/2014/main" id="{8C7D9110-309A-43BE-A3BC-1E27E6BB7A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02573" y="508332"/>
            <a:ext cx="3182171" cy="83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9013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DF3BBD-75E4-4B32-B732-21472B920D1E}"/>
              </a:ext>
            </a:extLst>
          </p:cNvPr>
          <p:cNvSpPr>
            <a:spLocks noGrp="1"/>
          </p:cNvSpPr>
          <p:nvPr>
            <p:ph type="body" sz="quarter" idx="13"/>
          </p:nvPr>
        </p:nvSpPr>
        <p:spPr>
          <a:xfrm rot="16200000">
            <a:off x="8441629" y="2737272"/>
            <a:ext cx="6104555" cy="1327603"/>
          </a:xfrm>
        </p:spPr>
        <p:txBody>
          <a:bodyPr/>
          <a:lstStyle/>
          <a:p>
            <a:r>
              <a:rPr lang="en-IE" dirty="0"/>
              <a:t>CASE STUDY</a:t>
            </a:r>
          </a:p>
        </p:txBody>
      </p:sp>
      <p:sp>
        <p:nvSpPr>
          <p:cNvPr id="4" name="Text Placeholder 3">
            <a:extLst>
              <a:ext uri="{FF2B5EF4-FFF2-40B4-BE49-F238E27FC236}">
                <a16:creationId xmlns:a16="http://schemas.microsoft.com/office/drawing/2014/main" id="{6B646C31-847C-40AD-AEC8-197E2AAEB8BF}"/>
              </a:ext>
            </a:extLst>
          </p:cNvPr>
          <p:cNvSpPr>
            <a:spLocks noGrp="1"/>
          </p:cNvSpPr>
          <p:nvPr>
            <p:ph type="body" sz="quarter" idx="14"/>
          </p:nvPr>
        </p:nvSpPr>
        <p:spPr>
          <a:xfrm>
            <a:off x="497668" y="2043048"/>
            <a:ext cx="4936181" cy="4158567"/>
          </a:xfrm>
        </p:spPr>
        <p:txBody>
          <a:bodyPr/>
          <a:lstStyle/>
          <a:p>
            <a:r>
              <a:rPr lang="en-IE" dirty="0">
                <a:solidFill>
                  <a:schemeClr val="tx1">
                    <a:lumMod val="75000"/>
                    <a:lumOff val="25000"/>
                  </a:schemeClr>
                </a:solidFill>
              </a:rPr>
              <a:t>Ó Dálaigh studied Irish and business at DCU and was the driving force behind two previous social enterprise start-ups. Nazir studied computer science and has a background in software and digital transformation projects for large corporates. Negru studied business and law, followed by a master’s in digital innovation, and previously worked for Microsoft and </a:t>
            </a:r>
            <a:r>
              <a:rPr lang="en-IE" dirty="0" err="1">
                <a:solidFill>
                  <a:schemeClr val="tx1">
                    <a:lumMod val="75000"/>
                    <a:lumOff val="25000"/>
                  </a:schemeClr>
                </a:solidFill>
              </a:rPr>
              <a:t>Clavis</a:t>
            </a:r>
            <a:r>
              <a:rPr lang="en-IE" dirty="0">
                <a:solidFill>
                  <a:schemeClr val="tx1">
                    <a:lumMod val="75000"/>
                    <a:lumOff val="25000"/>
                  </a:schemeClr>
                </a:solidFill>
              </a:rPr>
              <a:t> Insight, where his focus was ecommerce analytics.</a:t>
            </a:r>
          </a:p>
          <a:p>
            <a:endParaRPr lang="en-IE" dirty="0"/>
          </a:p>
        </p:txBody>
      </p:sp>
      <p:sp>
        <p:nvSpPr>
          <p:cNvPr id="5" name="Text Placeholder 4">
            <a:extLst>
              <a:ext uri="{FF2B5EF4-FFF2-40B4-BE49-F238E27FC236}">
                <a16:creationId xmlns:a16="http://schemas.microsoft.com/office/drawing/2014/main" id="{389278ED-0BE0-430D-A445-FB8BF4DAD4CB}"/>
              </a:ext>
            </a:extLst>
          </p:cNvPr>
          <p:cNvSpPr>
            <a:spLocks noGrp="1"/>
          </p:cNvSpPr>
          <p:nvPr>
            <p:ph type="body" sz="quarter" idx="15"/>
          </p:nvPr>
        </p:nvSpPr>
        <p:spPr>
          <a:xfrm>
            <a:off x="0" y="0"/>
            <a:ext cx="5661026" cy="1881352"/>
          </a:xfrm>
          <a:solidFill>
            <a:srgbClr val="A6377D"/>
          </a:solidFill>
        </p:spPr>
        <p:txBody>
          <a:bodyPr>
            <a:normAutofit/>
          </a:bodyPr>
          <a:lstStyle/>
          <a:p>
            <a:pPr algn="ctr"/>
            <a:endParaRPr lang="en-IE" sz="1000" b="1" dirty="0">
              <a:solidFill>
                <a:schemeClr val="bg1"/>
              </a:solidFill>
            </a:endParaRPr>
          </a:p>
          <a:p>
            <a:pPr algn="ctr"/>
            <a:r>
              <a:rPr lang="en-IE" sz="2400" b="1" dirty="0">
                <a:solidFill>
                  <a:schemeClr val="bg1"/>
                </a:solidFill>
              </a:rPr>
              <a:t>Partnering With Purpose: </a:t>
            </a:r>
          </a:p>
          <a:p>
            <a:pPr algn="ctr"/>
            <a:r>
              <a:rPr lang="en-IE" sz="2200" dirty="0">
                <a:solidFill>
                  <a:schemeClr val="bg1"/>
                </a:solidFill>
              </a:rPr>
              <a:t>The founders of Thriftify (an online ecommerce platform for charity shops) bring varying skills…</a:t>
            </a:r>
          </a:p>
        </p:txBody>
      </p:sp>
      <p:pic>
        <p:nvPicPr>
          <p:cNvPr id="7" name="Picture 4">
            <a:extLst>
              <a:ext uri="{FF2B5EF4-FFF2-40B4-BE49-F238E27FC236}">
                <a16:creationId xmlns:a16="http://schemas.microsoft.com/office/drawing/2014/main" id="{1606D5FF-DAF2-4D49-A3C4-B80D5A89B100}"/>
              </a:ext>
            </a:extLst>
          </p:cNvPr>
          <p:cNvPicPr>
            <a:picLocks noGrp="1" noChangeAspect="1" noChangeArrowheads="1"/>
          </p:cNvPicPr>
          <p:nvPr>
            <p:ph type="pic" sz="quarter" idx="10"/>
          </p:nvPr>
        </p:nvPicPr>
        <p:blipFill rotWithShape="1">
          <a:blip r:embed="rId2" cstate="screen">
            <a:extLst>
              <a:ext uri="{28A0092B-C50C-407E-A947-70E740481C1C}">
                <a14:useLocalDpi xmlns:a14="http://schemas.microsoft.com/office/drawing/2010/main"/>
              </a:ext>
            </a:extLst>
          </a:blip>
          <a:srcRect t="2152" b="2152"/>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AD75D3-66D1-4DA9-8954-B6537AE87DE9}"/>
              </a:ext>
            </a:extLst>
          </p:cNvPr>
          <p:cNvSpPr txBox="1"/>
          <p:nvPr/>
        </p:nvSpPr>
        <p:spPr>
          <a:xfrm>
            <a:off x="2507575" y="6319489"/>
            <a:ext cx="8402164" cy="369332"/>
          </a:xfrm>
          <a:prstGeom prst="rect">
            <a:avLst/>
          </a:prstGeom>
          <a:solidFill>
            <a:srgbClr val="40A67A"/>
          </a:solidFill>
        </p:spPr>
        <p:txBody>
          <a:bodyPr wrap="square" rtlCol="0">
            <a:spAutoFit/>
          </a:bodyPr>
          <a:lstStyle/>
          <a:p>
            <a:r>
              <a:rPr lang="en-IE" dirty="0">
                <a:solidFill>
                  <a:schemeClr val="bg1"/>
                </a:solidFill>
              </a:rPr>
              <a:t>KEY TAKEAWAY: Don’t go it alone, partner with others for increased chances of success! </a:t>
            </a:r>
          </a:p>
        </p:txBody>
      </p:sp>
    </p:spTree>
    <p:extLst>
      <p:ext uri="{BB962C8B-B14F-4D97-AF65-F5344CB8AC3E}">
        <p14:creationId xmlns:p14="http://schemas.microsoft.com/office/powerpoint/2010/main" val="36101398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91D936-6170-4055-8A5B-7D69DD78D3F2}"/>
              </a:ext>
            </a:extLst>
          </p:cNvPr>
          <p:cNvSpPr>
            <a:spLocks noGrp="1"/>
          </p:cNvSpPr>
          <p:nvPr>
            <p:ph type="body" sz="quarter" idx="14"/>
          </p:nvPr>
        </p:nvSpPr>
        <p:spPr>
          <a:xfrm>
            <a:off x="3872234" y="1387366"/>
            <a:ext cx="8067518" cy="6669316"/>
          </a:xfrm>
        </p:spPr>
        <p:txBody>
          <a:bodyPr/>
          <a:lstStyle/>
          <a:p>
            <a:r>
              <a:rPr lang="en-IE" b="1" dirty="0">
                <a:solidFill>
                  <a:srgbClr val="A6377D"/>
                </a:solidFill>
              </a:rPr>
              <a:t>What is its social mission? </a:t>
            </a:r>
            <a:r>
              <a:rPr lang="en-IE" dirty="0" err="1"/>
              <a:t>thriftify</a:t>
            </a:r>
            <a:r>
              <a:rPr lang="en-IE" dirty="0"/>
              <a:t> is an online platform creating a movement of positive purchasing by connecting charity shops with consumers who care.</a:t>
            </a:r>
          </a:p>
          <a:p>
            <a:r>
              <a:rPr lang="en-IE" b="1" dirty="0">
                <a:solidFill>
                  <a:srgbClr val="A6377D"/>
                </a:solidFill>
              </a:rPr>
              <a:t>What was it founded on? </a:t>
            </a:r>
            <a:r>
              <a:rPr lang="en-IE" dirty="0"/>
              <a:t>the act of purchasing ethically and sustainably. </a:t>
            </a:r>
          </a:p>
          <a:p>
            <a:endParaRPr lang="en-IE" sz="1400" dirty="0">
              <a:solidFill>
                <a:srgbClr val="A6377D"/>
              </a:solidFill>
            </a:endParaRPr>
          </a:p>
          <a:p>
            <a:pPr algn="ctr">
              <a:spcBef>
                <a:spcPts val="0"/>
              </a:spcBef>
            </a:pPr>
            <a:r>
              <a:rPr lang="en-IE" b="1" i="1" dirty="0">
                <a:solidFill>
                  <a:srgbClr val="40A67A"/>
                </a:solidFill>
              </a:rPr>
              <a:t>“When you </a:t>
            </a:r>
            <a:r>
              <a:rPr lang="en-IE" b="1" i="1" dirty="0" err="1">
                <a:solidFill>
                  <a:srgbClr val="40A67A"/>
                </a:solidFill>
              </a:rPr>
              <a:t>thriftify</a:t>
            </a:r>
            <a:r>
              <a:rPr lang="en-IE" b="1" i="1" dirty="0">
                <a:solidFill>
                  <a:srgbClr val="40A67A"/>
                </a:solidFill>
              </a:rPr>
              <a:t>, you're not just buying the most sustainable product, you're supporting good causes, turning your money into magic!”</a:t>
            </a:r>
          </a:p>
          <a:p>
            <a:br>
              <a:rPr lang="en-IE" dirty="0"/>
            </a:br>
            <a:r>
              <a:rPr lang="en-IE" dirty="0"/>
              <a:t>More and more charities are now selling online with </a:t>
            </a:r>
            <a:r>
              <a:rPr lang="en-IE" dirty="0" err="1"/>
              <a:t>thriftify</a:t>
            </a:r>
            <a:endParaRPr lang="en-IE" dirty="0"/>
          </a:p>
          <a:p>
            <a:endParaRPr lang="en-IE" dirty="0"/>
          </a:p>
          <a:p>
            <a:endParaRPr lang="en-IE" dirty="0"/>
          </a:p>
          <a:p>
            <a:endParaRPr lang="en-IE" dirty="0"/>
          </a:p>
          <a:p>
            <a:endParaRPr lang="en-IE" dirty="0"/>
          </a:p>
          <a:p>
            <a:endParaRPr lang="en-IE" dirty="0"/>
          </a:p>
        </p:txBody>
      </p:sp>
      <p:sp>
        <p:nvSpPr>
          <p:cNvPr id="3" name="Text Placeholder 2">
            <a:extLst>
              <a:ext uri="{FF2B5EF4-FFF2-40B4-BE49-F238E27FC236}">
                <a16:creationId xmlns:a16="http://schemas.microsoft.com/office/drawing/2014/main" id="{CC942BDC-8F64-4724-9BC3-D692A92D407D}"/>
              </a:ext>
            </a:extLst>
          </p:cNvPr>
          <p:cNvSpPr>
            <a:spLocks noGrp="1"/>
          </p:cNvSpPr>
          <p:nvPr>
            <p:ph type="body" sz="quarter" idx="15"/>
          </p:nvPr>
        </p:nvSpPr>
        <p:spPr>
          <a:xfrm>
            <a:off x="252248" y="191045"/>
            <a:ext cx="3084719" cy="5206518"/>
          </a:xfrm>
        </p:spPr>
        <p:txBody>
          <a:bodyPr/>
          <a:lstStyle/>
          <a:p>
            <a:pPr algn="ctr"/>
            <a:r>
              <a:rPr lang="en-IE" b="1" dirty="0"/>
              <a:t>YDSI SPOTLIGHT ON </a:t>
            </a:r>
          </a:p>
        </p:txBody>
      </p:sp>
      <p:pic>
        <p:nvPicPr>
          <p:cNvPr id="5122" name="Picture 2" descr="Thriftify: Online Charity Shop">
            <a:extLst>
              <a:ext uri="{FF2B5EF4-FFF2-40B4-BE49-F238E27FC236}">
                <a16:creationId xmlns:a16="http://schemas.microsoft.com/office/drawing/2014/main" id="{195BC570-736C-4C43-A61A-86A7DE44FC0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72234" y="440933"/>
            <a:ext cx="3182171" cy="8335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riftify: Online Charity Shop">
            <a:extLst>
              <a:ext uri="{FF2B5EF4-FFF2-40B4-BE49-F238E27FC236}">
                <a16:creationId xmlns:a16="http://schemas.microsoft.com/office/drawing/2014/main" id="{1D162DE4-8B85-4E7C-B394-8187E4AA06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200" y="3429000"/>
            <a:ext cx="2706861" cy="27068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E32672B-2850-4EA9-8758-5FF8548A43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9440" y="5605377"/>
            <a:ext cx="8393105" cy="1175688"/>
          </a:xfrm>
          <a:prstGeom prst="rect">
            <a:avLst/>
          </a:prstGeom>
        </p:spPr>
      </p:pic>
      <p:sp>
        <p:nvSpPr>
          <p:cNvPr id="8" name="TextBox 7">
            <a:extLst>
              <a:ext uri="{FF2B5EF4-FFF2-40B4-BE49-F238E27FC236}">
                <a16:creationId xmlns:a16="http://schemas.microsoft.com/office/drawing/2014/main" id="{9C750DED-12B7-4C85-B00E-A39B476A21D2}"/>
              </a:ext>
            </a:extLst>
          </p:cNvPr>
          <p:cNvSpPr txBox="1"/>
          <p:nvPr/>
        </p:nvSpPr>
        <p:spPr>
          <a:xfrm>
            <a:off x="0" y="1460437"/>
            <a:ext cx="3457192" cy="1569660"/>
          </a:xfrm>
          <a:prstGeom prst="rect">
            <a:avLst/>
          </a:prstGeom>
          <a:noFill/>
        </p:spPr>
        <p:txBody>
          <a:bodyPr wrap="square">
            <a:spAutoFit/>
          </a:bodyPr>
          <a:lstStyle/>
          <a:p>
            <a:pPr algn="ct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Social </a:t>
            </a:r>
          </a:p>
          <a:p>
            <a:pPr algn="ct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Solutions For </a:t>
            </a:r>
          </a:p>
          <a:p>
            <a:pPr algn="ct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Consumption</a:t>
            </a:r>
            <a:endParaRPr lang="en-IE" sz="3200" b="1" dirty="0">
              <a:solidFill>
                <a:schemeClr val="bg1"/>
              </a:solidFill>
            </a:endParaRPr>
          </a:p>
        </p:txBody>
      </p:sp>
    </p:spTree>
    <p:extLst>
      <p:ext uri="{BB962C8B-B14F-4D97-AF65-F5344CB8AC3E}">
        <p14:creationId xmlns:p14="http://schemas.microsoft.com/office/powerpoint/2010/main" val="31763218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B001FF-05F5-4BF0-8A4F-484A79E88413}"/>
              </a:ext>
            </a:extLst>
          </p:cNvPr>
          <p:cNvSpPr>
            <a:spLocks noGrp="1"/>
          </p:cNvSpPr>
          <p:nvPr>
            <p:ph type="body" sz="quarter" idx="14"/>
          </p:nvPr>
        </p:nvSpPr>
        <p:spPr>
          <a:xfrm>
            <a:off x="3061156" y="262545"/>
            <a:ext cx="6129195" cy="833598"/>
          </a:xfrm>
          <a:solidFill>
            <a:srgbClr val="A6377D"/>
          </a:solidFill>
        </p:spPr>
        <p:txBody>
          <a:bodyPr>
            <a:normAutofit fontScale="85000" lnSpcReduction="20000"/>
          </a:bodyPr>
          <a:lstStyle/>
          <a:p>
            <a:pPr algn="ctr"/>
            <a:r>
              <a:rPr lang="en-IE" b="1" dirty="0">
                <a:solidFill>
                  <a:schemeClr val="bg1"/>
                </a:solidFill>
              </a:rPr>
              <a:t>HPSU Local Enterprise Office Funding</a:t>
            </a:r>
          </a:p>
        </p:txBody>
      </p:sp>
      <p:sp>
        <p:nvSpPr>
          <p:cNvPr id="5" name="Text Placeholder 4">
            <a:extLst>
              <a:ext uri="{FF2B5EF4-FFF2-40B4-BE49-F238E27FC236}">
                <a16:creationId xmlns:a16="http://schemas.microsoft.com/office/drawing/2014/main" id="{E11156E1-8096-4CD1-BD9F-E6FDDD4CE4EB}"/>
              </a:ext>
            </a:extLst>
          </p:cNvPr>
          <p:cNvSpPr>
            <a:spLocks noGrp="1"/>
          </p:cNvSpPr>
          <p:nvPr>
            <p:ph type="body" sz="quarter" idx="15"/>
          </p:nvPr>
        </p:nvSpPr>
        <p:spPr>
          <a:xfrm>
            <a:off x="3513604" y="2815817"/>
            <a:ext cx="5585128" cy="2754349"/>
          </a:xfrm>
        </p:spPr>
        <p:txBody>
          <a:bodyPr/>
          <a:lstStyle/>
          <a:p>
            <a:pPr algn="ctr"/>
            <a:r>
              <a:rPr lang="en-IE" i="1" dirty="0">
                <a:solidFill>
                  <a:srgbClr val="333333"/>
                </a:solidFill>
                <a:effectLst/>
                <a:latin typeface="Poppins"/>
              </a:rPr>
              <a:t>‘The investment will give us the ability to </a:t>
            </a:r>
            <a:r>
              <a:rPr lang="en-IE" b="1" i="1" dirty="0">
                <a:solidFill>
                  <a:srgbClr val="333333"/>
                </a:solidFill>
                <a:effectLst/>
                <a:latin typeface="Poppins"/>
              </a:rPr>
              <a:t>provide a better service to our charity partners</a:t>
            </a:r>
            <a:r>
              <a:rPr lang="en-IE" i="1" dirty="0">
                <a:solidFill>
                  <a:srgbClr val="333333"/>
                </a:solidFill>
                <a:effectLst/>
                <a:latin typeface="Poppins"/>
              </a:rPr>
              <a:t> and to our </a:t>
            </a:r>
            <a:r>
              <a:rPr lang="en-IE" i="1" dirty="0" err="1">
                <a:solidFill>
                  <a:srgbClr val="333333"/>
                </a:solidFill>
                <a:effectLst/>
                <a:latin typeface="Poppins"/>
              </a:rPr>
              <a:t>thrifters</a:t>
            </a:r>
            <a:r>
              <a:rPr lang="en-IE" i="1" dirty="0">
                <a:solidFill>
                  <a:srgbClr val="333333"/>
                </a:solidFill>
                <a:effectLst/>
                <a:latin typeface="Poppins"/>
              </a:rPr>
              <a:t>. By getting </a:t>
            </a:r>
            <a:r>
              <a:rPr lang="en-IE" b="1" i="1" dirty="0">
                <a:solidFill>
                  <a:srgbClr val="333333"/>
                </a:solidFill>
                <a:effectLst/>
                <a:latin typeface="Poppins"/>
              </a:rPr>
              <a:t>more charity shops online </a:t>
            </a:r>
            <a:r>
              <a:rPr lang="en-IE" i="1" dirty="0">
                <a:solidFill>
                  <a:srgbClr val="333333"/>
                </a:solidFill>
                <a:effectLst/>
                <a:latin typeface="Poppins"/>
              </a:rPr>
              <a:t>and making it </a:t>
            </a:r>
            <a:r>
              <a:rPr lang="en-IE" b="1" i="1" dirty="0">
                <a:solidFill>
                  <a:srgbClr val="333333"/>
                </a:solidFill>
                <a:effectLst/>
                <a:latin typeface="Poppins"/>
              </a:rPr>
              <a:t>easier for them to list and sell products</a:t>
            </a:r>
            <a:r>
              <a:rPr lang="en-IE" i="1" dirty="0">
                <a:solidFill>
                  <a:srgbClr val="333333"/>
                </a:solidFill>
                <a:effectLst/>
                <a:latin typeface="Poppins"/>
              </a:rPr>
              <a:t>, we are aiming to provide a substantial source of funding to good causes. Getting thousands more great quality garments for sale online (at amazing prices) means we can give even more </a:t>
            </a:r>
            <a:r>
              <a:rPr lang="en-IE" i="1" dirty="0" err="1">
                <a:solidFill>
                  <a:srgbClr val="333333"/>
                </a:solidFill>
                <a:effectLst/>
                <a:latin typeface="Poppins"/>
              </a:rPr>
              <a:t>thrifters</a:t>
            </a:r>
            <a:r>
              <a:rPr lang="en-IE" i="1" dirty="0">
                <a:solidFill>
                  <a:srgbClr val="333333"/>
                </a:solidFill>
                <a:effectLst/>
                <a:latin typeface="Poppins"/>
              </a:rPr>
              <a:t> an ever improving alternative to fast fashion’.</a:t>
            </a:r>
            <a:endParaRPr lang="en-IE" i="1" dirty="0"/>
          </a:p>
        </p:txBody>
      </p:sp>
      <p:sp>
        <p:nvSpPr>
          <p:cNvPr id="7" name="TextBox 6">
            <a:extLst>
              <a:ext uri="{FF2B5EF4-FFF2-40B4-BE49-F238E27FC236}">
                <a16:creationId xmlns:a16="http://schemas.microsoft.com/office/drawing/2014/main" id="{54BE38C2-7D45-4498-B645-9D3E4282EA9D}"/>
              </a:ext>
            </a:extLst>
          </p:cNvPr>
          <p:cNvSpPr txBox="1"/>
          <p:nvPr/>
        </p:nvSpPr>
        <p:spPr>
          <a:xfrm>
            <a:off x="3292443" y="1186527"/>
            <a:ext cx="5666622" cy="1261884"/>
          </a:xfrm>
          <a:prstGeom prst="rect">
            <a:avLst/>
          </a:prstGeom>
          <a:noFill/>
        </p:spPr>
        <p:txBody>
          <a:bodyPr wrap="square">
            <a:spAutoFit/>
          </a:bodyPr>
          <a:lstStyle/>
          <a:p>
            <a:pPr algn="ctr"/>
            <a:r>
              <a:rPr lang="en-IE" sz="2800" b="1" dirty="0">
                <a:solidFill>
                  <a:srgbClr val="A6377D"/>
                </a:solidFill>
              </a:rPr>
              <a:t>Thrifty Raises €500,000 Investment</a:t>
            </a:r>
          </a:p>
          <a:p>
            <a:pPr algn="ctr"/>
            <a:r>
              <a:rPr lang="en-IE" sz="2400" b="1" i="0" dirty="0">
                <a:solidFill>
                  <a:srgbClr val="333333"/>
                </a:solidFill>
                <a:effectLst/>
              </a:rPr>
              <a:t>Facilitated by Enterprise Ireland through their High Potential Start-Up programme</a:t>
            </a:r>
            <a:endParaRPr lang="en-IE" sz="2400" b="1" dirty="0"/>
          </a:p>
        </p:txBody>
      </p:sp>
      <p:pic>
        <p:nvPicPr>
          <p:cNvPr id="9" name="Picture 8">
            <a:hlinkClick r:id="rId2"/>
            <a:extLst>
              <a:ext uri="{FF2B5EF4-FFF2-40B4-BE49-F238E27FC236}">
                <a16:creationId xmlns:a16="http://schemas.microsoft.com/office/drawing/2014/main" id="{72E9C1E6-C1F4-4BBA-A183-D5E604482E79}"/>
              </a:ext>
            </a:extLst>
          </p:cNvPr>
          <p:cNvPicPr>
            <a:picLocks noChangeAspect="1"/>
          </p:cNvPicPr>
          <p:nvPr/>
        </p:nvPicPr>
        <p:blipFill>
          <a:blip r:embed="rId3"/>
          <a:stretch>
            <a:fillRect/>
          </a:stretch>
        </p:blipFill>
        <p:spPr>
          <a:xfrm>
            <a:off x="379753" y="1680240"/>
            <a:ext cx="2298930" cy="3367647"/>
          </a:xfrm>
          <a:prstGeom prst="rect">
            <a:avLst/>
          </a:prstGeom>
        </p:spPr>
      </p:pic>
      <p:pic>
        <p:nvPicPr>
          <p:cNvPr id="10" name="Picture 2" descr="Thriftify: Online Charity Shop">
            <a:extLst>
              <a:ext uri="{FF2B5EF4-FFF2-40B4-BE49-F238E27FC236}">
                <a16:creationId xmlns:a16="http://schemas.microsoft.com/office/drawing/2014/main" id="{D36CA601-5EAA-41A9-997A-D0EFFD8E9E0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9419" y="967817"/>
            <a:ext cx="2719598" cy="71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9974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D87EC1D-79C1-40B0-8C90-E23D381BF5EA}"/>
              </a:ext>
            </a:extLst>
          </p:cNvPr>
          <p:cNvSpPr>
            <a:spLocks noGrp="1"/>
          </p:cNvSpPr>
          <p:nvPr>
            <p:ph type="body" sz="quarter" idx="15"/>
          </p:nvPr>
        </p:nvSpPr>
        <p:spPr>
          <a:xfrm>
            <a:off x="7179398" y="286295"/>
            <a:ext cx="4541356" cy="2592420"/>
          </a:xfrm>
        </p:spPr>
        <p:txBody>
          <a:bodyPr/>
          <a:lstStyle/>
          <a:p>
            <a:pPr algn="ctr"/>
            <a:r>
              <a:rPr lang="en-IE" b="1" i="0" dirty="0">
                <a:effectLst/>
              </a:rPr>
              <a:t>At BIZNOVATOR empowers and enables youth entrepreneurship, through social innovation and global leadership.</a:t>
            </a:r>
          </a:p>
          <a:p>
            <a:pPr algn="ctr"/>
            <a:r>
              <a:rPr lang="en-IE" b="0" i="0" dirty="0">
                <a:solidFill>
                  <a:schemeClr val="tx1">
                    <a:lumMod val="85000"/>
                    <a:lumOff val="15000"/>
                  </a:schemeClr>
                </a:solidFill>
                <a:effectLst/>
              </a:rPr>
              <a:t>Their mission is to empower, teach and create young entrepreneurs, social innovators and global leaders who will positively impact their communities and the world. BIZNOVATOR nurtures </a:t>
            </a:r>
            <a:r>
              <a:rPr lang="en-IE" b="1" i="0" dirty="0">
                <a:solidFill>
                  <a:schemeClr val="tx1">
                    <a:lumMod val="85000"/>
                    <a:lumOff val="15000"/>
                  </a:schemeClr>
                </a:solidFill>
                <a:effectLst/>
              </a:rPr>
              <a:t>Social Entrepreneurship and Innovation</a:t>
            </a:r>
            <a:r>
              <a:rPr lang="en-IE" b="0" i="0" dirty="0">
                <a:solidFill>
                  <a:schemeClr val="tx1">
                    <a:lumMod val="85000"/>
                    <a:lumOff val="15000"/>
                  </a:schemeClr>
                </a:solidFill>
                <a:effectLst/>
              </a:rPr>
              <a:t> that equip youth to launch ventures with purpose. This is an initiative to enable young people to view entrepreneurship as a platform in order to bring a positive impact to their communities.</a:t>
            </a:r>
          </a:p>
        </p:txBody>
      </p:sp>
      <p:sp>
        <p:nvSpPr>
          <p:cNvPr id="8" name="Text Placeholder 4">
            <a:extLst>
              <a:ext uri="{FF2B5EF4-FFF2-40B4-BE49-F238E27FC236}">
                <a16:creationId xmlns:a16="http://schemas.microsoft.com/office/drawing/2014/main" id="{21F26948-0A13-41BE-B6E0-37E30B38440B}"/>
              </a:ext>
            </a:extLst>
          </p:cNvPr>
          <p:cNvSpPr>
            <a:spLocks noGrp="1"/>
          </p:cNvSpPr>
          <p:nvPr>
            <p:ph type="body" sz="quarter" idx="14"/>
          </p:nvPr>
        </p:nvSpPr>
        <p:spPr>
          <a:xfrm>
            <a:off x="1031151" y="634193"/>
            <a:ext cx="5623146" cy="697353"/>
          </a:xfrm>
        </p:spPr>
        <p:txBody>
          <a:bodyPr>
            <a:noAutofit/>
          </a:bodyPr>
          <a:lstStyle/>
          <a:p>
            <a:r>
              <a:rPr lang="en-IE" sz="4000" b="1" dirty="0" err="1"/>
              <a:t>Biznovator</a:t>
            </a:r>
            <a:endParaRPr lang="en-IE" sz="4000" b="1" dirty="0"/>
          </a:p>
          <a:p>
            <a:r>
              <a:rPr lang="en-IE" sz="2400" b="1" dirty="0"/>
              <a:t>Discover – Transform - Connect</a:t>
            </a:r>
          </a:p>
        </p:txBody>
      </p:sp>
      <p:pic>
        <p:nvPicPr>
          <p:cNvPr id="10" name="Picture 9">
            <a:hlinkClick r:id="rId2"/>
            <a:extLst>
              <a:ext uri="{FF2B5EF4-FFF2-40B4-BE49-F238E27FC236}">
                <a16:creationId xmlns:a16="http://schemas.microsoft.com/office/drawing/2014/main" id="{8E2BFAC4-B5C9-4C0B-8988-BF58BB4624E0}"/>
              </a:ext>
            </a:extLst>
          </p:cNvPr>
          <p:cNvPicPr>
            <a:picLocks noChangeAspect="1"/>
          </p:cNvPicPr>
          <p:nvPr/>
        </p:nvPicPr>
        <p:blipFill rotWithShape="1">
          <a:blip r:embed="rId3"/>
          <a:srcRect r="1335" b="6017"/>
          <a:stretch/>
        </p:blipFill>
        <p:spPr>
          <a:xfrm>
            <a:off x="1469983" y="2139919"/>
            <a:ext cx="4867444" cy="3222656"/>
          </a:xfrm>
          <a:prstGeom prst="rect">
            <a:avLst/>
          </a:prstGeom>
        </p:spPr>
      </p:pic>
    </p:spTree>
    <p:extLst>
      <p:ext uri="{BB962C8B-B14F-4D97-AF65-F5344CB8AC3E}">
        <p14:creationId xmlns:p14="http://schemas.microsoft.com/office/powerpoint/2010/main" val="11892214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26A9BA-6487-43C4-A16F-A78CA18E1E03}"/>
              </a:ext>
            </a:extLst>
          </p:cNvPr>
          <p:cNvSpPr>
            <a:spLocks noGrp="1"/>
          </p:cNvSpPr>
          <p:nvPr>
            <p:ph type="body" sz="quarter" idx="14"/>
          </p:nvPr>
        </p:nvSpPr>
        <p:spPr>
          <a:xfrm>
            <a:off x="3812917" y="726624"/>
            <a:ext cx="8228191" cy="5206518"/>
          </a:xfrm>
        </p:spPr>
        <p:txBody>
          <a:bodyPr/>
          <a:lstStyle/>
          <a:p>
            <a:r>
              <a:rPr lang="en-IE" sz="3200" b="1" dirty="0">
                <a:solidFill>
                  <a:srgbClr val="00A489"/>
                </a:solidFill>
              </a:rPr>
              <a:t>Challenge Prizes </a:t>
            </a:r>
            <a:r>
              <a:rPr lang="en-IE" dirty="0">
                <a:solidFill>
                  <a:schemeClr val="tx1">
                    <a:lumMod val="75000"/>
                    <a:lumOff val="25000"/>
                  </a:schemeClr>
                </a:solidFill>
              </a:rPr>
              <a:t>can be a great tool to fund frugal innovations. The benefits from challenge prizes reach beyond the financial support to finalists and winners. Al</a:t>
            </a:r>
            <a:r>
              <a:rPr lang="en-IE" dirty="0">
                <a:solidFill>
                  <a:schemeClr val="tx1">
                    <a:lumMod val="75000"/>
                    <a:lumOff val="25000"/>
                  </a:schemeClr>
                </a:solidFill>
                <a:hlinkClick r:id="rId2">
                  <a:extLst>
                    <a:ext uri="{A12FA001-AC4F-418D-AE19-62706E023703}">
                      <ahyp:hlinkClr xmlns:ahyp="http://schemas.microsoft.com/office/drawing/2018/hyperlinkcolor" val="tx"/>
                    </a:ext>
                  </a:extLst>
                </a:hlinkClick>
              </a:rPr>
              <a:t>so</a:t>
            </a:r>
            <a:r>
              <a:rPr lang="en-IE" dirty="0">
                <a:solidFill>
                  <a:schemeClr val="tx1">
                    <a:lumMod val="75000"/>
                    <a:lumOff val="25000"/>
                  </a:schemeClr>
                </a:solidFill>
              </a:rPr>
              <a:t> winners get a rise in profile, access to a network of stakeholders working in the same area, community of innovators and the market. There are numerous throughout Europe…</a:t>
            </a:r>
          </a:p>
          <a:p>
            <a:r>
              <a:rPr lang="en-IE" b="1" i="0" dirty="0">
                <a:solidFill>
                  <a:srgbClr val="00A489"/>
                </a:solidFill>
                <a:effectLst/>
              </a:rPr>
              <a:t>The European Social Innovation Competition (EUSIC) is a challenge prize run by the European Commission across Europe </a:t>
            </a:r>
          </a:p>
          <a:p>
            <a:pPr algn="l"/>
            <a:r>
              <a:rPr lang="en-IE" b="1" dirty="0">
                <a:solidFill>
                  <a:schemeClr val="tx1">
                    <a:lumMod val="75000"/>
                    <a:lumOff val="25000"/>
                  </a:schemeClr>
                </a:solidFill>
              </a:rPr>
              <a:t>Challenge Prize C</a:t>
            </a:r>
            <a:r>
              <a:rPr lang="en-IE" b="1" i="0" dirty="0">
                <a:solidFill>
                  <a:schemeClr val="tx1">
                    <a:lumMod val="75000"/>
                    <a:lumOff val="25000"/>
                  </a:schemeClr>
                </a:solidFill>
                <a:effectLst/>
              </a:rPr>
              <a:t>ompetition phases.</a:t>
            </a:r>
          </a:p>
          <a:p>
            <a:pPr algn="l"/>
            <a:r>
              <a:rPr lang="en-IE" b="1" i="0" dirty="0">
                <a:solidFill>
                  <a:schemeClr val="tx1">
                    <a:lumMod val="75000"/>
                    <a:lumOff val="25000"/>
                  </a:schemeClr>
                </a:solidFill>
                <a:effectLst/>
              </a:rPr>
              <a:t>Phase 1:</a:t>
            </a:r>
            <a:r>
              <a:rPr lang="en-IE" b="0" i="0" dirty="0">
                <a:solidFill>
                  <a:schemeClr val="tx1">
                    <a:lumMod val="75000"/>
                    <a:lumOff val="25000"/>
                  </a:schemeClr>
                </a:solidFill>
                <a:effectLst/>
              </a:rPr>
              <a:t> 30 semi-finalists are selected to receive mentoring support and further progress their ideas. </a:t>
            </a:r>
            <a:endParaRPr lang="en-IE" dirty="0">
              <a:solidFill>
                <a:schemeClr val="tx1">
                  <a:lumMod val="75000"/>
                  <a:lumOff val="25000"/>
                </a:schemeClr>
              </a:solidFill>
            </a:endParaRPr>
          </a:p>
          <a:p>
            <a:pPr algn="l"/>
            <a:r>
              <a:rPr lang="en-IE" b="1" i="0" dirty="0">
                <a:solidFill>
                  <a:schemeClr val="tx1">
                    <a:lumMod val="75000"/>
                    <a:lumOff val="25000"/>
                  </a:schemeClr>
                </a:solidFill>
                <a:effectLst/>
              </a:rPr>
              <a:t>Phase 2:</a:t>
            </a:r>
            <a:r>
              <a:rPr lang="en-IE" b="0" i="0" dirty="0">
                <a:solidFill>
                  <a:schemeClr val="tx1">
                    <a:lumMod val="75000"/>
                    <a:lumOff val="25000"/>
                  </a:schemeClr>
                </a:solidFill>
                <a:effectLst/>
              </a:rPr>
              <a:t> 10 finalists go to awards ceremony, three final winners are announced and received a prize of €50,000 each.</a:t>
            </a:r>
          </a:p>
          <a:p>
            <a:pPr algn="l"/>
            <a:r>
              <a:rPr lang="en-IE" b="1" dirty="0">
                <a:solidFill>
                  <a:srgbClr val="00A489"/>
                </a:solidFill>
              </a:rPr>
              <a:t>Winners of 2020  </a:t>
            </a:r>
            <a:r>
              <a:rPr lang="en-IE" dirty="0">
                <a:solidFill>
                  <a:schemeClr val="tx1">
                    <a:lumMod val="75000"/>
                    <a:lumOff val="25000"/>
                  </a:schemeClr>
                </a:solidFill>
              </a:rPr>
              <a:t>three projects, selected for addressing this year's challenge </a:t>
            </a:r>
            <a:r>
              <a:rPr lang="en-IE" b="1" dirty="0">
                <a:solidFill>
                  <a:schemeClr val="tx1">
                    <a:lumMod val="75000"/>
                    <a:lumOff val="25000"/>
                  </a:schemeClr>
                </a:solidFill>
              </a:rPr>
              <a:t>‘reimagine fashion' </a:t>
            </a:r>
            <a:r>
              <a:rPr lang="en-IE" dirty="0">
                <a:solidFill>
                  <a:schemeClr val="tx1">
                    <a:lumMod val="75000"/>
                    <a:lumOff val="25000"/>
                  </a:schemeClr>
                </a:solidFill>
              </a:rPr>
              <a:t>received a prize of €50,000 each.</a:t>
            </a:r>
          </a:p>
          <a:p>
            <a:pPr algn="l"/>
            <a:endParaRPr lang="en-IE" b="0" i="0" dirty="0">
              <a:solidFill>
                <a:schemeClr val="tx1">
                  <a:lumMod val="75000"/>
                  <a:lumOff val="25000"/>
                </a:schemeClr>
              </a:solidFill>
              <a:effectLst/>
            </a:endParaRPr>
          </a:p>
          <a:p>
            <a:endParaRPr lang="en-IE" dirty="0">
              <a:solidFill>
                <a:schemeClr val="tx1">
                  <a:lumMod val="75000"/>
                  <a:lumOff val="25000"/>
                </a:schemeClr>
              </a:solidFill>
            </a:endParaRPr>
          </a:p>
        </p:txBody>
      </p:sp>
      <p:sp>
        <p:nvSpPr>
          <p:cNvPr id="5" name="Text Placeholder 4">
            <a:extLst>
              <a:ext uri="{FF2B5EF4-FFF2-40B4-BE49-F238E27FC236}">
                <a16:creationId xmlns:a16="http://schemas.microsoft.com/office/drawing/2014/main" id="{6FA5B980-A61E-4D79-8388-FB7660AF3788}"/>
              </a:ext>
            </a:extLst>
          </p:cNvPr>
          <p:cNvSpPr>
            <a:spLocks noGrp="1"/>
          </p:cNvSpPr>
          <p:nvPr>
            <p:ph type="body" sz="quarter" idx="15"/>
          </p:nvPr>
        </p:nvSpPr>
        <p:spPr>
          <a:xfrm>
            <a:off x="150892" y="726624"/>
            <a:ext cx="3118421" cy="5619747"/>
          </a:xfrm>
        </p:spPr>
        <p:txBody>
          <a:bodyPr>
            <a:normAutofit fontScale="25000" lnSpcReduction="20000"/>
          </a:bodyPr>
          <a:lstStyle/>
          <a:p>
            <a:pPr algn="ctr">
              <a:lnSpc>
                <a:spcPct val="120000"/>
              </a:lnSpc>
            </a:pPr>
            <a:r>
              <a:rPr lang="en-US" sz="8600" b="1" dirty="0">
                <a:solidFill>
                  <a:srgbClr val="E63275"/>
                </a:solidFill>
                <a:effectLst/>
                <a:latin typeface="Calibri" panose="020F0502020204030204" pitchFamily="34" charset="0"/>
                <a:ea typeface="Times New Roman" panose="02020603050405020304" pitchFamily="18" charset="0"/>
              </a:rPr>
              <a:t>Social Innovation Competitions, Grants &amp; Awards – </a:t>
            </a:r>
            <a:r>
              <a:rPr lang="en-US" sz="8600" dirty="0">
                <a:solidFill>
                  <a:schemeClr val="tx1">
                    <a:lumMod val="75000"/>
                    <a:lumOff val="25000"/>
                  </a:schemeClr>
                </a:solidFill>
                <a:latin typeface="Calibri" panose="020F0502020204030204" pitchFamily="34" charset="0"/>
              </a:rPr>
              <a:t>not only brings acknowledgement but funds too! Join their networks for support.</a:t>
            </a:r>
          </a:p>
          <a:p>
            <a:pPr algn="ctr">
              <a:lnSpc>
                <a:spcPct val="120000"/>
              </a:lnSpc>
            </a:pPr>
            <a:endParaRPr lang="en-IE" sz="11200" b="1" dirty="0">
              <a:solidFill>
                <a:schemeClr val="tx1">
                  <a:lumMod val="75000"/>
                  <a:lumOff val="25000"/>
                </a:schemeClr>
              </a:solidFill>
            </a:endParaRPr>
          </a:p>
          <a:p>
            <a:pPr algn="ctr">
              <a:lnSpc>
                <a:spcPct val="120000"/>
              </a:lnSpc>
            </a:pPr>
            <a:r>
              <a:rPr lang="en-IE" sz="11200" b="1" dirty="0">
                <a:solidFill>
                  <a:schemeClr val="tx1">
                    <a:lumMod val="75000"/>
                    <a:lumOff val="25000"/>
                  </a:schemeClr>
                </a:solidFill>
              </a:rPr>
              <a:t>Challenge Prizes </a:t>
            </a:r>
          </a:p>
          <a:p>
            <a:pPr algn="ctr">
              <a:lnSpc>
                <a:spcPct val="120000"/>
              </a:lnSpc>
            </a:pPr>
            <a:r>
              <a:rPr lang="en-IE" sz="11200" dirty="0">
                <a:solidFill>
                  <a:schemeClr val="tx1">
                    <a:lumMod val="75000"/>
                    <a:lumOff val="25000"/>
                  </a:schemeClr>
                </a:solidFill>
              </a:rPr>
              <a:t> </a:t>
            </a:r>
            <a:r>
              <a:rPr lang="en-IE" sz="11200" dirty="0">
                <a:solidFill>
                  <a:schemeClr val="tx1">
                    <a:lumMod val="75000"/>
                    <a:lumOff val="25000"/>
                  </a:schemeClr>
                </a:solidFill>
                <a:hlinkClick r:id="rId2">
                  <a:extLst>
                    <a:ext uri="{A12FA001-AC4F-418D-AE19-62706E023703}">
                      <ahyp:hlinkClr xmlns:ahyp="http://schemas.microsoft.com/office/drawing/2018/hyperlinkcolor" val="tx"/>
                    </a:ext>
                  </a:extLst>
                </a:hlinkClick>
              </a:rPr>
              <a:t>European Level (EUSIC)</a:t>
            </a:r>
            <a:endParaRPr lang="en-IE" sz="11200" dirty="0">
              <a:solidFill>
                <a:schemeClr val="tx1">
                  <a:lumMod val="75000"/>
                  <a:lumOff val="25000"/>
                </a:schemeClr>
              </a:solidFill>
            </a:endParaRPr>
          </a:p>
          <a:p>
            <a:pPr algn="ctr">
              <a:lnSpc>
                <a:spcPct val="120000"/>
              </a:lnSpc>
            </a:pPr>
            <a:endParaRPr lang="en-IE" sz="11200" b="1" dirty="0">
              <a:solidFill>
                <a:schemeClr val="tx1">
                  <a:lumMod val="75000"/>
                  <a:lumOff val="25000"/>
                </a:schemeClr>
              </a:solidFill>
            </a:endParaRPr>
          </a:p>
          <a:p>
            <a:pPr algn="ctr">
              <a:lnSpc>
                <a:spcPct val="120000"/>
              </a:lnSpc>
            </a:pPr>
            <a:r>
              <a:rPr lang="en-IE" sz="9600" b="1" dirty="0">
                <a:solidFill>
                  <a:schemeClr val="tx1">
                    <a:lumMod val="75000"/>
                    <a:lumOff val="25000"/>
                  </a:schemeClr>
                </a:solidFill>
                <a:hlinkClick r:id="rId3">
                  <a:extLst>
                    <a:ext uri="{A12FA001-AC4F-418D-AE19-62706E023703}">
                      <ahyp:hlinkClr xmlns:ahyp="http://schemas.microsoft.com/office/drawing/2018/hyperlinkcolor" val="tx"/>
                    </a:ext>
                  </a:extLst>
                </a:hlinkClick>
              </a:rPr>
              <a:t>Challenge Prize Toolkit</a:t>
            </a:r>
            <a:endParaRPr lang="en-IE" sz="9600" b="1" dirty="0">
              <a:solidFill>
                <a:schemeClr val="tx1">
                  <a:lumMod val="75000"/>
                  <a:lumOff val="25000"/>
                </a:schemeClr>
              </a:solidFill>
            </a:endParaRPr>
          </a:p>
          <a:p>
            <a:pPr algn="ctr"/>
            <a:endParaRPr lang="en-IE" b="1" dirty="0">
              <a:solidFill>
                <a:schemeClr val="tx1">
                  <a:lumMod val="75000"/>
                  <a:lumOff val="25000"/>
                </a:schemeClr>
              </a:solidFill>
            </a:endParaRPr>
          </a:p>
        </p:txBody>
      </p:sp>
      <p:sp>
        <p:nvSpPr>
          <p:cNvPr id="6" name="Text Placeholder 5">
            <a:extLst>
              <a:ext uri="{FF2B5EF4-FFF2-40B4-BE49-F238E27FC236}">
                <a16:creationId xmlns:a16="http://schemas.microsoft.com/office/drawing/2014/main" id="{0BB74DD8-A59B-4B57-99AF-8674517E705E}"/>
              </a:ext>
            </a:extLst>
          </p:cNvPr>
          <p:cNvSpPr txBox="1">
            <a:spLocks/>
          </p:cNvSpPr>
          <p:nvPr/>
        </p:nvSpPr>
        <p:spPr>
          <a:xfrm>
            <a:off x="4559374" y="43018"/>
            <a:ext cx="6264495" cy="683606"/>
          </a:xfrm>
          <a:prstGeom prst="rect">
            <a:avLst/>
          </a:prstGeom>
          <a:solidFill>
            <a:srgbClr val="A6377D"/>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4400" b="1" dirty="0"/>
              <a:t>5.  Challenge Prizes</a:t>
            </a:r>
          </a:p>
        </p:txBody>
      </p:sp>
    </p:spTree>
    <p:extLst>
      <p:ext uri="{BB962C8B-B14F-4D97-AF65-F5344CB8AC3E}">
        <p14:creationId xmlns:p14="http://schemas.microsoft.com/office/powerpoint/2010/main" val="2637244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people posing for a photo&#10;&#10;Description automatically generated with medium confidence">
            <a:hlinkClick r:id="rId2"/>
            <a:extLst>
              <a:ext uri="{FF2B5EF4-FFF2-40B4-BE49-F238E27FC236}">
                <a16:creationId xmlns:a16="http://schemas.microsoft.com/office/drawing/2014/main" id="{741DA02A-34D3-4415-ABAF-521F2FA18FCD}"/>
              </a:ext>
            </a:extLst>
          </p:cNvPr>
          <p:cNvPicPr>
            <a:picLocks noGrp="1" noChangeAspect="1"/>
          </p:cNvPicPr>
          <p:nvPr>
            <p:ph type="pic" sz="quarter" idx="10"/>
          </p:nvPr>
        </p:nvPicPr>
        <p:blipFill rotWithShape="1">
          <a:blip r:embed="rId3"/>
          <a:srcRect l="24008" t="2889" r="22552" b="1"/>
          <a:stretch/>
        </p:blipFill>
        <p:spPr>
          <a:xfrm>
            <a:off x="520699" y="673100"/>
            <a:ext cx="2820029" cy="2676288"/>
          </a:xfrm>
        </p:spPr>
      </p:pic>
      <p:pic>
        <p:nvPicPr>
          <p:cNvPr id="15" name="Picture Placeholder 14" descr="A picture containing text, person, person, indoor&#10;&#10;Description automatically generated">
            <a:hlinkClick r:id="rId4"/>
            <a:extLst>
              <a:ext uri="{FF2B5EF4-FFF2-40B4-BE49-F238E27FC236}">
                <a16:creationId xmlns:a16="http://schemas.microsoft.com/office/drawing/2014/main" id="{69D39AE3-0EE3-4FC9-A38F-B60A03E5D073}"/>
              </a:ext>
            </a:extLst>
          </p:cNvPr>
          <p:cNvPicPr>
            <a:picLocks noGrp="1" noChangeAspect="1"/>
          </p:cNvPicPr>
          <p:nvPr>
            <p:ph type="pic" sz="quarter" idx="11"/>
          </p:nvPr>
        </p:nvPicPr>
        <p:blipFill>
          <a:blip r:embed="rId5"/>
          <a:srcRect l="22028" r="22028"/>
          <a:stretch>
            <a:fillRect/>
          </a:stretch>
        </p:blipFill>
        <p:spPr/>
      </p:pic>
      <p:pic>
        <p:nvPicPr>
          <p:cNvPr id="18" name="Picture Placeholder 17" descr="A person with the mouth open&#10;&#10;Description automatically generated with medium confidence">
            <a:hlinkClick r:id="rId6"/>
            <a:extLst>
              <a:ext uri="{FF2B5EF4-FFF2-40B4-BE49-F238E27FC236}">
                <a16:creationId xmlns:a16="http://schemas.microsoft.com/office/drawing/2014/main" id="{82F27640-825B-4DB1-988D-7CBCCF806C41}"/>
              </a:ext>
            </a:extLst>
          </p:cNvPr>
          <p:cNvPicPr>
            <a:picLocks noGrp="1" noChangeAspect="1"/>
          </p:cNvPicPr>
          <p:nvPr>
            <p:ph type="pic" sz="quarter" idx="12"/>
          </p:nvPr>
        </p:nvPicPr>
        <p:blipFill>
          <a:blip r:embed="rId7"/>
          <a:srcRect l="21894" r="21894"/>
          <a:stretch>
            <a:fillRect/>
          </a:stretch>
        </p:blipFill>
        <p:spPr/>
      </p:pic>
      <p:sp>
        <p:nvSpPr>
          <p:cNvPr id="8" name="Text Placeholder 7">
            <a:extLst>
              <a:ext uri="{FF2B5EF4-FFF2-40B4-BE49-F238E27FC236}">
                <a16:creationId xmlns:a16="http://schemas.microsoft.com/office/drawing/2014/main" id="{6B37AA8A-91DF-4C44-8DDE-102F06874F6B}"/>
              </a:ext>
            </a:extLst>
          </p:cNvPr>
          <p:cNvSpPr>
            <a:spLocks noGrp="1"/>
          </p:cNvSpPr>
          <p:nvPr>
            <p:ph type="body" sz="quarter" idx="14"/>
          </p:nvPr>
        </p:nvSpPr>
        <p:spPr>
          <a:xfrm>
            <a:off x="7130208" y="1322806"/>
            <a:ext cx="4654278" cy="697353"/>
          </a:xfrm>
        </p:spPr>
        <p:txBody>
          <a:bodyPr>
            <a:noAutofit/>
          </a:bodyPr>
          <a:lstStyle/>
          <a:p>
            <a:pPr algn="ctr"/>
            <a:r>
              <a:rPr lang="en-IE" sz="3200" b="1" dirty="0">
                <a:solidFill>
                  <a:srgbClr val="00A489"/>
                </a:solidFill>
              </a:rPr>
              <a:t>Challenge Prize Winners 2020 </a:t>
            </a:r>
          </a:p>
          <a:p>
            <a:pPr algn="ctr"/>
            <a:endParaRPr lang="en-IE" sz="3200" dirty="0">
              <a:solidFill>
                <a:srgbClr val="00A489"/>
              </a:solidFill>
            </a:endParaRPr>
          </a:p>
        </p:txBody>
      </p:sp>
      <p:sp>
        <p:nvSpPr>
          <p:cNvPr id="10" name="Text Placeholder 3">
            <a:extLst>
              <a:ext uri="{FF2B5EF4-FFF2-40B4-BE49-F238E27FC236}">
                <a16:creationId xmlns:a16="http://schemas.microsoft.com/office/drawing/2014/main" id="{97F7A20D-597F-4285-B9C6-04757C441DFB}"/>
              </a:ext>
            </a:extLst>
          </p:cNvPr>
          <p:cNvSpPr txBox="1">
            <a:spLocks/>
          </p:cNvSpPr>
          <p:nvPr/>
        </p:nvSpPr>
        <p:spPr>
          <a:xfrm>
            <a:off x="7130208" y="1871679"/>
            <a:ext cx="4866430" cy="52065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IE" sz="2400" dirty="0">
              <a:solidFill>
                <a:schemeClr val="tx1">
                  <a:lumMod val="75000"/>
                  <a:lumOff val="25000"/>
                </a:schemeClr>
              </a:solidFill>
            </a:endParaRPr>
          </a:p>
          <a:p>
            <a:pPr marL="457200" indent="-457200" algn="l">
              <a:buFont typeface="+mj-lt"/>
              <a:buAutoNum type="arabicPeriod"/>
            </a:pPr>
            <a:r>
              <a:rPr lang="en-IE" sz="2400" b="1" u="sng" dirty="0">
                <a:solidFill>
                  <a:srgbClr val="347C98"/>
                </a:solidFill>
                <a:hlinkClick r:id="rId8"/>
              </a:rPr>
              <a:t>resortecs®</a:t>
            </a:r>
            <a:r>
              <a:rPr lang="en-IE" sz="2400" b="1" dirty="0">
                <a:solidFill>
                  <a:srgbClr val="333333"/>
                </a:solidFill>
              </a:rPr>
              <a:t> </a:t>
            </a:r>
            <a:r>
              <a:rPr lang="en-IE" sz="2400" dirty="0">
                <a:solidFill>
                  <a:schemeClr val="tx1">
                    <a:lumMod val="75000"/>
                    <a:lumOff val="25000"/>
                  </a:schemeClr>
                </a:solidFill>
              </a:rPr>
              <a:t>Belgian start-up that helps simplify the process of reusing and recycling textiles</a:t>
            </a:r>
          </a:p>
          <a:p>
            <a:pPr marL="457200" indent="-457200" algn="l">
              <a:buFont typeface="+mj-lt"/>
              <a:buAutoNum type="arabicPeriod"/>
            </a:pPr>
            <a:r>
              <a:rPr lang="en-IE" sz="2400" b="1" u="sng" dirty="0">
                <a:solidFill>
                  <a:srgbClr val="347C98"/>
                </a:solidFill>
                <a:hlinkClick r:id="rId9"/>
              </a:rPr>
              <a:t>Snake</a:t>
            </a:r>
            <a:r>
              <a:rPr lang="en-IE" sz="2400" b="1" dirty="0">
                <a:solidFill>
                  <a:srgbClr val="333333"/>
                </a:solidFill>
              </a:rPr>
              <a:t> </a:t>
            </a:r>
            <a:r>
              <a:rPr lang="en-IE" sz="2400" dirty="0">
                <a:solidFill>
                  <a:schemeClr val="tx1">
                    <a:lumMod val="75000"/>
                    <a:lumOff val="25000"/>
                  </a:schemeClr>
                </a:solidFill>
              </a:rPr>
              <a:t>Croatian digital platform that enables users to wear outfits in augmented reality</a:t>
            </a:r>
          </a:p>
          <a:p>
            <a:pPr marL="457200" indent="-457200" algn="l">
              <a:buFont typeface="+mj-lt"/>
              <a:buAutoNum type="arabicPeriod"/>
            </a:pPr>
            <a:r>
              <a:rPr lang="en-IE" sz="2400" b="1" u="sng" dirty="0">
                <a:solidFill>
                  <a:srgbClr val="347C98"/>
                </a:solidFill>
                <a:hlinkClick r:id="rId10"/>
              </a:rPr>
              <a:t>WhyWeCraft: Cultural Sustainability in Fashion</a:t>
            </a:r>
            <a:r>
              <a:rPr lang="en-IE" sz="2400" b="1" dirty="0">
                <a:solidFill>
                  <a:srgbClr val="333333"/>
                </a:solidFill>
              </a:rPr>
              <a:t> </a:t>
            </a:r>
            <a:r>
              <a:rPr lang="en-IE" sz="2400" dirty="0">
                <a:solidFill>
                  <a:schemeClr val="tx1">
                    <a:lumMod val="75000"/>
                    <a:lumOff val="25000"/>
                  </a:schemeClr>
                </a:solidFill>
              </a:rPr>
              <a:t>Romanian legal support mechanism for craftspeople and designers</a:t>
            </a:r>
          </a:p>
          <a:p>
            <a:pPr algn="l"/>
            <a:endParaRPr lang="en-IE" sz="2400" dirty="0">
              <a:solidFill>
                <a:schemeClr val="tx1">
                  <a:lumMod val="75000"/>
                  <a:lumOff val="25000"/>
                </a:schemeClr>
              </a:solidFill>
            </a:endParaRPr>
          </a:p>
          <a:p>
            <a:endParaRPr lang="en-IE" sz="2400" dirty="0">
              <a:solidFill>
                <a:schemeClr val="tx1">
                  <a:lumMod val="75000"/>
                  <a:lumOff val="25000"/>
                </a:schemeClr>
              </a:solidFill>
            </a:endParaRPr>
          </a:p>
        </p:txBody>
      </p:sp>
      <p:sp>
        <p:nvSpPr>
          <p:cNvPr id="13" name="TextBox 12">
            <a:extLst>
              <a:ext uri="{FF2B5EF4-FFF2-40B4-BE49-F238E27FC236}">
                <a16:creationId xmlns:a16="http://schemas.microsoft.com/office/drawing/2014/main" id="{07F07286-6A57-4424-9BFD-4B7563E2D51C}"/>
              </a:ext>
            </a:extLst>
          </p:cNvPr>
          <p:cNvSpPr txBox="1"/>
          <p:nvPr/>
        </p:nvSpPr>
        <p:spPr>
          <a:xfrm>
            <a:off x="519443" y="201689"/>
            <a:ext cx="2820028" cy="400110"/>
          </a:xfrm>
          <a:prstGeom prst="rect">
            <a:avLst/>
          </a:prstGeom>
          <a:noFill/>
        </p:spPr>
        <p:txBody>
          <a:bodyPr wrap="square" rtlCol="0">
            <a:spAutoFit/>
          </a:bodyPr>
          <a:lstStyle/>
          <a:p>
            <a:pPr algn="ctr"/>
            <a:r>
              <a:rPr lang="en-IE" sz="2000" b="1" dirty="0">
                <a:solidFill>
                  <a:schemeClr val="bg1"/>
                </a:solidFill>
              </a:rPr>
              <a:t>Resortecs, Belgium</a:t>
            </a:r>
          </a:p>
        </p:txBody>
      </p:sp>
      <p:sp>
        <p:nvSpPr>
          <p:cNvPr id="16" name="TextBox 15">
            <a:extLst>
              <a:ext uri="{FF2B5EF4-FFF2-40B4-BE49-F238E27FC236}">
                <a16:creationId xmlns:a16="http://schemas.microsoft.com/office/drawing/2014/main" id="{3F8595D1-D2B5-400B-B872-19A64CBD0E78}"/>
              </a:ext>
            </a:extLst>
          </p:cNvPr>
          <p:cNvSpPr txBox="1"/>
          <p:nvPr/>
        </p:nvSpPr>
        <p:spPr>
          <a:xfrm>
            <a:off x="3377885" y="214895"/>
            <a:ext cx="2820028" cy="400110"/>
          </a:xfrm>
          <a:prstGeom prst="rect">
            <a:avLst/>
          </a:prstGeom>
          <a:noFill/>
        </p:spPr>
        <p:txBody>
          <a:bodyPr wrap="square" rtlCol="0">
            <a:spAutoFit/>
          </a:bodyPr>
          <a:lstStyle/>
          <a:p>
            <a:pPr algn="ctr"/>
            <a:r>
              <a:rPr lang="en-IE" sz="2000" b="1" dirty="0">
                <a:solidFill>
                  <a:schemeClr val="bg1"/>
                </a:solidFill>
              </a:rPr>
              <a:t>Snake, Croatia</a:t>
            </a:r>
          </a:p>
        </p:txBody>
      </p:sp>
      <p:sp>
        <p:nvSpPr>
          <p:cNvPr id="19" name="TextBox 18">
            <a:extLst>
              <a:ext uri="{FF2B5EF4-FFF2-40B4-BE49-F238E27FC236}">
                <a16:creationId xmlns:a16="http://schemas.microsoft.com/office/drawing/2014/main" id="{EE12CE85-A21D-44A1-8E10-307B35D52677}"/>
              </a:ext>
            </a:extLst>
          </p:cNvPr>
          <p:cNvSpPr txBox="1"/>
          <p:nvPr/>
        </p:nvSpPr>
        <p:spPr>
          <a:xfrm>
            <a:off x="336865" y="6204011"/>
            <a:ext cx="2820028" cy="400110"/>
          </a:xfrm>
          <a:prstGeom prst="rect">
            <a:avLst/>
          </a:prstGeom>
          <a:noFill/>
        </p:spPr>
        <p:txBody>
          <a:bodyPr wrap="square" rtlCol="0">
            <a:spAutoFit/>
          </a:bodyPr>
          <a:lstStyle/>
          <a:p>
            <a:pPr algn="ctr"/>
            <a:r>
              <a:rPr lang="en-IE" sz="2000" b="1" dirty="0">
                <a:solidFill>
                  <a:schemeClr val="bg1"/>
                </a:solidFill>
              </a:rPr>
              <a:t>WhyWeCraft, Romania</a:t>
            </a:r>
          </a:p>
        </p:txBody>
      </p:sp>
      <p:sp>
        <p:nvSpPr>
          <p:cNvPr id="11" name="Text Placeholder 5">
            <a:extLst>
              <a:ext uri="{FF2B5EF4-FFF2-40B4-BE49-F238E27FC236}">
                <a16:creationId xmlns:a16="http://schemas.microsoft.com/office/drawing/2014/main" id="{CB195299-B862-4471-BA60-838FA1D7DDF0}"/>
              </a:ext>
            </a:extLst>
          </p:cNvPr>
          <p:cNvSpPr txBox="1">
            <a:spLocks/>
          </p:cNvSpPr>
          <p:nvPr/>
        </p:nvSpPr>
        <p:spPr>
          <a:xfrm>
            <a:off x="6545655" y="425610"/>
            <a:ext cx="5646345" cy="683606"/>
          </a:xfrm>
          <a:prstGeom prst="rect">
            <a:avLst/>
          </a:prstGeom>
          <a:solidFill>
            <a:srgbClr val="A6377D"/>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4400" b="1" dirty="0"/>
              <a:t>Challenge Prizes</a:t>
            </a:r>
          </a:p>
        </p:txBody>
      </p:sp>
    </p:spTree>
    <p:extLst>
      <p:ext uri="{BB962C8B-B14F-4D97-AF65-F5344CB8AC3E}">
        <p14:creationId xmlns:p14="http://schemas.microsoft.com/office/powerpoint/2010/main" val="1317727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5D3C520-12D0-4C14-973D-8884051C14C5}"/>
              </a:ext>
            </a:extLst>
          </p:cNvPr>
          <p:cNvSpPr>
            <a:spLocks noGrp="1"/>
          </p:cNvSpPr>
          <p:nvPr>
            <p:ph type="body" sz="quarter" idx="14"/>
          </p:nvPr>
        </p:nvSpPr>
        <p:spPr>
          <a:xfrm>
            <a:off x="603260" y="1638912"/>
            <a:ext cx="7445272" cy="2644774"/>
          </a:xfrm>
        </p:spPr>
        <p:txBody>
          <a:bodyPr/>
          <a:lstStyle/>
          <a:p>
            <a:r>
              <a:rPr lang="en-IE" sz="3200" b="1" dirty="0">
                <a:solidFill>
                  <a:srgbClr val="ED2A59"/>
                </a:solidFill>
              </a:rPr>
              <a:t>1. Figure Out Your Market</a:t>
            </a:r>
          </a:p>
          <a:p>
            <a:r>
              <a:rPr lang="en-IE" dirty="0">
                <a:solidFill>
                  <a:schemeClr val="tx1">
                    <a:lumMod val="75000"/>
                    <a:lumOff val="25000"/>
                  </a:schemeClr>
                </a:solidFill>
              </a:rPr>
              <a:t>S</a:t>
            </a:r>
            <a:r>
              <a:rPr lang="en-IE" b="0" i="0" dirty="0">
                <a:solidFill>
                  <a:schemeClr val="tx1">
                    <a:lumMod val="75000"/>
                    <a:lumOff val="25000"/>
                  </a:schemeClr>
                </a:solidFill>
                <a:effectLst/>
              </a:rPr>
              <a:t>ocial enterprises are businesses, selling either a service or a product to make money. To do this you need to be able to know and sell to your target market. So consider carefully: who is going to buy what you are offering? Is there competition?...</a:t>
            </a:r>
          </a:p>
          <a:p>
            <a:r>
              <a:rPr lang="en-IE" sz="2800" b="1" i="0" dirty="0">
                <a:solidFill>
                  <a:srgbClr val="40A67A"/>
                </a:solidFill>
                <a:effectLst/>
              </a:rPr>
              <a:t>Lean Approach: </a:t>
            </a:r>
            <a:r>
              <a:rPr lang="en-IE" b="0" i="0" dirty="0">
                <a:solidFill>
                  <a:schemeClr val="tx1">
                    <a:lumMod val="75000"/>
                    <a:lumOff val="25000"/>
                  </a:schemeClr>
                </a:solidFill>
                <a:effectLst/>
              </a:rPr>
              <a:t>Now how can you connect with the right customer so you are constantly listening and modifying to achieve the perfect idea. Next what is the </a:t>
            </a:r>
            <a:r>
              <a:rPr lang="en-IE" b="1" i="0" dirty="0">
                <a:solidFill>
                  <a:schemeClr val="tx1">
                    <a:lumMod val="75000"/>
                    <a:lumOff val="25000"/>
                  </a:schemeClr>
                </a:solidFill>
                <a:effectLst/>
                <a:hlinkClick r:id="rId2"/>
              </a:rPr>
              <a:t>MVP Minimal Viable Product</a:t>
            </a:r>
            <a:r>
              <a:rPr lang="en-IE" b="1" i="0" dirty="0">
                <a:solidFill>
                  <a:schemeClr val="tx1">
                    <a:lumMod val="75000"/>
                    <a:lumOff val="25000"/>
                  </a:schemeClr>
                </a:solidFill>
                <a:effectLst/>
              </a:rPr>
              <a:t> </a:t>
            </a:r>
            <a:r>
              <a:rPr lang="en-IE" b="0" i="0" dirty="0">
                <a:solidFill>
                  <a:schemeClr val="tx1">
                    <a:lumMod val="75000"/>
                    <a:lumOff val="25000"/>
                  </a:schemeClr>
                </a:solidFill>
                <a:effectLst/>
              </a:rPr>
              <a:t>required to test and gauge interest with customer interviews. </a:t>
            </a:r>
          </a:p>
          <a:p>
            <a:endParaRPr lang="en-IE" sz="1000" b="0" i="0" dirty="0">
              <a:solidFill>
                <a:schemeClr val="tx1">
                  <a:lumMod val="75000"/>
                  <a:lumOff val="25000"/>
                </a:schemeClr>
              </a:solidFill>
              <a:effectLst/>
            </a:endParaRPr>
          </a:p>
          <a:p>
            <a:r>
              <a:rPr lang="en-IE" sz="1800" b="1" dirty="0">
                <a:solidFill>
                  <a:schemeClr val="tx1">
                    <a:lumMod val="75000"/>
                    <a:lumOff val="25000"/>
                  </a:schemeClr>
                </a:solidFill>
                <a:hlinkClick r:id="rId3"/>
              </a:rPr>
              <a:t>Further Reading </a:t>
            </a:r>
            <a:r>
              <a:rPr lang="en-IE" sz="1800" dirty="0">
                <a:solidFill>
                  <a:schemeClr val="tx1">
                    <a:lumMod val="75000"/>
                    <a:lumOff val="25000"/>
                  </a:schemeClr>
                </a:solidFill>
              </a:rPr>
              <a:t>Lean Start Up for Social Entrepreneurs of Design Thinking</a:t>
            </a:r>
            <a:endParaRPr lang="en-IE" sz="1800" b="0" i="0" dirty="0">
              <a:solidFill>
                <a:schemeClr val="tx1">
                  <a:lumMod val="75000"/>
                  <a:lumOff val="25000"/>
                </a:schemeClr>
              </a:solidFill>
              <a:effectLst/>
            </a:endParaRPr>
          </a:p>
        </p:txBody>
      </p:sp>
      <p:sp>
        <p:nvSpPr>
          <p:cNvPr id="6" name="Text Placeholder 5">
            <a:extLst>
              <a:ext uri="{FF2B5EF4-FFF2-40B4-BE49-F238E27FC236}">
                <a16:creationId xmlns:a16="http://schemas.microsoft.com/office/drawing/2014/main" id="{1C4FEE05-4B36-4A93-BECF-CBBFEC30E377}"/>
              </a:ext>
            </a:extLst>
          </p:cNvPr>
          <p:cNvSpPr>
            <a:spLocks noGrp="1"/>
          </p:cNvSpPr>
          <p:nvPr>
            <p:ph type="body" sz="quarter" idx="15"/>
          </p:nvPr>
        </p:nvSpPr>
        <p:spPr>
          <a:xfrm>
            <a:off x="603258" y="308035"/>
            <a:ext cx="6847744" cy="1439738"/>
          </a:xfrm>
        </p:spPr>
        <p:txBody>
          <a:bodyPr>
            <a:normAutofit/>
          </a:bodyPr>
          <a:lstStyle/>
          <a:p>
            <a:r>
              <a:rPr lang="en-IE" b="1" dirty="0">
                <a:solidFill>
                  <a:srgbClr val="ED2A59"/>
                </a:solidFill>
              </a:rPr>
              <a:t>Tips for Starting a Lean Social Innovation Idea</a:t>
            </a:r>
            <a:endParaRPr lang="en-IE" sz="2800" b="1" i="1" dirty="0">
              <a:solidFill>
                <a:srgbClr val="ED2A59"/>
              </a:solidFill>
            </a:endParaRPr>
          </a:p>
        </p:txBody>
      </p:sp>
      <p:sp>
        <p:nvSpPr>
          <p:cNvPr id="7" name="Text Placeholder 4">
            <a:extLst>
              <a:ext uri="{FF2B5EF4-FFF2-40B4-BE49-F238E27FC236}">
                <a16:creationId xmlns:a16="http://schemas.microsoft.com/office/drawing/2014/main" id="{72936AF5-5A8E-4ACE-A42E-7BD196E2D812}"/>
              </a:ext>
            </a:extLst>
          </p:cNvPr>
          <p:cNvSpPr txBox="1">
            <a:spLocks/>
          </p:cNvSpPr>
          <p:nvPr/>
        </p:nvSpPr>
        <p:spPr>
          <a:xfrm>
            <a:off x="3147594" y="145292"/>
            <a:ext cx="5896812" cy="10497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IE" b="1" dirty="0"/>
          </a:p>
        </p:txBody>
      </p:sp>
      <p:pic>
        <p:nvPicPr>
          <p:cNvPr id="3" name="Picture 2" descr="A picture containing text&#10;&#10;Description automatically generated">
            <a:extLst>
              <a:ext uri="{FF2B5EF4-FFF2-40B4-BE49-F238E27FC236}">
                <a16:creationId xmlns:a16="http://schemas.microsoft.com/office/drawing/2014/main" id="{105B3C89-33D4-474D-A040-3A8CC38722FF}"/>
              </a:ext>
            </a:extLst>
          </p:cNvPr>
          <p:cNvPicPr>
            <a:picLocks noChangeAspect="1"/>
          </p:cNvPicPr>
          <p:nvPr/>
        </p:nvPicPr>
        <p:blipFill rotWithShape="1">
          <a:blip r:embed="rId4"/>
          <a:srcRect l="20622" t="1188"/>
          <a:stretch/>
        </p:blipFill>
        <p:spPr>
          <a:xfrm>
            <a:off x="8237160" y="0"/>
            <a:ext cx="3935553" cy="6857999"/>
          </a:xfrm>
          <a:prstGeom prst="rect">
            <a:avLst/>
          </a:prstGeom>
        </p:spPr>
      </p:pic>
    </p:spTree>
    <p:extLst>
      <p:ext uri="{BB962C8B-B14F-4D97-AF65-F5344CB8AC3E}">
        <p14:creationId xmlns:p14="http://schemas.microsoft.com/office/powerpoint/2010/main" val="21357127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CFAD90-F3DE-4206-8637-B9A4DC0C7D1F}"/>
              </a:ext>
            </a:extLst>
          </p:cNvPr>
          <p:cNvSpPr>
            <a:spLocks noGrp="1"/>
          </p:cNvSpPr>
          <p:nvPr>
            <p:ph type="body" sz="quarter" idx="14"/>
          </p:nvPr>
        </p:nvSpPr>
        <p:spPr>
          <a:xfrm>
            <a:off x="7739301" y="1322149"/>
            <a:ext cx="3981452" cy="968378"/>
          </a:xfrm>
        </p:spPr>
        <p:txBody>
          <a:bodyPr>
            <a:normAutofit fontScale="92500" lnSpcReduction="10000"/>
          </a:bodyPr>
          <a:lstStyle/>
          <a:p>
            <a:r>
              <a:rPr lang="en-IE" b="1" dirty="0"/>
              <a:t>Overall Winner 2020, Empower</a:t>
            </a:r>
          </a:p>
        </p:txBody>
      </p:sp>
      <p:sp>
        <p:nvSpPr>
          <p:cNvPr id="5" name="Text Placeholder 4">
            <a:extLst>
              <a:ext uri="{FF2B5EF4-FFF2-40B4-BE49-F238E27FC236}">
                <a16:creationId xmlns:a16="http://schemas.microsoft.com/office/drawing/2014/main" id="{8BFF33B1-A4F5-4DBE-80AE-75EC8F94E750}"/>
              </a:ext>
            </a:extLst>
          </p:cNvPr>
          <p:cNvSpPr>
            <a:spLocks noGrp="1"/>
          </p:cNvSpPr>
          <p:nvPr>
            <p:ph type="body" sz="quarter" idx="15"/>
          </p:nvPr>
        </p:nvSpPr>
        <p:spPr>
          <a:xfrm>
            <a:off x="7739302" y="2205630"/>
            <a:ext cx="3981451" cy="2592420"/>
          </a:xfrm>
        </p:spPr>
        <p:txBody>
          <a:bodyPr/>
          <a:lstStyle/>
          <a:p>
            <a:r>
              <a:rPr lang="en-IE" b="0" i="0" dirty="0">
                <a:effectLst/>
              </a:rPr>
              <a:t>The 2020 winner is </a:t>
            </a:r>
            <a:r>
              <a:rPr lang="en-IE" b="0" i="0" u="sng" dirty="0">
                <a:effectLst/>
                <a:hlinkClick r:id="rId2">
                  <a:extLst>
                    <a:ext uri="{A12FA001-AC4F-418D-AE19-62706E023703}">
                      <ahyp:hlinkClr xmlns:ahyp="http://schemas.microsoft.com/office/drawing/2018/hyperlinkcolor" val="tx"/>
                    </a:ext>
                  </a:extLst>
                </a:hlinkClick>
              </a:rPr>
              <a:t>Empower</a:t>
            </a:r>
            <a:r>
              <a:rPr lang="en-IE" b="0" i="0" dirty="0">
                <a:effectLst/>
              </a:rPr>
              <a:t>, a company that adopted a new technology to enable circular economy, by allowing the deposit and collection of plastic waste for financial reward. </a:t>
            </a:r>
            <a:endParaRPr lang="en-IE" dirty="0"/>
          </a:p>
        </p:txBody>
      </p:sp>
      <p:pic>
        <p:nvPicPr>
          <p:cNvPr id="9" name="Picture 8">
            <a:hlinkClick r:id="rId3"/>
            <a:extLst>
              <a:ext uri="{FF2B5EF4-FFF2-40B4-BE49-F238E27FC236}">
                <a16:creationId xmlns:a16="http://schemas.microsoft.com/office/drawing/2014/main" id="{9DDA07F8-4467-406E-87B2-56DC9F68A6B6}"/>
              </a:ext>
            </a:extLst>
          </p:cNvPr>
          <p:cNvPicPr>
            <a:picLocks noChangeAspect="1"/>
          </p:cNvPicPr>
          <p:nvPr/>
        </p:nvPicPr>
        <p:blipFill>
          <a:blip r:embed="rId4"/>
          <a:stretch>
            <a:fillRect/>
          </a:stretch>
        </p:blipFill>
        <p:spPr>
          <a:xfrm>
            <a:off x="1319306" y="2372598"/>
            <a:ext cx="5262563" cy="2838284"/>
          </a:xfrm>
          <a:prstGeom prst="rect">
            <a:avLst/>
          </a:prstGeom>
        </p:spPr>
      </p:pic>
      <p:pic>
        <p:nvPicPr>
          <p:cNvPr id="10" name="Picture 9">
            <a:extLst>
              <a:ext uri="{FF2B5EF4-FFF2-40B4-BE49-F238E27FC236}">
                <a16:creationId xmlns:a16="http://schemas.microsoft.com/office/drawing/2014/main" id="{A6F834AC-4838-4AC1-83FC-23A4AC986F46}"/>
              </a:ext>
            </a:extLst>
          </p:cNvPr>
          <p:cNvPicPr>
            <a:picLocks noChangeAspect="1"/>
          </p:cNvPicPr>
          <p:nvPr/>
        </p:nvPicPr>
        <p:blipFill rotWithShape="1">
          <a:blip r:embed="rId5"/>
          <a:srcRect t="793" b="40483"/>
          <a:stretch/>
        </p:blipFill>
        <p:spPr>
          <a:xfrm>
            <a:off x="8846383" y="4676596"/>
            <a:ext cx="2026311" cy="2009870"/>
          </a:xfrm>
          <a:prstGeom prst="teardrop">
            <a:avLst/>
          </a:prstGeom>
        </p:spPr>
      </p:pic>
      <p:sp>
        <p:nvSpPr>
          <p:cNvPr id="12" name="Text Placeholder 6">
            <a:extLst>
              <a:ext uri="{FF2B5EF4-FFF2-40B4-BE49-F238E27FC236}">
                <a16:creationId xmlns:a16="http://schemas.microsoft.com/office/drawing/2014/main" id="{F4352750-C52E-46BA-B628-5EFEB97FB216}"/>
              </a:ext>
            </a:extLst>
          </p:cNvPr>
          <p:cNvSpPr txBox="1">
            <a:spLocks/>
          </p:cNvSpPr>
          <p:nvPr/>
        </p:nvSpPr>
        <p:spPr>
          <a:xfrm>
            <a:off x="209668" y="125024"/>
            <a:ext cx="8019931"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IE" sz="3600" dirty="0">
                <a:latin typeface="Cooper Black" panose="0208090404030B020404" pitchFamily="18" charset="0"/>
              </a:rPr>
              <a:t>YDSI, Environment</a:t>
            </a:r>
          </a:p>
          <a:p>
            <a:pPr>
              <a:spcBef>
                <a:spcPts val="0"/>
              </a:spcBef>
            </a:pPr>
            <a:r>
              <a:rPr lang="en-IE" b="1" dirty="0" err="1"/>
              <a:t>Gjermund</a:t>
            </a:r>
            <a:r>
              <a:rPr lang="en-IE" b="1" dirty="0"/>
              <a:t> </a:t>
            </a:r>
            <a:r>
              <a:rPr lang="en-IE" b="1" dirty="0" err="1"/>
              <a:t>Bjaanes</a:t>
            </a:r>
            <a:r>
              <a:rPr lang="en-IE" b="1" dirty="0"/>
              <a:t>, Netherlands </a:t>
            </a:r>
          </a:p>
          <a:p>
            <a:pPr>
              <a:spcBef>
                <a:spcPts val="0"/>
              </a:spcBef>
            </a:pPr>
            <a:r>
              <a:rPr lang="en-IE" sz="2800" b="1" i="1" dirty="0"/>
              <a:t> </a:t>
            </a:r>
            <a:endParaRPr lang="en-IE" b="1" dirty="0"/>
          </a:p>
        </p:txBody>
      </p:sp>
      <p:sp>
        <p:nvSpPr>
          <p:cNvPr id="8" name="Text Placeholder 5">
            <a:extLst>
              <a:ext uri="{FF2B5EF4-FFF2-40B4-BE49-F238E27FC236}">
                <a16:creationId xmlns:a16="http://schemas.microsoft.com/office/drawing/2014/main" id="{4D5CBCF5-28B8-4E65-97FC-EC0774FCA7B0}"/>
              </a:ext>
            </a:extLst>
          </p:cNvPr>
          <p:cNvSpPr txBox="1">
            <a:spLocks/>
          </p:cNvSpPr>
          <p:nvPr/>
        </p:nvSpPr>
        <p:spPr>
          <a:xfrm>
            <a:off x="6545655" y="388606"/>
            <a:ext cx="5646345" cy="683606"/>
          </a:xfrm>
          <a:prstGeom prst="rect">
            <a:avLst/>
          </a:prstGeom>
          <a:solidFill>
            <a:srgbClr val="A6377D"/>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4400" b="1" dirty="0"/>
              <a:t>Challenge Prizes</a:t>
            </a:r>
          </a:p>
        </p:txBody>
      </p:sp>
    </p:spTree>
    <p:extLst>
      <p:ext uri="{BB962C8B-B14F-4D97-AF65-F5344CB8AC3E}">
        <p14:creationId xmlns:p14="http://schemas.microsoft.com/office/powerpoint/2010/main" val="2900070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26A9BA-6487-43C4-A16F-A78CA18E1E03}"/>
              </a:ext>
            </a:extLst>
          </p:cNvPr>
          <p:cNvSpPr>
            <a:spLocks noGrp="1"/>
          </p:cNvSpPr>
          <p:nvPr>
            <p:ph type="body" sz="quarter" idx="14"/>
          </p:nvPr>
        </p:nvSpPr>
        <p:spPr>
          <a:xfrm>
            <a:off x="3812917" y="945557"/>
            <a:ext cx="8228191" cy="5206518"/>
          </a:xfrm>
        </p:spPr>
        <p:txBody>
          <a:bodyPr/>
          <a:lstStyle/>
          <a:p>
            <a:r>
              <a:rPr lang="en-IE" dirty="0">
                <a:solidFill>
                  <a:schemeClr val="tx1">
                    <a:lumMod val="75000"/>
                    <a:lumOff val="25000"/>
                  </a:schemeClr>
                </a:solidFill>
              </a:rPr>
              <a:t>Right now, Digital Social Innovators can exploit the funding opportunities offered by the European Innovation Council (EIC) pilot. These include:</a:t>
            </a:r>
          </a:p>
          <a:p>
            <a:endParaRPr lang="en-IE" dirty="0">
              <a:solidFill>
                <a:schemeClr val="tx1">
                  <a:lumMod val="75000"/>
                  <a:lumOff val="25000"/>
                </a:schemeClr>
              </a:solidFill>
            </a:endParaRPr>
          </a:p>
          <a:p>
            <a:pPr marL="342900" indent="-342900" algn="l" fontAlgn="base">
              <a:buFont typeface="Arial" panose="020B0604020202020204" pitchFamily="34" charset="0"/>
              <a:buChar char="•"/>
            </a:pPr>
            <a:r>
              <a:rPr lang="en-IE" b="0" i="0" dirty="0">
                <a:solidFill>
                  <a:schemeClr val="tx1">
                    <a:lumMod val="75000"/>
                    <a:lumOff val="25000"/>
                  </a:schemeClr>
                </a:solidFill>
                <a:effectLst/>
              </a:rPr>
              <a:t>The </a:t>
            </a:r>
            <a:r>
              <a:rPr lang="en-IE" b="1" i="0" u="sng" dirty="0">
                <a:solidFill>
                  <a:srgbClr val="00A489"/>
                </a:solidFill>
                <a:effectLst/>
                <a:hlinkClick r:id="rId2">
                  <a:extLst>
                    <a:ext uri="{A12FA001-AC4F-418D-AE19-62706E023703}">
                      <ahyp:hlinkClr xmlns:ahyp="http://schemas.microsoft.com/office/drawing/2018/hyperlinkcolor" val="tx"/>
                    </a:ext>
                  </a:extLst>
                </a:hlinkClick>
              </a:rPr>
              <a:t>Blockchain for Social Good Prize</a:t>
            </a:r>
            <a:r>
              <a:rPr lang="en-IE" b="1" i="0" dirty="0">
                <a:solidFill>
                  <a:srgbClr val="00A489"/>
                </a:solidFill>
                <a:effectLst/>
              </a:rPr>
              <a:t>,  </a:t>
            </a:r>
            <a:r>
              <a:rPr lang="en-IE" b="0" i="0" dirty="0">
                <a:solidFill>
                  <a:schemeClr val="tx1">
                    <a:lumMod val="75000"/>
                    <a:lumOff val="25000"/>
                  </a:schemeClr>
                </a:solidFill>
                <a:effectLst/>
              </a:rPr>
              <a:t>where the challenge is to is to develop scalable, efficient and high-impact decentralised solutions to social innovation challenges leveraging Distributed Ledger Technology (DLTs)</a:t>
            </a:r>
          </a:p>
          <a:p>
            <a:pPr marL="342900" indent="-342900" algn="l" fontAlgn="base">
              <a:buFont typeface="Arial" panose="020B0604020202020204" pitchFamily="34" charset="0"/>
              <a:buChar char="•"/>
            </a:pPr>
            <a:r>
              <a:rPr lang="en-IE" b="0" i="0" dirty="0">
                <a:solidFill>
                  <a:schemeClr val="tx1">
                    <a:lumMod val="75000"/>
                    <a:lumOff val="25000"/>
                  </a:schemeClr>
                </a:solidFill>
                <a:effectLst/>
              </a:rPr>
              <a:t>The </a:t>
            </a:r>
            <a:r>
              <a:rPr lang="en-IE" b="1" i="0" u="sng" dirty="0">
                <a:solidFill>
                  <a:srgbClr val="ED2A59"/>
                </a:solidFill>
                <a:effectLst/>
                <a:hlinkClick r:id="rId3">
                  <a:extLst>
                    <a:ext uri="{A12FA001-AC4F-418D-AE19-62706E023703}">
                      <ahyp:hlinkClr xmlns:ahyp="http://schemas.microsoft.com/office/drawing/2018/hyperlinkcolor" val="tx"/>
                    </a:ext>
                  </a:extLst>
                </a:hlinkClick>
              </a:rPr>
              <a:t>Affordable High-Tech for Humanitarian Aid</a:t>
            </a:r>
            <a:r>
              <a:rPr lang="en-IE" b="1" i="0" dirty="0">
                <a:solidFill>
                  <a:srgbClr val="ED2A59"/>
                </a:solidFill>
                <a:effectLst/>
              </a:rPr>
              <a:t> Prize</a:t>
            </a:r>
            <a:r>
              <a:rPr lang="en-IE" b="0" i="0" dirty="0">
                <a:solidFill>
                  <a:schemeClr val="tx1">
                    <a:lumMod val="75000"/>
                    <a:lumOff val="25000"/>
                  </a:schemeClr>
                </a:solidFill>
                <a:effectLst/>
              </a:rPr>
              <a:t>, where participants are called to develop innovative solutions for the delivery of humanitarian aid based on frugal application of advanced technologies</a:t>
            </a:r>
          </a:p>
          <a:p>
            <a:pPr marL="342900" indent="-342900" algn="l" fontAlgn="base">
              <a:buFont typeface="Arial" panose="020B0604020202020204" pitchFamily="34" charset="0"/>
              <a:buChar char="•"/>
            </a:pPr>
            <a:r>
              <a:rPr lang="en-IE" b="0" i="0" dirty="0">
                <a:solidFill>
                  <a:schemeClr val="tx1">
                    <a:lumMod val="75000"/>
                    <a:lumOff val="25000"/>
                  </a:schemeClr>
                </a:solidFill>
                <a:effectLst/>
              </a:rPr>
              <a:t>The European Commission’s </a:t>
            </a:r>
            <a:r>
              <a:rPr lang="en-IE" b="1" i="0" u="sng" dirty="0">
                <a:solidFill>
                  <a:srgbClr val="009FD8"/>
                </a:solidFill>
                <a:effectLst/>
                <a:hlinkClick r:id="rId4">
                  <a:extLst>
                    <a:ext uri="{A12FA001-AC4F-418D-AE19-62706E023703}">
                      <ahyp:hlinkClr xmlns:ahyp="http://schemas.microsoft.com/office/drawing/2018/hyperlinkcolor" val="tx"/>
                    </a:ext>
                  </a:extLst>
                </a:hlinkClick>
              </a:rPr>
              <a:t>Horizon Prize for Social Innovation</a:t>
            </a:r>
            <a:r>
              <a:rPr lang="en-IE" b="1" i="0" dirty="0">
                <a:solidFill>
                  <a:srgbClr val="009FD8"/>
                </a:solidFill>
                <a:effectLst/>
              </a:rPr>
              <a:t> </a:t>
            </a:r>
            <a:r>
              <a:rPr lang="en-IE" b="0" i="0" dirty="0">
                <a:solidFill>
                  <a:schemeClr val="tx1">
                    <a:lumMod val="75000"/>
                    <a:lumOff val="25000"/>
                  </a:schemeClr>
                </a:solidFill>
                <a:effectLst/>
              </a:rPr>
              <a:t>will reward the best solutions for improving the travel mobility of older people. </a:t>
            </a:r>
          </a:p>
          <a:p>
            <a:pPr algn="l"/>
            <a:endParaRPr lang="en-IE" b="0" i="0" dirty="0">
              <a:solidFill>
                <a:schemeClr val="tx1">
                  <a:lumMod val="75000"/>
                  <a:lumOff val="25000"/>
                </a:schemeClr>
              </a:solidFill>
              <a:effectLst/>
            </a:endParaRPr>
          </a:p>
          <a:p>
            <a:endParaRPr lang="en-IE" dirty="0">
              <a:solidFill>
                <a:schemeClr val="tx1">
                  <a:lumMod val="75000"/>
                  <a:lumOff val="25000"/>
                </a:schemeClr>
              </a:solidFill>
            </a:endParaRPr>
          </a:p>
        </p:txBody>
      </p:sp>
      <p:sp>
        <p:nvSpPr>
          <p:cNvPr id="5" name="Text Placeholder 4">
            <a:extLst>
              <a:ext uri="{FF2B5EF4-FFF2-40B4-BE49-F238E27FC236}">
                <a16:creationId xmlns:a16="http://schemas.microsoft.com/office/drawing/2014/main" id="{6FA5B980-A61E-4D79-8388-FB7660AF3788}"/>
              </a:ext>
            </a:extLst>
          </p:cNvPr>
          <p:cNvSpPr>
            <a:spLocks noGrp="1"/>
          </p:cNvSpPr>
          <p:nvPr>
            <p:ph type="body" sz="quarter" idx="15"/>
          </p:nvPr>
        </p:nvSpPr>
        <p:spPr>
          <a:xfrm>
            <a:off x="321465" y="943210"/>
            <a:ext cx="2852539" cy="5206518"/>
          </a:xfrm>
        </p:spPr>
        <p:txBody>
          <a:bodyPr/>
          <a:lstStyle/>
          <a:p>
            <a:pPr algn="ctr"/>
            <a:r>
              <a:rPr lang="en-IE" sz="4400" b="1" dirty="0">
                <a:solidFill>
                  <a:schemeClr val="tx1">
                    <a:lumMod val="75000"/>
                    <a:lumOff val="25000"/>
                  </a:schemeClr>
                </a:solidFill>
              </a:rPr>
              <a:t>Challenge Prizes </a:t>
            </a:r>
          </a:p>
          <a:p>
            <a:pPr algn="ctr"/>
            <a:endParaRPr lang="en-IE" b="1" dirty="0">
              <a:solidFill>
                <a:schemeClr val="tx1">
                  <a:lumMod val="75000"/>
                  <a:lumOff val="25000"/>
                </a:schemeClr>
              </a:solidFill>
            </a:endParaRPr>
          </a:p>
          <a:p>
            <a:pPr algn="ctr"/>
            <a:endParaRPr lang="en-IE" b="1" dirty="0">
              <a:solidFill>
                <a:schemeClr val="tx1">
                  <a:lumMod val="75000"/>
                  <a:lumOff val="25000"/>
                </a:schemeClr>
              </a:solidFill>
            </a:endParaRPr>
          </a:p>
          <a:p>
            <a:pPr algn="ctr"/>
            <a:r>
              <a:rPr lang="en-IE" sz="2800" b="1" dirty="0">
                <a:solidFill>
                  <a:schemeClr val="tx1">
                    <a:lumMod val="75000"/>
                    <a:lumOff val="25000"/>
                  </a:schemeClr>
                </a:solidFill>
                <a:hlinkClick r:id="rId5">
                  <a:extLst>
                    <a:ext uri="{A12FA001-AC4F-418D-AE19-62706E023703}">
                      <ahyp:hlinkClr xmlns:ahyp="http://schemas.microsoft.com/office/drawing/2018/hyperlinkcolor" val="tx"/>
                    </a:ext>
                  </a:extLst>
                </a:hlinkClick>
              </a:rPr>
              <a:t>Challenge Prize Toolkit</a:t>
            </a:r>
            <a:endParaRPr lang="en-IE" sz="2800" b="1" dirty="0">
              <a:solidFill>
                <a:schemeClr val="tx1">
                  <a:lumMod val="75000"/>
                  <a:lumOff val="25000"/>
                </a:schemeClr>
              </a:solidFill>
            </a:endParaRPr>
          </a:p>
          <a:p>
            <a:pPr algn="ctr"/>
            <a:endParaRPr lang="en-IE" b="1" dirty="0">
              <a:solidFill>
                <a:schemeClr val="tx1">
                  <a:lumMod val="75000"/>
                  <a:lumOff val="25000"/>
                </a:schemeClr>
              </a:solidFill>
            </a:endParaRPr>
          </a:p>
        </p:txBody>
      </p:sp>
      <p:sp>
        <p:nvSpPr>
          <p:cNvPr id="6" name="Text Placeholder 5">
            <a:extLst>
              <a:ext uri="{FF2B5EF4-FFF2-40B4-BE49-F238E27FC236}">
                <a16:creationId xmlns:a16="http://schemas.microsoft.com/office/drawing/2014/main" id="{0BB74DD8-A59B-4B57-99AF-8674517E705E}"/>
              </a:ext>
            </a:extLst>
          </p:cNvPr>
          <p:cNvSpPr txBox="1">
            <a:spLocks/>
          </p:cNvSpPr>
          <p:nvPr/>
        </p:nvSpPr>
        <p:spPr>
          <a:xfrm>
            <a:off x="3476532" y="97093"/>
            <a:ext cx="8715468" cy="683606"/>
          </a:xfrm>
          <a:prstGeom prst="rect">
            <a:avLst/>
          </a:prstGeom>
          <a:solidFill>
            <a:srgbClr val="A6377D"/>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a:t>Other European Challenge Prizes</a:t>
            </a:r>
          </a:p>
        </p:txBody>
      </p:sp>
    </p:spTree>
    <p:extLst>
      <p:ext uri="{BB962C8B-B14F-4D97-AF65-F5344CB8AC3E}">
        <p14:creationId xmlns:p14="http://schemas.microsoft.com/office/powerpoint/2010/main" val="37902923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2BE8BC-B5AA-4372-ABDE-48ABB933CEBC}"/>
              </a:ext>
            </a:extLst>
          </p:cNvPr>
          <p:cNvSpPr>
            <a:spLocks noGrp="1"/>
          </p:cNvSpPr>
          <p:nvPr>
            <p:ph type="body" sz="quarter" idx="14"/>
          </p:nvPr>
        </p:nvSpPr>
        <p:spPr>
          <a:xfrm>
            <a:off x="6237584" y="369177"/>
            <a:ext cx="4953000" cy="1706081"/>
          </a:xfrm>
        </p:spPr>
        <p:txBody>
          <a:bodyPr>
            <a:normAutofit/>
          </a:bodyPr>
          <a:lstStyle/>
          <a:p>
            <a:pPr algn="ctr"/>
            <a:r>
              <a:rPr lang="en-IE" b="1" dirty="0"/>
              <a:t>Get Ready to Craft Your 3 Min Pitch to Your Potential Investors</a:t>
            </a:r>
          </a:p>
        </p:txBody>
      </p:sp>
      <p:sp>
        <p:nvSpPr>
          <p:cNvPr id="6" name="Text Placeholder 5">
            <a:extLst>
              <a:ext uri="{FF2B5EF4-FFF2-40B4-BE49-F238E27FC236}">
                <a16:creationId xmlns:a16="http://schemas.microsoft.com/office/drawing/2014/main" id="{64A4A873-F2B0-4EAE-8212-11EDED9BB6F4}"/>
              </a:ext>
            </a:extLst>
          </p:cNvPr>
          <p:cNvSpPr>
            <a:spLocks noGrp="1"/>
          </p:cNvSpPr>
          <p:nvPr>
            <p:ph type="body" sz="quarter" idx="15"/>
          </p:nvPr>
        </p:nvSpPr>
        <p:spPr>
          <a:xfrm>
            <a:off x="6292257" y="2261605"/>
            <a:ext cx="5242208" cy="2754349"/>
          </a:xfrm>
        </p:spPr>
        <p:txBody>
          <a:bodyPr/>
          <a:lstStyle/>
          <a:p>
            <a:r>
              <a:rPr lang="en-IE" dirty="0"/>
              <a:t>In this section we will go through Social Innovation Pitching Tips targeted at potential investors. You will learn how others impressed Dragons with their pitches and the value received. </a:t>
            </a:r>
          </a:p>
          <a:p>
            <a:r>
              <a:rPr lang="en-IE" dirty="0"/>
              <a:t>At the end there is an exercise with some fine tuning videos for you to start developing your 3 minute pitch as an individual or a team.</a:t>
            </a:r>
          </a:p>
        </p:txBody>
      </p:sp>
      <p:pic>
        <p:nvPicPr>
          <p:cNvPr id="11" name="Picture Placeholder 10" descr="A group of people in a room&#10;&#10;Description automatically generated with medium confidence">
            <a:extLst>
              <a:ext uri="{FF2B5EF4-FFF2-40B4-BE49-F238E27FC236}">
                <a16:creationId xmlns:a16="http://schemas.microsoft.com/office/drawing/2014/main" id="{0CD57369-6345-4909-B7DB-E212A2D6A14D}"/>
              </a:ext>
            </a:extLst>
          </p:cNvPr>
          <p:cNvPicPr>
            <a:picLocks noGrp="1" noChangeAspect="1"/>
          </p:cNvPicPr>
          <p:nvPr>
            <p:ph type="pic" sz="quarter" idx="16"/>
          </p:nvPr>
        </p:nvPicPr>
        <p:blipFill>
          <a:blip r:embed="rId2"/>
          <a:srcRect l="32797" r="32797"/>
          <a:stretch>
            <a:fillRect/>
          </a:stretch>
        </p:blipFill>
        <p:spPr>
          <a:xfrm>
            <a:off x="1590040" y="-21132"/>
            <a:ext cx="3550920" cy="6879132"/>
          </a:xfrm>
        </p:spPr>
      </p:pic>
    </p:spTree>
    <p:extLst>
      <p:ext uri="{BB962C8B-B14F-4D97-AF65-F5344CB8AC3E}">
        <p14:creationId xmlns:p14="http://schemas.microsoft.com/office/powerpoint/2010/main" val="38257810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E5D220B-E9AB-4C42-BCA5-1594F58D7F19}"/>
              </a:ext>
            </a:extLst>
          </p:cNvPr>
          <p:cNvSpPr>
            <a:spLocks noGrp="1"/>
          </p:cNvSpPr>
          <p:nvPr>
            <p:ph type="body" sz="quarter" idx="14"/>
          </p:nvPr>
        </p:nvSpPr>
        <p:spPr>
          <a:xfrm>
            <a:off x="508177" y="1012347"/>
            <a:ext cx="6861343" cy="2644774"/>
          </a:xfrm>
        </p:spPr>
        <p:txBody>
          <a:bodyPr/>
          <a:lstStyle/>
          <a:p>
            <a:pPr algn="l" fontAlgn="base"/>
            <a:r>
              <a:rPr lang="en-IE" b="1" i="0" dirty="0">
                <a:solidFill>
                  <a:srgbClr val="323232"/>
                </a:solidFill>
                <a:effectLst/>
              </a:rPr>
              <a:t>Use These Ideas To Craft A Compelling Pitch To Boost Awareness And Secure Funding For A Social Venture.</a:t>
            </a:r>
          </a:p>
          <a:p>
            <a:pPr fontAlgn="base"/>
            <a:r>
              <a:rPr lang="en-IE" b="1" i="0" dirty="0">
                <a:solidFill>
                  <a:srgbClr val="323232"/>
                </a:solidFill>
                <a:effectLst/>
              </a:rPr>
              <a:t>Pitch Tip 1 </a:t>
            </a:r>
            <a:r>
              <a:rPr lang="en-IE" i="0" dirty="0">
                <a:solidFill>
                  <a:srgbClr val="323232"/>
                </a:solidFill>
                <a:effectLst/>
              </a:rPr>
              <a:t>Know Your ‘Investment Story</a:t>
            </a:r>
          </a:p>
          <a:p>
            <a:pPr fontAlgn="base"/>
            <a:r>
              <a:rPr lang="en-IE" b="1" i="0" dirty="0">
                <a:solidFill>
                  <a:srgbClr val="323232"/>
                </a:solidFill>
                <a:effectLst/>
              </a:rPr>
              <a:t>Pitch Tip 2 </a:t>
            </a:r>
            <a:r>
              <a:rPr lang="en-IE" i="0" dirty="0">
                <a:solidFill>
                  <a:srgbClr val="323232"/>
                </a:solidFill>
                <a:effectLst/>
              </a:rPr>
              <a:t>Know Your Audience</a:t>
            </a:r>
          </a:p>
          <a:p>
            <a:pPr fontAlgn="base"/>
            <a:r>
              <a:rPr lang="en-IE" b="1" i="0" dirty="0">
                <a:solidFill>
                  <a:srgbClr val="323232"/>
                </a:solidFill>
                <a:effectLst/>
              </a:rPr>
              <a:t>Pitch Tip 3 </a:t>
            </a:r>
            <a:r>
              <a:rPr lang="en-IE" i="0" dirty="0">
                <a:solidFill>
                  <a:srgbClr val="323232"/>
                </a:solidFill>
                <a:effectLst/>
              </a:rPr>
              <a:t>Balance Vision And Details</a:t>
            </a:r>
          </a:p>
          <a:p>
            <a:pPr fontAlgn="base"/>
            <a:r>
              <a:rPr lang="en-IE" b="1" i="0" dirty="0">
                <a:solidFill>
                  <a:srgbClr val="323232"/>
                </a:solidFill>
                <a:effectLst/>
              </a:rPr>
              <a:t>Pitch Tip 4 </a:t>
            </a:r>
            <a:r>
              <a:rPr lang="en-IE" i="0" dirty="0">
                <a:solidFill>
                  <a:srgbClr val="323232"/>
                </a:solidFill>
                <a:effectLst/>
              </a:rPr>
              <a:t>Balance Stories And Figures</a:t>
            </a:r>
          </a:p>
          <a:p>
            <a:pPr fontAlgn="base"/>
            <a:r>
              <a:rPr lang="en-IE" b="1" i="0" dirty="0">
                <a:solidFill>
                  <a:srgbClr val="323232"/>
                </a:solidFill>
                <a:effectLst/>
              </a:rPr>
              <a:t>Pitch Tip 5 </a:t>
            </a:r>
            <a:r>
              <a:rPr lang="en-IE" i="0" dirty="0">
                <a:solidFill>
                  <a:srgbClr val="323232"/>
                </a:solidFill>
                <a:effectLst/>
              </a:rPr>
              <a:t>Clearly Show How You Create Value</a:t>
            </a:r>
          </a:p>
          <a:p>
            <a:pPr fontAlgn="base"/>
            <a:r>
              <a:rPr lang="en-IE" b="1" i="0" dirty="0">
                <a:solidFill>
                  <a:srgbClr val="323232"/>
                </a:solidFill>
                <a:effectLst/>
                <a:latin typeface="AvantGardeDemi"/>
              </a:rPr>
              <a:t>Pitch Tip 6: </a:t>
            </a:r>
            <a:r>
              <a:rPr lang="en-IE" dirty="0">
                <a:solidFill>
                  <a:srgbClr val="323232"/>
                </a:solidFill>
              </a:rPr>
              <a:t>Highlight Team Experience + Credibility</a:t>
            </a:r>
          </a:p>
          <a:p>
            <a:pPr fontAlgn="base"/>
            <a:r>
              <a:rPr lang="en-IE" b="1" i="0" dirty="0">
                <a:solidFill>
                  <a:srgbClr val="323232"/>
                </a:solidFill>
                <a:effectLst/>
                <a:latin typeface="AvantGardeDemi"/>
              </a:rPr>
              <a:t>Pitch Tip 7: </a:t>
            </a:r>
            <a:r>
              <a:rPr lang="en-IE" dirty="0">
                <a:solidFill>
                  <a:srgbClr val="323232"/>
                </a:solidFill>
              </a:rPr>
              <a:t>Stand Out</a:t>
            </a:r>
          </a:p>
          <a:p>
            <a:pPr fontAlgn="base"/>
            <a:r>
              <a:rPr lang="en-IE" b="1" i="0" dirty="0">
                <a:solidFill>
                  <a:srgbClr val="323232"/>
                </a:solidFill>
                <a:effectLst/>
                <a:latin typeface="AvantGardeDemi"/>
              </a:rPr>
              <a:t>Pitch Tip 8: </a:t>
            </a:r>
            <a:r>
              <a:rPr lang="en-IE" dirty="0">
                <a:solidFill>
                  <a:srgbClr val="323232"/>
                </a:solidFill>
              </a:rPr>
              <a:t>Use Visuals To Support Your Message</a:t>
            </a:r>
          </a:p>
          <a:p>
            <a:pPr fontAlgn="base"/>
            <a:r>
              <a:rPr lang="en-IE" b="1" i="0" dirty="0">
                <a:solidFill>
                  <a:srgbClr val="323232"/>
                </a:solidFill>
                <a:effectLst/>
                <a:latin typeface="AvantGardeDemi"/>
              </a:rPr>
              <a:t>Pitch Tip 9: </a:t>
            </a:r>
            <a:r>
              <a:rPr lang="en-IE" dirty="0">
                <a:solidFill>
                  <a:srgbClr val="323232"/>
                </a:solidFill>
              </a:rPr>
              <a:t>Be Clear And Concise</a:t>
            </a:r>
          </a:p>
          <a:p>
            <a:pPr fontAlgn="base"/>
            <a:r>
              <a:rPr lang="en-IE" b="1" i="0" dirty="0">
                <a:solidFill>
                  <a:srgbClr val="323232"/>
                </a:solidFill>
                <a:effectLst/>
                <a:latin typeface="AvantGardeDemi"/>
              </a:rPr>
              <a:t>Pitch Tip 10: </a:t>
            </a:r>
            <a:r>
              <a:rPr lang="en-IE" dirty="0">
                <a:solidFill>
                  <a:srgbClr val="323232"/>
                </a:solidFill>
              </a:rPr>
              <a:t>Don’t Shy Away From Financials</a:t>
            </a:r>
          </a:p>
          <a:p>
            <a:pPr fontAlgn="base"/>
            <a:endParaRPr lang="en-IE" b="1" i="0" dirty="0">
              <a:solidFill>
                <a:srgbClr val="323232"/>
              </a:solidFill>
              <a:effectLst/>
              <a:latin typeface="AvantGardeDemi"/>
            </a:endParaRPr>
          </a:p>
          <a:p>
            <a:pPr fontAlgn="base"/>
            <a:endParaRPr lang="en-IE" i="0" dirty="0">
              <a:solidFill>
                <a:srgbClr val="323232"/>
              </a:solidFill>
              <a:effectLst/>
            </a:endParaRPr>
          </a:p>
          <a:p>
            <a:pPr algn="l" fontAlgn="base"/>
            <a:endParaRPr lang="en-IE" b="1" i="0" dirty="0">
              <a:solidFill>
                <a:srgbClr val="323232"/>
              </a:solidFill>
              <a:effectLst/>
            </a:endParaRPr>
          </a:p>
        </p:txBody>
      </p:sp>
      <p:sp>
        <p:nvSpPr>
          <p:cNvPr id="7" name="Text Placeholder 6">
            <a:extLst>
              <a:ext uri="{FF2B5EF4-FFF2-40B4-BE49-F238E27FC236}">
                <a16:creationId xmlns:a16="http://schemas.microsoft.com/office/drawing/2014/main" id="{70658BF4-946B-4863-A3F2-4F2D5CD560DD}"/>
              </a:ext>
            </a:extLst>
          </p:cNvPr>
          <p:cNvSpPr>
            <a:spLocks noGrp="1"/>
          </p:cNvSpPr>
          <p:nvPr>
            <p:ph type="body" sz="quarter" idx="15"/>
          </p:nvPr>
        </p:nvSpPr>
        <p:spPr>
          <a:xfrm>
            <a:off x="508178" y="314994"/>
            <a:ext cx="9423473" cy="697353"/>
          </a:xfrm>
        </p:spPr>
        <p:txBody>
          <a:bodyPr>
            <a:normAutofit/>
          </a:bodyPr>
          <a:lstStyle/>
          <a:p>
            <a:r>
              <a:rPr lang="en-IE" b="1" dirty="0">
                <a:solidFill>
                  <a:schemeClr val="tx1">
                    <a:lumMod val="75000"/>
                    <a:lumOff val="25000"/>
                  </a:schemeClr>
                </a:solidFill>
              </a:rPr>
              <a:t>Social Innovation Pitching to Investors </a:t>
            </a:r>
          </a:p>
        </p:txBody>
      </p:sp>
      <p:sp>
        <p:nvSpPr>
          <p:cNvPr id="2" name="Text Placeholder 1">
            <a:extLst>
              <a:ext uri="{FF2B5EF4-FFF2-40B4-BE49-F238E27FC236}">
                <a16:creationId xmlns:a16="http://schemas.microsoft.com/office/drawing/2014/main" id="{B7DFBB91-7C8F-4D72-AA0A-8D7E2A464308}"/>
              </a:ext>
            </a:extLst>
          </p:cNvPr>
          <p:cNvSpPr>
            <a:spLocks noGrp="1"/>
          </p:cNvSpPr>
          <p:nvPr>
            <p:ph type="body" sz="quarter" idx="16"/>
          </p:nvPr>
        </p:nvSpPr>
        <p:spPr>
          <a:xfrm>
            <a:off x="7099912" y="4976194"/>
            <a:ext cx="4868769" cy="1231598"/>
          </a:xfrm>
        </p:spPr>
        <p:txBody>
          <a:bodyPr/>
          <a:lstStyle/>
          <a:p>
            <a:pPr algn="ctr"/>
            <a:r>
              <a:rPr lang="en-IE" b="1" i="1" dirty="0"/>
              <a:t>‘Then Practice, Practice, Practice’</a:t>
            </a:r>
          </a:p>
          <a:p>
            <a:pPr algn="ctr"/>
            <a:r>
              <a:rPr lang="en-IE" dirty="0"/>
              <a:t>Read Further </a:t>
            </a:r>
            <a:r>
              <a:rPr lang="en-IE" dirty="0">
                <a:hlinkClick r:id="rId2">
                  <a:extLst>
                    <a:ext uri="{A12FA001-AC4F-418D-AE19-62706E023703}">
                      <ahyp:hlinkClr xmlns:ahyp="http://schemas.microsoft.com/office/drawing/2018/hyperlinkcolor" val="tx"/>
                    </a:ext>
                  </a:extLst>
                </a:hlinkClick>
              </a:rPr>
              <a:t>here</a:t>
            </a:r>
            <a:endParaRPr lang="en-IE" dirty="0"/>
          </a:p>
        </p:txBody>
      </p:sp>
      <p:pic>
        <p:nvPicPr>
          <p:cNvPr id="4" name="Picture 3">
            <a:extLst>
              <a:ext uri="{FF2B5EF4-FFF2-40B4-BE49-F238E27FC236}">
                <a16:creationId xmlns:a16="http://schemas.microsoft.com/office/drawing/2014/main" id="{4836D011-66C5-40B0-8312-636B9DCEC9CE}"/>
              </a:ext>
            </a:extLst>
          </p:cNvPr>
          <p:cNvPicPr>
            <a:picLocks noChangeAspect="1"/>
          </p:cNvPicPr>
          <p:nvPr/>
        </p:nvPicPr>
        <p:blipFill>
          <a:blip r:embed="rId3"/>
          <a:stretch>
            <a:fillRect/>
          </a:stretch>
        </p:blipFill>
        <p:spPr>
          <a:xfrm>
            <a:off x="7099912" y="1808431"/>
            <a:ext cx="5092088" cy="2546044"/>
          </a:xfrm>
          <a:prstGeom prst="rect">
            <a:avLst/>
          </a:prstGeom>
        </p:spPr>
      </p:pic>
    </p:spTree>
    <p:extLst>
      <p:ext uri="{BB962C8B-B14F-4D97-AF65-F5344CB8AC3E}">
        <p14:creationId xmlns:p14="http://schemas.microsoft.com/office/powerpoint/2010/main" val="28177191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F1C51B2-7D87-42A0-8A52-6583CC086244}"/>
              </a:ext>
            </a:extLst>
          </p:cNvPr>
          <p:cNvSpPr>
            <a:spLocks noGrp="1"/>
          </p:cNvSpPr>
          <p:nvPr>
            <p:ph type="body" sz="quarter" idx="14"/>
          </p:nvPr>
        </p:nvSpPr>
        <p:spPr>
          <a:xfrm>
            <a:off x="5359400" y="438360"/>
            <a:ext cx="6047966" cy="697353"/>
          </a:xfrm>
        </p:spPr>
        <p:txBody>
          <a:bodyPr>
            <a:noAutofit/>
          </a:bodyPr>
          <a:lstStyle/>
          <a:p>
            <a:pPr algn="ctr"/>
            <a:r>
              <a:rPr lang="en-IE" b="1" i="0" dirty="0">
                <a:effectLst/>
              </a:rPr>
              <a:t>Teens Impress </a:t>
            </a:r>
            <a:r>
              <a:rPr lang="en-IE" b="1" i="0" dirty="0">
                <a:effectLst/>
                <a:hlinkClick r:id="rId2">
                  <a:extLst>
                    <a:ext uri="{A12FA001-AC4F-418D-AE19-62706E023703}">
                      <ahyp:hlinkClr xmlns:ahyp="http://schemas.microsoft.com/office/drawing/2018/hyperlinkcolor" val="tx"/>
                    </a:ext>
                  </a:extLst>
                </a:hlinkClick>
              </a:rPr>
              <a:t>Dragons</a:t>
            </a:r>
            <a:r>
              <a:rPr lang="en-IE" b="1" i="0" dirty="0">
                <a:effectLst/>
              </a:rPr>
              <a:t> at YSI Virtual Den, Ireland</a:t>
            </a:r>
            <a:endParaRPr lang="en-IE" dirty="0"/>
          </a:p>
        </p:txBody>
      </p:sp>
      <p:sp>
        <p:nvSpPr>
          <p:cNvPr id="6" name="Text Placeholder 5">
            <a:extLst>
              <a:ext uri="{FF2B5EF4-FFF2-40B4-BE49-F238E27FC236}">
                <a16:creationId xmlns:a16="http://schemas.microsoft.com/office/drawing/2014/main" id="{D227AFB0-CD28-4A13-9102-909F78664B61}"/>
              </a:ext>
            </a:extLst>
          </p:cNvPr>
          <p:cNvSpPr>
            <a:spLocks noGrp="1"/>
          </p:cNvSpPr>
          <p:nvPr>
            <p:ph type="body" sz="quarter" idx="15"/>
          </p:nvPr>
        </p:nvSpPr>
        <p:spPr>
          <a:xfrm>
            <a:off x="6096000" y="1647799"/>
            <a:ext cx="4953000" cy="4427110"/>
          </a:xfrm>
        </p:spPr>
        <p:txBody>
          <a:bodyPr/>
          <a:lstStyle/>
          <a:p>
            <a:r>
              <a:rPr lang="en-IE" dirty="0"/>
              <a:t>Took place over the course of 3 days, 25 teams across Ireland pitched to the Den Panels. </a:t>
            </a:r>
            <a:r>
              <a:rPr lang="en-IE" b="0" i="0" dirty="0">
                <a:effectLst/>
                <a:latin typeface="Montserrat"/>
              </a:rPr>
              <a:t>YSI was able to supply teams with some €10,000 in funding as well as means and mentoring to support their projects. This Social Innovation Fund is made available every year by YSI to help bring young people's ideas to life.</a:t>
            </a:r>
          </a:p>
          <a:p>
            <a:r>
              <a:rPr lang="en-IE" b="0" i="0" dirty="0">
                <a:effectLst/>
                <a:latin typeface="Montserrat"/>
              </a:rPr>
              <a:t>Den participants addressed a wide range of issues including mental health, body positivity, road safety, equality and the environment.</a:t>
            </a:r>
            <a:endParaRPr lang="en-IE" dirty="0"/>
          </a:p>
        </p:txBody>
      </p:sp>
      <p:pic>
        <p:nvPicPr>
          <p:cNvPr id="9" name="Picture Placeholder 8" descr="A group of people in a room&#10;&#10;Description automatically generated with medium confidence">
            <a:extLst>
              <a:ext uri="{FF2B5EF4-FFF2-40B4-BE49-F238E27FC236}">
                <a16:creationId xmlns:a16="http://schemas.microsoft.com/office/drawing/2014/main" id="{451820FE-4CF2-4944-B8F1-907D9EDE6905}"/>
              </a:ext>
            </a:extLst>
          </p:cNvPr>
          <p:cNvPicPr>
            <a:picLocks noGrp="1" noChangeAspect="1"/>
          </p:cNvPicPr>
          <p:nvPr>
            <p:ph type="pic" sz="quarter" idx="16"/>
          </p:nvPr>
        </p:nvPicPr>
        <p:blipFill>
          <a:blip r:embed="rId3"/>
          <a:srcRect l="32797" r="32797"/>
          <a:stretch>
            <a:fillRect/>
          </a:stretch>
        </p:blipFill>
        <p:spPr>
          <a:xfrm>
            <a:off x="1590040" y="-10566"/>
            <a:ext cx="3550920" cy="6879132"/>
          </a:xfrm>
        </p:spPr>
      </p:pic>
    </p:spTree>
    <p:extLst>
      <p:ext uri="{BB962C8B-B14F-4D97-AF65-F5344CB8AC3E}">
        <p14:creationId xmlns:p14="http://schemas.microsoft.com/office/powerpoint/2010/main" val="13300471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E23B862-BB20-4964-847D-CC1B0E5B0CE6}"/>
              </a:ext>
            </a:extLst>
          </p:cNvPr>
          <p:cNvSpPr>
            <a:spLocks noGrp="1"/>
          </p:cNvSpPr>
          <p:nvPr>
            <p:ph type="body" sz="quarter" idx="15"/>
          </p:nvPr>
        </p:nvSpPr>
        <p:spPr>
          <a:xfrm>
            <a:off x="6969640" y="1830090"/>
            <a:ext cx="4866429" cy="2592420"/>
          </a:xfrm>
        </p:spPr>
        <p:txBody>
          <a:bodyPr/>
          <a:lstStyle/>
          <a:p>
            <a:r>
              <a:rPr lang="en-IE" b="0" i="0" dirty="0">
                <a:effectLst/>
                <a:latin typeface="Montserrat"/>
              </a:rPr>
              <a:t>Students from Newtown School, Waterford secured €550 in funding to develop their project aimed at educating primary school children on issues relating to inequality and discrimination. The Waterford teens plans to create a children’s book and accompanying diverse doll to help communicate their message of diversity and inclusion to a primary school audience. They also plan to create a podcast in order to promote their message of equality to a wider audience.</a:t>
            </a:r>
            <a:endParaRPr lang="en-IE" dirty="0"/>
          </a:p>
        </p:txBody>
      </p:sp>
      <p:sp>
        <p:nvSpPr>
          <p:cNvPr id="8" name="Text Placeholder 7">
            <a:extLst>
              <a:ext uri="{FF2B5EF4-FFF2-40B4-BE49-F238E27FC236}">
                <a16:creationId xmlns:a16="http://schemas.microsoft.com/office/drawing/2014/main" id="{348CF40C-1D03-4686-8529-A4902FDC9465}"/>
              </a:ext>
            </a:extLst>
          </p:cNvPr>
          <p:cNvSpPr>
            <a:spLocks noGrp="1"/>
          </p:cNvSpPr>
          <p:nvPr>
            <p:ph type="body" sz="quarter" idx="16"/>
          </p:nvPr>
        </p:nvSpPr>
        <p:spPr>
          <a:xfrm>
            <a:off x="4719540" y="4829916"/>
            <a:ext cx="785328" cy="1056986"/>
          </a:xfrm>
        </p:spPr>
        <p:txBody>
          <a:bodyPr>
            <a:normAutofit fontScale="85000" lnSpcReduction="20000"/>
          </a:bodyPr>
          <a:lstStyle/>
          <a:p>
            <a:endParaRPr lang="en-IE" dirty="0"/>
          </a:p>
        </p:txBody>
      </p:sp>
      <p:sp>
        <p:nvSpPr>
          <p:cNvPr id="5" name="Text Placeholder 4">
            <a:extLst>
              <a:ext uri="{FF2B5EF4-FFF2-40B4-BE49-F238E27FC236}">
                <a16:creationId xmlns:a16="http://schemas.microsoft.com/office/drawing/2014/main" id="{C682B4A0-90CE-4379-AA34-78514A6C4454}"/>
              </a:ext>
            </a:extLst>
          </p:cNvPr>
          <p:cNvSpPr>
            <a:spLocks noGrp="1"/>
          </p:cNvSpPr>
          <p:nvPr>
            <p:ph type="body" sz="quarter" idx="13"/>
          </p:nvPr>
        </p:nvSpPr>
        <p:spPr>
          <a:xfrm>
            <a:off x="1135476" y="790342"/>
            <a:ext cx="4369392" cy="4493975"/>
          </a:xfrm>
        </p:spPr>
        <p:txBody>
          <a:bodyPr>
            <a:normAutofit fontScale="70000" lnSpcReduction="20000"/>
          </a:bodyPr>
          <a:lstStyle/>
          <a:p>
            <a:r>
              <a:rPr lang="en-IE" b="0" i="0" dirty="0">
                <a:solidFill>
                  <a:schemeClr val="tx1">
                    <a:lumMod val="85000"/>
                    <a:lumOff val="15000"/>
                  </a:schemeClr>
                </a:solidFill>
                <a:effectLst/>
                <a:latin typeface="Montserrat"/>
              </a:rPr>
              <a:t>Our team has thought deeply about how our project will impact people both now and into the future. We feel that education is one of the most powerful tools to use. We plan on educating young children on why everyone should be treated equally by promoting diversity and explaining equality in a fun and simple way so they can understand. By living in a more equal world, it means people feel safe, accepted and are able to live their best life and reach their full potential without others dragging them down.</a:t>
            </a:r>
          </a:p>
          <a:p>
            <a:r>
              <a:rPr lang="en-IE" dirty="0">
                <a:solidFill>
                  <a:schemeClr val="tx1">
                    <a:lumMod val="85000"/>
                    <a:lumOff val="15000"/>
                  </a:schemeClr>
                </a:solidFill>
                <a:effectLst/>
              </a:rPr>
              <a:t>Zara Notley, YSI Team Member - Newtown School, Waterford</a:t>
            </a:r>
            <a:endParaRPr lang="en-IE" dirty="0">
              <a:solidFill>
                <a:schemeClr val="tx1">
                  <a:lumMod val="85000"/>
                  <a:lumOff val="15000"/>
                </a:schemeClr>
              </a:solidFill>
            </a:endParaRPr>
          </a:p>
        </p:txBody>
      </p:sp>
      <p:sp>
        <p:nvSpPr>
          <p:cNvPr id="9" name="Text Placeholder 8">
            <a:extLst>
              <a:ext uri="{FF2B5EF4-FFF2-40B4-BE49-F238E27FC236}">
                <a16:creationId xmlns:a16="http://schemas.microsoft.com/office/drawing/2014/main" id="{2AFA5763-CA77-4B15-8029-DC36D9157B0C}"/>
              </a:ext>
            </a:extLst>
          </p:cNvPr>
          <p:cNvSpPr>
            <a:spLocks noGrp="1"/>
          </p:cNvSpPr>
          <p:nvPr>
            <p:ph type="body" sz="quarter" idx="17"/>
          </p:nvPr>
        </p:nvSpPr>
        <p:spPr>
          <a:xfrm>
            <a:off x="618656" y="621759"/>
            <a:ext cx="2613204" cy="1221666"/>
          </a:xfrm>
        </p:spPr>
        <p:txBody>
          <a:bodyPr>
            <a:normAutofit fontScale="92500" lnSpcReduction="10000"/>
          </a:bodyPr>
          <a:lstStyle/>
          <a:p>
            <a:endParaRPr lang="en-IE" dirty="0"/>
          </a:p>
        </p:txBody>
      </p:sp>
      <p:sp>
        <p:nvSpPr>
          <p:cNvPr id="10" name="Text Placeholder 4">
            <a:extLst>
              <a:ext uri="{FF2B5EF4-FFF2-40B4-BE49-F238E27FC236}">
                <a16:creationId xmlns:a16="http://schemas.microsoft.com/office/drawing/2014/main" id="{DC993D8A-78A2-418B-94ED-35A572CED460}"/>
              </a:ext>
            </a:extLst>
          </p:cNvPr>
          <p:cNvSpPr txBox="1">
            <a:spLocks/>
          </p:cNvSpPr>
          <p:nvPr/>
        </p:nvSpPr>
        <p:spPr>
          <a:xfrm>
            <a:off x="6926355" y="568785"/>
            <a:ext cx="4953000" cy="697353"/>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a:t>Teens Impress </a:t>
            </a:r>
            <a:r>
              <a:rPr lang="en-IE" b="1" dirty="0">
                <a:hlinkClick r:id="rId2">
                  <a:extLst>
                    <a:ext uri="{A12FA001-AC4F-418D-AE19-62706E023703}">
                      <ahyp:hlinkClr xmlns:ahyp="http://schemas.microsoft.com/office/drawing/2018/hyperlinkcolor" val="tx"/>
                    </a:ext>
                  </a:extLst>
                </a:hlinkClick>
              </a:rPr>
              <a:t>Dragons</a:t>
            </a:r>
            <a:r>
              <a:rPr lang="en-IE" b="1" dirty="0"/>
              <a:t> at YSI Den, Ireland</a:t>
            </a:r>
            <a:endParaRPr lang="en-IE" dirty="0"/>
          </a:p>
        </p:txBody>
      </p:sp>
    </p:spTree>
    <p:extLst>
      <p:ext uri="{BB962C8B-B14F-4D97-AF65-F5344CB8AC3E}">
        <p14:creationId xmlns:p14="http://schemas.microsoft.com/office/powerpoint/2010/main" val="42421843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D047A00-EC18-413C-A734-233E88D98137}"/>
              </a:ext>
            </a:extLst>
          </p:cNvPr>
          <p:cNvSpPr>
            <a:spLocks noGrp="1"/>
          </p:cNvSpPr>
          <p:nvPr>
            <p:ph type="body" sz="quarter" idx="14"/>
          </p:nvPr>
        </p:nvSpPr>
        <p:spPr>
          <a:xfrm>
            <a:off x="4509907" y="262551"/>
            <a:ext cx="6771237" cy="1276537"/>
          </a:xfrm>
        </p:spPr>
        <p:txBody>
          <a:bodyPr>
            <a:normAutofit fontScale="92500" lnSpcReduction="10000"/>
          </a:bodyPr>
          <a:lstStyle/>
          <a:p>
            <a:pPr algn="ctr"/>
            <a:r>
              <a:rPr lang="en-IE" sz="4400" b="1" dirty="0"/>
              <a:t>EXERCISE </a:t>
            </a:r>
          </a:p>
          <a:p>
            <a:pPr algn="ctr"/>
            <a:r>
              <a:rPr lang="en-IE" sz="4400" b="1" dirty="0"/>
              <a:t>3 Minute Pitch to Investors</a:t>
            </a:r>
          </a:p>
        </p:txBody>
      </p:sp>
      <p:sp>
        <p:nvSpPr>
          <p:cNvPr id="8" name="Text Placeholder 7">
            <a:extLst>
              <a:ext uri="{FF2B5EF4-FFF2-40B4-BE49-F238E27FC236}">
                <a16:creationId xmlns:a16="http://schemas.microsoft.com/office/drawing/2014/main" id="{113EB013-1792-439F-B7B5-D0D595F7DBA7}"/>
              </a:ext>
            </a:extLst>
          </p:cNvPr>
          <p:cNvSpPr>
            <a:spLocks noGrp="1"/>
          </p:cNvSpPr>
          <p:nvPr>
            <p:ph type="body" sz="quarter" idx="15"/>
          </p:nvPr>
        </p:nvSpPr>
        <p:spPr>
          <a:xfrm>
            <a:off x="4509907" y="1881584"/>
            <a:ext cx="7250542" cy="1726247"/>
          </a:xfrm>
        </p:spPr>
        <p:txBody>
          <a:bodyPr/>
          <a:lstStyle/>
          <a:p>
            <a:pPr marL="342900" indent="-342900">
              <a:buFont typeface="Wingdings" panose="05000000000000000000" pitchFamily="2" charset="2"/>
              <a:buChar char="q"/>
            </a:pPr>
            <a:r>
              <a:rPr lang="en-IE" dirty="0"/>
              <a:t>Watch these videos and based on the tips provided in the previous slide work ether with your team or alone to develop a 3 min pitch</a:t>
            </a:r>
          </a:p>
          <a:p>
            <a:pPr marL="342900" indent="-342900">
              <a:buFont typeface="Wingdings" panose="05000000000000000000" pitchFamily="2" charset="2"/>
              <a:buChar char="q"/>
            </a:pPr>
            <a:endParaRPr lang="en-IE" dirty="0"/>
          </a:p>
          <a:p>
            <a:pPr marL="342900" indent="-342900">
              <a:buFont typeface="Wingdings" panose="05000000000000000000" pitchFamily="2" charset="2"/>
              <a:buChar char="q"/>
            </a:pPr>
            <a:endParaRPr lang="en-IE" dirty="0"/>
          </a:p>
          <a:p>
            <a:pPr algn="ctr"/>
            <a:r>
              <a:rPr lang="en-IE" b="1" i="1" dirty="0"/>
              <a:t>These video combines lessons learned and how to stand out and shine….</a:t>
            </a:r>
          </a:p>
          <a:p>
            <a:endParaRPr lang="en-IE" sz="1000" dirty="0"/>
          </a:p>
        </p:txBody>
      </p:sp>
      <p:sp>
        <p:nvSpPr>
          <p:cNvPr id="19" name="TextBox 18">
            <a:extLst>
              <a:ext uri="{FF2B5EF4-FFF2-40B4-BE49-F238E27FC236}">
                <a16:creationId xmlns:a16="http://schemas.microsoft.com/office/drawing/2014/main" id="{17E1874D-5A9C-497D-BC4C-CDC5098E0CBB}"/>
              </a:ext>
            </a:extLst>
          </p:cNvPr>
          <p:cNvSpPr txBox="1"/>
          <p:nvPr/>
        </p:nvSpPr>
        <p:spPr>
          <a:xfrm>
            <a:off x="4509907" y="5343924"/>
            <a:ext cx="7407467" cy="461665"/>
          </a:xfrm>
          <a:prstGeom prst="rect">
            <a:avLst/>
          </a:prstGeom>
          <a:noFill/>
        </p:spPr>
        <p:txBody>
          <a:bodyPr wrap="square" rtlCol="0">
            <a:spAutoFit/>
          </a:bodyPr>
          <a:lstStyle/>
          <a:p>
            <a:r>
              <a:rPr lang="en-IE" sz="2400" b="0" i="0" dirty="0">
                <a:solidFill>
                  <a:schemeClr val="bg1"/>
                </a:solidFill>
                <a:effectLst/>
                <a:hlinkClick r:id="rId2">
                  <a:extLst>
                    <a:ext uri="{A12FA001-AC4F-418D-AE19-62706E023703}">
                      <ahyp:hlinkClr xmlns:ahyp="http://schemas.microsoft.com/office/drawing/2018/hyperlinkcolor" val="tx"/>
                    </a:ext>
                  </a:extLst>
                </a:hlinkClick>
              </a:rPr>
              <a:t>Want to learn the most common mistakes when pitching</a:t>
            </a:r>
            <a:r>
              <a:rPr lang="en-IE" sz="2400" b="0" i="0" dirty="0">
                <a:solidFill>
                  <a:schemeClr val="bg1"/>
                </a:solidFill>
                <a:effectLst/>
              </a:rPr>
              <a:t>? </a:t>
            </a:r>
            <a:endParaRPr lang="en-IE" sz="2400" dirty="0">
              <a:solidFill>
                <a:schemeClr val="bg1"/>
              </a:solidFill>
            </a:endParaRPr>
          </a:p>
        </p:txBody>
      </p:sp>
      <p:pic>
        <p:nvPicPr>
          <p:cNvPr id="5" name="Picture 4">
            <a:hlinkClick r:id="rId3"/>
            <a:extLst>
              <a:ext uri="{FF2B5EF4-FFF2-40B4-BE49-F238E27FC236}">
                <a16:creationId xmlns:a16="http://schemas.microsoft.com/office/drawing/2014/main" id="{D3B3E816-3E5F-4987-97CC-FFC3EF64664B}"/>
              </a:ext>
            </a:extLst>
          </p:cNvPr>
          <p:cNvPicPr>
            <a:picLocks noChangeAspect="1"/>
          </p:cNvPicPr>
          <p:nvPr/>
        </p:nvPicPr>
        <p:blipFill>
          <a:blip r:embed="rId4"/>
          <a:stretch>
            <a:fillRect/>
          </a:stretch>
        </p:blipFill>
        <p:spPr>
          <a:xfrm>
            <a:off x="148729" y="333468"/>
            <a:ext cx="4241199" cy="2411240"/>
          </a:xfrm>
          <a:prstGeom prst="rect">
            <a:avLst/>
          </a:prstGeom>
        </p:spPr>
      </p:pic>
      <p:pic>
        <p:nvPicPr>
          <p:cNvPr id="9" name="Picture 8">
            <a:hlinkClick r:id="rId5"/>
            <a:extLst>
              <a:ext uri="{FF2B5EF4-FFF2-40B4-BE49-F238E27FC236}">
                <a16:creationId xmlns:a16="http://schemas.microsoft.com/office/drawing/2014/main" id="{A1188E32-25AB-4CAC-B7BE-117BA415AE93}"/>
              </a:ext>
            </a:extLst>
          </p:cNvPr>
          <p:cNvPicPr>
            <a:picLocks noChangeAspect="1"/>
          </p:cNvPicPr>
          <p:nvPr/>
        </p:nvPicPr>
        <p:blipFill>
          <a:blip r:embed="rId6"/>
          <a:stretch>
            <a:fillRect/>
          </a:stretch>
        </p:blipFill>
        <p:spPr>
          <a:xfrm>
            <a:off x="195278" y="3630440"/>
            <a:ext cx="4194650" cy="2401193"/>
          </a:xfrm>
          <a:prstGeom prst="rect">
            <a:avLst/>
          </a:prstGeom>
        </p:spPr>
      </p:pic>
      <p:sp>
        <p:nvSpPr>
          <p:cNvPr id="11" name="TextBox 10">
            <a:extLst>
              <a:ext uri="{FF2B5EF4-FFF2-40B4-BE49-F238E27FC236}">
                <a16:creationId xmlns:a16="http://schemas.microsoft.com/office/drawing/2014/main" id="{8C932E5B-B80C-49C6-BB40-7028AFD0F5EB}"/>
              </a:ext>
            </a:extLst>
          </p:cNvPr>
          <p:cNvSpPr txBox="1"/>
          <p:nvPr/>
        </p:nvSpPr>
        <p:spPr>
          <a:xfrm>
            <a:off x="195278" y="6037152"/>
            <a:ext cx="4241198" cy="369332"/>
          </a:xfrm>
          <a:prstGeom prst="rect">
            <a:avLst/>
          </a:prstGeom>
          <a:noFill/>
        </p:spPr>
        <p:txBody>
          <a:bodyPr wrap="square" rtlCol="0">
            <a:spAutoFit/>
          </a:bodyPr>
          <a:lstStyle/>
          <a:p>
            <a:r>
              <a:rPr lang="en-IE" b="1" dirty="0">
                <a:solidFill>
                  <a:schemeClr val="bg1"/>
                </a:solidFill>
              </a:rPr>
              <a:t>How to Create a Pitch Deck for Investors</a:t>
            </a:r>
          </a:p>
        </p:txBody>
      </p:sp>
      <p:sp>
        <p:nvSpPr>
          <p:cNvPr id="13" name="TextBox 12">
            <a:extLst>
              <a:ext uri="{FF2B5EF4-FFF2-40B4-BE49-F238E27FC236}">
                <a16:creationId xmlns:a16="http://schemas.microsoft.com/office/drawing/2014/main" id="{B4F78851-9F50-43A9-AF14-D674102E1168}"/>
              </a:ext>
            </a:extLst>
          </p:cNvPr>
          <p:cNvSpPr txBox="1"/>
          <p:nvPr/>
        </p:nvSpPr>
        <p:spPr>
          <a:xfrm>
            <a:off x="76074" y="2818242"/>
            <a:ext cx="4241198" cy="369332"/>
          </a:xfrm>
          <a:prstGeom prst="rect">
            <a:avLst/>
          </a:prstGeom>
          <a:noFill/>
        </p:spPr>
        <p:txBody>
          <a:bodyPr wrap="square" rtlCol="0">
            <a:spAutoFit/>
          </a:bodyPr>
          <a:lstStyle/>
          <a:p>
            <a:r>
              <a:rPr lang="en-IE" b="1" dirty="0">
                <a:solidFill>
                  <a:schemeClr val="bg1"/>
                </a:solidFill>
              </a:rPr>
              <a:t>How to Pitch a Start - up in 3 Minutes</a:t>
            </a:r>
          </a:p>
        </p:txBody>
      </p:sp>
    </p:spTree>
    <p:extLst>
      <p:ext uri="{BB962C8B-B14F-4D97-AF65-F5344CB8AC3E}">
        <p14:creationId xmlns:p14="http://schemas.microsoft.com/office/powerpoint/2010/main" val="20851501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42E92F-C4C8-EA42-99AF-6C2065208A2D}"/>
              </a:ext>
            </a:extLst>
          </p:cNvPr>
          <p:cNvSpPr>
            <a:spLocks noGrp="1"/>
          </p:cNvSpPr>
          <p:nvPr>
            <p:ph type="body" sz="quarter" idx="11"/>
          </p:nvPr>
        </p:nvSpPr>
        <p:spPr>
          <a:xfrm>
            <a:off x="1095577" y="1146169"/>
            <a:ext cx="5676415" cy="1311087"/>
          </a:xfrm>
        </p:spPr>
        <p:txBody>
          <a:bodyPr/>
          <a:lstStyle/>
          <a:p>
            <a:r>
              <a:rPr lang="en-US" dirty="0">
                <a:solidFill>
                  <a:srgbClr val="ED2A59"/>
                </a:solidFill>
              </a:rPr>
              <a:t>Next Module 6 </a:t>
            </a:r>
          </a:p>
        </p:txBody>
      </p:sp>
      <p:sp>
        <p:nvSpPr>
          <p:cNvPr id="5" name="Text Placeholder 4">
            <a:extLst>
              <a:ext uri="{FF2B5EF4-FFF2-40B4-BE49-F238E27FC236}">
                <a16:creationId xmlns:a16="http://schemas.microsoft.com/office/drawing/2014/main" id="{05843646-A09F-9040-BF90-3FF7809B6B47}"/>
              </a:ext>
            </a:extLst>
          </p:cNvPr>
          <p:cNvSpPr>
            <a:spLocks noGrp="1"/>
          </p:cNvSpPr>
          <p:nvPr>
            <p:ph type="body" sz="quarter" idx="12"/>
          </p:nvPr>
        </p:nvSpPr>
        <p:spPr>
          <a:xfrm>
            <a:off x="2574436" y="2593378"/>
            <a:ext cx="7846104" cy="1311087"/>
          </a:xfrm>
        </p:spPr>
        <p:txBody>
          <a:bodyPr/>
          <a:lstStyle/>
          <a:p>
            <a:pPr>
              <a:lnSpc>
                <a:spcPct val="105000"/>
              </a:lnSpc>
            </a:pPr>
            <a:r>
              <a:rPr lang="en-IE" sz="2800" b="1" i="0" dirty="0">
                <a:solidFill>
                  <a:schemeClr val="tx1">
                    <a:lumMod val="75000"/>
                    <a:lumOff val="25000"/>
                  </a:schemeClr>
                </a:solidFill>
                <a:effectLst/>
                <a:latin typeface="Century Gothic" panose="020B0502020202020204" pitchFamily="34" charset="0"/>
                <a:ea typeface="Calibri" panose="020F0502020204030204" pitchFamily="34" charset="0"/>
              </a:rPr>
              <a:t>Mission Marketing and Story Telling as a Powerful Way to </a:t>
            </a:r>
            <a:r>
              <a:rPr lang="en-IE" sz="2800" b="1" i="0" dirty="0">
                <a:solidFill>
                  <a:schemeClr val="tx1">
                    <a:lumMod val="75000"/>
                    <a:lumOff val="25000"/>
                  </a:schemeClr>
                </a:solidFill>
                <a:latin typeface="Century Gothic" panose="020B0502020202020204" pitchFamily="34" charset="0"/>
                <a:ea typeface="Calibri" panose="020F0502020204030204" pitchFamily="34" charset="0"/>
              </a:rPr>
              <a:t>Launch and Market </a:t>
            </a:r>
            <a:r>
              <a:rPr lang="en-IE" sz="2800" b="1" i="0" dirty="0">
                <a:solidFill>
                  <a:schemeClr val="tx1">
                    <a:lumMod val="75000"/>
                    <a:lumOff val="25000"/>
                  </a:schemeClr>
                </a:solidFill>
                <a:effectLst/>
                <a:latin typeface="Century Gothic" panose="020B0502020202020204" pitchFamily="34" charset="0"/>
                <a:ea typeface="Calibri" panose="020F0502020204030204" pitchFamily="34" charset="0"/>
              </a:rPr>
              <a:t>Your Social Innovation Project</a:t>
            </a:r>
            <a:endParaRPr lang="en-US" sz="2800" i="0"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id="{17FCE858-2F33-5746-A8E6-180A7E8341FB}"/>
              </a:ext>
            </a:extLst>
          </p:cNvPr>
          <p:cNvSpPr>
            <a:spLocks noGrp="1"/>
          </p:cNvSpPr>
          <p:nvPr>
            <p:ph type="body" sz="quarter" idx="20"/>
          </p:nvPr>
        </p:nvSpPr>
        <p:spPr/>
        <p:txBody>
          <a:bodyPr/>
          <a:lstStyle/>
          <a:p>
            <a:r>
              <a:rPr lang="en-US" dirty="0"/>
              <a:t>email</a:t>
            </a:r>
          </a:p>
        </p:txBody>
      </p:sp>
      <p:sp>
        <p:nvSpPr>
          <p:cNvPr id="8" name="Text Placeholder 7">
            <a:extLst>
              <a:ext uri="{FF2B5EF4-FFF2-40B4-BE49-F238E27FC236}">
                <a16:creationId xmlns:a16="http://schemas.microsoft.com/office/drawing/2014/main" id="{5800AA73-F29A-7F48-82A2-97ACD0F9CB1A}"/>
              </a:ext>
            </a:extLst>
          </p:cNvPr>
          <p:cNvSpPr>
            <a:spLocks noGrp="1"/>
          </p:cNvSpPr>
          <p:nvPr>
            <p:ph type="body" sz="quarter" idx="21"/>
          </p:nvPr>
        </p:nvSpPr>
        <p:spPr/>
        <p:txBody>
          <a:bodyPr/>
          <a:lstStyle/>
          <a:p>
            <a:r>
              <a:rPr lang="en-US" dirty="0"/>
              <a:t>website</a:t>
            </a:r>
          </a:p>
        </p:txBody>
      </p:sp>
    </p:spTree>
    <p:extLst>
      <p:ext uri="{BB962C8B-B14F-4D97-AF65-F5344CB8AC3E}">
        <p14:creationId xmlns:p14="http://schemas.microsoft.com/office/powerpoint/2010/main" val="1416068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5D3C520-12D0-4C14-973D-8884051C14C5}"/>
              </a:ext>
            </a:extLst>
          </p:cNvPr>
          <p:cNvSpPr>
            <a:spLocks noGrp="1"/>
          </p:cNvSpPr>
          <p:nvPr>
            <p:ph type="body" sz="quarter" idx="14"/>
          </p:nvPr>
        </p:nvSpPr>
        <p:spPr>
          <a:xfrm>
            <a:off x="603260" y="1439971"/>
            <a:ext cx="11329208" cy="2644774"/>
          </a:xfrm>
        </p:spPr>
        <p:txBody>
          <a:bodyPr/>
          <a:lstStyle/>
          <a:p>
            <a:r>
              <a:rPr lang="en-IE" sz="3200" b="1" dirty="0">
                <a:solidFill>
                  <a:srgbClr val="ED2A59"/>
                </a:solidFill>
              </a:rPr>
              <a:t>2. Get Some Advice (</a:t>
            </a:r>
            <a:r>
              <a:rPr lang="en-IE" sz="3200" b="1" dirty="0">
                <a:solidFill>
                  <a:srgbClr val="ED2A59"/>
                </a:solidFill>
                <a:hlinkClick r:id="rId2">
                  <a:extLst>
                    <a:ext uri="{A12FA001-AC4F-418D-AE19-62706E023703}">
                      <ahyp:hlinkClr xmlns:ahyp="http://schemas.microsoft.com/office/drawing/2018/hyperlinkcolor" val="tx"/>
                    </a:ext>
                  </a:extLst>
                </a:hlinkClick>
              </a:rPr>
              <a:t>Mentor</a:t>
            </a:r>
            <a:r>
              <a:rPr lang="en-IE" sz="3200" b="1" dirty="0">
                <a:solidFill>
                  <a:srgbClr val="ED2A59"/>
                </a:solidFill>
              </a:rPr>
              <a:t>)</a:t>
            </a:r>
          </a:p>
          <a:p>
            <a:r>
              <a:rPr lang="en-IE" i="0" dirty="0">
                <a:solidFill>
                  <a:schemeClr val="tx1">
                    <a:lumMod val="75000"/>
                    <a:lumOff val="25000"/>
                  </a:schemeClr>
                </a:solidFill>
                <a:effectLst/>
              </a:rPr>
              <a:t>When starting up a social enterprise there will be lots of new challenges and critical decisions to make. How do you ensure you’re making the right choices so you can succeed in making the impact you want to make? Having someone on your side with business experience that can offer good advice can be a godsend. And for that, you need a </a:t>
            </a:r>
            <a:r>
              <a:rPr lang="en-IE" b="1" i="0" dirty="0">
                <a:solidFill>
                  <a:schemeClr val="tx1">
                    <a:lumMod val="75000"/>
                    <a:lumOff val="25000"/>
                  </a:schemeClr>
                </a:solidFill>
                <a:effectLst/>
                <a:hlinkClick r:id="rId2">
                  <a:extLst>
                    <a:ext uri="{A12FA001-AC4F-418D-AE19-62706E023703}">
                      <ahyp:hlinkClr xmlns:ahyp="http://schemas.microsoft.com/office/drawing/2018/hyperlinkcolor" val="tx"/>
                    </a:ext>
                  </a:extLst>
                </a:hlinkClick>
              </a:rPr>
              <a:t>mentor</a:t>
            </a:r>
            <a:r>
              <a:rPr lang="en-IE" b="1" i="0" dirty="0">
                <a:solidFill>
                  <a:schemeClr val="tx1">
                    <a:lumMod val="75000"/>
                    <a:lumOff val="25000"/>
                  </a:schemeClr>
                </a:solidFill>
                <a:effectLst/>
              </a:rPr>
              <a:t>.</a:t>
            </a:r>
          </a:p>
          <a:p>
            <a:r>
              <a:rPr lang="en-IE" sz="2800" b="1" i="0" dirty="0">
                <a:solidFill>
                  <a:srgbClr val="40A67A"/>
                </a:solidFill>
                <a:effectLst/>
              </a:rPr>
              <a:t>Lean Approach: </a:t>
            </a:r>
            <a:r>
              <a:rPr lang="en-IE" b="1" dirty="0">
                <a:solidFill>
                  <a:schemeClr val="tx1">
                    <a:lumMod val="75000"/>
                    <a:lumOff val="25000"/>
                  </a:schemeClr>
                </a:solidFill>
              </a:rPr>
              <a:t>It is good to get a Mentor at this stage to help you refine and develop your Solution? </a:t>
            </a:r>
            <a:r>
              <a:rPr lang="en-IE" dirty="0">
                <a:solidFill>
                  <a:schemeClr val="tx1">
                    <a:lumMod val="75000"/>
                    <a:lumOff val="25000"/>
                  </a:schemeClr>
                </a:solidFill>
              </a:rPr>
              <a:t>Having gained an in-depth understanding of the problem and its effects on the users in Module 4 you have a pretty good idea of what your solution might look like. </a:t>
            </a:r>
            <a:r>
              <a:rPr lang="en-IE" b="1" dirty="0">
                <a:solidFill>
                  <a:schemeClr val="tx1">
                    <a:lumMod val="75000"/>
                    <a:lumOff val="25000"/>
                  </a:schemeClr>
                </a:solidFill>
              </a:rPr>
              <a:t>Might! </a:t>
            </a:r>
            <a:r>
              <a:rPr lang="en-IE" dirty="0">
                <a:solidFill>
                  <a:schemeClr val="tx1">
                    <a:lumMod val="75000"/>
                    <a:lumOff val="25000"/>
                  </a:schemeClr>
                </a:solidFill>
              </a:rPr>
              <a:t>That’s right. You are still not building anything other than a concept or idea of a solution. This is called your </a:t>
            </a:r>
            <a:r>
              <a:rPr lang="en-IE" b="1" dirty="0">
                <a:solidFill>
                  <a:schemeClr val="tx1">
                    <a:lumMod val="75000"/>
                    <a:lumOff val="25000"/>
                  </a:schemeClr>
                </a:solidFill>
                <a:hlinkClick r:id="rId3"/>
              </a:rPr>
              <a:t>Value Proposition</a:t>
            </a:r>
            <a:r>
              <a:rPr lang="en-IE" dirty="0">
                <a:solidFill>
                  <a:schemeClr val="tx1">
                    <a:lumMod val="75000"/>
                    <a:lumOff val="25000"/>
                  </a:schemeClr>
                </a:solidFill>
              </a:rPr>
              <a:t>. This is the ultimate goal you want to achieve for your Business Plan. It describes what kind of value you are creating and how you are solving the problems for your users you want to work with. Your mentor will help you understand what is wrong, what is right and where to go from here….!</a:t>
            </a:r>
          </a:p>
        </p:txBody>
      </p:sp>
      <p:sp>
        <p:nvSpPr>
          <p:cNvPr id="6" name="Text Placeholder 5">
            <a:extLst>
              <a:ext uri="{FF2B5EF4-FFF2-40B4-BE49-F238E27FC236}">
                <a16:creationId xmlns:a16="http://schemas.microsoft.com/office/drawing/2014/main" id="{1C4FEE05-4B36-4A93-BECF-CBBFEC30E377}"/>
              </a:ext>
            </a:extLst>
          </p:cNvPr>
          <p:cNvSpPr>
            <a:spLocks noGrp="1"/>
          </p:cNvSpPr>
          <p:nvPr>
            <p:ph type="body" sz="quarter" idx="15"/>
          </p:nvPr>
        </p:nvSpPr>
        <p:spPr>
          <a:xfrm>
            <a:off x="603258" y="308035"/>
            <a:ext cx="8979854" cy="1439738"/>
          </a:xfrm>
        </p:spPr>
        <p:txBody>
          <a:bodyPr>
            <a:normAutofit/>
          </a:bodyPr>
          <a:lstStyle/>
          <a:p>
            <a:r>
              <a:rPr lang="en-IE" b="1" dirty="0">
                <a:solidFill>
                  <a:srgbClr val="ED2A59"/>
                </a:solidFill>
              </a:rPr>
              <a:t>Tips for Starting a Lean Social Innovation Idea</a:t>
            </a:r>
          </a:p>
          <a:p>
            <a:endParaRPr lang="en-IE" dirty="0">
              <a:solidFill>
                <a:srgbClr val="ED2A59"/>
              </a:solidFill>
            </a:endParaRPr>
          </a:p>
        </p:txBody>
      </p:sp>
      <p:sp>
        <p:nvSpPr>
          <p:cNvPr id="7" name="Text Placeholder 4">
            <a:extLst>
              <a:ext uri="{FF2B5EF4-FFF2-40B4-BE49-F238E27FC236}">
                <a16:creationId xmlns:a16="http://schemas.microsoft.com/office/drawing/2014/main" id="{72936AF5-5A8E-4ACE-A42E-7BD196E2D812}"/>
              </a:ext>
            </a:extLst>
          </p:cNvPr>
          <p:cNvSpPr txBox="1">
            <a:spLocks/>
          </p:cNvSpPr>
          <p:nvPr/>
        </p:nvSpPr>
        <p:spPr>
          <a:xfrm>
            <a:off x="687423" y="145292"/>
            <a:ext cx="5896812" cy="10497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IE" b="1" dirty="0"/>
          </a:p>
        </p:txBody>
      </p:sp>
    </p:spTree>
    <p:extLst>
      <p:ext uri="{BB962C8B-B14F-4D97-AF65-F5344CB8AC3E}">
        <p14:creationId xmlns:p14="http://schemas.microsoft.com/office/powerpoint/2010/main" val="864376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5D3C520-12D0-4C14-973D-8884051C14C5}"/>
              </a:ext>
            </a:extLst>
          </p:cNvPr>
          <p:cNvSpPr>
            <a:spLocks noGrp="1"/>
          </p:cNvSpPr>
          <p:nvPr>
            <p:ph type="body" sz="quarter" idx="14"/>
          </p:nvPr>
        </p:nvSpPr>
        <p:spPr>
          <a:xfrm>
            <a:off x="603258" y="1473452"/>
            <a:ext cx="10985483" cy="2644774"/>
          </a:xfrm>
        </p:spPr>
        <p:txBody>
          <a:bodyPr/>
          <a:lstStyle/>
          <a:p>
            <a:r>
              <a:rPr lang="en-IE" sz="3200" b="1" dirty="0">
                <a:solidFill>
                  <a:srgbClr val="ED2A59"/>
                </a:solidFill>
              </a:rPr>
              <a:t>3.  Have a Clear Mission</a:t>
            </a:r>
          </a:p>
          <a:p>
            <a:r>
              <a:rPr lang="en-IE" b="0" i="0" dirty="0">
                <a:solidFill>
                  <a:schemeClr val="tx1">
                    <a:lumMod val="75000"/>
                    <a:lumOff val="25000"/>
                  </a:schemeClr>
                </a:solidFill>
                <a:effectLst/>
              </a:rPr>
              <a:t>As a social enterprise, you are going to get asked about your mission A LOT. It’s what makes you stand out. Funders will want to be sure about the social change they invest in, and customers will check you’re different from less ethical alternatives. </a:t>
            </a:r>
            <a:r>
              <a:rPr lang="en-IE" b="1" i="0" dirty="0">
                <a:solidFill>
                  <a:schemeClr val="tx1">
                    <a:lumMod val="75000"/>
                    <a:lumOff val="25000"/>
                  </a:schemeClr>
                </a:solidFill>
                <a:effectLst/>
              </a:rPr>
              <a:t>Then </a:t>
            </a:r>
            <a:r>
              <a:rPr lang="en-IE" dirty="0">
                <a:solidFill>
                  <a:schemeClr val="tx1">
                    <a:lumMod val="75000"/>
                    <a:lumOff val="25000"/>
                  </a:schemeClr>
                </a:solidFill>
              </a:rPr>
              <a:t>w</a:t>
            </a:r>
            <a:r>
              <a:rPr lang="en-IE" b="0" i="0" dirty="0">
                <a:solidFill>
                  <a:schemeClr val="tx1">
                    <a:lumMod val="75000"/>
                    <a:lumOff val="25000"/>
                  </a:schemeClr>
                </a:solidFill>
                <a:effectLst/>
              </a:rPr>
              <a:t>hether you are approaching potential funders, volunteers, staff or supporters you need to be able to clearly </a:t>
            </a:r>
            <a:r>
              <a:rPr lang="en-IE" b="0" i="0" dirty="0">
                <a:solidFill>
                  <a:schemeClr val="tx1">
                    <a:lumMod val="75000"/>
                    <a:lumOff val="25000"/>
                  </a:schemeClr>
                </a:solidFill>
                <a:effectLst/>
                <a:hlinkClick r:id="rId2">
                  <a:extLst>
                    <a:ext uri="{A12FA001-AC4F-418D-AE19-62706E023703}">
                      <ahyp:hlinkClr xmlns:ahyp="http://schemas.microsoft.com/office/drawing/2018/hyperlinkcolor" val="tx"/>
                    </a:ext>
                  </a:extLst>
                </a:hlinkClick>
              </a:rPr>
              <a:t>communicate your idea.</a:t>
            </a:r>
            <a:endParaRPr lang="en-IE" b="0" i="0" dirty="0">
              <a:solidFill>
                <a:schemeClr val="tx1">
                  <a:lumMod val="75000"/>
                  <a:lumOff val="25000"/>
                </a:schemeClr>
              </a:solidFill>
              <a:effectLst/>
            </a:endParaRPr>
          </a:p>
          <a:p>
            <a:r>
              <a:rPr lang="en-IE" sz="3200" b="1" dirty="0">
                <a:solidFill>
                  <a:srgbClr val="ED2A59"/>
                </a:solidFill>
              </a:rPr>
              <a:t>4.   Figure Out Funding </a:t>
            </a:r>
          </a:p>
          <a:p>
            <a:r>
              <a:rPr lang="en-IE" b="0" i="0" dirty="0">
                <a:solidFill>
                  <a:schemeClr val="tx1">
                    <a:lumMod val="75000"/>
                    <a:lumOff val="25000"/>
                  </a:schemeClr>
                </a:solidFill>
                <a:effectLst/>
              </a:rPr>
              <a:t>How will you fund your social venture? If you haven’t got a pot of start-up cash, don’t despair. A number of organisations are </a:t>
            </a:r>
            <a:r>
              <a:rPr lang="en-IE" b="0" i="0" u="sng" dirty="0">
                <a:solidFill>
                  <a:schemeClr val="tx1">
                    <a:lumMod val="75000"/>
                    <a:lumOff val="25000"/>
                  </a:schemeClr>
                </a:solidFill>
                <a:effectLst/>
                <a:hlinkClick r:id="rId3">
                  <a:extLst>
                    <a:ext uri="{A12FA001-AC4F-418D-AE19-62706E023703}">
                      <ahyp:hlinkClr xmlns:ahyp="http://schemas.microsoft.com/office/drawing/2018/hyperlinkcolor" val="tx"/>
                    </a:ext>
                  </a:extLst>
                </a:hlinkClick>
              </a:rPr>
              <a:t>willing to give you some money</a:t>
            </a:r>
            <a:r>
              <a:rPr lang="en-IE" b="0" i="0" dirty="0">
                <a:solidFill>
                  <a:schemeClr val="tx1">
                    <a:lumMod val="75000"/>
                    <a:lumOff val="25000"/>
                  </a:schemeClr>
                </a:solidFill>
                <a:effectLst/>
              </a:rPr>
              <a:t> to get your project started if your idea is convincing enough. </a:t>
            </a:r>
            <a:r>
              <a:rPr lang="en-IE" b="0" i="0" u="sng" dirty="0">
                <a:solidFill>
                  <a:schemeClr val="tx1">
                    <a:lumMod val="75000"/>
                    <a:lumOff val="25000"/>
                  </a:schemeClr>
                </a:solidFill>
                <a:effectLst/>
                <a:hlinkClick r:id="rId4">
                  <a:extLst>
                    <a:ext uri="{A12FA001-AC4F-418D-AE19-62706E023703}">
                      <ahyp:hlinkClr xmlns:ahyp="http://schemas.microsoft.com/office/drawing/2018/hyperlinkcolor" val="tx"/>
                    </a:ext>
                  </a:extLst>
                </a:hlinkClick>
              </a:rPr>
              <a:t>Here’s our guide on finding money to start up</a:t>
            </a:r>
            <a:r>
              <a:rPr lang="en-IE" u="sng" dirty="0">
                <a:solidFill>
                  <a:schemeClr val="tx1">
                    <a:lumMod val="75000"/>
                    <a:lumOff val="25000"/>
                  </a:schemeClr>
                </a:solidFill>
              </a:rPr>
              <a:t> </a:t>
            </a:r>
            <a:r>
              <a:rPr lang="en-IE" dirty="0">
                <a:solidFill>
                  <a:schemeClr val="tx1">
                    <a:lumMod val="75000"/>
                    <a:lumOff val="25000"/>
                  </a:schemeClr>
                </a:solidFill>
              </a:rPr>
              <a:t>a UK initiative. Go to your DSI Map to find your local funding options. In the following sections of this Module you will learn different ways to fund your YDSI Idea.</a:t>
            </a:r>
          </a:p>
          <a:p>
            <a:r>
              <a:rPr lang="en-IE" sz="2800" b="1" dirty="0">
                <a:solidFill>
                  <a:srgbClr val="40A67A"/>
                </a:solidFill>
              </a:rPr>
              <a:t>Lean Approach: </a:t>
            </a:r>
            <a:r>
              <a:rPr lang="en-IE" dirty="0">
                <a:solidFill>
                  <a:schemeClr val="tx1">
                    <a:lumMod val="75000"/>
                    <a:lumOff val="25000"/>
                  </a:schemeClr>
                </a:solidFill>
              </a:rPr>
              <a:t>How can you build and develop this product with little investment? </a:t>
            </a:r>
          </a:p>
        </p:txBody>
      </p:sp>
      <p:sp>
        <p:nvSpPr>
          <p:cNvPr id="6" name="Text Placeholder 5">
            <a:extLst>
              <a:ext uri="{FF2B5EF4-FFF2-40B4-BE49-F238E27FC236}">
                <a16:creationId xmlns:a16="http://schemas.microsoft.com/office/drawing/2014/main" id="{1C4FEE05-4B36-4A93-BECF-CBBFEC30E377}"/>
              </a:ext>
            </a:extLst>
          </p:cNvPr>
          <p:cNvSpPr>
            <a:spLocks noGrp="1"/>
          </p:cNvSpPr>
          <p:nvPr>
            <p:ph type="body" sz="quarter" idx="15"/>
          </p:nvPr>
        </p:nvSpPr>
        <p:spPr>
          <a:xfrm>
            <a:off x="603258" y="308035"/>
            <a:ext cx="8979854" cy="1185787"/>
          </a:xfrm>
        </p:spPr>
        <p:txBody>
          <a:bodyPr>
            <a:normAutofit/>
          </a:bodyPr>
          <a:lstStyle/>
          <a:p>
            <a:r>
              <a:rPr lang="en-IE" b="1" dirty="0">
                <a:solidFill>
                  <a:srgbClr val="ED2A59"/>
                </a:solidFill>
              </a:rPr>
              <a:t>Tips for Starting a Lean Social Innovation Idea</a:t>
            </a:r>
          </a:p>
        </p:txBody>
      </p:sp>
      <p:sp>
        <p:nvSpPr>
          <p:cNvPr id="7" name="Text Placeholder 4">
            <a:extLst>
              <a:ext uri="{FF2B5EF4-FFF2-40B4-BE49-F238E27FC236}">
                <a16:creationId xmlns:a16="http://schemas.microsoft.com/office/drawing/2014/main" id="{72936AF5-5A8E-4ACE-A42E-7BD196E2D812}"/>
              </a:ext>
            </a:extLst>
          </p:cNvPr>
          <p:cNvSpPr txBox="1">
            <a:spLocks/>
          </p:cNvSpPr>
          <p:nvPr/>
        </p:nvSpPr>
        <p:spPr>
          <a:xfrm>
            <a:off x="2723051" y="308035"/>
            <a:ext cx="5896812" cy="10497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IE" b="1" dirty="0"/>
          </a:p>
        </p:txBody>
      </p:sp>
    </p:spTree>
    <p:extLst>
      <p:ext uri="{BB962C8B-B14F-4D97-AF65-F5344CB8AC3E}">
        <p14:creationId xmlns:p14="http://schemas.microsoft.com/office/powerpoint/2010/main" val="1627820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5D3C520-12D0-4C14-973D-8884051C14C5}"/>
              </a:ext>
            </a:extLst>
          </p:cNvPr>
          <p:cNvSpPr>
            <a:spLocks noGrp="1"/>
          </p:cNvSpPr>
          <p:nvPr>
            <p:ph type="body" sz="quarter" idx="14"/>
          </p:nvPr>
        </p:nvSpPr>
        <p:spPr>
          <a:xfrm>
            <a:off x="603258" y="1493822"/>
            <a:ext cx="10985483" cy="2644774"/>
          </a:xfrm>
        </p:spPr>
        <p:txBody>
          <a:bodyPr/>
          <a:lstStyle/>
          <a:p>
            <a:r>
              <a:rPr lang="en-IE" sz="3200" b="1" dirty="0">
                <a:solidFill>
                  <a:srgbClr val="ED2A59"/>
                </a:solidFill>
              </a:rPr>
              <a:t>5.  Measure Your Social Impact</a:t>
            </a:r>
          </a:p>
          <a:p>
            <a:r>
              <a:rPr lang="en-IE" dirty="0">
                <a:solidFill>
                  <a:schemeClr val="tx1">
                    <a:lumMod val="75000"/>
                    <a:lumOff val="25000"/>
                  </a:schemeClr>
                </a:solidFill>
              </a:rPr>
              <a:t>I</a:t>
            </a:r>
            <a:r>
              <a:rPr lang="en-IE" b="0" i="0" dirty="0">
                <a:solidFill>
                  <a:schemeClr val="tx1">
                    <a:lumMod val="75000"/>
                    <a:lumOff val="25000"/>
                  </a:schemeClr>
                </a:solidFill>
                <a:effectLst/>
              </a:rPr>
              <a:t>mpact measurement is absolutely key to identifying and engaging with relevant stakeholders, investors and funders. Measuring social impact will allow you to prove what you difference you can make and how many will be positively impacted. Proving impact demonstrates to stakeholders (including funders) that what your will do will make a significant difference (or not). </a:t>
            </a:r>
          </a:p>
          <a:p>
            <a:r>
              <a:rPr lang="en-IE" sz="3200" b="1" dirty="0">
                <a:solidFill>
                  <a:srgbClr val="ED2A59"/>
                </a:solidFill>
              </a:rPr>
              <a:t>6.  Write a Business Plan </a:t>
            </a:r>
          </a:p>
          <a:p>
            <a:pPr algn="l"/>
            <a:r>
              <a:rPr lang="en-IE" b="0" i="0" dirty="0">
                <a:solidFill>
                  <a:schemeClr val="tx1">
                    <a:lumMod val="75000"/>
                    <a:lumOff val="25000"/>
                  </a:schemeClr>
                </a:solidFill>
                <a:effectLst/>
              </a:rPr>
              <a:t>A business plan is there to provide all the answers that anyone might ask about your business. And, to state the obvious, it is a </a:t>
            </a:r>
            <a:r>
              <a:rPr lang="en-IE" b="0" i="1" dirty="0">
                <a:solidFill>
                  <a:schemeClr val="tx1">
                    <a:lumMod val="75000"/>
                    <a:lumOff val="25000"/>
                  </a:schemeClr>
                </a:solidFill>
                <a:effectLst/>
              </a:rPr>
              <a:t>plan</a:t>
            </a:r>
            <a:r>
              <a:rPr lang="en-IE" b="0" i="0" dirty="0">
                <a:solidFill>
                  <a:schemeClr val="tx1">
                    <a:lumMod val="75000"/>
                    <a:lumOff val="25000"/>
                  </a:schemeClr>
                </a:solidFill>
                <a:effectLst/>
              </a:rPr>
              <a:t> – a home for all the thinking that you have done about how to make this thing work. Anyone interested in your business (particularly investors) will ask to see your business plan, so it’s good to have one even if you don’t think it’s perfect. Here is </a:t>
            </a:r>
            <a:r>
              <a:rPr lang="en-IE" b="0" i="0" u="sng" dirty="0">
                <a:solidFill>
                  <a:schemeClr val="tx1">
                    <a:lumMod val="75000"/>
                    <a:lumOff val="25000"/>
                  </a:schemeClr>
                </a:solidFill>
                <a:effectLst/>
                <a:hlinkClick r:id="rId2">
                  <a:extLst>
                    <a:ext uri="{A12FA001-AC4F-418D-AE19-62706E023703}">
                      <ahyp:hlinkClr xmlns:ahyp="http://schemas.microsoft.com/office/drawing/2018/hyperlinkcolor" val="tx"/>
                    </a:ext>
                  </a:extLst>
                </a:hlinkClick>
              </a:rPr>
              <a:t>some guidance</a:t>
            </a:r>
            <a:r>
              <a:rPr lang="en-IE" b="0" i="0" dirty="0">
                <a:solidFill>
                  <a:schemeClr val="tx1">
                    <a:lumMod val="75000"/>
                    <a:lumOff val="25000"/>
                  </a:schemeClr>
                </a:solidFill>
                <a:effectLst/>
              </a:rPr>
              <a:t> to hold your hand through this, and you can find good examples with a quick google search. </a:t>
            </a:r>
          </a:p>
          <a:p>
            <a:endParaRPr lang="en-IE" dirty="0">
              <a:solidFill>
                <a:schemeClr val="tx1">
                  <a:lumMod val="75000"/>
                  <a:lumOff val="25000"/>
                </a:schemeClr>
              </a:solidFill>
            </a:endParaRPr>
          </a:p>
        </p:txBody>
      </p:sp>
      <p:sp>
        <p:nvSpPr>
          <p:cNvPr id="6" name="Text Placeholder 5">
            <a:extLst>
              <a:ext uri="{FF2B5EF4-FFF2-40B4-BE49-F238E27FC236}">
                <a16:creationId xmlns:a16="http://schemas.microsoft.com/office/drawing/2014/main" id="{1C4FEE05-4B36-4A93-BECF-CBBFEC30E377}"/>
              </a:ext>
            </a:extLst>
          </p:cNvPr>
          <p:cNvSpPr>
            <a:spLocks noGrp="1"/>
          </p:cNvSpPr>
          <p:nvPr>
            <p:ph type="body" sz="quarter" idx="15"/>
          </p:nvPr>
        </p:nvSpPr>
        <p:spPr>
          <a:xfrm>
            <a:off x="603258" y="308035"/>
            <a:ext cx="8979854" cy="1185787"/>
          </a:xfrm>
        </p:spPr>
        <p:txBody>
          <a:bodyPr>
            <a:normAutofit/>
          </a:bodyPr>
          <a:lstStyle/>
          <a:p>
            <a:r>
              <a:rPr lang="en-IE" b="1" dirty="0">
                <a:solidFill>
                  <a:srgbClr val="ED2A59"/>
                </a:solidFill>
              </a:rPr>
              <a:t>Tips for Starting a Lean Social Innovation Idea</a:t>
            </a:r>
          </a:p>
          <a:p>
            <a:endParaRPr lang="en-IE" sz="3200" b="1" dirty="0">
              <a:solidFill>
                <a:srgbClr val="ED2A59"/>
              </a:solidFill>
            </a:endParaRPr>
          </a:p>
        </p:txBody>
      </p:sp>
      <p:sp>
        <p:nvSpPr>
          <p:cNvPr id="7" name="Text Placeholder 4">
            <a:extLst>
              <a:ext uri="{FF2B5EF4-FFF2-40B4-BE49-F238E27FC236}">
                <a16:creationId xmlns:a16="http://schemas.microsoft.com/office/drawing/2014/main" id="{72936AF5-5A8E-4ACE-A42E-7BD196E2D812}"/>
              </a:ext>
            </a:extLst>
          </p:cNvPr>
          <p:cNvSpPr txBox="1">
            <a:spLocks/>
          </p:cNvSpPr>
          <p:nvPr/>
        </p:nvSpPr>
        <p:spPr>
          <a:xfrm>
            <a:off x="3147594" y="145292"/>
            <a:ext cx="5896812" cy="10497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IE" b="1" dirty="0"/>
          </a:p>
        </p:txBody>
      </p:sp>
    </p:spTree>
    <p:extLst>
      <p:ext uri="{BB962C8B-B14F-4D97-AF65-F5344CB8AC3E}">
        <p14:creationId xmlns:p14="http://schemas.microsoft.com/office/powerpoint/2010/main" val="3384623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17406</TotalTime>
  <Words>7564</Words>
  <Application>Microsoft Office PowerPoint</Application>
  <PresentationFormat>Widescreen</PresentationFormat>
  <Paragraphs>454</Paragraphs>
  <Slides>67</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67</vt:i4>
      </vt:variant>
    </vt:vector>
  </HeadingPairs>
  <TitlesOfParts>
    <vt:vector size="83" baseType="lpstr">
      <vt:lpstr>Arial</vt:lpstr>
      <vt:lpstr>AvantGardeDemi</vt:lpstr>
      <vt:lpstr>Averta</vt:lpstr>
      <vt:lpstr>Calibri</vt:lpstr>
      <vt:lpstr>Calibri Light</vt:lpstr>
      <vt:lpstr>Century Gothic</vt:lpstr>
      <vt:lpstr>charter</vt:lpstr>
      <vt:lpstr>Cooper Black</vt:lpstr>
      <vt:lpstr>Montserrat</vt:lpstr>
      <vt:lpstr>Open Sans</vt:lpstr>
      <vt:lpstr>Poppins</vt:lpstr>
      <vt:lpstr>Quattrocento Sans</vt:lpstr>
      <vt:lpstr>Scala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cp:lastModifiedBy>
  <cp:revision>740</cp:revision>
  <cp:lastPrinted>2021-01-20T10:03:38Z</cp:lastPrinted>
  <dcterms:created xsi:type="dcterms:W3CDTF">2020-04-01T16:37:27Z</dcterms:created>
  <dcterms:modified xsi:type="dcterms:W3CDTF">2021-06-22T11:32:32Z</dcterms:modified>
</cp:coreProperties>
</file>