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948" r:id="rId3"/>
    <p:sldId id="315" r:id="rId4"/>
    <p:sldId id="385" r:id="rId5"/>
    <p:sldId id="1111" r:id="rId6"/>
    <p:sldId id="1235" r:id="rId7"/>
    <p:sldId id="1241" r:id="rId8"/>
    <p:sldId id="1242" r:id="rId9"/>
    <p:sldId id="1247" r:id="rId10"/>
    <p:sldId id="1248" r:id="rId11"/>
    <p:sldId id="1243" r:id="rId12"/>
    <p:sldId id="1244" r:id="rId13"/>
    <p:sldId id="1246" r:id="rId14"/>
    <p:sldId id="1245" r:id="rId15"/>
    <p:sldId id="1177" r:id="rId16"/>
    <p:sldId id="1213" r:id="rId17"/>
    <p:sldId id="1214" r:id="rId18"/>
    <p:sldId id="1209" r:id="rId19"/>
    <p:sldId id="1211" r:id="rId20"/>
    <p:sldId id="1212" r:id="rId21"/>
    <p:sldId id="1197" r:id="rId22"/>
    <p:sldId id="1180" r:id="rId23"/>
    <p:sldId id="1184" r:id="rId24"/>
    <p:sldId id="1185" r:id="rId25"/>
    <p:sldId id="1168" r:id="rId26"/>
    <p:sldId id="1171" r:id="rId27"/>
    <p:sldId id="1176" r:id="rId28"/>
    <p:sldId id="1181" r:id="rId29"/>
    <p:sldId id="1182" r:id="rId30"/>
    <p:sldId id="1186" r:id="rId31"/>
    <p:sldId id="1199" r:id="rId32"/>
    <p:sldId id="1200" r:id="rId33"/>
    <p:sldId id="1201" r:id="rId34"/>
    <p:sldId id="1202" r:id="rId35"/>
    <p:sldId id="1226" r:id="rId36"/>
    <p:sldId id="1227" r:id="rId37"/>
    <p:sldId id="1228" r:id="rId38"/>
    <p:sldId id="1231" r:id="rId39"/>
    <p:sldId id="1232" r:id="rId40"/>
    <p:sldId id="1204" r:id="rId41"/>
    <p:sldId id="1206" r:id="rId42"/>
    <p:sldId id="1207" r:id="rId43"/>
    <p:sldId id="1203" r:id="rId44"/>
    <p:sldId id="1205" r:id="rId45"/>
    <p:sldId id="1215" r:id="rId46"/>
    <p:sldId id="1217" r:id="rId47"/>
    <p:sldId id="1249" r:id="rId48"/>
    <p:sldId id="1218" r:id="rId49"/>
    <p:sldId id="1219" r:id="rId50"/>
    <p:sldId id="1225" r:id="rId51"/>
    <p:sldId id="1194" r:id="rId52"/>
    <p:sldId id="1195" r:id="rId53"/>
    <p:sldId id="1220" r:id="rId54"/>
    <p:sldId id="1223" r:id="rId55"/>
    <p:sldId id="1224" r:id="rId56"/>
    <p:sldId id="1187" r:id="rId57"/>
    <p:sldId id="1188" r:id="rId58"/>
    <p:sldId id="1189" r:id="rId59"/>
    <p:sldId id="1234" r:id="rId60"/>
    <p:sldId id="1192" r:id="rId61"/>
    <p:sldId id="1193" r:id="rId62"/>
    <p:sldId id="940" r:id="rId63"/>
    <p:sldId id="941" r:id="rId64"/>
    <p:sldId id="1172" r:id="rId65"/>
    <p:sldId id="1173" r:id="rId66"/>
    <p:sldId id="290" r:id="rId67"/>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agan" initials="LM" lastIdx="1" clrIdx="0">
    <p:extLst>
      <p:ext uri="{19B8F6BF-5375-455C-9EA6-DF929625EA0E}">
        <p15:presenceInfo xmlns:p15="http://schemas.microsoft.com/office/powerpoint/2012/main" userId="20ffe8ebb2a540df" providerId="Windows Live"/>
      </p:ext>
    </p:extLst>
  </p:cmAuthor>
  <p:cmAuthor id="2" name="Orla Casey" initials="OC" lastIdx="1" clrIdx="1">
    <p:extLst>
      <p:ext uri="{19B8F6BF-5375-455C-9EA6-DF929625EA0E}">
        <p15:presenceInfo xmlns:p15="http://schemas.microsoft.com/office/powerpoint/2012/main" userId="S::orla@momentumconsulting.ie::ee9f56f0-43a2-47ae-a5b8-d4a7d2f5c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377D"/>
    <a:srgbClr val="ED2A59"/>
    <a:srgbClr val="F89D2A"/>
    <a:srgbClr val="009FD8"/>
    <a:srgbClr val="40A67A"/>
    <a:srgbClr val="6D3A93"/>
    <a:srgbClr val="FDA81F"/>
    <a:srgbClr val="76C6D3"/>
    <a:srgbClr val="FBC412"/>
    <a:srgbClr val="00A4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81" autoAdjust="0"/>
    <p:restoredTop sz="94712" autoAdjust="0"/>
  </p:normalViewPr>
  <p:slideViewPr>
    <p:cSldViewPr snapToGrid="0" snapToObjects="1">
      <p:cViewPr varScale="1">
        <p:scale>
          <a:sx n="106" d="100"/>
          <a:sy n="106" d="100"/>
        </p:scale>
        <p:origin x="78" y="78"/>
      </p:cViewPr>
      <p:guideLst/>
    </p:cSldViewPr>
  </p:slideViewPr>
  <p:notesTextViewPr>
    <p:cViewPr>
      <p:scale>
        <a:sx n="1" d="1"/>
        <a:sy n="1" d="1"/>
      </p:scale>
      <p:origin x="0" y="0"/>
    </p:cViewPr>
  </p:notesTextViewPr>
  <p:sorterViewPr>
    <p:cViewPr>
      <p:scale>
        <a:sx n="58" d="100"/>
        <a:sy n="58" d="100"/>
      </p:scale>
      <p:origin x="0" y="-46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4-06T11:10:20.680" idx="1">
    <p:pos x="2873" y="2763"/>
    <p:text>Hi Laura, just wondering on this -the end of Mod 3 says that this module is on  How to set up a digital social innovation project or business
Perhaps this can be addressed by adding a few slides at the beginning before going straight into partnerships and collaborations</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YDSI</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YDSI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2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 Blu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FD371AD-0429-474B-8B37-7238FDC79DB1}"/>
              </a:ext>
            </a:extLst>
          </p:cNvPr>
          <p:cNvSpPr/>
          <p:nvPr userDrawn="1"/>
        </p:nvSpPr>
        <p:spPr>
          <a:xfrm>
            <a:off x="0" y="269"/>
            <a:ext cx="12192000" cy="685773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Picture Placeholder 26">
            <a:extLst>
              <a:ext uri="{FF2B5EF4-FFF2-40B4-BE49-F238E27FC236}">
                <a16:creationId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6" name="Straight Connector 35">
            <a:extLst>
              <a:ext uri="{FF2B5EF4-FFF2-40B4-BE49-F238E27FC236}">
                <a16:creationId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6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 White 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36" name="Straight Connector 35">
            <a:extLst>
              <a:ext uri="{FF2B5EF4-FFF2-40B4-BE49-F238E27FC236}">
                <a16:creationId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sub headings - Pi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F400A3D-9332-3E45-9F40-FBDCD97CCAB9}"/>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6" name="Straight Connector 25">
            <a:extLst>
              <a:ext uri="{FF2B5EF4-FFF2-40B4-BE49-F238E27FC236}">
                <a16:creationId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7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6" name="Straight Connector 25">
            <a:extLst>
              <a:ext uri="{FF2B5EF4-FFF2-40B4-BE49-F238E27FC236}">
                <a16:creationId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777DCA-8E12-E142-BFE8-D66784F8EE15}"/>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121966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sub headings - White">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252006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365465" y="2699434"/>
            <a:ext cx="5168280"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365465" y="1651482"/>
            <a:ext cx="516828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5592CFB-3912-0442-B914-01FFECC6CFA4}"/>
              </a:ext>
            </a:extLst>
          </p:cNvPr>
          <p:cNvGrpSpPr/>
          <p:nvPr userDrawn="1"/>
        </p:nvGrpSpPr>
        <p:grpSpPr>
          <a:xfrm>
            <a:off x="6096000" y="231195"/>
            <a:ext cx="5387212" cy="6395610"/>
            <a:chOff x="585323" y="1281787"/>
            <a:chExt cx="4553837" cy="5406241"/>
          </a:xfrm>
        </p:grpSpPr>
        <p:sp>
          <p:nvSpPr>
            <p:cNvPr id="15" name="Right Triangle 14">
              <a:extLst>
                <a:ext uri="{FF2B5EF4-FFF2-40B4-BE49-F238E27FC236}">
                  <a16:creationId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1713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365465" y="2699434"/>
            <a:ext cx="4763578"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365465" y="9384"/>
            <a:ext cx="4763578"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5592CFB-3912-0442-B914-01FFECC6CFA4}"/>
              </a:ext>
            </a:extLst>
          </p:cNvPr>
          <p:cNvGrpSpPr/>
          <p:nvPr userDrawn="1"/>
        </p:nvGrpSpPr>
        <p:grpSpPr>
          <a:xfrm>
            <a:off x="5370791" y="706737"/>
            <a:ext cx="6112421" cy="5920067"/>
            <a:chOff x="585323" y="1281787"/>
            <a:chExt cx="4553837" cy="5406241"/>
          </a:xfrm>
        </p:grpSpPr>
        <p:sp>
          <p:nvSpPr>
            <p:cNvPr id="15" name="Right Triangle 14">
              <a:extLst>
                <a:ext uri="{FF2B5EF4-FFF2-40B4-BE49-F238E27FC236}">
                  <a16:creationId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1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64189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ullet with photo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E472BD2-5F99-F64A-BF81-3C72416FA1ED}"/>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03C2BA4-F42A-2348-A223-F06043A8BBE1}"/>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0" name="Straight Connector 29">
            <a:extLst>
              <a:ext uri="{FF2B5EF4-FFF2-40B4-BE49-F238E27FC236}">
                <a16:creationId xmlns:a16="http://schemas.microsoft.com/office/drawing/2014/main" id="{2FEF9BFC-EB59-0741-9504-3B1AF873B471}"/>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E3633A5D-3792-1949-8C3B-D92754B77D26}"/>
              </a:ext>
            </a:extLst>
          </p:cNvPr>
          <p:cNvSpPr/>
          <p:nvPr userDrawn="1"/>
        </p:nvSpPr>
        <p:spPr>
          <a:xfrm>
            <a:off x="835544" y="0"/>
            <a:ext cx="10462549" cy="6857999"/>
          </a:xfrm>
          <a:custGeom>
            <a:avLst/>
            <a:gdLst>
              <a:gd name="connsiteX0" fmla="*/ 1458523 w 10462549"/>
              <a:gd name="connsiteY0" fmla="*/ 0 h 6857999"/>
              <a:gd name="connsiteX1" fmla="*/ 9004026 w 10462549"/>
              <a:gd name="connsiteY1" fmla="*/ 0 h 6857999"/>
              <a:gd name="connsiteX2" fmla="*/ 9103559 w 10462549"/>
              <a:gd name="connsiteY2" fmla="*/ 99642 h 6857999"/>
              <a:gd name="connsiteX3" fmla="*/ 10462549 w 10462549"/>
              <a:gd name="connsiteY3" fmla="*/ 3456852 h 6857999"/>
              <a:gd name="connsiteX4" fmla="*/ 9103559 w 10462549"/>
              <a:gd name="connsiteY4" fmla="*/ 6814061 h 6857999"/>
              <a:gd name="connsiteX5" fmla="*/ 9059669 w 10462549"/>
              <a:gd name="connsiteY5" fmla="*/ 6857999 h 6857999"/>
              <a:gd name="connsiteX6" fmla="*/ 1402880 w 10462549"/>
              <a:gd name="connsiteY6" fmla="*/ 6857999 h 6857999"/>
              <a:gd name="connsiteX7" fmla="*/ 1358990 w 10462549"/>
              <a:gd name="connsiteY7" fmla="*/ 6814061 h 6857999"/>
              <a:gd name="connsiteX8" fmla="*/ 0 w 10462549"/>
              <a:gd name="connsiteY8" fmla="*/ 3456852 h 6857999"/>
              <a:gd name="connsiteX9" fmla="*/ 1358990 w 10462549"/>
              <a:gd name="connsiteY9" fmla="*/ 99642 h 6857999"/>
              <a:gd name="connsiteX10" fmla="*/ 1458523 w 10462549"/>
              <a:gd name="connsiteY10" fmla="*/ 0 h 6857999"/>
              <a:gd name="connsiteX11" fmla="*/ 5227813 w 10462549"/>
              <a:gd name="connsiteY11" fmla="*/ 273318 h 6857999"/>
              <a:gd name="connsiteX12" fmla="*/ 1883105 w 10462549"/>
              <a:gd name="connsiteY12" fmla="*/ 3465709 h 6857999"/>
              <a:gd name="connsiteX13" fmla="*/ 5227813 w 10462549"/>
              <a:gd name="connsiteY13" fmla="*/ 6658100 h 6857999"/>
              <a:gd name="connsiteX14" fmla="*/ 8572521 w 10462549"/>
              <a:gd name="connsiteY14" fmla="*/ 3465709 h 6857999"/>
              <a:gd name="connsiteX15" fmla="*/ 5227813 w 10462549"/>
              <a:gd name="connsiteY15" fmla="*/ 27331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2549" h="685799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EC0CC9C5-BAF9-4C4D-BF5D-018260387B24}"/>
              </a:ext>
            </a:extLst>
          </p:cNvPr>
          <p:cNvSpPr/>
          <p:nvPr userDrawn="1"/>
        </p:nvSpPr>
        <p:spPr>
          <a:xfrm>
            <a:off x="1628273" y="557463"/>
            <a:ext cx="8935453" cy="5690787"/>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a16="http://schemas.microsoft.com/office/drawing/2014/main" id="{09C09A60-4AC3-524A-84FC-4913FB51A720}"/>
              </a:ext>
            </a:extLst>
          </p:cNvPr>
          <p:cNvSpPr>
            <a:spLocks noGrp="1"/>
          </p:cNvSpPr>
          <p:nvPr>
            <p:ph type="pic" sz="quarter" idx="10"/>
          </p:nvPr>
        </p:nvSpPr>
        <p:spPr>
          <a:xfrm>
            <a:off x="203667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3" name="Rectangle 52">
            <a:extLst>
              <a:ext uri="{FF2B5EF4-FFF2-40B4-BE49-F238E27FC236}">
                <a16:creationId xmlns:a16="http://schemas.microsoft.com/office/drawing/2014/main" id="{E3B7744D-1808-2A44-AEF9-7E8022C73EAC}"/>
              </a:ext>
            </a:extLst>
          </p:cNvPr>
          <p:cNvSpPr/>
          <p:nvPr userDrawn="1"/>
        </p:nvSpPr>
        <p:spPr>
          <a:xfrm>
            <a:off x="287521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3">
            <a:extLst>
              <a:ext uri="{FF2B5EF4-FFF2-40B4-BE49-F238E27FC236}">
                <a16:creationId xmlns:a16="http://schemas.microsoft.com/office/drawing/2014/main" id="{BFEF5DF2-7014-0946-9BB0-5E6E0EC62065}"/>
              </a:ext>
            </a:extLst>
          </p:cNvPr>
          <p:cNvSpPr>
            <a:spLocks noGrp="1"/>
          </p:cNvSpPr>
          <p:nvPr>
            <p:ph type="body" sz="quarter" idx="14" hasCustomPrompt="1"/>
          </p:nvPr>
        </p:nvSpPr>
        <p:spPr>
          <a:xfrm>
            <a:off x="228775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55" name="Text Placeholder 25">
            <a:extLst>
              <a:ext uri="{FF2B5EF4-FFF2-40B4-BE49-F238E27FC236}">
                <a16:creationId xmlns:a16="http://schemas.microsoft.com/office/drawing/2014/main" id="{0B91CD3E-AB8D-B64A-933C-77902AF5C69A}"/>
              </a:ext>
            </a:extLst>
          </p:cNvPr>
          <p:cNvSpPr>
            <a:spLocks noGrp="1"/>
          </p:cNvSpPr>
          <p:nvPr>
            <p:ph type="body" sz="quarter" idx="15" hasCustomPrompt="1"/>
          </p:nvPr>
        </p:nvSpPr>
        <p:spPr>
          <a:xfrm>
            <a:off x="228775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56" name="Text Placeholder 25">
            <a:extLst>
              <a:ext uri="{FF2B5EF4-FFF2-40B4-BE49-F238E27FC236}">
                <a16:creationId xmlns:a16="http://schemas.microsoft.com/office/drawing/2014/main" id="{5A577084-F618-A640-9B32-5728B4024243}"/>
              </a:ext>
            </a:extLst>
          </p:cNvPr>
          <p:cNvSpPr>
            <a:spLocks noGrp="1"/>
          </p:cNvSpPr>
          <p:nvPr>
            <p:ph type="body" sz="quarter" idx="16" hasCustomPrompt="1"/>
          </p:nvPr>
        </p:nvSpPr>
        <p:spPr>
          <a:xfrm>
            <a:off x="287521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57" name="Picture Placeholder 56">
            <a:extLst>
              <a:ext uri="{FF2B5EF4-FFF2-40B4-BE49-F238E27FC236}">
                <a16:creationId xmlns:a16="http://schemas.microsoft.com/office/drawing/2014/main" id="{BC507682-635E-524F-9469-B45BAB70F692}"/>
              </a:ext>
            </a:extLst>
          </p:cNvPr>
          <p:cNvSpPr>
            <a:spLocks noGrp="1"/>
          </p:cNvSpPr>
          <p:nvPr>
            <p:ph type="pic" sz="quarter" idx="17"/>
          </p:nvPr>
        </p:nvSpPr>
        <p:spPr>
          <a:xfrm>
            <a:off x="476545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8" name="Rectangle 57">
            <a:extLst>
              <a:ext uri="{FF2B5EF4-FFF2-40B4-BE49-F238E27FC236}">
                <a16:creationId xmlns:a16="http://schemas.microsoft.com/office/drawing/2014/main" id="{3A96A8F3-57B6-3F4C-BB5D-22D43AB19DA4}"/>
              </a:ext>
            </a:extLst>
          </p:cNvPr>
          <p:cNvSpPr/>
          <p:nvPr userDrawn="1"/>
        </p:nvSpPr>
        <p:spPr>
          <a:xfrm>
            <a:off x="560399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3">
            <a:extLst>
              <a:ext uri="{FF2B5EF4-FFF2-40B4-BE49-F238E27FC236}">
                <a16:creationId xmlns:a16="http://schemas.microsoft.com/office/drawing/2014/main" id="{85A2B22F-9426-BF4F-B4DE-B77B9B10D60A}"/>
              </a:ext>
            </a:extLst>
          </p:cNvPr>
          <p:cNvSpPr>
            <a:spLocks noGrp="1"/>
          </p:cNvSpPr>
          <p:nvPr>
            <p:ph type="body" sz="quarter" idx="18" hasCustomPrompt="1"/>
          </p:nvPr>
        </p:nvSpPr>
        <p:spPr>
          <a:xfrm>
            <a:off x="501653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0" name="Text Placeholder 25">
            <a:extLst>
              <a:ext uri="{FF2B5EF4-FFF2-40B4-BE49-F238E27FC236}">
                <a16:creationId xmlns:a16="http://schemas.microsoft.com/office/drawing/2014/main" id="{B42D8ADB-FFF1-C84B-AA49-86F1493F4FF5}"/>
              </a:ext>
            </a:extLst>
          </p:cNvPr>
          <p:cNvSpPr>
            <a:spLocks noGrp="1"/>
          </p:cNvSpPr>
          <p:nvPr>
            <p:ph type="body" sz="quarter" idx="19" hasCustomPrompt="1"/>
          </p:nvPr>
        </p:nvSpPr>
        <p:spPr>
          <a:xfrm>
            <a:off x="501653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1" name="Text Placeholder 25">
            <a:extLst>
              <a:ext uri="{FF2B5EF4-FFF2-40B4-BE49-F238E27FC236}">
                <a16:creationId xmlns:a16="http://schemas.microsoft.com/office/drawing/2014/main" id="{5B11073F-5693-B645-B49F-4D025581383A}"/>
              </a:ext>
            </a:extLst>
          </p:cNvPr>
          <p:cNvSpPr>
            <a:spLocks noGrp="1"/>
          </p:cNvSpPr>
          <p:nvPr>
            <p:ph type="body" sz="quarter" idx="20" hasCustomPrompt="1"/>
          </p:nvPr>
        </p:nvSpPr>
        <p:spPr>
          <a:xfrm>
            <a:off x="560399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2" name="Picture Placeholder 61">
            <a:extLst>
              <a:ext uri="{FF2B5EF4-FFF2-40B4-BE49-F238E27FC236}">
                <a16:creationId xmlns:a16="http://schemas.microsoft.com/office/drawing/2014/main" id="{C54123EA-C5AD-C446-8F8B-8C752ED01F40}"/>
              </a:ext>
            </a:extLst>
          </p:cNvPr>
          <p:cNvSpPr>
            <a:spLocks noGrp="1"/>
          </p:cNvSpPr>
          <p:nvPr>
            <p:ph type="pic" sz="quarter" idx="21"/>
          </p:nvPr>
        </p:nvSpPr>
        <p:spPr>
          <a:xfrm>
            <a:off x="7569410"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63" name="Rectangle 62">
            <a:extLst>
              <a:ext uri="{FF2B5EF4-FFF2-40B4-BE49-F238E27FC236}">
                <a16:creationId xmlns:a16="http://schemas.microsoft.com/office/drawing/2014/main" id="{57F3C7DF-517C-7B4F-A61B-277D9688EC6E}"/>
              </a:ext>
            </a:extLst>
          </p:cNvPr>
          <p:cNvSpPr/>
          <p:nvPr userDrawn="1"/>
        </p:nvSpPr>
        <p:spPr>
          <a:xfrm>
            <a:off x="8407944"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23">
            <a:extLst>
              <a:ext uri="{FF2B5EF4-FFF2-40B4-BE49-F238E27FC236}">
                <a16:creationId xmlns:a16="http://schemas.microsoft.com/office/drawing/2014/main" id="{B9DCC318-FDAC-E64C-90D6-A8E9036C7A8B}"/>
              </a:ext>
            </a:extLst>
          </p:cNvPr>
          <p:cNvSpPr>
            <a:spLocks noGrp="1"/>
          </p:cNvSpPr>
          <p:nvPr>
            <p:ph type="body" sz="quarter" idx="22" hasCustomPrompt="1"/>
          </p:nvPr>
        </p:nvSpPr>
        <p:spPr>
          <a:xfrm>
            <a:off x="7820489"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5" name="Text Placeholder 25">
            <a:extLst>
              <a:ext uri="{FF2B5EF4-FFF2-40B4-BE49-F238E27FC236}">
                <a16:creationId xmlns:a16="http://schemas.microsoft.com/office/drawing/2014/main" id="{A5B33296-B500-BA4D-87B2-689F24491DDE}"/>
              </a:ext>
            </a:extLst>
          </p:cNvPr>
          <p:cNvSpPr>
            <a:spLocks noGrp="1"/>
          </p:cNvSpPr>
          <p:nvPr>
            <p:ph type="body" sz="quarter" idx="23" hasCustomPrompt="1"/>
          </p:nvPr>
        </p:nvSpPr>
        <p:spPr>
          <a:xfrm>
            <a:off x="7820488"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6" name="Text Placeholder 25">
            <a:extLst>
              <a:ext uri="{FF2B5EF4-FFF2-40B4-BE49-F238E27FC236}">
                <a16:creationId xmlns:a16="http://schemas.microsoft.com/office/drawing/2014/main" id="{424E45D8-890A-4043-97BB-434C13CECC03}"/>
              </a:ext>
            </a:extLst>
          </p:cNvPr>
          <p:cNvSpPr>
            <a:spLocks noGrp="1"/>
          </p:cNvSpPr>
          <p:nvPr>
            <p:ph type="body" sz="quarter" idx="24" hasCustomPrompt="1"/>
          </p:nvPr>
        </p:nvSpPr>
        <p:spPr>
          <a:xfrm>
            <a:off x="8407945"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Tree>
    <p:extLst>
      <p:ext uri="{BB962C8B-B14F-4D97-AF65-F5344CB8AC3E}">
        <p14:creationId xmlns:p14="http://schemas.microsoft.com/office/powerpoint/2010/main" val="288099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with text - pink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DD14410-94CE-F048-AD69-2BCCEC668E3F}"/>
              </a:ext>
            </a:extLst>
          </p:cNvPr>
          <p:cNvSpPr/>
          <p:nvPr userDrawn="1"/>
        </p:nvSpPr>
        <p:spPr>
          <a:xfrm>
            <a:off x="6753" y="0"/>
            <a:ext cx="8764172"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7" name="Straight Connector 26">
            <a:extLst>
              <a:ext uri="{FF2B5EF4-FFF2-40B4-BE49-F238E27FC236}">
                <a16:creationId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548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YDSI</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6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with text - white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DD14410-94CE-F048-AD69-2BCCEC668E3F}"/>
              </a:ext>
            </a:extLst>
          </p:cNvPr>
          <p:cNvSpPr/>
          <p:nvPr userDrawn="1"/>
        </p:nvSpPr>
        <p:spPr>
          <a:xfrm>
            <a:off x="6753" y="0"/>
            <a:ext cx="8764172"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7" name="Straight Connector 26">
            <a:extLst>
              <a:ext uri="{FF2B5EF4-FFF2-40B4-BE49-F238E27FC236}">
                <a16:creationId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56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with text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FA1C-9BA0-6E46-A97B-FC325F8601F6}"/>
              </a:ext>
            </a:extLst>
          </p:cNvPr>
          <p:cNvSpPr/>
          <p:nvPr userDrawn="1"/>
        </p:nvSpPr>
        <p:spPr>
          <a:xfrm>
            <a:off x="20821"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44902FF-2ECE-C741-A654-9E32083BE90A}"/>
              </a:ext>
            </a:extLst>
          </p:cNvPr>
          <p:cNvSpPr/>
          <p:nvPr userDrawn="1"/>
        </p:nvSpPr>
        <p:spPr>
          <a:xfrm>
            <a:off x="4149969" y="0"/>
            <a:ext cx="3404382"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4592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on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FA1C-9BA0-6E46-A97B-FC325F8601F6}"/>
              </a:ext>
            </a:extLst>
          </p:cNvPr>
          <p:cNvSpPr/>
          <p:nvPr userDrawn="1"/>
        </p:nvSpPr>
        <p:spPr>
          <a:xfrm>
            <a:off x="1" y="0"/>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34312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peech bubble 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FA1C-9BA0-6E46-A97B-FC325F8601F6}"/>
              </a:ext>
            </a:extLst>
          </p:cNvPr>
          <p:cNvSpPr/>
          <p:nvPr userDrawn="1"/>
        </p:nvSpPr>
        <p:spPr>
          <a:xfrm>
            <a:off x="1" y="0"/>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30565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with text - pink &amp;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44902FF-2ECE-C741-A654-9E32083BE90A}"/>
              </a:ext>
            </a:extLst>
          </p:cNvPr>
          <p:cNvSpPr/>
          <p:nvPr userDrawn="1"/>
        </p:nvSpPr>
        <p:spPr>
          <a:xfrm>
            <a:off x="0" y="0"/>
            <a:ext cx="6542926"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7398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with text -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39C2D5-9B62-F44C-AE77-E17DC6AF599F}"/>
              </a:ext>
            </a:extLst>
          </p:cNvPr>
          <p:cNvSpPr/>
          <p:nvPr userDrawn="1"/>
        </p:nvSpPr>
        <p:spPr>
          <a:xfrm>
            <a:off x="0" y="0"/>
            <a:ext cx="1219199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249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hotos with text -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68465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 Text - Pink">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29B84BE-DED7-D945-AD63-CA83E82C61F4}"/>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33D5A26C-46D6-5D4A-B571-4E35E67E854A}"/>
              </a:ext>
            </a:extLst>
          </p:cNvPr>
          <p:cNvSpPr>
            <a:spLocks noGrp="1"/>
          </p:cNvSpPr>
          <p:nvPr>
            <p:ph type="body" sz="quarter" idx="14" hasCustomPrompt="1"/>
          </p:nvPr>
        </p:nvSpPr>
        <p:spPr>
          <a:xfrm>
            <a:off x="5359398" y="2230946"/>
            <a:ext cx="4953000"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97821476-5344-9F41-A78C-ACED2A145F15}"/>
              </a:ext>
            </a:extLst>
          </p:cNvPr>
          <p:cNvSpPr>
            <a:spLocks noGrp="1"/>
          </p:cNvSpPr>
          <p:nvPr>
            <p:ph type="body" sz="quarter" idx="15" hasCustomPrompt="1"/>
          </p:nvPr>
        </p:nvSpPr>
        <p:spPr>
          <a:xfrm>
            <a:off x="5359400" y="3431298"/>
            <a:ext cx="4953000"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1" name="Picture Placeholder 30">
            <a:extLst>
              <a:ext uri="{FF2B5EF4-FFF2-40B4-BE49-F238E27FC236}">
                <a16:creationId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55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Photo - Text - Whit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33D5A26C-46D6-5D4A-B571-4E35E67E854A}"/>
              </a:ext>
            </a:extLst>
          </p:cNvPr>
          <p:cNvSpPr>
            <a:spLocks noGrp="1"/>
          </p:cNvSpPr>
          <p:nvPr>
            <p:ph type="body" sz="quarter" idx="14" hasCustomPrompt="1"/>
          </p:nvPr>
        </p:nvSpPr>
        <p:spPr>
          <a:xfrm>
            <a:off x="5621950" y="855235"/>
            <a:ext cx="4953000"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97821476-5344-9F41-A78C-ACED2A145F15}"/>
              </a:ext>
            </a:extLst>
          </p:cNvPr>
          <p:cNvSpPr>
            <a:spLocks noGrp="1"/>
          </p:cNvSpPr>
          <p:nvPr>
            <p:ph type="body" sz="quarter" idx="15" hasCustomPrompt="1"/>
          </p:nvPr>
        </p:nvSpPr>
        <p:spPr>
          <a:xfrm>
            <a:off x="5621952" y="2055587"/>
            <a:ext cx="4953000"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1" name="Picture Placeholder 30">
            <a:extLst>
              <a:ext uri="{FF2B5EF4-FFF2-40B4-BE49-F238E27FC236}">
                <a16:creationId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9549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88E728-CD00-6E4C-B969-3123D20CBAD1}"/>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3429000"/>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9F874D67-6A5A-AB43-9288-2D225984CDB6}"/>
              </a:ext>
            </a:extLst>
          </p:cNvPr>
          <p:cNvSpPr>
            <a:spLocks noGrp="1"/>
          </p:cNvSpPr>
          <p:nvPr>
            <p:ph type="body" sz="quarter" idx="16" hasCustomPrompt="1"/>
          </p:nvPr>
        </p:nvSpPr>
        <p:spPr>
          <a:xfrm>
            <a:off x="6223065" y="3428941"/>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2397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a16="http://schemas.microsoft.com/office/drawing/2014/main"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a16="http://schemas.microsoft.com/office/drawing/2014/main"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a16="http://schemas.microsoft.com/office/drawing/2014/main"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a16="http://schemas.microsoft.com/office/drawing/2014/main"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a16="http://schemas.microsoft.com/office/drawing/2014/main"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a16="http://schemas.microsoft.com/office/drawing/2014/main"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a16="http://schemas.microsoft.com/office/drawing/2014/main"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a16="http://schemas.microsoft.com/office/drawing/2014/main"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29">
            <a:extLst>
              <a:ext uri="{FF2B5EF4-FFF2-40B4-BE49-F238E27FC236}">
                <a16:creationId xmlns:a16="http://schemas.microsoft.com/office/drawing/2014/main"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a16="http://schemas.microsoft.com/office/drawing/2014/main"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36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3429000"/>
            <a:ext cx="10985483" cy="264477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Tree>
    <p:extLst>
      <p:ext uri="{BB962C8B-B14F-4D97-AF65-F5344CB8AC3E}">
        <p14:creationId xmlns:p14="http://schemas.microsoft.com/office/powerpoint/2010/main" val="3154165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Vertical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E08BD-CA23-7242-8306-1111C3DB65A4}"/>
              </a:ext>
            </a:extLst>
          </p:cNvPr>
          <p:cNvSpPr/>
          <p:nvPr userDrawn="1"/>
        </p:nvSpPr>
        <p:spPr>
          <a:xfrm>
            <a:off x="8946" y="0"/>
            <a:ext cx="3482399"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31679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4D26F-B2E5-334C-BCD4-DC4BB5A8450E}"/>
              </a:ext>
            </a:extLst>
          </p:cNvPr>
          <p:cNvSpPr/>
          <p:nvPr userDrawn="1"/>
        </p:nvSpPr>
        <p:spPr>
          <a:xfrm>
            <a:off x="8946" y="0"/>
            <a:ext cx="12183054" cy="170237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10755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E08BD-CA23-7242-8306-1111C3DB65A4}"/>
              </a:ext>
            </a:extLst>
          </p:cNvPr>
          <p:cNvSpPr/>
          <p:nvPr userDrawn="1"/>
        </p:nvSpPr>
        <p:spPr>
          <a:xfrm>
            <a:off x="8946" y="0"/>
            <a:ext cx="3482399"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08940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4D26F-B2E5-334C-BCD4-DC4BB5A8450E}"/>
              </a:ext>
            </a:extLst>
          </p:cNvPr>
          <p:cNvSpPr/>
          <p:nvPr userDrawn="1"/>
        </p:nvSpPr>
        <p:spPr>
          <a:xfrm>
            <a:off x="8946" y="0"/>
            <a:ext cx="12183054" cy="1702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679208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 Vertical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E08BD-CA23-7242-8306-1111C3DB65A4}"/>
              </a:ext>
            </a:extLst>
          </p:cNvPr>
          <p:cNvSpPr/>
          <p:nvPr userDrawn="1"/>
        </p:nvSpPr>
        <p:spPr>
          <a:xfrm>
            <a:off x="0" y="0"/>
            <a:ext cx="3482399" cy="687968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3404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4D26F-B2E5-334C-BCD4-DC4BB5A8450E}"/>
              </a:ext>
            </a:extLst>
          </p:cNvPr>
          <p:cNvSpPr/>
          <p:nvPr userDrawn="1"/>
        </p:nvSpPr>
        <p:spPr>
          <a:xfrm>
            <a:off x="8946" y="0"/>
            <a:ext cx="12183054" cy="1702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691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 Text - Pi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E83DE78-9A49-9445-9BAD-D381632B4CC1}"/>
              </a:ext>
            </a:extLst>
          </p:cNvPr>
          <p:cNvSpPr/>
          <p:nvPr userDrawn="1"/>
        </p:nvSpPr>
        <p:spPr>
          <a:xfrm>
            <a:off x="6752" y="0"/>
            <a:ext cx="9527210"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C2364AB7-62A3-8644-9AF9-42542D74CAD7}"/>
              </a:ext>
            </a:extLst>
          </p:cNvPr>
          <p:cNvSpPr>
            <a:spLocks noGrp="1"/>
          </p:cNvSpPr>
          <p:nvPr>
            <p:ph type="body" sz="quarter" idx="14" hasCustomPrompt="1"/>
          </p:nvPr>
        </p:nvSpPr>
        <p:spPr>
          <a:xfrm>
            <a:off x="3993774" y="2230946"/>
            <a:ext cx="4760259"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2E615F5F-CB96-8744-9722-8A18C0C7C9E8}"/>
              </a:ext>
            </a:extLst>
          </p:cNvPr>
          <p:cNvSpPr>
            <a:spLocks noGrp="1"/>
          </p:cNvSpPr>
          <p:nvPr>
            <p:ph type="body" sz="quarter" idx="15" hasCustomPrompt="1"/>
          </p:nvPr>
        </p:nvSpPr>
        <p:spPr>
          <a:xfrm>
            <a:off x="3993776" y="3431298"/>
            <a:ext cx="4760259"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id="{B9B9EC6B-8FCA-1C42-BAF4-758C0944C1B9}"/>
              </a:ext>
            </a:extLst>
          </p:cNvPr>
          <p:cNvPicPr>
            <a:picLocks noChangeAspect="1"/>
          </p:cNvPicPr>
          <p:nvPr userDrawn="1"/>
        </p:nvPicPr>
        <p:blipFill>
          <a:blip r:embed="rId2"/>
          <a:stretch>
            <a:fillRect/>
          </a:stretch>
        </p:blipFill>
        <p:spPr>
          <a:xfrm>
            <a:off x="-747898" y="360772"/>
            <a:ext cx="6199242" cy="6131859"/>
          </a:xfrm>
          <a:prstGeom prst="rect">
            <a:avLst/>
          </a:prstGeom>
        </p:spPr>
      </p:pic>
      <p:sp>
        <p:nvSpPr>
          <p:cNvPr id="13" name="Picture Placeholder 31">
            <a:extLst>
              <a:ext uri="{FF2B5EF4-FFF2-40B4-BE49-F238E27FC236}">
                <a16:creationId xmlns:a16="http://schemas.microsoft.com/office/drawing/2014/main" id="{D9AC4096-A22A-9A4A-9926-5F66845A4AE8}"/>
              </a:ext>
            </a:extLst>
          </p:cNvPr>
          <p:cNvSpPr>
            <a:spLocks noGrp="1"/>
          </p:cNvSpPr>
          <p:nvPr>
            <p:ph type="pic" sz="quarter" idx="21"/>
          </p:nvPr>
        </p:nvSpPr>
        <p:spPr>
          <a:xfrm>
            <a:off x="1148089" y="1352116"/>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418799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 Text -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id="{EE83DE78-9A49-9445-9BAD-D381632B4CC1}"/>
              </a:ext>
            </a:extLst>
          </p:cNvPr>
          <p:cNvSpPr/>
          <p:nvPr userDrawn="1"/>
        </p:nvSpPr>
        <p:spPr>
          <a:xfrm>
            <a:off x="0" y="-10844"/>
            <a:ext cx="9527210"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C2364AB7-62A3-8644-9AF9-42542D74CAD7}"/>
              </a:ext>
            </a:extLst>
          </p:cNvPr>
          <p:cNvSpPr>
            <a:spLocks noGrp="1"/>
          </p:cNvSpPr>
          <p:nvPr>
            <p:ph type="body" sz="quarter" idx="14" hasCustomPrompt="1"/>
          </p:nvPr>
        </p:nvSpPr>
        <p:spPr>
          <a:xfrm>
            <a:off x="3373937" y="145292"/>
            <a:ext cx="5585128"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2E615F5F-CB96-8744-9722-8A18C0C7C9E8}"/>
              </a:ext>
            </a:extLst>
          </p:cNvPr>
          <p:cNvSpPr>
            <a:spLocks noGrp="1"/>
          </p:cNvSpPr>
          <p:nvPr>
            <p:ph type="body" sz="quarter" idx="15" hasCustomPrompt="1"/>
          </p:nvPr>
        </p:nvSpPr>
        <p:spPr>
          <a:xfrm>
            <a:off x="3373937" y="1301327"/>
            <a:ext cx="5585128"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id="{B9B9EC6B-8FCA-1C42-BAF4-758C0944C1B9}"/>
              </a:ext>
            </a:extLst>
          </p:cNvPr>
          <p:cNvPicPr>
            <a:picLocks noChangeAspect="1"/>
          </p:cNvPicPr>
          <p:nvPr userDrawn="1"/>
        </p:nvPicPr>
        <p:blipFill>
          <a:blip r:embed="rId2"/>
          <a:stretch>
            <a:fillRect/>
          </a:stretch>
        </p:blipFill>
        <p:spPr>
          <a:xfrm>
            <a:off x="-1569830" y="327538"/>
            <a:ext cx="6199242" cy="6131859"/>
          </a:xfrm>
          <a:prstGeom prst="rect">
            <a:avLst/>
          </a:prstGeom>
        </p:spPr>
      </p:pic>
      <p:sp>
        <p:nvSpPr>
          <p:cNvPr id="13" name="Picture Placeholder 31">
            <a:extLst>
              <a:ext uri="{FF2B5EF4-FFF2-40B4-BE49-F238E27FC236}">
                <a16:creationId xmlns:a16="http://schemas.microsoft.com/office/drawing/2014/main" id="{D9AC4096-A22A-9A4A-9926-5F66845A4AE8}"/>
              </a:ext>
            </a:extLst>
          </p:cNvPr>
          <p:cNvSpPr>
            <a:spLocks noGrp="1"/>
          </p:cNvSpPr>
          <p:nvPr>
            <p:ph type="pic" sz="quarter" idx="21"/>
          </p:nvPr>
        </p:nvSpPr>
        <p:spPr>
          <a:xfrm>
            <a:off x="362441" y="1318881"/>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3909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 Laptop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60BA7B-AF52-C143-94B6-F02C49DC6F20}"/>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7" name="Picture 16" descr="A screenshot of a computer screen&#10;&#10;Description automatically generated">
            <a:extLst>
              <a:ext uri="{FF2B5EF4-FFF2-40B4-BE49-F238E27FC236}">
                <a16:creationId xmlns:a16="http://schemas.microsoft.com/office/drawing/2014/main" id="{E284391A-E111-5C48-B89B-074640CB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sp>
        <p:nvSpPr>
          <p:cNvPr id="18" name="Picture Placeholder 2">
            <a:extLst>
              <a:ext uri="{FF2B5EF4-FFF2-40B4-BE49-F238E27FC236}">
                <a16:creationId xmlns:a16="http://schemas.microsoft.com/office/drawing/2014/main" id="{F94D04D2-3E55-9348-B743-58B340559B65}"/>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7112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rcle Photo with text - Yellow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61B9B3-7B16-D243-B86D-2B14D7F0C941}"/>
              </a:ext>
            </a:extLst>
          </p:cNvPr>
          <p:cNvSpPr/>
          <p:nvPr userDrawn="1"/>
        </p:nvSpPr>
        <p:spPr>
          <a:xfrm>
            <a:off x="0" y="-21688"/>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Freeform 26">
            <a:extLst>
              <a:ext uri="{FF2B5EF4-FFF2-40B4-BE49-F238E27FC236}">
                <a16:creationId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7" name="Text Placeholder 23">
            <a:extLst>
              <a:ext uri="{FF2B5EF4-FFF2-40B4-BE49-F238E27FC236}">
                <a16:creationId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64716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 Laptop - Whit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Description automatically generated">
            <a:extLst>
              <a:ext uri="{FF2B5EF4-FFF2-40B4-BE49-F238E27FC236}">
                <a16:creationId xmlns:a16="http://schemas.microsoft.com/office/drawing/2014/main" id="{D0375D9A-E874-804C-AD22-A0411A029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cxnSp>
        <p:nvCxnSpPr>
          <p:cNvPr id="11" name="Straight Connector 10">
            <a:extLst>
              <a:ext uri="{FF2B5EF4-FFF2-40B4-BE49-F238E27FC236}">
                <a16:creationId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2">
            <a:extLst>
              <a:ext uri="{FF2B5EF4-FFF2-40B4-BE49-F238E27FC236}">
                <a16:creationId xmlns:a16="http://schemas.microsoft.com/office/drawing/2014/main" id="{38E8B616-7573-E847-97B2-67CB6068A351}"/>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80980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ext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892668F-7200-CC42-8745-3C1E1A904711}"/>
              </a:ext>
            </a:extLst>
          </p:cNvPr>
          <p:cNvSpPr/>
          <p:nvPr userDrawn="1"/>
        </p:nvSpPr>
        <p:spPr>
          <a:xfrm>
            <a:off x="-12000" y="0"/>
            <a:ext cx="12204000" cy="689204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18" name="Rectangle 17">
            <a:extLst>
              <a:ext uri="{FF2B5EF4-FFF2-40B4-BE49-F238E27FC236}">
                <a16:creationId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9" name="Straight Connector 18">
            <a:extLst>
              <a:ext uri="{FF2B5EF4-FFF2-40B4-BE49-F238E27FC236}">
                <a16:creationId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18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Photo with text -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9" name="Straight Connector 18">
            <a:extLst>
              <a:ext uri="{FF2B5EF4-FFF2-40B4-BE49-F238E27FC236}">
                <a16:creationId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30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B2B9165-5299-864E-A527-5640412B2A0E}"/>
              </a:ext>
            </a:extLst>
          </p:cNvPr>
          <p:cNvSpPr/>
          <p:nvPr userDrawn="1"/>
        </p:nvSpPr>
        <p:spPr>
          <a:xfrm>
            <a:off x="-12000" y="4445608"/>
            <a:ext cx="12204000" cy="2446440"/>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30" name="Rectangle 29">
            <a:extLst>
              <a:ext uri="{FF2B5EF4-FFF2-40B4-BE49-F238E27FC236}">
                <a16:creationId xmlns:a16="http://schemas.microsoft.com/office/drawing/2014/main" id="{1DA9435F-1A12-2042-9038-8EF4CB0232BB}"/>
              </a:ext>
            </a:extLst>
          </p:cNvPr>
          <p:cNvSpPr/>
          <p:nvPr userDrawn="1"/>
        </p:nvSpPr>
        <p:spPr>
          <a:xfrm>
            <a:off x="7950631" y="5704683"/>
            <a:ext cx="4241369" cy="75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id="{75613D14-F1BC-B348-AF2F-006F7B7C3503}"/>
              </a:ext>
            </a:extLst>
          </p:cNvPr>
          <p:cNvSpPr/>
          <p:nvPr userDrawn="1"/>
        </p:nvSpPr>
        <p:spPr>
          <a:xfrm rot="10800000">
            <a:off x="-40269" y="13788"/>
            <a:ext cx="2353298" cy="5669875"/>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5">
            <a:extLst>
              <a:ext uri="{FF2B5EF4-FFF2-40B4-BE49-F238E27FC236}">
                <a16:creationId xmlns:a16="http://schemas.microsoft.com/office/drawing/2014/main" id="{97211AEE-218F-9F41-A9D5-925CE5412DCC}"/>
              </a:ext>
            </a:extLst>
          </p:cNvPr>
          <p:cNvSpPr>
            <a:spLocks noGrp="1"/>
          </p:cNvSpPr>
          <p:nvPr>
            <p:ph type="body" sz="quarter" idx="11" hasCustomPrompt="1"/>
          </p:nvPr>
        </p:nvSpPr>
        <p:spPr>
          <a:xfrm>
            <a:off x="1095577" y="984623"/>
            <a:ext cx="3878201" cy="1311087"/>
          </a:xfrm>
        </p:spPr>
        <p:txBody>
          <a:bodyPr>
            <a:noAutofit/>
          </a:bodyPr>
          <a:lstStyle>
            <a:lvl1pPr marL="0" indent="0">
              <a:buNone/>
              <a:defRPr sz="7000" b="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THANK</a:t>
            </a:r>
            <a:endParaRPr lang="en-US" dirty="0"/>
          </a:p>
        </p:txBody>
      </p:sp>
      <p:sp>
        <p:nvSpPr>
          <p:cNvPr id="14" name="Text Placeholder 45">
            <a:extLst>
              <a:ext uri="{FF2B5EF4-FFF2-40B4-BE49-F238E27FC236}">
                <a16:creationId xmlns:a16="http://schemas.microsoft.com/office/drawing/2014/main" id="{9CF08C20-CDAA-A148-A531-8DD115F75186}"/>
              </a:ext>
            </a:extLst>
          </p:cNvPr>
          <p:cNvSpPr>
            <a:spLocks noGrp="1"/>
          </p:cNvSpPr>
          <p:nvPr>
            <p:ph type="body" sz="quarter" idx="12" hasCustomPrompt="1"/>
          </p:nvPr>
        </p:nvSpPr>
        <p:spPr>
          <a:xfrm>
            <a:off x="3408060" y="1891610"/>
            <a:ext cx="1871803" cy="1311087"/>
          </a:xfrm>
        </p:spPr>
        <p:txBody>
          <a:bodyPr>
            <a:noAutofit/>
          </a:bodyPr>
          <a:lstStyle>
            <a:lvl1pPr marL="0" indent="0">
              <a:buNone/>
              <a:defRPr sz="5400" b="0" i="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a:t>
            </a:r>
            <a:endParaRPr lang="en-US" dirty="0"/>
          </a:p>
        </p:txBody>
      </p:sp>
      <p:pic>
        <p:nvPicPr>
          <p:cNvPr id="17" name="Graphic 16" descr="World">
            <a:extLst>
              <a:ext uri="{FF2B5EF4-FFF2-40B4-BE49-F238E27FC236}">
                <a16:creationId xmlns:a16="http://schemas.microsoft.com/office/drawing/2014/main" id="{006D7E86-15C2-0744-82AE-75DA031BD8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7866" y="5976997"/>
            <a:ext cx="331987" cy="331987"/>
          </a:xfrm>
          <a:prstGeom prst="rect">
            <a:avLst/>
          </a:prstGeom>
        </p:spPr>
      </p:pic>
      <p:sp>
        <p:nvSpPr>
          <p:cNvPr id="18" name="Text Placeholder 25">
            <a:extLst>
              <a:ext uri="{FF2B5EF4-FFF2-40B4-BE49-F238E27FC236}">
                <a16:creationId xmlns:a16="http://schemas.microsoft.com/office/drawing/2014/main" id="{56904955-E040-004B-BAFA-61540E5AB0F6}"/>
              </a:ext>
            </a:extLst>
          </p:cNvPr>
          <p:cNvSpPr>
            <a:spLocks noGrp="1"/>
          </p:cNvSpPr>
          <p:nvPr>
            <p:ph type="body" sz="quarter" idx="20" hasCustomPrompt="1"/>
          </p:nvPr>
        </p:nvSpPr>
        <p:spPr>
          <a:xfrm>
            <a:off x="1740511" y="5351676"/>
            <a:ext cx="3658311" cy="331987"/>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email</a:t>
            </a:r>
          </a:p>
        </p:txBody>
      </p:sp>
      <p:sp>
        <p:nvSpPr>
          <p:cNvPr id="21" name="Text Placeholder 25">
            <a:extLst>
              <a:ext uri="{FF2B5EF4-FFF2-40B4-BE49-F238E27FC236}">
                <a16:creationId xmlns:a16="http://schemas.microsoft.com/office/drawing/2014/main" id="{ECFF1DEF-EE28-E84F-8051-B4BC7FA9604B}"/>
              </a:ext>
            </a:extLst>
          </p:cNvPr>
          <p:cNvSpPr>
            <a:spLocks noGrp="1"/>
          </p:cNvSpPr>
          <p:nvPr>
            <p:ph type="body" sz="quarter" idx="21" hasCustomPrompt="1"/>
          </p:nvPr>
        </p:nvSpPr>
        <p:spPr>
          <a:xfrm>
            <a:off x="1690204" y="5935107"/>
            <a:ext cx="3658311" cy="366800"/>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website</a:t>
            </a:r>
          </a:p>
        </p:txBody>
      </p:sp>
      <p:pic>
        <p:nvPicPr>
          <p:cNvPr id="25" name="Graphic 24" descr="Envelope">
            <a:extLst>
              <a:ext uri="{FF2B5EF4-FFF2-40B4-BE49-F238E27FC236}">
                <a16:creationId xmlns:a16="http://schemas.microsoft.com/office/drawing/2014/main" id="{2101B1A7-11C2-C14D-8A30-E2DEF738D1E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57865" y="5351676"/>
            <a:ext cx="331988" cy="331988"/>
          </a:xfrm>
          <a:prstGeom prst="rect">
            <a:avLst/>
          </a:prstGeom>
        </p:spPr>
      </p:pic>
      <p:pic>
        <p:nvPicPr>
          <p:cNvPr id="26" name="Picture 25" descr="A close up of a sign&#10;&#10;Description automatically generated">
            <a:extLst>
              <a:ext uri="{FF2B5EF4-FFF2-40B4-BE49-F238E27FC236}">
                <a16:creationId xmlns:a16="http://schemas.microsoft.com/office/drawing/2014/main" id="{ED7B7743-7078-8948-8747-8476B0F529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85518" y="1142393"/>
            <a:ext cx="4191000" cy="1270000"/>
          </a:xfrm>
          <a:prstGeom prst="rect">
            <a:avLst/>
          </a:prstGeom>
        </p:spPr>
      </p:pic>
      <p:sp>
        <p:nvSpPr>
          <p:cNvPr id="27" name="Footer Placeholder 6">
            <a:extLst>
              <a:ext uri="{FF2B5EF4-FFF2-40B4-BE49-F238E27FC236}">
                <a16:creationId xmlns:a16="http://schemas.microsoft.com/office/drawing/2014/main" id="{1A8D725D-148A-1E41-A12E-A30B9E5A702F}"/>
              </a:ext>
            </a:extLst>
          </p:cNvPr>
          <p:cNvSpPr txBox="1">
            <a:spLocks noGrp="1"/>
          </p:cNvSpPr>
          <p:nvPr userDrawn="1"/>
        </p:nvSpPr>
        <p:spPr bwMode="auto">
          <a:xfrm>
            <a:off x="9636480" y="587571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8" name="Picture 8">
            <a:extLst>
              <a:ext uri="{FF2B5EF4-FFF2-40B4-BE49-F238E27FC236}">
                <a16:creationId xmlns:a16="http://schemas.microsoft.com/office/drawing/2014/main" id="{EFD8AD08-AF1C-CB49-A39C-8EFCCB363AF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982611" y="587571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a:extLst>
              <a:ext uri="{FF2B5EF4-FFF2-40B4-BE49-F238E27FC236}">
                <a16:creationId xmlns:a16="http://schemas.microsoft.com/office/drawing/2014/main" id="{4E1D9AD4-E2E1-DE4C-BE20-1F3170E6B0D7}"/>
              </a:ext>
            </a:extLst>
          </p:cNvPr>
          <p:cNvSpPr txBox="1"/>
          <p:nvPr userDrawn="1"/>
        </p:nvSpPr>
        <p:spPr>
          <a:xfrm>
            <a:off x="7982611" y="4759353"/>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bg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bg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 </a:t>
            </a:r>
            <a:endParaRPr lang="en-IE" sz="95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62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rcle Photo with text - White 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7" name="Text Placeholder 23">
            <a:extLst>
              <a:ext uri="{FF2B5EF4-FFF2-40B4-BE49-F238E27FC236}">
                <a16:creationId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93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 Blu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1A43052-0EEF-0B40-9FC5-AC748E12A446}"/>
              </a:ext>
            </a:extLst>
          </p:cNvPr>
          <p:cNvSpPr/>
          <p:nvPr userDrawn="1"/>
        </p:nvSpPr>
        <p:spPr>
          <a:xfrm>
            <a:off x="0" y="0"/>
            <a:ext cx="5661026"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43" name="Straight Connector 42">
            <a:extLst>
              <a:ext uri="{FF2B5EF4-FFF2-40B4-BE49-F238E27FC236}">
                <a16:creationId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5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 Whit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1A43052-0EEF-0B40-9FC5-AC748E12A446}"/>
              </a:ext>
            </a:extLst>
          </p:cNvPr>
          <p:cNvSpPr/>
          <p:nvPr userDrawn="1"/>
        </p:nvSpPr>
        <p:spPr>
          <a:xfrm>
            <a:off x="0" y="0"/>
            <a:ext cx="5661026"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43" name="Straight Connector 42">
            <a:extLst>
              <a:ext uri="{FF2B5EF4-FFF2-40B4-BE49-F238E27FC236}">
                <a16:creationId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24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 Purp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B02C0F9-0F02-4249-937C-9F149AD1F8A3}"/>
              </a:ext>
            </a:extLst>
          </p:cNvPr>
          <p:cNvSpPr/>
          <p:nvPr userDrawn="1"/>
        </p:nvSpPr>
        <p:spPr>
          <a:xfrm>
            <a:off x="0" y="-21688"/>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22" name="Text Placeholder 23">
            <a:extLst>
              <a:ext uri="{FF2B5EF4-FFF2-40B4-BE49-F238E27FC236}">
                <a16:creationId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242255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 Whit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22" name="Text Placeholder 23">
            <a:extLst>
              <a:ext uri="{FF2B5EF4-FFF2-40B4-BE49-F238E27FC236}">
                <a16:creationId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6596931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68818-9262-F640-9063-0C8E13A0D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DCB7C21-507C-7541-9CEA-4C6893E4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81573E-749E-8842-960A-9BD278BA2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BC88-DCD0-7743-B97A-75D030DCC365}" type="datetimeFigureOut">
              <a:rPr lang="en-US" smtClean="0"/>
              <a:t>6/22/2021</a:t>
            </a:fld>
            <a:endParaRPr lang="en-US" dirty="0"/>
          </a:p>
        </p:txBody>
      </p:sp>
      <p:sp>
        <p:nvSpPr>
          <p:cNvPr id="5" name="Footer Placeholder 4">
            <a:extLst>
              <a:ext uri="{FF2B5EF4-FFF2-40B4-BE49-F238E27FC236}">
                <a16:creationId xmlns:a16="http://schemas.microsoft.com/office/drawing/2014/main" id="{FBAE7456-CC58-A345-843F-7EA708A2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ACDAD68-7E3C-C145-BED8-3BC92EAC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40F-45D9-2448-A812-AECACA5A2AAF}" type="slidenum">
              <a:rPr lang="en-US" smtClean="0"/>
              <a:t>‹#›</a:t>
            </a:fld>
            <a:endParaRPr lang="en-US" dirty="0"/>
          </a:p>
        </p:txBody>
      </p:sp>
    </p:spTree>
    <p:extLst>
      <p:ext uri="{BB962C8B-B14F-4D97-AF65-F5344CB8AC3E}">
        <p14:creationId xmlns:p14="http://schemas.microsoft.com/office/powerpoint/2010/main" val="1297532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49" r:id="rId3"/>
    <p:sldLayoutId id="2147483660" r:id="rId4"/>
    <p:sldLayoutId id="2147483667" r:id="rId5"/>
    <p:sldLayoutId id="2147483651" r:id="rId6"/>
    <p:sldLayoutId id="2147483668" r:id="rId7"/>
    <p:sldLayoutId id="2147483652" r:id="rId8"/>
    <p:sldLayoutId id="2147483669" r:id="rId9"/>
    <p:sldLayoutId id="2147483653" r:id="rId10"/>
    <p:sldLayoutId id="2147483670" r:id="rId11"/>
    <p:sldLayoutId id="2147483654" r:id="rId12"/>
    <p:sldLayoutId id="2147483671" r:id="rId13"/>
    <p:sldLayoutId id="2147483655" r:id="rId14"/>
    <p:sldLayoutId id="2147483672" r:id="rId15"/>
    <p:sldLayoutId id="2147483683" r:id="rId16"/>
    <p:sldLayoutId id="2147483684" r:id="rId17"/>
    <p:sldLayoutId id="2147483656" r:id="rId18"/>
    <p:sldLayoutId id="2147483657" r:id="rId19"/>
    <p:sldLayoutId id="2147483673" r:id="rId20"/>
    <p:sldLayoutId id="2147483658" r:id="rId21"/>
    <p:sldLayoutId id="2147483681" r:id="rId22"/>
    <p:sldLayoutId id="2147483682" r:id="rId23"/>
    <p:sldLayoutId id="2147483674" r:id="rId24"/>
    <p:sldLayoutId id="2147483659" r:id="rId25"/>
    <p:sldLayoutId id="2147483675" r:id="rId26"/>
    <p:sldLayoutId id="2147483661" r:id="rId27"/>
    <p:sldLayoutId id="2147483676" r:id="rId28"/>
    <p:sldLayoutId id="2147483662" r:id="rId29"/>
    <p:sldLayoutId id="2147483677" r:id="rId30"/>
    <p:sldLayoutId id="2147483687" r:id="rId31"/>
    <p:sldLayoutId id="2147483688" r:id="rId32"/>
    <p:sldLayoutId id="2147483689" r:id="rId33"/>
    <p:sldLayoutId id="2147483690" r:id="rId34"/>
    <p:sldLayoutId id="2147483691" r:id="rId35"/>
    <p:sldLayoutId id="2147483692" r:id="rId36"/>
    <p:sldLayoutId id="2147483663" r:id="rId37"/>
    <p:sldLayoutId id="2147483678" r:id="rId38"/>
    <p:sldLayoutId id="2147483664" r:id="rId39"/>
    <p:sldLayoutId id="2147483679" r:id="rId40"/>
    <p:sldLayoutId id="2147483665" r:id="rId41"/>
    <p:sldLayoutId id="2147483680" r:id="rId42"/>
    <p:sldLayoutId id="2147483666"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accountantonline.ie/guides/sole-trader-limited-company/" TargetMode="Externa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accountantonline.ie/guides/setting-up-a-limited-company-in-ireland-an-essential-checklist/"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www.ydsi.eu/digital-social-innovation/"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ycombinator.com/"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hyperlink" Target="https://www.ashoka.org/en-gb/our-network" TargetMode="External"/><Relationship Id="rId2" Type="http://schemas.openxmlformats.org/officeDocument/2006/relationships/hyperlink" Target="https://cibernarium.barcelonactiva.cat/qui-som-v" TargetMode="External"/><Relationship Id="rId1" Type="http://schemas.openxmlformats.org/officeDocument/2006/relationships/slideLayout" Target="../slideLayouts/slideLayout29.xml"/><Relationship Id="rId4" Type="http://schemas.openxmlformats.org/officeDocument/2006/relationships/hyperlink" Target="https://www.sbs.ox.ac.uk/research/centres-and-initiatives/skoll-centre-social-entrepreneurship"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nesta.org.uk/feature/innovation-methods/accelerator-programmes/" TargetMode="External"/><Relationship Id="rId2" Type="http://schemas.openxmlformats.org/officeDocument/2006/relationships/hyperlink" Target="https://www.youngfoundation.org/" TargetMode="External"/><Relationship Id="rId1" Type="http://schemas.openxmlformats.org/officeDocument/2006/relationships/slideLayout" Target="../slideLayouts/slideLayout29.xml"/><Relationship Id="rId5" Type="http://schemas.openxmlformats.org/officeDocument/2006/relationships/hyperlink" Target="http://conservationx.com/" TargetMode="External"/><Relationship Id="rId4" Type="http://schemas.openxmlformats.org/officeDocument/2006/relationships/hyperlink" Target="https://conservationxlabs.com/digital-makerspa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cibernarium.barcelonactiva.cat/qui-som-" TargetMode="Externa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hyperlink" Target="https://www.ashoka.org/focus/social-entrepreneurship" TargetMode="External"/><Relationship Id="rId2" Type="http://schemas.openxmlformats.org/officeDocument/2006/relationships/hyperlink" Target="https://www.ashoka.org/en-gb/our-network" TargetMode="External"/><Relationship Id="rId1" Type="http://schemas.openxmlformats.org/officeDocument/2006/relationships/slideLayout" Target="../slideLayouts/slideLayout16.xml"/><Relationship Id="rId5" Type="http://schemas.openxmlformats.org/officeDocument/2006/relationships/hyperlink" Target="https://www.ashoka.org/focus/organizing-changemaking" TargetMode="External"/><Relationship Id="rId4" Type="http://schemas.openxmlformats.org/officeDocument/2006/relationships/hyperlink" Target="https://www.ashoka.org/focus/empathy-and-young-changemaking"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www.ashoka.org/en-gb/our-network" TargetMode="Externa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ww.sbs.ox.ac.uk/research/centres-and-initiatives/skoll-centre-social-entrepreneurship" TargetMode="Externa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dTD-G1KxzVs" TargetMode="External"/><Relationship Id="rId2" Type="http://schemas.openxmlformats.org/officeDocument/2006/relationships/hyperlink" Target="https://www.sbs.ox.ac.uk/oxford-experience/scholarships-and-funding/skoll-scholarship" TargetMode="External"/><Relationship Id="rId1" Type="http://schemas.openxmlformats.org/officeDocument/2006/relationships/slideLayout" Target="../slideLayouts/slideLayout39.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ngfoundation.org/about-us/" TargetMode="External"/><Relationship Id="rId2" Type="http://schemas.openxmlformats.org/officeDocument/2006/relationships/hyperlink" Target="https://www.youngfoundation.org/our-programmes/" TargetMode="Externa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hyperlink" Target="https://vimeo.com/353776242" TargetMode="External"/><Relationship Id="rId2" Type="http://schemas.openxmlformats.org/officeDocument/2006/relationships/hyperlink" Target="https://www.nesta.org.uk/report/the-startup-factories/" TargetMode="External"/><Relationship Id="rId1" Type="http://schemas.openxmlformats.org/officeDocument/2006/relationships/slideLayout" Target="../slideLayouts/slideLayout40.xml"/><Relationship Id="rId5" Type="http://schemas.openxmlformats.org/officeDocument/2006/relationships/image" Target="../media/image26.jpe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hyperlink" Target="https://www.nesta.org.uk/report/good-incubation/" TargetMode="External"/><Relationship Id="rId7" Type="http://schemas.openxmlformats.org/officeDocument/2006/relationships/image" Target="../media/image26.jpeg"/><Relationship Id="rId2" Type="http://schemas.openxmlformats.org/officeDocument/2006/relationships/hyperlink" Target="https://www.nesta.org.uk/feature/innovation-methods/accelerator-programmes/" TargetMode="External"/><Relationship Id="rId1" Type="http://schemas.openxmlformats.org/officeDocument/2006/relationships/slideLayout" Target="../slideLayouts/slideLayout35.xml"/><Relationship Id="rId6" Type="http://schemas.openxmlformats.org/officeDocument/2006/relationships/hyperlink" Target="http://www.acceleratorassembly.eu/" TargetMode="External"/><Relationship Id="rId5" Type="http://schemas.openxmlformats.org/officeDocument/2006/relationships/hyperlink" Target="https://www.gov.uk/government/publications/business-incubators-and-accelerators-the-national-picture" TargetMode="External"/><Relationship Id="rId4" Type="http://schemas.openxmlformats.org/officeDocument/2006/relationships/hyperlink" Target="https://www.nesta.org.uk/report/startup-support-programmes-whats-the-differenc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goodgym.org/" TargetMode="External"/><Relationship Id="rId7" Type="http://schemas.openxmlformats.org/officeDocument/2006/relationships/image" Target="../media/image26.jpeg"/><Relationship Id="rId2" Type="http://schemas.openxmlformats.org/officeDocument/2006/relationships/hyperlink" Target="https://www.nesta.org.uk/archive-pages/bethnal-green-ventures/?gclid=Cj0KCQiAs5eCBhCBARIsAEhk4r6vmlTzPel1_Nb7ClL9LNKhDX_DI64bLldGOlImFnoa_-u8bj4c5LIaAsI7EALw_wcB" TargetMode="External"/><Relationship Id="rId1" Type="http://schemas.openxmlformats.org/officeDocument/2006/relationships/slideLayout" Target="../slideLayouts/slideLayout35.xml"/><Relationship Id="rId6" Type="http://schemas.openxmlformats.org/officeDocument/2006/relationships/hyperlink" Target="https://www.nesta.org.uk/feature/innovation-methods/accelerator-programmes/" TargetMode="External"/><Relationship Id="rId5" Type="http://schemas.openxmlformats.org/officeDocument/2006/relationships/hyperlink" Target="http://www.drdoctor.co.uk/" TargetMode="External"/><Relationship Id="rId4" Type="http://schemas.openxmlformats.org/officeDocument/2006/relationships/hyperlink" Target="http://www.fairphone.com/"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nesta.org.uk/report/the-startup-factories/" TargetMode="External"/><Relationship Id="rId13" Type="http://schemas.openxmlformats.org/officeDocument/2006/relationships/hyperlink" Target="https://www.nesta.org.uk/feature/innovation-methods/accelerator-programmes/" TargetMode="External"/><Relationship Id="rId3" Type="http://schemas.openxmlformats.org/officeDocument/2006/relationships/hyperlink" Target="https://www.nesta.org.uk/report/a-look-inside-accelerators/" TargetMode="External"/><Relationship Id="rId7" Type="http://schemas.openxmlformats.org/officeDocument/2006/relationships/hyperlink" Target="https://www.nesta.org.uk/report/startup-support-programmes-whats-the-difference/" TargetMode="External"/><Relationship Id="rId12" Type="http://schemas.openxmlformats.org/officeDocument/2006/relationships/hyperlink" Target="http://www.acceleratorassembly.eu/" TargetMode="External"/><Relationship Id="rId2" Type="http://schemas.openxmlformats.org/officeDocument/2006/relationships/hyperlink" Target="https://www.nesta.org.uk/toolkit/startup-accelerator-programmes-a-practice-guide/" TargetMode="External"/><Relationship Id="rId1" Type="http://schemas.openxmlformats.org/officeDocument/2006/relationships/slideLayout" Target="../slideLayouts/slideLayout35.xml"/><Relationship Id="rId6" Type="http://schemas.openxmlformats.org/officeDocument/2006/relationships/hyperlink" Target="https://www.nesta.org.uk/report/incubation-for-growth/" TargetMode="External"/><Relationship Id="rId11" Type="http://schemas.openxmlformats.org/officeDocument/2006/relationships/hyperlink" Target="https://bethnalgreenventures.com/" TargetMode="External"/><Relationship Id="rId5" Type="http://schemas.openxmlformats.org/officeDocument/2006/relationships/hyperlink" Target="https://www.nesta.org.uk/report/good-incubation/" TargetMode="External"/><Relationship Id="rId10" Type="http://schemas.openxmlformats.org/officeDocument/2006/relationships/hyperlink" Target="https://www.nesta.org.uk/project/digital-arts-and-culture-accelerator/" TargetMode="External"/><Relationship Id="rId4" Type="http://schemas.openxmlformats.org/officeDocument/2006/relationships/hyperlink" Target="https://www.gov.uk/government/publications/business-incubators-and-accelerators-the-national-picture" TargetMode="External"/><Relationship Id="rId9" Type="http://schemas.openxmlformats.org/officeDocument/2006/relationships/hyperlink" Target="https://www.nesta.org.uk/blog/incubators-and-accelerators-an-updated-directory-for-the-uk/" TargetMode="External"/><Relationship Id="rId1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hyperlink" Target="http://conservationx.com/" TargetMode="External"/><Relationship Id="rId2" Type="http://schemas.openxmlformats.org/officeDocument/2006/relationships/hyperlink" Target="https://conservationxlabs.com/digital-makerspace" TargetMode="External"/><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hyperlink" Target="https://conservationx.com/projects" TargetMode="External"/><Relationship Id="rId2" Type="http://schemas.openxmlformats.org/officeDocument/2006/relationships/hyperlink" Target="https://conservationx.com/challenges" TargetMode="External"/><Relationship Id="rId1" Type="http://schemas.openxmlformats.org/officeDocument/2006/relationships/slideLayout" Target="../slideLayouts/slideLayout36.xml"/><Relationship Id="rId5" Type="http://schemas.openxmlformats.org/officeDocument/2006/relationships/hyperlink" Target="https://conservationx.com/lab/problems" TargetMode="External"/><Relationship Id="rId4" Type="http://schemas.openxmlformats.org/officeDocument/2006/relationships/hyperlink" Target="https://conservationx.com/lab/idea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apssi.eu/" TargetMode="Externa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upsocial.org/en/global-social-innovation-networks" TargetMode="Externa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hyperlink" Target="http://fortune.com/2016/11/25/payments-stripe-valuation/" TargetMode="External"/><Relationship Id="rId2" Type="http://schemas.openxmlformats.org/officeDocument/2006/relationships/hyperlink" Target="http://fortune.com/2018/07/17/stripe-blockchain/" TargetMode="External"/><Relationship Id="rId1" Type="http://schemas.openxmlformats.org/officeDocument/2006/relationships/slideLayout" Target="../slideLayouts/slideLayout34.xml"/><Relationship Id="rId6" Type="http://schemas.openxmlformats.org/officeDocument/2006/relationships/image" Target="../media/image31.jpeg"/><Relationship Id="rId5" Type="http://schemas.openxmlformats.org/officeDocument/2006/relationships/hyperlink" Target="https://fortune.com/company/facebook/" TargetMode="External"/><Relationship Id="rId4" Type="http://schemas.openxmlformats.org/officeDocument/2006/relationships/hyperlink" Target="https://fortune.com/company/amazon-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techcrunch.com/2011/03/28/stealth-payment-startup-stripe-paypal" TargetMode="External"/><Relationship Id="rId2" Type="http://schemas.openxmlformats.org/officeDocument/2006/relationships/hyperlink" Target="https://www.startupgrind.com/blog/peter-thiel-keeping-it-real-about-education-on-60-minutes/" TargetMode="External"/><Relationship Id="rId1" Type="http://schemas.openxmlformats.org/officeDocument/2006/relationships/slideLayout" Target="../slideLayouts/slideLayout34.xml"/><Relationship Id="rId6" Type="http://schemas.openxmlformats.org/officeDocument/2006/relationships/image" Target="../media/image31.jpeg"/><Relationship Id="rId5" Type="http://schemas.openxmlformats.org/officeDocument/2006/relationships/hyperlink" Target="https://www.startupgrind.com/blog/vc-corner-ben-horowitz-of-andreessen-horowitz-genius-transferwise-foursquare/" TargetMode="External"/><Relationship Id="rId4" Type="http://schemas.openxmlformats.org/officeDocument/2006/relationships/hyperlink" Target="https://www.startupgrind.com/events/details/startup-grind-san-francisco-hosted-alfred-lin-sequoia-capita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en.wikipedia.org/wiki/Lisp_(programming_language)" TargetMode="External"/><Relationship Id="rId2" Type="http://schemas.openxmlformats.org/officeDocument/2006/relationships/hyperlink" Target="http://commonred.com/project/twitter/patrickc" TargetMode="External"/><Relationship Id="rId1" Type="http://schemas.openxmlformats.org/officeDocument/2006/relationships/slideLayout" Target="../slideLayouts/slideLayout17.xml"/><Relationship Id="rId5" Type="http://schemas.openxmlformats.org/officeDocument/2006/relationships/hyperlink" Target="https://www.startupgrind.com/blog/the-collison-brothers-and-story-behind-the-founding-of-stripe/" TargetMode="External"/><Relationship Id="rId4" Type="http://schemas.openxmlformats.org/officeDocument/2006/relationships/hyperlink" Target="http://en.wikipedia.org/wiki/Leaving_Certificat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C5mM5dlcHeg" TargetMode="External"/><Relationship Id="rId2" Type="http://schemas.openxmlformats.org/officeDocument/2006/relationships/hyperlink" Target="https://www.startupgrind.com/blog/patrick-collison-founder-stripe-live-at-startup-grind-video/" TargetMode="External"/><Relationship Id="rId1" Type="http://schemas.openxmlformats.org/officeDocument/2006/relationships/slideLayout" Target="../slideLayouts/slideLayout40.xml"/><Relationship Id="rId5" Type="http://schemas.openxmlformats.org/officeDocument/2006/relationships/image" Target="../media/image32.png"/><Relationship Id="rId4" Type="http://schemas.openxmlformats.org/officeDocument/2006/relationships/hyperlink" Target="https://youtu.be/Ubo9UaRxdVg" TargetMode="External"/></Relationships>
</file>

<file path=ppt/slides/_rels/slide45.xml.rels><?xml version="1.0" encoding="UTF-8" standalone="yes"?>
<Relationships xmlns="http://schemas.openxmlformats.org/package/2006/relationships"><Relationship Id="rId2" Type="http://schemas.openxmlformats.org/officeDocument/2006/relationships/hyperlink" Target="https://enoll.org/about-us/" TargetMode="Externa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hyperlink" Target="https://enoll.org/about-us/" TargetMode="Externa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hyperlink" Target="https://fabfoundation.org/getting-started/#fablabs-full" TargetMode="External"/><Relationship Id="rId2" Type="http://schemas.openxmlformats.org/officeDocument/2006/relationships/hyperlink" Target="https://www.makerspaces.com/what-is-a-makerspace/" TargetMode="Externa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49.xml.rels><?xml version="1.0" encoding="UTF-8" standalone="yes"?>
<Relationships xmlns="http://schemas.openxmlformats.org/package/2006/relationships"><Relationship Id="rId2" Type="http://schemas.openxmlformats.org/officeDocument/2006/relationships/hyperlink" Target="https://www.makerspaces.com/what-is-a-makerspace/" TargetMode="Externa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hyperlink" Target="http://making-sense.eu/blog/" TargetMode="Externa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hyperlink" Target="http://making-sense.eu/blog/" TargetMode="External"/><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ww.makerspaces.com/what-is-a-makerspace/" TargetMode="Externa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hyperlink" Target="http://www.siceurope.eu/" TargetMode="External"/><Relationship Id="rId7" Type="http://schemas.openxmlformats.org/officeDocument/2006/relationships/image" Target="../media/image37.jpg"/><Relationship Id="rId2" Type="http://schemas.openxmlformats.org/officeDocument/2006/relationships/hyperlink" Target="https://ec.europa.eu/growth/industry/policy/innovation/social_en" TargetMode="External"/><Relationship Id="rId1" Type="http://schemas.openxmlformats.org/officeDocument/2006/relationships/slideLayout" Target="../slideLayouts/slideLayout27.xml"/><Relationship Id="rId6" Type="http://schemas.openxmlformats.org/officeDocument/2006/relationships/hyperlink" Target="https://institute.eib.org/whatwedo/social/social-innovation-tournament/" TargetMode="External"/><Relationship Id="rId5" Type="http://schemas.openxmlformats.org/officeDocument/2006/relationships/hyperlink" Target="http://ec.europa.eu/regional_policy/en/regio-stars-awards/" TargetMode="External"/><Relationship Id="rId4" Type="http://schemas.openxmlformats.org/officeDocument/2006/relationships/hyperlink" Target="https://ec.europa.eu/growth/industry/innovation/policy/social/competition_en"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ec.europa.eu/growth/content/europes-next-leaders-start-and-scale-initiative-1_en" TargetMode="External"/><Relationship Id="rId3" Type="http://schemas.openxmlformats.org/officeDocument/2006/relationships/hyperlink" Target="http://ec.europa.eu/social/main.jsp?langId=en&amp;catId=1081" TargetMode="External"/><Relationship Id="rId7" Type="http://schemas.openxmlformats.org/officeDocument/2006/relationships/hyperlink" Target="https://ec.europa.eu/growth/sectors/social-economy/enterprises_en" TargetMode="External"/><Relationship Id="rId2" Type="http://schemas.openxmlformats.org/officeDocument/2006/relationships/hyperlink" Target="https://ec.europa.eu/growth/industry/policy/innovation/social_en" TargetMode="External"/><Relationship Id="rId1" Type="http://schemas.openxmlformats.org/officeDocument/2006/relationships/slideLayout" Target="../slideLayouts/slideLayout27.xml"/><Relationship Id="rId6" Type="http://schemas.openxmlformats.org/officeDocument/2006/relationships/hyperlink" Target="https://ec.europa.eu/digital-single-market/en/collective-awareness" TargetMode="External"/><Relationship Id="rId5" Type="http://schemas.openxmlformats.org/officeDocument/2006/relationships/hyperlink" Target="http://ec.europa.eu/research/participants/portal/desktop/en/funding/sme_participation.html" TargetMode="External"/><Relationship Id="rId4" Type="http://schemas.openxmlformats.org/officeDocument/2006/relationships/hyperlink" Target="http://ec.europa.eu/programmes/horizon2020/en/h2020-section/europe-changing-world-inclusive-innovative-and-reflective-societies" TargetMode="External"/><Relationship Id="rId9" Type="http://schemas.openxmlformats.org/officeDocument/2006/relationships/image" Target="../media/image37.jpg"/></Relationships>
</file>

<file path=ppt/slides/_rels/slide58.xml.rels><?xml version="1.0" encoding="UTF-8" standalone="yes"?>
<Relationships xmlns="http://schemas.openxmlformats.org/package/2006/relationships"><Relationship Id="rId3" Type="http://schemas.openxmlformats.org/officeDocument/2006/relationships/hyperlink" Target="https://www.siceurope.eu/" TargetMode="External"/><Relationship Id="rId7" Type="http://schemas.openxmlformats.org/officeDocument/2006/relationships/image" Target="../media/image37.jpg"/><Relationship Id="rId2" Type="http://schemas.openxmlformats.org/officeDocument/2006/relationships/hyperlink" Target="https://ec.europa.eu/growth/industry/policy/innovation/social_en" TargetMode="External"/><Relationship Id="rId1" Type="http://schemas.openxmlformats.org/officeDocument/2006/relationships/slideLayout" Target="../slideLayouts/slideLayout27.xml"/><Relationship Id="rId6" Type="http://schemas.openxmlformats.org/officeDocument/2006/relationships/hyperlink" Target="http://ec.europa.eu/DocsRoom/documents/13403/attachments/1/translations" TargetMode="External"/><Relationship Id="rId5" Type="http://schemas.openxmlformats.org/officeDocument/2006/relationships/hyperlink" Target="https://ec.europa.eu/docsroom/documents/19042" TargetMode="External"/><Relationship Id="rId4" Type="http://schemas.openxmlformats.org/officeDocument/2006/relationships/hyperlink" Target="https://ec.europa.eu/growth/industry/innovation/policy/social/competition_en"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hyperlink" Target="https://accountantonline.ie/guides/compliance-requirements-for-new-companies/" TargetMode="Externa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9.xml"/><Relationship Id="rId4" Type="http://schemas.openxmlformats.org/officeDocument/2006/relationships/image" Target="../media/image41.jpeg"/></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www.weareheartbeats.com/goodbizbox" TargetMode="External"/><Relationship Id="rId1" Type="http://schemas.openxmlformats.org/officeDocument/2006/relationships/slideLayout" Target="../slideLayouts/slideLayout27.xml"/><Relationship Id="rId4" Type="http://schemas.openxmlformats.org/officeDocument/2006/relationships/hyperlink" Target="http://www.socialinnovationacademy.eu/what-it-takes-to-start-and-grow-as-a-social-entrepreneur/"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socialinnovationacademy.eu/what-it-takes-to-start-and-grow-as-a-social-entrepreneur/" TargetMode="Externa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hyperlink" Target="http://www.lallab.fr/" TargetMode="External"/><Relationship Id="rId2" Type="http://schemas.openxmlformats.org/officeDocument/2006/relationships/image" Target="../media/image44.jpg"/><Relationship Id="rId1" Type="http://schemas.openxmlformats.org/officeDocument/2006/relationships/slideLayout" Target="../slideLayouts/slideLayout42.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hyperlink" Target="https://vimeo.com/190527113" TargetMode="External"/><Relationship Id="rId2" Type="http://schemas.openxmlformats.org/officeDocument/2006/relationships/hyperlink" Target="http://www.lallab.fr/" TargetMode="Externa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hyperlink" Target="https://www.shopify.ie/tour/ecommerce-website" TargetMode="External"/><Relationship Id="rId7" Type="http://schemas.openxmlformats.org/officeDocument/2006/relationships/image" Target="../media/image14.jpg"/><Relationship Id="rId2" Type="http://schemas.openxmlformats.org/officeDocument/2006/relationships/hyperlink" Target="https://accountantonline.ie/do-you-need-a-business-plan/" TargetMode="External"/><Relationship Id="rId1" Type="http://schemas.openxmlformats.org/officeDocument/2006/relationships/slideLayout" Target="../slideLayouts/slideLayout9.xml"/><Relationship Id="rId6" Type="http://schemas.openxmlformats.org/officeDocument/2006/relationships/hyperlink" Target="https://www.googleadservices.com/pagead/aclk?sa=L&amp;ai=DChcSEwipuKC8vfvvAhVX7u0KHQsSBIcYABAAGgJkZw&amp;ae=2&amp;ohost=www.google.com&amp;cid=CAESQOD2AeDn-zwvAyq1vcCYHN0Vq8hassEHxM5TomjnwbV-HJiuNt1bMsJfF01FrS7I1XkI40ycE1WCZnOj-4VCCks&amp;sig=AOD64_2RVNewR48Kb0iyrXQa759i0uGs-A&amp;q&amp;adurl&amp;ved=2ahUKEwjWhpm8vfvvAhWkTxUIHeJZBHwQ0Qx6BAgEEAE" TargetMode="External"/><Relationship Id="rId5" Type="http://schemas.openxmlformats.org/officeDocument/2006/relationships/hyperlink" Target="https://www.googleadservices.com/pagead/aclk?sa=L&amp;ai=DChcSEwiyvN6fvfvvAhXY7e0KHXZZBcwYABABGgJkZw&amp;ae=2&amp;ohost=www.google.com&amp;cid=CAESQOD2Wke3GoP1PdECsXuzBV-xTfkiYeL7Uv_Nanib1yxpz8lqRc1fodNUbZYKwSNlSDVr7PihEXwT-q7nUi81iTY&amp;sig=AOD64_1PeLKyZF3v_SoBW9hxh9BziaHc-w&amp;q&amp;adurl&amp;ved=2ahUKEwi0mNefvfvvAhUWRxUIHelTB7AQ0Qx6BAgCEAE" TargetMode="External"/><Relationship Id="rId4" Type="http://schemas.openxmlformats.org/officeDocument/2006/relationships/hyperlink" Target="https://www.squarespace.com/ecommerce-websit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orkspace.google.com/intl/en/solutions/new-business/" TargetMode="External"/><Relationship Id="rId2" Type="http://schemas.openxmlformats.org/officeDocument/2006/relationships/hyperlink" Target="https://www.googleadservices.com/pagead/aclk?sa=L&amp;ai=DChcSEwiWnfnUvPvvAhXM7e0KHd20BKkYABAAGgJkZw&amp;ohost=www.google.com&amp;cid=CAESQOD2bQwDpG0flTQGaxqj-xIqyjADQUUz-ENqccEnXRdB2snarkJstZ3bdScM3D9sYW9bZRtM8RJZCG5v-ICZ0cE&amp;sig=AOD64_2U9EZKDWAExoGlX0VaGfEAYPmyFQ&amp;q&amp;adurl&amp;ved=2ahUKEwi-mPHUvPvvAhXAaRUIHZNIDBsQ0Qx6BAgCEAE" TargetMode="External"/><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CDCB9A9-DCFE-1D44-A6EE-E244740F2DEE}"/>
              </a:ext>
            </a:extLst>
          </p:cNvPr>
          <p:cNvSpPr>
            <a:spLocks noGrp="1"/>
          </p:cNvSpPr>
          <p:nvPr>
            <p:ph type="body" sz="quarter" idx="19"/>
          </p:nvPr>
        </p:nvSpPr>
        <p:spPr>
          <a:xfrm>
            <a:off x="610249" y="4023697"/>
            <a:ext cx="4280491" cy="731140"/>
          </a:xfrm>
        </p:spPr>
        <p:txBody>
          <a:bodyPr>
            <a:noAutofit/>
          </a:bodyPr>
          <a:lstStyle/>
          <a:p>
            <a:r>
              <a:rPr lang="en-US" sz="3200" b="1" dirty="0"/>
              <a:t>Digital Social Innovation</a:t>
            </a:r>
          </a:p>
          <a:p>
            <a:pPr algn="ctr"/>
            <a:r>
              <a:rPr lang="en-US" sz="2000" dirty="0">
                <a:solidFill>
                  <a:srgbClr val="FFFFFF"/>
                </a:solidFill>
                <a:latin typeface="Calibri" panose="020F0502020204030204" pitchFamily="34" charset="0"/>
                <a:ea typeface="Calibri" panose="020F0502020204030204" pitchFamily="34" charset="0"/>
              </a:rPr>
              <a:t>Driving Your Business Forward and Creating Partnerships with Purpose</a:t>
            </a:r>
            <a:endParaRPr lang="en-US" sz="2000" dirty="0">
              <a:solidFill>
                <a:srgbClr val="FFFFFF"/>
              </a:solidFill>
              <a:effectLst/>
              <a:latin typeface="Calibri" panose="020F0502020204030204" pitchFamily="34" charset="0"/>
              <a:ea typeface="Calibri" panose="020F0502020204030204" pitchFamily="34" charset="0"/>
            </a:endParaRPr>
          </a:p>
          <a:p>
            <a:endParaRPr lang="en-US" sz="3200" b="1" dirty="0"/>
          </a:p>
        </p:txBody>
      </p:sp>
      <p:pic>
        <p:nvPicPr>
          <p:cNvPr id="11" name="Picture Placeholder 10" descr="A picture containing person, man, photo, looking&#10;&#10;Description automatically generated">
            <a:extLst>
              <a:ext uri="{FF2B5EF4-FFF2-40B4-BE49-F238E27FC236}">
                <a16:creationId xmlns:a16="http://schemas.microsoft.com/office/drawing/2014/main"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683E6E4F-8A20-46EE-B361-F4DDC983999F}"/>
              </a:ext>
            </a:extLst>
          </p:cNvPr>
          <p:cNvSpPr>
            <a:spLocks noGrp="1"/>
          </p:cNvSpPr>
          <p:nvPr>
            <p:ph type="body" sz="quarter" idx="20"/>
          </p:nvPr>
        </p:nvSpPr>
        <p:spPr/>
        <p:txBody>
          <a:bodyPr/>
          <a:lstStyle/>
          <a:p>
            <a:r>
              <a:rPr lang="en-US" sz="5400" b="1" dirty="0"/>
              <a:t>Module 4</a:t>
            </a:r>
            <a:endParaRPr lang="en-IE" dirty="0"/>
          </a:p>
        </p:txBody>
      </p:sp>
    </p:spTree>
    <p:extLst>
      <p:ext uri="{BB962C8B-B14F-4D97-AF65-F5344CB8AC3E}">
        <p14:creationId xmlns:p14="http://schemas.microsoft.com/office/powerpoint/2010/main" val="2053066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39B4C6E-217C-47D6-A343-79CB7AECFD32}"/>
              </a:ext>
            </a:extLst>
          </p:cNvPr>
          <p:cNvSpPr>
            <a:spLocks noGrp="1"/>
          </p:cNvSpPr>
          <p:nvPr>
            <p:ph type="body" sz="quarter" idx="14"/>
          </p:nvPr>
        </p:nvSpPr>
        <p:spPr>
          <a:xfrm>
            <a:off x="5839486" y="1409498"/>
            <a:ext cx="6065822" cy="2592420"/>
          </a:xfrm>
        </p:spPr>
        <p:txBody>
          <a:bodyPr/>
          <a:lstStyle/>
          <a:p>
            <a:r>
              <a:rPr lang="en-IE" b="1" i="0" dirty="0">
                <a:solidFill>
                  <a:srgbClr val="000000"/>
                </a:solidFill>
                <a:effectLst/>
                <a:latin typeface="sofia-pro"/>
              </a:rPr>
              <a:t>Speak to expert mentors and professionals who are provided by local government</a:t>
            </a:r>
          </a:p>
          <a:p>
            <a:pPr marL="342900" indent="-342900" algn="l">
              <a:buFont typeface="Wingdings" panose="05000000000000000000" pitchFamily="2" charset="2"/>
              <a:buChar char="ü"/>
            </a:pPr>
            <a:endParaRPr lang="en-IE" dirty="0">
              <a:solidFill>
                <a:srgbClr val="000000"/>
              </a:solidFill>
            </a:endParaRPr>
          </a:p>
          <a:p>
            <a:pPr marL="342900" indent="-342900" algn="l">
              <a:buFont typeface="Wingdings" panose="05000000000000000000" pitchFamily="2" charset="2"/>
              <a:buChar char="ü"/>
            </a:pPr>
            <a:r>
              <a:rPr lang="en-IE" dirty="0">
                <a:solidFill>
                  <a:srgbClr val="000000"/>
                </a:solidFill>
              </a:rPr>
              <a:t>They offer </a:t>
            </a:r>
            <a:r>
              <a:rPr lang="en-IE" b="0" i="0" dirty="0">
                <a:solidFill>
                  <a:srgbClr val="000000"/>
                </a:solidFill>
                <a:effectLst/>
              </a:rPr>
              <a:t>high quality tra</a:t>
            </a:r>
            <a:r>
              <a:rPr lang="en-IE" dirty="0">
                <a:solidFill>
                  <a:srgbClr val="000000"/>
                </a:solidFill>
              </a:rPr>
              <a:t>ining in Start Your Own Business, Managing Your Business e.g. Marketing, Sales, Financial Management, Strategy and Business Planning.</a:t>
            </a:r>
          </a:p>
          <a:p>
            <a:pPr marL="342900" indent="-342900" algn="l">
              <a:buFont typeface="Wingdings" panose="05000000000000000000" pitchFamily="2" charset="2"/>
              <a:buChar char="ü"/>
            </a:pPr>
            <a:r>
              <a:rPr lang="en-IE" dirty="0">
                <a:solidFill>
                  <a:srgbClr val="000000"/>
                </a:solidFill>
              </a:rPr>
              <a:t>They will show you how to register with your local tax office, tell you what you are entitled to, invite you to enter in prize winning competitions (often funding), refer recommended ways to do your accounting and so much more.</a:t>
            </a:r>
          </a:p>
          <a:p>
            <a:pPr algn="l"/>
            <a:endParaRPr lang="en-IE" b="0" i="0" dirty="0">
              <a:solidFill>
                <a:srgbClr val="000000"/>
              </a:solidFill>
              <a:effectLst/>
            </a:endParaRPr>
          </a:p>
          <a:p>
            <a:endParaRPr lang="en-IE" dirty="0"/>
          </a:p>
        </p:txBody>
      </p:sp>
      <p:sp>
        <p:nvSpPr>
          <p:cNvPr id="8" name="Text Placeholder 5">
            <a:extLst>
              <a:ext uri="{FF2B5EF4-FFF2-40B4-BE49-F238E27FC236}">
                <a16:creationId xmlns:a16="http://schemas.microsoft.com/office/drawing/2014/main" id="{C5241E9E-4672-4238-A93A-906936F3F6E5}"/>
              </a:ext>
            </a:extLst>
          </p:cNvPr>
          <p:cNvSpPr txBox="1">
            <a:spLocks/>
          </p:cNvSpPr>
          <p:nvPr/>
        </p:nvSpPr>
        <p:spPr>
          <a:xfrm>
            <a:off x="6096000" y="271605"/>
            <a:ext cx="5963215" cy="138233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en-IE" sz="3300" b="1" dirty="0">
                <a:solidFill>
                  <a:srgbClr val="ED2A59"/>
                </a:solidFill>
                <a:latin typeface="sofia-pro"/>
              </a:rPr>
              <a:t>STEP 2 </a:t>
            </a:r>
            <a:r>
              <a:rPr lang="en-IE" sz="3300" b="1" dirty="0">
                <a:solidFill>
                  <a:srgbClr val="009FD8"/>
                </a:solidFill>
                <a:latin typeface="sofia-pro"/>
              </a:rPr>
              <a:t>Contact Your Local Enterprise Office</a:t>
            </a:r>
          </a:p>
          <a:p>
            <a:pPr>
              <a:lnSpc>
                <a:spcPct val="120000"/>
              </a:lnSpc>
              <a:spcBef>
                <a:spcPts val="0"/>
              </a:spcBef>
            </a:pPr>
            <a:endParaRPr lang="en-IE" dirty="0"/>
          </a:p>
        </p:txBody>
      </p:sp>
      <p:pic>
        <p:nvPicPr>
          <p:cNvPr id="11" name="Picture Placeholder 10" descr="A person smiling and holding a computer&#10;&#10;Description automatically generated with low confidence">
            <a:extLst>
              <a:ext uri="{FF2B5EF4-FFF2-40B4-BE49-F238E27FC236}">
                <a16:creationId xmlns:a16="http://schemas.microsoft.com/office/drawing/2014/main" id="{E48CF9DB-2912-43E3-9751-E6BE227A9516}"/>
              </a:ext>
            </a:extLst>
          </p:cNvPr>
          <p:cNvPicPr>
            <a:picLocks noGrp="1" noChangeAspect="1"/>
          </p:cNvPicPr>
          <p:nvPr>
            <p:ph type="pic" sz="quarter" idx="10"/>
          </p:nvPr>
        </p:nvPicPr>
        <p:blipFill>
          <a:blip r:embed="rId2"/>
          <a:srcRect l="27412" r="27412"/>
          <a:stretch>
            <a:fillRect/>
          </a:stretch>
        </p:blipFill>
        <p:spPr/>
      </p:pic>
    </p:spTree>
    <p:extLst>
      <p:ext uri="{BB962C8B-B14F-4D97-AF65-F5344CB8AC3E}">
        <p14:creationId xmlns:p14="http://schemas.microsoft.com/office/powerpoint/2010/main" val="3157827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39B4C6E-217C-47D6-A343-79CB7AECFD32}"/>
              </a:ext>
            </a:extLst>
          </p:cNvPr>
          <p:cNvSpPr>
            <a:spLocks noGrp="1"/>
          </p:cNvSpPr>
          <p:nvPr>
            <p:ph type="body" sz="quarter" idx="14"/>
          </p:nvPr>
        </p:nvSpPr>
        <p:spPr>
          <a:xfrm>
            <a:off x="6032626" y="1653942"/>
            <a:ext cx="5872681" cy="2592420"/>
          </a:xfrm>
        </p:spPr>
        <p:txBody>
          <a:bodyPr/>
          <a:lstStyle/>
          <a:p>
            <a:r>
              <a:rPr lang="en-IE" b="1" i="0" dirty="0">
                <a:solidFill>
                  <a:srgbClr val="000000"/>
                </a:solidFill>
                <a:effectLst/>
                <a:latin typeface="sofia-pro"/>
              </a:rPr>
              <a:t>Starting an online business means you need to officially register with Revenue and the Companies Registration Office (CRO)</a:t>
            </a:r>
          </a:p>
          <a:p>
            <a:pPr algn="l"/>
            <a:r>
              <a:rPr lang="en-IE" b="0" i="0" dirty="0">
                <a:solidFill>
                  <a:srgbClr val="000000"/>
                </a:solidFill>
                <a:effectLst/>
                <a:latin typeface="sofia-pro"/>
              </a:rPr>
              <a:t>Decide what business structure you want to be – </a:t>
            </a:r>
            <a:r>
              <a:rPr lang="en-IE" b="0" i="0" u="none" strike="noStrike" dirty="0">
                <a:solidFill>
                  <a:srgbClr val="2E61D2"/>
                </a:solidFill>
                <a:effectLst/>
                <a:latin typeface="sofia-pro"/>
                <a:hlinkClick r:id="rId2"/>
              </a:rPr>
              <a:t>Sole Trader or Limited Company</a:t>
            </a:r>
            <a:r>
              <a:rPr lang="en-IE" b="0" i="0" dirty="0">
                <a:solidFill>
                  <a:srgbClr val="000000"/>
                </a:solidFill>
                <a:effectLst/>
                <a:latin typeface="sofia-pro"/>
              </a:rPr>
              <a:t>. There are advantages and disadvantages to both business types. </a:t>
            </a:r>
          </a:p>
          <a:p>
            <a:pPr marL="457200" indent="-457200" algn="l">
              <a:buFont typeface="+mj-lt"/>
              <a:buAutoNum type="arabicPeriod"/>
            </a:pPr>
            <a:r>
              <a:rPr lang="en-IE" b="0" i="0" dirty="0">
                <a:solidFill>
                  <a:srgbClr val="000000"/>
                </a:solidFill>
                <a:effectLst/>
                <a:latin typeface="sofia-pro"/>
              </a:rPr>
              <a:t>Sole Traders take on more risk than Limited Companies. They are personally liable for the debts of the business therefore you may need to sell personal assets to repay debts.</a:t>
            </a:r>
          </a:p>
          <a:p>
            <a:endParaRPr lang="en-IE" dirty="0"/>
          </a:p>
        </p:txBody>
      </p:sp>
      <p:sp>
        <p:nvSpPr>
          <p:cNvPr id="8" name="Text Placeholder 5">
            <a:extLst>
              <a:ext uri="{FF2B5EF4-FFF2-40B4-BE49-F238E27FC236}">
                <a16:creationId xmlns:a16="http://schemas.microsoft.com/office/drawing/2014/main" id="{C5241E9E-4672-4238-A93A-906936F3F6E5}"/>
              </a:ext>
            </a:extLst>
          </p:cNvPr>
          <p:cNvSpPr txBox="1">
            <a:spLocks/>
          </p:cNvSpPr>
          <p:nvPr/>
        </p:nvSpPr>
        <p:spPr>
          <a:xfrm>
            <a:off x="6096000" y="271605"/>
            <a:ext cx="5963215" cy="138233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en-IE" sz="3300" b="1" dirty="0">
                <a:solidFill>
                  <a:srgbClr val="ED2A59"/>
                </a:solidFill>
                <a:latin typeface="sofia-pro"/>
              </a:rPr>
              <a:t>STEP 3 </a:t>
            </a:r>
            <a:r>
              <a:rPr lang="en-IE" sz="3300" b="1" dirty="0">
                <a:solidFill>
                  <a:srgbClr val="F89D2A"/>
                </a:solidFill>
                <a:latin typeface="sofia-pro"/>
              </a:rPr>
              <a:t>Sole Trader or Limited Company</a:t>
            </a:r>
          </a:p>
          <a:p>
            <a:pPr>
              <a:lnSpc>
                <a:spcPct val="120000"/>
              </a:lnSpc>
              <a:spcBef>
                <a:spcPts val="0"/>
              </a:spcBef>
            </a:pPr>
            <a:endParaRPr lang="en-IE" dirty="0"/>
          </a:p>
        </p:txBody>
      </p:sp>
      <p:pic>
        <p:nvPicPr>
          <p:cNvPr id="19" name="Picture Placeholder 18" descr="A person sitting at a table&#10;&#10;Description automatically generated with medium confidence">
            <a:extLst>
              <a:ext uri="{FF2B5EF4-FFF2-40B4-BE49-F238E27FC236}">
                <a16:creationId xmlns:a16="http://schemas.microsoft.com/office/drawing/2014/main" id="{0B32942A-A89D-4E26-8191-3F6C1AD22683}"/>
              </a:ext>
            </a:extLst>
          </p:cNvPr>
          <p:cNvPicPr>
            <a:picLocks noGrp="1" noChangeAspect="1"/>
          </p:cNvPicPr>
          <p:nvPr>
            <p:ph type="pic" sz="quarter" idx="10"/>
          </p:nvPr>
        </p:nvPicPr>
        <p:blipFill>
          <a:blip r:embed="rId3"/>
          <a:srcRect l="27412" r="27412"/>
          <a:stretch>
            <a:fillRect/>
          </a:stretch>
        </p:blipFill>
        <p:spPr/>
      </p:pic>
    </p:spTree>
    <p:extLst>
      <p:ext uri="{BB962C8B-B14F-4D97-AF65-F5344CB8AC3E}">
        <p14:creationId xmlns:p14="http://schemas.microsoft.com/office/powerpoint/2010/main" val="3192639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39B4C6E-217C-47D6-A343-79CB7AECFD32}"/>
              </a:ext>
            </a:extLst>
          </p:cNvPr>
          <p:cNvSpPr>
            <a:spLocks noGrp="1"/>
          </p:cNvSpPr>
          <p:nvPr>
            <p:ph type="body" sz="quarter" idx="14"/>
          </p:nvPr>
        </p:nvSpPr>
        <p:spPr>
          <a:xfrm>
            <a:off x="5884752" y="1454765"/>
            <a:ext cx="6083929" cy="2592420"/>
          </a:xfrm>
        </p:spPr>
        <p:txBody>
          <a:bodyPr/>
          <a:lstStyle/>
          <a:p>
            <a:r>
              <a:rPr lang="en-IE" b="1" i="0" dirty="0">
                <a:solidFill>
                  <a:srgbClr val="000000"/>
                </a:solidFill>
                <a:effectLst/>
                <a:latin typeface="sofia-pro"/>
              </a:rPr>
              <a:t>Starting an online business means you need to officially register with Revenue and the Companies Registration Office (CRO)</a:t>
            </a:r>
          </a:p>
          <a:p>
            <a:pPr marL="457200" indent="-457200" algn="l">
              <a:spcBef>
                <a:spcPts val="0"/>
              </a:spcBef>
              <a:buFont typeface="+mj-lt"/>
              <a:buAutoNum type="arabicPeriod" startAt="2"/>
            </a:pPr>
            <a:endParaRPr lang="en-IE" b="0" i="0" dirty="0">
              <a:solidFill>
                <a:srgbClr val="000000"/>
              </a:solidFill>
              <a:effectLst/>
              <a:latin typeface="sofia-pro"/>
            </a:endParaRPr>
          </a:p>
          <a:p>
            <a:pPr marL="457200" indent="-457200" algn="l">
              <a:spcBef>
                <a:spcPts val="0"/>
              </a:spcBef>
              <a:buFont typeface="+mj-lt"/>
              <a:buAutoNum type="arabicPeriod" startAt="2"/>
            </a:pPr>
            <a:r>
              <a:rPr lang="en-IE" b="0" i="0" dirty="0">
                <a:solidFill>
                  <a:srgbClr val="000000"/>
                </a:solidFill>
                <a:effectLst/>
                <a:latin typeface="sofia-pro"/>
              </a:rPr>
              <a:t>On the other hand, </a:t>
            </a:r>
            <a:r>
              <a:rPr lang="en-IE" b="0" i="0" u="none" strike="noStrike" dirty="0">
                <a:solidFill>
                  <a:srgbClr val="2E61D2"/>
                </a:solidFill>
                <a:effectLst/>
                <a:latin typeface="sofia-pro"/>
                <a:hlinkClick r:id="rId2"/>
              </a:rPr>
              <a:t>setting up a Limited Company</a:t>
            </a:r>
            <a:r>
              <a:rPr lang="en-IE" b="0" i="0" dirty="0">
                <a:solidFill>
                  <a:srgbClr val="000000"/>
                </a:solidFill>
                <a:effectLst/>
                <a:latin typeface="sofia-pro"/>
              </a:rPr>
              <a:t> may be the right option because the registration process creates a separate legal entity. This provides more security for you as you have limited liability as a company.</a:t>
            </a:r>
          </a:p>
          <a:p>
            <a:pPr marL="457200" indent="-457200" algn="l">
              <a:spcBef>
                <a:spcPts val="0"/>
              </a:spcBef>
              <a:buFont typeface="+mj-lt"/>
              <a:buAutoNum type="arabicPeriod" startAt="2"/>
            </a:pPr>
            <a:r>
              <a:rPr lang="en-IE" dirty="0">
                <a:solidFill>
                  <a:srgbClr val="000000"/>
                </a:solidFill>
                <a:latin typeface="sofia-pro"/>
              </a:rPr>
              <a:t>Register your company with your national Companies Registration Office (CRO)</a:t>
            </a:r>
          </a:p>
          <a:p>
            <a:pPr marL="457200" indent="-457200" algn="l">
              <a:spcBef>
                <a:spcPts val="0"/>
              </a:spcBef>
              <a:buFont typeface="+mj-lt"/>
              <a:buAutoNum type="arabicPeriod" startAt="2"/>
            </a:pPr>
            <a:r>
              <a:rPr lang="en-IE" b="1" dirty="0">
                <a:solidFill>
                  <a:srgbClr val="ED2A59"/>
                </a:solidFill>
                <a:latin typeface="sofia-pro"/>
              </a:rPr>
              <a:t>Module 5 </a:t>
            </a:r>
            <a:r>
              <a:rPr lang="en-IE" dirty="0">
                <a:solidFill>
                  <a:srgbClr val="000000"/>
                </a:solidFill>
                <a:latin typeface="sofia-pro"/>
              </a:rPr>
              <a:t>will cover funding and financial supports in more detail</a:t>
            </a:r>
          </a:p>
          <a:p>
            <a:pPr marL="457200" indent="-457200" algn="l">
              <a:spcBef>
                <a:spcPts val="0"/>
              </a:spcBef>
              <a:buFont typeface="+mj-lt"/>
              <a:buAutoNum type="arabicPeriod" startAt="2"/>
            </a:pPr>
            <a:r>
              <a:rPr lang="en-IE" b="1" dirty="0">
                <a:solidFill>
                  <a:srgbClr val="A6377D"/>
                </a:solidFill>
                <a:latin typeface="sofia-pro"/>
              </a:rPr>
              <a:t>Module 6 </a:t>
            </a:r>
            <a:r>
              <a:rPr lang="en-IE" dirty="0">
                <a:solidFill>
                  <a:srgbClr val="000000"/>
                </a:solidFill>
                <a:latin typeface="sofia-pro"/>
              </a:rPr>
              <a:t>will cover marketing specific to social innovation</a:t>
            </a:r>
          </a:p>
          <a:p>
            <a:endParaRPr lang="en-IE" dirty="0"/>
          </a:p>
        </p:txBody>
      </p:sp>
      <p:sp>
        <p:nvSpPr>
          <p:cNvPr id="8" name="Text Placeholder 5">
            <a:extLst>
              <a:ext uri="{FF2B5EF4-FFF2-40B4-BE49-F238E27FC236}">
                <a16:creationId xmlns:a16="http://schemas.microsoft.com/office/drawing/2014/main" id="{C5241E9E-4672-4238-A93A-906936F3F6E5}"/>
              </a:ext>
            </a:extLst>
          </p:cNvPr>
          <p:cNvSpPr txBox="1">
            <a:spLocks/>
          </p:cNvSpPr>
          <p:nvPr/>
        </p:nvSpPr>
        <p:spPr>
          <a:xfrm>
            <a:off x="6096000" y="271605"/>
            <a:ext cx="5963215" cy="138233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en-IE" sz="3300" b="1" dirty="0">
                <a:solidFill>
                  <a:srgbClr val="ED2A59"/>
                </a:solidFill>
                <a:latin typeface="sofia-pro"/>
              </a:rPr>
              <a:t>STEP 3 </a:t>
            </a:r>
            <a:r>
              <a:rPr lang="en-IE" sz="3300" b="1" dirty="0">
                <a:solidFill>
                  <a:srgbClr val="F89D2A"/>
                </a:solidFill>
                <a:latin typeface="sofia-pro"/>
              </a:rPr>
              <a:t>Sole Trader or Limited Company</a:t>
            </a:r>
          </a:p>
          <a:p>
            <a:pPr>
              <a:lnSpc>
                <a:spcPct val="120000"/>
              </a:lnSpc>
              <a:spcBef>
                <a:spcPts val="0"/>
              </a:spcBef>
            </a:pPr>
            <a:endParaRPr lang="en-IE" dirty="0"/>
          </a:p>
        </p:txBody>
      </p:sp>
      <p:pic>
        <p:nvPicPr>
          <p:cNvPr id="5" name="Picture Placeholder 4" descr="A person sitting at a table&#10;&#10;Description automatically generated with medium confidence">
            <a:extLst>
              <a:ext uri="{FF2B5EF4-FFF2-40B4-BE49-F238E27FC236}">
                <a16:creationId xmlns:a16="http://schemas.microsoft.com/office/drawing/2014/main" id="{A6251F67-728F-4BEC-AF6C-7E43C208A38A}"/>
              </a:ext>
            </a:extLst>
          </p:cNvPr>
          <p:cNvPicPr>
            <a:picLocks noGrp="1" noChangeAspect="1"/>
          </p:cNvPicPr>
          <p:nvPr>
            <p:ph type="pic" sz="quarter" idx="10"/>
          </p:nvPr>
        </p:nvPicPr>
        <p:blipFill>
          <a:blip r:embed="rId3"/>
          <a:srcRect l="27412" r="27412"/>
          <a:stretch>
            <a:fillRect/>
          </a:stretch>
        </p:blipFill>
        <p:spPr/>
      </p:pic>
    </p:spTree>
    <p:extLst>
      <p:ext uri="{BB962C8B-B14F-4D97-AF65-F5344CB8AC3E}">
        <p14:creationId xmlns:p14="http://schemas.microsoft.com/office/powerpoint/2010/main" val="1296049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39B4C6E-217C-47D6-A343-79CB7AECFD32}"/>
              </a:ext>
            </a:extLst>
          </p:cNvPr>
          <p:cNvSpPr>
            <a:spLocks noGrp="1"/>
          </p:cNvSpPr>
          <p:nvPr>
            <p:ph type="body" sz="quarter" idx="14"/>
          </p:nvPr>
        </p:nvSpPr>
        <p:spPr>
          <a:xfrm>
            <a:off x="5839486" y="962773"/>
            <a:ext cx="6129196" cy="2592420"/>
          </a:xfrm>
        </p:spPr>
        <p:txBody>
          <a:bodyPr/>
          <a:lstStyle/>
          <a:p>
            <a:r>
              <a:rPr lang="en-IE" b="1" i="0" dirty="0">
                <a:solidFill>
                  <a:srgbClr val="000000"/>
                </a:solidFill>
                <a:effectLst/>
                <a:latin typeface="sofia-pro"/>
              </a:rPr>
              <a:t>Starting an online business means you need to officially register with Revenue and the Companies Registration Office (CRO)</a:t>
            </a:r>
          </a:p>
          <a:p>
            <a:pPr marL="457200" indent="-457200" algn="l">
              <a:buFont typeface="+mj-lt"/>
              <a:buAutoNum type="arabicPeriod"/>
            </a:pPr>
            <a:r>
              <a:rPr lang="en-IE" dirty="0">
                <a:solidFill>
                  <a:srgbClr val="000000"/>
                </a:solidFill>
                <a:latin typeface="sofia-pro"/>
              </a:rPr>
              <a:t>Both Sole Traders and Limited Companies need to pay tax so it’s important you register for tax before you start selling online. Sole Traders register as self-employed and Limited Companies register for tax with Revenue.</a:t>
            </a:r>
          </a:p>
          <a:p>
            <a:pPr marL="457200" indent="-457200" algn="l">
              <a:buFont typeface="+mj-lt"/>
              <a:buAutoNum type="arabicPeriod"/>
            </a:pPr>
            <a:r>
              <a:rPr lang="en-IE" dirty="0">
                <a:solidFill>
                  <a:srgbClr val="000000"/>
                </a:solidFill>
                <a:latin typeface="sofia-pro"/>
              </a:rPr>
              <a:t>The amount of tax you pay depends on the size and type of your business and what sector you belong to. So each business may require different tax registrations. You should always seek an accountants’ advice to ensure you comply with your obligations as an online business.</a:t>
            </a:r>
          </a:p>
        </p:txBody>
      </p:sp>
      <p:sp>
        <p:nvSpPr>
          <p:cNvPr id="8" name="Text Placeholder 5">
            <a:extLst>
              <a:ext uri="{FF2B5EF4-FFF2-40B4-BE49-F238E27FC236}">
                <a16:creationId xmlns:a16="http://schemas.microsoft.com/office/drawing/2014/main" id="{C5241E9E-4672-4238-A93A-906936F3F6E5}"/>
              </a:ext>
            </a:extLst>
          </p:cNvPr>
          <p:cNvSpPr txBox="1">
            <a:spLocks/>
          </p:cNvSpPr>
          <p:nvPr/>
        </p:nvSpPr>
        <p:spPr>
          <a:xfrm>
            <a:off x="5914931" y="289713"/>
            <a:ext cx="6129196" cy="138233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en-IE" sz="3300" b="1" dirty="0">
                <a:solidFill>
                  <a:srgbClr val="ED2A59"/>
                </a:solidFill>
                <a:latin typeface="sofia-pro"/>
              </a:rPr>
              <a:t>STEP 4 </a:t>
            </a:r>
            <a:r>
              <a:rPr lang="en-IE" sz="3300" b="1" dirty="0">
                <a:solidFill>
                  <a:srgbClr val="6D3A93"/>
                </a:solidFill>
                <a:latin typeface="sofia-pro"/>
              </a:rPr>
              <a:t>Register with Tax Revenue</a:t>
            </a:r>
          </a:p>
          <a:p>
            <a:pPr>
              <a:lnSpc>
                <a:spcPct val="120000"/>
              </a:lnSpc>
              <a:spcBef>
                <a:spcPts val="0"/>
              </a:spcBef>
            </a:pPr>
            <a:endParaRPr lang="en-IE" dirty="0"/>
          </a:p>
        </p:txBody>
      </p:sp>
      <p:pic>
        <p:nvPicPr>
          <p:cNvPr id="5" name="Picture Placeholder 4" descr="A picture containing text&#10;&#10;Description automatically generated">
            <a:extLst>
              <a:ext uri="{FF2B5EF4-FFF2-40B4-BE49-F238E27FC236}">
                <a16:creationId xmlns:a16="http://schemas.microsoft.com/office/drawing/2014/main" id="{FF8C7948-0F6B-4466-AF41-8645DECB0137}"/>
              </a:ext>
            </a:extLst>
          </p:cNvPr>
          <p:cNvPicPr>
            <a:picLocks noGrp="1" noChangeAspect="1"/>
          </p:cNvPicPr>
          <p:nvPr>
            <p:ph type="pic" sz="quarter" idx="10"/>
          </p:nvPr>
        </p:nvPicPr>
        <p:blipFill>
          <a:blip r:embed="rId2"/>
          <a:srcRect t="810" b="810"/>
          <a:stretch>
            <a:fillRect/>
          </a:stretch>
        </p:blipFill>
        <p:spPr/>
      </p:pic>
    </p:spTree>
    <p:extLst>
      <p:ext uri="{BB962C8B-B14F-4D97-AF65-F5344CB8AC3E}">
        <p14:creationId xmlns:p14="http://schemas.microsoft.com/office/powerpoint/2010/main" val="2768338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AAD2A4-CB3A-47EE-8C00-E501A61BB949}"/>
              </a:ext>
            </a:extLst>
          </p:cNvPr>
          <p:cNvSpPr>
            <a:spLocks noGrp="1"/>
          </p:cNvSpPr>
          <p:nvPr>
            <p:ph type="body" sz="quarter" idx="13"/>
          </p:nvPr>
        </p:nvSpPr>
        <p:spPr>
          <a:xfrm>
            <a:off x="6926355" y="389882"/>
            <a:ext cx="4866430" cy="1719340"/>
          </a:xfrm>
        </p:spPr>
        <p:txBody>
          <a:bodyPr>
            <a:normAutofit fontScale="92500" lnSpcReduction="10000"/>
          </a:bodyPr>
          <a:lstStyle/>
          <a:p>
            <a:r>
              <a:rPr lang="en-IE" sz="3600" b="1" dirty="0">
                <a:solidFill>
                  <a:srgbClr val="ED2A59"/>
                </a:solidFill>
                <a:latin typeface="sofia-pro"/>
              </a:rPr>
              <a:t>STEP 5 </a:t>
            </a:r>
            <a:r>
              <a:rPr lang="en-IE" sz="3600" b="1" dirty="0">
                <a:solidFill>
                  <a:srgbClr val="6D3A93"/>
                </a:solidFill>
                <a:latin typeface="sofia-pro"/>
              </a:rPr>
              <a:t>Collaborate and Get Support in Digital Social Innovation Hubs and Networks </a:t>
            </a:r>
          </a:p>
          <a:p>
            <a:endParaRPr lang="en-IE" dirty="0"/>
          </a:p>
        </p:txBody>
      </p:sp>
      <p:sp>
        <p:nvSpPr>
          <p:cNvPr id="3" name="Text Placeholder 2">
            <a:extLst>
              <a:ext uri="{FF2B5EF4-FFF2-40B4-BE49-F238E27FC236}">
                <a16:creationId xmlns:a16="http://schemas.microsoft.com/office/drawing/2014/main" id="{082650E3-FA44-4CE2-B2E0-D31F82B50858}"/>
              </a:ext>
            </a:extLst>
          </p:cNvPr>
          <p:cNvSpPr>
            <a:spLocks noGrp="1"/>
          </p:cNvSpPr>
          <p:nvPr>
            <p:ph type="body" sz="quarter" idx="14"/>
          </p:nvPr>
        </p:nvSpPr>
        <p:spPr>
          <a:xfrm>
            <a:off x="6096000" y="2101040"/>
            <a:ext cx="5633409" cy="2592420"/>
          </a:xfrm>
        </p:spPr>
        <p:txBody>
          <a:bodyPr/>
          <a:lstStyle/>
          <a:p>
            <a:r>
              <a:rPr lang="en-IE" dirty="0"/>
              <a:t>You are at the beginning of your exciting project or business. You have the basics covered in setting up a business. Before you starting putting your feet firmly on the ground and setting things in stone you are going to need support specific to setting up a Digital Social Innovation business. Throughout the remainder of this module we will take you through how these amazing groups, hubs and networks can ignite your spark and help you move your digital social innovation business forward in the best direction possible!</a:t>
            </a:r>
          </a:p>
        </p:txBody>
      </p:sp>
      <p:pic>
        <p:nvPicPr>
          <p:cNvPr id="6" name="Picture Placeholder 5" descr="A group of people looking at a computer&#10;&#10;Description automatically generated with medium confidence">
            <a:extLst>
              <a:ext uri="{FF2B5EF4-FFF2-40B4-BE49-F238E27FC236}">
                <a16:creationId xmlns:a16="http://schemas.microsoft.com/office/drawing/2014/main" id="{15635AB5-4326-43A0-BD68-49366C5F0D2C}"/>
              </a:ext>
            </a:extLst>
          </p:cNvPr>
          <p:cNvPicPr>
            <a:picLocks noGrp="1" noChangeAspect="1"/>
          </p:cNvPicPr>
          <p:nvPr>
            <p:ph type="pic" sz="quarter" idx="10"/>
          </p:nvPr>
        </p:nvPicPr>
        <p:blipFill>
          <a:blip r:embed="rId2"/>
          <a:srcRect l="27409" r="27409"/>
          <a:stretch>
            <a:fillRect/>
          </a:stretch>
        </p:blipFill>
        <p:spPr/>
      </p:pic>
    </p:spTree>
    <p:extLst>
      <p:ext uri="{BB962C8B-B14F-4D97-AF65-F5344CB8AC3E}">
        <p14:creationId xmlns:p14="http://schemas.microsoft.com/office/powerpoint/2010/main" val="1277134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DA6083F-F218-4407-A01A-433BE6B1597F}"/>
              </a:ext>
            </a:extLst>
          </p:cNvPr>
          <p:cNvSpPr>
            <a:spLocks noGrp="1"/>
          </p:cNvSpPr>
          <p:nvPr>
            <p:ph type="body" sz="quarter" idx="14"/>
          </p:nvPr>
        </p:nvSpPr>
        <p:spPr>
          <a:xfrm>
            <a:off x="336162" y="106699"/>
            <a:ext cx="5759838" cy="4158567"/>
          </a:xfrm>
        </p:spPr>
        <p:txBody>
          <a:bodyPr/>
          <a:lstStyle/>
          <a:p>
            <a:r>
              <a:rPr lang="en-IE" sz="3200" b="1" dirty="0">
                <a:solidFill>
                  <a:srgbClr val="ED2A59"/>
                </a:solidFill>
              </a:rPr>
              <a:t>STEP 5 </a:t>
            </a:r>
            <a:r>
              <a:rPr lang="en-IE" sz="3200" b="1" dirty="0">
                <a:solidFill>
                  <a:srgbClr val="009FD8"/>
                </a:solidFill>
              </a:rPr>
              <a:t>The Power of Collaboration</a:t>
            </a:r>
          </a:p>
          <a:p>
            <a:r>
              <a:rPr lang="en-IE" b="0" i="0" dirty="0">
                <a:solidFill>
                  <a:schemeClr val="tx1">
                    <a:lumMod val="75000"/>
                    <a:lumOff val="25000"/>
                  </a:schemeClr>
                </a:solidFill>
                <a:effectLst/>
              </a:rPr>
              <a:t>As you now approach your project with a renewed sense of purpose and direction it is worthwhile considering collaborating with others before you dive into ideas and solutions. Remember that only 20% of ideas are viable – so, for this reason alone, by not fully investigating the problem you limit your chance for success.</a:t>
            </a:r>
          </a:p>
          <a:p>
            <a:r>
              <a:rPr lang="en-IE" b="0" i="0" dirty="0">
                <a:solidFill>
                  <a:schemeClr val="tx1">
                    <a:lumMod val="75000"/>
                    <a:lumOff val="25000"/>
                  </a:schemeClr>
                </a:solidFill>
                <a:effectLst/>
              </a:rPr>
              <a:t> </a:t>
            </a:r>
            <a:r>
              <a:rPr lang="en-IE" b="1" i="0" dirty="0">
                <a:solidFill>
                  <a:schemeClr val="tx1">
                    <a:lumMod val="75000"/>
                    <a:lumOff val="25000"/>
                  </a:schemeClr>
                </a:solidFill>
                <a:effectLst/>
              </a:rPr>
              <a:t>If you focus on the proble</a:t>
            </a:r>
            <a:r>
              <a:rPr lang="en-IE" b="1" dirty="0">
                <a:solidFill>
                  <a:schemeClr val="tx1">
                    <a:lumMod val="75000"/>
                    <a:lumOff val="25000"/>
                  </a:schemeClr>
                </a:solidFill>
              </a:rPr>
              <a:t>m with collaborative support</a:t>
            </a:r>
            <a:r>
              <a:rPr lang="en-IE" b="1" i="0" dirty="0">
                <a:solidFill>
                  <a:schemeClr val="tx1">
                    <a:lumMod val="75000"/>
                    <a:lumOff val="25000"/>
                  </a:schemeClr>
                </a:solidFill>
                <a:effectLst/>
              </a:rPr>
              <a:t> you are more likely to unlock a solution that is a gamechanger.</a:t>
            </a:r>
            <a:r>
              <a:rPr lang="en-IE" b="0" i="0" dirty="0">
                <a:solidFill>
                  <a:schemeClr val="tx1">
                    <a:lumMod val="75000"/>
                    <a:lumOff val="25000"/>
                  </a:schemeClr>
                </a:solidFill>
                <a:effectLst/>
              </a:rPr>
              <a:t> </a:t>
            </a:r>
            <a:r>
              <a:rPr lang="en-IE" b="1" i="0" dirty="0">
                <a:solidFill>
                  <a:schemeClr val="tx1">
                    <a:lumMod val="75000"/>
                    <a:lumOff val="25000"/>
                  </a:schemeClr>
                </a:solidFill>
                <a:effectLst/>
              </a:rPr>
              <a:t>It is with these networks and communities you can dig deep and get to the root of the problem(s) and discover the often-unlikely solutions and collaborations that truly make a difference.</a:t>
            </a:r>
            <a:r>
              <a:rPr lang="en-IE" b="0" i="0" dirty="0">
                <a:solidFill>
                  <a:schemeClr val="tx1">
                    <a:lumMod val="75000"/>
                    <a:lumOff val="25000"/>
                  </a:schemeClr>
                </a:solidFill>
                <a:effectLst/>
              </a:rPr>
              <a:t> </a:t>
            </a:r>
            <a:endParaRPr lang="en-IE" dirty="0">
              <a:solidFill>
                <a:schemeClr val="tx1">
                  <a:lumMod val="75000"/>
                  <a:lumOff val="25000"/>
                </a:schemeClr>
              </a:solidFill>
            </a:endParaRPr>
          </a:p>
        </p:txBody>
      </p:sp>
      <p:pic>
        <p:nvPicPr>
          <p:cNvPr id="3" name="Picture Placeholder 2" descr="A picture containing text, person&#10;&#10;Description automatically generated">
            <a:extLst>
              <a:ext uri="{FF2B5EF4-FFF2-40B4-BE49-F238E27FC236}">
                <a16:creationId xmlns:a16="http://schemas.microsoft.com/office/drawing/2014/main" id="{B8AE86F0-35ED-4B31-B48D-8101DEF993CB}"/>
              </a:ext>
            </a:extLst>
          </p:cNvPr>
          <p:cNvPicPr>
            <a:picLocks noGrp="1" noChangeAspect="1"/>
          </p:cNvPicPr>
          <p:nvPr>
            <p:ph type="pic" sz="quarter" idx="10"/>
          </p:nvPr>
        </p:nvPicPr>
        <p:blipFill>
          <a:blip r:embed="rId2"/>
          <a:srcRect l="14539" r="14539"/>
          <a:stretch>
            <a:fillRect/>
          </a:stretch>
        </p:blipFill>
        <p:spPr/>
      </p:pic>
    </p:spTree>
    <p:extLst>
      <p:ext uri="{BB962C8B-B14F-4D97-AF65-F5344CB8AC3E}">
        <p14:creationId xmlns:p14="http://schemas.microsoft.com/office/powerpoint/2010/main" val="1910495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doughnut, donut, food, close&#10;&#10;Description automatically generated">
            <a:extLst>
              <a:ext uri="{FF2B5EF4-FFF2-40B4-BE49-F238E27FC236}">
                <a16:creationId xmlns:a16="http://schemas.microsoft.com/office/drawing/2014/main" id="{29F99738-BEBA-4828-86F6-0CDDD9EBB523}"/>
              </a:ext>
            </a:extLst>
          </p:cNvPr>
          <p:cNvPicPr>
            <a:picLocks noGrp="1" noChangeAspect="1"/>
          </p:cNvPicPr>
          <p:nvPr>
            <p:ph type="pic" sz="quarter" idx="10"/>
          </p:nvPr>
        </p:nvPicPr>
        <p:blipFill>
          <a:blip r:embed="rId2"/>
          <a:srcRect l="33329" r="33329"/>
          <a:stretch>
            <a:fillRect/>
          </a:stretch>
        </p:blipFill>
        <p:spPr/>
      </p:pic>
      <p:sp>
        <p:nvSpPr>
          <p:cNvPr id="6" name="Text Placeholder 5">
            <a:extLst>
              <a:ext uri="{FF2B5EF4-FFF2-40B4-BE49-F238E27FC236}">
                <a16:creationId xmlns:a16="http://schemas.microsoft.com/office/drawing/2014/main" id="{0EE0F0B0-897F-4662-A10D-D3377FE9ADC0}"/>
              </a:ext>
            </a:extLst>
          </p:cNvPr>
          <p:cNvSpPr>
            <a:spLocks noGrp="1"/>
          </p:cNvSpPr>
          <p:nvPr>
            <p:ph type="body" sz="quarter" idx="14"/>
          </p:nvPr>
        </p:nvSpPr>
        <p:spPr>
          <a:xfrm>
            <a:off x="572993" y="1970956"/>
            <a:ext cx="8182818" cy="3202098"/>
          </a:xfrm>
        </p:spPr>
        <p:txBody>
          <a:bodyPr/>
          <a:lstStyle/>
          <a:p>
            <a:pPr algn="l"/>
            <a:r>
              <a:rPr lang="en-IE" b="0" i="0" dirty="0">
                <a:solidFill>
                  <a:srgbClr val="000000"/>
                </a:solidFill>
                <a:effectLst/>
                <a:latin typeface="Scala"/>
              </a:rPr>
              <a:t>The examples presented in the following </a:t>
            </a:r>
            <a:r>
              <a:rPr lang="en-IE" dirty="0">
                <a:solidFill>
                  <a:srgbClr val="000000"/>
                </a:solidFill>
                <a:latin typeface="Scala"/>
              </a:rPr>
              <a:t>sections will show you </a:t>
            </a:r>
            <a:r>
              <a:rPr lang="en-IE" b="0" i="0" dirty="0">
                <a:solidFill>
                  <a:srgbClr val="000000"/>
                </a:solidFill>
                <a:effectLst/>
                <a:latin typeface="Scala"/>
              </a:rPr>
              <a:t>where you can access different </a:t>
            </a:r>
            <a:r>
              <a:rPr lang="en-IE" b="1" i="0" dirty="0">
                <a:solidFill>
                  <a:srgbClr val="000000"/>
                </a:solidFill>
                <a:effectLst/>
                <a:latin typeface="Scala"/>
              </a:rPr>
              <a:t>physical  and </a:t>
            </a:r>
            <a:r>
              <a:rPr lang="en-IE" b="1" dirty="0">
                <a:solidFill>
                  <a:srgbClr val="000000"/>
                </a:solidFill>
                <a:latin typeface="Scala"/>
              </a:rPr>
              <a:t>digital </a:t>
            </a:r>
            <a:r>
              <a:rPr lang="en-IE" b="1" i="0" dirty="0">
                <a:solidFill>
                  <a:srgbClr val="000000"/>
                </a:solidFill>
                <a:effectLst/>
                <a:latin typeface="Scala"/>
              </a:rPr>
              <a:t>spaces that allow creativity and innovation. </a:t>
            </a:r>
          </a:p>
          <a:p>
            <a:pPr algn="l"/>
            <a:r>
              <a:rPr lang="en-IE" b="0" i="0" dirty="0">
                <a:solidFill>
                  <a:srgbClr val="000000"/>
                </a:solidFill>
                <a:effectLst/>
                <a:latin typeface="Scala"/>
              </a:rPr>
              <a:t>Imagine you are in an </a:t>
            </a:r>
            <a:r>
              <a:rPr lang="en-IE" b="1" i="0" dirty="0">
                <a:solidFill>
                  <a:srgbClr val="000000"/>
                </a:solidFill>
                <a:effectLst/>
                <a:latin typeface="Scala"/>
              </a:rPr>
              <a:t>environment with similar people in the same field with equally great ideas</a:t>
            </a:r>
            <a:r>
              <a:rPr lang="en-IE" b="0" i="0" dirty="0">
                <a:solidFill>
                  <a:srgbClr val="000000"/>
                </a:solidFill>
                <a:effectLst/>
                <a:latin typeface="Scala"/>
              </a:rPr>
              <a:t>, it can be in person or online, and working together on some of the best Digital Social Innovation ideas yet….</a:t>
            </a:r>
          </a:p>
          <a:p>
            <a:pPr algn="l"/>
            <a:r>
              <a:rPr lang="en-IE" dirty="0">
                <a:solidFill>
                  <a:srgbClr val="000000"/>
                </a:solidFill>
                <a:latin typeface="Scala"/>
              </a:rPr>
              <a:t>These spaces come in all shapes and sizes from </a:t>
            </a:r>
            <a:r>
              <a:rPr lang="en-IE" b="1" dirty="0">
                <a:solidFill>
                  <a:srgbClr val="000000"/>
                </a:solidFill>
                <a:latin typeface="Scala"/>
              </a:rPr>
              <a:t>Incubators, Accelerators, Programmes, Living Labs, Makerspaces</a:t>
            </a:r>
            <a:r>
              <a:rPr lang="en-IE" dirty="0">
                <a:solidFill>
                  <a:srgbClr val="000000"/>
                </a:solidFill>
                <a:latin typeface="Scala"/>
              </a:rPr>
              <a:t>….all enriched with learning, support and understanding of how places, people and innovation can interact to become a reality in an affordable way…. </a:t>
            </a:r>
            <a:endParaRPr lang="en-IE" b="0" i="0" dirty="0">
              <a:solidFill>
                <a:srgbClr val="000000"/>
              </a:solidFill>
              <a:effectLst/>
              <a:latin typeface="Scala"/>
            </a:endParaRPr>
          </a:p>
          <a:p>
            <a:endParaRPr lang="en-IE" dirty="0"/>
          </a:p>
        </p:txBody>
      </p:sp>
      <p:sp>
        <p:nvSpPr>
          <p:cNvPr id="7" name="Text Placeholder 6">
            <a:extLst>
              <a:ext uri="{FF2B5EF4-FFF2-40B4-BE49-F238E27FC236}">
                <a16:creationId xmlns:a16="http://schemas.microsoft.com/office/drawing/2014/main" id="{02142859-30C2-4D9E-8A28-42859E3C2CB0}"/>
              </a:ext>
            </a:extLst>
          </p:cNvPr>
          <p:cNvSpPr>
            <a:spLocks noGrp="1"/>
          </p:cNvSpPr>
          <p:nvPr>
            <p:ph type="body" sz="quarter" idx="15"/>
          </p:nvPr>
        </p:nvSpPr>
        <p:spPr>
          <a:xfrm>
            <a:off x="482458" y="397452"/>
            <a:ext cx="11612971" cy="860529"/>
          </a:xfrm>
        </p:spPr>
        <p:txBody>
          <a:bodyPr>
            <a:noAutofit/>
          </a:bodyPr>
          <a:lstStyle/>
          <a:p>
            <a:pPr>
              <a:spcBef>
                <a:spcPts val="0"/>
              </a:spcBef>
            </a:pPr>
            <a:r>
              <a:rPr lang="en-IE" sz="4000" b="1" dirty="0"/>
              <a:t>The Power of Being Part of a </a:t>
            </a:r>
          </a:p>
          <a:p>
            <a:pPr>
              <a:spcBef>
                <a:spcPts val="0"/>
              </a:spcBef>
            </a:pPr>
            <a:r>
              <a:rPr lang="en-IE" sz="4000" b="1" dirty="0"/>
              <a:t>Space for Innovation</a:t>
            </a:r>
          </a:p>
        </p:txBody>
      </p:sp>
    </p:spTree>
    <p:extLst>
      <p:ext uri="{BB962C8B-B14F-4D97-AF65-F5344CB8AC3E}">
        <p14:creationId xmlns:p14="http://schemas.microsoft.com/office/powerpoint/2010/main" val="882690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doughnut, donut, food, close&#10;&#10;Description automatically generated">
            <a:extLst>
              <a:ext uri="{FF2B5EF4-FFF2-40B4-BE49-F238E27FC236}">
                <a16:creationId xmlns:a16="http://schemas.microsoft.com/office/drawing/2014/main" id="{29F99738-BEBA-4828-86F6-0CDDD9EBB523}"/>
              </a:ext>
            </a:extLst>
          </p:cNvPr>
          <p:cNvPicPr>
            <a:picLocks noGrp="1" noChangeAspect="1"/>
          </p:cNvPicPr>
          <p:nvPr>
            <p:ph type="pic" sz="quarter" idx="10"/>
          </p:nvPr>
        </p:nvPicPr>
        <p:blipFill>
          <a:blip r:embed="rId2"/>
          <a:srcRect l="33329" r="33329"/>
          <a:stretch>
            <a:fillRect/>
          </a:stretch>
        </p:blipFill>
        <p:spPr/>
      </p:pic>
      <p:sp>
        <p:nvSpPr>
          <p:cNvPr id="6" name="Text Placeholder 5">
            <a:extLst>
              <a:ext uri="{FF2B5EF4-FFF2-40B4-BE49-F238E27FC236}">
                <a16:creationId xmlns:a16="http://schemas.microsoft.com/office/drawing/2014/main" id="{0EE0F0B0-897F-4662-A10D-D3377FE9ADC0}"/>
              </a:ext>
            </a:extLst>
          </p:cNvPr>
          <p:cNvSpPr>
            <a:spLocks noGrp="1"/>
          </p:cNvSpPr>
          <p:nvPr>
            <p:ph type="body" sz="quarter" idx="14"/>
          </p:nvPr>
        </p:nvSpPr>
        <p:spPr>
          <a:xfrm>
            <a:off x="572993" y="1717459"/>
            <a:ext cx="7923750" cy="3202098"/>
          </a:xfrm>
        </p:spPr>
        <p:txBody>
          <a:bodyPr/>
          <a:lstStyle/>
          <a:p>
            <a:pPr algn="l"/>
            <a:r>
              <a:rPr lang="en-IE" b="0" i="0" dirty="0">
                <a:solidFill>
                  <a:srgbClr val="000000"/>
                </a:solidFill>
                <a:effectLst/>
                <a:latin typeface="Scala"/>
              </a:rPr>
              <a:t>All the spaces and supports in this Module focus on </a:t>
            </a:r>
            <a:r>
              <a:rPr lang="en-IE" b="1" i="0" dirty="0">
                <a:solidFill>
                  <a:srgbClr val="000000"/>
                </a:solidFill>
                <a:effectLst/>
                <a:latin typeface="Scala"/>
              </a:rPr>
              <a:t>forming  collaboration that enables groups of young people, stakeholders and investors to cultivate connections </a:t>
            </a:r>
            <a:r>
              <a:rPr lang="en-IE" b="0" i="0" dirty="0">
                <a:solidFill>
                  <a:srgbClr val="000000"/>
                </a:solidFill>
                <a:effectLst/>
                <a:latin typeface="Scala"/>
              </a:rPr>
              <a:t>across communities and organizations, and to strengthen a whole system simply by focusing on the potential for participants to share information and learn from one another. </a:t>
            </a:r>
          </a:p>
          <a:p>
            <a:pPr algn="l"/>
            <a:r>
              <a:rPr lang="en-IE" b="0" i="0" dirty="0">
                <a:solidFill>
                  <a:srgbClr val="000000"/>
                </a:solidFill>
                <a:effectLst/>
                <a:latin typeface="Scala"/>
              </a:rPr>
              <a:t>Expect to </a:t>
            </a:r>
            <a:r>
              <a:rPr lang="en-IE" b="1" dirty="0">
                <a:solidFill>
                  <a:srgbClr val="000000"/>
                </a:solidFill>
                <a:latin typeface="Scala"/>
              </a:rPr>
              <a:t>form deeper </a:t>
            </a:r>
            <a:r>
              <a:rPr lang="en-IE" b="1" i="0" dirty="0">
                <a:solidFill>
                  <a:srgbClr val="000000"/>
                </a:solidFill>
                <a:effectLst/>
                <a:latin typeface="Scala"/>
              </a:rPr>
              <a:t>connections </a:t>
            </a:r>
            <a:r>
              <a:rPr lang="en-IE" b="0" i="0" dirty="0">
                <a:solidFill>
                  <a:srgbClr val="000000"/>
                </a:solidFill>
                <a:effectLst/>
                <a:latin typeface="Scala"/>
              </a:rPr>
              <a:t>and gain a </a:t>
            </a:r>
            <a:r>
              <a:rPr lang="en-IE" b="1" i="0" dirty="0">
                <a:solidFill>
                  <a:srgbClr val="000000"/>
                </a:solidFill>
                <a:effectLst/>
                <a:latin typeface="Scala"/>
              </a:rPr>
              <a:t>shared learning </a:t>
            </a:r>
            <a:r>
              <a:rPr lang="en-IE" b="0" i="0" dirty="0">
                <a:solidFill>
                  <a:srgbClr val="000000"/>
                </a:solidFill>
                <a:effectLst/>
                <a:latin typeface="Scala"/>
              </a:rPr>
              <a:t>result. To drive your business forward they will provide you with a </a:t>
            </a:r>
            <a:r>
              <a:rPr lang="en-IE" b="1" i="0" dirty="0">
                <a:solidFill>
                  <a:srgbClr val="222222"/>
                </a:solidFill>
                <a:effectLst/>
                <a:latin typeface="Scala"/>
              </a:rPr>
              <a:t>dedicated network of coordinated support </a:t>
            </a:r>
            <a:r>
              <a:rPr lang="en-IE" b="0" i="0" dirty="0">
                <a:solidFill>
                  <a:srgbClr val="222222"/>
                </a:solidFill>
                <a:effectLst/>
                <a:latin typeface="Scala"/>
              </a:rPr>
              <a:t>and access to specific networks you need to connect to that suit your business venture. You will </a:t>
            </a:r>
            <a:r>
              <a:rPr lang="en-IE" dirty="0">
                <a:solidFill>
                  <a:srgbClr val="222222"/>
                </a:solidFill>
                <a:latin typeface="Scala"/>
              </a:rPr>
              <a:t>have </a:t>
            </a:r>
            <a:r>
              <a:rPr lang="en-IE" b="1" dirty="0">
                <a:solidFill>
                  <a:srgbClr val="222222"/>
                </a:solidFill>
                <a:latin typeface="Scala"/>
              </a:rPr>
              <a:t>access to a wealth of expertise and information,</a:t>
            </a:r>
            <a:r>
              <a:rPr lang="en-IE" dirty="0">
                <a:solidFill>
                  <a:srgbClr val="222222"/>
                </a:solidFill>
                <a:latin typeface="Scala"/>
              </a:rPr>
              <a:t> learn processes, ways of doing business that suits your YDSI Idea. </a:t>
            </a:r>
            <a:endParaRPr lang="en-IE" dirty="0"/>
          </a:p>
        </p:txBody>
      </p:sp>
      <p:sp>
        <p:nvSpPr>
          <p:cNvPr id="8" name="Text Placeholder 6">
            <a:extLst>
              <a:ext uri="{FF2B5EF4-FFF2-40B4-BE49-F238E27FC236}">
                <a16:creationId xmlns:a16="http://schemas.microsoft.com/office/drawing/2014/main" id="{E5031927-4257-473A-B0FF-3566E5C31E3E}"/>
              </a:ext>
            </a:extLst>
          </p:cNvPr>
          <p:cNvSpPr txBox="1">
            <a:spLocks/>
          </p:cNvSpPr>
          <p:nvPr/>
        </p:nvSpPr>
        <p:spPr>
          <a:xfrm>
            <a:off x="482458" y="348108"/>
            <a:ext cx="11612971" cy="86052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sz="4000" b="1"/>
              <a:t>The Power of Being Part of a </a:t>
            </a:r>
          </a:p>
          <a:p>
            <a:pPr>
              <a:spcBef>
                <a:spcPts val="0"/>
              </a:spcBef>
            </a:pPr>
            <a:r>
              <a:rPr lang="en-IE" sz="4000" b="1"/>
              <a:t>Space for Innovation</a:t>
            </a:r>
            <a:endParaRPr lang="en-IE" sz="4000" b="1" dirty="0"/>
          </a:p>
        </p:txBody>
      </p:sp>
    </p:spTree>
    <p:extLst>
      <p:ext uri="{BB962C8B-B14F-4D97-AF65-F5344CB8AC3E}">
        <p14:creationId xmlns:p14="http://schemas.microsoft.com/office/powerpoint/2010/main" val="2373248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9AADDB0-4DA4-4AC0-A71E-F5E49C725811}"/>
              </a:ext>
            </a:extLst>
          </p:cNvPr>
          <p:cNvSpPr>
            <a:spLocks noGrp="1"/>
          </p:cNvSpPr>
          <p:nvPr>
            <p:ph type="body" sz="quarter" idx="14"/>
          </p:nvPr>
        </p:nvSpPr>
        <p:spPr>
          <a:xfrm>
            <a:off x="508178" y="773877"/>
            <a:ext cx="6960932" cy="4158567"/>
          </a:xfrm>
        </p:spPr>
        <p:txBody>
          <a:bodyPr/>
          <a:lstStyle/>
          <a:p>
            <a:pPr algn="l"/>
            <a:r>
              <a:rPr lang="en-IE" b="0" i="0" dirty="0">
                <a:solidFill>
                  <a:srgbClr val="231F20"/>
                </a:solidFill>
                <a:effectLst/>
              </a:rPr>
              <a:t>Incubators can be defined as; </a:t>
            </a:r>
            <a:r>
              <a:rPr lang="en-IE" i="1" dirty="0">
                <a:solidFill>
                  <a:srgbClr val="6D3A93"/>
                </a:solidFill>
                <a:effectLst/>
              </a:rPr>
              <a:t>“...a shared office-space facility that seeks to provide its ‘</a:t>
            </a:r>
            <a:r>
              <a:rPr lang="en-IE" i="1" dirty="0" err="1">
                <a:solidFill>
                  <a:srgbClr val="6D3A93"/>
                </a:solidFill>
                <a:effectLst/>
              </a:rPr>
              <a:t>incubatees</a:t>
            </a:r>
            <a:r>
              <a:rPr lang="en-IE" i="1" dirty="0">
                <a:solidFill>
                  <a:srgbClr val="6D3A93"/>
                </a:solidFill>
                <a:effectLst/>
              </a:rPr>
              <a:t>’ with a strategic, value adding intervention system of monitoring and business assistance.”</a:t>
            </a:r>
          </a:p>
          <a:p>
            <a:r>
              <a:rPr lang="en-IE" b="1" dirty="0">
                <a:solidFill>
                  <a:srgbClr val="231F20"/>
                </a:solidFill>
              </a:rPr>
              <a:t>O</a:t>
            </a:r>
            <a:r>
              <a:rPr lang="en-IE" b="1" i="0" dirty="0">
                <a:solidFill>
                  <a:srgbClr val="231F20"/>
                </a:solidFill>
                <a:effectLst/>
              </a:rPr>
              <a:t>ver 60% of incubator tenants say the incubator is critical to business performance!</a:t>
            </a:r>
          </a:p>
          <a:p>
            <a:endParaRPr lang="en-IE" sz="1000" b="1" i="0" dirty="0">
              <a:solidFill>
                <a:srgbClr val="231F20"/>
              </a:solidFill>
              <a:effectLst/>
            </a:endParaRPr>
          </a:p>
          <a:p>
            <a:pPr algn="l">
              <a:lnSpc>
                <a:spcPct val="100000"/>
              </a:lnSpc>
              <a:spcBef>
                <a:spcPts val="0"/>
              </a:spcBef>
            </a:pPr>
            <a:r>
              <a:rPr lang="en-IE" b="0" i="0" dirty="0">
                <a:solidFill>
                  <a:srgbClr val="231F20"/>
                </a:solidFill>
                <a:effectLst/>
              </a:rPr>
              <a:t>Incubation  or incubators can have a positive impact on a business’ development and provide start-ups with ‘life support’. </a:t>
            </a:r>
            <a:r>
              <a:rPr lang="en-IE" dirty="0">
                <a:solidFill>
                  <a:srgbClr val="231F20"/>
                </a:solidFill>
              </a:rPr>
              <a:t>They provide new businesses with </a:t>
            </a:r>
            <a:r>
              <a:rPr lang="en-IE" b="1" i="1" dirty="0">
                <a:solidFill>
                  <a:srgbClr val="231F20"/>
                </a:solidFill>
                <a:effectLst/>
              </a:rPr>
              <a:t>credibility </a:t>
            </a:r>
          </a:p>
          <a:p>
            <a:pPr marL="342900" indent="-342900" algn="l">
              <a:lnSpc>
                <a:spcPct val="100000"/>
              </a:lnSpc>
              <a:spcBef>
                <a:spcPts val="0"/>
              </a:spcBef>
              <a:buFont typeface="Arial" panose="020B0604020202020204" pitchFamily="34" charset="0"/>
              <a:buChar char="•"/>
            </a:pPr>
            <a:r>
              <a:rPr lang="en-IE" b="0" i="0" dirty="0">
                <a:solidFill>
                  <a:srgbClr val="231F20"/>
                </a:solidFill>
                <a:effectLst/>
              </a:rPr>
              <a:t>By being part of an incubation business development, support and mentoring</a:t>
            </a:r>
          </a:p>
          <a:p>
            <a:pPr marL="342900" indent="-342900" algn="l">
              <a:lnSpc>
                <a:spcPct val="100000"/>
              </a:lnSpc>
              <a:spcBef>
                <a:spcPts val="0"/>
              </a:spcBef>
              <a:buFont typeface="Arial" panose="020B0604020202020204" pitchFamily="34" charset="0"/>
              <a:buChar char="•"/>
            </a:pPr>
            <a:r>
              <a:rPr lang="en-IE" b="0" i="0" dirty="0">
                <a:solidFill>
                  <a:srgbClr val="231F20"/>
                </a:solidFill>
                <a:effectLst/>
              </a:rPr>
              <a:t>Through access to professional facilities</a:t>
            </a:r>
          </a:p>
          <a:p>
            <a:pPr marL="342900" indent="-342900" algn="l">
              <a:lnSpc>
                <a:spcPct val="100000"/>
              </a:lnSpc>
              <a:spcBef>
                <a:spcPts val="0"/>
              </a:spcBef>
              <a:buFont typeface="Arial" panose="020B0604020202020204" pitchFamily="34" charset="0"/>
              <a:buChar char="•"/>
            </a:pPr>
            <a:r>
              <a:rPr lang="en-IE" dirty="0">
                <a:solidFill>
                  <a:srgbClr val="231F20"/>
                </a:solidFill>
              </a:rPr>
              <a:t>P</a:t>
            </a:r>
            <a:r>
              <a:rPr lang="en-IE" b="0" i="0" dirty="0">
                <a:solidFill>
                  <a:srgbClr val="231F20"/>
                </a:solidFill>
                <a:effectLst/>
              </a:rPr>
              <a:t>rovide access to resources and talent – legal help, for example. </a:t>
            </a:r>
          </a:p>
          <a:p>
            <a:endParaRPr lang="en-IE"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id="{7E8C954E-1B9D-4449-866A-F805484C0E69}"/>
              </a:ext>
            </a:extLst>
          </p:cNvPr>
          <p:cNvSpPr>
            <a:spLocks noGrp="1"/>
          </p:cNvSpPr>
          <p:nvPr>
            <p:ph type="body" sz="quarter" idx="15"/>
          </p:nvPr>
        </p:nvSpPr>
        <p:spPr>
          <a:xfrm>
            <a:off x="0" y="0"/>
            <a:ext cx="5540721" cy="697353"/>
          </a:xfrm>
          <a:solidFill>
            <a:srgbClr val="FDA81F"/>
          </a:solidFill>
        </p:spPr>
        <p:txBody>
          <a:bodyPr>
            <a:noAutofit/>
          </a:bodyPr>
          <a:lstStyle/>
          <a:p>
            <a:r>
              <a:rPr lang="en-IE" b="1" dirty="0">
                <a:solidFill>
                  <a:schemeClr val="tx1">
                    <a:lumMod val="75000"/>
                    <a:lumOff val="25000"/>
                  </a:schemeClr>
                </a:solidFill>
              </a:rPr>
              <a:t>What are Incubators?</a:t>
            </a:r>
          </a:p>
        </p:txBody>
      </p:sp>
      <p:pic>
        <p:nvPicPr>
          <p:cNvPr id="10" name="Picture Placeholder 9" descr="A picture containing text&#10;&#10;Description automatically generated">
            <a:extLst>
              <a:ext uri="{FF2B5EF4-FFF2-40B4-BE49-F238E27FC236}">
                <a16:creationId xmlns:a16="http://schemas.microsoft.com/office/drawing/2014/main" id="{4F1CD75F-DC98-459B-AA27-36968AC80F09}"/>
              </a:ext>
            </a:extLst>
          </p:cNvPr>
          <p:cNvPicPr>
            <a:picLocks noGrp="1" noChangeAspect="1"/>
          </p:cNvPicPr>
          <p:nvPr>
            <p:ph type="pic" sz="quarter" idx="10"/>
          </p:nvPr>
        </p:nvPicPr>
        <p:blipFill>
          <a:blip r:embed="rId2"/>
          <a:srcRect l="6462" r="6462"/>
          <a:stretch>
            <a:fillRect/>
          </a:stretch>
        </p:blipFill>
        <p:spPr/>
      </p:pic>
    </p:spTree>
    <p:extLst>
      <p:ext uri="{BB962C8B-B14F-4D97-AF65-F5344CB8AC3E}">
        <p14:creationId xmlns:p14="http://schemas.microsoft.com/office/powerpoint/2010/main" val="390376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10;&#10;Description automatically generated">
            <a:extLst>
              <a:ext uri="{FF2B5EF4-FFF2-40B4-BE49-F238E27FC236}">
                <a16:creationId xmlns:a16="http://schemas.microsoft.com/office/drawing/2014/main" id="{347BBE69-0663-4957-89D2-81AAB69A944E}"/>
              </a:ext>
            </a:extLst>
          </p:cNvPr>
          <p:cNvPicPr>
            <a:picLocks noGrp="1" noChangeAspect="1"/>
          </p:cNvPicPr>
          <p:nvPr>
            <p:ph type="pic" sz="quarter" idx="10"/>
          </p:nvPr>
        </p:nvPicPr>
        <p:blipFill>
          <a:blip r:embed="rId2"/>
          <a:srcRect l="6462" r="6462"/>
          <a:stretch>
            <a:fillRect/>
          </a:stretch>
        </p:blipFill>
        <p:spPr/>
      </p:pic>
      <p:sp>
        <p:nvSpPr>
          <p:cNvPr id="6" name="Text Placeholder 5">
            <a:extLst>
              <a:ext uri="{FF2B5EF4-FFF2-40B4-BE49-F238E27FC236}">
                <a16:creationId xmlns:a16="http://schemas.microsoft.com/office/drawing/2014/main" id="{49EBD382-1B1E-4FE1-A2A0-C9307F4B23E4}"/>
              </a:ext>
            </a:extLst>
          </p:cNvPr>
          <p:cNvSpPr>
            <a:spLocks noGrp="1"/>
          </p:cNvSpPr>
          <p:nvPr>
            <p:ph type="body" sz="quarter" idx="14"/>
          </p:nvPr>
        </p:nvSpPr>
        <p:spPr>
          <a:xfrm>
            <a:off x="508178" y="997381"/>
            <a:ext cx="6453937" cy="4158567"/>
          </a:xfrm>
        </p:spPr>
        <p:txBody>
          <a:bodyPr/>
          <a:lstStyle/>
          <a:p>
            <a:pPr marL="457200" indent="-457200">
              <a:buFont typeface="+mj-lt"/>
              <a:buAutoNum type="arabicPeriod"/>
            </a:pPr>
            <a:r>
              <a:rPr lang="en-IE" dirty="0">
                <a:solidFill>
                  <a:schemeClr val="tx1">
                    <a:lumMod val="85000"/>
                    <a:lumOff val="15000"/>
                  </a:schemeClr>
                </a:solidFill>
              </a:rPr>
              <a:t>Supportive and learning environment – marketing, Business Plan development, IT, government regulations…</a:t>
            </a:r>
          </a:p>
          <a:p>
            <a:pPr marL="457200" indent="-457200">
              <a:buFont typeface="+mj-lt"/>
              <a:buAutoNum type="arabicPeriod"/>
            </a:pPr>
            <a:r>
              <a:rPr lang="en-IE" dirty="0">
                <a:solidFill>
                  <a:schemeClr val="tx1">
                    <a:lumMod val="85000"/>
                    <a:lumOff val="15000"/>
                  </a:schemeClr>
                </a:solidFill>
              </a:rPr>
              <a:t>Provide a space for integration and learning through workshops and programs e.g. R&amp;D</a:t>
            </a:r>
          </a:p>
          <a:p>
            <a:pPr marL="457200" indent="-457200">
              <a:buFont typeface="+mj-lt"/>
              <a:buAutoNum type="arabicPeriod"/>
            </a:pPr>
            <a:r>
              <a:rPr lang="en-IE" dirty="0">
                <a:solidFill>
                  <a:schemeClr val="tx1">
                    <a:lumMod val="85000"/>
                    <a:lumOff val="15000"/>
                  </a:schemeClr>
                </a:solidFill>
              </a:rPr>
              <a:t>Create opportunity for technology transfer.</a:t>
            </a:r>
          </a:p>
          <a:p>
            <a:pPr marL="457200" indent="-457200">
              <a:buFont typeface="+mj-lt"/>
              <a:buAutoNum type="arabicPeriod"/>
            </a:pPr>
            <a:r>
              <a:rPr lang="en-IE" dirty="0">
                <a:solidFill>
                  <a:schemeClr val="tx1">
                    <a:lumMod val="85000"/>
                    <a:lumOff val="15000"/>
                  </a:schemeClr>
                </a:solidFill>
              </a:rPr>
              <a:t>Can pair you with other companies that can help you</a:t>
            </a:r>
          </a:p>
          <a:p>
            <a:pPr marL="457200" indent="-457200">
              <a:buFont typeface="+mj-lt"/>
              <a:buAutoNum type="arabicPeriod"/>
            </a:pPr>
            <a:r>
              <a:rPr lang="en-IE" dirty="0">
                <a:solidFill>
                  <a:schemeClr val="tx1">
                    <a:lumMod val="85000"/>
                    <a:lumOff val="15000"/>
                  </a:schemeClr>
                </a:solidFill>
              </a:rPr>
              <a:t>Create and capitalise investment opportunities</a:t>
            </a:r>
          </a:p>
          <a:p>
            <a:pPr marL="457200" indent="-457200">
              <a:buFont typeface="+mj-lt"/>
              <a:buAutoNum type="arabicPeriod"/>
            </a:pPr>
            <a:r>
              <a:rPr lang="en-IE" dirty="0">
                <a:solidFill>
                  <a:schemeClr val="tx1">
                    <a:lumMod val="85000"/>
                    <a:lumOff val="15000"/>
                  </a:schemeClr>
                </a:solidFill>
              </a:rPr>
              <a:t>Provide Faculty-Industry collaboration</a:t>
            </a:r>
          </a:p>
          <a:p>
            <a:pPr marL="457200" indent="-457200">
              <a:buFont typeface="+mj-lt"/>
              <a:buAutoNum type="arabicPeriod"/>
            </a:pPr>
            <a:r>
              <a:rPr lang="en-IE" dirty="0">
                <a:solidFill>
                  <a:schemeClr val="tx1">
                    <a:lumMod val="85000"/>
                    <a:lumOff val="15000"/>
                  </a:schemeClr>
                </a:solidFill>
              </a:rPr>
              <a:t>Access to facilities</a:t>
            </a:r>
          </a:p>
          <a:p>
            <a:pPr marL="457200" indent="-457200">
              <a:buFont typeface="+mj-lt"/>
              <a:buAutoNum type="arabicPeriod"/>
            </a:pPr>
            <a:r>
              <a:rPr lang="en-IE" dirty="0">
                <a:solidFill>
                  <a:schemeClr val="tx1">
                    <a:lumMod val="85000"/>
                    <a:lumOff val="15000"/>
                  </a:schemeClr>
                </a:solidFill>
              </a:rPr>
              <a:t>Assist with applying for grants, funding and awards </a:t>
            </a:r>
          </a:p>
        </p:txBody>
      </p:sp>
      <p:sp>
        <p:nvSpPr>
          <p:cNvPr id="12" name="Text Placeholder 6">
            <a:extLst>
              <a:ext uri="{FF2B5EF4-FFF2-40B4-BE49-F238E27FC236}">
                <a16:creationId xmlns:a16="http://schemas.microsoft.com/office/drawing/2014/main" id="{320F8861-FB96-4E4B-867F-FAD40CB41726}"/>
              </a:ext>
            </a:extLst>
          </p:cNvPr>
          <p:cNvSpPr txBox="1">
            <a:spLocks/>
          </p:cNvSpPr>
          <p:nvPr/>
        </p:nvSpPr>
        <p:spPr>
          <a:xfrm>
            <a:off x="0" y="0"/>
            <a:ext cx="5871411" cy="697353"/>
          </a:xfrm>
          <a:prstGeom prst="rect">
            <a:avLst/>
          </a:prstGeom>
          <a:solidFill>
            <a:srgbClr val="FDA81F"/>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solidFill>
                  <a:schemeClr val="tx1">
                    <a:lumMod val="75000"/>
                    <a:lumOff val="25000"/>
                  </a:schemeClr>
                </a:solidFill>
              </a:rPr>
              <a:t>What do Incubators provide?</a:t>
            </a:r>
          </a:p>
        </p:txBody>
      </p:sp>
    </p:spTree>
    <p:extLst>
      <p:ext uri="{BB962C8B-B14F-4D97-AF65-F5344CB8AC3E}">
        <p14:creationId xmlns:p14="http://schemas.microsoft.com/office/powerpoint/2010/main" val="2975780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wearing a mask&#10;&#10;Description automatically generated with low confidence">
            <a:extLst>
              <a:ext uri="{FF2B5EF4-FFF2-40B4-BE49-F238E27FC236}">
                <a16:creationId xmlns:a16="http://schemas.microsoft.com/office/drawing/2014/main" id="{2C00AA6F-F4B6-4E74-8A71-A30DE1D662FB}"/>
              </a:ext>
            </a:extLst>
          </p:cNvPr>
          <p:cNvPicPr>
            <a:picLocks noGrp="1" noChangeAspect="1"/>
          </p:cNvPicPr>
          <p:nvPr>
            <p:ph type="pic" sz="quarter" idx="10"/>
          </p:nvPr>
        </p:nvPicPr>
        <p:blipFill>
          <a:blip r:embed="rId2"/>
          <a:srcRect t="3991" b="3991"/>
          <a:stretch>
            <a:fillRect/>
          </a:stretch>
        </p:blipFill>
        <p:spPr/>
      </p:pic>
      <p:sp>
        <p:nvSpPr>
          <p:cNvPr id="6" name="Text Placeholder 5">
            <a:extLst>
              <a:ext uri="{FF2B5EF4-FFF2-40B4-BE49-F238E27FC236}">
                <a16:creationId xmlns:a16="http://schemas.microsoft.com/office/drawing/2014/main" id="{8A18188A-2FAC-4587-8D84-3A9C87D63EBD}"/>
              </a:ext>
            </a:extLst>
          </p:cNvPr>
          <p:cNvSpPr>
            <a:spLocks noGrp="1"/>
          </p:cNvSpPr>
          <p:nvPr>
            <p:ph type="body" sz="quarter" idx="13"/>
          </p:nvPr>
        </p:nvSpPr>
        <p:spPr/>
        <p:txBody>
          <a:bodyPr/>
          <a:lstStyle/>
          <a:p>
            <a:r>
              <a:rPr lang="en-IE" dirty="0"/>
              <a:t>WELCOME</a:t>
            </a:r>
          </a:p>
        </p:txBody>
      </p:sp>
      <p:sp>
        <p:nvSpPr>
          <p:cNvPr id="9" name="Text Placeholder 7">
            <a:extLst>
              <a:ext uri="{FF2B5EF4-FFF2-40B4-BE49-F238E27FC236}">
                <a16:creationId xmlns:a16="http://schemas.microsoft.com/office/drawing/2014/main" id="{09361FFD-4E92-42D1-8FD9-82942C0B2394}"/>
              </a:ext>
            </a:extLst>
          </p:cNvPr>
          <p:cNvSpPr txBox="1">
            <a:spLocks/>
          </p:cNvSpPr>
          <p:nvPr/>
        </p:nvSpPr>
        <p:spPr>
          <a:xfrm>
            <a:off x="634925" y="166924"/>
            <a:ext cx="4461735" cy="69735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b="1" dirty="0">
                <a:solidFill>
                  <a:srgbClr val="E48E02"/>
                </a:solidFill>
              </a:rPr>
              <a:t>Overview of all 6 Modules	</a:t>
            </a:r>
          </a:p>
        </p:txBody>
      </p:sp>
      <p:sp>
        <p:nvSpPr>
          <p:cNvPr id="10" name="Text Placeholder 6">
            <a:extLst>
              <a:ext uri="{FF2B5EF4-FFF2-40B4-BE49-F238E27FC236}">
                <a16:creationId xmlns:a16="http://schemas.microsoft.com/office/drawing/2014/main" id="{C0DF9D52-F2C8-4EDD-8164-1AF07D38B111}"/>
              </a:ext>
            </a:extLst>
          </p:cNvPr>
          <p:cNvSpPr>
            <a:spLocks noGrp="1"/>
          </p:cNvSpPr>
          <p:nvPr>
            <p:ph type="body" sz="quarter" idx="14"/>
          </p:nvPr>
        </p:nvSpPr>
        <p:spPr>
          <a:xfrm>
            <a:off x="249340" y="784225"/>
            <a:ext cx="5300434" cy="4158567"/>
          </a:xfrm>
        </p:spPr>
        <p:txBody>
          <a:bodyPr/>
          <a:lstStyle/>
          <a:p>
            <a:r>
              <a:rPr lang="en-IE" sz="2300" b="1" dirty="0">
                <a:solidFill>
                  <a:srgbClr val="E48E02"/>
                </a:solidFill>
              </a:rPr>
              <a:t>Module 1 </a:t>
            </a:r>
            <a:r>
              <a:rPr lang="en-US" sz="2300" dirty="0">
                <a:solidFill>
                  <a:schemeClr val="tx1">
                    <a:lumMod val="75000"/>
                    <a:lumOff val="25000"/>
                  </a:schemeClr>
                </a:solidFill>
                <a:effectLst/>
                <a:ea typeface="Calibri" panose="020F0502020204030204" pitchFamily="34" charset="0"/>
              </a:rPr>
              <a:t>Digital Social Innovation Introduction - the potential at the intersection of technology and new media</a:t>
            </a:r>
          </a:p>
          <a:p>
            <a:r>
              <a:rPr lang="en-US" sz="2300" b="1" dirty="0">
                <a:solidFill>
                  <a:srgbClr val="E48E02"/>
                </a:solidFill>
              </a:rPr>
              <a:t>Module 2 </a:t>
            </a:r>
            <a:r>
              <a:rPr lang="en-US" sz="2300" dirty="0">
                <a:solidFill>
                  <a:schemeClr val="tx1">
                    <a:lumMod val="75000"/>
                    <a:lumOff val="25000"/>
                  </a:schemeClr>
                </a:solidFill>
                <a:effectLst/>
                <a:ea typeface="Calibri" panose="020F0502020204030204" pitchFamily="34" charset="0"/>
              </a:rPr>
              <a:t>Where are the opportunities for young people? Social issues solutions in health, democracy, consumption, money, transparency, and education</a:t>
            </a:r>
          </a:p>
          <a:p>
            <a:r>
              <a:rPr lang="en-US" sz="2300" b="1" dirty="0">
                <a:solidFill>
                  <a:srgbClr val="E48E02"/>
                </a:solidFill>
              </a:rPr>
              <a:t>Module 3 </a:t>
            </a:r>
            <a:r>
              <a:rPr lang="en-US" sz="2300" dirty="0">
                <a:solidFill>
                  <a:schemeClr val="tx1">
                    <a:lumMod val="75000"/>
                    <a:lumOff val="25000"/>
                  </a:schemeClr>
                </a:solidFill>
              </a:rPr>
              <a:t>Mastering and Implementing Design Thinking</a:t>
            </a:r>
          </a:p>
          <a:p>
            <a:pPr algn="l" fontAlgn="base"/>
            <a:r>
              <a:rPr lang="en-US" sz="2300" b="1" dirty="0">
                <a:solidFill>
                  <a:srgbClr val="E48E02"/>
                </a:solidFill>
              </a:rPr>
              <a:t>Module 4 </a:t>
            </a:r>
            <a:r>
              <a:rPr lang="en-IE" sz="2300" dirty="0">
                <a:solidFill>
                  <a:schemeClr val="tx1">
                    <a:lumMod val="75000"/>
                    <a:lumOff val="25000"/>
                  </a:schemeClr>
                </a:solidFill>
              </a:rPr>
              <a:t>Driving Your Business Forward and Creating Partnerships with Purpose</a:t>
            </a:r>
            <a:endParaRPr lang="en-IE" sz="2300" dirty="0">
              <a:solidFill>
                <a:srgbClr val="FFFFFF"/>
              </a:solidFill>
            </a:endParaRPr>
          </a:p>
          <a:p>
            <a:r>
              <a:rPr lang="en-US" sz="2300" b="1" dirty="0">
                <a:solidFill>
                  <a:srgbClr val="E48E02"/>
                </a:solidFill>
              </a:rPr>
              <a:t>Module 5 </a:t>
            </a:r>
            <a:r>
              <a:rPr lang="en-US" sz="2300" dirty="0">
                <a:solidFill>
                  <a:schemeClr val="tx1">
                    <a:lumMod val="75000"/>
                    <a:lumOff val="25000"/>
                  </a:schemeClr>
                </a:solidFill>
                <a:effectLst/>
                <a:ea typeface="Calibri" panose="020F0502020204030204" pitchFamily="34" charset="0"/>
              </a:rPr>
              <a:t>How to Finance and Fund Your </a:t>
            </a:r>
            <a:r>
              <a:rPr lang="en-US" sz="2300" dirty="0">
                <a:solidFill>
                  <a:schemeClr val="tx1">
                    <a:lumMod val="75000"/>
                    <a:lumOff val="25000"/>
                  </a:schemeClr>
                </a:solidFill>
                <a:ea typeface="Calibri" panose="020F0502020204030204" pitchFamily="34" charset="0"/>
              </a:rPr>
              <a:t>Digital Social Innovation Idea</a:t>
            </a:r>
          </a:p>
          <a:p>
            <a:r>
              <a:rPr lang="en-US" sz="2300" b="1" dirty="0">
                <a:solidFill>
                  <a:srgbClr val="E48E02"/>
                </a:solidFill>
              </a:rPr>
              <a:t>Module 6 </a:t>
            </a:r>
            <a:r>
              <a:rPr lang="en-US" sz="2300" dirty="0">
                <a:solidFill>
                  <a:schemeClr val="tx1">
                    <a:lumMod val="75000"/>
                    <a:lumOff val="25000"/>
                  </a:schemeClr>
                </a:solidFill>
                <a:effectLst/>
                <a:ea typeface="Calibri" panose="020F0502020204030204" pitchFamily="34" charset="0"/>
              </a:rPr>
              <a:t>Social Innovation Mission Marketing – Reaching Hearts and Minds</a:t>
            </a:r>
            <a:endParaRPr lang="en-IE" sz="2300" dirty="0">
              <a:solidFill>
                <a:schemeClr val="tx1">
                  <a:lumMod val="75000"/>
                  <a:lumOff val="25000"/>
                </a:schemeClr>
              </a:solidFill>
            </a:endParaRPr>
          </a:p>
        </p:txBody>
      </p:sp>
      <p:sp>
        <p:nvSpPr>
          <p:cNvPr id="7" name="Text Placeholder 7">
            <a:extLst>
              <a:ext uri="{FF2B5EF4-FFF2-40B4-BE49-F238E27FC236}">
                <a16:creationId xmlns:a16="http://schemas.microsoft.com/office/drawing/2014/main" id="{5ADA224D-83F0-4E75-B4C8-20BAF98C8DF6}"/>
              </a:ext>
            </a:extLst>
          </p:cNvPr>
          <p:cNvSpPr>
            <a:spLocks noGrp="1"/>
          </p:cNvSpPr>
          <p:nvPr>
            <p:ph type="body" sz="quarter" idx="15"/>
          </p:nvPr>
        </p:nvSpPr>
        <p:spPr>
          <a:xfrm>
            <a:off x="5654992" y="5730844"/>
            <a:ext cx="5363075" cy="1154313"/>
          </a:xfrm>
          <a:solidFill>
            <a:srgbClr val="42B0C2"/>
          </a:solidFill>
        </p:spPr>
        <p:txBody>
          <a:bodyPr anchor="ctr">
            <a:noAutofit/>
          </a:bodyPr>
          <a:lstStyle/>
          <a:p>
            <a:r>
              <a:rPr lang="en-IE" sz="1200" b="1" dirty="0">
                <a:solidFill>
                  <a:schemeClr val="bg1"/>
                </a:solidFill>
              </a:rPr>
              <a:t>How to use these Modules! </a:t>
            </a:r>
            <a:r>
              <a:rPr lang="en-IE" sz="1200" dirty="0">
                <a:solidFill>
                  <a:schemeClr val="bg1"/>
                </a:solidFill>
              </a:rPr>
              <a:t>These Modules can be adapted, modified, shortened or combined however you think they will work best for you and your students learning. Please respect copyrights, branding and acknowledgement that these resources and materials were developed by </a:t>
            </a:r>
            <a:r>
              <a:rPr lang="en-IE" sz="1200" dirty="0">
                <a:solidFill>
                  <a:schemeClr val="bg1"/>
                </a:solidFill>
                <a:hlinkClick r:id="rId3">
                  <a:extLst>
                    <a:ext uri="{A12FA001-AC4F-418D-AE19-62706E023703}">
                      <ahyp:hlinkClr xmlns:ahyp="http://schemas.microsoft.com/office/drawing/2018/hyperlinkcolor" val="tx"/>
                    </a:ext>
                  </a:extLst>
                </a:hlinkClick>
              </a:rPr>
              <a:t>Young Digital Social Innovators </a:t>
            </a:r>
            <a:r>
              <a:rPr lang="en-IE" sz="1200" dirty="0">
                <a:solidFill>
                  <a:schemeClr val="bg1"/>
                </a:solidFill>
              </a:rPr>
              <a:t>with the funding and support of the Erasmus+ European Commission.</a:t>
            </a:r>
            <a:endParaRPr lang="en-US" sz="1200" dirty="0">
              <a:solidFill>
                <a:schemeClr val="bg1"/>
              </a:solidFill>
            </a:endParaRPr>
          </a:p>
        </p:txBody>
      </p:sp>
    </p:spTree>
    <p:extLst>
      <p:ext uri="{BB962C8B-B14F-4D97-AF65-F5344CB8AC3E}">
        <p14:creationId xmlns:p14="http://schemas.microsoft.com/office/powerpoint/2010/main" val="4290705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14D47E5-E1C3-4969-BA9C-33E49D3227CB}"/>
              </a:ext>
            </a:extLst>
          </p:cNvPr>
          <p:cNvSpPr>
            <a:spLocks noGrp="1"/>
          </p:cNvSpPr>
          <p:nvPr>
            <p:ph type="body" sz="quarter" idx="13"/>
          </p:nvPr>
        </p:nvSpPr>
        <p:spPr>
          <a:xfrm>
            <a:off x="6926354" y="324870"/>
            <a:ext cx="4866430" cy="697353"/>
          </a:xfrm>
        </p:spPr>
        <p:txBody>
          <a:bodyPr/>
          <a:lstStyle/>
          <a:p>
            <a:r>
              <a:rPr lang="en-IE" b="1" dirty="0"/>
              <a:t>What are Accelerators?</a:t>
            </a:r>
          </a:p>
          <a:p>
            <a:endParaRPr lang="en-IE" dirty="0"/>
          </a:p>
        </p:txBody>
      </p:sp>
      <p:sp>
        <p:nvSpPr>
          <p:cNvPr id="7" name="Text Placeholder 6">
            <a:extLst>
              <a:ext uri="{FF2B5EF4-FFF2-40B4-BE49-F238E27FC236}">
                <a16:creationId xmlns:a16="http://schemas.microsoft.com/office/drawing/2014/main" id="{0135136A-1015-4790-8438-641233BC49BB}"/>
              </a:ext>
            </a:extLst>
          </p:cNvPr>
          <p:cNvSpPr>
            <a:spLocks noGrp="1"/>
          </p:cNvSpPr>
          <p:nvPr>
            <p:ph type="body" sz="quarter" idx="14"/>
          </p:nvPr>
        </p:nvSpPr>
        <p:spPr>
          <a:xfrm>
            <a:off x="5948127" y="1022223"/>
            <a:ext cx="5844658" cy="2592420"/>
          </a:xfrm>
        </p:spPr>
        <p:txBody>
          <a:bodyPr/>
          <a:lstStyle/>
          <a:p>
            <a:r>
              <a:rPr lang="en-IE" b="0" i="0" dirty="0">
                <a:effectLst/>
              </a:rPr>
              <a:t>They are </a:t>
            </a:r>
            <a:r>
              <a:rPr lang="en-IE" dirty="0"/>
              <a:t>similar to Incubators providing </a:t>
            </a:r>
            <a:r>
              <a:rPr lang="en-IE" b="0" i="0" dirty="0">
                <a:effectLst/>
              </a:rPr>
              <a:t>new models for starting and funding a business. One of the world’s first seed accelerator programmes – which is often credited as having sparked the wider accelerator movement – is the </a:t>
            </a:r>
            <a:r>
              <a:rPr lang="en-IE" b="0" i="0" dirty="0">
                <a:effectLst/>
                <a:hlinkClick r:id="rId2">
                  <a:extLst>
                    <a:ext uri="{A12FA001-AC4F-418D-AE19-62706E023703}">
                      <ahyp:hlinkClr xmlns:ahyp="http://schemas.microsoft.com/office/drawing/2018/hyperlinkcolor" val="tx"/>
                    </a:ext>
                  </a:extLst>
                </a:hlinkClick>
              </a:rPr>
              <a:t>Y Combinator</a:t>
            </a:r>
            <a:r>
              <a:rPr lang="en-IE" b="0" i="0" dirty="0">
                <a:effectLst/>
              </a:rPr>
              <a:t>. This programme provides advice, access to networks and seed funding in exchange for an equity stake (typically $120k for 7 per cent). It has helped to develop more than 1,400 technology companies, including many now-familiar firms such as Dropbox, Airbnb, Coinbase and Reddit</a:t>
            </a:r>
            <a:r>
              <a:rPr lang="en-IE" dirty="0"/>
              <a:t>.</a:t>
            </a:r>
          </a:p>
        </p:txBody>
      </p:sp>
      <p:pic>
        <p:nvPicPr>
          <p:cNvPr id="9" name="Picture Placeholder 8" descr="A picture containing text&#10;&#10;Description automatically generated">
            <a:extLst>
              <a:ext uri="{FF2B5EF4-FFF2-40B4-BE49-F238E27FC236}">
                <a16:creationId xmlns:a16="http://schemas.microsoft.com/office/drawing/2014/main" id="{09989F16-C192-4193-A287-B05F43B52E0C}"/>
              </a:ext>
            </a:extLst>
          </p:cNvPr>
          <p:cNvPicPr>
            <a:picLocks noGrp="1" noChangeAspect="1"/>
          </p:cNvPicPr>
          <p:nvPr>
            <p:ph type="pic" sz="quarter" idx="10"/>
          </p:nvPr>
        </p:nvPicPr>
        <p:blipFill>
          <a:blip r:embed="rId3"/>
          <a:srcRect t="810" b="810"/>
          <a:stretch>
            <a:fillRect/>
          </a:stretch>
        </p:blipFill>
        <p:spPr/>
      </p:pic>
    </p:spTree>
    <p:extLst>
      <p:ext uri="{BB962C8B-B14F-4D97-AF65-F5344CB8AC3E}">
        <p14:creationId xmlns:p14="http://schemas.microsoft.com/office/powerpoint/2010/main" val="2235735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person, computer, indoor&#10;&#10;Description automatically generated">
            <a:extLst>
              <a:ext uri="{FF2B5EF4-FFF2-40B4-BE49-F238E27FC236}">
                <a16:creationId xmlns:a16="http://schemas.microsoft.com/office/drawing/2014/main" id="{80ED022A-7305-48C6-8C96-5559E9C780E7}"/>
              </a:ext>
            </a:extLst>
          </p:cNvPr>
          <p:cNvPicPr>
            <a:picLocks noGrp="1" noChangeAspect="1"/>
          </p:cNvPicPr>
          <p:nvPr>
            <p:ph type="pic" sz="quarter" idx="10"/>
          </p:nvPr>
        </p:nvPicPr>
        <p:blipFill>
          <a:blip r:embed="rId2"/>
          <a:srcRect l="3347" r="3347"/>
          <a:stretch>
            <a:fillRect/>
          </a:stretch>
        </p:blipFill>
        <p:spPr/>
      </p:pic>
      <p:sp>
        <p:nvSpPr>
          <p:cNvPr id="6" name="Text Placeholder 5">
            <a:extLst>
              <a:ext uri="{FF2B5EF4-FFF2-40B4-BE49-F238E27FC236}">
                <a16:creationId xmlns:a16="http://schemas.microsoft.com/office/drawing/2014/main" id="{89AADDB0-4DA4-4AC0-A71E-F5E49C725811}"/>
              </a:ext>
            </a:extLst>
          </p:cNvPr>
          <p:cNvSpPr>
            <a:spLocks noGrp="1"/>
          </p:cNvSpPr>
          <p:nvPr>
            <p:ph type="body" sz="quarter" idx="14"/>
          </p:nvPr>
        </p:nvSpPr>
        <p:spPr>
          <a:xfrm>
            <a:off x="508177" y="774033"/>
            <a:ext cx="7313435" cy="4158567"/>
          </a:xfrm>
        </p:spPr>
        <p:txBody>
          <a:bodyPr/>
          <a:lstStyle/>
          <a:p>
            <a:pPr algn="l"/>
            <a:r>
              <a:rPr lang="en-IE" sz="2400" b="0" i="0" dirty="0">
                <a:solidFill>
                  <a:schemeClr val="tx1">
                    <a:lumMod val="75000"/>
                    <a:lumOff val="25000"/>
                  </a:schemeClr>
                </a:solidFill>
                <a:effectLst/>
              </a:rPr>
              <a:t>The accelerator provides features that set it apart from other approaches to </a:t>
            </a:r>
            <a:r>
              <a:rPr lang="en-IE" sz="2400" b="0" i="0" dirty="0" err="1">
                <a:solidFill>
                  <a:schemeClr val="tx1">
                    <a:lumMod val="75000"/>
                    <a:lumOff val="25000"/>
                  </a:schemeClr>
                </a:solidFill>
                <a:effectLst/>
              </a:rPr>
              <a:t>startup</a:t>
            </a:r>
            <a:r>
              <a:rPr lang="en-IE" sz="2400" b="0" i="0" dirty="0">
                <a:solidFill>
                  <a:schemeClr val="tx1">
                    <a:lumMod val="75000"/>
                    <a:lumOff val="25000"/>
                  </a:schemeClr>
                </a:solidFill>
                <a:effectLst/>
              </a:rPr>
              <a:t> investment or business supports. These include:</a:t>
            </a:r>
          </a:p>
          <a:p>
            <a:pPr marL="342900" indent="-342900" algn="l">
              <a:buFont typeface="Wingdings" panose="05000000000000000000" pitchFamily="2" charset="2"/>
              <a:buChar char="ü"/>
            </a:pPr>
            <a:r>
              <a:rPr lang="en-IE" sz="2400" b="0" i="0" dirty="0">
                <a:solidFill>
                  <a:schemeClr val="tx1">
                    <a:lumMod val="75000"/>
                    <a:lumOff val="25000"/>
                  </a:schemeClr>
                </a:solidFill>
                <a:effectLst/>
              </a:rPr>
              <a:t>A selective admissions process mainly for start-ups</a:t>
            </a:r>
          </a:p>
          <a:p>
            <a:pPr marL="342900" indent="-342900" algn="l">
              <a:buFont typeface="Wingdings" panose="05000000000000000000" pitchFamily="2" charset="2"/>
              <a:buChar char="ü"/>
            </a:pPr>
            <a:r>
              <a:rPr lang="en-IE" sz="2400" b="0" i="0" dirty="0">
                <a:solidFill>
                  <a:schemeClr val="tx1">
                    <a:lumMod val="75000"/>
                    <a:lumOff val="25000"/>
                  </a:schemeClr>
                </a:solidFill>
                <a:effectLst/>
              </a:rPr>
              <a:t>Providing mentoring or business training with a focus on classes rather than teaching individually. </a:t>
            </a:r>
          </a:p>
          <a:p>
            <a:pPr marL="342900" indent="-342900" algn="l">
              <a:buFont typeface="Wingdings" panose="05000000000000000000" pitchFamily="2" charset="2"/>
              <a:buChar char="ü"/>
            </a:pPr>
            <a:r>
              <a:rPr lang="en-IE" sz="2400" b="0" i="0" dirty="0">
                <a:solidFill>
                  <a:schemeClr val="tx1">
                    <a:lumMod val="75000"/>
                    <a:lumOff val="25000"/>
                  </a:schemeClr>
                </a:solidFill>
                <a:effectLst/>
              </a:rPr>
              <a:t>Intense and time-limited support, usually lasting between three and 12 months.</a:t>
            </a:r>
          </a:p>
          <a:p>
            <a:pPr marL="342900" indent="-342900" algn="l">
              <a:buFont typeface="Wingdings" panose="05000000000000000000" pitchFamily="2" charset="2"/>
              <a:buChar char="ü"/>
            </a:pPr>
            <a:r>
              <a:rPr lang="en-IE" sz="2400" b="0" i="0" dirty="0">
                <a:solidFill>
                  <a:schemeClr val="tx1">
                    <a:lumMod val="75000"/>
                    <a:lumOff val="25000"/>
                  </a:schemeClr>
                </a:solidFill>
                <a:effectLst/>
              </a:rPr>
              <a:t>Accelerators are funded and often tend to focus on supporting technology-based or digital start-ups. </a:t>
            </a:r>
          </a:p>
          <a:p>
            <a:pPr marL="342900" indent="-342900" algn="l">
              <a:buFont typeface="Wingdings" panose="05000000000000000000" pitchFamily="2" charset="2"/>
              <a:buChar char="ü"/>
            </a:pPr>
            <a:r>
              <a:rPr lang="en-IE" dirty="0">
                <a:solidFill>
                  <a:schemeClr val="tx1">
                    <a:lumMod val="75000"/>
                    <a:lumOff val="25000"/>
                  </a:schemeClr>
                </a:solidFill>
              </a:rPr>
              <a:t>E</a:t>
            </a:r>
            <a:r>
              <a:rPr lang="en-IE" sz="2400" b="0" i="0" dirty="0">
                <a:solidFill>
                  <a:schemeClr val="tx1">
                    <a:lumMod val="75000"/>
                    <a:lumOff val="25000"/>
                  </a:schemeClr>
                </a:solidFill>
                <a:effectLst/>
              </a:rPr>
              <a:t>ncourage a high degree of peer-to-peer learning, so members can learn from each other</a:t>
            </a:r>
          </a:p>
          <a:p>
            <a:pPr marL="342900" indent="-342900" algn="l">
              <a:buFont typeface="Wingdings" panose="05000000000000000000" pitchFamily="2" charset="2"/>
              <a:buChar char="ü"/>
            </a:pPr>
            <a:r>
              <a:rPr lang="en-IE" dirty="0">
                <a:solidFill>
                  <a:schemeClr val="tx1">
                    <a:lumMod val="75000"/>
                    <a:lumOff val="25000"/>
                  </a:schemeClr>
                </a:solidFill>
              </a:rPr>
              <a:t>Funding is provided </a:t>
            </a:r>
            <a:r>
              <a:rPr lang="en-IE" sz="2400" b="0" i="0" dirty="0">
                <a:solidFill>
                  <a:schemeClr val="tx1">
                    <a:lumMod val="75000"/>
                    <a:lumOff val="25000"/>
                  </a:schemeClr>
                </a:solidFill>
                <a:effectLst/>
              </a:rPr>
              <a:t>(sometimes in exchange for equity), a workspace, facilitated networking, educational seminars/workshops and other services</a:t>
            </a:r>
          </a:p>
          <a:p>
            <a:endParaRPr lang="en-IE"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id="{7E8C954E-1B9D-4449-866A-F805484C0E69}"/>
              </a:ext>
            </a:extLst>
          </p:cNvPr>
          <p:cNvSpPr>
            <a:spLocks noGrp="1"/>
          </p:cNvSpPr>
          <p:nvPr>
            <p:ph type="body" sz="quarter" idx="15"/>
          </p:nvPr>
        </p:nvSpPr>
        <p:spPr>
          <a:xfrm>
            <a:off x="508178" y="221614"/>
            <a:ext cx="5666285" cy="697353"/>
          </a:xfrm>
        </p:spPr>
        <p:txBody>
          <a:bodyPr>
            <a:noAutofit/>
          </a:bodyPr>
          <a:lstStyle/>
          <a:p>
            <a:r>
              <a:rPr lang="en-IE" b="1" dirty="0">
                <a:solidFill>
                  <a:schemeClr val="tx1">
                    <a:lumMod val="75000"/>
                    <a:lumOff val="25000"/>
                  </a:schemeClr>
                </a:solidFill>
              </a:rPr>
              <a:t>How do Accelerators Work?</a:t>
            </a:r>
          </a:p>
        </p:txBody>
      </p:sp>
    </p:spTree>
    <p:extLst>
      <p:ext uri="{BB962C8B-B14F-4D97-AF65-F5344CB8AC3E}">
        <p14:creationId xmlns:p14="http://schemas.microsoft.com/office/powerpoint/2010/main" val="2795471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4AD367E-9AF7-4A3F-846E-B80DAF4C65F4}"/>
              </a:ext>
            </a:extLst>
          </p:cNvPr>
          <p:cNvSpPr>
            <a:spLocks noGrp="1"/>
          </p:cNvSpPr>
          <p:nvPr>
            <p:ph type="body" sz="quarter" idx="14"/>
          </p:nvPr>
        </p:nvSpPr>
        <p:spPr>
          <a:xfrm>
            <a:off x="580605" y="1500612"/>
            <a:ext cx="6191387" cy="2644774"/>
          </a:xfrm>
        </p:spPr>
        <p:txBody>
          <a:bodyPr/>
          <a:lstStyle/>
          <a:p>
            <a:r>
              <a:rPr lang="en-IE" dirty="0"/>
              <a:t>Ideas often need incubation in a protected, supportive dedicated social  innovation environment that provides resources,  support, advice and freedom to evolve</a:t>
            </a:r>
          </a:p>
          <a:p>
            <a:r>
              <a:rPr lang="en-IE" dirty="0"/>
              <a:t>Accelerators are educators, enablers and highlight the critical role played by the ‘connectors’ and ‘connecting’ and ‘collaborating’ in any innovation system is highly valuable – bringing together -  the brokers, entrepreneurs and institutions that link together people, ideas, money and social innovation power – who contribute together to lasting change as thinkers, creators, designers, activists and community groups.</a:t>
            </a:r>
          </a:p>
        </p:txBody>
      </p:sp>
      <p:sp>
        <p:nvSpPr>
          <p:cNvPr id="6" name="Text Placeholder 5">
            <a:extLst>
              <a:ext uri="{FF2B5EF4-FFF2-40B4-BE49-F238E27FC236}">
                <a16:creationId xmlns:a16="http://schemas.microsoft.com/office/drawing/2014/main" id="{06313EFB-9CBA-4275-A172-6D64E32BFB81}"/>
              </a:ext>
            </a:extLst>
          </p:cNvPr>
          <p:cNvSpPr>
            <a:spLocks noGrp="1"/>
          </p:cNvSpPr>
          <p:nvPr>
            <p:ph type="body" sz="quarter" idx="15"/>
          </p:nvPr>
        </p:nvSpPr>
        <p:spPr>
          <a:xfrm>
            <a:off x="508177" y="681114"/>
            <a:ext cx="11683823" cy="1070186"/>
          </a:xfrm>
        </p:spPr>
        <p:txBody>
          <a:bodyPr>
            <a:normAutofit/>
          </a:bodyPr>
          <a:lstStyle/>
          <a:p>
            <a:r>
              <a:rPr lang="en-IE" b="1" dirty="0"/>
              <a:t>Accelerators – a key opportunity to advance your project</a:t>
            </a:r>
          </a:p>
        </p:txBody>
      </p:sp>
      <p:pic>
        <p:nvPicPr>
          <p:cNvPr id="3" name="Picture 2" descr="A group of people looking at a computer&#10;&#10;Description automatically generated with medium confidence">
            <a:extLst>
              <a:ext uri="{FF2B5EF4-FFF2-40B4-BE49-F238E27FC236}">
                <a16:creationId xmlns:a16="http://schemas.microsoft.com/office/drawing/2014/main" id="{1AD7E8BC-39D3-45D5-9B45-8F53BD04B42F}"/>
              </a:ext>
            </a:extLst>
          </p:cNvPr>
          <p:cNvPicPr>
            <a:picLocks noChangeAspect="1"/>
          </p:cNvPicPr>
          <p:nvPr/>
        </p:nvPicPr>
        <p:blipFill>
          <a:blip r:embed="rId2"/>
          <a:stretch>
            <a:fillRect/>
          </a:stretch>
        </p:blipFill>
        <p:spPr>
          <a:xfrm>
            <a:off x="6771992" y="2027976"/>
            <a:ext cx="5420008" cy="3613817"/>
          </a:xfrm>
          <a:prstGeom prst="rect">
            <a:avLst/>
          </a:prstGeom>
        </p:spPr>
      </p:pic>
    </p:spTree>
    <p:extLst>
      <p:ext uri="{BB962C8B-B14F-4D97-AF65-F5344CB8AC3E}">
        <p14:creationId xmlns:p14="http://schemas.microsoft.com/office/powerpoint/2010/main" val="3043011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4AD367E-9AF7-4A3F-846E-B80DAF4C65F4}"/>
              </a:ext>
            </a:extLst>
          </p:cNvPr>
          <p:cNvSpPr>
            <a:spLocks noGrp="1"/>
          </p:cNvSpPr>
          <p:nvPr>
            <p:ph type="body" sz="quarter" idx="14"/>
          </p:nvPr>
        </p:nvSpPr>
        <p:spPr>
          <a:xfrm>
            <a:off x="508177" y="2106613"/>
            <a:ext cx="10509889" cy="2644774"/>
          </a:xfrm>
        </p:spPr>
        <p:txBody>
          <a:bodyPr/>
          <a:lstStyle/>
          <a:p>
            <a:r>
              <a:rPr lang="en-IE" dirty="0"/>
              <a:t>This section will introduce you to different Social Innovation Accelerators that have different approaches.</a:t>
            </a:r>
          </a:p>
          <a:p>
            <a:pPr marL="457200" indent="-457200">
              <a:buFont typeface="+mj-lt"/>
              <a:buAutoNum type="arabicPeriod"/>
            </a:pPr>
            <a:r>
              <a:rPr lang="en-IE" b="1" dirty="0">
                <a:solidFill>
                  <a:srgbClr val="A6377D"/>
                </a:solidFill>
                <a:hlinkClick r:id="rId2">
                  <a:extLst>
                    <a:ext uri="{A12FA001-AC4F-418D-AE19-62706E023703}">
                      <ahyp:hlinkClr xmlns:ahyp="http://schemas.microsoft.com/office/drawing/2018/hyperlinkcolor" val="tx"/>
                    </a:ext>
                  </a:extLst>
                </a:hlinkClick>
              </a:rPr>
              <a:t>Cibernarium</a:t>
            </a:r>
            <a:r>
              <a:rPr lang="en-IE" b="1" dirty="0">
                <a:solidFill>
                  <a:srgbClr val="A6377D"/>
                </a:solidFill>
              </a:rPr>
              <a:t>, </a:t>
            </a:r>
            <a:r>
              <a:rPr lang="en-IE" dirty="0"/>
              <a:t>Barcelona, Spain (</a:t>
            </a:r>
            <a:r>
              <a:rPr lang="en-IE" b="1" i="1" dirty="0"/>
              <a:t>Training Focus)</a:t>
            </a:r>
            <a:r>
              <a:rPr lang="en-IE" dirty="0"/>
              <a:t> provides digital and technology training for all levels</a:t>
            </a:r>
          </a:p>
          <a:p>
            <a:pPr marL="457200" indent="-457200">
              <a:buFont typeface="+mj-lt"/>
              <a:buAutoNum type="arabicPeriod"/>
            </a:pPr>
            <a:r>
              <a:rPr lang="en-IE" b="1" dirty="0">
                <a:solidFill>
                  <a:srgbClr val="A6377D"/>
                </a:solidFill>
                <a:hlinkClick r:id="rId3">
                  <a:extLst>
                    <a:ext uri="{A12FA001-AC4F-418D-AE19-62706E023703}">
                      <ahyp:hlinkClr xmlns:ahyp="http://schemas.microsoft.com/office/drawing/2018/hyperlinkcolor" val="tx"/>
                    </a:ext>
                  </a:extLst>
                </a:hlinkClick>
              </a:rPr>
              <a:t>Ashoka, </a:t>
            </a:r>
            <a:r>
              <a:rPr lang="en-IE" dirty="0"/>
              <a:t>Ireland and UK </a:t>
            </a:r>
            <a:r>
              <a:rPr lang="en-IE" b="1" i="1" dirty="0"/>
              <a:t>(Networks &amp; Community building) </a:t>
            </a:r>
            <a:r>
              <a:rPr lang="en-IE" dirty="0"/>
              <a:t>cultivates a community of change leaders</a:t>
            </a:r>
          </a:p>
          <a:p>
            <a:pPr marL="457200" indent="-457200">
              <a:buFont typeface="+mj-lt"/>
              <a:buAutoNum type="arabicPeriod"/>
            </a:pPr>
            <a:r>
              <a:rPr lang="en-IE" b="1" dirty="0">
                <a:solidFill>
                  <a:srgbClr val="A6377D"/>
                </a:solidFill>
                <a:hlinkClick r:id="rId4">
                  <a:extLst>
                    <a:ext uri="{A12FA001-AC4F-418D-AE19-62706E023703}">
                      <ahyp:hlinkClr xmlns:ahyp="http://schemas.microsoft.com/office/drawing/2018/hyperlinkcolor" val="tx"/>
                    </a:ext>
                  </a:extLst>
                </a:hlinkClick>
              </a:rPr>
              <a:t>Skoll Centre, </a:t>
            </a:r>
            <a:r>
              <a:rPr lang="en-IE" dirty="0"/>
              <a:t>School for Social Entrepreneurs,  Oxford University, UK </a:t>
            </a:r>
            <a:r>
              <a:rPr lang="en-IE" b="1" i="1" dirty="0"/>
              <a:t>(Scholarship Program) </a:t>
            </a:r>
            <a:r>
              <a:rPr lang="en-IE" dirty="0"/>
              <a:t>- support and inspire students to tackle world-scale problems through social entrepreneurship</a:t>
            </a:r>
          </a:p>
        </p:txBody>
      </p:sp>
      <p:sp>
        <p:nvSpPr>
          <p:cNvPr id="6" name="Text Placeholder 5">
            <a:extLst>
              <a:ext uri="{FF2B5EF4-FFF2-40B4-BE49-F238E27FC236}">
                <a16:creationId xmlns:a16="http://schemas.microsoft.com/office/drawing/2014/main" id="{06313EFB-9CBA-4275-A172-6D64E32BFB81}"/>
              </a:ext>
            </a:extLst>
          </p:cNvPr>
          <p:cNvSpPr>
            <a:spLocks noGrp="1"/>
          </p:cNvSpPr>
          <p:nvPr>
            <p:ph type="body" sz="quarter" idx="15"/>
          </p:nvPr>
        </p:nvSpPr>
        <p:spPr>
          <a:xfrm>
            <a:off x="508177" y="370447"/>
            <a:ext cx="10509889" cy="1070186"/>
          </a:xfrm>
        </p:spPr>
        <p:txBody>
          <a:bodyPr>
            <a:normAutofit/>
          </a:bodyPr>
          <a:lstStyle/>
          <a:p>
            <a:r>
              <a:rPr lang="en-IE" b="1" dirty="0"/>
              <a:t>Dedicated European Social Innovation Spaces</a:t>
            </a:r>
          </a:p>
        </p:txBody>
      </p:sp>
    </p:spTree>
    <p:extLst>
      <p:ext uri="{BB962C8B-B14F-4D97-AF65-F5344CB8AC3E}">
        <p14:creationId xmlns:p14="http://schemas.microsoft.com/office/powerpoint/2010/main" val="892405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4AD367E-9AF7-4A3F-846E-B80DAF4C65F4}"/>
              </a:ext>
            </a:extLst>
          </p:cNvPr>
          <p:cNvSpPr>
            <a:spLocks noGrp="1"/>
          </p:cNvSpPr>
          <p:nvPr>
            <p:ph type="body" sz="quarter" idx="14"/>
          </p:nvPr>
        </p:nvSpPr>
        <p:spPr>
          <a:xfrm>
            <a:off x="580604" y="1190110"/>
            <a:ext cx="11103217" cy="2644774"/>
          </a:xfrm>
        </p:spPr>
        <p:txBody>
          <a:bodyPr/>
          <a:lstStyle/>
          <a:p>
            <a:pPr marL="457200" indent="-457200">
              <a:buFont typeface="+mj-lt"/>
              <a:buAutoNum type="arabicPeriod" startAt="4"/>
            </a:pPr>
            <a:r>
              <a:rPr lang="en-IE" b="1" dirty="0">
                <a:solidFill>
                  <a:srgbClr val="A6377D"/>
                </a:solidFill>
                <a:hlinkClick r:id="rId2">
                  <a:extLst>
                    <a:ext uri="{A12FA001-AC4F-418D-AE19-62706E023703}">
                      <ahyp:hlinkClr xmlns:ahyp="http://schemas.microsoft.com/office/drawing/2018/hyperlinkcolor" val="tx"/>
                    </a:ext>
                  </a:extLst>
                </a:hlinkClick>
              </a:rPr>
              <a:t>The Young Foundation</a:t>
            </a:r>
            <a:r>
              <a:rPr lang="en-IE" b="1" dirty="0"/>
              <a:t>, UK, </a:t>
            </a:r>
            <a:r>
              <a:rPr lang="en-IE" dirty="0"/>
              <a:t>are a leading centre for supporting and incubating social innovation; creating new enterprises, ideas and solutions to tackle some of our most pressing problems. The provide insights, programs and design impact investment funds.</a:t>
            </a:r>
          </a:p>
          <a:p>
            <a:pPr marL="360363" indent="-360363"/>
            <a:r>
              <a:rPr lang="en-IE" b="1" dirty="0">
                <a:solidFill>
                  <a:srgbClr val="A6377D"/>
                </a:solidFill>
                <a:latin typeface="Montserrat"/>
                <a:hlinkClick r:id="rId3">
                  <a:extLst>
                    <a:ext uri="{A12FA001-AC4F-418D-AE19-62706E023703}">
                      <ahyp:hlinkClr xmlns:ahyp="http://schemas.microsoft.com/office/drawing/2018/hyperlinkcolor" val="tx"/>
                    </a:ext>
                  </a:extLst>
                </a:hlinkClick>
              </a:rPr>
              <a:t>5. Nesta Accelerator Program, </a:t>
            </a:r>
            <a:r>
              <a:rPr lang="en-IE" b="1" dirty="0">
                <a:latin typeface="Montserrat"/>
                <a:hlinkClick r:id="rId3">
                  <a:extLst>
                    <a:ext uri="{A12FA001-AC4F-418D-AE19-62706E023703}">
                      <ahyp:hlinkClr xmlns:ahyp="http://schemas.microsoft.com/office/drawing/2018/hyperlinkcolor" val="tx"/>
                    </a:ext>
                  </a:extLst>
                </a:hlinkClick>
              </a:rPr>
              <a:t>UK</a:t>
            </a:r>
            <a:r>
              <a:rPr lang="en-IE" b="1" dirty="0">
                <a:latin typeface="Montserrat"/>
              </a:rPr>
              <a:t> </a:t>
            </a:r>
            <a:r>
              <a:rPr lang="en-IE" dirty="0"/>
              <a:t>provide intensive and time-limited business support      for cohorts of social innovation </a:t>
            </a:r>
            <a:r>
              <a:rPr lang="en-IE" dirty="0" err="1"/>
              <a:t>startups</a:t>
            </a:r>
            <a:r>
              <a:rPr lang="en-IE" dirty="0"/>
              <a:t>, aiming to get them ready for investment more quickly than traditional incubators.</a:t>
            </a:r>
          </a:p>
          <a:p>
            <a:pPr marL="457200" indent="-457200">
              <a:buFont typeface="+mj-lt"/>
              <a:buAutoNum type="arabicPeriod" startAt="6"/>
            </a:pPr>
            <a:r>
              <a:rPr lang="en-IE" b="1" dirty="0">
                <a:solidFill>
                  <a:srgbClr val="A6377D"/>
                </a:solidFill>
                <a:hlinkClick r:id="rId4">
                  <a:extLst>
                    <a:ext uri="{A12FA001-AC4F-418D-AE19-62706E023703}">
                      <ahyp:hlinkClr xmlns:ahyp="http://schemas.microsoft.com/office/drawing/2018/hyperlinkcolor" val="tx"/>
                    </a:ext>
                  </a:extLst>
                </a:hlinkClick>
              </a:rPr>
              <a:t>Conservation X Labs </a:t>
            </a:r>
            <a:r>
              <a:rPr lang="en-IE" b="1" i="0" u="none" strike="noStrike" dirty="0">
                <a:effectLst/>
                <a:hlinkClick r:id="rId5">
                  <a:extLst>
                    <a:ext uri="{A12FA001-AC4F-418D-AE19-62706E023703}">
                      <ahyp:hlinkClr xmlns:ahyp="http://schemas.microsoft.com/office/drawing/2018/hyperlinkcolor" val="tx"/>
                    </a:ext>
                  </a:extLst>
                </a:hlinkClick>
              </a:rPr>
              <a:t>The Digital Makerspace </a:t>
            </a:r>
            <a:r>
              <a:rPr lang="en-IE" b="0" i="0" dirty="0">
                <a:effectLst/>
              </a:rPr>
              <a:t>(DMS) Is An </a:t>
            </a:r>
            <a:r>
              <a:rPr lang="en-IE" b="1" i="0" dirty="0">
                <a:effectLst/>
              </a:rPr>
              <a:t>Open Online Project Platform</a:t>
            </a:r>
            <a:r>
              <a:rPr lang="en-IE" b="0" i="0" dirty="0">
                <a:effectLst/>
              </a:rPr>
              <a:t> Where Entrepreneurship, Conservation, and Technology Communities Come Together To Collaborate On Solutions To End Human-induced Extinction</a:t>
            </a:r>
          </a:p>
          <a:p>
            <a:endParaRPr lang="en-IE" dirty="0"/>
          </a:p>
          <a:p>
            <a:pPr marL="457200" indent="-457200">
              <a:buFont typeface="+mj-lt"/>
              <a:buAutoNum type="arabicPeriod" startAt="4"/>
            </a:pPr>
            <a:endParaRPr lang="en-IE" dirty="0"/>
          </a:p>
        </p:txBody>
      </p:sp>
      <p:sp>
        <p:nvSpPr>
          <p:cNvPr id="6" name="Text Placeholder 5">
            <a:extLst>
              <a:ext uri="{FF2B5EF4-FFF2-40B4-BE49-F238E27FC236}">
                <a16:creationId xmlns:a16="http://schemas.microsoft.com/office/drawing/2014/main" id="{06313EFB-9CBA-4275-A172-6D64E32BFB81}"/>
              </a:ext>
            </a:extLst>
          </p:cNvPr>
          <p:cNvSpPr>
            <a:spLocks noGrp="1"/>
          </p:cNvSpPr>
          <p:nvPr>
            <p:ph type="body" sz="quarter" idx="15"/>
          </p:nvPr>
        </p:nvSpPr>
        <p:spPr>
          <a:xfrm>
            <a:off x="508178" y="370447"/>
            <a:ext cx="10537050" cy="1070186"/>
          </a:xfrm>
        </p:spPr>
        <p:txBody>
          <a:bodyPr>
            <a:normAutofit/>
          </a:bodyPr>
          <a:lstStyle/>
          <a:p>
            <a:r>
              <a:rPr lang="en-IE" b="1" dirty="0"/>
              <a:t>Dedicated European Social Innovation Spaces</a:t>
            </a:r>
          </a:p>
        </p:txBody>
      </p:sp>
    </p:spTree>
    <p:extLst>
      <p:ext uri="{BB962C8B-B14F-4D97-AF65-F5344CB8AC3E}">
        <p14:creationId xmlns:p14="http://schemas.microsoft.com/office/powerpoint/2010/main" val="3727377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E8EB41F-D650-4815-98AF-9218F11C863D}"/>
              </a:ext>
            </a:extLst>
          </p:cNvPr>
          <p:cNvSpPr>
            <a:spLocks noGrp="1"/>
          </p:cNvSpPr>
          <p:nvPr>
            <p:ph type="body" sz="quarter" idx="14"/>
          </p:nvPr>
        </p:nvSpPr>
        <p:spPr>
          <a:xfrm>
            <a:off x="5359400" y="672353"/>
            <a:ext cx="4953000" cy="697353"/>
          </a:xfrm>
        </p:spPr>
        <p:txBody>
          <a:bodyPr>
            <a:normAutofit fontScale="70000" lnSpcReduction="20000"/>
          </a:bodyPr>
          <a:lstStyle/>
          <a:p>
            <a:r>
              <a:rPr lang="en-IE" b="1" dirty="0">
                <a:hlinkClick r:id="rId2">
                  <a:extLst>
                    <a:ext uri="{A12FA001-AC4F-418D-AE19-62706E023703}">
                      <ahyp:hlinkClr xmlns:ahyp="http://schemas.microsoft.com/office/drawing/2018/hyperlinkcolor" val="tx"/>
                    </a:ext>
                  </a:extLst>
                </a:hlinkClick>
              </a:rPr>
              <a:t>1.  </a:t>
            </a:r>
            <a:r>
              <a:rPr lang="en-IE" b="1" dirty="0" err="1">
                <a:hlinkClick r:id="rId2">
                  <a:extLst>
                    <a:ext uri="{A12FA001-AC4F-418D-AE19-62706E023703}">
                      <ahyp:hlinkClr xmlns:ahyp="http://schemas.microsoft.com/office/drawing/2018/hyperlinkcolor" val="tx"/>
                    </a:ext>
                  </a:extLst>
                </a:hlinkClick>
              </a:rPr>
              <a:t>Cibernarium</a:t>
            </a:r>
            <a:r>
              <a:rPr lang="en-IE" b="1" dirty="0"/>
              <a:t>, Barcelona, Spain</a:t>
            </a:r>
          </a:p>
        </p:txBody>
      </p:sp>
      <p:sp>
        <p:nvSpPr>
          <p:cNvPr id="6" name="Text Placeholder 5">
            <a:extLst>
              <a:ext uri="{FF2B5EF4-FFF2-40B4-BE49-F238E27FC236}">
                <a16:creationId xmlns:a16="http://schemas.microsoft.com/office/drawing/2014/main" id="{7D3FB01B-8076-4651-B358-414AD2391E24}"/>
              </a:ext>
            </a:extLst>
          </p:cNvPr>
          <p:cNvSpPr>
            <a:spLocks noGrp="1"/>
          </p:cNvSpPr>
          <p:nvPr>
            <p:ph type="body" sz="quarter" idx="15"/>
          </p:nvPr>
        </p:nvSpPr>
        <p:spPr>
          <a:xfrm>
            <a:off x="5440881" y="1412710"/>
            <a:ext cx="6247143" cy="2754349"/>
          </a:xfrm>
        </p:spPr>
        <p:txBody>
          <a:bodyPr/>
          <a:lstStyle/>
          <a:p>
            <a:r>
              <a:rPr lang="en-IE" b="1" i="1" dirty="0"/>
              <a:t>A place Barcelona City Council have set up that drives digital talent and offers free technology training for everyone at all levels.</a:t>
            </a:r>
          </a:p>
          <a:p>
            <a:r>
              <a:rPr lang="en-IE" dirty="0"/>
              <a:t>A place where young people can access improve their digital skills in social innovation. Cibernarium is a </a:t>
            </a:r>
            <a:r>
              <a:rPr lang="en-US" dirty="0"/>
              <a:t>a technology training </a:t>
            </a:r>
            <a:r>
              <a:rPr lang="en-US" dirty="0" err="1"/>
              <a:t>centre</a:t>
            </a:r>
            <a:r>
              <a:rPr lang="en-US" dirty="0"/>
              <a:t> for improving the digital skills and technological knowledge of citizens, professionals and local businesses through 180 different short and medium duration activities, practical work and learning sessions. They provide all levels of technology training for everyone (Basic, </a:t>
            </a:r>
            <a:r>
              <a:rPr lang="en-US" dirty="0" err="1"/>
              <a:t>Specialised</a:t>
            </a:r>
            <a:r>
              <a:rPr lang="en-US" dirty="0"/>
              <a:t>, Advanced) and even foster scientific and technological vocations.  They teach ICT, Digital and 3D Manufacturing to Web Design.</a:t>
            </a:r>
            <a:endParaRPr lang="en-IE" dirty="0"/>
          </a:p>
          <a:p>
            <a:endParaRPr lang="en-IE" dirty="0"/>
          </a:p>
        </p:txBody>
      </p:sp>
      <p:pic>
        <p:nvPicPr>
          <p:cNvPr id="3" name="Picture Placeholder 2" descr="A person sitting at a table&#10;&#10;Description automatically generated with medium confidence">
            <a:extLst>
              <a:ext uri="{FF2B5EF4-FFF2-40B4-BE49-F238E27FC236}">
                <a16:creationId xmlns:a16="http://schemas.microsoft.com/office/drawing/2014/main" id="{45483DB7-42FA-40FE-8E87-75D1C26AEB7A}"/>
              </a:ext>
            </a:extLst>
          </p:cNvPr>
          <p:cNvPicPr>
            <a:picLocks noGrp="1" noChangeAspect="1"/>
          </p:cNvPicPr>
          <p:nvPr>
            <p:ph type="pic" sz="quarter" idx="16"/>
          </p:nvPr>
        </p:nvPicPr>
        <p:blipFill>
          <a:blip r:embed="rId3"/>
          <a:srcRect l="32799" r="32799"/>
          <a:stretch>
            <a:fillRect/>
          </a:stretch>
        </p:blipFill>
        <p:spPr/>
      </p:pic>
    </p:spTree>
    <p:extLst>
      <p:ext uri="{BB962C8B-B14F-4D97-AF65-F5344CB8AC3E}">
        <p14:creationId xmlns:p14="http://schemas.microsoft.com/office/powerpoint/2010/main" val="2003507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5F71B61-5C40-44B7-9D47-297B5179E9D6}"/>
              </a:ext>
            </a:extLst>
          </p:cNvPr>
          <p:cNvSpPr>
            <a:spLocks noGrp="1"/>
          </p:cNvSpPr>
          <p:nvPr>
            <p:ph type="body" sz="quarter" idx="15"/>
          </p:nvPr>
        </p:nvSpPr>
        <p:spPr>
          <a:xfrm>
            <a:off x="2903230" y="278678"/>
            <a:ext cx="4040778" cy="697353"/>
          </a:xfrm>
          <a:solidFill>
            <a:srgbClr val="6D3A93"/>
          </a:solidFill>
        </p:spPr>
        <p:txBody>
          <a:bodyPr>
            <a:normAutofit fontScale="92500"/>
          </a:bodyPr>
          <a:lstStyle/>
          <a:p>
            <a:pPr algn="ctr"/>
            <a:r>
              <a:rPr lang="en-IE" sz="3200" b="1" dirty="0">
                <a:solidFill>
                  <a:schemeClr val="bg1"/>
                </a:solidFill>
                <a:hlinkClick r:id="rId2">
                  <a:extLst>
                    <a:ext uri="{A12FA001-AC4F-418D-AE19-62706E023703}">
                      <ahyp:hlinkClr xmlns:ahyp="http://schemas.microsoft.com/office/drawing/2018/hyperlinkcolor" val="tx"/>
                    </a:ext>
                  </a:extLst>
                </a:hlinkClick>
              </a:rPr>
              <a:t>2.  Ashoka</a:t>
            </a:r>
            <a:r>
              <a:rPr lang="en-IE" sz="3200" b="1" dirty="0">
                <a:solidFill>
                  <a:schemeClr val="bg1"/>
                </a:solidFill>
              </a:rPr>
              <a:t>, UK &amp; Ireland </a:t>
            </a:r>
          </a:p>
          <a:p>
            <a:pPr algn="ctr"/>
            <a:endParaRPr lang="en-IE" sz="3200" b="1" dirty="0">
              <a:solidFill>
                <a:schemeClr val="bg1"/>
              </a:solidFill>
            </a:endParaRPr>
          </a:p>
        </p:txBody>
      </p:sp>
      <p:sp>
        <p:nvSpPr>
          <p:cNvPr id="8" name="Text Placeholder 7">
            <a:extLst>
              <a:ext uri="{FF2B5EF4-FFF2-40B4-BE49-F238E27FC236}">
                <a16:creationId xmlns:a16="http://schemas.microsoft.com/office/drawing/2014/main" id="{4321462F-EEF1-4A67-8A1C-773C3A8839DD}"/>
              </a:ext>
            </a:extLst>
          </p:cNvPr>
          <p:cNvSpPr>
            <a:spLocks noGrp="1"/>
          </p:cNvSpPr>
          <p:nvPr>
            <p:ph type="body" sz="quarter" idx="16"/>
          </p:nvPr>
        </p:nvSpPr>
        <p:spPr/>
        <p:txBody>
          <a:bodyPr>
            <a:normAutofit fontScale="85000" lnSpcReduction="20000"/>
          </a:bodyPr>
          <a:lstStyle/>
          <a:p>
            <a:endParaRPr lang="en-IE"/>
          </a:p>
        </p:txBody>
      </p:sp>
      <p:sp>
        <p:nvSpPr>
          <p:cNvPr id="5" name="Text Placeholder 4">
            <a:extLst>
              <a:ext uri="{FF2B5EF4-FFF2-40B4-BE49-F238E27FC236}">
                <a16:creationId xmlns:a16="http://schemas.microsoft.com/office/drawing/2014/main" id="{FBBBCB6F-3FAD-4079-AD44-4A29043DDA0F}"/>
              </a:ext>
            </a:extLst>
          </p:cNvPr>
          <p:cNvSpPr>
            <a:spLocks noGrp="1"/>
          </p:cNvSpPr>
          <p:nvPr>
            <p:ph type="body" sz="quarter" idx="13"/>
          </p:nvPr>
        </p:nvSpPr>
        <p:spPr/>
        <p:txBody>
          <a:bodyPr>
            <a:normAutofit fontScale="92500" lnSpcReduction="20000"/>
          </a:bodyPr>
          <a:lstStyle/>
          <a:p>
            <a:r>
              <a:rPr lang="en-IE" dirty="0">
                <a:solidFill>
                  <a:schemeClr val="tx1">
                    <a:lumMod val="75000"/>
                    <a:lumOff val="25000"/>
                  </a:schemeClr>
                </a:solidFill>
              </a:rPr>
              <a:t>‘</a:t>
            </a:r>
            <a:r>
              <a:rPr lang="en-IE" dirty="0">
                <a:solidFill>
                  <a:schemeClr val="tx1">
                    <a:lumMod val="75000"/>
                    <a:lumOff val="25000"/>
                  </a:schemeClr>
                </a:solidFill>
                <a:hlinkClick r:id="rId2">
                  <a:extLst>
                    <a:ext uri="{A12FA001-AC4F-418D-AE19-62706E023703}">
                      <ahyp:hlinkClr xmlns:ahyp="http://schemas.microsoft.com/office/drawing/2018/hyperlinkcolor" val="tx"/>
                    </a:ext>
                  </a:extLst>
                </a:hlinkClick>
              </a:rPr>
              <a:t>Ashoka</a:t>
            </a:r>
            <a:r>
              <a:rPr lang="en-IE" dirty="0">
                <a:solidFill>
                  <a:schemeClr val="tx1">
                    <a:lumMod val="75000"/>
                    <a:lumOff val="25000"/>
                  </a:schemeClr>
                </a:solidFill>
              </a:rPr>
              <a:t> builds and cultivates a community of change leaders who see that the world now requires everyone to be a changemaker. Together we collaborate to transform businesses, ideas and cultures so that they support changemaking for the good of society’.</a:t>
            </a:r>
          </a:p>
        </p:txBody>
      </p:sp>
      <p:sp>
        <p:nvSpPr>
          <p:cNvPr id="9" name="Text Placeholder 8">
            <a:extLst>
              <a:ext uri="{FF2B5EF4-FFF2-40B4-BE49-F238E27FC236}">
                <a16:creationId xmlns:a16="http://schemas.microsoft.com/office/drawing/2014/main" id="{761534D0-A9D9-47A4-8CBB-10472F74410E}"/>
              </a:ext>
            </a:extLst>
          </p:cNvPr>
          <p:cNvSpPr>
            <a:spLocks noGrp="1"/>
          </p:cNvSpPr>
          <p:nvPr>
            <p:ph type="body" sz="quarter" idx="17"/>
          </p:nvPr>
        </p:nvSpPr>
        <p:spPr>
          <a:xfrm>
            <a:off x="6633287" y="878740"/>
            <a:ext cx="2613204" cy="1221666"/>
          </a:xfrm>
        </p:spPr>
        <p:txBody>
          <a:bodyPr>
            <a:normAutofit fontScale="92500" lnSpcReduction="10000"/>
          </a:bodyPr>
          <a:lstStyle/>
          <a:p>
            <a:endParaRPr lang="en-IE" dirty="0"/>
          </a:p>
        </p:txBody>
      </p:sp>
      <p:sp>
        <p:nvSpPr>
          <p:cNvPr id="10" name="Text Placeholder 9">
            <a:extLst>
              <a:ext uri="{FF2B5EF4-FFF2-40B4-BE49-F238E27FC236}">
                <a16:creationId xmlns:a16="http://schemas.microsoft.com/office/drawing/2014/main" id="{4E5FEEEC-3F05-417F-B5F4-02FBF31A6E4E}"/>
              </a:ext>
            </a:extLst>
          </p:cNvPr>
          <p:cNvSpPr>
            <a:spLocks noGrp="1"/>
          </p:cNvSpPr>
          <p:nvPr>
            <p:ph type="body" sz="quarter" idx="14"/>
          </p:nvPr>
        </p:nvSpPr>
        <p:spPr>
          <a:xfrm>
            <a:off x="168966" y="1264623"/>
            <a:ext cx="6304261" cy="3275013"/>
          </a:xfrm>
        </p:spPr>
        <p:txBody>
          <a:bodyPr/>
          <a:lstStyle/>
          <a:p>
            <a:pPr algn="l"/>
            <a:r>
              <a:rPr lang="en-IE" sz="2800" b="1" i="1" dirty="0">
                <a:solidFill>
                  <a:srgbClr val="009FD8"/>
                </a:solidFill>
              </a:rPr>
              <a:t>Community of Young Changemakers</a:t>
            </a:r>
          </a:p>
          <a:p>
            <a:pPr algn="l"/>
            <a:r>
              <a:rPr lang="en-IE" b="1" dirty="0">
                <a:solidFill>
                  <a:srgbClr val="6D3A93"/>
                </a:solidFill>
              </a:rPr>
              <a:t>Ashoka uses 3 main approaches;</a:t>
            </a:r>
          </a:p>
          <a:p>
            <a:pPr marL="457200" indent="-457200" algn="l">
              <a:buFont typeface="+mj-lt"/>
              <a:buAutoNum type="arabicPeriod"/>
            </a:pPr>
            <a:r>
              <a:rPr lang="en-IE" b="1" dirty="0">
                <a:solidFill>
                  <a:srgbClr val="6D3A93"/>
                </a:solidFill>
                <a:hlinkClick r:id="rId3">
                  <a:extLst>
                    <a:ext uri="{A12FA001-AC4F-418D-AE19-62706E023703}">
                      <ahyp:hlinkClr xmlns:ahyp="http://schemas.microsoft.com/office/drawing/2018/hyperlinkcolor" val="tx"/>
                    </a:ext>
                  </a:extLst>
                </a:hlinkClick>
              </a:rPr>
              <a:t>Social Entrepreneurship</a:t>
            </a:r>
            <a:r>
              <a:rPr lang="en-IE" dirty="0">
                <a:solidFill>
                  <a:srgbClr val="6D3A93"/>
                </a:solidFill>
              </a:rPr>
              <a:t>: </a:t>
            </a:r>
            <a:r>
              <a:rPr lang="en-IE" dirty="0"/>
              <a:t>selects world class social entrepreneurs who are leading the way to an everyone a changemaker world.</a:t>
            </a:r>
          </a:p>
          <a:p>
            <a:pPr marL="457200" indent="-457200" algn="l">
              <a:buFont typeface="+mj-lt"/>
              <a:buAutoNum type="arabicPeriod"/>
            </a:pPr>
            <a:r>
              <a:rPr lang="en-IE" b="1" dirty="0">
                <a:solidFill>
                  <a:srgbClr val="6D3A93"/>
                </a:solidFill>
                <a:hlinkClick r:id="rId4">
                  <a:extLst>
                    <a:ext uri="{A12FA001-AC4F-418D-AE19-62706E023703}">
                      <ahyp:hlinkClr xmlns:ahyp="http://schemas.microsoft.com/office/drawing/2018/hyperlinkcolor" val="tx"/>
                    </a:ext>
                  </a:extLst>
                </a:hlinkClick>
              </a:rPr>
              <a:t>Empathy &amp; Young Changemaking</a:t>
            </a:r>
            <a:r>
              <a:rPr lang="en-IE" dirty="0">
                <a:solidFill>
                  <a:srgbClr val="6D3A93"/>
                </a:solidFill>
              </a:rPr>
              <a:t>: </a:t>
            </a:r>
            <a:r>
              <a:rPr lang="en-IE" dirty="0"/>
              <a:t>leading a movement to transform how y</a:t>
            </a:r>
            <a:r>
              <a:rPr lang="en-IE" b="0" i="0" dirty="0">
                <a:solidFill>
                  <a:srgbClr val="333333"/>
                </a:solidFill>
                <a:effectLst/>
              </a:rPr>
              <a:t>oung people can thrive in today’s rapidly changing world where everyone must be a changemaker. Changemaking starts with empathy!</a:t>
            </a:r>
          </a:p>
          <a:p>
            <a:pPr marL="457200" indent="-457200" algn="l">
              <a:buFont typeface="+mj-lt"/>
              <a:buAutoNum type="arabicPeriod"/>
            </a:pPr>
            <a:r>
              <a:rPr lang="en-IE" b="1" dirty="0">
                <a:solidFill>
                  <a:srgbClr val="6D3A93"/>
                </a:solidFill>
                <a:hlinkClick r:id="rId5">
                  <a:extLst>
                    <a:ext uri="{A12FA001-AC4F-418D-AE19-62706E023703}">
                      <ahyp:hlinkClr xmlns:ahyp="http://schemas.microsoft.com/office/drawing/2018/hyperlinkcolor" val="tx"/>
                    </a:ext>
                  </a:extLst>
                </a:hlinkClick>
              </a:rPr>
              <a:t>Organising for Changemaking</a:t>
            </a:r>
            <a:r>
              <a:rPr lang="en-IE" dirty="0">
                <a:solidFill>
                  <a:srgbClr val="6D3A93"/>
                </a:solidFill>
              </a:rPr>
              <a:t>: </a:t>
            </a:r>
            <a:r>
              <a:rPr lang="en-IE" b="0" i="0" dirty="0">
                <a:solidFill>
                  <a:srgbClr val="333333"/>
                </a:solidFill>
                <a:effectLst/>
              </a:rPr>
              <a:t>Living and working in our changemaker world requires breaking through silos, tearing down walls, and organizing in fluid, open, teams of teams.</a:t>
            </a:r>
            <a:r>
              <a:rPr lang="en-IE" dirty="0"/>
              <a:t>  </a:t>
            </a:r>
          </a:p>
        </p:txBody>
      </p:sp>
    </p:spTree>
    <p:extLst>
      <p:ext uri="{BB962C8B-B14F-4D97-AF65-F5344CB8AC3E}">
        <p14:creationId xmlns:p14="http://schemas.microsoft.com/office/powerpoint/2010/main" val="1044703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5F71B61-5C40-44B7-9D47-297B5179E9D6}"/>
              </a:ext>
            </a:extLst>
          </p:cNvPr>
          <p:cNvSpPr>
            <a:spLocks noGrp="1"/>
          </p:cNvSpPr>
          <p:nvPr>
            <p:ph type="body" sz="quarter" idx="15"/>
          </p:nvPr>
        </p:nvSpPr>
        <p:spPr>
          <a:xfrm>
            <a:off x="2903230" y="278678"/>
            <a:ext cx="4040778" cy="697353"/>
          </a:xfrm>
          <a:solidFill>
            <a:srgbClr val="6D3A93"/>
          </a:solidFill>
        </p:spPr>
        <p:txBody>
          <a:bodyPr>
            <a:normAutofit/>
          </a:bodyPr>
          <a:lstStyle/>
          <a:p>
            <a:pPr algn="ctr"/>
            <a:r>
              <a:rPr lang="en-IE" sz="3200" b="1" dirty="0">
                <a:solidFill>
                  <a:schemeClr val="bg1"/>
                </a:solidFill>
                <a:hlinkClick r:id="rId2">
                  <a:extLst>
                    <a:ext uri="{A12FA001-AC4F-418D-AE19-62706E023703}">
                      <ahyp:hlinkClr xmlns:ahyp="http://schemas.microsoft.com/office/drawing/2018/hyperlinkcolor" val="tx"/>
                    </a:ext>
                  </a:extLst>
                </a:hlinkClick>
              </a:rPr>
              <a:t>Ashoka</a:t>
            </a:r>
            <a:r>
              <a:rPr lang="en-IE" sz="3200" b="1" dirty="0">
                <a:solidFill>
                  <a:schemeClr val="bg1"/>
                </a:solidFill>
              </a:rPr>
              <a:t>, UK &amp; Ireland </a:t>
            </a:r>
          </a:p>
          <a:p>
            <a:pPr algn="ctr"/>
            <a:endParaRPr lang="en-IE" sz="3200" b="1" dirty="0">
              <a:solidFill>
                <a:schemeClr val="bg1"/>
              </a:solidFill>
            </a:endParaRPr>
          </a:p>
        </p:txBody>
      </p:sp>
      <p:sp>
        <p:nvSpPr>
          <p:cNvPr id="8" name="Text Placeholder 7">
            <a:extLst>
              <a:ext uri="{FF2B5EF4-FFF2-40B4-BE49-F238E27FC236}">
                <a16:creationId xmlns:a16="http://schemas.microsoft.com/office/drawing/2014/main" id="{4321462F-EEF1-4A67-8A1C-773C3A8839DD}"/>
              </a:ext>
            </a:extLst>
          </p:cNvPr>
          <p:cNvSpPr>
            <a:spLocks noGrp="1"/>
          </p:cNvSpPr>
          <p:nvPr>
            <p:ph type="body" sz="quarter" idx="16"/>
          </p:nvPr>
        </p:nvSpPr>
        <p:spPr/>
        <p:txBody>
          <a:bodyPr>
            <a:normAutofit fontScale="85000" lnSpcReduction="20000"/>
          </a:bodyPr>
          <a:lstStyle/>
          <a:p>
            <a:endParaRPr lang="en-IE"/>
          </a:p>
        </p:txBody>
      </p:sp>
      <p:sp>
        <p:nvSpPr>
          <p:cNvPr id="5" name="Text Placeholder 4">
            <a:extLst>
              <a:ext uri="{FF2B5EF4-FFF2-40B4-BE49-F238E27FC236}">
                <a16:creationId xmlns:a16="http://schemas.microsoft.com/office/drawing/2014/main" id="{FBBBCB6F-3FAD-4079-AD44-4A29043DDA0F}"/>
              </a:ext>
            </a:extLst>
          </p:cNvPr>
          <p:cNvSpPr>
            <a:spLocks noGrp="1"/>
          </p:cNvSpPr>
          <p:nvPr>
            <p:ph type="body" sz="quarter" idx="13"/>
          </p:nvPr>
        </p:nvSpPr>
        <p:spPr/>
        <p:txBody>
          <a:bodyPr>
            <a:normAutofit/>
          </a:bodyPr>
          <a:lstStyle/>
          <a:p>
            <a:r>
              <a:rPr lang="en-IE" dirty="0">
                <a:solidFill>
                  <a:schemeClr val="tx1">
                    <a:lumMod val="75000"/>
                    <a:lumOff val="25000"/>
                  </a:schemeClr>
                </a:solidFill>
              </a:rPr>
              <a:t>‘</a:t>
            </a:r>
            <a:r>
              <a:rPr lang="en-IE" dirty="0">
                <a:solidFill>
                  <a:schemeClr val="tx1">
                    <a:lumMod val="75000"/>
                    <a:lumOff val="25000"/>
                  </a:schemeClr>
                </a:solidFill>
                <a:hlinkClick r:id="rId2">
                  <a:extLst>
                    <a:ext uri="{A12FA001-AC4F-418D-AE19-62706E023703}">
                      <ahyp:hlinkClr xmlns:ahyp="http://schemas.microsoft.com/office/drawing/2018/hyperlinkcolor" val="tx"/>
                    </a:ext>
                  </a:extLst>
                </a:hlinkClick>
              </a:rPr>
              <a:t>Ashoka</a:t>
            </a:r>
            <a:r>
              <a:rPr lang="en-IE" dirty="0">
                <a:solidFill>
                  <a:schemeClr val="tx1">
                    <a:lumMod val="75000"/>
                    <a:lumOff val="25000"/>
                  </a:schemeClr>
                </a:solidFill>
              </a:rPr>
              <a:t> launched the UK’s first Changemaker Region in Manchester. More than 250 participants joined the conversation…’.</a:t>
            </a:r>
          </a:p>
        </p:txBody>
      </p:sp>
      <p:sp>
        <p:nvSpPr>
          <p:cNvPr id="9" name="Text Placeholder 8">
            <a:extLst>
              <a:ext uri="{FF2B5EF4-FFF2-40B4-BE49-F238E27FC236}">
                <a16:creationId xmlns:a16="http://schemas.microsoft.com/office/drawing/2014/main" id="{761534D0-A9D9-47A4-8CBB-10472F74410E}"/>
              </a:ext>
            </a:extLst>
          </p:cNvPr>
          <p:cNvSpPr>
            <a:spLocks noGrp="1"/>
          </p:cNvSpPr>
          <p:nvPr>
            <p:ph type="body" sz="quarter" idx="17"/>
          </p:nvPr>
        </p:nvSpPr>
        <p:spPr>
          <a:xfrm>
            <a:off x="6633287" y="878740"/>
            <a:ext cx="2613204" cy="1221666"/>
          </a:xfrm>
        </p:spPr>
        <p:txBody>
          <a:bodyPr>
            <a:normAutofit fontScale="92500" lnSpcReduction="10000"/>
          </a:bodyPr>
          <a:lstStyle/>
          <a:p>
            <a:endParaRPr lang="en-IE" dirty="0"/>
          </a:p>
        </p:txBody>
      </p:sp>
      <p:sp>
        <p:nvSpPr>
          <p:cNvPr id="10" name="Text Placeholder 9">
            <a:extLst>
              <a:ext uri="{FF2B5EF4-FFF2-40B4-BE49-F238E27FC236}">
                <a16:creationId xmlns:a16="http://schemas.microsoft.com/office/drawing/2014/main" id="{4E5FEEEC-3F05-417F-B5F4-02FBF31A6E4E}"/>
              </a:ext>
            </a:extLst>
          </p:cNvPr>
          <p:cNvSpPr>
            <a:spLocks noGrp="1"/>
          </p:cNvSpPr>
          <p:nvPr>
            <p:ph type="body" sz="quarter" idx="14"/>
          </p:nvPr>
        </p:nvSpPr>
        <p:spPr>
          <a:xfrm>
            <a:off x="413410" y="1690136"/>
            <a:ext cx="5389748" cy="3275013"/>
          </a:xfrm>
        </p:spPr>
        <p:txBody>
          <a:bodyPr/>
          <a:lstStyle/>
          <a:p>
            <a:r>
              <a:rPr lang="en-IE" b="1" i="1" dirty="0">
                <a:solidFill>
                  <a:srgbClr val="ED2A59"/>
                </a:solidFill>
              </a:rPr>
              <a:t>Community of Young Changemakers</a:t>
            </a:r>
          </a:p>
          <a:p>
            <a:r>
              <a:rPr lang="en-IE" b="1" i="0" dirty="0">
                <a:solidFill>
                  <a:schemeClr val="tx1">
                    <a:lumMod val="75000"/>
                    <a:lumOff val="25000"/>
                  </a:schemeClr>
                </a:solidFill>
                <a:effectLst/>
              </a:rPr>
              <a:t>Explore and Get Connected to the Ashoka, </a:t>
            </a:r>
            <a:r>
              <a:rPr lang="en-IE" b="1" dirty="0">
                <a:solidFill>
                  <a:schemeClr val="tx1">
                    <a:lumMod val="75000"/>
                    <a:lumOff val="25000"/>
                  </a:schemeClr>
                </a:solidFill>
                <a:hlinkClick r:id="rId2"/>
              </a:rPr>
              <a:t>C</a:t>
            </a:r>
            <a:r>
              <a:rPr lang="en-IE" b="1" i="0" dirty="0">
                <a:solidFill>
                  <a:schemeClr val="tx1">
                    <a:lumMod val="75000"/>
                    <a:lumOff val="25000"/>
                  </a:schemeClr>
                </a:solidFill>
                <a:effectLst/>
                <a:hlinkClick r:id="rId2"/>
              </a:rPr>
              <a:t>hangemaker </a:t>
            </a:r>
            <a:r>
              <a:rPr lang="en-IE" b="1" dirty="0">
                <a:solidFill>
                  <a:schemeClr val="tx1">
                    <a:lumMod val="75000"/>
                    <a:lumOff val="25000"/>
                  </a:schemeClr>
                </a:solidFill>
                <a:hlinkClick r:id="rId2"/>
              </a:rPr>
              <a:t>C</a:t>
            </a:r>
            <a:r>
              <a:rPr lang="en-IE" b="1" i="0" dirty="0">
                <a:solidFill>
                  <a:schemeClr val="tx1">
                    <a:lumMod val="75000"/>
                    <a:lumOff val="25000"/>
                  </a:schemeClr>
                </a:solidFill>
                <a:effectLst/>
                <a:hlinkClick r:id="rId2"/>
              </a:rPr>
              <a:t>ommunity </a:t>
            </a:r>
            <a:r>
              <a:rPr lang="en-IE" b="0" i="0" dirty="0">
                <a:solidFill>
                  <a:schemeClr val="tx1">
                    <a:lumMod val="75000"/>
                    <a:lumOff val="25000"/>
                  </a:schemeClr>
                </a:solidFill>
                <a:effectLst/>
              </a:rPr>
              <a:t>with 3,500+ Fellows, 250+ change institutions, and 300+ partners across more than 90 countries. Together, we form a strong, diverse and vibrant ecosystem of change agents collaborating and co-leading to positively transform societies and cultures around the world. </a:t>
            </a:r>
            <a:r>
              <a:rPr lang="en-IE" b="0" i="0" u="none" strike="noStrike" dirty="0">
                <a:solidFill>
                  <a:schemeClr val="tx1">
                    <a:lumMod val="75000"/>
                    <a:lumOff val="25000"/>
                  </a:schemeClr>
                </a:solidFill>
                <a:effectLst/>
                <a:hlinkClick r:id="rId2">
                  <a:extLst>
                    <a:ext uri="{A12FA001-AC4F-418D-AE19-62706E023703}">
                      <ahyp:hlinkClr xmlns:ahyp="http://schemas.microsoft.com/office/drawing/2018/hyperlinkcolor" val="tx"/>
                    </a:ext>
                  </a:extLst>
                </a:hlinkClick>
              </a:rPr>
              <a:t>Learn more about our changemaker community</a:t>
            </a:r>
            <a:r>
              <a:rPr lang="en-IE" dirty="0">
                <a:solidFill>
                  <a:schemeClr val="tx1">
                    <a:lumMod val="75000"/>
                    <a:lumOff val="25000"/>
                  </a:schemeClr>
                </a:solidFill>
              </a:rPr>
              <a:t>  </a:t>
            </a:r>
          </a:p>
          <a:p>
            <a:r>
              <a:rPr lang="en-IE" b="1" i="1" dirty="0">
                <a:solidFill>
                  <a:srgbClr val="ED2A59"/>
                </a:solidFill>
              </a:rPr>
              <a:t>Meet one of our members Sarah </a:t>
            </a:r>
            <a:r>
              <a:rPr lang="en-IE" b="1" i="1" dirty="0" err="1">
                <a:solidFill>
                  <a:srgbClr val="ED2A59"/>
                </a:solidFill>
              </a:rPr>
              <a:t>Zouak</a:t>
            </a:r>
            <a:r>
              <a:rPr lang="en-IE" b="1" i="1" dirty="0">
                <a:solidFill>
                  <a:srgbClr val="ED2A59"/>
                </a:solidFill>
              </a:rPr>
              <a:t> in the next section!!</a:t>
            </a:r>
          </a:p>
        </p:txBody>
      </p:sp>
    </p:spTree>
    <p:extLst>
      <p:ext uri="{BB962C8B-B14F-4D97-AF65-F5344CB8AC3E}">
        <p14:creationId xmlns:p14="http://schemas.microsoft.com/office/powerpoint/2010/main" val="4042839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CDF36BE-3467-4F7F-A7D3-74755967E4F0}"/>
              </a:ext>
            </a:extLst>
          </p:cNvPr>
          <p:cNvSpPr>
            <a:spLocks noGrp="1"/>
          </p:cNvSpPr>
          <p:nvPr>
            <p:ph type="body" sz="quarter" idx="14"/>
          </p:nvPr>
        </p:nvSpPr>
        <p:spPr>
          <a:xfrm>
            <a:off x="392816" y="1109089"/>
            <a:ext cx="4903462" cy="3527129"/>
          </a:xfrm>
        </p:spPr>
        <p:txBody>
          <a:bodyPr/>
          <a:lstStyle/>
          <a:p>
            <a:pPr algn="l"/>
            <a:r>
              <a:rPr lang="en-IE" dirty="0"/>
              <a:t>S</a:t>
            </a:r>
            <a:r>
              <a:rPr lang="en-IE" b="0" i="0" dirty="0">
                <a:effectLst/>
              </a:rPr>
              <a:t>upport and inspire students to tackle world-scale problems through social entrepreneurship, from education to climate change, from poverty to healthcare. We offer a rich portfolio of programmes and events, opportunities for funding and financial support, as well as a range of collaborative opportunities.</a:t>
            </a:r>
          </a:p>
          <a:p>
            <a:pPr algn="l"/>
            <a:r>
              <a:rPr lang="en-IE" b="0" i="0" dirty="0">
                <a:effectLst/>
              </a:rPr>
              <a:t>We also work to advance the field of social entrepreneurship through research insights and knowledge exchange. We are in a unique position to bridge the gap between theory and practice.</a:t>
            </a:r>
          </a:p>
          <a:p>
            <a:endParaRPr lang="en-IE" dirty="0"/>
          </a:p>
        </p:txBody>
      </p:sp>
      <p:sp>
        <p:nvSpPr>
          <p:cNvPr id="7" name="Text Placeholder 6">
            <a:extLst>
              <a:ext uri="{FF2B5EF4-FFF2-40B4-BE49-F238E27FC236}">
                <a16:creationId xmlns:a16="http://schemas.microsoft.com/office/drawing/2014/main" id="{79D07058-DBB3-4F57-BF2B-EB6D769879C0}"/>
              </a:ext>
            </a:extLst>
          </p:cNvPr>
          <p:cNvSpPr>
            <a:spLocks noGrp="1"/>
          </p:cNvSpPr>
          <p:nvPr>
            <p:ph type="body" sz="quarter" idx="15"/>
          </p:nvPr>
        </p:nvSpPr>
        <p:spPr>
          <a:xfrm>
            <a:off x="392816" y="411736"/>
            <a:ext cx="4461735" cy="697353"/>
          </a:xfrm>
        </p:spPr>
        <p:txBody>
          <a:bodyPr/>
          <a:lstStyle/>
          <a:p>
            <a:r>
              <a:rPr lang="en-IE" b="1" dirty="0">
                <a:hlinkClick r:id="rId2">
                  <a:extLst>
                    <a:ext uri="{A12FA001-AC4F-418D-AE19-62706E023703}">
                      <ahyp:hlinkClr xmlns:ahyp="http://schemas.microsoft.com/office/drawing/2018/hyperlinkcolor" val="tx"/>
                    </a:ext>
                  </a:extLst>
                </a:hlinkClick>
              </a:rPr>
              <a:t>3.  Skoll </a:t>
            </a:r>
            <a:r>
              <a:rPr lang="en-IE" b="1" dirty="0" err="1">
                <a:hlinkClick r:id="rId2">
                  <a:extLst>
                    <a:ext uri="{A12FA001-AC4F-418D-AE19-62706E023703}">
                      <ahyp:hlinkClr xmlns:ahyp="http://schemas.microsoft.com/office/drawing/2018/hyperlinkcolor" val="tx"/>
                    </a:ext>
                  </a:extLst>
                </a:hlinkClick>
              </a:rPr>
              <a:t>Center</a:t>
            </a:r>
            <a:r>
              <a:rPr lang="en-IE" b="1" dirty="0"/>
              <a:t>, UK</a:t>
            </a:r>
          </a:p>
        </p:txBody>
      </p:sp>
      <p:pic>
        <p:nvPicPr>
          <p:cNvPr id="15" name="Picture Placeholder 14" descr="A picture containing sky, person&#10;&#10;Description automatically generated">
            <a:extLst>
              <a:ext uri="{FF2B5EF4-FFF2-40B4-BE49-F238E27FC236}">
                <a16:creationId xmlns:a16="http://schemas.microsoft.com/office/drawing/2014/main" id="{D5E60DD3-7E75-4F9A-A65E-3942F09BF003}"/>
              </a:ext>
            </a:extLst>
          </p:cNvPr>
          <p:cNvPicPr>
            <a:picLocks noGrp="1" noChangeAspect="1"/>
          </p:cNvPicPr>
          <p:nvPr>
            <p:ph type="pic" sz="quarter" idx="10"/>
          </p:nvPr>
        </p:nvPicPr>
        <p:blipFill>
          <a:blip r:embed="rId3"/>
          <a:srcRect l="8260" r="8260"/>
          <a:stretch>
            <a:fillRect/>
          </a:stretch>
        </p:blipFill>
        <p:spPr/>
      </p:pic>
    </p:spTree>
    <p:extLst>
      <p:ext uri="{BB962C8B-B14F-4D97-AF65-F5344CB8AC3E}">
        <p14:creationId xmlns:p14="http://schemas.microsoft.com/office/powerpoint/2010/main" val="3505947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C42D5DD-2DDD-475B-BAAB-9E77362F7F0A}"/>
              </a:ext>
            </a:extLst>
          </p:cNvPr>
          <p:cNvSpPr>
            <a:spLocks noGrp="1"/>
          </p:cNvSpPr>
          <p:nvPr>
            <p:ph type="body" sz="quarter" idx="14"/>
          </p:nvPr>
        </p:nvSpPr>
        <p:spPr>
          <a:xfrm>
            <a:off x="7449591" y="212980"/>
            <a:ext cx="5152834" cy="697353"/>
          </a:xfrm>
        </p:spPr>
        <p:txBody>
          <a:bodyPr>
            <a:noAutofit/>
          </a:bodyPr>
          <a:lstStyle/>
          <a:p>
            <a:r>
              <a:rPr lang="en-IE" sz="2800" b="1" dirty="0"/>
              <a:t>Skoll Centre, Full Scholarship Funding Opportunity</a:t>
            </a:r>
          </a:p>
        </p:txBody>
      </p:sp>
      <p:sp>
        <p:nvSpPr>
          <p:cNvPr id="6" name="Text Placeholder 5">
            <a:extLst>
              <a:ext uri="{FF2B5EF4-FFF2-40B4-BE49-F238E27FC236}">
                <a16:creationId xmlns:a16="http://schemas.microsoft.com/office/drawing/2014/main" id="{D591A274-FF3B-4196-80BA-BA456043E39E}"/>
              </a:ext>
            </a:extLst>
          </p:cNvPr>
          <p:cNvSpPr>
            <a:spLocks noGrp="1"/>
          </p:cNvSpPr>
          <p:nvPr>
            <p:ph type="body" sz="quarter" idx="15"/>
          </p:nvPr>
        </p:nvSpPr>
        <p:spPr>
          <a:xfrm>
            <a:off x="7449591" y="1064243"/>
            <a:ext cx="4645839" cy="2592420"/>
          </a:xfrm>
        </p:spPr>
        <p:txBody>
          <a:bodyPr/>
          <a:lstStyle/>
          <a:p>
            <a:r>
              <a:rPr lang="en-IE" sz="2300" b="0" i="0" dirty="0">
                <a:effectLst/>
              </a:rPr>
              <a:t>The Skoll Centre for Social Entrepreneurship as a leading centre for the advancement of social entrepreneurship worldwide offer a </a:t>
            </a:r>
            <a:r>
              <a:rPr lang="en-IE" sz="2300" b="0" i="0" dirty="0">
                <a:effectLst/>
                <a:hlinkClick r:id="rId2"/>
              </a:rPr>
              <a:t>scholarship</a:t>
            </a:r>
            <a:r>
              <a:rPr lang="en-IE" sz="2300" b="0" i="0" dirty="0">
                <a:effectLst/>
              </a:rPr>
              <a:t> open to students pursuing entrepreneurial solutions for urgent social and environmental challenges. Providing full funding, the Scholarship also provides access to the Skoll Scholar community, a group of leaders who are positively impacting the world through innovation and systems change, as well as exclusive opportunities to meet with world-renowned entrepreneurs, thought-leaders and investors.</a:t>
            </a:r>
            <a:endParaRPr lang="en-IE" sz="2300" dirty="0"/>
          </a:p>
        </p:txBody>
      </p:sp>
      <p:pic>
        <p:nvPicPr>
          <p:cNvPr id="9" name="Picture 8">
            <a:hlinkClick r:id="rId3"/>
            <a:extLst>
              <a:ext uri="{FF2B5EF4-FFF2-40B4-BE49-F238E27FC236}">
                <a16:creationId xmlns:a16="http://schemas.microsoft.com/office/drawing/2014/main" id="{B5455EBC-979B-4E53-BEF0-B6C52ECDC8A7}"/>
              </a:ext>
            </a:extLst>
          </p:cNvPr>
          <p:cNvPicPr>
            <a:picLocks noChangeAspect="1"/>
          </p:cNvPicPr>
          <p:nvPr/>
        </p:nvPicPr>
        <p:blipFill>
          <a:blip r:embed="rId4"/>
          <a:stretch>
            <a:fillRect/>
          </a:stretch>
        </p:blipFill>
        <p:spPr>
          <a:xfrm>
            <a:off x="1270861" y="2236206"/>
            <a:ext cx="5260248" cy="2981866"/>
          </a:xfrm>
          <a:prstGeom prst="rect">
            <a:avLst/>
          </a:prstGeom>
        </p:spPr>
      </p:pic>
      <p:sp>
        <p:nvSpPr>
          <p:cNvPr id="10" name="Text Placeholder 6">
            <a:extLst>
              <a:ext uri="{FF2B5EF4-FFF2-40B4-BE49-F238E27FC236}">
                <a16:creationId xmlns:a16="http://schemas.microsoft.com/office/drawing/2014/main" id="{BCA83B1F-CDF3-404C-87C7-5A69AADFB700}"/>
              </a:ext>
            </a:extLst>
          </p:cNvPr>
          <p:cNvSpPr txBox="1">
            <a:spLocks/>
          </p:cNvSpPr>
          <p:nvPr/>
        </p:nvSpPr>
        <p:spPr>
          <a:xfrm>
            <a:off x="85610" y="212980"/>
            <a:ext cx="811190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b="1" i="1" dirty="0">
                <a:solidFill>
                  <a:schemeClr val="bg1"/>
                </a:solidFill>
              </a:rPr>
              <a:t>Skoll Centre, Full Scholarship Students</a:t>
            </a:r>
          </a:p>
          <a:p>
            <a:pPr marL="0" indent="0">
              <a:spcBef>
                <a:spcPts val="0"/>
              </a:spcBef>
              <a:buNone/>
            </a:pPr>
            <a:endParaRPr lang="en-IE" sz="3600" dirty="0">
              <a:solidFill>
                <a:schemeClr val="bg1"/>
              </a:solidFill>
              <a:latin typeface="Cooper Black" panose="0208090404030B020404" pitchFamily="18" charset="0"/>
            </a:endParaRPr>
          </a:p>
        </p:txBody>
      </p:sp>
    </p:spTree>
    <p:extLst>
      <p:ext uri="{BB962C8B-B14F-4D97-AF65-F5344CB8AC3E}">
        <p14:creationId xmlns:p14="http://schemas.microsoft.com/office/powerpoint/2010/main" val="3463788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89DA13A-2BCC-BE43-B139-5C2B5BAB0A86}"/>
              </a:ext>
            </a:extLst>
          </p:cNvPr>
          <p:cNvSpPr>
            <a:spLocks noGrp="1"/>
          </p:cNvSpPr>
          <p:nvPr>
            <p:ph type="body" sz="quarter" idx="13"/>
          </p:nvPr>
        </p:nvSpPr>
        <p:spPr/>
        <p:txBody>
          <a:bodyPr/>
          <a:lstStyle/>
          <a:p>
            <a:r>
              <a:rPr lang="en-US" dirty="0"/>
              <a:t>Overview</a:t>
            </a:r>
          </a:p>
        </p:txBody>
      </p:sp>
      <p:sp>
        <p:nvSpPr>
          <p:cNvPr id="7" name="Text Placeholder 6">
            <a:extLst>
              <a:ext uri="{FF2B5EF4-FFF2-40B4-BE49-F238E27FC236}">
                <a16:creationId xmlns:a16="http://schemas.microsoft.com/office/drawing/2014/main" id="{F7576F89-9314-4F42-9AAD-46FB8439A4FF}"/>
              </a:ext>
            </a:extLst>
          </p:cNvPr>
          <p:cNvSpPr>
            <a:spLocks noGrp="1"/>
          </p:cNvSpPr>
          <p:nvPr>
            <p:ph type="body" sz="quarter" idx="14"/>
          </p:nvPr>
        </p:nvSpPr>
        <p:spPr>
          <a:xfrm>
            <a:off x="357175" y="1195807"/>
            <a:ext cx="5153288" cy="5508284"/>
          </a:xfrm>
          <a:solidFill>
            <a:schemeClr val="bg1"/>
          </a:solidFill>
        </p:spPr>
        <p:txBody>
          <a:bodyPr/>
          <a:lstStyle/>
          <a:p>
            <a:pPr algn="ctr"/>
            <a:r>
              <a:rPr lang="en-US" b="1" dirty="0">
                <a:solidFill>
                  <a:srgbClr val="42B0C2"/>
                </a:solidFill>
                <a:latin typeface="Calibri" panose="020F0502020204030204" pitchFamily="34" charset="0"/>
              </a:rPr>
              <a:t>What you need to maximize the impact of your digital social innovation project and drive it forward!</a:t>
            </a:r>
          </a:p>
          <a:p>
            <a:pPr marL="342900" indent="-342900">
              <a:buFont typeface="+mj-lt"/>
              <a:buAutoNum type="arabicPeriod"/>
            </a:pPr>
            <a:r>
              <a:rPr lang="en-GB" sz="1800" b="1" dirty="0">
                <a:solidFill>
                  <a:srgbClr val="6D3A93"/>
                </a:solidFill>
                <a:effectLst/>
                <a:latin typeface="Segoe UI" panose="020B0502040204020203" pitchFamily="34" charset="0"/>
              </a:rPr>
              <a:t>How to set up a digital social innovation project or business </a:t>
            </a:r>
            <a:r>
              <a:rPr lang="en-GB" sz="2000" dirty="0">
                <a:solidFill>
                  <a:schemeClr val="tx1">
                    <a:lumMod val="75000"/>
                    <a:lumOff val="25000"/>
                  </a:schemeClr>
                </a:solidFill>
                <a:latin typeface="Calibri" panose="020F0502020204030204" pitchFamily="34" charset="0"/>
              </a:rPr>
              <a:t>This section you will learn how to set up your start up beginning with the most important decisions first and directing you to your first business meeting – with your local enterprise board!</a:t>
            </a:r>
            <a:endParaRPr lang="en-US" sz="2000" dirty="0">
              <a:solidFill>
                <a:schemeClr val="tx1">
                  <a:lumMod val="75000"/>
                  <a:lumOff val="25000"/>
                </a:schemeClr>
              </a:solidFill>
              <a:latin typeface="Calibri" panose="020F0502020204030204" pitchFamily="34" charset="0"/>
            </a:endParaRPr>
          </a:p>
          <a:p>
            <a:pPr marL="457200" indent="-457200">
              <a:buFont typeface="+mj-lt"/>
              <a:buAutoNum type="arabicPeriod"/>
            </a:pPr>
            <a:r>
              <a:rPr lang="en-US" sz="2000" b="1" dirty="0">
                <a:solidFill>
                  <a:srgbClr val="6D3A93"/>
                </a:solidFill>
                <a:latin typeface="Calibri" panose="020F0502020204030204" pitchFamily="34" charset="0"/>
              </a:rPr>
              <a:t>Partnerships with Purpose </a:t>
            </a:r>
            <a:r>
              <a:rPr lang="en-IE" sz="2000" dirty="0">
                <a:latin typeface="Calibri" panose="020F0502020204030204" pitchFamily="34" charset="0"/>
              </a:rPr>
              <a:t>Learn how to advance your project </a:t>
            </a:r>
            <a:r>
              <a:rPr lang="en-IE" sz="2000" dirty="0">
                <a:solidFill>
                  <a:schemeClr val="tx1">
                    <a:lumMod val="75000"/>
                    <a:lumOff val="25000"/>
                  </a:schemeClr>
                </a:solidFill>
                <a:latin typeface="Calibri" panose="020F0502020204030204" pitchFamily="34" charset="0"/>
              </a:rPr>
              <a:t>by joining or networking with some of the most dynamic and creative innovations spaces across Europe</a:t>
            </a:r>
          </a:p>
          <a:p>
            <a:pPr marL="457200" indent="-457200">
              <a:buFont typeface="+mj-lt"/>
              <a:buAutoNum type="arabicPeriod"/>
            </a:pPr>
            <a:r>
              <a:rPr lang="en-US" sz="2000" b="1" dirty="0">
                <a:solidFill>
                  <a:srgbClr val="6D3A93"/>
                </a:solidFill>
                <a:latin typeface="Calibri" panose="020F0502020204030204" pitchFamily="34" charset="0"/>
              </a:rPr>
              <a:t>Accessing Resources, Supports and Tools </a:t>
            </a:r>
            <a:r>
              <a:rPr lang="en-IE" sz="2000" dirty="0">
                <a:solidFill>
                  <a:schemeClr val="tx1">
                    <a:lumMod val="75000"/>
                    <a:lumOff val="25000"/>
                  </a:schemeClr>
                </a:solidFill>
                <a:latin typeface="Calibri" panose="020F0502020204030204" pitchFamily="34" charset="0"/>
              </a:rPr>
              <a:t>To help you drive your business and savvy idea forward in an innovative way</a:t>
            </a:r>
          </a:p>
          <a:p>
            <a:pPr marL="457200" indent="-457200">
              <a:buFont typeface="+mj-lt"/>
              <a:buAutoNum type="arabicPeriod"/>
            </a:pPr>
            <a:endParaRPr lang="en-IE" sz="2000" dirty="0">
              <a:solidFill>
                <a:schemeClr val="tx1">
                  <a:lumMod val="75000"/>
                  <a:lumOff val="25000"/>
                </a:schemeClr>
              </a:solidFill>
              <a:latin typeface="Calibri" panose="020F0502020204030204" pitchFamily="34" charset="0"/>
            </a:endParaRPr>
          </a:p>
          <a:p>
            <a:endParaRPr lang="en-US" dirty="0">
              <a:solidFill>
                <a:srgbClr val="ED2A59"/>
              </a:solidFill>
            </a:endParaRPr>
          </a:p>
        </p:txBody>
      </p:sp>
      <p:sp>
        <p:nvSpPr>
          <p:cNvPr id="8" name="Text Placeholder 7">
            <a:extLst>
              <a:ext uri="{FF2B5EF4-FFF2-40B4-BE49-F238E27FC236}">
                <a16:creationId xmlns:a16="http://schemas.microsoft.com/office/drawing/2014/main" id="{656ECF7F-3D5D-3D47-AB78-779318DBABA9}"/>
              </a:ext>
            </a:extLst>
          </p:cNvPr>
          <p:cNvSpPr>
            <a:spLocks noGrp="1"/>
          </p:cNvSpPr>
          <p:nvPr>
            <p:ph type="body" sz="quarter" idx="15"/>
          </p:nvPr>
        </p:nvSpPr>
        <p:spPr>
          <a:xfrm>
            <a:off x="640585" y="348797"/>
            <a:ext cx="4461735" cy="697353"/>
          </a:xfrm>
          <a:solidFill>
            <a:srgbClr val="42B0C2"/>
          </a:solidFill>
        </p:spPr>
        <p:txBody>
          <a:bodyPr anchor="ctr">
            <a:noAutofit/>
          </a:bodyPr>
          <a:lstStyle/>
          <a:p>
            <a:r>
              <a:rPr lang="en-IE" sz="3200" b="1" dirty="0">
                <a:solidFill>
                  <a:schemeClr val="bg1"/>
                </a:solidFill>
              </a:rPr>
              <a:t>Module 4 Topics Covered</a:t>
            </a:r>
            <a:endParaRPr lang="en-US" sz="3200" dirty="0">
              <a:solidFill>
                <a:schemeClr val="bg1"/>
              </a:solidFill>
            </a:endParaRPr>
          </a:p>
        </p:txBody>
      </p:sp>
      <p:pic>
        <p:nvPicPr>
          <p:cNvPr id="11" name="Picture Placeholder 10" descr="A picture containing building, outdoor, person&#10;&#10;Description automatically generated">
            <a:extLst>
              <a:ext uri="{FF2B5EF4-FFF2-40B4-BE49-F238E27FC236}">
                <a16:creationId xmlns:a16="http://schemas.microsoft.com/office/drawing/2014/main" id="{7ED072AD-EBC7-43DA-A5F2-26C2E8198BB6}"/>
              </a:ext>
            </a:extLst>
          </p:cNvPr>
          <p:cNvPicPr>
            <a:picLocks noGrp="1" noChangeAspect="1"/>
          </p:cNvPicPr>
          <p:nvPr>
            <p:ph type="pic" sz="quarter" idx="10"/>
          </p:nvPr>
        </p:nvPicPr>
        <p:blipFill>
          <a:blip r:embed="rId2"/>
          <a:srcRect l="25850" r="25850"/>
          <a:stretch>
            <a:fillRect/>
          </a:stretch>
        </p:blipFill>
        <p:spPr/>
      </p:pic>
    </p:spTree>
    <p:extLst>
      <p:ext uri="{BB962C8B-B14F-4D97-AF65-F5344CB8AC3E}">
        <p14:creationId xmlns:p14="http://schemas.microsoft.com/office/powerpoint/2010/main" val="928582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80EBA81-75B4-475C-B438-6E8F49C50569}"/>
              </a:ext>
            </a:extLst>
          </p:cNvPr>
          <p:cNvSpPr>
            <a:spLocks noGrp="1"/>
          </p:cNvSpPr>
          <p:nvPr>
            <p:ph type="body" sz="quarter" idx="15"/>
          </p:nvPr>
        </p:nvSpPr>
        <p:spPr>
          <a:xfrm>
            <a:off x="6232465" y="228685"/>
            <a:ext cx="5754323" cy="2592420"/>
          </a:xfrm>
        </p:spPr>
        <p:txBody>
          <a:bodyPr/>
          <a:lstStyle/>
          <a:p>
            <a:pPr algn="l"/>
            <a:r>
              <a:rPr lang="en-IE" dirty="0">
                <a:solidFill>
                  <a:schemeClr val="tx1">
                    <a:lumMod val="75000"/>
                    <a:lumOff val="25000"/>
                  </a:schemeClr>
                </a:solidFill>
              </a:rPr>
              <a:t>Our mission is to develop better connected and more sustainable communities across the UK. We provide </a:t>
            </a:r>
            <a:r>
              <a:rPr lang="en-IE" dirty="0">
                <a:solidFill>
                  <a:schemeClr val="tx1">
                    <a:lumMod val="75000"/>
                    <a:lumOff val="25000"/>
                  </a:schemeClr>
                </a:solidFill>
                <a:hlinkClick r:id="rId2">
                  <a:extLst>
                    <a:ext uri="{A12FA001-AC4F-418D-AE19-62706E023703}">
                      <ahyp:hlinkClr xmlns:ahyp="http://schemas.microsoft.com/office/drawing/2018/hyperlinkcolor" val="tx"/>
                    </a:ext>
                  </a:extLst>
                </a:hlinkClick>
              </a:rPr>
              <a:t>programs</a:t>
            </a:r>
            <a:r>
              <a:rPr lang="en-IE" dirty="0">
                <a:solidFill>
                  <a:schemeClr val="tx1">
                    <a:lumMod val="75000"/>
                    <a:lumOff val="25000"/>
                  </a:schemeClr>
                </a:solidFill>
              </a:rPr>
              <a:t> (e.g. health and wellbeing and inequality) insights, work with communities and provide funding.</a:t>
            </a:r>
          </a:p>
          <a:p>
            <a:pPr marL="342900" indent="-342900" algn="l">
              <a:buFont typeface="Arial" panose="020B0604020202020204" pitchFamily="34" charset="0"/>
              <a:buChar char="•"/>
            </a:pPr>
            <a:r>
              <a:rPr lang="en-IE" b="1" dirty="0">
                <a:solidFill>
                  <a:schemeClr val="tx1">
                    <a:lumMod val="75000"/>
                    <a:lumOff val="25000"/>
                  </a:schemeClr>
                </a:solidFill>
              </a:rPr>
              <a:t>Conduct research </a:t>
            </a:r>
            <a:r>
              <a:rPr lang="en-IE" dirty="0">
                <a:solidFill>
                  <a:schemeClr val="tx1">
                    <a:lumMod val="75000"/>
                    <a:lumOff val="25000"/>
                  </a:schemeClr>
                </a:solidFill>
              </a:rPr>
              <a:t>on both the theory and practice of social innovation</a:t>
            </a:r>
          </a:p>
          <a:p>
            <a:pPr marL="342900" indent="-342900" algn="l">
              <a:buFont typeface="Arial" panose="020B0604020202020204" pitchFamily="34" charset="0"/>
              <a:buChar char="•"/>
            </a:pPr>
            <a:r>
              <a:rPr lang="en-IE" dirty="0">
                <a:solidFill>
                  <a:schemeClr val="tx1">
                    <a:lumMod val="75000"/>
                    <a:lumOff val="25000"/>
                  </a:schemeClr>
                </a:solidFill>
              </a:rPr>
              <a:t>Have a </a:t>
            </a:r>
            <a:r>
              <a:rPr lang="en-IE" b="1" dirty="0">
                <a:solidFill>
                  <a:schemeClr val="tx1">
                    <a:lumMod val="75000"/>
                    <a:lumOff val="25000"/>
                  </a:schemeClr>
                </a:solidFill>
              </a:rPr>
              <a:t>proven accelerating curriculum </a:t>
            </a:r>
            <a:r>
              <a:rPr lang="en-IE" dirty="0">
                <a:solidFill>
                  <a:schemeClr val="tx1">
                    <a:lumMod val="75000"/>
                    <a:lumOff val="25000"/>
                  </a:schemeClr>
                </a:solidFill>
              </a:rPr>
              <a:t>for social ventures</a:t>
            </a:r>
          </a:p>
          <a:p>
            <a:pPr marL="342900" indent="-342900" algn="l">
              <a:buFont typeface="Arial" panose="020B0604020202020204" pitchFamily="34" charset="0"/>
              <a:buChar char="•"/>
            </a:pPr>
            <a:r>
              <a:rPr lang="en-IE" b="1" dirty="0">
                <a:solidFill>
                  <a:schemeClr val="tx1">
                    <a:lumMod val="75000"/>
                    <a:lumOff val="25000"/>
                  </a:schemeClr>
                </a:solidFill>
              </a:rPr>
              <a:t>Design and manage impact investment funds</a:t>
            </a:r>
            <a:r>
              <a:rPr lang="en-IE" dirty="0">
                <a:solidFill>
                  <a:schemeClr val="tx1">
                    <a:lumMod val="75000"/>
                    <a:lumOff val="25000"/>
                  </a:schemeClr>
                </a:solidFill>
              </a:rPr>
              <a:t>; in partnership with government and commercial organisations</a:t>
            </a:r>
          </a:p>
          <a:p>
            <a:pPr marL="342900" indent="-342900" algn="l">
              <a:buFont typeface="Arial" panose="020B0604020202020204" pitchFamily="34" charset="0"/>
              <a:buChar char="•"/>
            </a:pPr>
            <a:r>
              <a:rPr lang="en-IE" dirty="0">
                <a:solidFill>
                  <a:schemeClr val="tx1">
                    <a:lumMod val="75000"/>
                    <a:lumOff val="25000"/>
                  </a:schemeClr>
                </a:solidFill>
              </a:rPr>
              <a:t>Offer the </a:t>
            </a:r>
            <a:r>
              <a:rPr lang="en-IE" b="1" dirty="0">
                <a:solidFill>
                  <a:schemeClr val="tx1">
                    <a:lumMod val="75000"/>
                    <a:lumOff val="25000"/>
                  </a:schemeClr>
                </a:solidFill>
              </a:rPr>
              <a:t>physical space </a:t>
            </a:r>
            <a:r>
              <a:rPr lang="en-IE" dirty="0">
                <a:solidFill>
                  <a:schemeClr val="tx1">
                    <a:lumMod val="75000"/>
                    <a:lumOff val="25000"/>
                  </a:schemeClr>
                </a:solidFill>
              </a:rPr>
              <a:t>and </a:t>
            </a:r>
            <a:r>
              <a:rPr lang="en-IE" b="1" dirty="0">
                <a:solidFill>
                  <a:schemeClr val="tx1">
                    <a:lumMod val="75000"/>
                    <a:lumOff val="25000"/>
                  </a:schemeClr>
                </a:solidFill>
              </a:rPr>
              <a:t>back-office support</a:t>
            </a:r>
          </a:p>
          <a:p>
            <a:pPr marL="342900" indent="-342900" algn="l">
              <a:buFont typeface="Arial" panose="020B0604020202020204" pitchFamily="34" charset="0"/>
              <a:buChar char="•"/>
            </a:pPr>
            <a:r>
              <a:rPr lang="en-IE" dirty="0">
                <a:solidFill>
                  <a:schemeClr val="tx1">
                    <a:lumMod val="75000"/>
                    <a:lumOff val="25000"/>
                  </a:schemeClr>
                </a:solidFill>
              </a:rPr>
              <a:t>Offer </a:t>
            </a:r>
            <a:r>
              <a:rPr lang="en-IE" b="1" dirty="0">
                <a:solidFill>
                  <a:schemeClr val="tx1">
                    <a:lumMod val="75000"/>
                    <a:lumOff val="25000"/>
                  </a:schemeClr>
                </a:solidFill>
              </a:rPr>
              <a:t>consultancy services </a:t>
            </a:r>
            <a:r>
              <a:rPr lang="en-IE" dirty="0">
                <a:solidFill>
                  <a:schemeClr val="tx1">
                    <a:lumMod val="75000"/>
                    <a:lumOff val="25000"/>
                  </a:schemeClr>
                </a:solidFill>
              </a:rPr>
              <a:t>and </a:t>
            </a:r>
            <a:r>
              <a:rPr lang="en-IE" b="1" dirty="0">
                <a:solidFill>
                  <a:schemeClr val="tx1">
                    <a:lumMod val="75000"/>
                    <a:lumOff val="25000"/>
                  </a:schemeClr>
                </a:solidFill>
              </a:rPr>
              <a:t>work in partnerships </a:t>
            </a:r>
            <a:r>
              <a:rPr lang="en-IE" dirty="0">
                <a:solidFill>
                  <a:schemeClr val="tx1">
                    <a:lumMod val="75000"/>
                    <a:lumOff val="25000"/>
                  </a:schemeClr>
                </a:solidFill>
              </a:rPr>
              <a:t>to explore new innovation models</a:t>
            </a:r>
          </a:p>
          <a:p>
            <a:pPr algn="l"/>
            <a:endParaRPr lang="en-IE"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D7320415-416C-4397-A6E5-758BAFF7D858}"/>
              </a:ext>
            </a:extLst>
          </p:cNvPr>
          <p:cNvSpPr>
            <a:spLocks noGrp="1"/>
          </p:cNvSpPr>
          <p:nvPr>
            <p:ph type="body" sz="quarter" idx="16"/>
          </p:nvPr>
        </p:nvSpPr>
        <p:spPr>
          <a:xfrm>
            <a:off x="4829000" y="4228554"/>
            <a:ext cx="785328" cy="1056986"/>
          </a:xfrm>
        </p:spPr>
        <p:txBody>
          <a:bodyPr>
            <a:normAutofit fontScale="85000" lnSpcReduction="20000"/>
          </a:bodyPr>
          <a:lstStyle/>
          <a:p>
            <a:endParaRPr lang="en-IE"/>
          </a:p>
        </p:txBody>
      </p:sp>
      <p:sp>
        <p:nvSpPr>
          <p:cNvPr id="7" name="Text Placeholder 6">
            <a:extLst>
              <a:ext uri="{FF2B5EF4-FFF2-40B4-BE49-F238E27FC236}">
                <a16:creationId xmlns:a16="http://schemas.microsoft.com/office/drawing/2014/main" id="{A0D34E78-89C4-4940-A163-4BEB1DB12136}"/>
              </a:ext>
            </a:extLst>
          </p:cNvPr>
          <p:cNvSpPr>
            <a:spLocks noGrp="1"/>
          </p:cNvSpPr>
          <p:nvPr>
            <p:ph type="body" sz="quarter" idx="13"/>
          </p:nvPr>
        </p:nvSpPr>
        <p:spPr>
          <a:xfrm>
            <a:off x="1195959" y="791565"/>
            <a:ext cx="4369392" cy="4493975"/>
          </a:xfrm>
        </p:spPr>
        <p:txBody>
          <a:bodyPr>
            <a:normAutofit/>
          </a:bodyPr>
          <a:lstStyle/>
          <a:p>
            <a:r>
              <a:rPr lang="en-IE" sz="2400" b="1" dirty="0">
                <a:hlinkClick r:id="rId3">
                  <a:extLst>
                    <a:ext uri="{A12FA001-AC4F-418D-AE19-62706E023703}">
                      <ahyp:hlinkClr xmlns:ahyp="http://schemas.microsoft.com/office/drawing/2018/hyperlinkcolor" val="tx"/>
                    </a:ext>
                  </a:extLst>
                </a:hlinkClick>
              </a:rPr>
              <a:t>Young Foundation </a:t>
            </a:r>
            <a:r>
              <a:rPr lang="en-IE" sz="2400" b="1" dirty="0"/>
              <a:t>are a leading centre for social innovations that support a more just society. We work with the public, private and voluntary sectors and in communities to strengthen their ability to effect change. Bringing together a broad range of approaches and expertise</a:t>
            </a:r>
          </a:p>
        </p:txBody>
      </p:sp>
      <p:sp>
        <p:nvSpPr>
          <p:cNvPr id="11" name="Text Placeholder 10">
            <a:extLst>
              <a:ext uri="{FF2B5EF4-FFF2-40B4-BE49-F238E27FC236}">
                <a16:creationId xmlns:a16="http://schemas.microsoft.com/office/drawing/2014/main" id="{31DAB286-6B11-400C-BF25-9D3EC0A2619F}"/>
              </a:ext>
            </a:extLst>
          </p:cNvPr>
          <p:cNvSpPr>
            <a:spLocks noGrp="1"/>
          </p:cNvSpPr>
          <p:nvPr>
            <p:ph type="body" sz="quarter" idx="17"/>
          </p:nvPr>
        </p:nvSpPr>
        <p:spPr>
          <a:xfrm>
            <a:off x="787652" y="1555997"/>
            <a:ext cx="2448148" cy="1056987"/>
          </a:xfrm>
        </p:spPr>
        <p:txBody>
          <a:bodyPr>
            <a:normAutofit fontScale="85000" lnSpcReduction="20000"/>
          </a:bodyPr>
          <a:lstStyle/>
          <a:p>
            <a:endParaRPr lang="en-IE" dirty="0"/>
          </a:p>
        </p:txBody>
      </p:sp>
      <p:sp>
        <p:nvSpPr>
          <p:cNvPr id="12" name="Text Placeholder 6">
            <a:extLst>
              <a:ext uri="{FF2B5EF4-FFF2-40B4-BE49-F238E27FC236}">
                <a16:creationId xmlns:a16="http://schemas.microsoft.com/office/drawing/2014/main" id="{A179399C-357B-43BC-9FC5-313346BE39A1}"/>
              </a:ext>
            </a:extLst>
          </p:cNvPr>
          <p:cNvSpPr txBox="1">
            <a:spLocks/>
          </p:cNvSpPr>
          <p:nvPr/>
        </p:nvSpPr>
        <p:spPr>
          <a:xfrm>
            <a:off x="0" y="0"/>
            <a:ext cx="6232465" cy="791565"/>
          </a:xfrm>
          <a:prstGeom prst="rect">
            <a:avLst/>
          </a:prstGeom>
          <a:solidFill>
            <a:srgbClr val="6D3A93"/>
          </a:solidFill>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sz="3600" b="1" dirty="0">
                <a:hlinkClick r:id="rId3">
                  <a:extLst>
                    <a:ext uri="{A12FA001-AC4F-418D-AE19-62706E023703}">
                      <ahyp:hlinkClr xmlns:ahyp="http://schemas.microsoft.com/office/drawing/2018/hyperlinkcolor" val="tx"/>
                    </a:ext>
                  </a:extLst>
                </a:hlinkClick>
              </a:rPr>
              <a:t>4. The Young Foundation, UK</a:t>
            </a:r>
            <a:endParaRPr lang="en-IE" sz="3600" b="1" dirty="0"/>
          </a:p>
          <a:p>
            <a:pPr algn="ctr">
              <a:spcBef>
                <a:spcPts val="0"/>
              </a:spcBef>
            </a:pPr>
            <a:endParaRPr lang="en-IE" sz="3600" dirty="0"/>
          </a:p>
        </p:txBody>
      </p:sp>
    </p:spTree>
    <p:extLst>
      <p:ext uri="{BB962C8B-B14F-4D97-AF65-F5344CB8AC3E}">
        <p14:creationId xmlns:p14="http://schemas.microsoft.com/office/powerpoint/2010/main" val="4073074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A9CEB09-0E11-4713-B335-49B273852DC9}"/>
              </a:ext>
            </a:extLst>
          </p:cNvPr>
          <p:cNvSpPr>
            <a:spLocks noGrp="1"/>
          </p:cNvSpPr>
          <p:nvPr>
            <p:ph type="body" sz="quarter" idx="14"/>
          </p:nvPr>
        </p:nvSpPr>
        <p:spPr>
          <a:xfrm>
            <a:off x="7802674" y="271605"/>
            <a:ext cx="3981452" cy="1213744"/>
          </a:xfrm>
        </p:spPr>
        <p:txBody>
          <a:bodyPr>
            <a:normAutofit fontScale="92500" lnSpcReduction="20000"/>
          </a:bodyPr>
          <a:lstStyle/>
          <a:p>
            <a:r>
              <a:rPr lang="en-IE" b="1" dirty="0">
                <a:solidFill>
                  <a:srgbClr val="F89D2A"/>
                </a:solidFill>
              </a:rPr>
              <a:t>5.  Nesta Social Innovation Accelerator Programs</a:t>
            </a:r>
          </a:p>
        </p:txBody>
      </p:sp>
      <p:sp>
        <p:nvSpPr>
          <p:cNvPr id="8" name="Text Placeholder 7">
            <a:extLst>
              <a:ext uri="{FF2B5EF4-FFF2-40B4-BE49-F238E27FC236}">
                <a16:creationId xmlns:a16="http://schemas.microsoft.com/office/drawing/2014/main" id="{BBFB65AD-715F-450A-B65C-602ACC69DC77}"/>
              </a:ext>
            </a:extLst>
          </p:cNvPr>
          <p:cNvSpPr>
            <a:spLocks noGrp="1"/>
          </p:cNvSpPr>
          <p:nvPr>
            <p:ph type="body" sz="quarter" idx="15"/>
          </p:nvPr>
        </p:nvSpPr>
        <p:spPr>
          <a:xfrm>
            <a:off x="7802675" y="1485349"/>
            <a:ext cx="3981451" cy="2592420"/>
          </a:xfrm>
        </p:spPr>
        <p:txBody>
          <a:bodyPr/>
          <a:lstStyle/>
          <a:p>
            <a:pPr algn="l"/>
            <a:r>
              <a:rPr lang="en-IE" b="0" i="0" dirty="0">
                <a:solidFill>
                  <a:srgbClr val="231F20"/>
                </a:solidFill>
                <a:effectLst/>
                <a:latin typeface="Averta"/>
              </a:rPr>
              <a:t>Nesta makes early investments in a range of start-up incubators, from </a:t>
            </a:r>
            <a:r>
              <a:rPr lang="en-IE" b="0" i="0" dirty="0" err="1">
                <a:solidFill>
                  <a:srgbClr val="231F20"/>
                </a:solidFill>
                <a:effectLst/>
                <a:latin typeface="Averta"/>
              </a:rPr>
              <a:t>Seedcamp</a:t>
            </a:r>
            <a:r>
              <a:rPr lang="en-IE" b="0" i="0" dirty="0">
                <a:solidFill>
                  <a:srgbClr val="231F20"/>
                </a:solidFill>
                <a:effectLst/>
                <a:latin typeface="Averta"/>
              </a:rPr>
              <a:t> to Springboard, the European Microelectronics Academy to Design London. It all started in 2011 with </a:t>
            </a:r>
            <a:r>
              <a:rPr lang="en-IE" b="0" i="0" u="sng" dirty="0">
                <a:solidFill>
                  <a:srgbClr val="E61F47"/>
                </a:solidFill>
                <a:effectLst/>
                <a:latin typeface="Averta"/>
                <a:hlinkClick r:id="rId2"/>
              </a:rPr>
              <a:t>The </a:t>
            </a:r>
            <a:r>
              <a:rPr lang="en-IE" b="0" i="0" u="sng" dirty="0" err="1">
                <a:solidFill>
                  <a:srgbClr val="E61F47"/>
                </a:solidFill>
                <a:effectLst/>
                <a:latin typeface="Averta"/>
                <a:hlinkClick r:id="rId2"/>
              </a:rPr>
              <a:t>Startup</a:t>
            </a:r>
            <a:r>
              <a:rPr lang="en-IE" b="0" i="0" u="sng" dirty="0">
                <a:solidFill>
                  <a:srgbClr val="E61F47"/>
                </a:solidFill>
                <a:effectLst/>
                <a:latin typeface="Averta"/>
                <a:hlinkClick r:id="rId2"/>
              </a:rPr>
              <a:t> Factories</a:t>
            </a:r>
            <a:r>
              <a:rPr lang="en-IE" b="0" i="0" dirty="0">
                <a:solidFill>
                  <a:srgbClr val="231F20"/>
                </a:solidFill>
                <a:effectLst/>
                <a:latin typeface="Averta"/>
              </a:rPr>
              <a:t>, which charted the rise of accelerator programmes supporting new technology ventures in the US and Europe. Nesta have created the first ever map of accelerator programmes across Europe.</a:t>
            </a:r>
          </a:p>
          <a:p>
            <a:endParaRPr lang="en-IE" dirty="0"/>
          </a:p>
        </p:txBody>
      </p:sp>
      <p:pic>
        <p:nvPicPr>
          <p:cNvPr id="10" name="Picture 9">
            <a:hlinkClick r:id="rId3"/>
            <a:extLst>
              <a:ext uri="{FF2B5EF4-FFF2-40B4-BE49-F238E27FC236}">
                <a16:creationId xmlns:a16="http://schemas.microsoft.com/office/drawing/2014/main" id="{05121EAE-6F0C-41FB-BCD0-AD776A5E4590}"/>
              </a:ext>
            </a:extLst>
          </p:cNvPr>
          <p:cNvPicPr>
            <a:picLocks noChangeAspect="1"/>
          </p:cNvPicPr>
          <p:nvPr/>
        </p:nvPicPr>
        <p:blipFill>
          <a:blip r:embed="rId4"/>
          <a:stretch>
            <a:fillRect/>
          </a:stretch>
        </p:blipFill>
        <p:spPr>
          <a:xfrm>
            <a:off x="1372026" y="2236394"/>
            <a:ext cx="5138645" cy="2909086"/>
          </a:xfrm>
          <a:prstGeom prst="rect">
            <a:avLst/>
          </a:prstGeom>
        </p:spPr>
      </p:pic>
      <p:pic>
        <p:nvPicPr>
          <p:cNvPr id="11" name="Picture 2" descr="Nesta nurtures more innovations with Salesforce">
            <a:extLst>
              <a:ext uri="{FF2B5EF4-FFF2-40B4-BE49-F238E27FC236}">
                <a16:creationId xmlns:a16="http://schemas.microsoft.com/office/drawing/2014/main" id="{5D9D4BB2-D9DC-471B-9448-4578EC7BA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922" y="171733"/>
            <a:ext cx="2238021" cy="14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592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AAA03-1231-421B-B994-5ADFDF1B9E75}"/>
              </a:ext>
            </a:extLst>
          </p:cNvPr>
          <p:cNvSpPr>
            <a:spLocks noGrp="1"/>
          </p:cNvSpPr>
          <p:nvPr>
            <p:ph type="body" sz="quarter" idx="14"/>
          </p:nvPr>
        </p:nvSpPr>
        <p:spPr/>
        <p:txBody>
          <a:bodyPr/>
          <a:lstStyle/>
          <a:p>
            <a:r>
              <a:rPr lang="en-IE" sz="2400" b="0" i="0" u="sng" dirty="0">
                <a:solidFill>
                  <a:srgbClr val="E61F47"/>
                </a:solidFill>
                <a:effectLst/>
                <a:latin typeface="Averta"/>
                <a:hlinkClick r:id="rId2"/>
              </a:rPr>
              <a:t>Nesta </a:t>
            </a:r>
            <a:r>
              <a:rPr lang="en-IE" sz="2400" b="0" i="0" dirty="0">
                <a:solidFill>
                  <a:srgbClr val="231F20"/>
                </a:solidFill>
                <a:effectLst/>
                <a:latin typeface="Averta"/>
              </a:rPr>
              <a:t>are dedicated to understanding how to improve targeted incubation and acceleration for social ventures. They have analysed the emerging trend in social impact accelerator programmes in </a:t>
            </a:r>
            <a:r>
              <a:rPr lang="en-IE" sz="2400" b="0" i="0" u="sng" dirty="0">
                <a:solidFill>
                  <a:srgbClr val="E61F47"/>
                </a:solidFill>
                <a:effectLst/>
                <a:latin typeface="Averta"/>
                <a:hlinkClick r:id="rId3"/>
              </a:rPr>
              <a:t>Good Incubation</a:t>
            </a:r>
            <a:r>
              <a:rPr lang="en-IE" sz="2400" b="0" i="0" dirty="0">
                <a:solidFill>
                  <a:srgbClr val="231F20"/>
                </a:solidFill>
                <a:effectLst/>
                <a:latin typeface="Averta"/>
              </a:rPr>
              <a:t> </a:t>
            </a:r>
            <a:endParaRPr lang="en-IE" sz="2400" b="0" i="0" u="sng" dirty="0">
              <a:solidFill>
                <a:srgbClr val="E61F47"/>
              </a:solidFill>
              <a:effectLst/>
              <a:latin typeface="Averta"/>
              <a:hlinkClick r:id="rId4"/>
            </a:endParaRPr>
          </a:p>
          <a:p>
            <a:r>
              <a:rPr lang="en-IE" sz="2400" b="0" i="0" u="sng" dirty="0" err="1">
                <a:solidFill>
                  <a:srgbClr val="E61F47"/>
                </a:solidFill>
                <a:effectLst/>
                <a:latin typeface="Averta"/>
                <a:hlinkClick r:id="rId4"/>
              </a:rPr>
              <a:t>Startup</a:t>
            </a:r>
            <a:r>
              <a:rPr lang="en-IE" sz="2400" b="0" i="0" u="sng" dirty="0">
                <a:solidFill>
                  <a:srgbClr val="E61F47"/>
                </a:solidFill>
                <a:effectLst/>
                <a:latin typeface="Averta"/>
                <a:hlinkClick r:id="rId4"/>
              </a:rPr>
              <a:t> Support Programmes: What’s The Difference</a:t>
            </a:r>
            <a:r>
              <a:rPr lang="en-IE" sz="2400" b="0" i="0" dirty="0">
                <a:solidFill>
                  <a:srgbClr val="231F20"/>
                </a:solidFill>
                <a:effectLst/>
                <a:latin typeface="Averta"/>
              </a:rPr>
              <a:t> (2015) explains how accelerator programmes differ in how they make money and when they intervene in the </a:t>
            </a:r>
            <a:r>
              <a:rPr lang="en-IE" sz="2400" b="0" i="0" dirty="0" err="1">
                <a:solidFill>
                  <a:srgbClr val="231F20"/>
                </a:solidFill>
                <a:effectLst/>
                <a:latin typeface="Averta"/>
              </a:rPr>
              <a:t>startup</a:t>
            </a:r>
            <a:r>
              <a:rPr lang="en-IE" sz="2400" b="0" i="0" dirty="0">
                <a:solidFill>
                  <a:srgbClr val="231F20"/>
                </a:solidFill>
                <a:effectLst/>
                <a:latin typeface="Averta"/>
              </a:rPr>
              <a:t> journey.</a:t>
            </a:r>
          </a:p>
          <a:p>
            <a:r>
              <a:rPr lang="en-IE" sz="2400" b="0" i="0" u="sng" dirty="0">
                <a:solidFill>
                  <a:srgbClr val="E61F47"/>
                </a:solidFill>
                <a:effectLst/>
                <a:latin typeface="Averta"/>
                <a:hlinkClick r:id="rId5"/>
              </a:rPr>
              <a:t>Business Incubators and Accelerators: the National Picture</a:t>
            </a:r>
            <a:r>
              <a:rPr lang="en-IE" sz="2400" b="0" i="0" dirty="0">
                <a:solidFill>
                  <a:srgbClr val="231F20"/>
                </a:solidFill>
                <a:effectLst/>
                <a:latin typeface="Averta"/>
              </a:rPr>
              <a:t> identifies where accelerator programmes are located throughout the UK and what sectors they focus on.</a:t>
            </a:r>
          </a:p>
          <a:p>
            <a:r>
              <a:rPr lang="en-IE" sz="2400" b="0" i="0" dirty="0">
                <a:solidFill>
                  <a:srgbClr val="231F20"/>
                </a:solidFill>
                <a:effectLst/>
                <a:latin typeface="Averta"/>
              </a:rPr>
              <a:t>Nesta is one of several founding partners in the </a:t>
            </a:r>
            <a:r>
              <a:rPr lang="en-IE" sz="2400" b="0" i="0" u="sng" dirty="0">
                <a:solidFill>
                  <a:srgbClr val="E61F47"/>
                </a:solidFill>
                <a:effectLst/>
                <a:latin typeface="Averta"/>
                <a:hlinkClick r:id="rId6"/>
              </a:rPr>
              <a:t>Accelerator Assembly</a:t>
            </a:r>
            <a:r>
              <a:rPr lang="en-IE" sz="2400" b="0" i="0" dirty="0">
                <a:solidFill>
                  <a:srgbClr val="231F20"/>
                </a:solidFill>
                <a:effectLst/>
                <a:latin typeface="Averta"/>
              </a:rPr>
              <a:t>, a network of accelerators across Europe. Part of the European Commission’s </a:t>
            </a:r>
            <a:r>
              <a:rPr lang="en-IE" sz="2400" b="0" i="0" dirty="0" err="1">
                <a:solidFill>
                  <a:srgbClr val="231F20"/>
                </a:solidFill>
                <a:effectLst/>
                <a:latin typeface="Averta"/>
              </a:rPr>
              <a:t>Startup</a:t>
            </a:r>
            <a:r>
              <a:rPr lang="en-IE" sz="2400" b="0" i="0" dirty="0">
                <a:solidFill>
                  <a:srgbClr val="231F20"/>
                </a:solidFill>
                <a:effectLst/>
                <a:latin typeface="Averta"/>
              </a:rPr>
              <a:t> Europe initiative, it aims to enable research, share information, and improve the transparency of programmes.</a:t>
            </a:r>
          </a:p>
          <a:p>
            <a:endParaRPr lang="en-IE" dirty="0"/>
          </a:p>
        </p:txBody>
      </p:sp>
      <p:sp>
        <p:nvSpPr>
          <p:cNvPr id="6" name="Text Placeholder 5">
            <a:extLst>
              <a:ext uri="{FF2B5EF4-FFF2-40B4-BE49-F238E27FC236}">
                <a16:creationId xmlns:a16="http://schemas.microsoft.com/office/drawing/2014/main" id="{B0EB246A-92D4-453F-9F67-1D5C1F36D36B}"/>
              </a:ext>
            </a:extLst>
          </p:cNvPr>
          <p:cNvSpPr>
            <a:spLocks noGrp="1"/>
          </p:cNvSpPr>
          <p:nvPr>
            <p:ph type="body" sz="quarter" idx="15"/>
          </p:nvPr>
        </p:nvSpPr>
        <p:spPr>
          <a:xfrm>
            <a:off x="375786" y="1651482"/>
            <a:ext cx="2852539" cy="5206518"/>
          </a:xfrm>
        </p:spPr>
        <p:txBody>
          <a:bodyPr/>
          <a:lstStyle/>
          <a:p>
            <a:r>
              <a:rPr lang="en-IE" dirty="0">
                <a:solidFill>
                  <a:schemeClr val="tx1"/>
                </a:solidFill>
                <a:hlinkClick r:id="rId2">
                  <a:extLst>
                    <a:ext uri="{A12FA001-AC4F-418D-AE19-62706E023703}">
                      <ahyp:hlinkClr xmlns:ahyp="http://schemas.microsoft.com/office/drawing/2018/hyperlinkcolor" val="tx"/>
                    </a:ext>
                  </a:extLst>
                </a:hlinkClick>
              </a:rPr>
              <a:t>Nesta</a:t>
            </a:r>
            <a:endParaRPr lang="en-IE" dirty="0">
              <a:solidFill>
                <a:schemeClr val="tx1"/>
              </a:solidFill>
            </a:endParaRPr>
          </a:p>
          <a:p>
            <a:r>
              <a:rPr lang="en-IE" dirty="0">
                <a:solidFill>
                  <a:schemeClr val="tx1"/>
                </a:solidFill>
              </a:rPr>
              <a:t>Dedicated to Providing Innovative Methods and Accelerator Programs Across the UK and Europe</a:t>
            </a:r>
          </a:p>
        </p:txBody>
      </p:sp>
      <p:pic>
        <p:nvPicPr>
          <p:cNvPr id="4098" name="Picture 2" descr="Nesta nurtures more innovations with Salesforce">
            <a:extLst>
              <a:ext uri="{FF2B5EF4-FFF2-40B4-BE49-F238E27FC236}">
                <a16:creationId xmlns:a16="http://schemas.microsoft.com/office/drawing/2014/main" id="{9186D79E-00D3-42E5-A4C1-A10099B33D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019" y="237995"/>
            <a:ext cx="2238021" cy="14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711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AAA03-1231-421B-B994-5ADFDF1B9E75}"/>
              </a:ext>
            </a:extLst>
          </p:cNvPr>
          <p:cNvSpPr>
            <a:spLocks noGrp="1"/>
          </p:cNvSpPr>
          <p:nvPr>
            <p:ph type="body" sz="quarter" idx="14"/>
          </p:nvPr>
        </p:nvSpPr>
        <p:spPr>
          <a:xfrm>
            <a:off x="3966826" y="108641"/>
            <a:ext cx="7826822" cy="5660842"/>
          </a:xfrm>
        </p:spPr>
        <p:txBody>
          <a:bodyPr/>
          <a:lstStyle/>
          <a:p>
            <a:pPr algn="l">
              <a:spcBef>
                <a:spcPts val="0"/>
              </a:spcBef>
            </a:pPr>
            <a:r>
              <a:rPr lang="en-IE" sz="2400" b="0" i="0" dirty="0">
                <a:solidFill>
                  <a:srgbClr val="231F20"/>
                </a:solidFill>
                <a:effectLst/>
                <a:hlinkClick r:id="rId2"/>
              </a:rPr>
              <a:t>Bethnal Green Ventures (BGV) </a:t>
            </a:r>
            <a:r>
              <a:rPr lang="en-IE" sz="2400" b="0" i="0" dirty="0">
                <a:solidFill>
                  <a:schemeClr val="tx1">
                    <a:lumMod val="75000"/>
                    <a:lumOff val="25000"/>
                  </a:schemeClr>
                </a:solidFill>
                <a:effectLst/>
              </a:rPr>
              <a:t>is an accelerator programme with a mission to develop tech-based solutions to the world’s social problems. It evolved out of Social Innovation Camp – a competition event co-funded by Nesta and the Young Foundation – that brought together software developers and designers with people who understood social problems. Bethnal Green Ventures launched in 2011 and was one of the first social accelerators in Europe. </a:t>
            </a:r>
            <a:r>
              <a:rPr lang="en-IE" sz="2400" b="0" i="0" dirty="0">
                <a:solidFill>
                  <a:schemeClr val="tx1">
                    <a:lumMod val="75000"/>
                    <a:lumOff val="25000"/>
                  </a:schemeClr>
                </a:solidFill>
                <a:effectLst/>
                <a:hlinkClick r:id="rId2"/>
              </a:rPr>
              <a:t>Full Interview</a:t>
            </a:r>
            <a:endParaRPr lang="en-IE" sz="2400" b="0" i="0" dirty="0">
              <a:solidFill>
                <a:schemeClr val="tx1">
                  <a:lumMod val="75000"/>
                  <a:lumOff val="25000"/>
                </a:schemeClr>
              </a:solidFill>
              <a:effectLst/>
            </a:endParaRPr>
          </a:p>
          <a:p>
            <a:pPr algn="l">
              <a:spcBef>
                <a:spcPts val="0"/>
              </a:spcBef>
            </a:pPr>
            <a:endParaRPr lang="en-IE" sz="1000" b="0" i="0" dirty="0">
              <a:solidFill>
                <a:schemeClr val="tx1">
                  <a:lumMod val="75000"/>
                  <a:lumOff val="25000"/>
                </a:schemeClr>
              </a:solidFill>
              <a:effectLst/>
            </a:endParaRPr>
          </a:p>
          <a:p>
            <a:pPr>
              <a:spcBef>
                <a:spcPts val="0"/>
              </a:spcBef>
            </a:pPr>
            <a:r>
              <a:rPr lang="en-IE" sz="2200" b="1" i="1" dirty="0">
                <a:solidFill>
                  <a:srgbClr val="ED2A59"/>
                </a:solidFill>
                <a:effectLst/>
              </a:rPr>
              <a:t>Why does Bethnal Green Ventures focus on social innovation? How has Bethnal Green Ventures evolved over the past three years? How do you support such a varied range of start-ups? </a:t>
            </a:r>
          </a:p>
          <a:p>
            <a:pPr>
              <a:spcBef>
                <a:spcPts val="0"/>
              </a:spcBef>
            </a:pPr>
            <a:endParaRPr lang="en-IE" sz="2200" b="1" i="1" dirty="0">
              <a:solidFill>
                <a:srgbClr val="ED2A59"/>
              </a:solidFill>
            </a:endParaRPr>
          </a:p>
          <a:p>
            <a:pPr algn="l">
              <a:spcBef>
                <a:spcPts val="0"/>
              </a:spcBef>
            </a:pPr>
            <a:r>
              <a:rPr lang="en-IE" b="1" i="1" dirty="0">
                <a:solidFill>
                  <a:srgbClr val="ED2A59"/>
                </a:solidFill>
                <a:effectLst/>
              </a:rPr>
              <a:t>What BGV start-ups are you most proud of?</a:t>
            </a:r>
          </a:p>
          <a:p>
            <a:pPr marL="457200" indent="-457200" algn="l">
              <a:spcBef>
                <a:spcPts val="0"/>
              </a:spcBef>
              <a:buFont typeface="+mj-lt"/>
              <a:buAutoNum type="arabicPeriod"/>
            </a:pPr>
            <a:r>
              <a:rPr lang="en-IE" b="0" i="0" u="sng" dirty="0">
                <a:solidFill>
                  <a:srgbClr val="E61F47"/>
                </a:solidFill>
                <a:effectLst/>
                <a:hlinkClick r:id="rId3"/>
              </a:rPr>
              <a:t>Good Gym</a:t>
            </a:r>
            <a:r>
              <a:rPr lang="en-IE" b="0" i="0" dirty="0">
                <a:solidFill>
                  <a:srgbClr val="231F20"/>
                </a:solidFill>
                <a:effectLst/>
              </a:rPr>
              <a:t> helps people stay fit by ‘running’ errands for </a:t>
            </a:r>
            <a:r>
              <a:rPr lang="en-IE" b="0" i="0">
                <a:solidFill>
                  <a:srgbClr val="231F20"/>
                </a:solidFill>
                <a:effectLst/>
              </a:rPr>
              <a:t>the community</a:t>
            </a:r>
            <a:r>
              <a:rPr lang="en-IE">
                <a:solidFill>
                  <a:srgbClr val="231F20"/>
                </a:solidFill>
              </a:rPr>
              <a:t> </a:t>
            </a:r>
            <a:r>
              <a:rPr lang="en-IE" b="0" i="0">
                <a:solidFill>
                  <a:srgbClr val="231F20"/>
                </a:solidFill>
                <a:effectLst/>
              </a:rPr>
              <a:t>has </a:t>
            </a:r>
            <a:r>
              <a:rPr lang="en-IE" b="0" i="0" dirty="0">
                <a:solidFill>
                  <a:srgbClr val="231F20"/>
                </a:solidFill>
                <a:effectLst/>
              </a:rPr>
              <a:t>done really well.</a:t>
            </a:r>
          </a:p>
          <a:p>
            <a:pPr marL="457200" indent="-457200" algn="l">
              <a:spcBef>
                <a:spcPts val="0"/>
              </a:spcBef>
              <a:buFont typeface="+mj-lt"/>
              <a:buAutoNum type="arabicPeriod"/>
            </a:pPr>
            <a:r>
              <a:rPr lang="en-IE" b="0" i="0" u="sng" dirty="0">
                <a:solidFill>
                  <a:srgbClr val="E61F47"/>
                </a:solidFill>
                <a:effectLst/>
                <a:hlinkClick r:id="rId4"/>
              </a:rPr>
              <a:t>Fair Phone</a:t>
            </a:r>
            <a:r>
              <a:rPr lang="en-IE" b="0" i="0" dirty="0">
                <a:solidFill>
                  <a:srgbClr val="231F20"/>
                </a:solidFill>
                <a:effectLst/>
              </a:rPr>
              <a:t> is the biggest financial success. </a:t>
            </a:r>
            <a:r>
              <a:rPr lang="en-IE" dirty="0">
                <a:solidFill>
                  <a:srgbClr val="231F20"/>
                </a:solidFill>
              </a:rPr>
              <a:t>Everyone said it was impossible to create a </a:t>
            </a:r>
            <a:r>
              <a:rPr lang="en-IE" b="0" i="0" dirty="0">
                <a:solidFill>
                  <a:srgbClr val="231F20"/>
                </a:solidFill>
                <a:effectLst/>
              </a:rPr>
              <a:t>smart phone with ethical materials.</a:t>
            </a:r>
          </a:p>
          <a:p>
            <a:pPr marL="457200" indent="-457200" algn="l">
              <a:spcBef>
                <a:spcPts val="0"/>
              </a:spcBef>
              <a:buFont typeface="+mj-lt"/>
              <a:buAutoNum type="arabicPeriod"/>
            </a:pPr>
            <a:r>
              <a:rPr lang="en-IE" b="0" i="0" u="sng" dirty="0" err="1">
                <a:solidFill>
                  <a:srgbClr val="E61F47"/>
                </a:solidFill>
                <a:effectLst/>
                <a:hlinkClick r:id="rId5"/>
              </a:rPr>
              <a:t>DrDoctor</a:t>
            </a:r>
            <a:r>
              <a:rPr lang="en-IE" b="0" i="0" dirty="0">
                <a:solidFill>
                  <a:srgbClr val="231F20"/>
                </a:solidFill>
                <a:effectLst/>
              </a:rPr>
              <a:t> has built smart appointment apps for hospitals’ outpatient departments. </a:t>
            </a:r>
            <a:endParaRPr lang="en-IE" dirty="0"/>
          </a:p>
        </p:txBody>
      </p:sp>
      <p:sp>
        <p:nvSpPr>
          <p:cNvPr id="6" name="Text Placeholder 5">
            <a:extLst>
              <a:ext uri="{FF2B5EF4-FFF2-40B4-BE49-F238E27FC236}">
                <a16:creationId xmlns:a16="http://schemas.microsoft.com/office/drawing/2014/main" id="{B0EB246A-92D4-453F-9F67-1D5C1F36D36B}"/>
              </a:ext>
            </a:extLst>
          </p:cNvPr>
          <p:cNvSpPr>
            <a:spLocks noGrp="1"/>
          </p:cNvSpPr>
          <p:nvPr>
            <p:ph type="body" sz="quarter" idx="15"/>
          </p:nvPr>
        </p:nvSpPr>
        <p:spPr>
          <a:xfrm>
            <a:off x="398352" y="653500"/>
            <a:ext cx="2938615" cy="5206518"/>
          </a:xfrm>
        </p:spPr>
        <p:txBody>
          <a:bodyPr/>
          <a:lstStyle/>
          <a:p>
            <a:endParaRPr lang="en-IE" dirty="0">
              <a:solidFill>
                <a:schemeClr val="tx1">
                  <a:lumMod val="75000"/>
                  <a:lumOff val="25000"/>
                </a:schemeClr>
              </a:solidFill>
              <a:hlinkClick r:id="rId6">
                <a:extLst>
                  <a:ext uri="{A12FA001-AC4F-418D-AE19-62706E023703}">
                    <ahyp:hlinkClr xmlns:ahyp="http://schemas.microsoft.com/office/drawing/2018/hyperlinkcolor" val="tx"/>
                  </a:ext>
                </a:extLst>
              </a:hlinkClick>
            </a:endParaRPr>
          </a:p>
          <a:p>
            <a:endParaRPr lang="en-IE" dirty="0">
              <a:solidFill>
                <a:schemeClr val="tx1">
                  <a:lumMod val="75000"/>
                  <a:lumOff val="25000"/>
                </a:schemeClr>
              </a:solidFill>
              <a:hlinkClick r:id="rId6">
                <a:extLst>
                  <a:ext uri="{A12FA001-AC4F-418D-AE19-62706E023703}">
                    <ahyp:hlinkClr xmlns:ahyp="http://schemas.microsoft.com/office/drawing/2018/hyperlinkcolor" val="tx"/>
                  </a:ext>
                </a:extLst>
              </a:hlinkClick>
            </a:endParaRPr>
          </a:p>
          <a:p>
            <a:r>
              <a:rPr lang="en-IE" dirty="0">
                <a:solidFill>
                  <a:schemeClr val="tx1"/>
                </a:solidFill>
                <a:hlinkClick r:id="rId6">
                  <a:extLst>
                    <a:ext uri="{A12FA001-AC4F-418D-AE19-62706E023703}">
                      <ahyp:hlinkClr xmlns:ahyp="http://schemas.microsoft.com/office/drawing/2018/hyperlinkcolor" val="tx"/>
                    </a:ext>
                  </a:extLst>
                </a:hlinkClick>
              </a:rPr>
              <a:t>Nesta </a:t>
            </a:r>
            <a:endParaRPr lang="en-IE" dirty="0">
              <a:solidFill>
                <a:schemeClr val="tx1"/>
              </a:solidFill>
            </a:endParaRPr>
          </a:p>
          <a:p>
            <a:endParaRPr lang="en-IE" sz="1000" b="1" dirty="0">
              <a:solidFill>
                <a:schemeClr val="tx1"/>
              </a:solidFill>
            </a:endParaRPr>
          </a:p>
          <a:p>
            <a:r>
              <a:rPr lang="en-IE" b="1" dirty="0">
                <a:solidFill>
                  <a:schemeClr val="tx1"/>
                </a:solidFill>
              </a:rPr>
              <a:t>Bethnal Green </a:t>
            </a:r>
            <a:r>
              <a:rPr lang="en-IE" dirty="0">
                <a:solidFill>
                  <a:schemeClr val="tx1"/>
                </a:solidFill>
              </a:rPr>
              <a:t>Accelerator Program</a:t>
            </a:r>
          </a:p>
          <a:p>
            <a:endParaRPr lang="en-IE" sz="1000" dirty="0">
              <a:solidFill>
                <a:schemeClr val="tx1"/>
              </a:solidFill>
            </a:endParaRPr>
          </a:p>
          <a:p>
            <a:r>
              <a:rPr lang="en-IE" sz="2800" dirty="0">
                <a:solidFill>
                  <a:schemeClr val="tx1"/>
                </a:solidFill>
                <a:hlinkClick r:id="rId2">
                  <a:extLst>
                    <a:ext uri="{A12FA001-AC4F-418D-AE19-62706E023703}">
                      <ahyp:hlinkClr xmlns:ahyp="http://schemas.microsoft.com/office/drawing/2018/hyperlinkcolor" val="tx"/>
                    </a:ext>
                  </a:extLst>
                </a:hlinkClick>
              </a:rPr>
              <a:t>Full Interview</a:t>
            </a:r>
            <a:endParaRPr lang="en-IE" sz="2800" dirty="0">
              <a:solidFill>
                <a:schemeClr val="tx1"/>
              </a:solidFill>
            </a:endParaRPr>
          </a:p>
        </p:txBody>
      </p:sp>
      <p:pic>
        <p:nvPicPr>
          <p:cNvPr id="4" name="Picture 2" descr="Nesta nurtures more innovations with Salesforce">
            <a:extLst>
              <a:ext uri="{FF2B5EF4-FFF2-40B4-BE49-F238E27FC236}">
                <a16:creationId xmlns:a16="http://schemas.microsoft.com/office/drawing/2014/main" id="{D04C7FDD-9605-4177-9FCC-2A6FD7661C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019" y="237995"/>
            <a:ext cx="2238021" cy="14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655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AAA03-1231-421B-B994-5ADFDF1B9E75}"/>
              </a:ext>
            </a:extLst>
          </p:cNvPr>
          <p:cNvSpPr>
            <a:spLocks noGrp="1"/>
          </p:cNvSpPr>
          <p:nvPr>
            <p:ph type="body" sz="quarter" idx="14"/>
          </p:nvPr>
        </p:nvSpPr>
        <p:spPr>
          <a:xfrm>
            <a:off x="3966826" y="284313"/>
            <a:ext cx="7826822" cy="5660842"/>
          </a:xfrm>
        </p:spPr>
        <p:txBody>
          <a:bodyPr/>
          <a:lstStyle/>
          <a:p>
            <a:pPr algn="l"/>
            <a:r>
              <a:rPr lang="en-IE" sz="2200" b="1" i="0" dirty="0">
                <a:solidFill>
                  <a:srgbClr val="231F20"/>
                </a:solidFill>
                <a:effectLst/>
              </a:rPr>
              <a:t>Toolkits</a:t>
            </a:r>
          </a:p>
          <a:p>
            <a:pPr marL="342900" indent="-342900" algn="l">
              <a:buFont typeface="Arial" panose="020B0604020202020204" pitchFamily="34" charset="0"/>
              <a:buChar char="•"/>
            </a:pPr>
            <a:r>
              <a:rPr lang="en-IE" sz="2200" b="0" i="0" u="sng" dirty="0" err="1">
                <a:solidFill>
                  <a:srgbClr val="E61F47"/>
                </a:solidFill>
                <a:effectLst/>
                <a:hlinkClick r:id="rId2"/>
              </a:rPr>
              <a:t>Startup</a:t>
            </a:r>
            <a:r>
              <a:rPr lang="en-IE" sz="2200" b="0" i="0" u="sng" dirty="0">
                <a:solidFill>
                  <a:srgbClr val="E61F47"/>
                </a:solidFill>
                <a:effectLst/>
                <a:hlinkClick r:id="rId2"/>
              </a:rPr>
              <a:t> Accelerator Programmes: A practice guide</a:t>
            </a:r>
            <a:r>
              <a:rPr lang="en-IE" sz="2200" b="0" i="0" dirty="0">
                <a:solidFill>
                  <a:srgbClr val="231F20"/>
                </a:solidFill>
                <a:effectLst/>
              </a:rPr>
              <a:t> (2014)</a:t>
            </a:r>
          </a:p>
          <a:p>
            <a:pPr algn="l"/>
            <a:endParaRPr lang="en-IE" sz="1000" b="0" i="0" dirty="0">
              <a:solidFill>
                <a:srgbClr val="231F20"/>
              </a:solidFill>
              <a:effectLst/>
            </a:endParaRPr>
          </a:p>
          <a:p>
            <a:pPr algn="l"/>
            <a:r>
              <a:rPr lang="en-IE" sz="2200" b="1" i="0" dirty="0">
                <a:solidFill>
                  <a:srgbClr val="231F20"/>
                </a:solidFill>
                <a:effectLst/>
              </a:rPr>
              <a:t>Reports</a:t>
            </a:r>
          </a:p>
          <a:p>
            <a:pPr marL="342900" indent="-342900" algn="l">
              <a:buFont typeface="Arial" panose="020B0604020202020204" pitchFamily="34" charset="0"/>
              <a:buChar char="•"/>
            </a:pPr>
            <a:r>
              <a:rPr lang="en-IE" sz="2200" b="0" i="0" u="sng" dirty="0">
                <a:solidFill>
                  <a:srgbClr val="E61F47"/>
                </a:solidFill>
                <a:effectLst/>
                <a:hlinkClick r:id="rId3"/>
              </a:rPr>
              <a:t>A Look Inside Accelerators</a:t>
            </a:r>
            <a:r>
              <a:rPr lang="en-IE" sz="2200" b="0" i="0" dirty="0">
                <a:solidFill>
                  <a:srgbClr val="231F20"/>
                </a:solidFill>
                <a:effectLst/>
              </a:rPr>
              <a:t> (2015)</a:t>
            </a:r>
          </a:p>
          <a:p>
            <a:pPr marL="342900" indent="-342900" algn="l">
              <a:buFont typeface="Arial" panose="020B0604020202020204" pitchFamily="34" charset="0"/>
              <a:buChar char="•"/>
            </a:pPr>
            <a:r>
              <a:rPr lang="en-IE" sz="2200" b="0" i="0" u="sng" dirty="0">
                <a:solidFill>
                  <a:srgbClr val="E61F47"/>
                </a:solidFill>
                <a:effectLst/>
                <a:hlinkClick r:id="rId4"/>
              </a:rPr>
              <a:t>Business Incubators and Accelerators: the National Picture</a:t>
            </a:r>
            <a:r>
              <a:rPr lang="en-IE" sz="2200" b="0" i="0" dirty="0">
                <a:solidFill>
                  <a:srgbClr val="231F20"/>
                </a:solidFill>
                <a:effectLst/>
              </a:rPr>
              <a:t> (2017)</a:t>
            </a:r>
          </a:p>
          <a:p>
            <a:pPr marL="342900" indent="-342900" algn="l">
              <a:buFont typeface="Arial" panose="020B0604020202020204" pitchFamily="34" charset="0"/>
              <a:buChar char="•"/>
            </a:pPr>
            <a:r>
              <a:rPr lang="en-IE" sz="2200" b="0" i="0" u="sng" dirty="0">
                <a:solidFill>
                  <a:srgbClr val="E61F47"/>
                </a:solidFill>
                <a:effectLst/>
                <a:hlinkClick r:id="rId5"/>
              </a:rPr>
              <a:t>Good Incubation</a:t>
            </a:r>
            <a:r>
              <a:rPr lang="en-IE" sz="2200" b="0" i="0" dirty="0">
                <a:solidFill>
                  <a:srgbClr val="231F20"/>
                </a:solidFill>
                <a:effectLst/>
              </a:rPr>
              <a:t> (2014)</a:t>
            </a:r>
          </a:p>
          <a:p>
            <a:pPr marL="342900" indent="-342900" algn="l">
              <a:buFont typeface="Arial" panose="020B0604020202020204" pitchFamily="34" charset="0"/>
              <a:buChar char="•"/>
            </a:pPr>
            <a:r>
              <a:rPr lang="en-IE" sz="2200" b="0" i="0" u="sng" dirty="0">
                <a:solidFill>
                  <a:srgbClr val="E61F47"/>
                </a:solidFill>
                <a:effectLst/>
                <a:hlinkClick r:id="rId6"/>
              </a:rPr>
              <a:t>Incubation for Growth</a:t>
            </a:r>
            <a:r>
              <a:rPr lang="en-IE" sz="2200" b="0" i="0" dirty="0">
                <a:solidFill>
                  <a:srgbClr val="231F20"/>
                </a:solidFill>
                <a:effectLst/>
              </a:rPr>
              <a:t> (2011)</a:t>
            </a:r>
          </a:p>
          <a:p>
            <a:pPr marL="342900" indent="-342900" algn="l">
              <a:buFont typeface="Arial" panose="020B0604020202020204" pitchFamily="34" charset="0"/>
              <a:buChar char="•"/>
            </a:pPr>
            <a:r>
              <a:rPr lang="en-IE" sz="2200" b="0" i="0" u="sng" dirty="0" err="1">
                <a:solidFill>
                  <a:srgbClr val="E61F47"/>
                </a:solidFill>
                <a:effectLst/>
                <a:hlinkClick r:id="rId7"/>
              </a:rPr>
              <a:t>Startup</a:t>
            </a:r>
            <a:r>
              <a:rPr lang="en-IE" sz="2200" b="0" i="0" u="sng" dirty="0">
                <a:solidFill>
                  <a:srgbClr val="E61F47"/>
                </a:solidFill>
                <a:effectLst/>
                <a:hlinkClick r:id="rId7"/>
              </a:rPr>
              <a:t> Support Programmes: What’s the difference?</a:t>
            </a:r>
            <a:r>
              <a:rPr lang="en-IE" sz="2200" b="0" i="0" dirty="0">
                <a:solidFill>
                  <a:srgbClr val="231F20"/>
                </a:solidFill>
                <a:effectLst/>
              </a:rPr>
              <a:t> (2015)</a:t>
            </a:r>
          </a:p>
          <a:p>
            <a:pPr marL="342900" indent="-342900" algn="l">
              <a:buFont typeface="Arial" panose="020B0604020202020204" pitchFamily="34" charset="0"/>
              <a:buChar char="•"/>
            </a:pPr>
            <a:r>
              <a:rPr lang="en-IE" sz="2200" b="0" i="0" u="sng" dirty="0">
                <a:solidFill>
                  <a:srgbClr val="E61F47"/>
                </a:solidFill>
                <a:effectLst/>
                <a:hlinkClick r:id="rId8"/>
              </a:rPr>
              <a:t>The </a:t>
            </a:r>
            <a:r>
              <a:rPr lang="en-IE" sz="2200" b="0" i="0" u="sng" dirty="0" err="1">
                <a:solidFill>
                  <a:srgbClr val="E61F47"/>
                </a:solidFill>
                <a:effectLst/>
                <a:hlinkClick r:id="rId8"/>
              </a:rPr>
              <a:t>Startup</a:t>
            </a:r>
            <a:r>
              <a:rPr lang="en-IE" sz="2200" b="0" i="0" u="sng" dirty="0">
                <a:solidFill>
                  <a:srgbClr val="E61F47"/>
                </a:solidFill>
                <a:effectLst/>
                <a:hlinkClick r:id="rId8"/>
              </a:rPr>
              <a:t> Factories</a:t>
            </a:r>
            <a:r>
              <a:rPr lang="en-IE" sz="2200" b="0" i="0" dirty="0">
                <a:solidFill>
                  <a:srgbClr val="231F20"/>
                </a:solidFill>
                <a:effectLst/>
              </a:rPr>
              <a:t> (2013)</a:t>
            </a:r>
          </a:p>
          <a:p>
            <a:pPr algn="l"/>
            <a:endParaRPr lang="en-IE" sz="1000" b="0" i="0" dirty="0">
              <a:solidFill>
                <a:srgbClr val="231F20"/>
              </a:solidFill>
              <a:effectLst/>
            </a:endParaRPr>
          </a:p>
          <a:p>
            <a:pPr algn="l"/>
            <a:r>
              <a:rPr lang="en-IE" sz="2200" b="1" i="0" dirty="0">
                <a:solidFill>
                  <a:srgbClr val="231F20"/>
                </a:solidFill>
                <a:effectLst/>
              </a:rPr>
              <a:t>Blogs </a:t>
            </a:r>
            <a:r>
              <a:rPr lang="en-IE" sz="2200" b="0" i="0" u="sng" dirty="0">
                <a:solidFill>
                  <a:srgbClr val="E61F47"/>
                </a:solidFill>
                <a:effectLst/>
                <a:hlinkClick r:id="rId9"/>
              </a:rPr>
              <a:t>Incubators and accelerators: An updated directory for the UK</a:t>
            </a:r>
            <a:r>
              <a:rPr lang="en-IE" sz="2200" b="0" i="0" dirty="0">
                <a:solidFill>
                  <a:srgbClr val="231F20"/>
                </a:solidFill>
                <a:effectLst/>
              </a:rPr>
              <a:t> (2017)</a:t>
            </a:r>
          </a:p>
          <a:p>
            <a:pPr algn="l"/>
            <a:endParaRPr lang="en-IE" sz="1000" b="0" i="0" dirty="0">
              <a:solidFill>
                <a:srgbClr val="231F20"/>
              </a:solidFill>
              <a:effectLst/>
            </a:endParaRPr>
          </a:p>
          <a:p>
            <a:pPr algn="l"/>
            <a:r>
              <a:rPr lang="en-IE" sz="2200" b="1" i="0" dirty="0">
                <a:solidFill>
                  <a:srgbClr val="231F20"/>
                </a:solidFill>
                <a:effectLst/>
              </a:rPr>
              <a:t>Projects and partners; </a:t>
            </a:r>
            <a:r>
              <a:rPr lang="en-IE" sz="2200" b="0" i="0" u="sng" dirty="0">
                <a:solidFill>
                  <a:srgbClr val="E61F47"/>
                </a:solidFill>
                <a:effectLst/>
                <a:hlinkClick r:id="rId10"/>
              </a:rPr>
              <a:t>Digital Arts and Culture Accelerator</a:t>
            </a:r>
            <a:r>
              <a:rPr lang="en-IE" sz="2200" b="0" i="0" u="sng" dirty="0">
                <a:solidFill>
                  <a:srgbClr val="E61F47"/>
                </a:solidFill>
                <a:effectLst/>
              </a:rPr>
              <a:t>, </a:t>
            </a:r>
            <a:r>
              <a:rPr lang="en-IE" sz="2200" b="0" i="0" u="sng" dirty="0">
                <a:solidFill>
                  <a:srgbClr val="E61F47"/>
                </a:solidFill>
                <a:effectLst/>
                <a:hlinkClick r:id="rId11"/>
              </a:rPr>
              <a:t>Bethnal Green Ventures</a:t>
            </a:r>
            <a:r>
              <a:rPr lang="en-IE" sz="2200" b="0" i="0" u="sng" dirty="0">
                <a:solidFill>
                  <a:srgbClr val="E61F47"/>
                </a:solidFill>
                <a:effectLst/>
              </a:rPr>
              <a:t>, </a:t>
            </a:r>
            <a:r>
              <a:rPr lang="en-IE" sz="2200" b="0" i="0" u="sng" dirty="0">
                <a:solidFill>
                  <a:srgbClr val="E61F47"/>
                </a:solidFill>
                <a:effectLst/>
                <a:hlinkClick r:id="rId12"/>
              </a:rPr>
              <a:t>Accelerator Assembly</a:t>
            </a:r>
            <a:endParaRPr lang="en-IE" sz="2200" b="0" i="0" dirty="0">
              <a:solidFill>
                <a:srgbClr val="231F20"/>
              </a:solidFill>
              <a:effectLst/>
            </a:endParaRPr>
          </a:p>
        </p:txBody>
      </p:sp>
      <p:sp>
        <p:nvSpPr>
          <p:cNvPr id="6" name="Text Placeholder 5">
            <a:extLst>
              <a:ext uri="{FF2B5EF4-FFF2-40B4-BE49-F238E27FC236}">
                <a16:creationId xmlns:a16="http://schemas.microsoft.com/office/drawing/2014/main" id="{B0EB246A-92D4-453F-9F67-1D5C1F36D36B}"/>
              </a:ext>
            </a:extLst>
          </p:cNvPr>
          <p:cNvSpPr>
            <a:spLocks noGrp="1"/>
          </p:cNvSpPr>
          <p:nvPr>
            <p:ph type="body" sz="quarter" idx="15"/>
          </p:nvPr>
        </p:nvSpPr>
        <p:spPr>
          <a:xfrm>
            <a:off x="402818" y="1097120"/>
            <a:ext cx="2938615" cy="5206518"/>
          </a:xfrm>
        </p:spPr>
        <p:txBody>
          <a:bodyPr/>
          <a:lstStyle/>
          <a:p>
            <a:endParaRPr lang="en-IE" dirty="0">
              <a:solidFill>
                <a:schemeClr val="tx1">
                  <a:lumMod val="75000"/>
                  <a:lumOff val="25000"/>
                </a:schemeClr>
              </a:solidFill>
              <a:hlinkClick r:id="rId13">
                <a:extLst>
                  <a:ext uri="{A12FA001-AC4F-418D-AE19-62706E023703}">
                    <ahyp:hlinkClr xmlns:ahyp="http://schemas.microsoft.com/office/drawing/2018/hyperlinkcolor" val="tx"/>
                  </a:ext>
                </a:extLst>
              </a:hlinkClick>
            </a:endParaRPr>
          </a:p>
          <a:p>
            <a:endParaRPr lang="en-IE" dirty="0">
              <a:solidFill>
                <a:schemeClr val="tx1">
                  <a:lumMod val="75000"/>
                  <a:lumOff val="25000"/>
                </a:schemeClr>
              </a:solidFill>
              <a:hlinkClick r:id="rId13">
                <a:extLst>
                  <a:ext uri="{A12FA001-AC4F-418D-AE19-62706E023703}">
                    <ahyp:hlinkClr xmlns:ahyp="http://schemas.microsoft.com/office/drawing/2018/hyperlinkcolor" val="tx"/>
                  </a:ext>
                </a:extLst>
              </a:hlinkClick>
            </a:endParaRPr>
          </a:p>
          <a:p>
            <a:r>
              <a:rPr lang="en-IE" b="1" dirty="0">
                <a:solidFill>
                  <a:schemeClr val="tx1"/>
                </a:solidFill>
                <a:hlinkClick r:id="rId13">
                  <a:extLst>
                    <a:ext uri="{A12FA001-AC4F-418D-AE19-62706E023703}">
                      <ahyp:hlinkClr xmlns:ahyp="http://schemas.microsoft.com/office/drawing/2018/hyperlinkcolor" val="tx"/>
                    </a:ext>
                  </a:extLst>
                </a:hlinkClick>
              </a:rPr>
              <a:t>Nesta</a:t>
            </a:r>
            <a:r>
              <a:rPr lang="en-IE" b="1" dirty="0">
                <a:solidFill>
                  <a:schemeClr val="tx1">
                    <a:lumMod val="75000"/>
                    <a:lumOff val="25000"/>
                  </a:schemeClr>
                </a:solidFill>
                <a:hlinkClick r:id="rId13">
                  <a:extLst>
                    <a:ext uri="{A12FA001-AC4F-418D-AE19-62706E023703}">
                      <ahyp:hlinkClr xmlns:ahyp="http://schemas.microsoft.com/office/drawing/2018/hyperlinkcolor" val="tx"/>
                    </a:ext>
                  </a:extLst>
                </a:hlinkClick>
              </a:rPr>
              <a:t> </a:t>
            </a:r>
            <a:endParaRPr lang="en-IE" b="1" dirty="0">
              <a:solidFill>
                <a:schemeClr val="tx1">
                  <a:lumMod val="75000"/>
                  <a:lumOff val="25000"/>
                </a:schemeClr>
              </a:solidFill>
            </a:endParaRPr>
          </a:p>
          <a:p>
            <a:endParaRPr lang="en-IE" sz="1000" b="1" dirty="0">
              <a:solidFill>
                <a:schemeClr val="tx1">
                  <a:lumMod val="75000"/>
                  <a:lumOff val="25000"/>
                </a:schemeClr>
              </a:solidFill>
            </a:endParaRPr>
          </a:p>
          <a:p>
            <a:pPr algn="l"/>
            <a:r>
              <a:rPr lang="en-IE" sz="3600" b="1" i="0" dirty="0">
                <a:solidFill>
                  <a:srgbClr val="231F20"/>
                </a:solidFill>
                <a:effectLst/>
              </a:rPr>
              <a:t>Further Resources…</a:t>
            </a:r>
          </a:p>
        </p:txBody>
      </p:sp>
      <p:pic>
        <p:nvPicPr>
          <p:cNvPr id="4" name="Picture 2" descr="Nesta nurtures more innovations with Salesforce">
            <a:extLst>
              <a:ext uri="{FF2B5EF4-FFF2-40B4-BE49-F238E27FC236}">
                <a16:creationId xmlns:a16="http://schemas.microsoft.com/office/drawing/2014/main" id="{D04C7FDD-9605-4177-9FCC-2A6FD7661C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8019" y="237995"/>
            <a:ext cx="2238021" cy="14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497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83A9D57-914D-40CB-8449-2EE1D9E9E3A7}"/>
              </a:ext>
            </a:extLst>
          </p:cNvPr>
          <p:cNvSpPr>
            <a:spLocks noGrp="1"/>
          </p:cNvSpPr>
          <p:nvPr>
            <p:ph type="body" sz="quarter" idx="14"/>
          </p:nvPr>
        </p:nvSpPr>
        <p:spPr>
          <a:xfrm>
            <a:off x="1167897" y="281343"/>
            <a:ext cx="4852658" cy="697353"/>
          </a:xfrm>
        </p:spPr>
        <p:txBody>
          <a:bodyPr>
            <a:noAutofit/>
          </a:bodyPr>
          <a:lstStyle/>
          <a:p>
            <a:r>
              <a:rPr lang="en-IE" b="1" dirty="0">
                <a:hlinkClick r:id="rId2"/>
              </a:rPr>
              <a:t>6.  Conservation X Labs</a:t>
            </a:r>
            <a:endParaRPr lang="en-IE" b="1" dirty="0"/>
          </a:p>
          <a:p>
            <a:r>
              <a:rPr lang="en-IE" i="1" dirty="0">
                <a:solidFill>
                  <a:srgbClr val="A6377D"/>
                </a:solidFill>
              </a:rPr>
              <a:t>The Digital Makerspace</a:t>
            </a:r>
          </a:p>
        </p:txBody>
      </p:sp>
      <p:sp>
        <p:nvSpPr>
          <p:cNvPr id="5" name="Text Placeholder 4">
            <a:extLst>
              <a:ext uri="{FF2B5EF4-FFF2-40B4-BE49-F238E27FC236}">
                <a16:creationId xmlns:a16="http://schemas.microsoft.com/office/drawing/2014/main" id="{D264F756-04F6-4C5B-9AA2-9308D746AF02}"/>
              </a:ext>
            </a:extLst>
          </p:cNvPr>
          <p:cNvSpPr>
            <a:spLocks noGrp="1"/>
          </p:cNvSpPr>
          <p:nvPr>
            <p:ph type="body" sz="quarter" idx="15"/>
          </p:nvPr>
        </p:nvSpPr>
        <p:spPr>
          <a:xfrm>
            <a:off x="7369522" y="281343"/>
            <a:ext cx="4626320" cy="2592420"/>
          </a:xfrm>
        </p:spPr>
        <p:txBody>
          <a:bodyPr/>
          <a:lstStyle/>
          <a:p>
            <a:r>
              <a:rPr lang="en-IE" b="1" i="0" u="none" strike="noStrike" dirty="0">
                <a:solidFill>
                  <a:schemeClr val="tx1">
                    <a:lumMod val="75000"/>
                    <a:lumOff val="25000"/>
                  </a:schemeClr>
                </a:solidFill>
                <a:effectLst/>
                <a:hlinkClick r:id="rId3">
                  <a:extLst>
                    <a:ext uri="{A12FA001-AC4F-418D-AE19-62706E023703}">
                      <ahyp:hlinkClr xmlns:ahyp="http://schemas.microsoft.com/office/drawing/2018/hyperlinkcolor" val="tx"/>
                    </a:ext>
                  </a:extLst>
                </a:hlinkClick>
              </a:rPr>
              <a:t>The Digital Makerspace </a:t>
            </a:r>
            <a:r>
              <a:rPr lang="en-IE" b="0" i="0" dirty="0">
                <a:solidFill>
                  <a:schemeClr val="tx1">
                    <a:lumMod val="75000"/>
                    <a:lumOff val="25000"/>
                  </a:schemeClr>
                </a:solidFill>
                <a:effectLst/>
              </a:rPr>
              <a:t>(DMS) Is An </a:t>
            </a:r>
            <a:r>
              <a:rPr lang="en-IE" b="1" i="0" dirty="0">
                <a:solidFill>
                  <a:schemeClr val="tx1">
                    <a:lumMod val="75000"/>
                    <a:lumOff val="25000"/>
                  </a:schemeClr>
                </a:solidFill>
                <a:effectLst/>
              </a:rPr>
              <a:t>Open Online Project Platform</a:t>
            </a:r>
            <a:r>
              <a:rPr lang="en-IE" b="0" i="0" dirty="0">
                <a:solidFill>
                  <a:schemeClr val="tx1">
                    <a:lumMod val="75000"/>
                    <a:lumOff val="25000"/>
                  </a:schemeClr>
                </a:solidFill>
                <a:effectLst/>
              </a:rPr>
              <a:t> Where Entrepreneurship, Conservation, and Technology Communities Come Together To Collaborate On Solutions To End Human-induced Extinction</a:t>
            </a:r>
          </a:p>
          <a:p>
            <a:r>
              <a:rPr lang="en-IE" b="0" i="0" dirty="0">
                <a:solidFill>
                  <a:schemeClr val="tx1">
                    <a:lumMod val="75000"/>
                    <a:lumOff val="25000"/>
                  </a:schemeClr>
                </a:solidFill>
                <a:effectLst/>
              </a:rPr>
              <a:t>The DMS is a collaboration space and project pipeline where ideas for tech-enabled solutions to conservation problems can be born, tested, and developed. We believe that open innovation, collaboration across disciplines, and community engagement are key to generating world-changing ideas, and that many minds working together can refine them and achieve big things.</a:t>
            </a:r>
          </a:p>
          <a:p>
            <a:endParaRPr lang="en-IE" dirty="0">
              <a:solidFill>
                <a:schemeClr val="tx1">
                  <a:lumMod val="75000"/>
                  <a:lumOff val="25000"/>
                </a:schemeClr>
              </a:solidFill>
            </a:endParaRPr>
          </a:p>
        </p:txBody>
      </p:sp>
      <p:sp>
        <p:nvSpPr>
          <p:cNvPr id="6" name="Picture Placeholder 5">
            <a:extLst>
              <a:ext uri="{FF2B5EF4-FFF2-40B4-BE49-F238E27FC236}">
                <a16:creationId xmlns:a16="http://schemas.microsoft.com/office/drawing/2014/main" id="{74E67211-6255-4701-9102-145240FCE8AE}"/>
              </a:ext>
            </a:extLst>
          </p:cNvPr>
          <p:cNvSpPr>
            <a:spLocks noGrp="1"/>
          </p:cNvSpPr>
          <p:nvPr>
            <p:ph type="pic" sz="quarter" idx="16"/>
          </p:nvPr>
        </p:nvSpPr>
        <p:spPr/>
      </p:sp>
      <p:pic>
        <p:nvPicPr>
          <p:cNvPr id="8" name="Picture 7">
            <a:hlinkClick r:id="rId2"/>
            <a:extLst>
              <a:ext uri="{FF2B5EF4-FFF2-40B4-BE49-F238E27FC236}">
                <a16:creationId xmlns:a16="http://schemas.microsoft.com/office/drawing/2014/main" id="{DF350102-6099-4E5C-8972-2441391BBE87}"/>
              </a:ext>
            </a:extLst>
          </p:cNvPr>
          <p:cNvPicPr>
            <a:picLocks noChangeAspect="1"/>
          </p:cNvPicPr>
          <p:nvPr/>
        </p:nvPicPr>
        <p:blipFill>
          <a:blip r:embed="rId4"/>
          <a:stretch>
            <a:fillRect/>
          </a:stretch>
        </p:blipFill>
        <p:spPr>
          <a:xfrm>
            <a:off x="1270861" y="2105024"/>
            <a:ext cx="5295986" cy="3343276"/>
          </a:xfrm>
          <a:prstGeom prst="rect">
            <a:avLst/>
          </a:prstGeom>
        </p:spPr>
      </p:pic>
    </p:spTree>
    <p:extLst>
      <p:ext uri="{BB962C8B-B14F-4D97-AF65-F5344CB8AC3E}">
        <p14:creationId xmlns:p14="http://schemas.microsoft.com/office/powerpoint/2010/main" val="1753423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0160B8-8CAB-4379-8BA4-8697D113E983}"/>
              </a:ext>
            </a:extLst>
          </p:cNvPr>
          <p:cNvSpPr>
            <a:spLocks noGrp="1"/>
          </p:cNvSpPr>
          <p:nvPr>
            <p:ph type="body" sz="quarter" idx="14"/>
          </p:nvPr>
        </p:nvSpPr>
        <p:spPr>
          <a:xfrm>
            <a:off x="364425" y="2049118"/>
            <a:ext cx="2850658" cy="4007468"/>
          </a:xfrm>
        </p:spPr>
        <p:txBody>
          <a:bodyPr/>
          <a:lstStyle/>
          <a:p>
            <a:pPr algn="ctr"/>
            <a:r>
              <a:rPr lang="en-IE" sz="2800" b="1" i="0" dirty="0">
                <a:solidFill>
                  <a:srgbClr val="40A67A"/>
                </a:solidFill>
                <a:effectLst/>
              </a:rPr>
              <a:t>1</a:t>
            </a:r>
          </a:p>
          <a:p>
            <a:pPr algn="ctr"/>
            <a:r>
              <a:rPr lang="en-IE" sz="2800" b="1" i="0" dirty="0">
                <a:solidFill>
                  <a:srgbClr val="40A67A"/>
                </a:solidFill>
                <a:effectLst/>
              </a:rPr>
              <a:t>Respond to a Challenge</a:t>
            </a:r>
            <a:r>
              <a:rPr lang="en-IE" sz="2800" b="0" i="0" dirty="0">
                <a:solidFill>
                  <a:srgbClr val="40A67A"/>
                </a:solidFill>
                <a:effectLst/>
              </a:rPr>
              <a:t> </a:t>
            </a:r>
            <a:r>
              <a:rPr lang="en-IE" b="0" i="0" dirty="0">
                <a:solidFill>
                  <a:srgbClr val="0D071C"/>
                </a:solidFill>
                <a:effectLst/>
              </a:rPr>
              <a:t>in the </a:t>
            </a:r>
            <a:r>
              <a:rPr lang="en-IE" b="0" i="0" u="none" strike="noStrike" dirty="0">
                <a:solidFill>
                  <a:srgbClr val="4DB3A8"/>
                </a:solidFill>
                <a:effectLst/>
                <a:hlinkClick r:id="rId2"/>
              </a:rPr>
              <a:t>Challenge Browser</a:t>
            </a:r>
            <a:r>
              <a:rPr lang="en-IE" b="0" i="0" dirty="0">
                <a:solidFill>
                  <a:srgbClr val="0D071C"/>
                </a:solidFill>
                <a:effectLst/>
              </a:rPr>
              <a:t> - a list of some of the most wicked problems facing the planet including our active prizes &amp; challenges.</a:t>
            </a:r>
            <a:endParaRPr lang="en-IE" dirty="0"/>
          </a:p>
        </p:txBody>
      </p:sp>
      <p:sp>
        <p:nvSpPr>
          <p:cNvPr id="6" name="Text Placeholder 5">
            <a:extLst>
              <a:ext uri="{FF2B5EF4-FFF2-40B4-BE49-F238E27FC236}">
                <a16:creationId xmlns:a16="http://schemas.microsoft.com/office/drawing/2014/main" id="{04A5FD95-F92A-4304-AE90-170920656743}"/>
              </a:ext>
            </a:extLst>
          </p:cNvPr>
          <p:cNvSpPr>
            <a:spLocks noGrp="1"/>
          </p:cNvSpPr>
          <p:nvPr>
            <p:ph type="body" sz="quarter" idx="15"/>
          </p:nvPr>
        </p:nvSpPr>
        <p:spPr/>
        <p:txBody>
          <a:bodyPr/>
          <a:lstStyle/>
          <a:p>
            <a:pPr algn="ctr"/>
            <a:r>
              <a:rPr lang="en-IE" b="1" i="0" dirty="0">
                <a:solidFill>
                  <a:schemeClr val="tx1">
                    <a:lumMod val="85000"/>
                    <a:lumOff val="15000"/>
                  </a:schemeClr>
                </a:solidFill>
                <a:effectLst/>
                <a:latin typeface="proxima-nova"/>
              </a:rPr>
              <a:t>On The Digital Makerspace, You Can:</a:t>
            </a:r>
          </a:p>
          <a:p>
            <a:pPr algn="ctr"/>
            <a:endParaRPr lang="en-IE" b="1" dirty="0">
              <a:solidFill>
                <a:schemeClr val="tx1">
                  <a:lumMod val="85000"/>
                  <a:lumOff val="15000"/>
                </a:schemeClr>
              </a:solidFill>
            </a:endParaRPr>
          </a:p>
        </p:txBody>
      </p:sp>
      <p:sp>
        <p:nvSpPr>
          <p:cNvPr id="7" name="Text Placeholder 4">
            <a:extLst>
              <a:ext uri="{FF2B5EF4-FFF2-40B4-BE49-F238E27FC236}">
                <a16:creationId xmlns:a16="http://schemas.microsoft.com/office/drawing/2014/main" id="{67859A38-9687-4824-930B-FE7A8FF650A1}"/>
              </a:ext>
            </a:extLst>
          </p:cNvPr>
          <p:cNvSpPr txBox="1">
            <a:spLocks/>
          </p:cNvSpPr>
          <p:nvPr/>
        </p:nvSpPr>
        <p:spPr>
          <a:xfrm>
            <a:off x="3147181" y="2094073"/>
            <a:ext cx="2751640" cy="40074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800" b="1" i="0" dirty="0">
                <a:solidFill>
                  <a:srgbClr val="ED2A59"/>
                </a:solidFill>
                <a:effectLst/>
              </a:rPr>
              <a:t>2</a:t>
            </a:r>
          </a:p>
          <a:p>
            <a:pPr algn="ctr"/>
            <a:r>
              <a:rPr lang="en-IE" sz="2800" b="1" i="0" dirty="0">
                <a:solidFill>
                  <a:srgbClr val="ED2A59"/>
                </a:solidFill>
                <a:effectLst/>
              </a:rPr>
              <a:t>Join a project</a:t>
            </a:r>
            <a:r>
              <a:rPr lang="en-IE" sz="2800" b="0" i="0" dirty="0">
                <a:solidFill>
                  <a:srgbClr val="ED2A59"/>
                </a:solidFill>
                <a:effectLst/>
              </a:rPr>
              <a:t> </a:t>
            </a:r>
            <a:r>
              <a:rPr lang="en-IE" b="0" i="0" dirty="0">
                <a:solidFill>
                  <a:srgbClr val="0D071C"/>
                </a:solidFill>
                <a:effectLst/>
              </a:rPr>
              <a:t>with the </a:t>
            </a:r>
            <a:r>
              <a:rPr lang="en-IE" b="0" i="0" u="none" strike="noStrike" dirty="0">
                <a:solidFill>
                  <a:srgbClr val="4DB3A8"/>
                </a:solidFill>
                <a:effectLst/>
                <a:hlinkClick r:id="rId3"/>
              </a:rPr>
              <a:t>Project Browser</a:t>
            </a:r>
            <a:r>
              <a:rPr lang="en-IE" b="0" i="0" dirty="0">
                <a:solidFill>
                  <a:srgbClr val="0D071C"/>
                </a:solidFill>
                <a:effectLst/>
              </a:rPr>
              <a:t> - the full list of 150+ inspiring projects being built by the Digital Makerspace community.</a:t>
            </a:r>
            <a:endParaRPr lang="en-IE" dirty="0"/>
          </a:p>
        </p:txBody>
      </p:sp>
      <p:sp>
        <p:nvSpPr>
          <p:cNvPr id="8" name="Text Placeholder 4">
            <a:extLst>
              <a:ext uri="{FF2B5EF4-FFF2-40B4-BE49-F238E27FC236}">
                <a16:creationId xmlns:a16="http://schemas.microsoft.com/office/drawing/2014/main" id="{19C2896C-19B6-407A-AFB2-AA49E9BC9D25}"/>
              </a:ext>
            </a:extLst>
          </p:cNvPr>
          <p:cNvSpPr txBox="1">
            <a:spLocks/>
          </p:cNvSpPr>
          <p:nvPr/>
        </p:nvSpPr>
        <p:spPr>
          <a:xfrm>
            <a:off x="6175484" y="2049118"/>
            <a:ext cx="2552057" cy="40074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800" b="1" i="0" dirty="0">
                <a:solidFill>
                  <a:srgbClr val="009FD8"/>
                </a:solidFill>
                <a:effectLst/>
              </a:rPr>
              <a:t>3</a:t>
            </a:r>
          </a:p>
          <a:p>
            <a:pPr algn="ctr"/>
            <a:r>
              <a:rPr lang="en-IE" sz="2800" b="1" i="0" dirty="0">
                <a:solidFill>
                  <a:srgbClr val="009FD8"/>
                </a:solidFill>
                <a:effectLst/>
              </a:rPr>
              <a:t>Post a new idea</a:t>
            </a:r>
            <a:r>
              <a:rPr lang="en-IE" sz="2800" b="0" i="0" dirty="0">
                <a:solidFill>
                  <a:srgbClr val="009FD8"/>
                </a:solidFill>
                <a:effectLst/>
              </a:rPr>
              <a:t> </a:t>
            </a:r>
            <a:r>
              <a:rPr lang="en-IE" b="0" i="0" dirty="0">
                <a:solidFill>
                  <a:srgbClr val="0D071C"/>
                </a:solidFill>
                <a:effectLst/>
              </a:rPr>
              <a:t>in the </a:t>
            </a:r>
            <a:r>
              <a:rPr lang="en-IE" b="0" i="0" u="none" strike="noStrike" dirty="0">
                <a:solidFill>
                  <a:srgbClr val="4DB3A8"/>
                </a:solidFill>
                <a:effectLst/>
                <a:hlinkClick r:id="rId4"/>
              </a:rPr>
              <a:t>Ideas Bin</a:t>
            </a:r>
            <a:r>
              <a:rPr lang="en-IE" b="0" i="0" dirty="0">
                <a:solidFill>
                  <a:srgbClr val="0D071C"/>
                </a:solidFill>
                <a:effectLst/>
              </a:rPr>
              <a:t> - get thoughts and feedback from the community about your crazy and potentially world-changing idea.</a:t>
            </a:r>
            <a:endParaRPr lang="en-IE" dirty="0"/>
          </a:p>
        </p:txBody>
      </p:sp>
      <p:sp>
        <p:nvSpPr>
          <p:cNvPr id="9" name="Text Placeholder 4">
            <a:extLst>
              <a:ext uri="{FF2B5EF4-FFF2-40B4-BE49-F238E27FC236}">
                <a16:creationId xmlns:a16="http://schemas.microsoft.com/office/drawing/2014/main" id="{FD1BD007-94F7-49DD-BE2B-3270AD05AA49}"/>
              </a:ext>
            </a:extLst>
          </p:cNvPr>
          <p:cNvSpPr txBox="1">
            <a:spLocks/>
          </p:cNvSpPr>
          <p:nvPr/>
        </p:nvSpPr>
        <p:spPr>
          <a:xfrm>
            <a:off x="8968966" y="2078099"/>
            <a:ext cx="2664737" cy="40074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800" b="1" i="0" dirty="0">
                <a:solidFill>
                  <a:srgbClr val="6D3A93"/>
                </a:solidFill>
                <a:effectLst/>
              </a:rPr>
              <a:t>4</a:t>
            </a:r>
          </a:p>
          <a:p>
            <a:pPr algn="ctr"/>
            <a:r>
              <a:rPr lang="en-IE" sz="2800" b="1" i="0" dirty="0">
                <a:solidFill>
                  <a:srgbClr val="6D3A93"/>
                </a:solidFill>
                <a:effectLst/>
              </a:rPr>
              <a:t>Discuss a tough problem</a:t>
            </a:r>
            <a:r>
              <a:rPr lang="en-IE" sz="2800" b="0" i="0" dirty="0">
                <a:solidFill>
                  <a:srgbClr val="6D3A93"/>
                </a:solidFill>
                <a:effectLst/>
              </a:rPr>
              <a:t> </a:t>
            </a:r>
            <a:r>
              <a:rPr lang="en-IE" b="0" i="0" dirty="0">
                <a:solidFill>
                  <a:srgbClr val="0D071C"/>
                </a:solidFill>
                <a:effectLst/>
              </a:rPr>
              <a:t>in the </a:t>
            </a:r>
            <a:r>
              <a:rPr lang="en-IE" b="0" i="0" u="none" strike="noStrike" dirty="0">
                <a:solidFill>
                  <a:srgbClr val="4DB3A8"/>
                </a:solidFill>
                <a:effectLst/>
                <a:hlinkClick r:id="rId5"/>
              </a:rPr>
              <a:t>Problem Bank</a:t>
            </a:r>
            <a:r>
              <a:rPr lang="en-IE" b="0" i="0" dirty="0">
                <a:solidFill>
                  <a:srgbClr val="0D071C"/>
                </a:solidFill>
                <a:effectLst/>
              </a:rPr>
              <a:t> - a space to talk out the obstacles in conservation, and see which ones we can solve.</a:t>
            </a:r>
          </a:p>
          <a:p>
            <a:br>
              <a:rPr lang="en-IE" dirty="0"/>
            </a:br>
            <a:endParaRPr lang="en-IE" dirty="0"/>
          </a:p>
        </p:txBody>
      </p:sp>
    </p:spTree>
    <p:extLst>
      <p:ext uri="{BB962C8B-B14F-4D97-AF65-F5344CB8AC3E}">
        <p14:creationId xmlns:p14="http://schemas.microsoft.com/office/powerpoint/2010/main" val="4177051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4A5FD95-F92A-4304-AE90-170920656743}"/>
              </a:ext>
            </a:extLst>
          </p:cNvPr>
          <p:cNvSpPr>
            <a:spLocks noGrp="1"/>
          </p:cNvSpPr>
          <p:nvPr>
            <p:ph type="body" sz="quarter" idx="15"/>
          </p:nvPr>
        </p:nvSpPr>
        <p:spPr/>
        <p:txBody>
          <a:bodyPr/>
          <a:lstStyle/>
          <a:p>
            <a:pPr algn="ctr"/>
            <a:r>
              <a:rPr lang="en-IE" b="1" i="0" dirty="0">
                <a:solidFill>
                  <a:schemeClr val="tx1">
                    <a:lumMod val="85000"/>
                    <a:lumOff val="15000"/>
                  </a:schemeClr>
                </a:solidFill>
                <a:effectLst/>
                <a:latin typeface="proxima-nova"/>
              </a:rPr>
              <a:t>The Digital Makerspace Opportunities</a:t>
            </a:r>
            <a:endParaRPr lang="en-IE" dirty="0"/>
          </a:p>
        </p:txBody>
      </p:sp>
      <p:sp>
        <p:nvSpPr>
          <p:cNvPr id="7" name="Text Placeholder 4">
            <a:extLst>
              <a:ext uri="{FF2B5EF4-FFF2-40B4-BE49-F238E27FC236}">
                <a16:creationId xmlns:a16="http://schemas.microsoft.com/office/drawing/2014/main" id="{67859A38-9687-4824-930B-FE7A8FF650A1}"/>
              </a:ext>
            </a:extLst>
          </p:cNvPr>
          <p:cNvSpPr txBox="1">
            <a:spLocks/>
          </p:cNvSpPr>
          <p:nvPr/>
        </p:nvSpPr>
        <p:spPr>
          <a:xfrm>
            <a:off x="339744" y="1903950"/>
            <a:ext cx="11309950" cy="45602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3600" b="1" i="0" dirty="0">
                <a:solidFill>
                  <a:srgbClr val="40A67A"/>
                </a:solidFill>
                <a:effectLst/>
              </a:rPr>
              <a:t>Example Project</a:t>
            </a:r>
          </a:p>
          <a:p>
            <a:pPr algn="ctr"/>
            <a:r>
              <a:rPr lang="en-IE" b="1" i="0" dirty="0" err="1">
                <a:solidFill>
                  <a:srgbClr val="40A67A"/>
                </a:solidFill>
                <a:effectLst/>
              </a:rPr>
              <a:t>Zoohackathon</a:t>
            </a:r>
            <a:r>
              <a:rPr lang="en-IE" b="1" i="0" dirty="0">
                <a:solidFill>
                  <a:srgbClr val="40A67A"/>
                </a:solidFill>
                <a:effectLst/>
              </a:rPr>
              <a:t>: Coding to End Wildlife Trafficking</a:t>
            </a:r>
          </a:p>
          <a:p>
            <a:pPr algn="ctr"/>
            <a:r>
              <a:rPr lang="en-IE" b="0" i="0" dirty="0">
                <a:solidFill>
                  <a:srgbClr val="0D071C"/>
                </a:solidFill>
                <a:effectLst/>
              </a:rPr>
              <a:t>In 2018, </a:t>
            </a:r>
            <a:r>
              <a:rPr lang="en-IE" b="0" i="0" dirty="0" err="1">
                <a:solidFill>
                  <a:srgbClr val="0D071C"/>
                </a:solidFill>
                <a:effectLst/>
              </a:rPr>
              <a:t>Zoohackathon</a:t>
            </a:r>
            <a:r>
              <a:rPr lang="en-IE" b="0" i="0" dirty="0">
                <a:solidFill>
                  <a:srgbClr val="0D071C"/>
                </a:solidFill>
                <a:effectLst/>
              </a:rPr>
              <a:t> held their annual world-wide hackathon, bringing software developers </a:t>
            </a:r>
            <a:r>
              <a:rPr lang="en-IE" dirty="0">
                <a:solidFill>
                  <a:srgbClr val="0D071C"/>
                </a:solidFill>
              </a:rPr>
              <a:t>from </a:t>
            </a:r>
            <a:r>
              <a:rPr lang="en-IE" b="0" i="0" dirty="0">
                <a:solidFill>
                  <a:srgbClr val="0D071C"/>
                </a:solidFill>
                <a:effectLst/>
              </a:rPr>
              <a:t>San Diego, Madrid, Uganda, Mumbai, and New Delhi together for 48 hours to develop innovative open-source solutions to wildlife trafficking. Conservation X Labs partnered with them to run the event on the Digital Makerspace.</a:t>
            </a:r>
            <a:endParaRPr lang="en-IE" b="0" i="0" dirty="0">
              <a:effectLst/>
            </a:endParaRPr>
          </a:p>
        </p:txBody>
      </p:sp>
    </p:spTree>
    <p:extLst>
      <p:ext uri="{BB962C8B-B14F-4D97-AF65-F5344CB8AC3E}">
        <p14:creationId xmlns:p14="http://schemas.microsoft.com/office/powerpoint/2010/main" val="3604125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D506416-A09D-4B7C-9F83-4BEAFFF44550}"/>
              </a:ext>
            </a:extLst>
          </p:cNvPr>
          <p:cNvSpPr>
            <a:spLocks noGrp="1"/>
          </p:cNvSpPr>
          <p:nvPr>
            <p:ph type="body" sz="quarter" idx="15"/>
          </p:nvPr>
        </p:nvSpPr>
        <p:spPr>
          <a:xfrm>
            <a:off x="7414788" y="451020"/>
            <a:ext cx="4599161" cy="2592420"/>
          </a:xfrm>
        </p:spPr>
        <p:txBody>
          <a:bodyPr/>
          <a:lstStyle/>
          <a:p>
            <a:r>
              <a:rPr lang="en-IE" b="1" i="0" dirty="0">
                <a:effectLst/>
                <a:latin typeface="Khand"/>
                <a:hlinkClick r:id="rId2">
                  <a:extLst>
                    <a:ext uri="{A12FA001-AC4F-418D-AE19-62706E023703}">
                      <ahyp:hlinkClr xmlns:ahyp="http://schemas.microsoft.com/office/drawing/2018/hyperlinkcolor" val="tx"/>
                    </a:ext>
                  </a:extLst>
                </a:hlinkClick>
              </a:rPr>
              <a:t>Collective Awareness Platforms for Sustainability &amp; Social Innovation (CAPSSI) </a:t>
            </a:r>
            <a:r>
              <a:rPr lang="en-IE" dirty="0">
                <a:solidFill>
                  <a:schemeClr val="tx1">
                    <a:lumMod val="85000"/>
                    <a:lumOff val="15000"/>
                  </a:schemeClr>
                </a:solidFill>
                <a:latin typeface="Khand"/>
              </a:rPr>
              <a:t>offer</a:t>
            </a:r>
            <a:r>
              <a:rPr lang="en-IE" b="0" i="0" dirty="0">
                <a:solidFill>
                  <a:schemeClr val="tx1">
                    <a:lumMod val="85000"/>
                    <a:lumOff val="15000"/>
                  </a:schemeClr>
                </a:solidFill>
                <a:effectLst/>
                <a:latin typeface="Khand"/>
              </a:rPr>
              <a:t> ICT systems leveraging the emerging « network effect » by combining open online social media, distributed knowledge creation and data from real environments (« Internet of Things ») in order to create awareness of problems and possible solutions requesting collective efforts, enabling new forms of social innovation. </a:t>
            </a:r>
            <a:r>
              <a:rPr lang="en-US"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The CAPS Community is a place to share </a:t>
            </a:r>
            <a:r>
              <a:rPr lang="en-US"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experiences</a:t>
            </a:r>
            <a:r>
              <a:rPr lang="en-US"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 knowledge, ideas, and happiness, co-create ideas and content, meet the actors of CAPS and share your news &amp; events.</a:t>
            </a:r>
            <a:endParaRPr lang="en-IE"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6" name="Picture Placeholder 5">
            <a:extLst>
              <a:ext uri="{FF2B5EF4-FFF2-40B4-BE49-F238E27FC236}">
                <a16:creationId xmlns:a16="http://schemas.microsoft.com/office/drawing/2014/main" id="{37F8F1C7-24A1-430A-B0FB-7D47F9F345E3}"/>
              </a:ext>
            </a:extLst>
          </p:cNvPr>
          <p:cNvSpPr>
            <a:spLocks noGrp="1"/>
          </p:cNvSpPr>
          <p:nvPr>
            <p:ph type="pic" sz="quarter" idx="16"/>
          </p:nvPr>
        </p:nvSpPr>
        <p:spPr/>
      </p:sp>
      <p:sp>
        <p:nvSpPr>
          <p:cNvPr id="7" name="Text Placeholder 5">
            <a:extLst>
              <a:ext uri="{FF2B5EF4-FFF2-40B4-BE49-F238E27FC236}">
                <a16:creationId xmlns:a16="http://schemas.microsoft.com/office/drawing/2014/main" id="{A9B7FBBC-AD9B-4068-BA4B-128C82F81FC4}"/>
              </a:ext>
            </a:extLst>
          </p:cNvPr>
          <p:cNvSpPr txBox="1">
            <a:spLocks/>
          </p:cNvSpPr>
          <p:nvPr/>
        </p:nvSpPr>
        <p:spPr>
          <a:xfrm>
            <a:off x="1270861" y="394069"/>
            <a:ext cx="7923750" cy="13531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600" b="1" dirty="0"/>
              <a:t>Networks &amp; Platforms </a:t>
            </a:r>
          </a:p>
          <a:p>
            <a:r>
              <a:rPr lang="en-IE" sz="2800" b="1" i="1" dirty="0"/>
              <a:t>for Digital Social Innovation</a:t>
            </a:r>
          </a:p>
        </p:txBody>
      </p:sp>
      <p:pic>
        <p:nvPicPr>
          <p:cNvPr id="9" name="Picture 8">
            <a:hlinkClick r:id="rId2"/>
            <a:extLst>
              <a:ext uri="{FF2B5EF4-FFF2-40B4-BE49-F238E27FC236}">
                <a16:creationId xmlns:a16="http://schemas.microsoft.com/office/drawing/2014/main" id="{DAD314C2-FA59-471D-BB45-3F9280B27E9B}"/>
              </a:ext>
            </a:extLst>
          </p:cNvPr>
          <p:cNvPicPr>
            <a:picLocks noChangeAspect="1"/>
          </p:cNvPicPr>
          <p:nvPr/>
        </p:nvPicPr>
        <p:blipFill>
          <a:blip r:embed="rId3"/>
          <a:stretch>
            <a:fillRect/>
          </a:stretch>
        </p:blipFill>
        <p:spPr>
          <a:xfrm>
            <a:off x="1270861" y="2019300"/>
            <a:ext cx="5327019" cy="3265081"/>
          </a:xfrm>
          <a:prstGeom prst="rect">
            <a:avLst/>
          </a:prstGeom>
        </p:spPr>
      </p:pic>
    </p:spTree>
    <p:extLst>
      <p:ext uri="{BB962C8B-B14F-4D97-AF65-F5344CB8AC3E}">
        <p14:creationId xmlns:p14="http://schemas.microsoft.com/office/powerpoint/2010/main" val="4030113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D80833-9F21-476D-9D2C-47328CC97F24}"/>
              </a:ext>
            </a:extLst>
          </p:cNvPr>
          <p:cNvSpPr>
            <a:spLocks noGrp="1"/>
          </p:cNvSpPr>
          <p:nvPr>
            <p:ph type="body" sz="quarter" idx="14"/>
          </p:nvPr>
        </p:nvSpPr>
        <p:spPr>
          <a:xfrm>
            <a:off x="7699377" y="529325"/>
            <a:ext cx="3981452" cy="1200352"/>
          </a:xfrm>
        </p:spPr>
        <p:txBody>
          <a:bodyPr>
            <a:noAutofit/>
          </a:bodyPr>
          <a:lstStyle/>
          <a:p>
            <a:r>
              <a:rPr lang="en-US" sz="3200" b="1" dirty="0">
                <a:solidFill>
                  <a:srgbClr val="ED2A59"/>
                </a:solidFill>
                <a:effectLst/>
                <a:latin typeface="Calibri" panose="020F0502020204030204" pitchFamily="34" charset="0"/>
                <a:ea typeface="Calibri" panose="020F0502020204030204" pitchFamily="34" charset="0"/>
                <a:cs typeface="Calibri" panose="020F0502020204030204" pitchFamily="34" charset="0"/>
              </a:rPr>
              <a:t>Collaborative </a:t>
            </a:r>
            <a:r>
              <a:rPr lang="en-US" sz="3200" b="1" dirty="0">
                <a:solidFill>
                  <a:srgbClr val="ED2A59"/>
                </a:solidFill>
                <a:latin typeface="Calibri" panose="020F0502020204030204" pitchFamily="34" charset="0"/>
                <a:ea typeface="Calibri" panose="020F0502020204030204" pitchFamily="34" charset="0"/>
                <a:cs typeface="Calibri" panose="020F0502020204030204" pitchFamily="34" charset="0"/>
              </a:rPr>
              <a:t>Networking provides opportunities to work together, </a:t>
            </a:r>
            <a:r>
              <a:rPr lang="en-US" sz="3200" b="1" dirty="0">
                <a:solidFill>
                  <a:srgbClr val="ED2A59"/>
                </a:solidFill>
                <a:effectLst/>
                <a:latin typeface="Calibri" panose="020F0502020204030204" pitchFamily="34" charset="0"/>
                <a:ea typeface="Calibri" panose="020F0502020204030204" pitchFamily="34" charset="0"/>
                <a:cs typeface="Calibri" panose="020F0502020204030204" pitchFamily="34" charset="0"/>
              </a:rPr>
              <a:t> pool resources</a:t>
            </a:r>
            <a:r>
              <a:rPr lang="en-US" sz="3200" dirty="0">
                <a:solidFill>
                  <a:srgbClr val="ED2A59"/>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allow volunteering and attracting </a:t>
            </a:r>
            <a:r>
              <a:rPr lang="en-US" sz="32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resources</a:t>
            </a:r>
            <a:r>
              <a:rPr lang="en-US" sz="3200"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a:t>
            </a:r>
            <a:r>
              <a:rPr lang="en-US" sz="3200" b="1"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IE" sz="32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sz="3200" dirty="0"/>
          </a:p>
        </p:txBody>
      </p:sp>
      <p:sp>
        <p:nvSpPr>
          <p:cNvPr id="6" name="Text Placeholder 5">
            <a:extLst>
              <a:ext uri="{FF2B5EF4-FFF2-40B4-BE49-F238E27FC236}">
                <a16:creationId xmlns:a16="http://schemas.microsoft.com/office/drawing/2014/main" id="{2702D452-13F5-4795-B7C8-BC953D3683AF}"/>
              </a:ext>
            </a:extLst>
          </p:cNvPr>
          <p:cNvSpPr>
            <a:spLocks noGrp="1"/>
          </p:cNvSpPr>
          <p:nvPr>
            <p:ph type="body" sz="quarter" idx="15"/>
          </p:nvPr>
        </p:nvSpPr>
        <p:spPr>
          <a:xfrm>
            <a:off x="7739302" y="3871511"/>
            <a:ext cx="3981451" cy="2592420"/>
          </a:xfrm>
        </p:spPr>
        <p:txBody>
          <a:bodyPr/>
          <a:lstStyle/>
          <a:p>
            <a:r>
              <a:rPr lang="en-US" b="1" u="sng" dirty="0">
                <a:solidFill>
                  <a:srgbClr val="ED2A59"/>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Upsocial</a:t>
            </a:r>
            <a:r>
              <a:rPr lang="en-US" dirty="0">
                <a:solidFill>
                  <a:schemeClr val="tx1">
                    <a:lumMod val="85000"/>
                    <a:lumOff val="15000"/>
                  </a:schemeClr>
                </a:solidFill>
                <a:effectLst/>
                <a:latin typeface="Calibri" panose="020F0502020204030204" pitchFamily="34" charset="0"/>
                <a:ea typeface="Calibri" panose="020F0502020204030204" pitchFamily="34" charset="0"/>
              </a:rPr>
              <a:t> has global social innovation networks dedicated to finding and evaluating innovations with high potential for social impact.</a:t>
            </a:r>
          </a:p>
          <a:p>
            <a:endParaRPr lang="en-IE" dirty="0"/>
          </a:p>
        </p:txBody>
      </p:sp>
      <p:sp>
        <p:nvSpPr>
          <p:cNvPr id="8" name="Text Placeholder 5">
            <a:extLst>
              <a:ext uri="{FF2B5EF4-FFF2-40B4-BE49-F238E27FC236}">
                <a16:creationId xmlns:a16="http://schemas.microsoft.com/office/drawing/2014/main" id="{9BDD4A3E-BD9D-4306-AD9B-7D462FDB7BEE}"/>
              </a:ext>
            </a:extLst>
          </p:cNvPr>
          <p:cNvSpPr txBox="1">
            <a:spLocks/>
          </p:cNvSpPr>
          <p:nvPr/>
        </p:nvSpPr>
        <p:spPr>
          <a:xfrm>
            <a:off x="1270861" y="394069"/>
            <a:ext cx="7923750" cy="13531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600" b="1" dirty="0">
                <a:solidFill>
                  <a:schemeClr val="tx1">
                    <a:lumMod val="85000"/>
                    <a:lumOff val="15000"/>
                  </a:schemeClr>
                </a:solidFill>
              </a:rPr>
              <a:t>Networks &amp; Platforms </a:t>
            </a:r>
          </a:p>
          <a:p>
            <a:r>
              <a:rPr lang="en-IE" sz="2800" b="1" i="1" dirty="0">
                <a:solidFill>
                  <a:schemeClr val="tx1">
                    <a:lumMod val="85000"/>
                    <a:lumOff val="15000"/>
                  </a:schemeClr>
                </a:solidFill>
              </a:rPr>
              <a:t>for Digital Social Innovation</a:t>
            </a:r>
          </a:p>
        </p:txBody>
      </p:sp>
      <p:pic>
        <p:nvPicPr>
          <p:cNvPr id="10" name="Picture 9">
            <a:hlinkClick r:id="rId2"/>
            <a:extLst>
              <a:ext uri="{FF2B5EF4-FFF2-40B4-BE49-F238E27FC236}">
                <a16:creationId xmlns:a16="http://schemas.microsoft.com/office/drawing/2014/main" id="{24074CB1-2D13-4568-A3D1-9BE2E2165C1E}"/>
              </a:ext>
            </a:extLst>
          </p:cNvPr>
          <p:cNvPicPr>
            <a:picLocks noChangeAspect="1"/>
          </p:cNvPicPr>
          <p:nvPr/>
        </p:nvPicPr>
        <p:blipFill>
          <a:blip r:embed="rId3"/>
          <a:stretch>
            <a:fillRect/>
          </a:stretch>
        </p:blipFill>
        <p:spPr>
          <a:xfrm>
            <a:off x="1756917" y="2100403"/>
            <a:ext cx="4050461" cy="3262172"/>
          </a:xfrm>
          <a:prstGeom prst="rect">
            <a:avLst/>
          </a:prstGeom>
        </p:spPr>
      </p:pic>
    </p:spTree>
    <p:extLst>
      <p:ext uri="{BB962C8B-B14F-4D97-AF65-F5344CB8AC3E}">
        <p14:creationId xmlns:p14="http://schemas.microsoft.com/office/powerpoint/2010/main" val="1777273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576F89-9314-4F42-9AAD-46FB8439A4FF}"/>
              </a:ext>
            </a:extLst>
          </p:cNvPr>
          <p:cNvSpPr>
            <a:spLocks noGrp="1"/>
          </p:cNvSpPr>
          <p:nvPr>
            <p:ph type="body" sz="quarter" idx="14"/>
          </p:nvPr>
        </p:nvSpPr>
        <p:spPr>
          <a:xfrm>
            <a:off x="5033728" y="1539153"/>
            <a:ext cx="7158272" cy="2592420"/>
          </a:xfrm>
        </p:spPr>
        <p:txBody>
          <a:bodyPr/>
          <a:lstStyle/>
          <a:p>
            <a:pPr marL="342900" indent="-342900" algn="l">
              <a:buFont typeface="Arial" panose="020B0604020202020204" pitchFamily="34" charset="0"/>
              <a:buAutoNum type="arabicPeriod"/>
            </a:pPr>
            <a:r>
              <a:rPr lang="en-GB" sz="2000" b="1" dirty="0">
                <a:solidFill>
                  <a:srgbClr val="6D3A93"/>
                </a:solidFill>
                <a:effectLst/>
                <a:latin typeface="Segoe UI" panose="020B0502040204020203" pitchFamily="34" charset="0"/>
              </a:rPr>
              <a:t>Take action – build on the </a:t>
            </a:r>
            <a:r>
              <a:rPr lang="en-GB" sz="2000" b="1" dirty="0">
                <a:solidFill>
                  <a:srgbClr val="6D3A93"/>
                </a:solidFill>
                <a:latin typeface="Segoe UI" panose="020B0502040204020203" pitchFamily="34" charset="0"/>
              </a:rPr>
              <a:t>steps involved in </a:t>
            </a:r>
            <a:r>
              <a:rPr lang="en-GB" sz="2000" b="1" dirty="0">
                <a:solidFill>
                  <a:srgbClr val="6D3A93"/>
                </a:solidFill>
                <a:effectLst/>
                <a:latin typeface="Segoe UI" panose="020B0502040204020203" pitchFamily="34" charset="0"/>
              </a:rPr>
              <a:t>setting up a digital social innovation project or business</a:t>
            </a:r>
            <a:endParaRPr lang="en-GB" sz="2000" b="1" dirty="0">
              <a:solidFill>
                <a:srgbClr val="6D3A93"/>
              </a:solidFill>
              <a:effectLst/>
              <a:latin typeface="Arial" panose="020B0604020202020204" pitchFamily="34" charset="0"/>
            </a:endParaRPr>
          </a:p>
          <a:p>
            <a:pPr marL="342900" indent="-342900" algn="l">
              <a:buFont typeface="Arial" panose="020B0604020202020204" pitchFamily="34" charset="0"/>
              <a:buAutoNum type="arabicPeriod"/>
            </a:pPr>
            <a:r>
              <a:rPr lang="en-IE" sz="2250" b="1" dirty="0">
                <a:solidFill>
                  <a:srgbClr val="ED2A59"/>
                </a:solidFill>
                <a:latin typeface="Calibri" panose="020F0502020204030204" pitchFamily="34" charset="0"/>
              </a:rPr>
              <a:t>Understand how you don’t have to go through it alone – </a:t>
            </a:r>
            <a:r>
              <a:rPr lang="en-IE" sz="2250" dirty="0">
                <a:solidFill>
                  <a:schemeClr val="tx1">
                    <a:lumMod val="75000"/>
                    <a:lumOff val="25000"/>
                  </a:schemeClr>
                </a:solidFill>
                <a:latin typeface="Calibri" panose="020F0502020204030204" pitchFamily="34" charset="0"/>
              </a:rPr>
              <a:t>how there are multiple different types of spaces across Europe both on/offline to talk out and overcome the obstacles to your digital social innovation idea. There are experts there that can support you in an affordable way.  </a:t>
            </a:r>
            <a:endParaRPr lang="en-US" sz="2250" dirty="0">
              <a:solidFill>
                <a:schemeClr val="tx1">
                  <a:lumMod val="75000"/>
                  <a:lumOff val="25000"/>
                </a:schemeClr>
              </a:solidFill>
              <a:latin typeface="Calibri" panose="020F0502020204030204" pitchFamily="34" charset="0"/>
            </a:endParaRPr>
          </a:p>
          <a:p>
            <a:pPr marL="342900" indent="-342900" algn="l">
              <a:buFont typeface="Arial" panose="020B0604020202020204" pitchFamily="34" charset="0"/>
              <a:buAutoNum type="arabicPeriod"/>
            </a:pPr>
            <a:r>
              <a:rPr lang="en-IE" sz="2250" b="1" dirty="0">
                <a:solidFill>
                  <a:srgbClr val="40A67A"/>
                </a:solidFill>
                <a:latin typeface="Calibri" panose="020F0502020204030204" pitchFamily="34" charset="0"/>
              </a:rPr>
              <a:t>Become inspired </a:t>
            </a:r>
            <a:r>
              <a:rPr lang="en-IE" sz="2250" dirty="0">
                <a:solidFill>
                  <a:schemeClr val="tx1">
                    <a:lumMod val="75000"/>
                    <a:lumOff val="25000"/>
                  </a:schemeClr>
                </a:solidFill>
                <a:latin typeface="Calibri" panose="020F0502020204030204" pitchFamily="34" charset="0"/>
              </a:rPr>
              <a:t>as you learn how other inspiring young people built their game changing initiatives with the support of Incubators, Accelerators…</a:t>
            </a:r>
          </a:p>
          <a:p>
            <a:pPr marL="457200" indent="-457200" algn="l">
              <a:buFont typeface="+mj-lt"/>
              <a:buAutoNum type="arabicPeriod"/>
            </a:pPr>
            <a:r>
              <a:rPr lang="en-IE" sz="2250" b="1" dirty="0">
                <a:solidFill>
                  <a:srgbClr val="E48E02"/>
                </a:solidFill>
                <a:latin typeface="Calibri" panose="020F0502020204030204" pitchFamily="34" charset="0"/>
              </a:rPr>
              <a:t>Learn how to develop your idea </a:t>
            </a:r>
            <a:r>
              <a:rPr lang="en-IE" sz="2250" dirty="0">
                <a:solidFill>
                  <a:schemeClr val="tx1">
                    <a:lumMod val="75000"/>
                    <a:lumOff val="25000"/>
                  </a:schemeClr>
                </a:solidFill>
                <a:latin typeface="Calibri" panose="020F0502020204030204" pitchFamily="34" charset="0"/>
              </a:rPr>
              <a:t>by getting advice, thoughts and feedback from collaborative networks and potentially your classmates. How to bring your crazy and potentially world changing idea to life!</a:t>
            </a:r>
          </a:p>
        </p:txBody>
      </p:sp>
      <p:sp>
        <p:nvSpPr>
          <p:cNvPr id="8" name="Text Placeholder 7">
            <a:extLst>
              <a:ext uri="{FF2B5EF4-FFF2-40B4-BE49-F238E27FC236}">
                <a16:creationId xmlns:a16="http://schemas.microsoft.com/office/drawing/2014/main" id="{656ECF7F-3D5D-3D47-AB78-779318DBABA9}"/>
              </a:ext>
            </a:extLst>
          </p:cNvPr>
          <p:cNvSpPr>
            <a:spLocks noGrp="1"/>
          </p:cNvSpPr>
          <p:nvPr>
            <p:ph type="body" sz="quarter" idx="4294967295"/>
          </p:nvPr>
        </p:nvSpPr>
        <p:spPr>
          <a:xfrm>
            <a:off x="4888838" y="0"/>
            <a:ext cx="7303162" cy="1269811"/>
          </a:xfrm>
          <a:solidFill>
            <a:srgbClr val="56BE92"/>
          </a:solidFill>
        </p:spPr>
        <p:txBody>
          <a:bodyPr anchor="ctr">
            <a:noAutofit/>
          </a:bodyPr>
          <a:lstStyle/>
          <a:p>
            <a:pPr marL="0" indent="0" algn="ctr">
              <a:buNone/>
            </a:pPr>
            <a:r>
              <a:rPr lang="en-IE" sz="3200" b="1" dirty="0">
                <a:solidFill>
                  <a:schemeClr val="bg1"/>
                </a:solidFill>
              </a:rPr>
              <a:t>Module 4 Learning Objectives</a:t>
            </a:r>
            <a:endParaRPr lang="en-US" sz="3200" dirty="0">
              <a:solidFill>
                <a:schemeClr val="bg1"/>
              </a:solidFill>
            </a:endParaRPr>
          </a:p>
        </p:txBody>
      </p:sp>
      <p:pic>
        <p:nvPicPr>
          <p:cNvPr id="5" name="Picture Placeholder 4" descr="A picture containing text, person&#10;&#10;Description automatically generated">
            <a:extLst>
              <a:ext uri="{FF2B5EF4-FFF2-40B4-BE49-F238E27FC236}">
                <a16:creationId xmlns:a16="http://schemas.microsoft.com/office/drawing/2014/main" id="{E4E06027-AC1C-41E5-B6E4-A7B4C144F375}"/>
              </a:ext>
            </a:extLst>
          </p:cNvPr>
          <p:cNvPicPr>
            <a:picLocks noGrp="1" noChangeAspect="1"/>
          </p:cNvPicPr>
          <p:nvPr>
            <p:ph type="pic" sz="quarter" idx="10"/>
          </p:nvPr>
        </p:nvPicPr>
        <p:blipFill>
          <a:blip r:embed="rId2"/>
          <a:srcRect t="810" b="810"/>
          <a:stretch>
            <a:fillRect/>
          </a:stretch>
        </p:blipFill>
        <p:spPr>
          <a:xfrm>
            <a:off x="980101" y="697700"/>
            <a:ext cx="3791041" cy="5594460"/>
          </a:xfrm>
        </p:spPr>
      </p:pic>
    </p:spTree>
    <p:extLst>
      <p:ext uri="{BB962C8B-B14F-4D97-AF65-F5344CB8AC3E}">
        <p14:creationId xmlns:p14="http://schemas.microsoft.com/office/powerpoint/2010/main" val="173019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B55284B-38EE-4990-A93F-7A28DE48E01F}"/>
              </a:ext>
            </a:extLst>
          </p:cNvPr>
          <p:cNvSpPr>
            <a:spLocks noGrp="1"/>
          </p:cNvSpPr>
          <p:nvPr>
            <p:ph type="body" sz="quarter" idx="14"/>
          </p:nvPr>
        </p:nvSpPr>
        <p:spPr>
          <a:xfrm>
            <a:off x="321680" y="3255941"/>
            <a:ext cx="5207681" cy="3425516"/>
          </a:xfrm>
          <a:solidFill>
            <a:schemeClr val="bg1"/>
          </a:solidFill>
        </p:spPr>
        <p:txBody>
          <a:bodyPr/>
          <a:lstStyle/>
          <a:p>
            <a:pPr algn="l"/>
            <a:r>
              <a:rPr lang="en-IE" b="1" i="1" dirty="0">
                <a:solidFill>
                  <a:srgbClr val="ED2A59"/>
                </a:solidFill>
                <a:effectLst/>
                <a:latin typeface="proxima-nova-1"/>
              </a:rPr>
              <a:t>‘Stripe aims to give developers the tools they need to create the most secure and novel buying experiences’ </a:t>
            </a:r>
            <a:r>
              <a:rPr lang="en-IE" b="0" i="1" dirty="0">
                <a:solidFill>
                  <a:srgbClr val="333333"/>
                </a:solidFill>
                <a:effectLst/>
                <a:latin typeface="proxima-nova-1"/>
              </a:rPr>
              <a:t>said Patrick Collison, CEO and co-founder of Stripe. </a:t>
            </a:r>
            <a:r>
              <a:rPr lang="en-IE" b="1" i="1" dirty="0">
                <a:solidFill>
                  <a:srgbClr val="ED2A59"/>
                </a:solidFill>
                <a:effectLst/>
                <a:latin typeface="proxima-nova-1"/>
              </a:rPr>
              <a:t>“Our partnership with Visa will accelerate our ability to expand to markets around the world, and give developers even more control over the end-to-end experience. We’re very excited about the potential’.</a:t>
            </a:r>
          </a:p>
          <a:p>
            <a:endParaRPr lang="en-IE" dirty="0"/>
          </a:p>
        </p:txBody>
      </p:sp>
      <p:sp>
        <p:nvSpPr>
          <p:cNvPr id="8" name="Text Placeholder 7">
            <a:extLst>
              <a:ext uri="{FF2B5EF4-FFF2-40B4-BE49-F238E27FC236}">
                <a16:creationId xmlns:a16="http://schemas.microsoft.com/office/drawing/2014/main" id="{69F984A0-7669-4A3A-8E29-B13F325CC67F}"/>
              </a:ext>
            </a:extLst>
          </p:cNvPr>
          <p:cNvSpPr>
            <a:spLocks noGrp="1"/>
          </p:cNvSpPr>
          <p:nvPr>
            <p:ph type="body" sz="quarter" idx="16"/>
          </p:nvPr>
        </p:nvSpPr>
        <p:spPr>
          <a:xfrm>
            <a:off x="9974174" y="4378850"/>
            <a:ext cx="785328" cy="1056986"/>
          </a:xfrm>
        </p:spPr>
        <p:txBody>
          <a:bodyPr>
            <a:normAutofit fontScale="85000" lnSpcReduction="20000"/>
          </a:bodyPr>
          <a:lstStyle/>
          <a:p>
            <a:endParaRPr lang="en-IE"/>
          </a:p>
        </p:txBody>
      </p:sp>
      <p:sp>
        <p:nvSpPr>
          <p:cNvPr id="9" name="Text Placeholder 8">
            <a:extLst>
              <a:ext uri="{FF2B5EF4-FFF2-40B4-BE49-F238E27FC236}">
                <a16:creationId xmlns:a16="http://schemas.microsoft.com/office/drawing/2014/main" id="{5D3CF999-40F1-4406-8B7A-07403C340944}"/>
              </a:ext>
            </a:extLst>
          </p:cNvPr>
          <p:cNvSpPr>
            <a:spLocks noGrp="1"/>
          </p:cNvSpPr>
          <p:nvPr>
            <p:ph type="body" sz="quarter" idx="17"/>
          </p:nvPr>
        </p:nvSpPr>
        <p:spPr>
          <a:xfrm>
            <a:off x="6096000" y="1236202"/>
            <a:ext cx="2613204" cy="1221666"/>
          </a:xfrm>
        </p:spPr>
        <p:txBody>
          <a:bodyPr>
            <a:normAutofit fontScale="92500" lnSpcReduction="10000"/>
          </a:bodyPr>
          <a:lstStyle/>
          <a:p>
            <a:endParaRPr lang="en-IE"/>
          </a:p>
        </p:txBody>
      </p:sp>
      <p:sp>
        <p:nvSpPr>
          <p:cNvPr id="11" name="Text Placeholder 6">
            <a:extLst>
              <a:ext uri="{FF2B5EF4-FFF2-40B4-BE49-F238E27FC236}">
                <a16:creationId xmlns:a16="http://schemas.microsoft.com/office/drawing/2014/main" id="{03D314B6-AEC1-4534-9446-BC59C31ED916}"/>
              </a:ext>
            </a:extLst>
          </p:cNvPr>
          <p:cNvSpPr txBox="1">
            <a:spLocks/>
          </p:cNvSpPr>
          <p:nvPr/>
        </p:nvSpPr>
        <p:spPr>
          <a:xfrm>
            <a:off x="411535" y="248278"/>
            <a:ext cx="11150812"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a:solidFill>
                  <a:srgbClr val="A6377D"/>
                </a:solidFill>
                <a:latin typeface="Cooper Black" panose="0208090404030B020404" pitchFamily="18" charset="0"/>
              </a:rPr>
              <a:t>EXAMPLE – an accelerator success story</a:t>
            </a:r>
          </a:p>
          <a:p>
            <a:pPr marL="0" indent="0">
              <a:spcBef>
                <a:spcPts val="0"/>
              </a:spcBef>
              <a:buNone/>
            </a:pPr>
            <a:r>
              <a:rPr lang="en-IE" b="1" i="1" dirty="0">
                <a:solidFill>
                  <a:srgbClr val="A6377D"/>
                </a:solidFill>
              </a:rPr>
              <a:t>Patrick and John Collison, STRIPE</a:t>
            </a:r>
          </a:p>
          <a:p>
            <a:pPr marL="0" indent="0">
              <a:spcBef>
                <a:spcPts val="0"/>
              </a:spcBef>
              <a:buNone/>
            </a:pPr>
            <a:endParaRPr lang="en-IE" sz="3600" dirty="0">
              <a:solidFill>
                <a:srgbClr val="A6377D"/>
              </a:solidFill>
              <a:latin typeface="Cooper Black" panose="0208090404030B020404" pitchFamily="18" charset="0"/>
            </a:endParaRPr>
          </a:p>
        </p:txBody>
      </p:sp>
      <p:pic>
        <p:nvPicPr>
          <p:cNvPr id="5122" name="Picture 2" descr="Patrick and John Collison | Fortune">
            <a:extLst>
              <a:ext uri="{FF2B5EF4-FFF2-40B4-BE49-F238E27FC236}">
                <a16:creationId xmlns:a16="http://schemas.microsoft.com/office/drawing/2014/main" id="{42C1A915-65DF-4E97-919E-3BD83CBFA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536" y="1172878"/>
            <a:ext cx="3548951" cy="2049114"/>
          </a:xfrm>
          <a:prstGeom prst="teardrop">
            <a:avLst/>
          </a:prstGeom>
          <a:noFill/>
          <a:extLst>
            <a:ext uri="{909E8E84-426E-40DD-AFC4-6F175D3DCCD1}">
              <a14:hiddenFill xmlns:a14="http://schemas.microsoft.com/office/drawing/2010/main">
                <a:solidFill>
                  <a:srgbClr val="FFFFFF"/>
                </a:solidFill>
              </a14:hiddenFill>
            </a:ext>
          </a:extLst>
        </p:spPr>
      </p:pic>
      <p:sp>
        <p:nvSpPr>
          <p:cNvPr id="14" name="Text Placeholder 4">
            <a:extLst>
              <a:ext uri="{FF2B5EF4-FFF2-40B4-BE49-F238E27FC236}">
                <a16:creationId xmlns:a16="http://schemas.microsoft.com/office/drawing/2014/main" id="{2BDB6B00-69E1-465C-BD50-92470607E19C}"/>
              </a:ext>
            </a:extLst>
          </p:cNvPr>
          <p:cNvSpPr txBox="1">
            <a:spLocks/>
          </p:cNvSpPr>
          <p:nvPr/>
        </p:nvSpPr>
        <p:spPr>
          <a:xfrm>
            <a:off x="6662640" y="1498027"/>
            <a:ext cx="4025705" cy="3715819"/>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latin typeface="proxima-nova-1"/>
              </a:rPr>
              <a:t>“We wanted to make sure that we only make money if you make money. It’s a messaging challenge for us to explain to people that they’re paying more for their credit card processing then they think,” </a:t>
            </a:r>
            <a:r>
              <a:rPr lang="en-IE" i="0" dirty="0">
                <a:latin typeface="proxima-nova-1"/>
              </a:rPr>
              <a:t>Collison said.</a:t>
            </a:r>
            <a:endParaRPr lang="en-IE" b="1" dirty="0"/>
          </a:p>
          <a:p>
            <a:endParaRPr lang="en-IE" dirty="0"/>
          </a:p>
        </p:txBody>
      </p:sp>
    </p:spTree>
    <p:extLst>
      <p:ext uri="{BB962C8B-B14F-4D97-AF65-F5344CB8AC3E}">
        <p14:creationId xmlns:p14="http://schemas.microsoft.com/office/powerpoint/2010/main" val="4004509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C72C0D7-7558-4C3A-8756-4D92996C6905}"/>
              </a:ext>
            </a:extLst>
          </p:cNvPr>
          <p:cNvSpPr>
            <a:spLocks noGrp="1"/>
          </p:cNvSpPr>
          <p:nvPr>
            <p:ph type="body" sz="quarter" idx="14"/>
          </p:nvPr>
        </p:nvSpPr>
        <p:spPr>
          <a:xfrm>
            <a:off x="354269" y="1912397"/>
            <a:ext cx="5657232" cy="4007468"/>
          </a:xfrm>
        </p:spPr>
        <p:txBody>
          <a:bodyPr/>
          <a:lstStyle/>
          <a:p>
            <a:pPr algn="l" fontAlgn="base"/>
            <a:r>
              <a:rPr lang="en-IE" b="1" i="0" dirty="0">
                <a:solidFill>
                  <a:srgbClr val="A6377D"/>
                </a:solidFill>
                <a:effectLst/>
                <a:latin typeface="Miller"/>
              </a:rPr>
              <a:t>The Irish-born brothers are a couple of the world’s youngest self-made billionaires.</a:t>
            </a:r>
            <a:r>
              <a:rPr lang="en-IE" b="0" i="0" dirty="0">
                <a:solidFill>
                  <a:schemeClr val="tx1">
                    <a:lumMod val="75000"/>
                    <a:lumOff val="25000"/>
                  </a:schemeClr>
                </a:solidFill>
                <a:effectLst/>
                <a:latin typeface="Miller"/>
              </a:rPr>
              <a:t> Patrick and John dropped out of MIT and Harvard, respectively, and sold their first business—an online auction management company—for a reported $5 million in 2008. Then they embarked on the idea that would become </a:t>
            </a:r>
            <a:r>
              <a:rPr lang="en-IE" b="0" i="0" u="none" strike="noStrike" dirty="0">
                <a:solidFill>
                  <a:schemeClr val="tx1">
                    <a:lumMod val="75000"/>
                    <a:lumOff val="25000"/>
                  </a:schemeClr>
                </a:solidFill>
                <a:effectLst/>
                <a:latin typeface="inherit"/>
                <a:hlinkClick r:id="rId2">
                  <a:extLst>
                    <a:ext uri="{A12FA001-AC4F-418D-AE19-62706E023703}">
                      <ahyp:hlinkClr xmlns:ahyp="http://schemas.microsoft.com/office/drawing/2018/hyperlinkcolor" val="tx"/>
                    </a:ext>
                  </a:extLst>
                </a:hlinkClick>
              </a:rPr>
              <a:t>Stripe</a:t>
            </a:r>
            <a:r>
              <a:rPr lang="en-IE" b="0" i="0" dirty="0">
                <a:solidFill>
                  <a:schemeClr val="tx1">
                    <a:lumMod val="75000"/>
                    <a:lumOff val="25000"/>
                  </a:schemeClr>
                </a:solidFill>
                <a:effectLst/>
                <a:latin typeface="Miller"/>
              </a:rPr>
              <a:t>, now a payments behemoth </a:t>
            </a:r>
            <a:r>
              <a:rPr lang="en-IE" b="0" i="0" u="none" strike="noStrike" dirty="0">
                <a:solidFill>
                  <a:schemeClr val="tx1">
                    <a:lumMod val="75000"/>
                    <a:lumOff val="25000"/>
                  </a:schemeClr>
                </a:solidFill>
                <a:effectLst/>
                <a:latin typeface="inherit"/>
                <a:hlinkClick r:id="rId3">
                  <a:extLst>
                    <a:ext uri="{A12FA001-AC4F-418D-AE19-62706E023703}">
                      <ahyp:hlinkClr xmlns:ahyp="http://schemas.microsoft.com/office/drawing/2018/hyperlinkcolor" val="tx"/>
                    </a:ext>
                  </a:extLst>
                </a:hlinkClick>
              </a:rPr>
              <a:t>valued at $9.2 billion</a:t>
            </a:r>
            <a:r>
              <a:rPr lang="en-IE" b="0" i="0" dirty="0">
                <a:solidFill>
                  <a:schemeClr val="tx1">
                    <a:lumMod val="75000"/>
                    <a:lumOff val="25000"/>
                  </a:schemeClr>
                </a:solidFill>
                <a:effectLst/>
                <a:latin typeface="Miller"/>
              </a:rPr>
              <a:t>. The company processes tens of billions of dollars in digital commerce transactions each year, inking deals with the likes of </a:t>
            </a:r>
            <a:r>
              <a:rPr lang="en-IE" b="0" i="0" u="none" strike="noStrike" dirty="0">
                <a:solidFill>
                  <a:schemeClr val="tx1">
                    <a:lumMod val="75000"/>
                    <a:lumOff val="25000"/>
                  </a:schemeClr>
                </a:solidFill>
                <a:effectLst/>
                <a:latin typeface="inherit"/>
                <a:hlinkClick r:id="rId4">
                  <a:extLst>
                    <a:ext uri="{A12FA001-AC4F-418D-AE19-62706E023703}">
                      <ahyp:hlinkClr xmlns:ahyp="http://schemas.microsoft.com/office/drawing/2018/hyperlinkcolor" val="tx"/>
                    </a:ext>
                  </a:extLst>
                </a:hlinkClick>
              </a:rPr>
              <a:t>Amazon</a:t>
            </a:r>
            <a:r>
              <a:rPr lang="en-IE" b="0" i="0" dirty="0">
                <a:solidFill>
                  <a:schemeClr val="tx1">
                    <a:lumMod val="75000"/>
                    <a:lumOff val="25000"/>
                  </a:schemeClr>
                </a:solidFill>
                <a:effectLst/>
                <a:latin typeface="Miller"/>
              </a:rPr>
              <a:t>, Lyft, and </a:t>
            </a:r>
            <a:r>
              <a:rPr lang="en-IE" b="0" i="0" u="none" strike="noStrike" dirty="0">
                <a:solidFill>
                  <a:schemeClr val="tx1">
                    <a:lumMod val="75000"/>
                    <a:lumOff val="25000"/>
                  </a:schemeClr>
                </a:solidFill>
                <a:effectLst/>
                <a:latin typeface="inherit"/>
                <a:hlinkClick r:id="rId5">
                  <a:extLst>
                    <a:ext uri="{A12FA001-AC4F-418D-AE19-62706E023703}">
                      <ahyp:hlinkClr xmlns:ahyp="http://schemas.microsoft.com/office/drawing/2018/hyperlinkcolor" val="tx"/>
                    </a:ext>
                  </a:extLst>
                </a:hlinkClick>
              </a:rPr>
              <a:t>Facebook</a:t>
            </a:r>
            <a:endParaRPr lang="en-IE" b="0" i="0" dirty="0">
              <a:solidFill>
                <a:schemeClr val="tx1">
                  <a:lumMod val="75000"/>
                  <a:lumOff val="25000"/>
                </a:schemeClr>
              </a:solidFill>
              <a:effectLst/>
              <a:latin typeface="Miller"/>
            </a:endParaRPr>
          </a:p>
          <a:p>
            <a:endParaRPr lang="en-IE" dirty="0">
              <a:solidFill>
                <a:schemeClr val="tx1">
                  <a:lumMod val="75000"/>
                  <a:lumOff val="25000"/>
                </a:schemeClr>
              </a:solidFill>
            </a:endParaRPr>
          </a:p>
        </p:txBody>
      </p:sp>
      <p:sp>
        <p:nvSpPr>
          <p:cNvPr id="9" name="Text Placeholder 6">
            <a:extLst>
              <a:ext uri="{FF2B5EF4-FFF2-40B4-BE49-F238E27FC236}">
                <a16:creationId xmlns:a16="http://schemas.microsoft.com/office/drawing/2014/main" id="{CBF2C748-662A-4A71-A820-1EB173AA9B27}"/>
              </a:ext>
            </a:extLst>
          </p:cNvPr>
          <p:cNvSpPr txBox="1">
            <a:spLocks/>
          </p:cNvSpPr>
          <p:nvPr/>
        </p:nvSpPr>
        <p:spPr>
          <a:xfrm>
            <a:off x="428839" y="447758"/>
            <a:ext cx="10453425" cy="15997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b="1" dirty="0"/>
              <a:t>Y Combinator Was Instrumental to their Success</a:t>
            </a:r>
          </a:p>
          <a:p>
            <a:pPr>
              <a:spcBef>
                <a:spcPts val="0"/>
              </a:spcBef>
            </a:pPr>
            <a:r>
              <a:rPr lang="en-IE" sz="2800" i="1" dirty="0"/>
              <a:t>The Collison Brothers and the Story Behind the Founding of Stripe</a:t>
            </a:r>
          </a:p>
        </p:txBody>
      </p:sp>
      <p:pic>
        <p:nvPicPr>
          <p:cNvPr id="9218" name="Picture 2" descr="Patrick Collison Speaking Fee &amp; Booking Agent Contact">
            <a:extLst>
              <a:ext uri="{FF2B5EF4-FFF2-40B4-BE49-F238E27FC236}">
                <a16:creationId xmlns:a16="http://schemas.microsoft.com/office/drawing/2014/main" id="{2150E0C4-AE7A-44DA-BAB4-9021A5083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7907" y="2515028"/>
            <a:ext cx="6344093" cy="35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377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C72C0D7-7558-4C3A-8756-4D92996C6905}"/>
              </a:ext>
            </a:extLst>
          </p:cNvPr>
          <p:cNvSpPr>
            <a:spLocks noGrp="1"/>
          </p:cNvSpPr>
          <p:nvPr>
            <p:ph type="body" sz="quarter" idx="14"/>
          </p:nvPr>
        </p:nvSpPr>
        <p:spPr>
          <a:xfrm>
            <a:off x="336161" y="2207826"/>
            <a:ext cx="11388077" cy="4007468"/>
          </a:xfrm>
        </p:spPr>
        <p:txBody>
          <a:bodyPr/>
          <a:lstStyle/>
          <a:p>
            <a:pPr algn="l" fontAlgn="base"/>
            <a:r>
              <a:rPr lang="en-IE" b="1" i="0" dirty="0">
                <a:solidFill>
                  <a:srgbClr val="A6377D"/>
                </a:solidFill>
                <a:effectLst/>
              </a:rPr>
              <a:t>The first funding came from Y Combinator!</a:t>
            </a:r>
          </a:p>
          <a:p>
            <a:pPr algn="l"/>
            <a:r>
              <a:rPr lang="en-IE" b="0" i="0" dirty="0">
                <a:solidFill>
                  <a:srgbClr val="333333"/>
                </a:solidFill>
                <a:effectLst/>
              </a:rPr>
              <a:t>The amount YC invested was in the $20k-$30k range. That next summer they met with </a:t>
            </a:r>
            <a:r>
              <a:rPr lang="en-IE" b="0" i="0" dirty="0">
                <a:solidFill>
                  <a:srgbClr val="FF2945"/>
                </a:solidFill>
                <a:effectLst/>
                <a:hlinkClick r:id="rId2"/>
              </a:rPr>
              <a:t>Peter </a:t>
            </a:r>
            <a:r>
              <a:rPr lang="en-IE" b="0" i="0" dirty="0" err="1">
                <a:solidFill>
                  <a:srgbClr val="FF2945"/>
                </a:solidFill>
                <a:effectLst/>
                <a:hlinkClick r:id="rId2"/>
              </a:rPr>
              <a:t>Thiel</a:t>
            </a:r>
            <a:r>
              <a:rPr lang="en-IE" b="0" i="0" dirty="0">
                <a:solidFill>
                  <a:srgbClr val="333333"/>
                </a:solidFill>
                <a:effectLst/>
              </a:rPr>
              <a:t> after he spoke at a YC dinner, and the founder of PayPal offered his insights into the Payments market and his learnings from PayPal. After their meeting he offered to invest. </a:t>
            </a:r>
            <a:r>
              <a:rPr lang="en-IE" b="0" i="0" dirty="0">
                <a:solidFill>
                  <a:srgbClr val="FF2945"/>
                </a:solidFill>
                <a:effectLst/>
                <a:hlinkClick r:id="rId3"/>
              </a:rPr>
              <a:t>They raised $2MM</a:t>
            </a:r>
            <a:r>
              <a:rPr lang="en-IE" b="0" i="0" dirty="0">
                <a:solidFill>
                  <a:srgbClr val="333333"/>
                </a:solidFill>
                <a:effectLst/>
              </a:rPr>
              <a:t> and added other usual Silicon Valley suspects like Michael Moritz and </a:t>
            </a:r>
            <a:r>
              <a:rPr lang="en-IE" b="0" i="0" dirty="0">
                <a:solidFill>
                  <a:srgbClr val="FF2945"/>
                </a:solidFill>
                <a:effectLst/>
                <a:hlinkClick r:id="rId4"/>
              </a:rPr>
              <a:t>Sequoia Capital</a:t>
            </a:r>
            <a:r>
              <a:rPr lang="en-IE" b="0" i="0" dirty="0">
                <a:solidFill>
                  <a:srgbClr val="333333"/>
                </a:solidFill>
                <a:effectLst/>
              </a:rPr>
              <a:t>, </a:t>
            </a:r>
            <a:r>
              <a:rPr lang="en-IE" b="0" i="0" dirty="0">
                <a:solidFill>
                  <a:srgbClr val="FF2945"/>
                </a:solidFill>
                <a:effectLst/>
                <a:hlinkClick r:id="rId5"/>
              </a:rPr>
              <a:t>Andreessen Horowitz</a:t>
            </a:r>
            <a:r>
              <a:rPr lang="en-IE" b="0" i="0" dirty="0">
                <a:solidFill>
                  <a:srgbClr val="333333"/>
                </a:solidFill>
                <a:effectLst/>
              </a:rPr>
              <a:t>, and SV Angel.</a:t>
            </a:r>
          </a:p>
          <a:p>
            <a:pPr algn="l"/>
            <a:r>
              <a:rPr lang="en-IE" b="0" i="1" dirty="0">
                <a:solidFill>
                  <a:srgbClr val="333333"/>
                </a:solidFill>
                <a:effectLst/>
              </a:rPr>
              <a:t>“Elon and Peter have been very insightful,”</a:t>
            </a:r>
            <a:r>
              <a:rPr lang="en-IE" b="0" i="0" dirty="0">
                <a:solidFill>
                  <a:srgbClr val="333333"/>
                </a:solidFill>
                <a:effectLst/>
              </a:rPr>
              <a:t> Patrick says. </a:t>
            </a:r>
            <a:r>
              <a:rPr lang="en-IE" b="0" i="1" dirty="0">
                <a:solidFill>
                  <a:srgbClr val="333333"/>
                </a:solidFill>
                <a:effectLst/>
              </a:rPr>
              <a:t>“They have sharp opinions on what PayPal did right and wrong. They have deep appreciation for how difficult it is to get there. They fought this battle for many years and it’s really helpful to have someone who can talk about the future in 15-years, but also someone who can empathize and sympathize with the day-to-day considerations. I don’t think there are that many people who can straddle both sides of that. “</a:t>
            </a:r>
            <a:endParaRPr lang="en-IE" b="0" i="0" dirty="0">
              <a:solidFill>
                <a:srgbClr val="333333"/>
              </a:solidFill>
              <a:effectLst/>
            </a:endParaRPr>
          </a:p>
          <a:p>
            <a:pPr algn="l" fontAlgn="base"/>
            <a:endParaRPr lang="en-IE" b="0" i="0" dirty="0">
              <a:solidFill>
                <a:schemeClr val="tx1">
                  <a:lumMod val="75000"/>
                  <a:lumOff val="25000"/>
                </a:schemeClr>
              </a:solidFill>
              <a:effectLst/>
            </a:endParaRPr>
          </a:p>
          <a:p>
            <a:endParaRPr lang="en-IE" dirty="0">
              <a:solidFill>
                <a:schemeClr val="tx1">
                  <a:lumMod val="75000"/>
                  <a:lumOff val="25000"/>
                </a:schemeClr>
              </a:solidFill>
            </a:endParaRPr>
          </a:p>
        </p:txBody>
      </p:sp>
      <p:sp>
        <p:nvSpPr>
          <p:cNvPr id="9" name="Text Placeholder 6">
            <a:extLst>
              <a:ext uri="{FF2B5EF4-FFF2-40B4-BE49-F238E27FC236}">
                <a16:creationId xmlns:a16="http://schemas.microsoft.com/office/drawing/2014/main" id="{CBF2C748-662A-4A71-A820-1EB173AA9B27}"/>
              </a:ext>
            </a:extLst>
          </p:cNvPr>
          <p:cNvSpPr txBox="1">
            <a:spLocks/>
          </p:cNvSpPr>
          <p:nvPr/>
        </p:nvSpPr>
        <p:spPr>
          <a:xfrm>
            <a:off x="336161" y="156721"/>
            <a:ext cx="7402409" cy="1599791"/>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b="1" dirty="0"/>
              <a:t>Example of How Y Combinator Helped</a:t>
            </a:r>
          </a:p>
          <a:p>
            <a:pPr>
              <a:spcBef>
                <a:spcPts val="0"/>
              </a:spcBef>
            </a:pPr>
            <a:r>
              <a:rPr lang="en-IE" sz="2800" i="1" dirty="0"/>
              <a:t>The Collison Brothers and the Story Behind the Founding of Stripe</a:t>
            </a:r>
          </a:p>
        </p:txBody>
      </p:sp>
      <p:pic>
        <p:nvPicPr>
          <p:cNvPr id="9218" name="Picture 2" descr="Patrick Collison Speaking Fee &amp; Booking Agent Contact">
            <a:extLst>
              <a:ext uri="{FF2B5EF4-FFF2-40B4-BE49-F238E27FC236}">
                <a16:creationId xmlns:a16="http://schemas.microsoft.com/office/drawing/2014/main" id="{2150E0C4-AE7A-44DA-BAB4-9021A5083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7216" y="0"/>
            <a:ext cx="4704784" cy="264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035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DA087B-8AC4-41F7-8319-7D4ECBE42F02}"/>
              </a:ext>
            </a:extLst>
          </p:cNvPr>
          <p:cNvSpPr>
            <a:spLocks noGrp="1"/>
          </p:cNvSpPr>
          <p:nvPr>
            <p:ph type="body" sz="quarter" idx="15"/>
          </p:nvPr>
        </p:nvSpPr>
        <p:spPr>
          <a:xfrm>
            <a:off x="428840" y="282808"/>
            <a:ext cx="5841484" cy="1599791"/>
          </a:xfrm>
        </p:spPr>
        <p:txBody>
          <a:bodyPr>
            <a:normAutofit fontScale="92500" lnSpcReduction="20000"/>
          </a:bodyPr>
          <a:lstStyle/>
          <a:p>
            <a:pPr>
              <a:spcBef>
                <a:spcPts val="0"/>
              </a:spcBef>
            </a:pPr>
            <a:r>
              <a:rPr lang="en-IE" b="1" dirty="0">
                <a:solidFill>
                  <a:srgbClr val="009FD8"/>
                </a:solidFill>
              </a:rPr>
              <a:t>Full Interview with Stripe, The Story Behind the Founding of Stripe and How Important Y Combinator was to their Success</a:t>
            </a:r>
          </a:p>
        </p:txBody>
      </p:sp>
      <p:sp>
        <p:nvSpPr>
          <p:cNvPr id="8" name="Text Placeholder 7">
            <a:extLst>
              <a:ext uri="{FF2B5EF4-FFF2-40B4-BE49-F238E27FC236}">
                <a16:creationId xmlns:a16="http://schemas.microsoft.com/office/drawing/2014/main" id="{69F984A0-7669-4A3A-8E29-B13F325CC67F}"/>
              </a:ext>
            </a:extLst>
          </p:cNvPr>
          <p:cNvSpPr>
            <a:spLocks noGrp="1"/>
          </p:cNvSpPr>
          <p:nvPr>
            <p:ph type="body" sz="quarter" idx="16"/>
          </p:nvPr>
        </p:nvSpPr>
        <p:spPr>
          <a:xfrm>
            <a:off x="9738784" y="4679290"/>
            <a:ext cx="785328" cy="1056986"/>
          </a:xfrm>
        </p:spPr>
        <p:txBody>
          <a:bodyPr>
            <a:normAutofit fontScale="85000" lnSpcReduction="20000"/>
          </a:bodyPr>
          <a:lstStyle/>
          <a:p>
            <a:endParaRPr lang="en-IE"/>
          </a:p>
        </p:txBody>
      </p:sp>
      <p:sp>
        <p:nvSpPr>
          <p:cNvPr id="9" name="Text Placeholder 8">
            <a:extLst>
              <a:ext uri="{FF2B5EF4-FFF2-40B4-BE49-F238E27FC236}">
                <a16:creationId xmlns:a16="http://schemas.microsoft.com/office/drawing/2014/main" id="{5D3CF999-40F1-4406-8B7A-07403C340944}"/>
              </a:ext>
            </a:extLst>
          </p:cNvPr>
          <p:cNvSpPr>
            <a:spLocks noGrp="1"/>
          </p:cNvSpPr>
          <p:nvPr>
            <p:ph type="body" sz="quarter" idx="17"/>
          </p:nvPr>
        </p:nvSpPr>
        <p:spPr>
          <a:xfrm>
            <a:off x="6096000" y="1236202"/>
            <a:ext cx="2613204" cy="1221666"/>
          </a:xfrm>
        </p:spPr>
        <p:txBody>
          <a:bodyPr>
            <a:normAutofit fontScale="92500" lnSpcReduction="10000"/>
          </a:bodyPr>
          <a:lstStyle/>
          <a:p>
            <a:endParaRPr lang="en-IE"/>
          </a:p>
        </p:txBody>
      </p:sp>
      <p:sp>
        <p:nvSpPr>
          <p:cNvPr id="14" name="Text Placeholder 5">
            <a:extLst>
              <a:ext uri="{FF2B5EF4-FFF2-40B4-BE49-F238E27FC236}">
                <a16:creationId xmlns:a16="http://schemas.microsoft.com/office/drawing/2014/main" id="{AEB74D49-D914-496E-9B7A-8776015F3883}"/>
              </a:ext>
            </a:extLst>
          </p:cNvPr>
          <p:cNvSpPr txBox="1">
            <a:spLocks/>
          </p:cNvSpPr>
          <p:nvPr/>
        </p:nvSpPr>
        <p:spPr>
          <a:xfrm>
            <a:off x="428840" y="1726018"/>
            <a:ext cx="5274844" cy="32736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solidFill>
                  <a:srgbClr val="A6377D"/>
                </a:solidFill>
              </a:rPr>
              <a:t>But this adventure has humble beginnings. It took over three years of building their company Stripe. </a:t>
            </a:r>
          </a:p>
          <a:p>
            <a:r>
              <a:rPr lang="en-IE" dirty="0">
                <a:solidFill>
                  <a:schemeClr val="tx1">
                    <a:lumMod val="75000"/>
                    <a:lumOff val="25000"/>
                  </a:schemeClr>
                </a:solidFill>
              </a:rPr>
              <a:t>In 2005 at the age of 16, </a:t>
            </a:r>
            <a:r>
              <a:rPr lang="en-IE" dirty="0">
                <a:solidFill>
                  <a:schemeClr val="tx1">
                    <a:lumMod val="75000"/>
                    <a:lumOff val="25000"/>
                  </a:schemeClr>
                </a:solidFill>
                <a:hlinkClick r:id="rId2">
                  <a:extLst>
                    <a:ext uri="{A12FA001-AC4F-418D-AE19-62706E023703}">
                      <ahyp:hlinkClr xmlns:ahyp="http://schemas.microsoft.com/office/drawing/2018/hyperlinkcolor" val="tx"/>
                    </a:ext>
                  </a:extLst>
                </a:hlinkClick>
              </a:rPr>
              <a:t>Patrick Collison</a:t>
            </a:r>
            <a:r>
              <a:rPr lang="en-IE" dirty="0">
                <a:solidFill>
                  <a:schemeClr val="tx1">
                    <a:lumMod val="75000"/>
                    <a:lumOff val="25000"/>
                  </a:schemeClr>
                </a:solidFill>
              </a:rPr>
              <a:t> was the recipient of the 41</a:t>
            </a:r>
            <a:r>
              <a:rPr lang="en-IE" baseline="30000" dirty="0">
                <a:solidFill>
                  <a:schemeClr val="tx1">
                    <a:lumMod val="75000"/>
                    <a:lumOff val="25000"/>
                  </a:schemeClr>
                </a:solidFill>
              </a:rPr>
              <a:t>st</a:t>
            </a:r>
            <a:r>
              <a:rPr lang="en-IE" dirty="0">
                <a:solidFill>
                  <a:schemeClr val="tx1">
                    <a:lumMod val="75000"/>
                    <a:lumOff val="25000"/>
                  </a:schemeClr>
                </a:solidFill>
              </a:rPr>
              <a:t> Young Scientist of the Year for his work with </a:t>
            </a:r>
            <a:r>
              <a:rPr lang="en-IE" dirty="0">
                <a:solidFill>
                  <a:schemeClr val="tx1">
                    <a:lumMod val="75000"/>
                    <a:lumOff val="25000"/>
                  </a:schemeClr>
                </a:solidFill>
                <a:hlinkClick r:id="rId3">
                  <a:extLst>
                    <a:ext uri="{A12FA001-AC4F-418D-AE19-62706E023703}">
                      <ahyp:hlinkClr xmlns:ahyp="http://schemas.microsoft.com/office/drawing/2018/hyperlinkcolor" val="tx"/>
                    </a:ext>
                  </a:extLst>
                </a:hlinkClick>
              </a:rPr>
              <a:t>Lisp</a:t>
            </a:r>
            <a:r>
              <a:rPr lang="en-IE" dirty="0">
                <a:solidFill>
                  <a:schemeClr val="tx1">
                    <a:lumMod val="75000"/>
                    <a:lumOff val="25000"/>
                  </a:schemeClr>
                </a:solidFill>
              </a:rPr>
              <a:t>. His brother and co-founder John Collison scored the highest-ever score received by a student for the Irish </a:t>
            </a:r>
            <a:r>
              <a:rPr lang="en-IE" dirty="0">
                <a:solidFill>
                  <a:schemeClr val="tx1">
                    <a:lumMod val="75000"/>
                    <a:lumOff val="25000"/>
                  </a:schemeClr>
                </a:solidFill>
                <a:hlinkClick r:id="rId4">
                  <a:extLst>
                    <a:ext uri="{A12FA001-AC4F-418D-AE19-62706E023703}">
                      <ahyp:hlinkClr xmlns:ahyp="http://schemas.microsoft.com/office/drawing/2018/hyperlinkcolor" val="tx"/>
                    </a:ext>
                  </a:extLst>
                </a:hlinkClick>
              </a:rPr>
              <a:t>Leaving Certificate</a:t>
            </a:r>
            <a:r>
              <a:rPr lang="en-IE" dirty="0">
                <a:solidFill>
                  <a:schemeClr val="tx1">
                    <a:lumMod val="75000"/>
                    <a:lumOff val="25000"/>
                  </a:schemeClr>
                </a:solidFill>
              </a:rPr>
              <a:t>. Before Patrick’s last year of school he left early to attend MIT. </a:t>
            </a:r>
            <a:r>
              <a:rPr lang="en-IE" b="1" dirty="0">
                <a:solidFill>
                  <a:srgbClr val="A6377D"/>
                </a:solidFill>
                <a:hlinkClick r:id="rId5">
                  <a:extLst>
                    <a:ext uri="{A12FA001-AC4F-418D-AE19-62706E023703}">
                      <ahyp:hlinkClr xmlns:ahyp="http://schemas.microsoft.com/office/drawing/2018/hyperlinkcolor" val="tx"/>
                    </a:ext>
                  </a:extLst>
                </a:hlinkClick>
              </a:rPr>
              <a:t>Click for full interview…</a:t>
            </a:r>
            <a:endParaRPr lang="en-IE" b="1" dirty="0">
              <a:solidFill>
                <a:srgbClr val="A6377D"/>
              </a:solidFill>
            </a:endParaRPr>
          </a:p>
          <a:p>
            <a:endParaRPr lang="en-IE" dirty="0">
              <a:solidFill>
                <a:srgbClr val="A6377D"/>
              </a:solidFill>
            </a:endParaRPr>
          </a:p>
        </p:txBody>
      </p:sp>
      <p:sp>
        <p:nvSpPr>
          <p:cNvPr id="17" name="Text Placeholder 4">
            <a:extLst>
              <a:ext uri="{FF2B5EF4-FFF2-40B4-BE49-F238E27FC236}">
                <a16:creationId xmlns:a16="http://schemas.microsoft.com/office/drawing/2014/main" id="{E8D09DB2-F64A-4E43-AE5A-CAED26615FA9}"/>
              </a:ext>
            </a:extLst>
          </p:cNvPr>
          <p:cNvSpPr txBox="1">
            <a:spLocks/>
          </p:cNvSpPr>
          <p:nvPr/>
        </p:nvSpPr>
        <p:spPr>
          <a:xfrm>
            <a:off x="6662640" y="1364083"/>
            <a:ext cx="4025705" cy="3715819"/>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I doubt that Stripe would have worked without YC. It’s that simple. Acquiring early customers, figuring out who to hire, closing deals with banks, raising money – YC’s partners were closely involved and crucially helpful.”</a:t>
            </a:r>
          </a:p>
          <a:p>
            <a:r>
              <a:rPr lang="en-IE" b="1"/>
              <a:t>Patrick Collison</a:t>
            </a:r>
            <a:r>
              <a:rPr lang="en-IE"/>
              <a:t>, Founder, Stripe (YC S09)</a:t>
            </a:r>
            <a:endParaRPr lang="en-IE" dirty="0"/>
          </a:p>
        </p:txBody>
      </p:sp>
    </p:spTree>
    <p:extLst>
      <p:ext uri="{BB962C8B-B14F-4D97-AF65-F5344CB8AC3E}">
        <p14:creationId xmlns:p14="http://schemas.microsoft.com/office/powerpoint/2010/main" val="1459225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F241F38-DC6E-4744-8DB2-076630F29C89}"/>
              </a:ext>
            </a:extLst>
          </p:cNvPr>
          <p:cNvSpPr>
            <a:spLocks noGrp="1"/>
          </p:cNvSpPr>
          <p:nvPr>
            <p:ph type="body" sz="quarter" idx="14"/>
          </p:nvPr>
        </p:nvSpPr>
        <p:spPr>
          <a:xfrm>
            <a:off x="7739302" y="1362299"/>
            <a:ext cx="3981452" cy="697353"/>
          </a:xfrm>
        </p:spPr>
        <p:txBody>
          <a:bodyPr>
            <a:noAutofit/>
          </a:bodyPr>
          <a:lstStyle/>
          <a:p>
            <a:r>
              <a:rPr lang="en-IE" b="1" i="0" dirty="0">
                <a:solidFill>
                  <a:srgbClr val="A6377D"/>
                </a:solidFill>
                <a:effectLst/>
              </a:rPr>
              <a:t>Patrick Collison, </a:t>
            </a:r>
            <a:r>
              <a:rPr lang="en-IE" sz="2800" i="1" dirty="0">
                <a:solidFill>
                  <a:srgbClr val="A6377D"/>
                </a:solidFill>
                <a:effectLst/>
              </a:rPr>
              <a:t>Founder &amp; CEO of Stripe</a:t>
            </a:r>
            <a:endParaRPr lang="en-IE" sz="2800" i="1" dirty="0">
              <a:solidFill>
                <a:srgbClr val="A6377D"/>
              </a:solidFill>
            </a:endParaRPr>
          </a:p>
        </p:txBody>
      </p:sp>
      <p:sp>
        <p:nvSpPr>
          <p:cNvPr id="8" name="Text Placeholder 7">
            <a:extLst>
              <a:ext uri="{FF2B5EF4-FFF2-40B4-BE49-F238E27FC236}">
                <a16:creationId xmlns:a16="http://schemas.microsoft.com/office/drawing/2014/main" id="{0C9F74D0-612A-4992-B698-42AD1E58799B}"/>
              </a:ext>
            </a:extLst>
          </p:cNvPr>
          <p:cNvSpPr>
            <a:spLocks noGrp="1"/>
          </p:cNvSpPr>
          <p:nvPr>
            <p:ph type="body" sz="quarter" idx="15"/>
          </p:nvPr>
        </p:nvSpPr>
        <p:spPr/>
        <p:txBody>
          <a:bodyPr/>
          <a:lstStyle/>
          <a:p>
            <a:r>
              <a:rPr lang="en-IE" b="0" i="1" dirty="0">
                <a:solidFill>
                  <a:srgbClr val="333333"/>
                </a:solidFill>
                <a:effectLst/>
                <a:latin typeface="proxima-nova-1"/>
              </a:rPr>
              <a:t>Catch the full video interview here or see more </a:t>
            </a:r>
            <a:r>
              <a:rPr lang="en-IE" b="0" i="1" dirty="0">
                <a:solidFill>
                  <a:srgbClr val="FF2945"/>
                </a:solidFill>
                <a:effectLst/>
                <a:latin typeface="proxima-nova-1"/>
                <a:hlinkClick r:id="rId2"/>
              </a:rPr>
              <a:t>live sessions with Patrick Collison of Stripe over their 3 years</a:t>
            </a:r>
            <a:r>
              <a:rPr lang="en-IE" b="0" i="1" dirty="0">
                <a:solidFill>
                  <a:srgbClr val="333333"/>
                </a:solidFill>
                <a:effectLst/>
                <a:latin typeface="proxima-nova-1"/>
              </a:rPr>
              <a:t>.</a:t>
            </a:r>
          </a:p>
          <a:p>
            <a:r>
              <a:rPr lang="en-IE" b="0" i="0" dirty="0">
                <a:solidFill>
                  <a:srgbClr val="333333"/>
                </a:solidFill>
                <a:effectLst/>
                <a:latin typeface="proxima-nova-1"/>
              </a:rPr>
              <a:t>See the</a:t>
            </a:r>
            <a:r>
              <a:rPr lang="en-IE" dirty="0">
                <a:solidFill>
                  <a:srgbClr val="FF2945"/>
                </a:solidFill>
                <a:latin typeface="proxima-nova-1"/>
              </a:rPr>
              <a:t> </a:t>
            </a:r>
            <a:r>
              <a:rPr lang="en-IE" b="0" i="0" dirty="0">
                <a:solidFill>
                  <a:srgbClr val="333333"/>
                </a:solidFill>
                <a:effectLst/>
                <a:latin typeface="proxima-nova-1"/>
              </a:rPr>
              <a:t>his </a:t>
            </a:r>
            <a:r>
              <a:rPr lang="en-IE" b="0" i="0" dirty="0">
                <a:solidFill>
                  <a:srgbClr val="333333"/>
                </a:solidFill>
                <a:effectLst/>
                <a:latin typeface="proxima-nova-1"/>
                <a:hlinkClick r:id="rId2"/>
              </a:rPr>
              <a:t>fireside chat </a:t>
            </a:r>
            <a:r>
              <a:rPr lang="en-IE" b="0" i="0" dirty="0">
                <a:solidFill>
                  <a:srgbClr val="333333"/>
                </a:solidFill>
                <a:effectLst/>
                <a:latin typeface="proxima-nova-1"/>
              </a:rPr>
              <a:t>with Colleen Taylor of TechCrunch at the </a:t>
            </a:r>
            <a:r>
              <a:rPr lang="en-IE" b="0" i="0" dirty="0">
                <a:solidFill>
                  <a:srgbClr val="FF2945"/>
                </a:solidFill>
                <a:effectLst/>
                <a:latin typeface="proxima-nova-1"/>
                <a:hlinkClick r:id="rId3"/>
              </a:rPr>
              <a:t>2015 </a:t>
            </a:r>
            <a:r>
              <a:rPr lang="en-IE" b="0" i="0" dirty="0" err="1">
                <a:solidFill>
                  <a:srgbClr val="FF2945"/>
                </a:solidFill>
                <a:effectLst/>
                <a:latin typeface="proxima-nova-1"/>
                <a:hlinkClick r:id="rId3"/>
              </a:rPr>
              <a:t>Startup</a:t>
            </a:r>
            <a:r>
              <a:rPr lang="en-IE" b="0" i="0" dirty="0">
                <a:solidFill>
                  <a:srgbClr val="FF2945"/>
                </a:solidFill>
                <a:effectLst/>
                <a:latin typeface="proxima-nova-1"/>
                <a:hlinkClick r:id="rId3"/>
              </a:rPr>
              <a:t> Grind Global Conference</a:t>
            </a:r>
            <a:endParaRPr lang="en-IE" dirty="0"/>
          </a:p>
        </p:txBody>
      </p:sp>
      <p:pic>
        <p:nvPicPr>
          <p:cNvPr id="11" name="Picture 10">
            <a:hlinkClick r:id="rId4"/>
            <a:extLst>
              <a:ext uri="{FF2B5EF4-FFF2-40B4-BE49-F238E27FC236}">
                <a16:creationId xmlns:a16="http://schemas.microsoft.com/office/drawing/2014/main" id="{449A37AB-AEED-48ED-9A54-371614B127EA}"/>
              </a:ext>
            </a:extLst>
          </p:cNvPr>
          <p:cNvPicPr>
            <a:picLocks noChangeAspect="1"/>
          </p:cNvPicPr>
          <p:nvPr/>
        </p:nvPicPr>
        <p:blipFill>
          <a:blip r:embed="rId5"/>
          <a:stretch>
            <a:fillRect/>
          </a:stretch>
        </p:blipFill>
        <p:spPr>
          <a:xfrm>
            <a:off x="1270861" y="2181885"/>
            <a:ext cx="5355044" cy="3126112"/>
          </a:xfrm>
          <a:prstGeom prst="rect">
            <a:avLst/>
          </a:prstGeom>
        </p:spPr>
      </p:pic>
      <p:sp>
        <p:nvSpPr>
          <p:cNvPr id="12" name="Text Placeholder 6">
            <a:extLst>
              <a:ext uri="{FF2B5EF4-FFF2-40B4-BE49-F238E27FC236}">
                <a16:creationId xmlns:a16="http://schemas.microsoft.com/office/drawing/2014/main" id="{AA4D331B-650D-4855-8529-F3F071CAEDA2}"/>
              </a:ext>
            </a:extLst>
          </p:cNvPr>
          <p:cNvSpPr txBox="1">
            <a:spLocks/>
          </p:cNvSpPr>
          <p:nvPr/>
        </p:nvSpPr>
        <p:spPr>
          <a:xfrm>
            <a:off x="411535" y="248278"/>
            <a:ext cx="811190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a:solidFill>
                  <a:srgbClr val="A6377D"/>
                </a:solidFill>
                <a:latin typeface="Cooper Black" panose="0208090404030B020404" pitchFamily="18" charset="0"/>
              </a:rPr>
              <a:t>EXAMPLE YDSI – Stripe, Ireland</a:t>
            </a:r>
          </a:p>
          <a:p>
            <a:pPr marL="0" indent="0">
              <a:spcBef>
                <a:spcPts val="0"/>
              </a:spcBef>
              <a:buNone/>
            </a:pPr>
            <a:r>
              <a:rPr lang="en-IE" b="1" i="1" dirty="0">
                <a:solidFill>
                  <a:srgbClr val="A6377D"/>
                </a:solidFill>
              </a:rPr>
              <a:t>Patrick and John Collison</a:t>
            </a:r>
          </a:p>
          <a:p>
            <a:pPr marL="0" indent="0">
              <a:spcBef>
                <a:spcPts val="0"/>
              </a:spcBef>
              <a:buNone/>
            </a:pPr>
            <a:endParaRPr lang="en-IE" sz="36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val="1842851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FCA11A1-BD48-44D0-97E7-8FDD08737FAE}"/>
              </a:ext>
            </a:extLst>
          </p:cNvPr>
          <p:cNvSpPr>
            <a:spLocks noGrp="1"/>
          </p:cNvSpPr>
          <p:nvPr>
            <p:ph type="body" sz="quarter" idx="14"/>
          </p:nvPr>
        </p:nvSpPr>
        <p:spPr>
          <a:xfrm>
            <a:off x="6790552" y="218409"/>
            <a:ext cx="4866430" cy="697353"/>
          </a:xfrm>
        </p:spPr>
        <p:txBody>
          <a:bodyPr/>
          <a:lstStyle/>
          <a:p>
            <a:r>
              <a:rPr lang="en-IE" b="1" dirty="0"/>
              <a:t>What are Living Labs?</a:t>
            </a:r>
          </a:p>
        </p:txBody>
      </p:sp>
      <p:sp>
        <p:nvSpPr>
          <p:cNvPr id="10" name="Text Placeholder 9">
            <a:extLst>
              <a:ext uri="{FF2B5EF4-FFF2-40B4-BE49-F238E27FC236}">
                <a16:creationId xmlns:a16="http://schemas.microsoft.com/office/drawing/2014/main" id="{A010142B-3899-4AF6-AB08-4BB076B06F7A}"/>
              </a:ext>
            </a:extLst>
          </p:cNvPr>
          <p:cNvSpPr>
            <a:spLocks noGrp="1"/>
          </p:cNvSpPr>
          <p:nvPr>
            <p:ph type="body" sz="quarter" idx="15"/>
          </p:nvPr>
        </p:nvSpPr>
        <p:spPr>
          <a:xfrm>
            <a:off x="5930020" y="758500"/>
            <a:ext cx="6052476" cy="5944466"/>
          </a:xfrm>
          <a:solidFill>
            <a:srgbClr val="FDA81F"/>
          </a:solidFill>
        </p:spPr>
        <p:txBody>
          <a:bodyPr/>
          <a:lstStyle/>
          <a:p>
            <a:r>
              <a:rPr lang="en-IE" dirty="0">
                <a:solidFill>
                  <a:srgbClr val="000000"/>
                </a:solidFill>
              </a:rPr>
              <a:t>A </a:t>
            </a:r>
            <a:r>
              <a:rPr lang="en-IE" dirty="0">
                <a:solidFill>
                  <a:srgbClr val="000000"/>
                </a:solidFill>
                <a:hlinkClick r:id="rId2"/>
              </a:rPr>
              <a:t>living lab</a:t>
            </a:r>
            <a:r>
              <a:rPr lang="en-IE" dirty="0">
                <a:solidFill>
                  <a:srgbClr val="000000"/>
                </a:solidFill>
              </a:rPr>
              <a:t>, or living laboratory, is a research idea, where what is studied is based on the user, logical approach, open-innovation environments, often researching based on a geographic location, looking at different research and innovation processes happening at the same time within a public-private-people partnership. </a:t>
            </a:r>
          </a:p>
          <a:p>
            <a:r>
              <a:rPr lang="en-IE" b="0" i="0" dirty="0">
                <a:solidFill>
                  <a:srgbClr val="000000"/>
                </a:solidFill>
                <a:effectLst/>
              </a:rPr>
              <a:t>LLs use a collaborative system that empowers learners and researchers to design, develop and implement in an open, innovative, real-life environment. Often users are studied, experiments happen and as a result new solutions are developed</a:t>
            </a:r>
          </a:p>
          <a:p>
            <a:r>
              <a:rPr lang="en-IE" b="0" i="0" dirty="0">
                <a:solidFill>
                  <a:srgbClr val="000000"/>
                </a:solidFill>
                <a:effectLst/>
              </a:rPr>
              <a:t>LLs work with people, research organisations, companies, cities and regions for joint value co-creation </a:t>
            </a:r>
            <a:r>
              <a:rPr lang="en-IE" dirty="0">
                <a:solidFill>
                  <a:srgbClr val="000000"/>
                </a:solidFill>
              </a:rPr>
              <a:t>to help </a:t>
            </a:r>
            <a:r>
              <a:rPr lang="en-IE" b="0" i="0" dirty="0">
                <a:solidFill>
                  <a:srgbClr val="000000"/>
                </a:solidFill>
                <a:effectLst/>
              </a:rPr>
              <a:t>innovation and businesses. </a:t>
            </a:r>
            <a:endParaRPr lang="en-IE" dirty="0"/>
          </a:p>
        </p:txBody>
      </p:sp>
      <p:sp>
        <p:nvSpPr>
          <p:cNvPr id="11" name="Text Placeholder 10">
            <a:extLst>
              <a:ext uri="{FF2B5EF4-FFF2-40B4-BE49-F238E27FC236}">
                <a16:creationId xmlns:a16="http://schemas.microsoft.com/office/drawing/2014/main" id="{F3895CC7-9FBB-4840-8C11-45282B1A516E}"/>
              </a:ext>
            </a:extLst>
          </p:cNvPr>
          <p:cNvSpPr>
            <a:spLocks noGrp="1"/>
          </p:cNvSpPr>
          <p:nvPr>
            <p:ph type="body" sz="quarter" idx="16"/>
          </p:nvPr>
        </p:nvSpPr>
        <p:spPr/>
        <p:txBody>
          <a:bodyPr>
            <a:normAutofit fontScale="85000" lnSpcReduction="20000"/>
          </a:bodyPr>
          <a:lstStyle/>
          <a:p>
            <a:endParaRPr lang="en-IE"/>
          </a:p>
        </p:txBody>
      </p:sp>
      <p:sp>
        <p:nvSpPr>
          <p:cNvPr id="8" name="Text Placeholder 7">
            <a:extLst>
              <a:ext uri="{FF2B5EF4-FFF2-40B4-BE49-F238E27FC236}">
                <a16:creationId xmlns:a16="http://schemas.microsoft.com/office/drawing/2014/main" id="{918C0193-3F4B-4428-991D-33B3C5C31246}"/>
              </a:ext>
            </a:extLst>
          </p:cNvPr>
          <p:cNvSpPr>
            <a:spLocks noGrp="1"/>
          </p:cNvSpPr>
          <p:nvPr>
            <p:ph type="body" sz="quarter" idx="13"/>
          </p:nvPr>
        </p:nvSpPr>
        <p:spPr>
          <a:xfrm>
            <a:off x="1107543" y="457028"/>
            <a:ext cx="4369392" cy="4493975"/>
          </a:xfrm>
        </p:spPr>
        <p:txBody>
          <a:bodyPr>
            <a:normAutofit/>
          </a:bodyPr>
          <a:lstStyle/>
          <a:p>
            <a:r>
              <a:rPr lang="en-IE" sz="2400" b="0" dirty="0">
                <a:solidFill>
                  <a:srgbClr val="000000"/>
                </a:solidFill>
                <a:effectLst/>
              </a:rPr>
              <a:t>Living Labs (LLs) are defined as user-centred, open innovation ecosystems based on systematic user co-creation approach, integrating research and innovation processes in real life communities and settings.</a:t>
            </a:r>
            <a:endParaRPr lang="en-IE" sz="2400" dirty="0"/>
          </a:p>
        </p:txBody>
      </p:sp>
      <p:sp>
        <p:nvSpPr>
          <p:cNvPr id="12" name="Text Placeholder 11">
            <a:extLst>
              <a:ext uri="{FF2B5EF4-FFF2-40B4-BE49-F238E27FC236}">
                <a16:creationId xmlns:a16="http://schemas.microsoft.com/office/drawing/2014/main" id="{67CDEF2E-86F8-42FD-80A7-668E415371E7}"/>
              </a:ext>
            </a:extLst>
          </p:cNvPr>
          <p:cNvSpPr>
            <a:spLocks noGrp="1"/>
          </p:cNvSpPr>
          <p:nvPr>
            <p:ph type="body" sz="quarter" idx="17"/>
          </p:nvPr>
        </p:nvSpPr>
        <p:spPr/>
        <p:txBody>
          <a:bodyPr>
            <a:normAutofit fontScale="92500" lnSpcReduction="10000"/>
          </a:bodyPr>
          <a:lstStyle/>
          <a:p>
            <a:endParaRPr lang="en-IE"/>
          </a:p>
        </p:txBody>
      </p:sp>
    </p:spTree>
    <p:extLst>
      <p:ext uri="{BB962C8B-B14F-4D97-AF65-F5344CB8AC3E}">
        <p14:creationId xmlns:p14="http://schemas.microsoft.com/office/powerpoint/2010/main" val="4132839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1AC0C0-7288-4D97-AC9B-4CD52D5C805F}"/>
              </a:ext>
            </a:extLst>
          </p:cNvPr>
          <p:cNvSpPr>
            <a:spLocks noGrp="1"/>
          </p:cNvSpPr>
          <p:nvPr>
            <p:ph type="body" sz="quarter" idx="14"/>
          </p:nvPr>
        </p:nvSpPr>
        <p:spPr>
          <a:xfrm>
            <a:off x="3785757" y="462137"/>
            <a:ext cx="8047122" cy="5206518"/>
          </a:xfrm>
        </p:spPr>
        <p:txBody>
          <a:bodyPr/>
          <a:lstStyle/>
          <a:p>
            <a:pPr algn="l"/>
            <a:r>
              <a:rPr lang="en-IE" b="1" i="0" dirty="0">
                <a:solidFill>
                  <a:schemeClr val="tx1">
                    <a:lumMod val="85000"/>
                    <a:lumOff val="15000"/>
                  </a:schemeClr>
                </a:solidFill>
                <a:effectLst/>
                <a:hlinkClick r:id="rId2">
                  <a:extLst>
                    <a:ext uri="{A12FA001-AC4F-418D-AE19-62706E023703}">
                      <ahyp:hlinkClr xmlns:ahyp="http://schemas.microsoft.com/office/drawing/2018/hyperlinkcolor" val="tx"/>
                    </a:ext>
                  </a:extLst>
                </a:hlinkClick>
              </a:rPr>
              <a:t>The European Network of Living Labs </a:t>
            </a:r>
            <a:r>
              <a:rPr lang="en-IE" b="1" i="0" dirty="0">
                <a:solidFill>
                  <a:srgbClr val="000000"/>
                </a:solidFill>
                <a:effectLst/>
              </a:rPr>
              <a:t>(</a:t>
            </a:r>
            <a:r>
              <a:rPr lang="en-IE" b="1" i="0" dirty="0" err="1">
                <a:solidFill>
                  <a:srgbClr val="000000"/>
                </a:solidFill>
                <a:effectLst/>
              </a:rPr>
              <a:t>ENoLL</a:t>
            </a:r>
            <a:r>
              <a:rPr lang="en-IE" b="1" i="0" dirty="0">
                <a:solidFill>
                  <a:srgbClr val="000000"/>
                </a:solidFill>
                <a:effectLst/>
              </a:rPr>
              <a:t>) </a:t>
            </a:r>
            <a:r>
              <a:rPr lang="en-IE" b="0" i="0" dirty="0">
                <a:solidFill>
                  <a:srgbClr val="000000"/>
                </a:solidFill>
                <a:effectLst/>
              </a:rPr>
              <a:t>was created in the Unit “Collaborative working environments” The original concept was updated to open innovation environments attracting inwards investment, both intellectual and financial one.</a:t>
            </a:r>
          </a:p>
          <a:p>
            <a:r>
              <a:rPr lang="en-IE" b="0" i="0" dirty="0" err="1">
                <a:solidFill>
                  <a:srgbClr val="000000"/>
                </a:solidFill>
                <a:effectLst/>
              </a:rPr>
              <a:t>ENoLL</a:t>
            </a:r>
            <a:r>
              <a:rPr lang="en-IE" b="0" i="0" dirty="0">
                <a:solidFill>
                  <a:srgbClr val="000000"/>
                </a:solidFill>
                <a:effectLst/>
              </a:rPr>
              <a:t> provides </a:t>
            </a:r>
            <a:r>
              <a:rPr lang="en-IE" b="1" i="0" dirty="0">
                <a:solidFill>
                  <a:srgbClr val="000000"/>
                </a:solidFill>
                <a:effectLst/>
              </a:rPr>
              <a:t>co-creation, user engagement, test </a:t>
            </a:r>
            <a:r>
              <a:rPr lang="en-IE" b="0" i="0" dirty="0">
                <a:solidFill>
                  <a:srgbClr val="000000"/>
                </a:solidFill>
                <a:effectLst/>
              </a:rPr>
              <a:t>and </a:t>
            </a:r>
            <a:r>
              <a:rPr lang="en-IE" b="1" i="0" dirty="0">
                <a:solidFill>
                  <a:srgbClr val="000000"/>
                </a:solidFill>
                <a:effectLst/>
              </a:rPr>
              <a:t>experimentation facilities </a:t>
            </a:r>
            <a:r>
              <a:rPr lang="en-IE" b="0" i="0" dirty="0">
                <a:solidFill>
                  <a:srgbClr val="000000"/>
                </a:solidFill>
                <a:effectLst/>
              </a:rPr>
              <a:t>targeting innovation in many different domains such as </a:t>
            </a:r>
            <a:r>
              <a:rPr lang="en-IE" b="1" i="0" dirty="0">
                <a:solidFill>
                  <a:srgbClr val="000000"/>
                </a:solidFill>
                <a:effectLst/>
              </a:rPr>
              <a:t>energy, media, mobility, healthcare, </a:t>
            </a:r>
            <a:r>
              <a:rPr lang="en-IE" b="1" i="0" dirty="0" err="1">
                <a:solidFill>
                  <a:srgbClr val="000000"/>
                </a:solidFill>
                <a:effectLst/>
              </a:rPr>
              <a:t>agrifood</a:t>
            </a:r>
            <a:r>
              <a:rPr lang="en-IE" b="1" i="0" dirty="0">
                <a:solidFill>
                  <a:srgbClr val="000000"/>
                </a:solidFill>
                <a:effectLst/>
              </a:rPr>
              <a:t>,</a:t>
            </a:r>
            <a:r>
              <a:rPr lang="en-IE" b="0" i="0" dirty="0">
                <a:solidFill>
                  <a:srgbClr val="000000"/>
                </a:solidFill>
                <a:effectLst/>
              </a:rPr>
              <a:t> etc. </a:t>
            </a:r>
            <a:endParaRPr lang="en-IE" dirty="0">
              <a:solidFill>
                <a:srgbClr val="000000"/>
              </a:solidFill>
            </a:endParaRPr>
          </a:p>
          <a:p>
            <a:r>
              <a:rPr lang="en-IE" b="0" i="0" dirty="0" err="1">
                <a:solidFill>
                  <a:srgbClr val="000000"/>
                </a:solidFill>
                <a:effectLst/>
              </a:rPr>
              <a:t>ENoLL</a:t>
            </a:r>
            <a:r>
              <a:rPr lang="en-IE" b="0" i="0" dirty="0">
                <a:solidFill>
                  <a:srgbClr val="000000"/>
                </a:solidFill>
                <a:effectLst/>
              </a:rPr>
              <a:t> is well placed to act as a platform for best practice exchange, learning and support, and Living Lab international project development.</a:t>
            </a:r>
            <a:endParaRPr lang="en-IE" b="1" dirty="0"/>
          </a:p>
        </p:txBody>
      </p:sp>
      <p:sp>
        <p:nvSpPr>
          <p:cNvPr id="8" name="Text Placeholder 7">
            <a:extLst>
              <a:ext uri="{FF2B5EF4-FFF2-40B4-BE49-F238E27FC236}">
                <a16:creationId xmlns:a16="http://schemas.microsoft.com/office/drawing/2014/main" id="{BF72ABB9-0F23-4554-9B8E-60D67F6C3685}"/>
              </a:ext>
            </a:extLst>
          </p:cNvPr>
          <p:cNvSpPr>
            <a:spLocks noGrp="1"/>
          </p:cNvSpPr>
          <p:nvPr>
            <p:ph type="body" sz="quarter" idx="15"/>
          </p:nvPr>
        </p:nvSpPr>
        <p:spPr>
          <a:xfrm>
            <a:off x="484428" y="653500"/>
            <a:ext cx="2852539" cy="5674872"/>
          </a:xfrm>
        </p:spPr>
        <p:txBody>
          <a:bodyPr>
            <a:normAutofit fontScale="92500" lnSpcReduction="20000"/>
          </a:bodyPr>
          <a:lstStyle/>
          <a:p>
            <a:pPr algn="ctr"/>
            <a:r>
              <a:rPr lang="en-IE" sz="3900" b="1" i="0" dirty="0">
                <a:solidFill>
                  <a:srgbClr val="000000"/>
                </a:solidFill>
                <a:effectLst/>
              </a:rPr>
              <a:t>The European Network of Living Labs (</a:t>
            </a:r>
            <a:r>
              <a:rPr lang="en-IE" sz="3900" b="1" i="0" dirty="0" err="1">
                <a:solidFill>
                  <a:srgbClr val="000000"/>
                </a:solidFill>
                <a:effectLst/>
              </a:rPr>
              <a:t>ENoLL</a:t>
            </a:r>
            <a:r>
              <a:rPr lang="en-IE" sz="3900" b="1" i="0" dirty="0">
                <a:solidFill>
                  <a:srgbClr val="000000"/>
                </a:solidFill>
                <a:effectLst/>
              </a:rPr>
              <a:t>)</a:t>
            </a:r>
          </a:p>
          <a:p>
            <a:endParaRPr lang="en-IE" b="1" i="0" dirty="0">
              <a:solidFill>
                <a:srgbClr val="000000"/>
              </a:solidFill>
              <a:effectLst/>
            </a:endParaRPr>
          </a:p>
          <a:p>
            <a:r>
              <a:rPr lang="en-IE" sz="2800" i="1" dirty="0">
                <a:solidFill>
                  <a:srgbClr val="000000"/>
                </a:solidFill>
              </a:rPr>
              <a:t>‘</a:t>
            </a:r>
            <a:r>
              <a:rPr lang="en-IE" sz="2800" b="0" i="1" dirty="0" err="1">
                <a:solidFill>
                  <a:srgbClr val="000000"/>
                </a:solidFill>
                <a:effectLst/>
              </a:rPr>
              <a:t>ENoLL</a:t>
            </a:r>
            <a:r>
              <a:rPr lang="en-IE" sz="2800" b="0" i="1" dirty="0">
                <a:solidFill>
                  <a:srgbClr val="000000"/>
                </a:solidFill>
                <a:effectLst/>
              </a:rPr>
              <a:t> counts today over 150+ active Living Labs members worldwide (440+ historically recognised over 14 years) and it is present in five continents in addition to Europe’. </a:t>
            </a:r>
            <a:endParaRPr lang="en-IE" sz="2800" i="1" dirty="0"/>
          </a:p>
          <a:p>
            <a:endParaRPr lang="en-IE" dirty="0"/>
          </a:p>
        </p:txBody>
      </p:sp>
    </p:spTree>
    <p:extLst>
      <p:ext uri="{BB962C8B-B14F-4D97-AF65-F5344CB8AC3E}">
        <p14:creationId xmlns:p14="http://schemas.microsoft.com/office/powerpoint/2010/main" val="3179669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F72ABB9-0F23-4554-9B8E-60D67F6C3685}"/>
              </a:ext>
            </a:extLst>
          </p:cNvPr>
          <p:cNvSpPr>
            <a:spLocks noGrp="1"/>
          </p:cNvSpPr>
          <p:nvPr>
            <p:ph type="body" sz="quarter" idx="15"/>
          </p:nvPr>
        </p:nvSpPr>
        <p:spPr>
          <a:xfrm>
            <a:off x="484428" y="653500"/>
            <a:ext cx="2852539" cy="5674872"/>
          </a:xfrm>
        </p:spPr>
        <p:txBody>
          <a:bodyPr>
            <a:normAutofit fontScale="92500" lnSpcReduction="20000"/>
          </a:bodyPr>
          <a:lstStyle/>
          <a:p>
            <a:pPr algn="ctr"/>
            <a:r>
              <a:rPr lang="en-IE" sz="3900" b="1" i="0" dirty="0">
                <a:solidFill>
                  <a:srgbClr val="000000"/>
                </a:solidFill>
                <a:effectLst/>
              </a:rPr>
              <a:t>The European Network of Living Labs (</a:t>
            </a:r>
            <a:r>
              <a:rPr lang="en-IE" sz="3900" b="1" i="0" dirty="0" err="1">
                <a:solidFill>
                  <a:srgbClr val="000000"/>
                </a:solidFill>
                <a:effectLst/>
              </a:rPr>
              <a:t>ENoLL</a:t>
            </a:r>
            <a:r>
              <a:rPr lang="en-IE" sz="3900" b="1" i="0" dirty="0">
                <a:solidFill>
                  <a:srgbClr val="000000"/>
                </a:solidFill>
                <a:effectLst/>
              </a:rPr>
              <a:t>)</a:t>
            </a:r>
          </a:p>
          <a:p>
            <a:endParaRPr lang="en-IE" b="1" i="0" dirty="0">
              <a:solidFill>
                <a:srgbClr val="000000"/>
              </a:solidFill>
              <a:effectLst/>
            </a:endParaRPr>
          </a:p>
          <a:p>
            <a:r>
              <a:rPr lang="en-IE" sz="2800" i="1" dirty="0">
                <a:solidFill>
                  <a:srgbClr val="000000"/>
                </a:solidFill>
              </a:rPr>
              <a:t>‘</a:t>
            </a:r>
            <a:r>
              <a:rPr lang="en-IE" sz="2800" b="0" i="1" dirty="0" err="1">
                <a:solidFill>
                  <a:srgbClr val="000000"/>
                </a:solidFill>
                <a:effectLst/>
              </a:rPr>
              <a:t>ENoLL</a:t>
            </a:r>
            <a:r>
              <a:rPr lang="en-IE" sz="2800" b="0" i="1" dirty="0">
                <a:solidFill>
                  <a:srgbClr val="000000"/>
                </a:solidFill>
                <a:effectLst/>
              </a:rPr>
              <a:t> counts today over 150+ active Living Labs members worldwide (440+ historically recognised over 14 years) and it is present in five continents in addition to Europe’. </a:t>
            </a:r>
            <a:endParaRPr lang="en-IE" sz="2800" i="1" dirty="0"/>
          </a:p>
          <a:p>
            <a:endParaRPr lang="en-IE" dirty="0"/>
          </a:p>
        </p:txBody>
      </p:sp>
      <p:pic>
        <p:nvPicPr>
          <p:cNvPr id="10" name="Picture 9">
            <a:extLst>
              <a:ext uri="{FF2B5EF4-FFF2-40B4-BE49-F238E27FC236}">
                <a16:creationId xmlns:a16="http://schemas.microsoft.com/office/drawing/2014/main" id="{38D00305-0A98-4EE0-B91C-3EA53C2EF47F}"/>
              </a:ext>
            </a:extLst>
          </p:cNvPr>
          <p:cNvPicPr>
            <a:picLocks noChangeAspect="1"/>
          </p:cNvPicPr>
          <p:nvPr/>
        </p:nvPicPr>
        <p:blipFill rotWithShape="1">
          <a:blip r:embed="rId2"/>
          <a:srcRect t="13181"/>
          <a:stretch/>
        </p:blipFill>
        <p:spPr>
          <a:xfrm>
            <a:off x="3519798" y="1099335"/>
            <a:ext cx="8658602" cy="4384496"/>
          </a:xfrm>
          <a:prstGeom prst="rect">
            <a:avLst/>
          </a:prstGeom>
        </p:spPr>
      </p:pic>
    </p:spTree>
    <p:extLst>
      <p:ext uri="{BB962C8B-B14F-4D97-AF65-F5344CB8AC3E}">
        <p14:creationId xmlns:p14="http://schemas.microsoft.com/office/powerpoint/2010/main" val="3145059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0808F4-7420-43D1-9C8D-BC3AC1E0240A}"/>
              </a:ext>
            </a:extLst>
          </p:cNvPr>
          <p:cNvSpPr>
            <a:spLocks noGrp="1"/>
          </p:cNvSpPr>
          <p:nvPr>
            <p:ph type="body" sz="quarter" idx="13"/>
          </p:nvPr>
        </p:nvSpPr>
        <p:spPr>
          <a:xfrm>
            <a:off x="6430978" y="248867"/>
            <a:ext cx="5696783" cy="697353"/>
          </a:xfrm>
        </p:spPr>
        <p:txBody>
          <a:bodyPr>
            <a:noAutofit/>
          </a:bodyPr>
          <a:lstStyle/>
          <a:p>
            <a:pPr algn="ctr"/>
            <a:r>
              <a:rPr lang="en-IE" b="1" dirty="0"/>
              <a:t>Makerspaces &amp; Fab Labs</a:t>
            </a:r>
          </a:p>
        </p:txBody>
      </p:sp>
      <p:sp>
        <p:nvSpPr>
          <p:cNvPr id="6" name="Text Placeholder 5">
            <a:extLst>
              <a:ext uri="{FF2B5EF4-FFF2-40B4-BE49-F238E27FC236}">
                <a16:creationId xmlns:a16="http://schemas.microsoft.com/office/drawing/2014/main" id="{0C2B3FEC-B00A-4FB7-BD59-7EE95BF238C6}"/>
              </a:ext>
            </a:extLst>
          </p:cNvPr>
          <p:cNvSpPr>
            <a:spLocks noGrp="1"/>
          </p:cNvSpPr>
          <p:nvPr>
            <p:ph type="body" sz="quarter" idx="14"/>
          </p:nvPr>
        </p:nvSpPr>
        <p:spPr>
          <a:xfrm>
            <a:off x="6571953" y="1226457"/>
            <a:ext cx="5288088" cy="2592420"/>
          </a:xfrm>
        </p:spPr>
        <p:txBody>
          <a:bodyPr/>
          <a:lstStyle/>
          <a:p>
            <a:pPr marL="228600">
              <a:spcBef>
                <a:spcPts val="600"/>
              </a:spcBef>
              <a:spcAft>
                <a:spcPts val="600"/>
              </a:spcAft>
            </a:pPr>
            <a:r>
              <a:rPr lang="en-IE" b="0" i="0" dirty="0">
                <a:effectLst/>
                <a:latin typeface="Barlow"/>
              </a:rPr>
              <a:t>A </a:t>
            </a:r>
            <a:r>
              <a:rPr lang="en-IE" b="1" i="0" u="none" strike="noStrike" dirty="0">
                <a:effectLst/>
                <a:latin typeface="Barlow"/>
                <a:hlinkClick r:id="rId2">
                  <a:extLst>
                    <a:ext uri="{A12FA001-AC4F-418D-AE19-62706E023703}">
                      <ahyp:hlinkClr xmlns:ahyp="http://schemas.microsoft.com/office/drawing/2018/hyperlinkcolor" val="tx"/>
                    </a:ext>
                  </a:extLst>
                </a:hlinkClick>
              </a:rPr>
              <a:t>Makerspace</a:t>
            </a:r>
            <a:r>
              <a:rPr lang="en-IE" b="0" i="0" dirty="0">
                <a:effectLst/>
                <a:latin typeface="Barlow"/>
              </a:rPr>
              <a:t> is a collaborative workspace equipped for making, prototyping and digital fabrication. It is a space that offers space, learning, tooling and socializing around the practice of making, and also hacking and tinkering. </a:t>
            </a:r>
          </a:p>
          <a:p>
            <a:pPr marL="228600">
              <a:spcBef>
                <a:spcPts val="600"/>
              </a:spcBef>
              <a:spcAft>
                <a:spcPts val="600"/>
              </a:spcAft>
            </a:pPr>
            <a:r>
              <a:rPr lang="en-IE" b="0" i="0" dirty="0">
                <a:effectLst/>
                <a:latin typeface="Barlow"/>
              </a:rPr>
              <a:t>A </a:t>
            </a:r>
            <a:r>
              <a:rPr lang="en-IE" b="1" i="0" u="none" strike="noStrike" dirty="0">
                <a:effectLst/>
                <a:latin typeface="Barlow"/>
                <a:hlinkClick r:id="rId3">
                  <a:extLst>
                    <a:ext uri="{A12FA001-AC4F-418D-AE19-62706E023703}">
                      <ahyp:hlinkClr xmlns:ahyp="http://schemas.microsoft.com/office/drawing/2018/hyperlinkcolor" val="tx"/>
                    </a:ext>
                  </a:extLst>
                </a:hlinkClick>
              </a:rPr>
              <a:t>Fab Lab </a:t>
            </a:r>
            <a:r>
              <a:rPr lang="en-IE" b="0" i="0" dirty="0">
                <a:effectLst/>
                <a:latin typeface="Barlow"/>
              </a:rPr>
              <a:t>is a kind of makerspace that follows rules and is governed by a foundation. It offers the same inventory at each of the 2000+ independently run spaces in the world to enable a user to be able to ‘make almost anything, anywhere.’ They are forms of digital fabrication spaces.</a:t>
            </a: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IE" b="1" dirty="0"/>
          </a:p>
        </p:txBody>
      </p:sp>
      <p:pic>
        <p:nvPicPr>
          <p:cNvPr id="4" name="Picture Placeholder 3" descr="A group of people in a room with laptops and a coffee table&#10;&#10;Description automatically generated with low confidence">
            <a:extLst>
              <a:ext uri="{FF2B5EF4-FFF2-40B4-BE49-F238E27FC236}">
                <a16:creationId xmlns:a16="http://schemas.microsoft.com/office/drawing/2014/main" id="{906B3445-7E19-4432-8C96-204104E4342B}"/>
              </a:ext>
            </a:extLst>
          </p:cNvPr>
          <p:cNvPicPr>
            <a:picLocks noGrp="1" noChangeAspect="1"/>
          </p:cNvPicPr>
          <p:nvPr>
            <p:ph type="pic" sz="quarter" idx="10"/>
          </p:nvPr>
        </p:nvPicPr>
        <p:blipFill>
          <a:blip r:embed="rId4"/>
          <a:srcRect l="16667" r="16667"/>
          <a:stretch>
            <a:fillRect/>
          </a:stretch>
        </p:blipFill>
        <p:spPr/>
      </p:pic>
    </p:spTree>
    <p:extLst>
      <p:ext uri="{BB962C8B-B14F-4D97-AF65-F5344CB8AC3E}">
        <p14:creationId xmlns:p14="http://schemas.microsoft.com/office/powerpoint/2010/main" val="9197275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C32151-C866-4379-A6CF-3279A81FE5DB}"/>
              </a:ext>
            </a:extLst>
          </p:cNvPr>
          <p:cNvSpPr>
            <a:spLocks noGrp="1"/>
          </p:cNvSpPr>
          <p:nvPr>
            <p:ph type="body" sz="quarter" idx="14"/>
          </p:nvPr>
        </p:nvSpPr>
        <p:spPr/>
        <p:txBody>
          <a:bodyPr/>
          <a:lstStyle/>
          <a:p>
            <a:r>
              <a:rPr lang="en-IE" b="1" i="0" dirty="0">
                <a:solidFill>
                  <a:srgbClr val="ED2A59"/>
                </a:solidFill>
                <a:effectLst/>
                <a:latin typeface="-apple-system"/>
              </a:rPr>
              <a:t>A Makerspace </a:t>
            </a:r>
            <a:r>
              <a:rPr lang="en-IE" b="0" i="0" dirty="0">
                <a:solidFill>
                  <a:srgbClr val="3F3F3F"/>
                </a:solidFill>
                <a:effectLst/>
                <a:latin typeface="-apple-system"/>
              </a:rPr>
              <a:t>is a collaborative work space inside a school, library or separate public/private facility for making, learning, exploring and sharing that uses high tech to no tech tools.  These spaces are open to kids, adults, and entrepreneurs and have a variety of maker equipment including 3D printers, laser cutters, </a:t>
            </a:r>
            <a:r>
              <a:rPr lang="en-IE" b="0" i="0" dirty="0" err="1">
                <a:solidFill>
                  <a:srgbClr val="3F3F3F"/>
                </a:solidFill>
                <a:effectLst/>
                <a:latin typeface="-apple-system"/>
              </a:rPr>
              <a:t>cnc</a:t>
            </a:r>
            <a:r>
              <a:rPr lang="en-IE" b="0" i="0" dirty="0">
                <a:solidFill>
                  <a:srgbClr val="3F3F3F"/>
                </a:solidFill>
                <a:effectLst/>
                <a:latin typeface="-apple-system"/>
              </a:rPr>
              <a:t> machines, soldering irons and even sewing machines.  A makerspace however doesn’t need to include all of these machines or even any of them to be considered a makerspace.  If you have cardboard, </a:t>
            </a:r>
            <a:r>
              <a:rPr lang="en-IE" b="0" i="0" dirty="0" err="1">
                <a:solidFill>
                  <a:srgbClr val="3F3F3F"/>
                </a:solidFill>
                <a:effectLst/>
                <a:latin typeface="-apple-system"/>
              </a:rPr>
              <a:t>legos</a:t>
            </a:r>
            <a:r>
              <a:rPr lang="en-IE" b="0" i="0" dirty="0">
                <a:solidFill>
                  <a:srgbClr val="3F3F3F"/>
                </a:solidFill>
                <a:effectLst/>
                <a:latin typeface="-apple-system"/>
              </a:rPr>
              <a:t> and art supplies you’re in business. </a:t>
            </a:r>
          </a:p>
          <a:p>
            <a:r>
              <a:rPr lang="en-IE" b="1" i="0" dirty="0">
                <a:solidFill>
                  <a:srgbClr val="ED2A59"/>
                </a:solidFill>
                <a:effectLst/>
                <a:latin typeface="-apple-system"/>
              </a:rPr>
              <a:t>A FabLab </a:t>
            </a:r>
            <a:r>
              <a:rPr lang="en-IE" b="0" i="0" dirty="0">
                <a:solidFill>
                  <a:srgbClr val="3F3F3F"/>
                </a:solidFill>
                <a:effectLst/>
                <a:latin typeface="-apple-system"/>
              </a:rPr>
              <a:t>is a small-scale workshop offering digital fabrication.  They define a FabLab in their own words as “a technical prototyping platform for innovation and invention, providing stimulus for local entrepreneurship.  It is also a platform for learning and innovation: a place to play, to create, to learn, to mentor, to invent.”</a:t>
            </a:r>
            <a:endParaRPr lang="en-IE" dirty="0"/>
          </a:p>
        </p:txBody>
      </p:sp>
      <p:sp>
        <p:nvSpPr>
          <p:cNvPr id="6" name="Text Placeholder 5">
            <a:extLst>
              <a:ext uri="{FF2B5EF4-FFF2-40B4-BE49-F238E27FC236}">
                <a16:creationId xmlns:a16="http://schemas.microsoft.com/office/drawing/2014/main" id="{FE665B71-D1A2-434A-AF6D-F7C2258B2451}"/>
              </a:ext>
            </a:extLst>
          </p:cNvPr>
          <p:cNvSpPr>
            <a:spLocks noGrp="1"/>
          </p:cNvSpPr>
          <p:nvPr>
            <p:ph type="body" sz="quarter" idx="15"/>
          </p:nvPr>
        </p:nvSpPr>
        <p:spPr/>
        <p:txBody>
          <a:bodyPr>
            <a:normAutofit lnSpcReduction="10000"/>
          </a:bodyPr>
          <a:lstStyle/>
          <a:p>
            <a:r>
              <a:rPr lang="en-IE" b="1" dirty="0">
                <a:solidFill>
                  <a:schemeClr val="tx1">
                    <a:lumMod val="75000"/>
                    <a:lumOff val="25000"/>
                  </a:schemeClr>
                </a:solidFill>
              </a:rPr>
              <a:t>Makerspaces</a:t>
            </a:r>
          </a:p>
          <a:p>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a:p>
            <a:r>
              <a:rPr lang="en-IE" b="1" dirty="0" err="1">
                <a:solidFill>
                  <a:schemeClr val="tx1">
                    <a:lumMod val="75000"/>
                    <a:lumOff val="25000"/>
                  </a:schemeClr>
                </a:solidFill>
              </a:rPr>
              <a:t>FabLabs</a:t>
            </a:r>
            <a:endParaRPr lang="en-IE" b="1" dirty="0">
              <a:solidFill>
                <a:schemeClr val="tx1">
                  <a:lumMod val="75000"/>
                  <a:lumOff val="25000"/>
                </a:schemeClr>
              </a:solidFill>
            </a:endParaRPr>
          </a:p>
          <a:p>
            <a:endParaRPr lang="en-IE" b="1" dirty="0">
              <a:solidFill>
                <a:schemeClr val="tx1">
                  <a:lumMod val="75000"/>
                  <a:lumOff val="25000"/>
                </a:schemeClr>
              </a:solidFill>
            </a:endParaRPr>
          </a:p>
          <a:p>
            <a:r>
              <a:rPr lang="en-IE" sz="2400" dirty="0">
                <a:solidFill>
                  <a:schemeClr val="tx1">
                    <a:lumMod val="75000"/>
                    <a:lumOff val="25000"/>
                  </a:schemeClr>
                </a:solidFill>
                <a:hlinkClick r:id="rId2"/>
              </a:rPr>
              <a:t>Further Reading </a:t>
            </a:r>
            <a:endParaRPr lang="en-IE" sz="2400" dirty="0">
              <a:solidFill>
                <a:schemeClr val="tx1">
                  <a:lumMod val="75000"/>
                  <a:lumOff val="25000"/>
                </a:schemeClr>
              </a:solidFill>
            </a:endParaRPr>
          </a:p>
        </p:txBody>
      </p:sp>
    </p:spTree>
    <p:extLst>
      <p:ext uri="{BB962C8B-B14F-4D97-AF65-F5344CB8AC3E}">
        <p14:creationId xmlns:p14="http://schemas.microsoft.com/office/powerpoint/2010/main" val="479166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F26442-A00F-4665-8CA0-C15D2B0411BA}"/>
              </a:ext>
            </a:extLst>
          </p:cNvPr>
          <p:cNvSpPr>
            <a:spLocks noGrp="1"/>
          </p:cNvSpPr>
          <p:nvPr>
            <p:ph type="body" sz="quarter" idx="13"/>
          </p:nvPr>
        </p:nvSpPr>
        <p:spPr>
          <a:xfrm>
            <a:off x="6508752" y="407988"/>
            <a:ext cx="5284032" cy="1936623"/>
          </a:xfrm>
        </p:spPr>
        <p:txBody>
          <a:bodyPr>
            <a:normAutofit/>
          </a:bodyPr>
          <a:lstStyle/>
          <a:p>
            <a:r>
              <a:rPr lang="en-IE" b="1" dirty="0">
                <a:solidFill>
                  <a:srgbClr val="009FD8"/>
                </a:solidFill>
              </a:rPr>
              <a:t>Introduction to Module 4</a:t>
            </a:r>
          </a:p>
        </p:txBody>
      </p:sp>
      <p:sp>
        <p:nvSpPr>
          <p:cNvPr id="3" name="Text Placeholder 2">
            <a:extLst>
              <a:ext uri="{FF2B5EF4-FFF2-40B4-BE49-F238E27FC236}">
                <a16:creationId xmlns:a16="http://schemas.microsoft.com/office/drawing/2014/main" id="{0507B5E5-421E-42CA-BA90-AA06A2B09023}"/>
              </a:ext>
            </a:extLst>
          </p:cNvPr>
          <p:cNvSpPr>
            <a:spLocks noGrp="1"/>
          </p:cNvSpPr>
          <p:nvPr>
            <p:ph type="body" sz="quarter" idx="14"/>
          </p:nvPr>
        </p:nvSpPr>
        <p:spPr>
          <a:xfrm>
            <a:off x="5848539" y="1048401"/>
            <a:ext cx="6243198" cy="2592420"/>
          </a:xfrm>
        </p:spPr>
        <p:txBody>
          <a:bodyPr/>
          <a:lstStyle/>
          <a:p>
            <a:pPr>
              <a:spcBef>
                <a:spcPts val="600"/>
              </a:spcBef>
              <a:spcAft>
                <a:spcPts val="600"/>
              </a:spcAft>
            </a:pPr>
            <a:r>
              <a:rPr lang="en-US" sz="23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 this Module you will learn how to set up your digital social innovation project and then</a:t>
            </a:r>
            <a:r>
              <a:rPr lang="en-US" sz="2300" b="1" dirty="0">
                <a:solidFill>
                  <a:schemeClr val="tx1">
                    <a:lumMod val="75000"/>
                    <a:lumOff val="25000"/>
                  </a:schemeClr>
                </a:solidFill>
                <a:latin typeface="Calibri" panose="020F0502020204030204" pitchFamily="34" charset="0"/>
                <a:cs typeface="Calibri" panose="020F0502020204030204" pitchFamily="34" charset="0"/>
              </a:rPr>
              <a:t> drive your project forward through collaboration and creating partnerships with purpose. </a:t>
            </a:r>
            <a:r>
              <a:rPr lang="en-US" sz="23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Module 1 </a:t>
            </a:r>
            <a:r>
              <a:rPr lang="en-US" sz="23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and </a:t>
            </a:r>
            <a:r>
              <a:rPr lang="en-US" sz="23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Module 2 </a:t>
            </a:r>
            <a:r>
              <a:rPr lang="en-US" sz="23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were designed to inspire and ignite your social innovation passions and ideas. </a:t>
            </a:r>
            <a:r>
              <a:rPr lang="en-US" sz="23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Module 3 </a:t>
            </a:r>
            <a:r>
              <a:rPr lang="en-US" sz="23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builds on this by offering five actionable phases </a:t>
            </a:r>
            <a:r>
              <a:rPr lang="en-US" sz="2300" b="1" dirty="0">
                <a:solidFill>
                  <a:srgbClr val="6D3A93"/>
                </a:solidFill>
                <a:effectLst/>
                <a:latin typeface="Calibri" panose="020F0502020204030204" pitchFamily="34" charset="0"/>
                <a:ea typeface="Calibri" panose="020F0502020204030204" pitchFamily="34" charset="0"/>
                <a:cs typeface="Calibri" panose="020F0502020204030204" pitchFamily="34" charset="0"/>
              </a:rPr>
              <a:t>(Empathize, Define, Ideate, Prototype and Test) </a:t>
            </a:r>
            <a:r>
              <a:rPr lang="en-US" sz="23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to guide you in developing your social innovation mission. </a:t>
            </a:r>
            <a:endParaRPr lang="en-IE" sz="23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 Module 4 you will learn how to get started and to use </a:t>
            </a:r>
            <a:r>
              <a:rPr lang="en-US" sz="23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the different and relevant support systems in your communities in terms of business and social innovation</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h</a:t>
            </a:r>
            <a:r>
              <a:rPr lang="en-US" sz="23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ow to work within partnerships, pool resources, get the most out of networking and volunteering and attracting resources.</a:t>
            </a:r>
            <a:r>
              <a:rPr lang="en-US" sz="23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IE" sz="2300" dirty="0">
              <a:solidFill>
                <a:schemeClr val="tx1">
                  <a:lumMod val="75000"/>
                  <a:lumOff val="25000"/>
                </a:schemeClr>
              </a:solidFill>
            </a:endParaRPr>
          </a:p>
        </p:txBody>
      </p:sp>
      <p:pic>
        <p:nvPicPr>
          <p:cNvPr id="6" name="Picture Placeholder 5" descr="A picture containing text, businesscard&#10;&#10;Description automatically generated">
            <a:extLst>
              <a:ext uri="{FF2B5EF4-FFF2-40B4-BE49-F238E27FC236}">
                <a16:creationId xmlns:a16="http://schemas.microsoft.com/office/drawing/2014/main" id="{3E929060-EA14-49FA-8A6E-1821031D8307}"/>
              </a:ext>
            </a:extLst>
          </p:cNvPr>
          <p:cNvPicPr>
            <a:picLocks noGrp="1" noChangeAspect="1"/>
          </p:cNvPicPr>
          <p:nvPr>
            <p:ph type="pic" sz="quarter" idx="10"/>
          </p:nvPr>
        </p:nvPicPr>
        <p:blipFill>
          <a:blip r:embed="rId2"/>
          <a:srcRect l="24588" r="24588"/>
          <a:stretch>
            <a:fillRect/>
          </a:stretch>
        </p:blipFill>
        <p:spPr/>
      </p:pic>
    </p:spTree>
    <p:extLst>
      <p:ext uri="{BB962C8B-B14F-4D97-AF65-F5344CB8AC3E}">
        <p14:creationId xmlns:p14="http://schemas.microsoft.com/office/powerpoint/2010/main" val="3557605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C32151-C866-4379-A6CF-3279A81FE5DB}"/>
              </a:ext>
            </a:extLst>
          </p:cNvPr>
          <p:cNvSpPr>
            <a:spLocks noGrp="1"/>
          </p:cNvSpPr>
          <p:nvPr>
            <p:ph type="body" sz="quarter" idx="14"/>
          </p:nvPr>
        </p:nvSpPr>
        <p:spPr>
          <a:xfrm>
            <a:off x="3849132" y="209881"/>
            <a:ext cx="7540362" cy="5206518"/>
          </a:xfrm>
        </p:spPr>
        <p:txBody>
          <a:bodyPr/>
          <a:lstStyle/>
          <a:p>
            <a:r>
              <a:rPr lang="en-IE" dirty="0"/>
              <a:t>Generally speaking for someone to achieve a desired result for social innovation effect with a Makespace group instead of on their own </a:t>
            </a:r>
            <a:r>
              <a:rPr lang="en-IE" b="1" dirty="0"/>
              <a:t>increases capacity greatly</a:t>
            </a:r>
            <a:r>
              <a:rPr lang="en-IE" dirty="0"/>
              <a:t>.  </a:t>
            </a:r>
          </a:p>
          <a:p>
            <a:r>
              <a:rPr lang="en-IE" dirty="0"/>
              <a:t>We have learned that Social Innovation implies reinventing and figuring out better ways to do things by transforming dominant ideas, views, and ways of doing things in a way that participation, reflection and community become central. </a:t>
            </a:r>
            <a:r>
              <a:rPr lang="en-IE" b="1" dirty="0"/>
              <a:t>This is a lot to take on for one person alone!</a:t>
            </a:r>
          </a:p>
          <a:p>
            <a:r>
              <a:rPr lang="en-IE" dirty="0"/>
              <a:t>Social innovation requires a transformation in innovation practices. Makerspaces are potential places for trying out and testing social innovation activities. They are a </a:t>
            </a:r>
            <a:r>
              <a:rPr lang="en-IE" b="1" dirty="0"/>
              <a:t>great place for a team to come together </a:t>
            </a:r>
            <a:r>
              <a:rPr lang="en-IE" dirty="0"/>
              <a:t>access tools, skills and advice to design and make anything they wish. </a:t>
            </a:r>
          </a:p>
          <a:p>
            <a:r>
              <a:rPr lang="en-IE" dirty="0"/>
              <a:t>They </a:t>
            </a:r>
            <a:r>
              <a:rPr lang="en-IE" b="1" dirty="0"/>
              <a:t>allow a networking space </a:t>
            </a:r>
            <a:r>
              <a:rPr lang="en-IE" dirty="0"/>
              <a:t>that can be on/off line, be part of a platform or a social network. Allows young people to debate over ideas and designs. They are also a place for personal recreation, entrepreneurship development and education .</a:t>
            </a:r>
          </a:p>
        </p:txBody>
      </p:sp>
      <p:sp>
        <p:nvSpPr>
          <p:cNvPr id="6" name="Text Placeholder 5">
            <a:extLst>
              <a:ext uri="{FF2B5EF4-FFF2-40B4-BE49-F238E27FC236}">
                <a16:creationId xmlns:a16="http://schemas.microsoft.com/office/drawing/2014/main" id="{FE665B71-D1A2-434A-AF6D-F7C2258B2451}"/>
              </a:ext>
            </a:extLst>
          </p:cNvPr>
          <p:cNvSpPr>
            <a:spLocks noGrp="1"/>
          </p:cNvSpPr>
          <p:nvPr>
            <p:ph type="body" sz="quarter" idx="15"/>
          </p:nvPr>
        </p:nvSpPr>
        <p:spPr>
          <a:xfrm>
            <a:off x="484428" y="434566"/>
            <a:ext cx="2852539" cy="5425452"/>
          </a:xfrm>
        </p:spPr>
        <p:txBody>
          <a:bodyPr>
            <a:normAutofit/>
          </a:bodyPr>
          <a:lstStyle/>
          <a:p>
            <a:pPr algn="ctr">
              <a:spcBef>
                <a:spcPts val="0"/>
              </a:spcBef>
            </a:pPr>
            <a:r>
              <a:rPr lang="en-IE" b="1" dirty="0">
                <a:solidFill>
                  <a:schemeClr val="tx1">
                    <a:lumMod val="85000"/>
                    <a:lumOff val="15000"/>
                  </a:schemeClr>
                </a:solidFill>
              </a:rPr>
              <a:t>Makerspaces in the Context of Digital Social Innovation</a:t>
            </a:r>
          </a:p>
          <a:p>
            <a:pPr>
              <a:spcBef>
                <a:spcPts val="0"/>
              </a:spcBef>
            </a:pPr>
            <a:endParaRPr lang="en-IE" b="1" dirty="0">
              <a:solidFill>
                <a:schemeClr val="tx1">
                  <a:lumMod val="85000"/>
                  <a:lumOff val="15000"/>
                </a:schemeClr>
              </a:solidFill>
            </a:endParaRPr>
          </a:p>
          <a:p>
            <a:pPr algn="ctr">
              <a:spcBef>
                <a:spcPts val="0"/>
              </a:spcBef>
            </a:pPr>
            <a:r>
              <a:rPr lang="en-IE" i="1" dirty="0">
                <a:solidFill>
                  <a:schemeClr val="tx1">
                    <a:lumMod val="85000"/>
                    <a:lumOff val="15000"/>
                  </a:schemeClr>
                </a:solidFill>
              </a:rPr>
              <a:t>Two Heads are Better than One!</a:t>
            </a:r>
          </a:p>
          <a:p>
            <a:pPr>
              <a:spcBef>
                <a:spcPts val="0"/>
              </a:spcBef>
            </a:pPr>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p:txBody>
      </p:sp>
    </p:spTree>
    <p:extLst>
      <p:ext uri="{BB962C8B-B14F-4D97-AF65-F5344CB8AC3E}">
        <p14:creationId xmlns:p14="http://schemas.microsoft.com/office/powerpoint/2010/main" val="3866216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6A314C-380E-4E20-AF25-FF6E3FE9A765}"/>
              </a:ext>
            </a:extLst>
          </p:cNvPr>
          <p:cNvSpPr>
            <a:spLocks noGrp="1"/>
          </p:cNvSpPr>
          <p:nvPr>
            <p:ph type="body" sz="quarter" idx="14"/>
          </p:nvPr>
        </p:nvSpPr>
        <p:spPr>
          <a:xfrm>
            <a:off x="603258" y="2722830"/>
            <a:ext cx="10985483" cy="2644774"/>
          </a:xfrm>
        </p:spPr>
        <p:txBody>
          <a:bodyPr/>
          <a:lstStyle/>
          <a:p>
            <a:r>
              <a:rPr lang="en-IE" sz="2400" b="0" dirty="0">
                <a:solidFill>
                  <a:schemeClr val="tx1">
                    <a:lumMod val="85000"/>
                    <a:lumOff val="15000"/>
                  </a:schemeClr>
                </a:solidFill>
                <a:effectLst/>
              </a:rPr>
              <a:t>Making Sense </a:t>
            </a:r>
            <a:r>
              <a:rPr lang="en-IE" sz="2400" dirty="0">
                <a:solidFill>
                  <a:schemeClr val="tx1">
                    <a:lumMod val="85000"/>
                    <a:lumOff val="15000"/>
                  </a:schemeClr>
                </a:solidFill>
              </a:rPr>
              <a:t>is a project that aims </a:t>
            </a:r>
            <a:r>
              <a:rPr lang="en-IE" sz="2400" b="0" dirty="0">
                <a:solidFill>
                  <a:schemeClr val="tx1">
                    <a:lumMod val="85000"/>
                    <a:lumOff val="15000"/>
                  </a:schemeClr>
                </a:solidFill>
                <a:effectLst/>
              </a:rPr>
              <a:t>to explore how open source software, open source hardware, digital maker practices and open design can be effectively used by local communities to fabricate their own sensing tools, make sense of their environments and address pressing environmental problems in air, water, soil and sound pollution. How can makers and designers collaborate to re-think the future of participatory sensing? How can sensors and data be designed to foster broad engagement and sustainable positive action?  These were some of the questions that participants explored at the Making Sense workshop held on August 9th at the Fab12 annual conference in Shenzhen.</a:t>
            </a:r>
          </a:p>
          <a:p>
            <a:endParaRPr lang="en-IE" dirty="0"/>
          </a:p>
        </p:txBody>
      </p:sp>
      <p:sp>
        <p:nvSpPr>
          <p:cNvPr id="6" name="Text Placeholder 5">
            <a:extLst>
              <a:ext uri="{FF2B5EF4-FFF2-40B4-BE49-F238E27FC236}">
                <a16:creationId xmlns:a16="http://schemas.microsoft.com/office/drawing/2014/main" id="{76AA36B8-A506-4DC1-83F4-4C574A59556C}"/>
              </a:ext>
            </a:extLst>
          </p:cNvPr>
          <p:cNvSpPr>
            <a:spLocks noGrp="1"/>
          </p:cNvSpPr>
          <p:nvPr>
            <p:ph type="body" sz="quarter" idx="15"/>
          </p:nvPr>
        </p:nvSpPr>
        <p:spPr>
          <a:xfrm>
            <a:off x="508177" y="1490396"/>
            <a:ext cx="10174911" cy="697353"/>
          </a:xfrm>
        </p:spPr>
        <p:txBody>
          <a:bodyPr>
            <a:noAutofit/>
          </a:bodyPr>
          <a:lstStyle/>
          <a:p>
            <a:r>
              <a:rPr lang="en-IE" b="1" dirty="0">
                <a:hlinkClick r:id="rId2">
                  <a:extLst>
                    <a:ext uri="{A12FA001-AC4F-418D-AE19-62706E023703}">
                      <ahyp:hlinkClr xmlns:ahyp="http://schemas.microsoft.com/office/drawing/2018/hyperlinkcolor" val="tx"/>
                    </a:ext>
                  </a:extLst>
                </a:hlinkClick>
              </a:rPr>
              <a:t>Making Sense </a:t>
            </a:r>
            <a:r>
              <a:rPr lang="en-IE" b="1" dirty="0"/>
              <a:t>Project Developed Through Fab Lab Collaboration</a:t>
            </a:r>
          </a:p>
          <a:p>
            <a:endParaRPr lang="en-IE" dirty="0"/>
          </a:p>
        </p:txBody>
      </p:sp>
      <p:sp>
        <p:nvSpPr>
          <p:cNvPr id="7" name="Text Placeholder 6">
            <a:extLst>
              <a:ext uri="{FF2B5EF4-FFF2-40B4-BE49-F238E27FC236}">
                <a16:creationId xmlns:a16="http://schemas.microsoft.com/office/drawing/2014/main" id="{F929DD23-37C9-434C-A137-99126C04AC4C}"/>
              </a:ext>
            </a:extLst>
          </p:cNvPr>
          <p:cNvSpPr txBox="1">
            <a:spLocks/>
          </p:cNvSpPr>
          <p:nvPr/>
        </p:nvSpPr>
        <p:spPr>
          <a:xfrm>
            <a:off x="508177" y="420876"/>
            <a:ext cx="8744209"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a:solidFill>
                  <a:srgbClr val="A6377D"/>
                </a:solidFill>
                <a:latin typeface="Cooper Black" panose="0208090404030B020404" pitchFamily="18" charset="0"/>
              </a:rPr>
              <a:t>EXAMPLE YDSI’s – Making Sense</a:t>
            </a:r>
          </a:p>
          <a:p>
            <a:pPr marL="0" indent="0">
              <a:spcBef>
                <a:spcPts val="0"/>
              </a:spcBef>
              <a:buNone/>
            </a:pPr>
            <a:r>
              <a:rPr lang="en-IE" sz="2200" b="1" i="1" dirty="0">
                <a:solidFill>
                  <a:srgbClr val="ED2A59"/>
                </a:solidFill>
              </a:rPr>
              <a:t>Co-creating technology for change with concerned communities</a:t>
            </a:r>
          </a:p>
        </p:txBody>
      </p:sp>
    </p:spTree>
    <p:extLst>
      <p:ext uri="{BB962C8B-B14F-4D97-AF65-F5344CB8AC3E}">
        <p14:creationId xmlns:p14="http://schemas.microsoft.com/office/powerpoint/2010/main" val="39285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3602A15-504A-4525-9F7E-994EABF92009}"/>
              </a:ext>
            </a:extLst>
          </p:cNvPr>
          <p:cNvSpPr>
            <a:spLocks noGrp="1"/>
          </p:cNvSpPr>
          <p:nvPr>
            <p:ph type="body" sz="quarter" idx="14"/>
          </p:nvPr>
        </p:nvSpPr>
        <p:spPr>
          <a:xfrm>
            <a:off x="6926355" y="1862417"/>
            <a:ext cx="4866429" cy="2592420"/>
          </a:xfrm>
        </p:spPr>
        <p:txBody>
          <a:bodyPr/>
          <a:lstStyle/>
          <a:p>
            <a:r>
              <a:rPr lang="en-IE" b="0" i="0" dirty="0">
                <a:solidFill>
                  <a:srgbClr val="333333"/>
                </a:solidFill>
                <a:effectLst/>
                <a:latin typeface="Rubik"/>
              </a:rPr>
              <a:t>The Making Sense team members, </a:t>
            </a:r>
            <a:r>
              <a:rPr lang="en-IE" b="0" i="0" dirty="0" err="1">
                <a:solidFill>
                  <a:srgbClr val="333333"/>
                </a:solidFill>
                <a:effectLst/>
                <a:latin typeface="Rubik"/>
              </a:rPr>
              <a:t>Gui</a:t>
            </a:r>
            <a:r>
              <a:rPr lang="en-IE" b="0" i="0" dirty="0">
                <a:solidFill>
                  <a:srgbClr val="333333"/>
                </a:solidFill>
                <a:effectLst/>
                <a:latin typeface="Rubik"/>
              </a:rPr>
              <a:t> </a:t>
            </a:r>
            <a:r>
              <a:rPr lang="en-IE" b="0" i="0" dirty="0" err="1">
                <a:solidFill>
                  <a:srgbClr val="333333"/>
                </a:solidFill>
                <a:effectLst/>
                <a:latin typeface="Rubik"/>
              </a:rPr>
              <a:t>Seiz</a:t>
            </a:r>
            <a:r>
              <a:rPr lang="en-IE" b="0" i="0" dirty="0">
                <a:solidFill>
                  <a:srgbClr val="333333"/>
                </a:solidFill>
                <a:effectLst/>
                <a:latin typeface="Rubik"/>
              </a:rPr>
              <a:t> (IAAC), Emma </a:t>
            </a:r>
            <a:r>
              <a:rPr lang="en-IE" b="0" i="0" dirty="0" err="1">
                <a:solidFill>
                  <a:srgbClr val="333333"/>
                </a:solidFill>
                <a:effectLst/>
                <a:latin typeface="Rubik"/>
              </a:rPr>
              <a:t>Pareschi</a:t>
            </a:r>
            <a:r>
              <a:rPr lang="en-IE" b="0" i="0" dirty="0">
                <a:solidFill>
                  <a:srgbClr val="333333"/>
                </a:solidFill>
                <a:effectLst/>
                <a:latin typeface="Rubik"/>
              </a:rPr>
              <a:t> (</a:t>
            </a:r>
            <a:r>
              <a:rPr lang="en-IE" b="0" i="0" dirty="0" err="1">
                <a:solidFill>
                  <a:srgbClr val="333333"/>
                </a:solidFill>
                <a:effectLst/>
                <a:latin typeface="Rubik"/>
              </a:rPr>
              <a:t>Waag</a:t>
            </a:r>
            <a:r>
              <a:rPr lang="en-IE" b="0" i="0" dirty="0">
                <a:solidFill>
                  <a:srgbClr val="333333"/>
                </a:solidFill>
                <a:effectLst/>
                <a:latin typeface="Rubik"/>
              </a:rPr>
              <a:t>) and Mara Balestrini (IAAC) devised a workshop </a:t>
            </a:r>
            <a:r>
              <a:rPr lang="en-IE" b="0" i="0" dirty="0" err="1">
                <a:solidFill>
                  <a:srgbClr val="333333"/>
                </a:solidFill>
                <a:effectLst/>
                <a:latin typeface="Rubik"/>
              </a:rPr>
              <a:t>centered</a:t>
            </a:r>
            <a:r>
              <a:rPr lang="en-IE" b="0" i="0" dirty="0">
                <a:solidFill>
                  <a:srgbClr val="333333"/>
                </a:solidFill>
                <a:effectLst/>
                <a:latin typeface="Rubik"/>
              </a:rPr>
              <a:t> around critical design methods to guide the creative process, and engage participants, in imagining how participatory sensing tools and initiatives could help to address pressing environmental issues in </a:t>
            </a:r>
            <a:r>
              <a:rPr lang="en-IE" b="0" i="1" dirty="0" err="1">
                <a:solidFill>
                  <a:srgbClr val="333333"/>
                </a:solidFill>
                <a:effectLst/>
                <a:latin typeface="Rubik"/>
              </a:rPr>
              <a:t>Futureville</a:t>
            </a:r>
            <a:r>
              <a:rPr lang="en-IE" b="0" i="0" dirty="0">
                <a:solidFill>
                  <a:srgbClr val="333333"/>
                </a:solidFill>
                <a:effectLst/>
                <a:latin typeface="Rubik"/>
              </a:rPr>
              <a:t>, a fictional city. To achieve this goal, the was workshop comprised of three phases.</a:t>
            </a:r>
          </a:p>
          <a:p>
            <a:endParaRPr lang="en-IE" dirty="0"/>
          </a:p>
        </p:txBody>
      </p:sp>
      <p:pic>
        <p:nvPicPr>
          <p:cNvPr id="10" name="Picture 9">
            <a:extLst>
              <a:ext uri="{FF2B5EF4-FFF2-40B4-BE49-F238E27FC236}">
                <a16:creationId xmlns:a16="http://schemas.microsoft.com/office/drawing/2014/main" id="{C22E1A51-1D37-4F89-90F4-0267D83658E4}"/>
              </a:ext>
            </a:extLst>
          </p:cNvPr>
          <p:cNvPicPr>
            <a:picLocks noChangeAspect="1"/>
          </p:cNvPicPr>
          <p:nvPr/>
        </p:nvPicPr>
        <p:blipFill>
          <a:blip r:embed="rId2"/>
          <a:stretch>
            <a:fillRect/>
          </a:stretch>
        </p:blipFill>
        <p:spPr>
          <a:xfrm>
            <a:off x="1179900" y="2771112"/>
            <a:ext cx="4985510" cy="3323673"/>
          </a:xfrm>
          <a:prstGeom prst="rect">
            <a:avLst/>
          </a:prstGeom>
        </p:spPr>
      </p:pic>
      <p:sp>
        <p:nvSpPr>
          <p:cNvPr id="11" name="Text Placeholder 5">
            <a:extLst>
              <a:ext uri="{FF2B5EF4-FFF2-40B4-BE49-F238E27FC236}">
                <a16:creationId xmlns:a16="http://schemas.microsoft.com/office/drawing/2014/main" id="{022C89CF-A5C9-45F5-8224-7D9537DAEC9E}"/>
              </a:ext>
            </a:extLst>
          </p:cNvPr>
          <p:cNvSpPr txBox="1">
            <a:spLocks/>
          </p:cNvSpPr>
          <p:nvPr/>
        </p:nvSpPr>
        <p:spPr>
          <a:xfrm>
            <a:off x="5694631" y="913136"/>
            <a:ext cx="6020553"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IE" b="1" dirty="0">
                <a:solidFill>
                  <a:srgbClr val="ED2A59"/>
                </a:solidFill>
                <a:hlinkClick r:id="rId3">
                  <a:extLst>
                    <a:ext uri="{A12FA001-AC4F-418D-AE19-62706E023703}">
                      <ahyp:hlinkClr xmlns:ahyp="http://schemas.microsoft.com/office/drawing/2018/hyperlinkcolor" val="tx"/>
                    </a:ext>
                  </a:extLst>
                </a:hlinkClick>
              </a:rPr>
              <a:t>Making Sense </a:t>
            </a:r>
            <a:r>
              <a:rPr lang="en-IE" b="1" dirty="0">
                <a:solidFill>
                  <a:srgbClr val="ED2A59"/>
                </a:solidFill>
              </a:rPr>
              <a:t>Project Developed Through Fab Lab Collaboration</a:t>
            </a:r>
          </a:p>
          <a:p>
            <a:pPr algn="r"/>
            <a:endParaRPr lang="en-IE" dirty="0"/>
          </a:p>
        </p:txBody>
      </p:sp>
      <p:sp>
        <p:nvSpPr>
          <p:cNvPr id="14" name="Text Placeholder 6">
            <a:extLst>
              <a:ext uri="{FF2B5EF4-FFF2-40B4-BE49-F238E27FC236}">
                <a16:creationId xmlns:a16="http://schemas.microsoft.com/office/drawing/2014/main" id="{BA0A365D-9652-40F7-8EB6-A79A844BC8CE}"/>
              </a:ext>
            </a:extLst>
          </p:cNvPr>
          <p:cNvSpPr txBox="1">
            <a:spLocks/>
          </p:cNvSpPr>
          <p:nvPr/>
        </p:nvSpPr>
        <p:spPr>
          <a:xfrm>
            <a:off x="1" y="0"/>
            <a:ext cx="811190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a:solidFill>
                  <a:srgbClr val="A6377D"/>
                </a:solidFill>
                <a:latin typeface="Cooper Black" panose="0208090404030B020404" pitchFamily="18" charset="0"/>
              </a:rPr>
              <a:t>EXAMPLE YDSI – Making Sense</a:t>
            </a:r>
          </a:p>
          <a:p>
            <a:pPr marL="0" indent="0">
              <a:spcBef>
                <a:spcPts val="0"/>
              </a:spcBef>
              <a:buNone/>
            </a:pPr>
            <a:r>
              <a:rPr lang="en-IE" sz="2000" b="1" i="1" dirty="0">
                <a:solidFill>
                  <a:srgbClr val="ED2A59"/>
                </a:solidFill>
              </a:rPr>
              <a:t>Co-creating technology for change with concerned communities</a:t>
            </a:r>
          </a:p>
        </p:txBody>
      </p:sp>
    </p:spTree>
    <p:extLst>
      <p:ext uri="{BB962C8B-B14F-4D97-AF65-F5344CB8AC3E}">
        <p14:creationId xmlns:p14="http://schemas.microsoft.com/office/powerpoint/2010/main" val="4225742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9ACB90-266B-4F03-A78C-C12BA79BDC41}"/>
              </a:ext>
            </a:extLst>
          </p:cNvPr>
          <p:cNvSpPr>
            <a:spLocks noGrp="1"/>
          </p:cNvSpPr>
          <p:nvPr>
            <p:ph type="body" sz="quarter" idx="14"/>
          </p:nvPr>
        </p:nvSpPr>
        <p:spPr>
          <a:xfrm>
            <a:off x="5359398" y="0"/>
            <a:ext cx="6355784" cy="1021029"/>
          </a:xfrm>
        </p:spPr>
        <p:txBody>
          <a:bodyPr>
            <a:normAutofit lnSpcReduction="10000"/>
          </a:bodyPr>
          <a:lstStyle/>
          <a:p>
            <a:r>
              <a:rPr lang="en-IE" b="1" dirty="0"/>
              <a:t>Exercise – Set Up Your Own Makerspace</a:t>
            </a:r>
          </a:p>
        </p:txBody>
      </p:sp>
      <p:sp>
        <p:nvSpPr>
          <p:cNvPr id="5" name="Text Placeholder 4">
            <a:extLst>
              <a:ext uri="{FF2B5EF4-FFF2-40B4-BE49-F238E27FC236}">
                <a16:creationId xmlns:a16="http://schemas.microsoft.com/office/drawing/2014/main" id="{A4635705-F76F-4923-8B23-1960AE998B10}"/>
              </a:ext>
            </a:extLst>
          </p:cNvPr>
          <p:cNvSpPr>
            <a:spLocks noGrp="1"/>
          </p:cNvSpPr>
          <p:nvPr>
            <p:ph type="body" sz="quarter" idx="15"/>
          </p:nvPr>
        </p:nvSpPr>
        <p:spPr>
          <a:xfrm>
            <a:off x="5458988" y="1021029"/>
            <a:ext cx="6355784" cy="2754349"/>
          </a:xfrm>
        </p:spPr>
        <p:txBody>
          <a:bodyPr/>
          <a:lstStyle/>
          <a:p>
            <a:r>
              <a:rPr lang="en-IE" dirty="0"/>
              <a:t>You can create your own Makerspace at home or at school. It is about creating a community or class project workspace where people with common interests can come together. Often they revolve around topics in computers, digital design, science, AI etc. </a:t>
            </a:r>
          </a:p>
          <a:p>
            <a:r>
              <a:rPr lang="en-IE" dirty="0"/>
              <a:t>As long as people can meet, socialise, discuss, learn and collaborate. These are great for learning groups providing </a:t>
            </a:r>
            <a:r>
              <a:rPr lang="en-IE" b="0" i="0" dirty="0">
                <a:effectLst/>
                <a:latin typeface="-apple-system"/>
              </a:rPr>
              <a:t>hands on learning, helps with critical thinking skills and even boosts self-confidence.  </a:t>
            </a:r>
          </a:p>
          <a:p>
            <a:r>
              <a:rPr lang="en-IE" dirty="0"/>
              <a:t>Its about creating something out of nothing or very little and exploring your own interests that is at the core of makerspace. </a:t>
            </a:r>
          </a:p>
          <a:p>
            <a:endParaRPr lang="en-IE" b="0" i="0" dirty="0">
              <a:effectLst/>
              <a:latin typeface="-apple-system"/>
            </a:endParaRPr>
          </a:p>
        </p:txBody>
      </p:sp>
      <p:pic>
        <p:nvPicPr>
          <p:cNvPr id="10" name="Picture Placeholder 9" descr="A person and person looking at a computer&#10;&#10;Description automatically generated with medium confidence">
            <a:extLst>
              <a:ext uri="{FF2B5EF4-FFF2-40B4-BE49-F238E27FC236}">
                <a16:creationId xmlns:a16="http://schemas.microsoft.com/office/drawing/2014/main" id="{01D187A2-D5C2-4758-8695-3CAB6F33A471}"/>
              </a:ext>
            </a:extLst>
          </p:cNvPr>
          <p:cNvPicPr>
            <a:picLocks noGrp="1" noChangeAspect="1"/>
          </p:cNvPicPr>
          <p:nvPr>
            <p:ph type="pic" sz="quarter" idx="16"/>
          </p:nvPr>
        </p:nvPicPr>
        <p:blipFill>
          <a:blip r:embed="rId2"/>
          <a:srcRect l="32799" r="32799"/>
          <a:stretch>
            <a:fillRect/>
          </a:stretch>
        </p:blipFill>
        <p:spPr/>
      </p:pic>
    </p:spTree>
    <p:extLst>
      <p:ext uri="{BB962C8B-B14F-4D97-AF65-F5344CB8AC3E}">
        <p14:creationId xmlns:p14="http://schemas.microsoft.com/office/powerpoint/2010/main" val="28542497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9ACB90-266B-4F03-A78C-C12BA79BDC41}"/>
              </a:ext>
            </a:extLst>
          </p:cNvPr>
          <p:cNvSpPr>
            <a:spLocks noGrp="1"/>
          </p:cNvSpPr>
          <p:nvPr>
            <p:ph type="body" sz="quarter" idx="14"/>
          </p:nvPr>
        </p:nvSpPr>
        <p:spPr>
          <a:xfrm>
            <a:off x="5359398" y="153910"/>
            <a:ext cx="4953000" cy="867120"/>
          </a:xfrm>
        </p:spPr>
        <p:txBody>
          <a:bodyPr>
            <a:normAutofit fontScale="92500" lnSpcReduction="20000"/>
          </a:bodyPr>
          <a:lstStyle/>
          <a:p>
            <a:r>
              <a:rPr lang="en-IE" b="1" dirty="0"/>
              <a:t>Exercise - Set Up Your Own Makerspace</a:t>
            </a:r>
          </a:p>
        </p:txBody>
      </p:sp>
      <p:sp>
        <p:nvSpPr>
          <p:cNvPr id="5" name="Text Placeholder 4">
            <a:extLst>
              <a:ext uri="{FF2B5EF4-FFF2-40B4-BE49-F238E27FC236}">
                <a16:creationId xmlns:a16="http://schemas.microsoft.com/office/drawing/2014/main" id="{A4635705-F76F-4923-8B23-1960AE998B10}"/>
              </a:ext>
            </a:extLst>
          </p:cNvPr>
          <p:cNvSpPr>
            <a:spLocks noGrp="1"/>
          </p:cNvSpPr>
          <p:nvPr>
            <p:ph type="body" sz="quarter" idx="15"/>
          </p:nvPr>
        </p:nvSpPr>
        <p:spPr>
          <a:xfrm>
            <a:off x="5458988" y="1021029"/>
            <a:ext cx="6355784" cy="2754349"/>
          </a:xfrm>
        </p:spPr>
        <p:txBody>
          <a:bodyPr/>
          <a:lstStyle/>
          <a:p>
            <a:r>
              <a:rPr lang="en-IE" dirty="0">
                <a:latin typeface="-apple-system"/>
              </a:rPr>
              <a:t>Allocate some time in your classroom to come together. Invite people to join you. Provide the objective. Start working on an idea (see Module 3). Decorate and equip a corner with all the equipment and resources, crafts and information you need. Have a file set up on a computer with all your ideas, information, research and suggestions.</a:t>
            </a:r>
            <a:endParaRPr lang="en-IE" b="0" i="0" dirty="0">
              <a:effectLst/>
              <a:latin typeface="-apple-system"/>
            </a:endParaRPr>
          </a:p>
          <a:p>
            <a:r>
              <a:rPr lang="en-IE" b="0" i="0" dirty="0">
                <a:effectLst/>
                <a:latin typeface="-apple-system"/>
              </a:rPr>
              <a:t>Some of the skills that are learned in a makerspace pertain to electronics, 3d printing, 3D </a:t>
            </a:r>
            <a:r>
              <a:rPr lang="en-IE" b="0" i="0" dirty="0" err="1">
                <a:effectLst/>
                <a:latin typeface="-apple-system"/>
              </a:rPr>
              <a:t>modeling</a:t>
            </a:r>
            <a:r>
              <a:rPr lang="en-IE" b="0" i="0" dirty="0">
                <a:effectLst/>
                <a:latin typeface="-apple-system"/>
              </a:rPr>
              <a:t>, coding, robotics and even woodworking,   Makerspaces are also fostering entrepreneurship and are being utilized as incubators and accelerators for business </a:t>
            </a:r>
            <a:r>
              <a:rPr lang="en-IE" b="0" i="0" dirty="0" err="1">
                <a:effectLst/>
                <a:latin typeface="-apple-system"/>
              </a:rPr>
              <a:t>startups</a:t>
            </a:r>
            <a:r>
              <a:rPr lang="en-IE" b="0" i="0" dirty="0">
                <a:effectLst/>
                <a:latin typeface="-apple-system"/>
              </a:rPr>
              <a:t>.  </a:t>
            </a:r>
          </a:p>
          <a:p>
            <a:r>
              <a:rPr lang="en-IE" b="1" dirty="0">
                <a:latin typeface="-apple-system"/>
                <a:hlinkClick r:id="rId2">
                  <a:extLst>
                    <a:ext uri="{A12FA001-AC4F-418D-AE19-62706E023703}">
                      <ahyp:hlinkClr xmlns:ahyp="http://schemas.microsoft.com/office/drawing/2018/hyperlinkcolor" val="tx"/>
                    </a:ext>
                  </a:extLst>
                </a:hlinkClick>
              </a:rPr>
              <a:t>Examples of Educational Makerspaces</a:t>
            </a:r>
            <a:endParaRPr lang="en-IE" b="1" dirty="0"/>
          </a:p>
        </p:txBody>
      </p:sp>
      <p:pic>
        <p:nvPicPr>
          <p:cNvPr id="10" name="Picture Placeholder 9" descr="A person and person looking at a computer&#10;&#10;Description automatically generated with medium confidence">
            <a:extLst>
              <a:ext uri="{FF2B5EF4-FFF2-40B4-BE49-F238E27FC236}">
                <a16:creationId xmlns:a16="http://schemas.microsoft.com/office/drawing/2014/main" id="{01D187A2-D5C2-4758-8695-3CAB6F33A471}"/>
              </a:ext>
            </a:extLst>
          </p:cNvPr>
          <p:cNvPicPr>
            <a:picLocks noGrp="1" noChangeAspect="1"/>
          </p:cNvPicPr>
          <p:nvPr>
            <p:ph type="pic" sz="quarter" idx="16"/>
          </p:nvPr>
        </p:nvPicPr>
        <p:blipFill>
          <a:blip r:embed="rId3"/>
          <a:srcRect l="32799" r="32799"/>
          <a:stretch>
            <a:fillRect/>
          </a:stretch>
        </p:blipFill>
        <p:spPr/>
      </p:pic>
    </p:spTree>
    <p:extLst>
      <p:ext uri="{BB962C8B-B14F-4D97-AF65-F5344CB8AC3E}">
        <p14:creationId xmlns:p14="http://schemas.microsoft.com/office/powerpoint/2010/main" val="3473442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7ED65A-48E1-4601-B2B9-1DBDE3AC625D}"/>
              </a:ext>
            </a:extLst>
          </p:cNvPr>
          <p:cNvSpPr>
            <a:spLocks noGrp="1"/>
          </p:cNvSpPr>
          <p:nvPr>
            <p:ph type="body" sz="quarter" idx="14"/>
          </p:nvPr>
        </p:nvSpPr>
        <p:spPr>
          <a:xfrm>
            <a:off x="6174463" y="167442"/>
            <a:ext cx="5618322" cy="697353"/>
          </a:xfrm>
        </p:spPr>
        <p:txBody>
          <a:bodyPr>
            <a:noAutofit/>
          </a:bodyPr>
          <a:lstStyle/>
          <a:p>
            <a:r>
              <a:rPr lang="en-IE" b="1" i="0" dirty="0">
                <a:effectLst/>
              </a:rPr>
              <a:t>A Makerspace is  </a:t>
            </a:r>
          </a:p>
          <a:p>
            <a:r>
              <a:rPr lang="en-IE" b="1" i="0" dirty="0">
                <a:effectLst/>
              </a:rPr>
              <a:t>“a collision of art, technology, learning, and collaboration”</a:t>
            </a:r>
            <a:endParaRPr lang="en-IE" b="1" dirty="0"/>
          </a:p>
        </p:txBody>
      </p:sp>
      <p:sp>
        <p:nvSpPr>
          <p:cNvPr id="7" name="Text Placeholder 6">
            <a:extLst>
              <a:ext uri="{FF2B5EF4-FFF2-40B4-BE49-F238E27FC236}">
                <a16:creationId xmlns:a16="http://schemas.microsoft.com/office/drawing/2014/main" id="{FE4A2C5A-852A-4BE7-8EF8-4BC5BF373B80}"/>
              </a:ext>
            </a:extLst>
          </p:cNvPr>
          <p:cNvSpPr>
            <a:spLocks noGrp="1"/>
          </p:cNvSpPr>
          <p:nvPr>
            <p:ph type="body" sz="quarter" idx="15"/>
          </p:nvPr>
        </p:nvSpPr>
        <p:spPr>
          <a:xfrm>
            <a:off x="6926355" y="2484890"/>
            <a:ext cx="4866429" cy="2592420"/>
          </a:xfrm>
        </p:spPr>
        <p:txBody>
          <a:bodyPr/>
          <a:lstStyle/>
          <a:p>
            <a:r>
              <a:rPr lang="en-IE" b="0" i="0" dirty="0">
                <a:effectLst/>
                <a:latin typeface="-apple-system"/>
              </a:rPr>
              <a:t>‘A space with materials for students to let their curiosity and imagination come to life.   An informal, playful, atmosphere for learning to unfold.   A space where making, rather than consuming is the focus.   A space where trans-disciplinary learning, inquiry, risk-taking, thinking, crafting, tinkering, and wondering can blossom.”</a:t>
            </a:r>
            <a:r>
              <a:rPr lang="en-IE" dirty="0">
                <a:latin typeface="-apple-system"/>
              </a:rPr>
              <a:t> Ann Smart</a:t>
            </a:r>
            <a:endParaRPr lang="en-IE" dirty="0"/>
          </a:p>
        </p:txBody>
      </p:sp>
      <p:sp>
        <p:nvSpPr>
          <p:cNvPr id="8" name="Text Placeholder 7">
            <a:extLst>
              <a:ext uri="{FF2B5EF4-FFF2-40B4-BE49-F238E27FC236}">
                <a16:creationId xmlns:a16="http://schemas.microsoft.com/office/drawing/2014/main" id="{40B424C6-005E-499A-8185-5AD775E26889}"/>
              </a:ext>
            </a:extLst>
          </p:cNvPr>
          <p:cNvSpPr>
            <a:spLocks noGrp="1"/>
          </p:cNvSpPr>
          <p:nvPr>
            <p:ph type="body" sz="quarter" idx="16"/>
          </p:nvPr>
        </p:nvSpPr>
        <p:spPr>
          <a:xfrm>
            <a:off x="4535925" y="4156567"/>
            <a:ext cx="785328" cy="1056986"/>
          </a:xfrm>
        </p:spPr>
        <p:txBody>
          <a:bodyPr>
            <a:normAutofit fontScale="85000" lnSpcReduction="20000"/>
          </a:bodyPr>
          <a:lstStyle/>
          <a:p>
            <a:endParaRPr lang="en-IE"/>
          </a:p>
        </p:txBody>
      </p:sp>
      <p:sp>
        <p:nvSpPr>
          <p:cNvPr id="5" name="Text Placeholder 4">
            <a:extLst>
              <a:ext uri="{FF2B5EF4-FFF2-40B4-BE49-F238E27FC236}">
                <a16:creationId xmlns:a16="http://schemas.microsoft.com/office/drawing/2014/main" id="{D6B8E9AA-2AA3-4777-B09C-329493154491}"/>
              </a:ext>
            </a:extLst>
          </p:cNvPr>
          <p:cNvSpPr>
            <a:spLocks noGrp="1"/>
          </p:cNvSpPr>
          <p:nvPr>
            <p:ph type="body" sz="quarter" idx="13"/>
          </p:nvPr>
        </p:nvSpPr>
        <p:spPr/>
        <p:txBody>
          <a:bodyPr/>
          <a:lstStyle/>
          <a:p>
            <a:r>
              <a:rPr lang="en-IE" b="0" i="0" dirty="0">
                <a:solidFill>
                  <a:srgbClr val="3F3F3F"/>
                </a:solidFill>
                <a:effectLst/>
                <a:latin typeface="-apple-system"/>
              </a:rPr>
              <a:t>“A maker space is a place where students can gather to create, invent, tinker, explore and discover using a variety of tools and materials.”</a:t>
            </a:r>
          </a:p>
          <a:p>
            <a:r>
              <a:rPr lang="en-IE" sz="2000" i="0" dirty="0">
                <a:solidFill>
                  <a:srgbClr val="3F3F3F"/>
                </a:solidFill>
                <a:latin typeface="-apple-system"/>
              </a:rPr>
              <a:t>Diana </a:t>
            </a:r>
            <a:r>
              <a:rPr lang="en-IE" sz="2000" i="0" dirty="0" err="1">
                <a:solidFill>
                  <a:srgbClr val="3F3F3F"/>
                </a:solidFill>
                <a:latin typeface="-apple-system"/>
              </a:rPr>
              <a:t>Rendina</a:t>
            </a:r>
            <a:r>
              <a:rPr lang="en-IE" sz="2000" i="0" dirty="0">
                <a:solidFill>
                  <a:srgbClr val="3F3F3F"/>
                </a:solidFill>
                <a:latin typeface="-apple-system"/>
              </a:rPr>
              <a:t>, Student</a:t>
            </a:r>
            <a:endParaRPr lang="en-IE" sz="2000" dirty="0"/>
          </a:p>
        </p:txBody>
      </p:sp>
      <p:sp>
        <p:nvSpPr>
          <p:cNvPr id="9" name="Text Placeholder 8">
            <a:extLst>
              <a:ext uri="{FF2B5EF4-FFF2-40B4-BE49-F238E27FC236}">
                <a16:creationId xmlns:a16="http://schemas.microsoft.com/office/drawing/2014/main" id="{CAA9C927-1D41-4C04-9041-49D3BC50B520}"/>
              </a:ext>
            </a:extLst>
          </p:cNvPr>
          <p:cNvSpPr>
            <a:spLocks noGrp="1"/>
          </p:cNvSpPr>
          <p:nvPr>
            <p:ph type="body" sz="quarter" idx="17"/>
          </p:nvPr>
        </p:nvSpPr>
        <p:spPr/>
        <p:txBody>
          <a:bodyPr>
            <a:normAutofit fontScale="92500" lnSpcReduction="10000"/>
          </a:bodyPr>
          <a:lstStyle/>
          <a:p>
            <a:endParaRPr lang="en-IE" dirty="0"/>
          </a:p>
        </p:txBody>
      </p:sp>
    </p:spTree>
    <p:extLst>
      <p:ext uri="{BB962C8B-B14F-4D97-AF65-F5344CB8AC3E}">
        <p14:creationId xmlns:p14="http://schemas.microsoft.com/office/powerpoint/2010/main" val="6891938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2E11AD2-85AB-4A87-AE67-0279EF3278B2}"/>
              </a:ext>
            </a:extLst>
          </p:cNvPr>
          <p:cNvSpPr>
            <a:spLocks noGrp="1"/>
          </p:cNvSpPr>
          <p:nvPr>
            <p:ph type="body" sz="quarter" idx="14"/>
          </p:nvPr>
        </p:nvSpPr>
        <p:spPr>
          <a:xfrm>
            <a:off x="5359398" y="126749"/>
            <a:ext cx="4953000" cy="990857"/>
          </a:xfrm>
        </p:spPr>
        <p:txBody>
          <a:bodyPr>
            <a:normAutofit fontScale="92500" lnSpcReduction="10000"/>
          </a:bodyPr>
          <a:lstStyle/>
          <a:p>
            <a:r>
              <a:rPr lang="en-IE" b="1" dirty="0"/>
              <a:t>European Level Support</a:t>
            </a:r>
          </a:p>
          <a:p>
            <a:r>
              <a:rPr lang="en-IE" sz="2800" i="1" dirty="0">
                <a:hlinkClick r:id="rId2">
                  <a:extLst>
                    <a:ext uri="{A12FA001-AC4F-418D-AE19-62706E023703}">
                      <ahyp:hlinkClr xmlns:ahyp="http://schemas.microsoft.com/office/drawing/2018/hyperlinkcolor" val="tx"/>
                    </a:ext>
                  </a:extLst>
                </a:hlinkClick>
              </a:rPr>
              <a:t>Social Innovation Commission</a:t>
            </a:r>
            <a:endParaRPr lang="en-IE" sz="2800" b="1" i="1" dirty="0"/>
          </a:p>
        </p:txBody>
      </p:sp>
      <p:sp>
        <p:nvSpPr>
          <p:cNvPr id="8" name="Text Placeholder 7">
            <a:extLst>
              <a:ext uri="{FF2B5EF4-FFF2-40B4-BE49-F238E27FC236}">
                <a16:creationId xmlns:a16="http://schemas.microsoft.com/office/drawing/2014/main" id="{D2CA3067-5E31-40A7-97DC-004D61D4E646}"/>
              </a:ext>
            </a:extLst>
          </p:cNvPr>
          <p:cNvSpPr>
            <a:spLocks noGrp="1"/>
          </p:cNvSpPr>
          <p:nvPr>
            <p:ph type="body" sz="quarter" idx="15"/>
          </p:nvPr>
        </p:nvSpPr>
        <p:spPr>
          <a:xfrm>
            <a:off x="5468042" y="1367108"/>
            <a:ext cx="6482532" cy="2754349"/>
          </a:xfrm>
        </p:spPr>
        <p:txBody>
          <a:bodyPr/>
          <a:lstStyle/>
          <a:p>
            <a:r>
              <a:rPr lang="en-IE" dirty="0"/>
              <a:t>The </a:t>
            </a:r>
            <a:r>
              <a:rPr lang="en-IE" dirty="0">
                <a:hlinkClick r:id="rId2">
                  <a:extLst>
                    <a:ext uri="{A12FA001-AC4F-418D-AE19-62706E023703}">
                      <ahyp:hlinkClr xmlns:ahyp="http://schemas.microsoft.com/office/drawing/2018/hyperlinkcolor" val="tx"/>
                    </a:ext>
                  </a:extLst>
                </a:hlinkClick>
              </a:rPr>
              <a:t>Social Innovation Commission </a:t>
            </a:r>
            <a:r>
              <a:rPr lang="en-IE" dirty="0"/>
              <a:t>has lots of resources and information focusing on providing support in;</a:t>
            </a:r>
          </a:p>
          <a:p>
            <a:pPr marL="342900" indent="-342900">
              <a:buFont typeface="Wingdings" panose="05000000000000000000" pitchFamily="2" charset="2"/>
              <a:buChar char="ü"/>
            </a:pPr>
            <a:r>
              <a:rPr lang="en-IE" b="1" dirty="0"/>
              <a:t>Networking</a:t>
            </a:r>
            <a:r>
              <a:rPr lang="en-IE" dirty="0"/>
              <a:t> - </a:t>
            </a:r>
            <a:r>
              <a:rPr lang="en-IE" b="0" i="0" dirty="0">
                <a:effectLst/>
              </a:rPr>
              <a:t>help businesses across Europe to connect, learn from each other, and share experiences through the </a:t>
            </a:r>
            <a:r>
              <a:rPr lang="en-IE" b="0" i="0" u="sng" dirty="0">
                <a:effectLst/>
                <a:hlinkClick r:id="rId3">
                  <a:extLst>
                    <a:ext uri="{A12FA001-AC4F-418D-AE19-62706E023703}">
                      <ahyp:hlinkClr xmlns:ahyp="http://schemas.microsoft.com/office/drawing/2018/hyperlinkcolor" val="tx"/>
                    </a:ext>
                  </a:extLst>
                </a:hlinkClick>
              </a:rPr>
              <a:t>Social Innovation Community</a:t>
            </a:r>
            <a:r>
              <a:rPr lang="en-IE" b="0" i="0" dirty="0">
                <a:effectLst/>
              </a:rPr>
              <a:t> portal.</a:t>
            </a:r>
            <a:endParaRPr lang="en-IE" dirty="0"/>
          </a:p>
          <a:p>
            <a:pPr marL="342900" indent="-342900">
              <a:buFont typeface="Wingdings" panose="05000000000000000000" pitchFamily="2" charset="2"/>
              <a:buChar char="ü"/>
            </a:pPr>
            <a:r>
              <a:rPr lang="en-IE" b="1" dirty="0"/>
              <a:t>Competitions </a:t>
            </a:r>
            <a:r>
              <a:rPr lang="en-IE" dirty="0"/>
              <a:t>- </a:t>
            </a:r>
            <a:r>
              <a:rPr lang="en-IE" b="0" i="0" dirty="0">
                <a:effectLst/>
              </a:rPr>
              <a:t>every year </a:t>
            </a:r>
            <a:r>
              <a:rPr lang="en-IE" dirty="0"/>
              <a:t>they</a:t>
            </a:r>
            <a:r>
              <a:rPr lang="en-IE" b="0" i="0" dirty="0">
                <a:effectLst/>
              </a:rPr>
              <a:t> organise the </a:t>
            </a:r>
            <a:r>
              <a:rPr lang="en-IE" b="0" i="0" u="sng" dirty="0">
                <a:effectLst/>
                <a:hlinkClick r:id="rId4">
                  <a:extLst>
                    <a:ext uri="{A12FA001-AC4F-418D-AE19-62706E023703}">
                      <ahyp:hlinkClr xmlns:ahyp="http://schemas.microsoft.com/office/drawing/2018/hyperlinkcolor" val="tx"/>
                    </a:ext>
                  </a:extLst>
                </a:hlinkClick>
              </a:rPr>
              <a:t>European Social Innovation Competition</a:t>
            </a:r>
            <a:r>
              <a:rPr lang="en-IE" b="0" i="0" dirty="0">
                <a:effectLst/>
              </a:rPr>
              <a:t> to source and support new solutions to societal challenges, and thereby raise awareness about social innovation. Other European contests also support social innovators, such as the </a:t>
            </a:r>
            <a:r>
              <a:rPr lang="en-IE" b="0" i="0" u="sng" dirty="0" err="1">
                <a:solidFill>
                  <a:srgbClr val="0563C1"/>
                </a:solidFill>
                <a:effectLst/>
                <a:hlinkClick r:id="rId5">
                  <a:extLst>
                    <a:ext uri="{A12FA001-AC4F-418D-AE19-62706E023703}">
                      <ahyp:hlinkClr xmlns:ahyp="http://schemas.microsoft.com/office/drawing/2018/hyperlinkcolor" val="tx"/>
                    </a:ext>
                  </a:extLst>
                </a:hlinkClick>
              </a:rPr>
              <a:t>RegioStars</a:t>
            </a:r>
            <a:r>
              <a:rPr lang="en-IE" b="0" i="0" u="sng" dirty="0">
                <a:effectLst/>
                <a:hlinkClick r:id="rId5">
                  <a:extLst>
                    <a:ext uri="{A12FA001-AC4F-418D-AE19-62706E023703}">
                      <ahyp:hlinkClr xmlns:ahyp="http://schemas.microsoft.com/office/drawing/2018/hyperlinkcolor" val="tx"/>
                    </a:ext>
                  </a:extLst>
                </a:hlinkClick>
              </a:rPr>
              <a:t> Awards</a:t>
            </a:r>
            <a:r>
              <a:rPr lang="en-IE" b="0" i="0" dirty="0">
                <a:effectLst/>
              </a:rPr>
              <a:t>, and the </a:t>
            </a:r>
            <a:r>
              <a:rPr lang="en-IE" b="0" i="0" u="sng" dirty="0">
                <a:effectLst/>
                <a:hlinkClick r:id="rId6">
                  <a:extLst>
                    <a:ext uri="{A12FA001-AC4F-418D-AE19-62706E023703}">
                      <ahyp:hlinkClr xmlns:ahyp="http://schemas.microsoft.com/office/drawing/2018/hyperlinkcolor" val="tx"/>
                    </a:ext>
                  </a:extLst>
                </a:hlinkClick>
              </a:rPr>
              <a:t>Social Innovation Tournament</a:t>
            </a:r>
            <a:r>
              <a:rPr lang="en-IE" b="0" i="0" dirty="0">
                <a:effectLst/>
              </a:rPr>
              <a:t>.</a:t>
            </a:r>
            <a:endParaRPr lang="en-IE" dirty="0"/>
          </a:p>
        </p:txBody>
      </p:sp>
      <p:pic>
        <p:nvPicPr>
          <p:cNvPr id="11" name="Picture Placeholder 10" descr="A picture containing text, person, person&#10;&#10;Description automatically generated">
            <a:extLst>
              <a:ext uri="{FF2B5EF4-FFF2-40B4-BE49-F238E27FC236}">
                <a16:creationId xmlns:a16="http://schemas.microsoft.com/office/drawing/2014/main" id="{0AD3C5C1-5D33-4DC6-BAE3-909E2D943ECF}"/>
              </a:ext>
            </a:extLst>
          </p:cNvPr>
          <p:cNvPicPr>
            <a:picLocks noGrp="1" noChangeAspect="1"/>
          </p:cNvPicPr>
          <p:nvPr>
            <p:ph type="pic" sz="quarter" idx="16"/>
          </p:nvPr>
        </p:nvPicPr>
        <p:blipFill>
          <a:blip r:embed="rId7"/>
          <a:srcRect l="11288" r="11288"/>
          <a:stretch>
            <a:fillRect/>
          </a:stretch>
        </p:blipFill>
        <p:spPr/>
      </p:pic>
    </p:spTree>
    <p:extLst>
      <p:ext uri="{BB962C8B-B14F-4D97-AF65-F5344CB8AC3E}">
        <p14:creationId xmlns:p14="http://schemas.microsoft.com/office/powerpoint/2010/main" val="29669771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2E11AD2-85AB-4A87-AE67-0279EF3278B2}"/>
              </a:ext>
            </a:extLst>
          </p:cNvPr>
          <p:cNvSpPr>
            <a:spLocks noGrp="1"/>
          </p:cNvSpPr>
          <p:nvPr>
            <p:ph type="body" sz="quarter" idx="14"/>
          </p:nvPr>
        </p:nvSpPr>
        <p:spPr>
          <a:xfrm>
            <a:off x="5359398" y="126749"/>
            <a:ext cx="4953000" cy="990857"/>
          </a:xfrm>
        </p:spPr>
        <p:txBody>
          <a:bodyPr>
            <a:normAutofit fontScale="92500" lnSpcReduction="10000"/>
          </a:bodyPr>
          <a:lstStyle/>
          <a:p>
            <a:r>
              <a:rPr lang="en-IE" b="1" dirty="0"/>
              <a:t>European Level Support</a:t>
            </a:r>
          </a:p>
          <a:p>
            <a:r>
              <a:rPr lang="en-IE" sz="2800" i="1" dirty="0">
                <a:hlinkClick r:id="rId2">
                  <a:extLst>
                    <a:ext uri="{A12FA001-AC4F-418D-AE19-62706E023703}">
                      <ahyp:hlinkClr xmlns:ahyp="http://schemas.microsoft.com/office/drawing/2018/hyperlinkcolor" val="tx"/>
                    </a:ext>
                  </a:extLst>
                </a:hlinkClick>
              </a:rPr>
              <a:t>Social Innovation Commission</a:t>
            </a:r>
            <a:endParaRPr lang="en-IE" sz="2800" b="1" i="1" dirty="0"/>
          </a:p>
        </p:txBody>
      </p:sp>
      <p:sp>
        <p:nvSpPr>
          <p:cNvPr id="8" name="Text Placeholder 7">
            <a:extLst>
              <a:ext uri="{FF2B5EF4-FFF2-40B4-BE49-F238E27FC236}">
                <a16:creationId xmlns:a16="http://schemas.microsoft.com/office/drawing/2014/main" id="{D2CA3067-5E31-40A7-97DC-004D61D4E646}"/>
              </a:ext>
            </a:extLst>
          </p:cNvPr>
          <p:cNvSpPr>
            <a:spLocks noGrp="1"/>
          </p:cNvSpPr>
          <p:nvPr>
            <p:ph type="body" sz="quarter" idx="15"/>
          </p:nvPr>
        </p:nvSpPr>
        <p:spPr>
          <a:xfrm>
            <a:off x="5468042" y="1367108"/>
            <a:ext cx="6482532" cy="2754349"/>
          </a:xfrm>
        </p:spPr>
        <p:txBody>
          <a:bodyPr/>
          <a:lstStyle/>
          <a:p>
            <a:pPr marL="342900" indent="-342900">
              <a:buFont typeface="Wingdings" panose="05000000000000000000" pitchFamily="2" charset="2"/>
              <a:buChar char="ü"/>
            </a:pPr>
            <a:r>
              <a:rPr lang="en-IE" b="1" i="0" dirty="0">
                <a:effectLst/>
              </a:rPr>
              <a:t>Funding - </a:t>
            </a:r>
            <a:r>
              <a:rPr lang="en-IE" dirty="0"/>
              <a:t>they</a:t>
            </a:r>
            <a:r>
              <a:rPr lang="en-IE" b="0" i="0" dirty="0">
                <a:effectLst/>
              </a:rPr>
              <a:t> offer direct funding to support social innovation through the </a:t>
            </a:r>
            <a:r>
              <a:rPr lang="en-IE" b="0" i="0" u="sng" dirty="0">
                <a:effectLst/>
                <a:hlinkClick r:id="rId3">
                  <a:extLst>
                    <a:ext uri="{A12FA001-AC4F-418D-AE19-62706E023703}">
                      <ahyp:hlinkClr xmlns:ahyp="http://schemas.microsoft.com/office/drawing/2018/hyperlinkcolor" val="tx"/>
                    </a:ext>
                  </a:extLst>
                </a:hlinkClick>
              </a:rPr>
              <a:t>Employment and Social Innovation Programme</a:t>
            </a:r>
            <a:r>
              <a:rPr lang="en-IE" b="0" i="0" dirty="0">
                <a:effectLst/>
              </a:rPr>
              <a:t>, </a:t>
            </a:r>
            <a:r>
              <a:rPr lang="en-IE" b="0" i="0" u="sng" dirty="0">
                <a:effectLst/>
                <a:hlinkClick r:id="rId4">
                  <a:extLst>
                    <a:ext uri="{A12FA001-AC4F-418D-AE19-62706E023703}">
                      <ahyp:hlinkClr xmlns:ahyp="http://schemas.microsoft.com/office/drawing/2018/hyperlinkcolor" val="tx"/>
                    </a:ext>
                  </a:extLst>
                </a:hlinkClick>
              </a:rPr>
              <a:t>Horizon 2020</a:t>
            </a:r>
            <a:r>
              <a:rPr lang="en-IE" b="0" i="0" dirty="0">
                <a:effectLst/>
              </a:rPr>
              <a:t>, particularly under the </a:t>
            </a:r>
            <a:r>
              <a:rPr lang="en-IE" b="0" i="0" u="sng" dirty="0">
                <a:effectLst/>
                <a:hlinkClick r:id="rId5">
                  <a:extLst>
                    <a:ext uri="{A12FA001-AC4F-418D-AE19-62706E023703}">
                      <ahyp:hlinkClr xmlns:ahyp="http://schemas.microsoft.com/office/drawing/2018/hyperlinkcolor" val="tx"/>
                    </a:ext>
                  </a:extLst>
                </a:hlinkClick>
              </a:rPr>
              <a:t>SME Instrument</a:t>
            </a:r>
            <a:r>
              <a:rPr lang="en-IE" b="0" i="0" dirty="0">
                <a:effectLst/>
              </a:rPr>
              <a:t> which is open to social enterprises, or the </a:t>
            </a:r>
            <a:r>
              <a:rPr lang="en-IE" b="0" i="0" u="sng" dirty="0">
                <a:effectLst/>
                <a:hlinkClick r:id="rId6">
                  <a:extLst>
                    <a:ext uri="{A12FA001-AC4F-418D-AE19-62706E023703}">
                      <ahyp:hlinkClr xmlns:ahyp="http://schemas.microsoft.com/office/drawing/2018/hyperlinkcolor" val="tx"/>
                    </a:ext>
                  </a:extLst>
                </a:hlinkClick>
              </a:rPr>
              <a:t>Collective Awareness Platforms</a:t>
            </a:r>
            <a:r>
              <a:rPr lang="en-IE" b="0" i="0" dirty="0">
                <a:effectLst/>
              </a:rPr>
              <a:t>. </a:t>
            </a:r>
          </a:p>
          <a:p>
            <a:pPr marL="342900" indent="-342900">
              <a:buFont typeface="Wingdings" panose="05000000000000000000" pitchFamily="2" charset="2"/>
              <a:buChar char="ü"/>
            </a:pPr>
            <a:r>
              <a:rPr lang="en-IE" b="1" i="0" dirty="0">
                <a:effectLst/>
              </a:rPr>
              <a:t>Ecosystems - </a:t>
            </a:r>
            <a:r>
              <a:rPr lang="en-IE" b="0" i="0" dirty="0">
                <a:effectLst/>
              </a:rPr>
              <a:t>we improve the conditions for social innovation and social enterprises in Europe, also to attract private investors. Learn about the </a:t>
            </a:r>
            <a:r>
              <a:rPr lang="en-IE" b="0" i="0" u="sng" dirty="0">
                <a:effectLst/>
                <a:hlinkClick r:id="rId7">
                  <a:extLst>
                    <a:ext uri="{A12FA001-AC4F-418D-AE19-62706E023703}">
                      <ahyp:hlinkClr xmlns:ahyp="http://schemas.microsoft.com/office/drawing/2018/hyperlinkcolor" val="tx"/>
                    </a:ext>
                  </a:extLst>
                </a:hlinkClick>
              </a:rPr>
              <a:t>Social Business Initiative</a:t>
            </a:r>
            <a:r>
              <a:rPr lang="en-IE" b="0" i="0" dirty="0">
                <a:effectLst/>
              </a:rPr>
              <a:t> and the </a:t>
            </a:r>
            <a:r>
              <a:rPr lang="en-IE" b="0" i="0" u="sng" dirty="0">
                <a:effectLst/>
                <a:hlinkClick r:id="rId8">
                  <a:extLst>
                    <a:ext uri="{A12FA001-AC4F-418D-AE19-62706E023703}">
                      <ahyp:hlinkClr xmlns:ahyp="http://schemas.microsoft.com/office/drawing/2018/hyperlinkcolor" val="tx"/>
                    </a:ext>
                  </a:extLst>
                </a:hlinkClick>
              </a:rPr>
              <a:t>Start-Up &amp; Scale-Up Initiative</a:t>
            </a:r>
            <a:r>
              <a:rPr lang="en-IE" b="0" i="0" dirty="0">
                <a:effectLst/>
              </a:rPr>
              <a:t>.</a:t>
            </a:r>
            <a:endParaRPr lang="en-IE" dirty="0"/>
          </a:p>
          <a:p>
            <a:pPr marL="342900" indent="-342900">
              <a:buFont typeface="Wingdings" panose="05000000000000000000" pitchFamily="2" charset="2"/>
              <a:buChar char="ü"/>
            </a:pPr>
            <a:r>
              <a:rPr lang="en-IE" b="1" i="0" dirty="0">
                <a:effectLst/>
              </a:rPr>
              <a:t>Impact - </a:t>
            </a:r>
            <a:r>
              <a:rPr lang="en-IE" b="0" i="0" dirty="0">
                <a:effectLst/>
              </a:rPr>
              <a:t>we gather and disseminate evidence about the benefits of social innovation and methodologies for result measurement. </a:t>
            </a:r>
          </a:p>
          <a:p>
            <a:endParaRPr lang="en-IE" dirty="0"/>
          </a:p>
        </p:txBody>
      </p:sp>
      <p:pic>
        <p:nvPicPr>
          <p:cNvPr id="11" name="Picture Placeholder 10" descr="A picture containing text, person, person&#10;&#10;Description automatically generated">
            <a:extLst>
              <a:ext uri="{FF2B5EF4-FFF2-40B4-BE49-F238E27FC236}">
                <a16:creationId xmlns:a16="http://schemas.microsoft.com/office/drawing/2014/main" id="{0AD3C5C1-5D33-4DC6-BAE3-909E2D943ECF}"/>
              </a:ext>
            </a:extLst>
          </p:cNvPr>
          <p:cNvPicPr>
            <a:picLocks noGrp="1" noChangeAspect="1"/>
          </p:cNvPicPr>
          <p:nvPr>
            <p:ph type="pic" sz="quarter" idx="16"/>
          </p:nvPr>
        </p:nvPicPr>
        <p:blipFill>
          <a:blip r:embed="rId9"/>
          <a:srcRect l="11288" r="11288"/>
          <a:stretch>
            <a:fillRect/>
          </a:stretch>
        </p:blipFill>
        <p:spPr/>
      </p:pic>
    </p:spTree>
    <p:extLst>
      <p:ext uri="{BB962C8B-B14F-4D97-AF65-F5344CB8AC3E}">
        <p14:creationId xmlns:p14="http://schemas.microsoft.com/office/powerpoint/2010/main" val="39388021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2E11AD2-85AB-4A87-AE67-0279EF3278B2}"/>
              </a:ext>
            </a:extLst>
          </p:cNvPr>
          <p:cNvSpPr>
            <a:spLocks noGrp="1"/>
          </p:cNvSpPr>
          <p:nvPr>
            <p:ph type="body" sz="quarter" idx="14"/>
          </p:nvPr>
        </p:nvSpPr>
        <p:spPr>
          <a:xfrm>
            <a:off x="5359398" y="126749"/>
            <a:ext cx="4953000" cy="990857"/>
          </a:xfrm>
        </p:spPr>
        <p:txBody>
          <a:bodyPr>
            <a:normAutofit fontScale="92500" lnSpcReduction="10000"/>
          </a:bodyPr>
          <a:lstStyle/>
          <a:p>
            <a:r>
              <a:rPr lang="en-IE" b="1" dirty="0"/>
              <a:t>European Level Support</a:t>
            </a:r>
          </a:p>
          <a:p>
            <a:r>
              <a:rPr lang="en-IE" sz="2800" i="1" dirty="0">
                <a:hlinkClick r:id="rId2">
                  <a:extLst>
                    <a:ext uri="{A12FA001-AC4F-418D-AE19-62706E023703}">
                      <ahyp:hlinkClr xmlns:ahyp="http://schemas.microsoft.com/office/drawing/2018/hyperlinkcolor" val="tx"/>
                    </a:ext>
                  </a:extLst>
                </a:hlinkClick>
              </a:rPr>
              <a:t>Social Innovation Commission</a:t>
            </a:r>
            <a:endParaRPr lang="en-IE" sz="2800" b="1" i="1" dirty="0"/>
          </a:p>
        </p:txBody>
      </p:sp>
      <p:sp>
        <p:nvSpPr>
          <p:cNvPr id="8" name="Text Placeholder 7">
            <a:extLst>
              <a:ext uri="{FF2B5EF4-FFF2-40B4-BE49-F238E27FC236}">
                <a16:creationId xmlns:a16="http://schemas.microsoft.com/office/drawing/2014/main" id="{D2CA3067-5E31-40A7-97DC-004D61D4E646}"/>
              </a:ext>
            </a:extLst>
          </p:cNvPr>
          <p:cNvSpPr>
            <a:spLocks noGrp="1"/>
          </p:cNvSpPr>
          <p:nvPr>
            <p:ph type="body" sz="quarter" idx="15"/>
          </p:nvPr>
        </p:nvSpPr>
        <p:spPr>
          <a:xfrm>
            <a:off x="5468042" y="1367108"/>
            <a:ext cx="6482532" cy="2754349"/>
          </a:xfrm>
        </p:spPr>
        <p:txBody>
          <a:bodyPr/>
          <a:lstStyle/>
          <a:p>
            <a:r>
              <a:rPr lang="en-IE" b="1" i="0" dirty="0">
                <a:effectLst/>
              </a:rPr>
              <a:t>Incubation </a:t>
            </a:r>
            <a:r>
              <a:rPr lang="en-IE" b="0" i="0" dirty="0">
                <a:effectLst/>
              </a:rPr>
              <a:t>- </a:t>
            </a:r>
            <a:r>
              <a:rPr lang="en-IE" dirty="0"/>
              <a:t> </a:t>
            </a:r>
            <a:r>
              <a:rPr lang="en-IE" b="0" i="0" dirty="0">
                <a:effectLst/>
              </a:rPr>
              <a:t>support incubation structures for social innovation in Europe, through EU-wide networks of incubators.</a:t>
            </a:r>
          </a:p>
          <a:p>
            <a:endParaRPr lang="en-IE" dirty="0"/>
          </a:p>
          <a:p>
            <a:pPr algn="l"/>
            <a:r>
              <a:rPr lang="en-IE" sz="2200" b="1" dirty="0"/>
              <a:t>Connect and s</a:t>
            </a:r>
            <a:r>
              <a:rPr lang="en-IE" sz="2200" b="1" i="0" dirty="0">
                <a:effectLst/>
              </a:rPr>
              <a:t>tay in touch on </a:t>
            </a:r>
            <a:r>
              <a:rPr lang="en-IE" sz="2200" b="0" i="0" u="sng" dirty="0">
                <a:effectLst/>
                <a:hlinkClick r:id="rId3">
                  <a:extLst>
                    <a:ext uri="{A12FA001-AC4F-418D-AE19-62706E023703}">
                      <ahyp:hlinkClr xmlns:ahyp="http://schemas.microsoft.com/office/drawing/2018/hyperlinkcolor" val="tx"/>
                    </a:ext>
                  </a:extLst>
                </a:hlinkClick>
              </a:rPr>
              <a:t>Social innovation community</a:t>
            </a:r>
            <a:r>
              <a:rPr lang="en-IE" sz="2200" u="sng" dirty="0"/>
              <a:t>, </a:t>
            </a:r>
            <a:r>
              <a:rPr lang="en-IE" sz="2200" b="0" i="0" u="sng" dirty="0">
                <a:effectLst/>
                <a:hlinkClick r:id="rId4">
                  <a:extLst>
                    <a:ext uri="{A12FA001-AC4F-418D-AE19-62706E023703}">
                      <ahyp:hlinkClr xmlns:ahyp="http://schemas.microsoft.com/office/drawing/2018/hyperlinkcolor" val="tx"/>
                    </a:ext>
                  </a:extLst>
                </a:hlinkClick>
              </a:rPr>
              <a:t>European Social Innovation Competition</a:t>
            </a:r>
            <a:r>
              <a:rPr lang="en-IE" sz="2200" b="0" i="0" dirty="0">
                <a:effectLst/>
              </a:rPr>
              <a:t> -</a:t>
            </a:r>
          </a:p>
          <a:p>
            <a:endParaRPr lang="en-IE" sz="2200" b="1" dirty="0"/>
          </a:p>
          <a:p>
            <a:r>
              <a:rPr lang="en-IE" sz="2200" b="1" dirty="0"/>
              <a:t>Further Reading</a:t>
            </a:r>
          </a:p>
          <a:p>
            <a:pPr marL="342900" indent="-342900" algn="l">
              <a:buFont typeface="Wingdings" panose="05000000000000000000" pitchFamily="2" charset="2"/>
              <a:buChar char="§"/>
            </a:pPr>
            <a:r>
              <a:rPr lang="en-IE" sz="2200" b="0" i="0" u="sng" dirty="0">
                <a:effectLst/>
                <a:hlinkClick r:id="rId5">
                  <a:extLst>
                    <a:ext uri="{A12FA001-AC4F-418D-AE19-62706E023703}">
                      <ahyp:hlinkClr xmlns:ahyp="http://schemas.microsoft.com/office/drawing/2018/hyperlinkcolor" val="tx"/>
                    </a:ext>
                  </a:extLst>
                </a:hlinkClick>
              </a:rPr>
              <a:t>This is European social innovation</a:t>
            </a:r>
            <a:endParaRPr lang="en-IE" sz="2200" b="0" i="0" dirty="0">
              <a:effectLst/>
            </a:endParaRPr>
          </a:p>
          <a:p>
            <a:pPr marL="342900" indent="-342900" algn="l">
              <a:buFont typeface="Wingdings" panose="05000000000000000000" pitchFamily="2" charset="2"/>
              <a:buChar char="§"/>
            </a:pPr>
            <a:r>
              <a:rPr lang="en-IE" sz="2200" u="sng" dirty="0"/>
              <a:t>Empowering people, driving change – Social Innovation in the European Union </a:t>
            </a:r>
            <a:r>
              <a:rPr lang="en-IE" sz="2200" b="0" i="0" dirty="0">
                <a:effectLst/>
              </a:rPr>
              <a:t> (2MB)</a:t>
            </a:r>
          </a:p>
          <a:p>
            <a:pPr marL="342900" indent="-342900" algn="l">
              <a:buFont typeface="Wingdings" panose="05000000000000000000" pitchFamily="2" charset="2"/>
              <a:buChar char="§"/>
            </a:pPr>
            <a:r>
              <a:rPr lang="en-IE" sz="2200" b="0" i="0" u="sng" dirty="0">
                <a:effectLst/>
                <a:hlinkClick r:id="rId6">
                  <a:extLst>
                    <a:ext uri="{A12FA001-AC4F-418D-AE19-62706E023703}">
                      <ahyp:hlinkClr xmlns:ahyp="http://schemas.microsoft.com/office/drawing/2018/hyperlinkcolor" val="tx"/>
                    </a:ext>
                  </a:extLst>
                </a:hlinkClick>
              </a:rPr>
              <a:t>Social innovation, a decade of change (BEPA) </a:t>
            </a:r>
            <a:r>
              <a:rPr lang="en-IE" sz="2200" b="0" i="0" dirty="0">
                <a:effectLst/>
              </a:rPr>
              <a:t> (2MB)</a:t>
            </a:r>
          </a:p>
          <a:p>
            <a:endParaRPr lang="en-IE" dirty="0"/>
          </a:p>
        </p:txBody>
      </p:sp>
      <p:pic>
        <p:nvPicPr>
          <p:cNvPr id="11" name="Picture Placeholder 10" descr="A picture containing text, person, person&#10;&#10;Description automatically generated">
            <a:extLst>
              <a:ext uri="{FF2B5EF4-FFF2-40B4-BE49-F238E27FC236}">
                <a16:creationId xmlns:a16="http://schemas.microsoft.com/office/drawing/2014/main" id="{0AD3C5C1-5D33-4DC6-BAE3-909E2D943ECF}"/>
              </a:ext>
            </a:extLst>
          </p:cNvPr>
          <p:cNvPicPr>
            <a:picLocks noGrp="1" noChangeAspect="1"/>
          </p:cNvPicPr>
          <p:nvPr>
            <p:ph type="pic" sz="quarter" idx="16"/>
          </p:nvPr>
        </p:nvPicPr>
        <p:blipFill>
          <a:blip r:embed="rId7"/>
          <a:srcRect l="11288" r="11288"/>
          <a:stretch>
            <a:fillRect/>
          </a:stretch>
        </p:blipFill>
        <p:spPr/>
      </p:pic>
    </p:spTree>
    <p:extLst>
      <p:ext uri="{BB962C8B-B14F-4D97-AF65-F5344CB8AC3E}">
        <p14:creationId xmlns:p14="http://schemas.microsoft.com/office/powerpoint/2010/main" val="2738885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E289A-9073-4A44-B1F2-7410D58873F5}"/>
              </a:ext>
            </a:extLst>
          </p:cNvPr>
          <p:cNvSpPr>
            <a:spLocks noGrp="1"/>
          </p:cNvSpPr>
          <p:nvPr>
            <p:ph type="body" sz="quarter" idx="14"/>
          </p:nvPr>
        </p:nvSpPr>
        <p:spPr>
          <a:xfrm>
            <a:off x="392816" y="2480651"/>
            <a:ext cx="4461735" cy="3767600"/>
          </a:xfrm>
        </p:spPr>
        <p:txBody>
          <a:bodyPr>
            <a:noAutofit/>
          </a:bodyPr>
          <a:lstStyle/>
          <a:p>
            <a:pPr marL="514350" indent="-514350">
              <a:lnSpc>
                <a:spcPct val="100000"/>
              </a:lnSpc>
              <a:spcBef>
                <a:spcPts val="0"/>
              </a:spcBef>
              <a:spcAft>
                <a:spcPts val="600"/>
              </a:spcAft>
              <a:buFont typeface="+mj-lt"/>
              <a:buAutoNum type="arabicPeriod"/>
            </a:pPr>
            <a:r>
              <a:rPr lang="en-IE" sz="2000" b="1" dirty="0" err="1">
                <a:solidFill>
                  <a:srgbClr val="009FD8"/>
                </a:solidFill>
              </a:rPr>
              <a:t>Techfugees</a:t>
            </a:r>
            <a:r>
              <a:rPr lang="en-IE" sz="2000" b="1" dirty="0">
                <a:solidFill>
                  <a:srgbClr val="009FD8"/>
                </a:solidFill>
              </a:rPr>
              <a:t>, UK </a:t>
            </a:r>
            <a:r>
              <a:rPr lang="en-IE" sz="2000" i="0" dirty="0">
                <a:solidFill>
                  <a:schemeClr val="tx1">
                    <a:lumMod val="85000"/>
                    <a:lumOff val="15000"/>
                  </a:schemeClr>
                </a:solidFill>
              </a:rPr>
              <a:t>E</a:t>
            </a:r>
            <a:r>
              <a:rPr lang="en-IE" sz="2000" dirty="0">
                <a:solidFill>
                  <a:schemeClr val="tx1">
                    <a:lumMod val="85000"/>
                    <a:lumOff val="15000"/>
                  </a:schemeClr>
                </a:solidFill>
              </a:rPr>
              <a:t>m</a:t>
            </a:r>
            <a:r>
              <a:rPr lang="en-IE" sz="2000" i="0" dirty="0">
                <a:solidFill>
                  <a:schemeClr val="tx1">
                    <a:lumMod val="85000"/>
                    <a:lumOff val="15000"/>
                  </a:schemeClr>
                </a:solidFill>
              </a:rPr>
              <a:t>powering Displaced People With Technology; </a:t>
            </a:r>
            <a:r>
              <a:rPr lang="en-IE" sz="2000" dirty="0">
                <a:solidFill>
                  <a:schemeClr val="tx1">
                    <a:lumMod val="85000"/>
                    <a:lumOff val="15000"/>
                  </a:schemeClr>
                </a:solidFill>
              </a:rPr>
              <a:t>Developed through Collaboration</a:t>
            </a:r>
          </a:p>
          <a:p>
            <a:pPr marL="514350" indent="-514350">
              <a:lnSpc>
                <a:spcPct val="100000"/>
              </a:lnSpc>
              <a:spcBef>
                <a:spcPts val="0"/>
              </a:spcBef>
              <a:spcAft>
                <a:spcPts val="600"/>
              </a:spcAft>
              <a:buFont typeface="+mj-lt"/>
              <a:buAutoNum type="arabicPeriod"/>
            </a:pPr>
            <a:r>
              <a:rPr lang="en-IE" sz="2000" b="1" dirty="0" err="1">
                <a:solidFill>
                  <a:srgbClr val="40A67A"/>
                </a:solidFill>
              </a:rPr>
              <a:t>Goodbixbox</a:t>
            </a:r>
            <a:r>
              <a:rPr lang="en-IE" sz="2000" b="1" dirty="0">
                <a:solidFill>
                  <a:srgbClr val="40A67A"/>
                </a:solidFill>
              </a:rPr>
              <a:t>, Macedonia </a:t>
            </a:r>
            <a:r>
              <a:rPr lang="en-IE" sz="2000" dirty="0">
                <a:solidFill>
                  <a:schemeClr val="tx1">
                    <a:lumMod val="85000"/>
                    <a:lumOff val="15000"/>
                  </a:schemeClr>
                </a:solidFill>
              </a:rPr>
              <a:t>What Social Entrepreneurs Need to Have in their Toolbox to Increase their Chances of Success</a:t>
            </a:r>
          </a:p>
          <a:p>
            <a:pPr marL="514350" indent="-514350">
              <a:lnSpc>
                <a:spcPct val="100000"/>
              </a:lnSpc>
              <a:spcBef>
                <a:spcPts val="0"/>
              </a:spcBef>
              <a:spcAft>
                <a:spcPts val="600"/>
              </a:spcAft>
              <a:buFont typeface="+mj-lt"/>
              <a:buAutoNum type="arabicPeriod"/>
            </a:pPr>
            <a:r>
              <a:rPr lang="en-IE" sz="2000" b="1" dirty="0" err="1">
                <a:solidFill>
                  <a:srgbClr val="F89D2A"/>
                </a:solidFill>
              </a:rPr>
              <a:t>Lallab</a:t>
            </a:r>
            <a:r>
              <a:rPr lang="en-IE" sz="2000" b="1" dirty="0">
                <a:solidFill>
                  <a:srgbClr val="F89D2A"/>
                </a:solidFill>
              </a:rPr>
              <a:t>, France </a:t>
            </a:r>
            <a:r>
              <a:rPr lang="en-IE" sz="2000" dirty="0">
                <a:solidFill>
                  <a:schemeClr val="tx1">
                    <a:lumMod val="85000"/>
                    <a:lumOff val="15000"/>
                  </a:schemeClr>
                </a:solidFill>
              </a:rPr>
              <a:t>A</a:t>
            </a:r>
            <a:r>
              <a:rPr lang="en-IE" sz="2000" b="0" i="0" dirty="0">
                <a:solidFill>
                  <a:schemeClr val="tx1">
                    <a:lumMod val="85000"/>
                    <a:lumOff val="15000"/>
                  </a:schemeClr>
                </a:solidFill>
                <a:effectLst/>
              </a:rPr>
              <a:t> collaborative environment with resources and tools supporting the freedom of every Muslim woman</a:t>
            </a:r>
            <a:endParaRPr lang="en-IE" sz="2000" dirty="0">
              <a:solidFill>
                <a:schemeClr val="tx1">
                  <a:lumMod val="85000"/>
                  <a:lumOff val="15000"/>
                </a:schemeClr>
              </a:solidFill>
              <a:highlight>
                <a:srgbClr val="FFFF00"/>
              </a:highlight>
            </a:endParaRPr>
          </a:p>
        </p:txBody>
      </p:sp>
      <p:sp>
        <p:nvSpPr>
          <p:cNvPr id="6" name="Text Placeholder 5">
            <a:extLst>
              <a:ext uri="{FF2B5EF4-FFF2-40B4-BE49-F238E27FC236}">
                <a16:creationId xmlns:a16="http://schemas.microsoft.com/office/drawing/2014/main" id="{B06C9984-1347-4C5F-94A5-C9DEBE3564DA}"/>
              </a:ext>
            </a:extLst>
          </p:cNvPr>
          <p:cNvSpPr>
            <a:spLocks noGrp="1"/>
          </p:cNvSpPr>
          <p:nvPr>
            <p:ph type="body" sz="quarter" idx="15"/>
          </p:nvPr>
        </p:nvSpPr>
        <p:spPr>
          <a:xfrm>
            <a:off x="852920" y="411736"/>
            <a:ext cx="4001631" cy="697353"/>
          </a:xfrm>
        </p:spPr>
        <p:txBody>
          <a:bodyPr>
            <a:noAutofit/>
          </a:bodyPr>
          <a:lstStyle/>
          <a:p>
            <a:pPr>
              <a:lnSpc>
                <a:spcPct val="100000"/>
              </a:lnSpc>
              <a:spcBef>
                <a:spcPts val="0"/>
              </a:spcBef>
            </a:pPr>
            <a:r>
              <a:rPr lang="en-IE" sz="4400" b="1" dirty="0"/>
              <a:t>Case Studies</a:t>
            </a:r>
          </a:p>
          <a:p>
            <a:pPr>
              <a:lnSpc>
                <a:spcPct val="100000"/>
              </a:lnSpc>
              <a:spcBef>
                <a:spcPts val="0"/>
              </a:spcBef>
            </a:pPr>
            <a:r>
              <a:rPr lang="en-IE" b="1" dirty="0">
                <a:solidFill>
                  <a:srgbClr val="ED2A59"/>
                </a:solidFill>
              </a:rPr>
              <a:t>Young Digital Social Innovators </a:t>
            </a:r>
          </a:p>
        </p:txBody>
      </p:sp>
      <p:pic>
        <p:nvPicPr>
          <p:cNvPr id="12" name="Picture Placeholder 11" descr="A group of people posing for a photo&#10;&#10;Description automatically generated">
            <a:extLst>
              <a:ext uri="{FF2B5EF4-FFF2-40B4-BE49-F238E27FC236}">
                <a16:creationId xmlns:a16="http://schemas.microsoft.com/office/drawing/2014/main" id="{DF17B2FB-0FFE-45EF-A8AE-4160A0DA1C14}"/>
              </a:ext>
            </a:extLst>
          </p:cNvPr>
          <p:cNvPicPr>
            <a:picLocks noGrp="1" noChangeAspect="1"/>
          </p:cNvPicPr>
          <p:nvPr>
            <p:ph type="pic" sz="quarter" idx="10"/>
          </p:nvPr>
        </p:nvPicPr>
        <p:blipFill>
          <a:blip r:embed="rId2"/>
          <a:srcRect l="8256" r="8256"/>
          <a:stretch>
            <a:fillRect/>
          </a:stretch>
        </p:blipFill>
        <p:spPr/>
      </p:pic>
    </p:spTree>
    <p:extLst>
      <p:ext uri="{BB962C8B-B14F-4D97-AF65-F5344CB8AC3E}">
        <p14:creationId xmlns:p14="http://schemas.microsoft.com/office/powerpoint/2010/main" val="253808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530F7B-2DE6-44D1-81E0-F0E6F240B3E9}"/>
              </a:ext>
            </a:extLst>
          </p:cNvPr>
          <p:cNvSpPr>
            <a:spLocks noGrp="1"/>
          </p:cNvSpPr>
          <p:nvPr>
            <p:ph type="body" sz="quarter" idx="14"/>
          </p:nvPr>
        </p:nvSpPr>
        <p:spPr>
          <a:xfrm>
            <a:off x="634927" y="2224830"/>
            <a:ext cx="5259621" cy="2644774"/>
          </a:xfrm>
        </p:spPr>
        <p:txBody>
          <a:bodyPr/>
          <a:lstStyle/>
          <a:p>
            <a:r>
              <a:rPr lang="en-IE" dirty="0"/>
              <a:t>So you have your idea in place. You are ready to start your online digital social innovation business. </a:t>
            </a:r>
            <a:r>
              <a:rPr lang="en-IE" b="0" i="0" dirty="0">
                <a:solidFill>
                  <a:srgbClr val="000000"/>
                </a:solidFill>
                <a:effectLst/>
                <a:latin typeface="sofia-pro"/>
              </a:rPr>
              <a:t>Trading online can involve selling a product or service, or offering an online </a:t>
            </a:r>
            <a:r>
              <a:rPr lang="en-IE" dirty="0">
                <a:solidFill>
                  <a:srgbClr val="000000"/>
                </a:solidFill>
                <a:latin typeface="sofia-pro"/>
              </a:rPr>
              <a:t>booking platform. How you trade online will depend on your business offering so some of these steps may not be relevant to everyone.</a:t>
            </a:r>
          </a:p>
          <a:p>
            <a:r>
              <a:rPr lang="en-IE" dirty="0">
                <a:solidFill>
                  <a:srgbClr val="000000"/>
                </a:solidFill>
                <a:latin typeface="sofia-pro"/>
              </a:rPr>
              <a:t>This section will get you started in setting up your business and point you in the direction of the best supports in the sector.</a:t>
            </a:r>
          </a:p>
          <a:p>
            <a:endParaRPr lang="en-IE" dirty="0"/>
          </a:p>
        </p:txBody>
      </p:sp>
      <p:sp>
        <p:nvSpPr>
          <p:cNvPr id="6" name="Text Placeholder 5">
            <a:extLst>
              <a:ext uri="{FF2B5EF4-FFF2-40B4-BE49-F238E27FC236}">
                <a16:creationId xmlns:a16="http://schemas.microsoft.com/office/drawing/2014/main" id="{EA00839F-D8E5-4B56-B70C-6AA07825AAC7}"/>
              </a:ext>
            </a:extLst>
          </p:cNvPr>
          <p:cNvSpPr>
            <a:spLocks noGrp="1"/>
          </p:cNvSpPr>
          <p:nvPr>
            <p:ph type="body" sz="quarter" idx="15"/>
          </p:nvPr>
        </p:nvSpPr>
        <p:spPr>
          <a:xfrm>
            <a:off x="743568" y="532277"/>
            <a:ext cx="8518127" cy="697353"/>
          </a:xfrm>
        </p:spPr>
        <p:txBody>
          <a:bodyPr>
            <a:noAutofit/>
          </a:bodyPr>
          <a:lstStyle/>
          <a:p>
            <a:r>
              <a:rPr lang="en-IE" sz="4000" b="1" dirty="0"/>
              <a:t>How to Set up a Digital Social Innovation Business</a:t>
            </a:r>
          </a:p>
        </p:txBody>
      </p:sp>
      <p:sp>
        <p:nvSpPr>
          <p:cNvPr id="7" name="Text Placeholder 6">
            <a:extLst>
              <a:ext uri="{FF2B5EF4-FFF2-40B4-BE49-F238E27FC236}">
                <a16:creationId xmlns:a16="http://schemas.microsoft.com/office/drawing/2014/main" id="{F01AB541-1597-4451-951D-28D4F4B9F43B}"/>
              </a:ext>
            </a:extLst>
          </p:cNvPr>
          <p:cNvSpPr>
            <a:spLocks noGrp="1"/>
          </p:cNvSpPr>
          <p:nvPr>
            <p:ph type="body" sz="quarter" idx="16"/>
          </p:nvPr>
        </p:nvSpPr>
        <p:spPr>
          <a:xfrm>
            <a:off x="5996412" y="2315365"/>
            <a:ext cx="5968935" cy="2644774"/>
          </a:xfrm>
        </p:spPr>
        <p:txBody>
          <a:bodyPr/>
          <a:lstStyle/>
          <a:p>
            <a:r>
              <a:rPr lang="en-IE" dirty="0"/>
              <a:t>In the beginning, you may consider starting an online business at the same time as working a full-time job or going to school. </a:t>
            </a:r>
            <a:r>
              <a:rPr lang="en-IE" dirty="0">
                <a:solidFill>
                  <a:srgbClr val="000000"/>
                </a:solidFill>
              </a:rPr>
              <a:t>But it’s important to understand that you need to register the business with Revenue and the CRO and look after the compliance requirements. Go to your local enterprise </a:t>
            </a:r>
            <a:r>
              <a:rPr lang="en-IE" b="0" i="0" dirty="0">
                <a:solidFill>
                  <a:srgbClr val="000000"/>
                </a:solidFill>
                <a:effectLst/>
              </a:rPr>
              <a:t>office to get all the information you need for your respective area in your respective country. From an Irish perspective </a:t>
            </a:r>
            <a:r>
              <a:rPr lang="en-IE" sz="2000" b="0" i="0" dirty="0">
                <a:solidFill>
                  <a:srgbClr val="000000"/>
                </a:solidFill>
                <a:effectLst/>
                <a:hlinkClick r:id="rId2"/>
              </a:rPr>
              <a:t>Complianc</a:t>
            </a:r>
            <a:r>
              <a:rPr lang="en-IE" sz="2000" dirty="0">
                <a:solidFill>
                  <a:srgbClr val="000000"/>
                </a:solidFill>
                <a:hlinkClick r:id="rId2"/>
              </a:rPr>
              <a:t>e Requirements for a New Company in Ireland</a:t>
            </a:r>
            <a:endParaRPr lang="en-IE" sz="2000" dirty="0"/>
          </a:p>
          <a:p>
            <a:endParaRPr lang="en-IE" dirty="0"/>
          </a:p>
        </p:txBody>
      </p:sp>
    </p:spTree>
    <p:extLst>
      <p:ext uri="{BB962C8B-B14F-4D97-AF65-F5344CB8AC3E}">
        <p14:creationId xmlns:p14="http://schemas.microsoft.com/office/powerpoint/2010/main" val="739502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A9228A-C688-448D-8513-4A1E85D5EABF}"/>
              </a:ext>
            </a:extLst>
          </p:cNvPr>
          <p:cNvSpPr>
            <a:spLocks noGrp="1"/>
          </p:cNvSpPr>
          <p:nvPr>
            <p:ph type="body" sz="quarter" idx="14"/>
          </p:nvPr>
        </p:nvSpPr>
        <p:spPr>
          <a:xfrm>
            <a:off x="390976" y="1908740"/>
            <a:ext cx="5755967" cy="2644774"/>
          </a:xfrm>
        </p:spPr>
        <p:txBody>
          <a:bodyPr/>
          <a:lstStyle/>
          <a:p>
            <a:pPr algn="ctr">
              <a:spcBef>
                <a:spcPts val="0"/>
              </a:spcBef>
            </a:pPr>
            <a:r>
              <a:rPr lang="en-IE" sz="2400" b="1" dirty="0"/>
              <a:t>Developed through Collaboration From a Gripping Photo of the Lifeless 3 year old Syrian Boy, </a:t>
            </a:r>
            <a:r>
              <a:rPr lang="en-IE" sz="2400" b="1" dirty="0" err="1"/>
              <a:t>Aylan</a:t>
            </a:r>
            <a:r>
              <a:rPr lang="en-IE" sz="2400" b="1" dirty="0"/>
              <a:t> Kurdi</a:t>
            </a:r>
          </a:p>
          <a:p>
            <a:pPr algn="ctr">
              <a:spcBef>
                <a:spcPts val="0"/>
              </a:spcBef>
            </a:pPr>
            <a:r>
              <a:rPr lang="en-IE" b="0" i="0" dirty="0" err="1">
                <a:effectLst/>
                <a:latin typeface="Karla"/>
              </a:rPr>
              <a:t>Techfugees</a:t>
            </a:r>
            <a:r>
              <a:rPr lang="en-IE" b="0" i="0" dirty="0">
                <a:effectLst/>
                <a:latin typeface="Karla"/>
              </a:rPr>
              <a:t> was created in September 2015 following a call on Facebook from Mike Butcher, Editor-at-large of TechCrunch in Europe, in response to the picture of </a:t>
            </a:r>
            <a:r>
              <a:rPr lang="en-IE" b="0" i="0" dirty="0" err="1">
                <a:effectLst/>
                <a:latin typeface="Karla"/>
              </a:rPr>
              <a:t>Aylan’s</a:t>
            </a:r>
            <a:r>
              <a:rPr lang="en-IE" b="0" i="0" dirty="0">
                <a:effectLst/>
                <a:latin typeface="Karla"/>
              </a:rPr>
              <a:t> lifeless body on a Turkish beach. A few days later, 300 people were brought together in London for a first conference, followed by a hackathon. This experience was the beginning of our development of our Digital Social Innovation business </a:t>
            </a:r>
            <a:r>
              <a:rPr lang="en-IE" b="0" i="0" dirty="0" err="1">
                <a:effectLst/>
                <a:latin typeface="Karla"/>
              </a:rPr>
              <a:t>Techfugees</a:t>
            </a:r>
            <a:r>
              <a:rPr lang="en-IE" b="0" i="0" dirty="0">
                <a:effectLst/>
                <a:latin typeface="Karla"/>
              </a:rPr>
              <a:t>.</a:t>
            </a:r>
          </a:p>
          <a:p>
            <a:pPr algn="ctr">
              <a:spcBef>
                <a:spcPts val="0"/>
              </a:spcBef>
            </a:pPr>
            <a:endParaRPr lang="en-IE" dirty="0"/>
          </a:p>
        </p:txBody>
      </p:sp>
      <p:sp>
        <p:nvSpPr>
          <p:cNvPr id="6" name="Text Placeholder 5">
            <a:extLst>
              <a:ext uri="{FF2B5EF4-FFF2-40B4-BE49-F238E27FC236}">
                <a16:creationId xmlns:a16="http://schemas.microsoft.com/office/drawing/2014/main" id="{50F3EB2B-8789-4A9D-93F5-34B728CDA4A9}"/>
              </a:ext>
            </a:extLst>
          </p:cNvPr>
          <p:cNvSpPr>
            <a:spLocks noGrp="1"/>
          </p:cNvSpPr>
          <p:nvPr>
            <p:ph type="body" sz="quarter" idx="15"/>
          </p:nvPr>
        </p:nvSpPr>
        <p:spPr>
          <a:xfrm>
            <a:off x="-83301" y="249144"/>
            <a:ext cx="6671220" cy="1338272"/>
          </a:xfrm>
        </p:spPr>
        <p:txBody>
          <a:bodyPr>
            <a:noAutofit/>
          </a:bodyPr>
          <a:lstStyle/>
          <a:p>
            <a:pPr algn="ctr"/>
            <a:endParaRPr lang="en-IE" b="1" i="0" dirty="0"/>
          </a:p>
          <a:p>
            <a:pPr algn="ctr"/>
            <a:r>
              <a:rPr lang="en-IE" b="1" i="0" dirty="0"/>
              <a:t>E</a:t>
            </a:r>
            <a:r>
              <a:rPr lang="en-IE" b="1" dirty="0"/>
              <a:t>m</a:t>
            </a:r>
            <a:r>
              <a:rPr lang="en-IE" b="1" i="0" dirty="0"/>
              <a:t>powering Displaced People</a:t>
            </a:r>
            <a:br>
              <a:rPr lang="en-IE" b="1" i="0" dirty="0"/>
            </a:br>
            <a:r>
              <a:rPr lang="en-IE" b="1" i="0" dirty="0"/>
              <a:t>With Technology</a:t>
            </a:r>
            <a:endParaRPr lang="en-US" dirty="0"/>
          </a:p>
          <a:p>
            <a:endParaRPr lang="en-IE" dirty="0"/>
          </a:p>
          <a:p>
            <a:endParaRPr lang="en-IE" dirty="0"/>
          </a:p>
        </p:txBody>
      </p:sp>
      <p:pic>
        <p:nvPicPr>
          <p:cNvPr id="8" name="Picture 2">
            <a:extLst>
              <a:ext uri="{FF2B5EF4-FFF2-40B4-BE49-F238E27FC236}">
                <a16:creationId xmlns:a16="http://schemas.microsoft.com/office/drawing/2014/main" id="{F98C0344-13A4-450F-9B92-1F573D018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85" y="200076"/>
            <a:ext cx="2857500" cy="2857500"/>
          </a:xfrm>
          <a:prstGeom prst="teardrop">
            <a:avLst/>
          </a:prstGeom>
          <a:noFill/>
          <a:extLst>
            <a:ext uri="{909E8E84-426E-40DD-AFC4-6F175D3DCCD1}">
              <a14:hiddenFill xmlns:a14="http://schemas.microsoft.com/office/drawing/2010/main">
                <a:solidFill>
                  <a:srgbClr val="FFFFFF"/>
                </a:solidFill>
              </a14:hiddenFill>
            </a:ext>
          </a:extLst>
        </p:spPr>
      </p:pic>
      <p:pic>
        <p:nvPicPr>
          <p:cNvPr id="10" name="Picture 2" descr="A person smiling for the camera&#10;&#10;Description automatically generated with medium confidence">
            <a:extLst>
              <a:ext uri="{FF2B5EF4-FFF2-40B4-BE49-F238E27FC236}">
                <a16:creationId xmlns:a16="http://schemas.microsoft.com/office/drawing/2014/main" id="{80D2CF54-18A3-493C-9D69-AB414247E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726" y="307962"/>
            <a:ext cx="2857500" cy="2857500"/>
          </a:xfrm>
          <a:prstGeom prst="teardrop">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E85A79D-61DE-4C86-8F04-5A9A54D271CC}"/>
              </a:ext>
            </a:extLst>
          </p:cNvPr>
          <p:cNvSpPr txBox="1"/>
          <p:nvPr/>
        </p:nvSpPr>
        <p:spPr>
          <a:xfrm>
            <a:off x="6088685" y="3057617"/>
            <a:ext cx="3138534" cy="646331"/>
          </a:xfrm>
          <a:prstGeom prst="rect">
            <a:avLst/>
          </a:prstGeom>
          <a:noFill/>
        </p:spPr>
        <p:txBody>
          <a:bodyPr wrap="square" rtlCol="0">
            <a:spAutoFit/>
          </a:bodyPr>
          <a:lstStyle/>
          <a:p>
            <a:pPr algn="ctr"/>
            <a:r>
              <a:rPr lang="en-IE" b="1" i="1" dirty="0">
                <a:solidFill>
                  <a:schemeClr val="bg1"/>
                </a:solidFill>
              </a:rPr>
              <a:t>Josephine </a:t>
            </a:r>
            <a:r>
              <a:rPr lang="en-IE" b="1" i="1" dirty="0" err="1">
                <a:solidFill>
                  <a:schemeClr val="bg1"/>
                </a:solidFill>
              </a:rPr>
              <a:t>Goube</a:t>
            </a:r>
            <a:r>
              <a:rPr lang="en-IE" b="1" i="1" dirty="0">
                <a:solidFill>
                  <a:schemeClr val="bg1"/>
                </a:solidFill>
              </a:rPr>
              <a:t>, Co Founder &amp; Executive Directory</a:t>
            </a:r>
          </a:p>
        </p:txBody>
      </p:sp>
      <p:sp>
        <p:nvSpPr>
          <p:cNvPr id="12" name="TextBox 11">
            <a:extLst>
              <a:ext uri="{FF2B5EF4-FFF2-40B4-BE49-F238E27FC236}">
                <a16:creationId xmlns:a16="http://schemas.microsoft.com/office/drawing/2014/main" id="{2E8270FD-AF92-4CDA-8988-4ACFABD54791}"/>
              </a:ext>
            </a:extLst>
          </p:cNvPr>
          <p:cNvSpPr txBox="1"/>
          <p:nvPr/>
        </p:nvSpPr>
        <p:spPr>
          <a:xfrm>
            <a:off x="9053466" y="3080458"/>
            <a:ext cx="3138534" cy="646331"/>
          </a:xfrm>
          <a:prstGeom prst="rect">
            <a:avLst/>
          </a:prstGeom>
          <a:noFill/>
        </p:spPr>
        <p:txBody>
          <a:bodyPr wrap="square" rtlCol="0">
            <a:spAutoFit/>
          </a:bodyPr>
          <a:lstStyle/>
          <a:p>
            <a:pPr algn="ctr"/>
            <a:r>
              <a:rPr lang="en-IE" b="1" i="1" dirty="0">
                <a:solidFill>
                  <a:schemeClr val="bg1"/>
                </a:solidFill>
              </a:rPr>
              <a:t>Min Teo, Board Member and Founding Member</a:t>
            </a:r>
          </a:p>
        </p:txBody>
      </p:sp>
      <p:pic>
        <p:nvPicPr>
          <p:cNvPr id="2054" name="Picture 6" descr="Death of Alan Kurdi - Wikipedia">
            <a:extLst>
              <a:ext uri="{FF2B5EF4-FFF2-40B4-BE49-F238E27FC236}">
                <a16:creationId xmlns:a16="http://schemas.microsoft.com/office/drawing/2014/main" id="{B7D65DD7-8406-4EAA-B8FA-ADE1BF9D0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0066" y="3742561"/>
            <a:ext cx="2888679" cy="237112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D3AAE81-D9E8-4343-A969-C51F767B703D}"/>
              </a:ext>
            </a:extLst>
          </p:cNvPr>
          <p:cNvSpPr txBox="1"/>
          <p:nvPr/>
        </p:nvSpPr>
        <p:spPr>
          <a:xfrm>
            <a:off x="7270211" y="6113685"/>
            <a:ext cx="3138534" cy="369332"/>
          </a:xfrm>
          <a:prstGeom prst="rect">
            <a:avLst/>
          </a:prstGeom>
          <a:noFill/>
        </p:spPr>
        <p:txBody>
          <a:bodyPr wrap="square" rtlCol="0">
            <a:spAutoFit/>
          </a:bodyPr>
          <a:lstStyle/>
          <a:p>
            <a:pPr algn="ctr"/>
            <a:r>
              <a:rPr lang="en-IE" b="1" i="1" dirty="0">
                <a:solidFill>
                  <a:schemeClr val="bg1"/>
                </a:solidFill>
              </a:rPr>
              <a:t>Little </a:t>
            </a:r>
            <a:r>
              <a:rPr lang="en-IE" b="1" i="1" dirty="0" err="1">
                <a:solidFill>
                  <a:schemeClr val="bg1"/>
                </a:solidFill>
              </a:rPr>
              <a:t>Aylan</a:t>
            </a:r>
            <a:r>
              <a:rPr lang="en-IE" b="1" i="1" dirty="0">
                <a:solidFill>
                  <a:schemeClr val="bg1"/>
                </a:solidFill>
              </a:rPr>
              <a:t> Kurdi (RIP)</a:t>
            </a:r>
          </a:p>
        </p:txBody>
      </p:sp>
      <p:sp>
        <p:nvSpPr>
          <p:cNvPr id="19" name="Text Placeholder 6">
            <a:extLst>
              <a:ext uri="{FF2B5EF4-FFF2-40B4-BE49-F238E27FC236}">
                <a16:creationId xmlns:a16="http://schemas.microsoft.com/office/drawing/2014/main" id="{22F9CD5D-3E77-49FC-919B-3A7DB0576876}"/>
              </a:ext>
            </a:extLst>
          </p:cNvPr>
          <p:cNvSpPr txBox="1">
            <a:spLocks/>
          </p:cNvSpPr>
          <p:nvPr/>
        </p:nvSpPr>
        <p:spPr>
          <a:xfrm>
            <a:off x="291386" y="260794"/>
            <a:ext cx="9169483"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a:solidFill>
                  <a:schemeClr val="bg1"/>
                </a:solidFill>
                <a:latin typeface="Cooper Black" panose="0208090404030B020404" pitchFamily="18" charset="0"/>
              </a:rPr>
              <a:t>EXAMPLE YDSI’s – </a:t>
            </a:r>
            <a:r>
              <a:rPr lang="en-IE" sz="3600" dirty="0" err="1">
                <a:solidFill>
                  <a:schemeClr val="bg1"/>
                </a:solidFill>
                <a:latin typeface="Cooper Black" panose="0208090404030B020404" pitchFamily="18" charset="0"/>
              </a:rPr>
              <a:t>Techfugees</a:t>
            </a:r>
            <a:r>
              <a:rPr lang="en-IE" sz="3600" dirty="0">
                <a:solidFill>
                  <a:schemeClr val="bg1"/>
                </a:solidFill>
                <a:latin typeface="Cooper Black" panose="0208090404030B020404" pitchFamily="18" charset="0"/>
              </a:rPr>
              <a:t>, UK</a:t>
            </a:r>
          </a:p>
          <a:p>
            <a:pPr marL="0" indent="0">
              <a:spcBef>
                <a:spcPts val="0"/>
              </a:spcBef>
              <a:buNone/>
            </a:pPr>
            <a:endParaRPr lang="en-IE" sz="3600" dirty="0">
              <a:solidFill>
                <a:schemeClr val="bg1"/>
              </a:solidFill>
              <a:latin typeface="Cooper Black" panose="0208090404030B020404" pitchFamily="18" charset="0"/>
            </a:endParaRPr>
          </a:p>
        </p:txBody>
      </p:sp>
    </p:spTree>
    <p:extLst>
      <p:ext uri="{BB962C8B-B14F-4D97-AF65-F5344CB8AC3E}">
        <p14:creationId xmlns:p14="http://schemas.microsoft.com/office/powerpoint/2010/main" val="34168334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A9228A-C688-448D-8513-4A1E85D5EABF}"/>
              </a:ext>
            </a:extLst>
          </p:cNvPr>
          <p:cNvSpPr>
            <a:spLocks noGrp="1"/>
          </p:cNvSpPr>
          <p:nvPr>
            <p:ph type="body" sz="quarter" idx="14"/>
          </p:nvPr>
        </p:nvSpPr>
        <p:spPr>
          <a:xfrm>
            <a:off x="622499" y="2106613"/>
            <a:ext cx="5259621" cy="2644774"/>
          </a:xfrm>
        </p:spPr>
        <p:txBody>
          <a:bodyPr/>
          <a:lstStyle/>
          <a:p>
            <a:pPr algn="ctr">
              <a:spcBef>
                <a:spcPts val="0"/>
              </a:spcBef>
            </a:pPr>
            <a:r>
              <a:rPr lang="en-IE" b="1" i="0" dirty="0">
                <a:solidFill>
                  <a:srgbClr val="FFFFFF"/>
                </a:solidFill>
                <a:effectLst/>
              </a:rPr>
              <a:t>WE CO-CREATE TECH SOLUTIONS</a:t>
            </a:r>
          </a:p>
          <a:p>
            <a:pPr algn="ctr">
              <a:spcBef>
                <a:spcPts val="0"/>
              </a:spcBef>
            </a:pPr>
            <a:r>
              <a:rPr lang="en-IE" b="0" i="0" dirty="0">
                <a:solidFill>
                  <a:srgbClr val="FFFFFF"/>
                </a:solidFill>
                <a:effectLst/>
              </a:rPr>
              <a:t>We bring innovators, humanitarians, researchers &amp; social entrepreneurs, both from refugee and local communities, together to create tech solutions together</a:t>
            </a:r>
          </a:p>
          <a:p>
            <a:endParaRPr lang="en-IE" dirty="0"/>
          </a:p>
        </p:txBody>
      </p:sp>
      <p:sp>
        <p:nvSpPr>
          <p:cNvPr id="6" name="Text Placeholder 5">
            <a:extLst>
              <a:ext uri="{FF2B5EF4-FFF2-40B4-BE49-F238E27FC236}">
                <a16:creationId xmlns:a16="http://schemas.microsoft.com/office/drawing/2014/main" id="{50F3EB2B-8789-4A9D-93F5-34B728CDA4A9}"/>
              </a:ext>
            </a:extLst>
          </p:cNvPr>
          <p:cNvSpPr>
            <a:spLocks noGrp="1"/>
          </p:cNvSpPr>
          <p:nvPr>
            <p:ph type="body" sz="quarter" idx="15"/>
          </p:nvPr>
        </p:nvSpPr>
        <p:spPr>
          <a:xfrm>
            <a:off x="0" y="971880"/>
            <a:ext cx="6671220" cy="1338272"/>
          </a:xfrm>
        </p:spPr>
        <p:txBody>
          <a:bodyPr>
            <a:noAutofit/>
          </a:bodyPr>
          <a:lstStyle/>
          <a:p>
            <a:pPr algn="ctr"/>
            <a:r>
              <a:rPr lang="en-IE" b="1" i="0" dirty="0"/>
              <a:t>E</a:t>
            </a:r>
            <a:r>
              <a:rPr lang="en-IE" b="1" dirty="0"/>
              <a:t>m</a:t>
            </a:r>
            <a:r>
              <a:rPr lang="en-IE" b="1" i="0" dirty="0"/>
              <a:t>powering Displaced People</a:t>
            </a:r>
            <a:br>
              <a:rPr lang="en-IE" b="1" i="0" dirty="0"/>
            </a:br>
            <a:r>
              <a:rPr lang="en-IE" b="1" i="0" dirty="0"/>
              <a:t>With Technology</a:t>
            </a:r>
            <a:endParaRPr lang="en-US" dirty="0"/>
          </a:p>
          <a:p>
            <a:endParaRPr lang="en-IE" dirty="0"/>
          </a:p>
          <a:p>
            <a:endParaRPr lang="en-IE" dirty="0"/>
          </a:p>
        </p:txBody>
      </p:sp>
      <p:sp>
        <p:nvSpPr>
          <p:cNvPr id="7" name="Text Placeholder 6">
            <a:extLst>
              <a:ext uri="{FF2B5EF4-FFF2-40B4-BE49-F238E27FC236}">
                <a16:creationId xmlns:a16="http://schemas.microsoft.com/office/drawing/2014/main" id="{1A219780-8D51-4B28-B3EC-BFF3946A609F}"/>
              </a:ext>
            </a:extLst>
          </p:cNvPr>
          <p:cNvSpPr>
            <a:spLocks noGrp="1"/>
          </p:cNvSpPr>
          <p:nvPr>
            <p:ph type="body" sz="quarter" idx="16"/>
          </p:nvPr>
        </p:nvSpPr>
        <p:spPr>
          <a:xfrm>
            <a:off x="622499" y="4310012"/>
            <a:ext cx="5259621" cy="2644774"/>
          </a:xfrm>
        </p:spPr>
        <p:txBody>
          <a:bodyPr/>
          <a:lstStyle/>
          <a:p>
            <a:pPr algn="ctr">
              <a:spcBef>
                <a:spcPts val="0"/>
              </a:spcBef>
            </a:pPr>
            <a:r>
              <a:rPr lang="en-IE" b="1" i="0" dirty="0">
                <a:solidFill>
                  <a:srgbClr val="FFFFFF"/>
                </a:solidFill>
                <a:effectLst/>
              </a:rPr>
              <a:t>WE COLLABORATE WORLDWIDE</a:t>
            </a:r>
          </a:p>
          <a:p>
            <a:pPr algn="ctr">
              <a:spcBef>
                <a:spcPts val="0"/>
              </a:spcBef>
            </a:pPr>
            <a:r>
              <a:rPr lang="en-IE" b="0" i="0" dirty="0">
                <a:solidFill>
                  <a:srgbClr val="FFFFFF"/>
                </a:solidFill>
                <a:effectLst/>
              </a:rPr>
              <a:t>We work as an open global platform thanks to a worldwide community of volunteers throughout the five continents and through homebuilt platforms such as </a:t>
            </a:r>
            <a:r>
              <a:rPr lang="en-IE" b="0" i="1" dirty="0" err="1">
                <a:solidFill>
                  <a:srgbClr val="FFFFFF"/>
                </a:solidFill>
                <a:effectLst/>
              </a:rPr>
              <a:t>Basefu</a:t>
            </a:r>
            <a:r>
              <a:rPr lang="en-IE" b="0" i="0" dirty="0" err="1">
                <a:solidFill>
                  <a:srgbClr val="FFFFFF"/>
                </a:solidFill>
                <a:effectLst/>
              </a:rPr>
              <a:t>gees</a:t>
            </a:r>
            <a:endParaRPr lang="en-IE" b="0" i="0" dirty="0">
              <a:solidFill>
                <a:srgbClr val="FFFFFF"/>
              </a:solidFill>
              <a:effectLst/>
            </a:endParaRPr>
          </a:p>
          <a:p>
            <a:endParaRPr lang="en-IE" dirty="0"/>
          </a:p>
        </p:txBody>
      </p:sp>
      <p:pic>
        <p:nvPicPr>
          <p:cNvPr id="8" name="Picture 2">
            <a:extLst>
              <a:ext uri="{FF2B5EF4-FFF2-40B4-BE49-F238E27FC236}">
                <a16:creationId xmlns:a16="http://schemas.microsoft.com/office/drawing/2014/main" id="{F98C0344-13A4-450F-9B92-1F573D018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914" y="784285"/>
            <a:ext cx="2857500" cy="2857500"/>
          </a:xfrm>
          <a:prstGeom prst="teardrop">
            <a:avLst/>
          </a:prstGeom>
          <a:noFill/>
          <a:extLst>
            <a:ext uri="{909E8E84-426E-40DD-AFC4-6F175D3DCCD1}">
              <a14:hiddenFill xmlns:a14="http://schemas.microsoft.com/office/drawing/2010/main">
                <a:solidFill>
                  <a:srgbClr val="FFFFFF"/>
                </a:solidFill>
              </a14:hiddenFill>
            </a:ext>
          </a:extLst>
        </p:spPr>
      </p:pic>
      <p:pic>
        <p:nvPicPr>
          <p:cNvPr id="10" name="Picture 2" descr="A person smiling for the camera&#10;&#10;Description automatically generated with medium confidence">
            <a:extLst>
              <a:ext uri="{FF2B5EF4-FFF2-40B4-BE49-F238E27FC236}">
                <a16:creationId xmlns:a16="http://schemas.microsoft.com/office/drawing/2014/main" id="{80D2CF54-18A3-493C-9D69-AB414247E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4674" y="869289"/>
            <a:ext cx="2857500" cy="2857500"/>
          </a:xfrm>
          <a:prstGeom prst="teardrop">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E85A79D-61DE-4C86-8F04-5A9A54D271CC}"/>
              </a:ext>
            </a:extLst>
          </p:cNvPr>
          <p:cNvSpPr txBox="1"/>
          <p:nvPr/>
        </p:nvSpPr>
        <p:spPr>
          <a:xfrm>
            <a:off x="6101177" y="3607599"/>
            <a:ext cx="3138534" cy="646331"/>
          </a:xfrm>
          <a:prstGeom prst="rect">
            <a:avLst/>
          </a:prstGeom>
          <a:noFill/>
        </p:spPr>
        <p:txBody>
          <a:bodyPr wrap="square" rtlCol="0">
            <a:spAutoFit/>
          </a:bodyPr>
          <a:lstStyle/>
          <a:p>
            <a:pPr algn="ctr"/>
            <a:r>
              <a:rPr lang="en-IE" b="1" i="1" dirty="0">
                <a:solidFill>
                  <a:schemeClr val="bg1"/>
                </a:solidFill>
              </a:rPr>
              <a:t>Josephine </a:t>
            </a:r>
            <a:r>
              <a:rPr lang="en-IE" b="1" i="1" dirty="0" err="1">
                <a:solidFill>
                  <a:schemeClr val="bg1"/>
                </a:solidFill>
              </a:rPr>
              <a:t>Goube</a:t>
            </a:r>
            <a:r>
              <a:rPr lang="en-IE" b="1" i="1" dirty="0">
                <a:solidFill>
                  <a:schemeClr val="bg1"/>
                </a:solidFill>
              </a:rPr>
              <a:t>, Co Founder &amp; Executive Directory</a:t>
            </a:r>
          </a:p>
        </p:txBody>
      </p:sp>
      <p:sp>
        <p:nvSpPr>
          <p:cNvPr id="12" name="TextBox 11">
            <a:extLst>
              <a:ext uri="{FF2B5EF4-FFF2-40B4-BE49-F238E27FC236}">
                <a16:creationId xmlns:a16="http://schemas.microsoft.com/office/drawing/2014/main" id="{2E8270FD-AF92-4CDA-8988-4ACFABD54791}"/>
              </a:ext>
            </a:extLst>
          </p:cNvPr>
          <p:cNvSpPr txBox="1"/>
          <p:nvPr/>
        </p:nvSpPr>
        <p:spPr>
          <a:xfrm>
            <a:off x="9063414" y="3641785"/>
            <a:ext cx="3138534" cy="646331"/>
          </a:xfrm>
          <a:prstGeom prst="rect">
            <a:avLst/>
          </a:prstGeom>
          <a:noFill/>
        </p:spPr>
        <p:txBody>
          <a:bodyPr wrap="square" rtlCol="0">
            <a:spAutoFit/>
          </a:bodyPr>
          <a:lstStyle/>
          <a:p>
            <a:pPr algn="ctr"/>
            <a:r>
              <a:rPr lang="en-IE" b="1" i="1" dirty="0">
                <a:solidFill>
                  <a:schemeClr val="bg1"/>
                </a:solidFill>
              </a:rPr>
              <a:t>Min Teo, Board Member and Founding Member</a:t>
            </a:r>
          </a:p>
        </p:txBody>
      </p:sp>
      <p:sp>
        <p:nvSpPr>
          <p:cNvPr id="13" name="Text Placeholder 6">
            <a:extLst>
              <a:ext uri="{FF2B5EF4-FFF2-40B4-BE49-F238E27FC236}">
                <a16:creationId xmlns:a16="http://schemas.microsoft.com/office/drawing/2014/main" id="{0DE0CC79-1604-4BF7-85C7-E0D00E01E4D7}"/>
              </a:ext>
            </a:extLst>
          </p:cNvPr>
          <p:cNvSpPr txBox="1">
            <a:spLocks/>
          </p:cNvSpPr>
          <p:nvPr/>
        </p:nvSpPr>
        <p:spPr>
          <a:xfrm>
            <a:off x="6205914" y="4751387"/>
            <a:ext cx="5259621" cy="26447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b="1" i="0" dirty="0">
                <a:solidFill>
                  <a:srgbClr val="FFFFFF"/>
                </a:solidFill>
                <a:effectLst/>
              </a:rPr>
              <a:t>WE ARE WORKING 99% ONLINE</a:t>
            </a:r>
          </a:p>
          <a:p>
            <a:pPr algn="ctr">
              <a:spcBef>
                <a:spcPts val="0"/>
              </a:spcBef>
            </a:pPr>
            <a:r>
              <a:rPr lang="en-IE" b="0" i="0" dirty="0">
                <a:solidFill>
                  <a:srgbClr val="FFFFFF"/>
                </a:solidFill>
                <a:effectLst/>
              </a:rPr>
              <a:t>We have developed a virtual open innovation methodology &amp; deliver programmes in a remote fashion.</a:t>
            </a:r>
          </a:p>
          <a:p>
            <a:endParaRPr lang="en-IE" dirty="0"/>
          </a:p>
        </p:txBody>
      </p:sp>
      <p:sp>
        <p:nvSpPr>
          <p:cNvPr id="14" name="Text Placeholder 6">
            <a:extLst>
              <a:ext uri="{FF2B5EF4-FFF2-40B4-BE49-F238E27FC236}">
                <a16:creationId xmlns:a16="http://schemas.microsoft.com/office/drawing/2014/main" id="{7F8EA15F-B704-4022-A32C-FD4ED8CACC87}"/>
              </a:ext>
            </a:extLst>
          </p:cNvPr>
          <p:cNvSpPr txBox="1">
            <a:spLocks/>
          </p:cNvSpPr>
          <p:nvPr/>
        </p:nvSpPr>
        <p:spPr>
          <a:xfrm>
            <a:off x="354760" y="260794"/>
            <a:ext cx="9169483"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a:solidFill>
                  <a:schemeClr val="bg1"/>
                </a:solidFill>
                <a:latin typeface="Cooper Black" panose="0208090404030B020404" pitchFamily="18" charset="0"/>
              </a:rPr>
              <a:t>EXAMPLE YDSI’s – </a:t>
            </a:r>
            <a:r>
              <a:rPr lang="en-IE" sz="3600" dirty="0" err="1">
                <a:solidFill>
                  <a:schemeClr val="bg1"/>
                </a:solidFill>
                <a:latin typeface="Cooper Black" panose="0208090404030B020404" pitchFamily="18" charset="0"/>
              </a:rPr>
              <a:t>Techfugees</a:t>
            </a:r>
            <a:r>
              <a:rPr lang="en-IE" sz="3600" dirty="0">
                <a:solidFill>
                  <a:schemeClr val="bg1"/>
                </a:solidFill>
                <a:latin typeface="Cooper Black" panose="0208090404030B020404" pitchFamily="18" charset="0"/>
              </a:rPr>
              <a:t>, UK</a:t>
            </a:r>
          </a:p>
          <a:p>
            <a:pPr marL="0" indent="0">
              <a:spcBef>
                <a:spcPts val="0"/>
              </a:spcBef>
              <a:buNone/>
            </a:pPr>
            <a:endParaRPr lang="en-IE" sz="3600" dirty="0">
              <a:solidFill>
                <a:schemeClr val="bg1"/>
              </a:solidFill>
              <a:latin typeface="Cooper Black" panose="0208090404030B020404" pitchFamily="18" charset="0"/>
            </a:endParaRPr>
          </a:p>
        </p:txBody>
      </p:sp>
    </p:spTree>
    <p:extLst>
      <p:ext uri="{BB962C8B-B14F-4D97-AF65-F5344CB8AC3E}">
        <p14:creationId xmlns:p14="http://schemas.microsoft.com/office/powerpoint/2010/main" val="24881731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BE271B-7ACD-4A98-99F3-FAE8B4FE618F}"/>
              </a:ext>
            </a:extLst>
          </p:cNvPr>
          <p:cNvSpPr>
            <a:spLocks noGrp="1"/>
          </p:cNvSpPr>
          <p:nvPr>
            <p:ph type="body" sz="quarter" idx="14"/>
          </p:nvPr>
        </p:nvSpPr>
        <p:spPr>
          <a:xfrm>
            <a:off x="4273237" y="936343"/>
            <a:ext cx="7481448" cy="1813874"/>
          </a:xfrm>
        </p:spPr>
        <p:txBody>
          <a:bodyPr>
            <a:noAutofit/>
          </a:bodyPr>
          <a:lstStyle/>
          <a:p>
            <a:pPr algn="r"/>
            <a:r>
              <a:rPr lang="en-IE" sz="2800" b="1" dirty="0"/>
              <a:t>What Social Entrepreneurs Need to Have in their Toolbox to Increase their Chances of Success</a:t>
            </a:r>
            <a:endParaRPr lang="en-IE" sz="2800" b="1" i="1" dirty="0"/>
          </a:p>
        </p:txBody>
      </p:sp>
      <p:sp>
        <p:nvSpPr>
          <p:cNvPr id="3" name="Text Placeholder 2">
            <a:extLst>
              <a:ext uri="{FF2B5EF4-FFF2-40B4-BE49-F238E27FC236}">
                <a16:creationId xmlns:a16="http://schemas.microsoft.com/office/drawing/2014/main" id="{B5BA0FA3-317E-4C38-9172-9105F7225DF9}"/>
              </a:ext>
            </a:extLst>
          </p:cNvPr>
          <p:cNvSpPr>
            <a:spLocks noGrp="1"/>
          </p:cNvSpPr>
          <p:nvPr>
            <p:ph type="body" sz="quarter" idx="15"/>
          </p:nvPr>
        </p:nvSpPr>
        <p:spPr>
          <a:xfrm>
            <a:off x="3743743" y="2707199"/>
            <a:ext cx="8362950" cy="2754349"/>
          </a:xfrm>
          <a:solidFill>
            <a:srgbClr val="ED2A59"/>
          </a:solidFill>
        </p:spPr>
        <p:txBody>
          <a:bodyPr/>
          <a:lstStyle/>
          <a:p>
            <a:pPr algn="ctr"/>
            <a:r>
              <a:rPr lang="en-IE" b="0" i="0" dirty="0">
                <a:effectLst/>
              </a:rPr>
              <a:t>‘A toolbox, as such, does not exist, but currently, our team is developing a simplified DIY toolkit, an online platform called </a:t>
            </a:r>
            <a:r>
              <a:rPr lang="en-IE" b="0" i="0" u="none" strike="noStrike" dirty="0">
                <a:effectLst/>
                <a:hlinkClick r:id="rId2">
                  <a:extLst>
                    <a:ext uri="{A12FA001-AC4F-418D-AE19-62706E023703}">
                      <ahyp:hlinkClr xmlns:ahyp="http://schemas.microsoft.com/office/drawing/2018/hyperlinkcolor" val="tx"/>
                    </a:ext>
                  </a:extLst>
                </a:hlinkClick>
              </a:rPr>
              <a:t>goodbizbox</a:t>
            </a:r>
            <a:r>
              <a:rPr lang="en-IE" b="0" i="0" dirty="0">
                <a:effectLst/>
              </a:rPr>
              <a:t>, that can help entrepreneurs to discover and manage their impact through a 15 station, gamified process. Processes that will help </a:t>
            </a:r>
            <a:r>
              <a:rPr lang="en-IE" b="1" i="0" dirty="0">
                <a:effectLst/>
              </a:rPr>
              <a:t>“walking on high heels and backwards” </a:t>
            </a:r>
            <a:r>
              <a:rPr lang="en-IE" b="0" i="0" dirty="0">
                <a:effectLst/>
              </a:rPr>
              <a:t>might affect your way of thinking, your way of dealing with fear, your management style, your way of measuring impact, or simply, how to build a P&amp;L (profit and loss statement) in a spreadsheet. The best way to get on board with those is to apply for a support program to help on your way: whether Impact Hub programs, Ashoka, SIA, Skoll, GSEN, or Innovation for Change network’. </a:t>
            </a:r>
          </a:p>
        </p:txBody>
      </p:sp>
      <p:pic>
        <p:nvPicPr>
          <p:cNvPr id="7" name="Picture Placeholder 6" descr="A group of people&#10;&#10;Description automatically generated with low confidence">
            <a:extLst>
              <a:ext uri="{FF2B5EF4-FFF2-40B4-BE49-F238E27FC236}">
                <a16:creationId xmlns:a16="http://schemas.microsoft.com/office/drawing/2014/main" id="{9A5C0089-C942-4465-AB1E-653A650404B7}"/>
              </a:ext>
            </a:extLst>
          </p:cNvPr>
          <p:cNvPicPr>
            <a:picLocks noGrp="1" noChangeAspect="1"/>
          </p:cNvPicPr>
          <p:nvPr>
            <p:ph type="pic" sz="quarter" idx="16"/>
          </p:nvPr>
        </p:nvPicPr>
        <p:blipFill>
          <a:blip r:embed="rId3"/>
          <a:srcRect l="15597" r="15597"/>
          <a:stretch>
            <a:fillRect/>
          </a:stretch>
        </p:blipFill>
        <p:spPr>
          <a:xfrm>
            <a:off x="0" y="0"/>
            <a:ext cx="3550920" cy="6879132"/>
          </a:xfrm>
        </p:spPr>
      </p:pic>
      <p:sp>
        <p:nvSpPr>
          <p:cNvPr id="9" name="Text Placeholder 1">
            <a:extLst>
              <a:ext uri="{FF2B5EF4-FFF2-40B4-BE49-F238E27FC236}">
                <a16:creationId xmlns:a16="http://schemas.microsoft.com/office/drawing/2014/main" id="{EDE01EEF-9B4B-47B0-A4FF-C938880288E7}"/>
              </a:ext>
            </a:extLst>
          </p:cNvPr>
          <p:cNvSpPr txBox="1">
            <a:spLocks/>
          </p:cNvSpPr>
          <p:nvPr/>
        </p:nvSpPr>
        <p:spPr>
          <a:xfrm>
            <a:off x="4457700" y="1926897"/>
            <a:ext cx="729698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sz="2400" b="1" i="1" dirty="0">
                <a:solidFill>
                  <a:schemeClr val="bg1"/>
                </a:solidFill>
                <a:hlinkClick r:id="rId4">
                  <a:extLst>
                    <a:ext uri="{A12FA001-AC4F-418D-AE19-62706E023703}">
                      <ahyp:hlinkClr xmlns:ahyp="http://schemas.microsoft.com/office/drawing/2018/hyperlinkcolor" val="tx"/>
                    </a:ext>
                  </a:extLst>
                </a:hlinkClick>
              </a:rPr>
              <a:t>Interview</a:t>
            </a:r>
            <a:r>
              <a:rPr lang="en-IE" sz="2400" i="1" dirty="0">
                <a:solidFill>
                  <a:schemeClr val="bg1"/>
                </a:solidFill>
              </a:rPr>
              <a:t> with social entrepreneur from </a:t>
            </a:r>
            <a:r>
              <a:rPr lang="en-IE" sz="2400" i="1" dirty="0">
                <a:solidFill>
                  <a:schemeClr val="bg1"/>
                </a:solidFill>
                <a:hlinkClick r:id="rId2">
                  <a:extLst>
                    <a:ext uri="{A12FA001-AC4F-418D-AE19-62706E023703}">
                      <ahyp:hlinkClr xmlns:ahyp="http://schemas.microsoft.com/office/drawing/2018/hyperlinkcolor" val="tx"/>
                    </a:ext>
                  </a:extLst>
                </a:hlinkClick>
              </a:rPr>
              <a:t>Goodbizbox</a:t>
            </a:r>
            <a:r>
              <a:rPr lang="en-IE" sz="2400" i="1" dirty="0">
                <a:solidFill>
                  <a:schemeClr val="bg1"/>
                </a:solidFill>
              </a:rPr>
              <a:t>, Bistra Kumbaroska, Macedonia</a:t>
            </a:r>
          </a:p>
        </p:txBody>
      </p:sp>
      <p:sp>
        <p:nvSpPr>
          <p:cNvPr id="6" name="Text Placeholder 6">
            <a:extLst>
              <a:ext uri="{FF2B5EF4-FFF2-40B4-BE49-F238E27FC236}">
                <a16:creationId xmlns:a16="http://schemas.microsoft.com/office/drawing/2014/main" id="{F36772F1-A8B3-45D5-8EA7-992047DCBCE7}"/>
              </a:ext>
            </a:extLst>
          </p:cNvPr>
          <p:cNvSpPr txBox="1">
            <a:spLocks/>
          </p:cNvSpPr>
          <p:nvPr/>
        </p:nvSpPr>
        <p:spPr>
          <a:xfrm>
            <a:off x="0" y="-41565"/>
            <a:ext cx="8744209" cy="697353"/>
          </a:xfrm>
          <a:prstGeom prst="rect">
            <a:avLst/>
          </a:prstGeom>
          <a:solidFill>
            <a:srgbClr val="ED2A59"/>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a:solidFill>
                  <a:schemeClr val="bg1"/>
                </a:solidFill>
                <a:latin typeface="Cooper Black" panose="0208090404030B020404" pitchFamily="18" charset="0"/>
              </a:rPr>
              <a:t>EXAMPLE YDSI – </a:t>
            </a:r>
            <a:r>
              <a:rPr lang="en-IE" sz="3600" dirty="0" err="1">
                <a:solidFill>
                  <a:schemeClr val="bg1"/>
                </a:solidFill>
                <a:latin typeface="Cooper Black" panose="0208090404030B020404" pitchFamily="18" charset="0"/>
              </a:rPr>
              <a:t>Goodbixbox</a:t>
            </a:r>
            <a:endParaRPr lang="en-IE" sz="3600" dirty="0">
              <a:solidFill>
                <a:schemeClr val="bg1"/>
              </a:solidFill>
              <a:latin typeface="Cooper Black" panose="0208090404030B020404" pitchFamily="18" charset="0"/>
            </a:endParaRPr>
          </a:p>
        </p:txBody>
      </p:sp>
    </p:spTree>
    <p:extLst>
      <p:ext uri="{BB962C8B-B14F-4D97-AF65-F5344CB8AC3E}">
        <p14:creationId xmlns:p14="http://schemas.microsoft.com/office/powerpoint/2010/main" val="10673191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B0AE91-BFD4-45B3-B435-4DBB94814529}"/>
              </a:ext>
            </a:extLst>
          </p:cNvPr>
          <p:cNvSpPr>
            <a:spLocks noGrp="1"/>
          </p:cNvSpPr>
          <p:nvPr>
            <p:ph type="body" sz="quarter" idx="13"/>
          </p:nvPr>
        </p:nvSpPr>
        <p:spPr>
          <a:xfrm>
            <a:off x="6725494" y="915184"/>
            <a:ext cx="4866430" cy="697353"/>
          </a:xfrm>
        </p:spPr>
        <p:txBody>
          <a:bodyPr>
            <a:noAutofit/>
          </a:bodyPr>
          <a:lstStyle/>
          <a:p>
            <a:r>
              <a:rPr lang="en-IE" sz="2400" b="1" i="1" dirty="0">
                <a:solidFill>
                  <a:schemeClr val="tx1">
                    <a:lumMod val="75000"/>
                    <a:lumOff val="25000"/>
                  </a:schemeClr>
                </a:solidFill>
                <a:hlinkClick r:id="rId2">
                  <a:extLst>
                    <a:ext uri="{A12FA001-AC4F-418D-AE19-62706E023703}">
                      <ahyp:hlinkClr xmlns:ahyp="http://schemas.microsoft.com/office/drawing/2018/hyperlinkcolor" val="tx"/>
                    </a:ext>
                  </a:extLst>
                </a:hlinkClick>
              </a:rPr>
              <a:t>Interview</a:t>
            </a:r>
            <a:r>
              <a:rPr lang="en-IE" sz="2400" i="1" dirty="0">
                <a:solidFill>
                  <a:schemeClr val="tx1">
                    <a:lumMod val="75000"/>
                    <a:lumOff val="25000"/>
                  </a:schemeClr>
                </a:solidFill>
              </a:rPr>
              <a:t> with social entrepreneur Bistra Kumbaroska, Macedonia</a:t>
            </a:r>
          </a:p>
        </p:txBody>
      </p:sp>
      <p:sp>
        <p:nvSpPr>
          <p:cNvPr id="3" name="Text Placeholder 2">
            <a:extLst>
              <a:ext uri="{FF2B5EF4-FFF2-40B4-BE49-F238E27FC236}">
                <a16:creationId xmlns:a16="http://schemas.microsoft.com/office/drawing/2014/main" id="{A4F3B27E-4734-44FE-88BB-4FFA199FBC1B}"/>
              </a:ext>
            </a:extLst>
          </p:cNvPr>
          <p:cNvSpPr>
            <a:spLocks noGrp="1"/>
          </p:cNvSpPr>
          <p:nvPr>
            <p:ph type="body" sz="quarter" idx="14"/>
          </p:nvPr>
        </p:nvSpPr>
        <p:spPr>
          <a:xfrm>
            <a:off x="3590925" y="1757192"/>
            <a:ext cx="8404223" cy="2592420"/>
          </a:xfrm>
        </p:spPr>
        <p:txBody>
          <a:bodyPr/>
          <a:lstStyle/>
          <a:p>
            <a:pPr algn="ctr" fontAlgn="base"/>
            <a:endParaRPr lang="en-IE" sz="1000" b="1" i="1" dirty="0">
              <a:solidFill>
                <a:srgbClr val="ED2A59"/>
              </a:solidFill>
              <a:effectLst/>
            </a:endParaRPr>
          </a:p>
          <a:p>
            <a:pPr algn="ctr" fontAlgn="base"/>
            <a:r>
              <a:rPr lang="en-IE" b="1" i="1" dirty="0">
                <a:solidFill>
                  <a:srgbClr val="ED2A59"/>
                </a:solidFill>
                <a:effectLst/>
              </a:rPr>
              <a:t>‘Have you ever had the feeling you want to do something to make this world a better place? Yes? Us too. That's why we started the project "goodbizbox", a name that holds a big purpose we hope to achieve with you and many others together’</a:t>
            </a:r>
          </a:p>
          <a:p>
            <a:pPr algn="just" fontAlgn="base"/>
            <a:r>
              <a:rPr lang="en-IE" b="1" i="0" dirty="0">
                <a:solidFill>
                  <a:schemeClr val="tx1">
                    <a:lumMod val="75000"/>
                    <a:lumOff val="25000"/>
                  </a:schemeClr>
                </a:solidFill>
                <a:effectLst/>
              </a:rPr>
              <a:t>​</a:t>
            </a:r>
            <a:r>
              <a:rPr lang="en-IE" sz="2800" b="1" i="0" dirty="0">
                <a:solidFill>
                  <a:srgbClr val="389DAE"/>
                </a:solidFill>
                <a:effectLst/>
              </a:rPr>
              <a:t>What Does Goodbizbox Stand For?</a:t>
            </a:r>
          </a:p>
          <a:p>
            <a:pPr algn="l" fontAlgn="base"/>
            <a:r>
              <a:rPr lang="en-IE" sz="2800" b="1" i="0" dirty="0">
                <a:solidFill>
                  <a:srgbClr val="389DAE"/>
                </a:solidFill>
                <a:effectLst/>
              </a:rPr>
              <a:t>good</a:t>
            </a:r>
            <a:r>
              <a:rPr lang="en-IE" i="0" dirty="0">
                <a:solidFill>
                  <a:schemeClr val="tx1">
                    <a:lumMod val="75000"/>
                    <a:lumOff val="25000"/>
                  </a:schemeClr>
                </a:solidFill>
                <a:effectLst/>
              </a:rPr>
              <a:t> meaning: regenerative, bountiful, fertile, attractive, profitable and wholesome</a:t>
            </a:r>
          </a:p>
          <a:p>
            <a:pPr algn="l" fontAlgn="base"/>
            <a:r>
              <a:rPr lang="en-IE" sz="2800" b="1" dirty="0">
                <a:solidFill>
                  <a:srgbClr val="389DAE"/>
                </a:solidFill>
              </a:rPr>
              <a:t>biz </a:t>
            </a:r>
            <a:r>
              <a:rPr lang="en-IE" i="0" dirty="0">
                <a:solidFill>
                  <a:schemeClr val="tx1">
                    <a:lumMod val="75000"/>
                    <a:lumOff val="25000"/>
                  </a:schemeClr>
                </a:solidFill>
                <a:effectLst/>
              </a:rPr>
              <a:t>standing for: business, venture, start-up or any kind of system that creates, delivers and captures value </a:t>
            </a:r>
          </a:p>
          <a:p>
            <a:pPr algn="l" fontAlgn="base"/>
            <a:r>
              <a:rPr lang="en-IE" sz="2800" b="1" dirty="0">
                <a:solidFill>
                  <a:srgbClr val="389DAE"/>
                </a:solidFill>
              </a:rPr>
              <a:t>box</a:t>
            </a:r>
            <a:r>
              <a:rPr lang="en-IE" i="0" dirty="0">
                <a:solidFill>
                  <a:schemeClr val="tx1">
                    <a:lumMod val="75000"/>
                    <a:lumOff val="25000"/>
                  </a:schemeClr>
                </a:solidFill>
                <a:effectLst/>
              </a:rPr>
              <a:t> meaning: frameworks, step-by-step toolkits, easy-to-use tips and tricks placed in a physical box</a:t>
            </a:r>
          </a:p>
          <a:p>
            <a:endParaRPr lang="en-IE" dirty="0">
              <a:solidFill>
                <a:schemeClr val="tx1">
                  <a:lumMod val="75000"/>
                  <a:lumOff val="25000"/>
                </a:schemeClr>
              </a:solidFill>
            </a:endParaRPr>
          </a:p>
        </p:txBody>
      </p:sp>
      <p:sp>
        <p:nvSpPr>
          <p:cNvPr id="8" name="Text Placeholder 1">
            <a:extLst>
              <a:ext uri="{FF2B5EF4-FFF2-40B4-BE49-F238E27FC236}">
                <a16:creationId xmlns:a16="http://schemas.microsoft.com/office/drawing/2014/main" id="{B76FD455-1BAD-4E4A-A9E1-7857CD259045}"/>
              </a:ext>
            </a:extLst>
          </p:cNvPr>
          <p:cNvSpPr txBox="1">
            <a:spLocks/>
          </p:cNvSpPr>
          <p:nvPr/>
        </p:nvSpPr>
        <p:spPr>
          <a:xfrm>
            <a:off x="5359397" y="197964"/>
            <a:ext cx="6232527" cy="181387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3600" b="1" dirty="0">
                <a:solidFill>
                  <a:srgbClr val="ED2A59"/>
                </a:solidFill>
              </a:rPr>
              <a:t>Interview </a:t>
            </a:r>
          </a:p>
        </p:txBody>
      </p:sp>
      <p:pic>
        <p:nvPicPr>
          <p:cNvPr id="29698" name="Picture 2" descr="What it takes to start and grow as a social entrepreneur - Social  Innovation Academy">
            <a:extLst>
              <a:ext uri="{FF2B5EF4-FFF2-40B4-BE49-F238E27FC236}">
                <a16:creationId xmlns:a16="http://schemas.microsoft.com/office/drawing/2014/main" id="{E99051E3-01B8-4538-8F00-C326282C3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31783"/>
            <a:ext cx="3411141" cy="4548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6">
            <a:extLst>
              <a:ext uri="{FF2B5EF4-FFF2-40B4-BE49-F238E27FC236}">
                <a16:creationId xmlns:a16="http://schemas.microsoft.com/office/drawing/2014/main" id="{CD3AE6D5-B202-4A3F-945A-1696B2AB43D9}"/>
              </a:ext>
            </a:extLst>
          </p:cNvPr>
          <p:cNvSpPr txBox="1">
            <a:spLocks/>
          </p:cNvSpPr>
          <p:nvPr/>
        </p:nvSpPr>
        <p:spPr>
          <a:xfrm>
            <a:off x="64812" y="72200"/>
            <a:ext cx="8019931"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a:solidFill>
                  <a:srgbClr val="ED2A59"/>
                </a:solidFill>
                <a:latin typeface="Cooper Black" panose="0208090404030B020404" pitchFamily="18" charset="0"/>
              </a:rPr>
              <a:t>EXAMPLE YDSI - </a:t>
            </a:r>
            <a:r>
              <a:rPr lang="en-IE" sz="3600" dirty="0" err="1">
                <a:solidFill>
                  <a:srgbClr val="ED2A59"/>
                </a:solidFill>
                <a:latin typeface="Cooper Black" panose="0208090404030B020404" pitchFamily="18" charset="0"/>
              </a:rPr>
              <a:t>Goodbizbox</a:t>
            </a:r>
            <a:endParaRPr lang="en-IE" sz="3600" dirty="0">
              <a:solidFill>
                <a:srgbClr val="ED2A59"/>
              </a:solidFill>
              <a:latin typeface="Cooper Black" panose="0208090404030B020404" pitchFamily="18" charset="0"/>
            </a:endParaRPr>
          </a:p>
          <a:p>
            <a:pPr marL="0" indent="0">
              <a:spcBef>
                <a:spcPts val="0"/>
              </a:spcBef>
              <a:buNone/>
            </a:pPr>
            <a:r>
              <a:rPr lang="en-IE" sz="2200" b="1" dirty="0">
                <a:solidFill>
                  <a:srgbClr val="ED2A59"/>
                </a:solidFill>
              </a:rPr>
              <a:t>Help entrepreneurs through gamification</a:t>
            </a:r>
          </a:p>
        </p:txBody>
      </p:sp>
    </p:spTree>
    <p:extLst>
      <p:ext uri="{BB962C8B-B14F-4D97-AF65-F5344CB8AC3E}">
        <p14:creationId xmlns:p14="http://schemas.microsoft.com/office/powerpoint/2010/main" val="13479192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colorful, graffiti&#10;&#10;Description automatically generated">
            <a:extLst>
              <a:ext uri="{FF2B5EF4-FFF2-40B4-BE49-F238E27FC236}">
                <a16:creationId xmlns:a16="http://schemas.microsoft.com/office/drawing/2014/main" id="{EF6CFFF1-B6C1-4B99-876F-8818AB6451A5}"/>
              </a:ext>
            </a:extLst>
          </p:cNvPr>
          <p:cNvPicPr>
            <a:picLocks noGrp="1" noChangeAspect="1"/>
          </p:cNvPicPr>
          <p:nvPr>
            <p:ph type="pic" sz="quarter" idx="10"/>
          </p:nvPr>
        </p:nvPicPr>
        <p:blipFill>
          <a:blip r:embed="rId2"/>
          <a:srcRect l="12491" r="12491"/>
          <a:stretch>
            <a:fillRect/>
          </a:stretch>
        </p:blipFill>
        <p:spPr/>
      </p:pic>
      <p:sp>
        <p:nvSpPr>
          <p:cNvPr id="9" name="Text Placeholder 8">
            <a:extLst>
              <a:ext uri="{FF2B5EF4-FFF2-40B4-BE49-F238E27FC236}">
                <a16:creationId xmlns:a16="http://schemas.microsoft.com/office/drawing/2014/main" id="{8EA7340B-D4CF-4D51-A90C-FC74F95261BA}"/>
              </a:ext>
            </a:extLst>
          </p:cNvPr>
          <p:cNvSpPr>
            <a:spLocks noGrp="1"/>
          </p:cNvSpPr>
          <p:nvPr>
            <p:ph type="body" sz="quarter" idx="14"/>
          </p:nvPr>
        </p:nvSpPr>
        <p:spPr>
          <a:xfrm>
            <a:off x="416341" y="1533599"/>
            <a:ext cx="7632190" cy="5157623"/>
          </a:xfrm>
          <a:solidFill>
            <a:schemeClr val="bg1"/>
          </a:solidFill>
        </p:spPr>
        <p:txBody>
          <a:bodyPr/>
          <a:lstStyle/>
          <a:p>
            <a:pPr>
              <a:lnSpc>
                <a:spcPct val="100000"/>
              </a:lnSpc>
              <a:spcBef>
                <a:spcPts val="0"/>
              </a:spcBef>
              <a:spcAft>
                <a:spcPts val="600"/>
              </a:spcAft>
            </a:pPr>
            <a:r>
              <a:rPr lang="en-IE" b="1" i="0" dirty="0">
                <a:solidFill>
                  <a:srgbClr val="009FD8"/>
                </a:solidFill>
                <a:effectLst/>
                <a:hlinkClick r:id="rId3">
                  <a:extLst>
                    <a:ext uri="{A12FA001-AC4F-418D-AE19-62706E023703}">
                      <ahyp:hlinkClr xmlns:ahyp="http://schemas.microsoft.com/office/drawing/2018/hyperlinkcolor" val="tx"/>
                    </a:ext>
                  </a:extLst>
                </a:hlinkClick>
              </a:rPr>
              <a:t>Lallab</a:t>
            </a:r>
            <a:r>
              <a:rPr lang="en-IE" b="1" i="0" dirty="0">
                <a:solidFill>
                  <a:srgbClr val="009FD8"/>
                </a:solidFill>
                <a:effectLst/>
              </a:rPr>
              <a:t> </a:t>
            </a:r>
            <a:r>
              <a:rPr lang="en-IE" b="1" i="0" dirty="0">
                <a:solidFill>
                  <a:srgbClr val="000000"/>
                </a:solidFill>
                <a:effectLst/>
              </a:rPr>
              <a:t>is a feminist and anti-racist association whose goal is to make voices heard and to defend the rights of Muslim women</a:t>
            </a:r>
            <a:r>
              <a:rPr lang="en-IE" b="0" i="0" dirty="0">
                <a:solidFill>
                  <a:srgbClr val="000000"/>
                </a:solidFill>
                <a:effectLst/>
              </a:rPr>
              <a:t> who are at the heart of sexist, racist and Islamophobic oppressions. We are bringing a paradigm shift in the French anti-discrimination political system. We are shaping a world in which women freely choose their own paths of emancipation.</a:t>
            </a:r>
          </a:p>
          <a:p>
            <a:pPr>
              <a:lnSpc>
                <a:spcPct val="100000"/>
              </a:lnSpc>
              <a:spcBef>
                <a:spcPts val="0"/>
              </a:spcBef>
              <a:spcAft>
                <a:spcPts val="600"/>
              </a:spcAft>
            </a:pPr>
            <a:r>
              <a:rPr lang="en-IE" b="1" i="0" dirty="0">
                <a:solidFill>
                  <a:srgbClr val="009FD8"/>
                </a:solidFill>
                <a:effectLst/>
              </a:rPr>
              <a:t>Our Vision </a:t>
            </a:r>
            <a:r>
              <a:rPr lang="en-IE" b="0" i="0" dirty="0">
                <a:solidFill>
                  <a:srgbClr val="000000"/>
                </a:solidFill>
                <a:effectLst/>
              </a:rPr>
              <a:t>Create a world in which each woman can fulfil herself without fear of being judged, discriminated against or abused whatever her identities.</a:t>
            </a:r>
          </a:p>
          <a:p>
            <a:pPr>
              <a:lnSpc>
                <a:spcPct val="100000"/>
              </a:lnSpc>
              <a:spcBef>
                <a:spcPts val="0"/>
              </a:spcBef>
              <a:spcAft>
                <a:spcPts val="600"/>
              </a:spcAft>
            </a:pPr>
            <a:r>
              <a:rPr lang="en-IE" b="1" dirty="0">
                <a:solidFill>
                  <a:srgbClr val="009FD8"/>
                </a:solidFill>
              </a:rPr>
              <a:t>Our Mission </a:t>
            </a:r>
            <a:r>
              <a:rPr lang="en-IE" b="0" i="0" dirty="0">
                <a:solidFill>
                  <a:srgbClr val="000000"/>
                </a:solidFill>
                <a:effectLst/>
              </a:rPr>
              <a:t>To produce an environment, resources and tools favouring the freedom of every Muslim woman to define her identities and her life course.</a:t>
            </a:r>
          </a:p>
        </p:txBody>
      </p:sp>
      <p:pic>
        <p:nvPicPr>
          <p:cNvPr id="1028" name="Picture 4">
            <a:extLst>
              <a:ext uri="{FF2B5EF4-FFF2-40B4-BE49-F238E27FC236}">
                <a16:creationId xmlns:a16="http://schemas.microsoft.com/office/drawing/2014/main" id="{A9A3DB09-1D8F-4717-8720-25C69139C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066" y="1533599"/>
            <a:ext cx="3412055" cy="34061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4818394-268B-4286-A8B6-1C20F058CAF6}"/>
              </a:ext>
            </a:extLst>
          </p:cNvPr>
          <p:cNvSpPr txBox="1"/>
          <p:nvPr/>
        </p:nvSpPr>
        <p:spPr>
          <a:xfrm>
            <a:off x="7186544" y="5951728"/>
            <a:ext cx="3138534" cy="646331"/>
          </a:xfrm>
          <a:prstGeom prst="rect">
            <a:avLst/>
          </a:prstGeom>
          <a:noFill/>
        </p:spPr>
        <p:txBody>
          <a:bodyPr wrap="square" rtlCol="0">
            <a:spAutoFit/>
          </a:bodyPr>
          <a:lstStyle/>
          <a:p>
            <a:pPr algn="ctr"/>
            <a:r>
              <a:rPr lang="en-IE" b="1" i="1" dirty="0">
                <a:solidFill>
                  <a:srgbClr val="009FD8"/>
                </a:solidFill>
              </a:rPr>
              <a:t>Lallab, Sarah </a:t>
            </a:r>
            <a:r>
              <a:rPr lang="en-IE" b="1" i="1" dirty="0" err="1">
                <a:solidFill>
                  <a:srgbClr val="009FD8"/>
                </a:solidFill>
              </a:rPr>
              <a:t>Zouak</a:t>
            </a:r>
            <a:r>
              <a:rPr lang="en-IE" b="1" i="1" dirty="0">
                <a:solidFill>
                  <a:srgbClr val="009FD8"/>
                </a:solidFill>
              </a:rPr>
              <a:t>, Co Founder &amp; Director</a:t>
            </a:r>
          </a:p>
        </p:txBody>
      </p:sp>
      <p:sp>
        <p:nvSpPr>
          <p:cNvPr id="12" name="Text Placeholder 6">
            <a:extLst>
              <a:ext uri="{FF2B5EF4-FFF2-40B4-BE49-F238E27FC236}">
                <a16:creationId xmlns:a16="http://schemas.microsoft.com/office/drawing/2014/main" id="{847817FF-753C-486C-B524-69D847E28747}"/>
              </a:ext>
            </a:extLst>
          </p:cNvPr>
          <p:cNvSpPr txBox="1">
            <a:spLocks/>
          </p:cNvSpPr>
          <p:nvPr/>
        </p:nvSpPr>
        <p:spPr>
          <a:xfrm>
            <a:off x="411535" y="259941"/>
            <a:ext cx="811190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a:solidFill>
                  <a:srgbClr val="A6377D"/>
                </a:solidFill>
                <a:latin typeface="Cooper Black" panose="0208090404030B020404" pitchFamily="18" charset="0"/>
              </a:rPr>
              <a:t>EXAMPLE YDSI – </a:t>
            </a:r>
            <a:r>
              <a:rPr lang="en-IE" sz="3600" dirty="0" err="1">
                <a:solidFill>
                  <a:srgbClr val="A6377D"/>
                </a:solidFill>
                <a:latin typeface="Cooper Black" panose="0208090404030B020404" pitchFamily="18" charset="0"/>
              </a:rPr>
              <a:t>Lallab</a:t>
            </a:r>
            <a:r>
              <a:rPr lang="en-IE" sz="3600" dirty="0">
                <a:solidFill>
                  <a:srgbClr val="A6377D"/>
                </a:solidFill>
                <a:latin typeface="Cooper Black" panose="0208090404030B020404" pitchFamily="18" charset="0"/>
              </a:rPr>
              <a:t>, France</a:t>
            </a:r>
          </a:p>
          <a:p>
            <a:pPr marL="0" indent="0">
              <a:spcBef>
                <a:spcPts val="0"/>
              </a:spcBef>
              <a:buNone/>
            </a:pPr>
            <a:r>
              <a:rPr lang="en-IE" b="1" i="1" dirty="0">
                <a:solidFill>
                  <a:srgbClr val="A6377D"/>
                </a:solidFill>
              </a:rPr>
              <a:t>Sarah </a:t>
            </a:r>
            <a:r>
              <a:rPr lang="en-IE" b="1" i="1" dirty="0" err="1">
                <a:solidFill>
                  <a:srgbClr val="A6377D"/>
                </a:solidFill>
              </a:rPr>
              <a:t>Zouak</a:t>
            </a:r>
            <a:r>
              <a:rPr lang="en-IE" b="1" i="1" dirty="0">
                <a:solidFill>
                  <a:srgbClr val="A6377D"/>
                </a:solidFill>
              </a:rPr>
              <a:t>, Co Founder &amp; Director</a:t>
            </a:r>
          </a:p>
          <a:p>
            <a:pPr marL="0" indent="0">
              <a:spcBef>
                <a:spcPts val="0"/>
              </a:spcBef>
              <a:buNone/>
            </a:pPr>
            <a:endParaRPr lang="en-IE" sz="36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val="27011775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0503DA-9438-4BA0-9B42-11ECE1849BB5}"/>
              </a:ext>
            </a:extLst>
          </p:cNvPr>
          <p:cNvSpPr>
            <a:spLocks noGrp="1"/>
          </p:cNvSpPr>
          <p:nvPr>
            <p:ph type="body" sz="quarter" idx="14"/>
          </p:nvPr>
        </p:nvSpPr>
        <p:spPr>
          <a:xfrm>
            <a:off x="7577750" y="1322149"/>
            <a:ext cx="4143003" cy="697353"/>
          </a:xfrm>
        </p:spPr>
        <p:txBody>
          <a:bodyPr>
            <a:noAutofit/>
          </a:bodyPr>
          <a:lstStyle/>
          <a:p>
            <a:pPr algn="ctr"/>
            <a:r>
              <a:rPr lang="en-IE" b="1" dirty="0">
                <a:solidFill>
                  <a:srgbClr val="A6377D"/>
                </a:solidFill>
              </a:rPr>
              <a:t>Discover </a:t>
            </a:r>
            <a:r>
              <a:rPr lang="en-IE" b="1" dirty="0">
                <a:solidFill>
                  <a:srgbClr val="A6377D"/>
                </a:solidFill>
                <a:hlinkClick r:id="rId2"/>
              </a:rPr>
              <a:t>Lallab’s</a:t>
            </a:r>
            <a:r>
              <a:rPr lang="en-IE" b="1" dirty="0">
                <a:solidFill>
                  <a:srgbClr val="A6377D"/>
                </a:solidFill>
              </a:rPr>
              <a:t> Key Events and Tools</a:t>
            </a:r>
          </a:p>
        </p:txBody>
      </p:sp>
      <p:sp>
        <p:nvSpPr>
          <p:cNvPr id="6" name="Text Placeholder 5">
            <a:extLst>
              <a:ext uri="{FF2B5EF4-FFF2-40B4-BE49-F238E27FC236}">
                <a16:creationId xmlns:a16="http://schemas.microsoft.com/office/drawing/2014/main" id="{E50E7EF4-BE6B-4687-9F45-515CB604D1EA}"/>
              </a:ext>
            </a:extLst>
          </p:cNvPr>
          <p:cNvSpPr>
            <a:spLocks noGrp="1"/>
          </p:cNvSpPr>
          <p:nvPr>
            <p:ph type="body" sz="quarter" idx="15"/>
          </p:nvPr>
        </p:nvSpPr>
        <p:spPr/>
        <p:txBody>
          <a:bodyPr/>
          <a:lstStyle/>
          <a:p>
            <a:pPr algn="ctr"/>
            <a:r>
              <a:rPr lang="en-IE" b="1" dirty="0"/>
              <a:t>Currently +50,000 people affected by our Vision of Inclusive Feminism</a:t>
            </a:r>
          </a:p>
          <a:p>
            <a:pPr algn="ctr"/>
            <a:r>
              <a:rPr lang="en-IE" b="1" dirty="0">
                <a:solidFill>
                  <a:srgbClr val="009FD8"/>
                </a:solidFill>
              </a:rPr>
              <a:t>+500 members belong to a caring community</a:t>
            </a:r>
          </a:p>
          <a:p>
            <a:pPr algn="ctr"/>
            <a:r>
              <a:rPr lang="en-IE" b="1" dirty="0">
                <a:solidFill>
                  <a:srgbClr val="ED2A59"/>
                </a:solidFill>
              </a:rPr>
              <a:t>+300 stories written by members to reclaim their stories</a:t>
            </a:r>
          </a:p>
          <a:p>
            <a:pPr algn="ctr"/>
            <a:endParaRPr lang="en-IE" dirty="0"/>
          </a:p>
        </p:txBody>
      </p:sp>
      <p:pic>
        <p:nvPicPr>
          <p:cNvPr id="9" name="Picture 8">
            <a:hlinkClick r:id="rId3"/>
            <a:extLst>
              <a:ext uri="{FF2B5EF4-FFF2-40B4-BE49-F238E27FC236}">
                <a16:creationId xmlns:a16="http://schemas.microsoft.com/office/drawing/2014/main" id="{17EC5ED4-A637-4345-85AC-C56145396C3D}"/>
              </a:ext>
            </a:extLst>
          </p:cNvPr>
          <p:cNvPicPr>
            <a:picLocks noChangeAspect="1"/>
          </p:cNvPicPr>
          <p:nvPr/>
        </p:nvPicPr>
        <p:blipFill>
          <a:blip r:embed="rId4"/>
          <a:stretch>
            <a:fillRect/>
          </a:stretch>
        </p:blipFill>
        <p:spPr>
          <a:xfrm>
            <a:off x="1436324" y="2085975"/>
            <a:ext cx="5000625" cy="3276600"/>
          </a:xfrm>
          <a:prstGeom prst="rect">
            <a:avLst/>
          </a:prstGeom>
        </p:spPr>
      </p:pic>
      <p:sp>
        <p:nvSpPr>
          <p:cNvPr id="7" name="Text Placeholder 6">
            <a:extLst>
              <a:ext uri="{FF2B5EF4-FFF2-40B4-BE49-F238E27FC236}">
                <a16:creationId xmlns:a16="http://schemas.microsoft.com/office/drawing/2014/main" id="{371A688F-4ED9-4904-B6C1-E99C3203EAB3}"/>
              </a:ext>
            </a:extLst>
          </p:cNvPr>
          <p:cNvSpPr txBox="1">
            <a:spLocks/>
          </p:cNvSpPr>
          <p:nvPr/>
        </p:nvSpPr>
        <p:spPr>
          <a:xfrm>
            <a:off x="411535" y="248278"/>
            <a:ext cx="811190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a:solidFill>
                  <a:srgbClr val="A6377D"/>
                </a:solidFill>
                <a:latin typeface="Cooper Black" panose="0208090404030B020404" pitchFamily="18" charset="0"/>
              </a:rPr>
              <a:t>EXAMPLE YDSI – </a:t>
            </a:r>
            <a:r>
              <a:rPr lang="en-IE" sz="3600" dirty="0" err="1">
                <a:solidFill>
                  <a:srgbClr val="A6377D"/>
                </a:solidFill>
                <a:latin typeface="Cooper Black" panose="0208090404030B020404" pitchFamily="18" charset="0"/>
              </a:rPr>
              <a:t>Lallab</a:t>
            </a:r>
            <a:r>
              <a:rPr lang="en-IE" sz="3600" dirty="0">
                <a:solidFill>
                  <a:srgbClr val="A6377D"/>
                </a:solidFill>
                <a:latin typeface="Cooper Black" panose="0208090404030B020404" pitchFamily="18" charset="0"/>
              </a:rPr>
              <a:t>, France</a:t>
            </a:r>
          </a:p>
          <a:p>
            <a:pPr marL="0" indent="0">
              <a:spcBef>
                <a:spcPts val="0"/>
              </a:spcBef>
              <a:buNone/>
            </a:pPr>
            <a:r>
              <a:rPr lang="en-IE" b="1" i="1" dirty="0">
                <a:solidFill>
                  <a:srgbClr val="A6377D"/>
                </a:solidFill>
              </a:rPr>
              <a:t>Sarah </a:t>
            </a:r>
            <a:r>
              <a:rPr lang="en-IE" b="1" i="1" dirty="0" err="1">
                <a:solidFill>
                  <a:srgbClr val="A6377D"/>
                </a:solidFill>
              </a:rPr>
              <a:t>Zouak</a:t>
            </a:r>
            <a:r>
              <a:rPr lang="en-IE" b="1" i="1" dirty="0">
                <a:solidFill>
                  <a:srgbClr val="A6377D"/>
                </a:solidFill>
              </a:rPr>
              <a:t>, Co Founder &amp; Director</a:t>
            </a:r>
          </a:p>
          <a:p>
            <a:pPr marL="0" indent="0">
              <a:spcBef>
                <a:spcPts val="0"/>
              </a:spcBef>
              <a:buNone/>
            </a:pPr>
            <a:endParaRPr lang="en-IE" sz="36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val="22884866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42E92F-C4C8-EA42-99AF-6C2065208A2D}"/>
              </a:ext>
            </a:extLst>
          </p:cNvPr>
          <p:cNvSpPr>
            <a:spLocks noGrp="1"/>
          </p:cNvSpPr>
          <p:nvPr>
            <p:ph type="body" sz="quarter" idx="11"/>
          </p:nvPr>
        </p:nvSpPr>
        <p:spPr>
          <a:xfrm>
            <a:off x="1095577" y="1146169"/>
            <a:ext cx="5676415" cy="1311087"/>
          </a:xfrm>
        </p:spPr>
        <p:txBody>
          <a:bodyPr/>
          <a:lstStyle/>
          <a:p>
            <a:r>
              <a:rPr lang="en-US" dirty="0">
                <a:solidFill>
                  <a:srgbClr val="ED2A59"/>
                </a:solidFill>
              </a:rPr>
              <a:t>Next Module 5 </a:t>
            </a:r>
          </a:p>
        </p:txBody>
      </p:sp>
      <p:sp>
        <p:nvSpPr>
          <p:cNvPr id="5" name="Text Placeholder 4">
            <a:extLst>
              <a:ext uri="{FF2B5EF4-FFF2-40B4-BE49-F238E27FC236}">
                <a16:creationId xmlns:a16="http://schemas.microsoft.com/office/drawing/2014/main" id="{05843646-A09F-9040-BF90-3FF7809B6B47}"/>
              </a:ext>
            </a:extLst>
          </p:cNvPr>
          <p:cNvSpPr>
            <a:spLocks noGrp="1"/>
          </p:cNvSpPr>
          <p:nvPr>
            <p:ph type="body" sz="quarter" idx="12"/>
          </p:nvPr>
        </p:nvSpPr>
        <p:spPr>
          <a:xfrm>
            <a:off x="2574436" y="2446368"/>
            <a:ext cx="7846104" cy="1311087"/>
          </a:xfrm>
        </p:spPr>
        <p:txBody>
          <a:bodyPr/>
          <a:lstStyle/>
          <a:p>
            <a:pPr algn="ctr"/>
            <a:r>
              <a:rPr lang="en-US" sz="3600" b="1" i="0" dirty="0">
                <a:solidFill>
                  <a:schemeClr val="tx1">
                    <a:lumMod val="75000"/>
                    <a:lumOff val="25000"/>
                  </a:schemeClr>
                </a:solidFill>
                <a:latin typeface="Calibri" panose="020F0502020204030204" pitchFamily="34" charset="0"/>
              </a:rPr>
              <a:t>How to Fund </a:t>
            </a:r>
            <a:r>
              <a:rPr lang="en-US" sz="3600" b="1" i="0">
                <a:solidFill>
                  <a:schemeClr val="tx1">
                    <a:lumMod val="75000"/>
                    <a:lumOff val="25000"/>
                  </a:schemeClr>
                </a:solidFill>
                <a:latin typeface="Calibri" panose="020F0502020204030204" pitchFamily="34" charset="0"/>
              </a:rPr>
              <a:t>and Finance A </a:t>
            </a:r>
            <a:r>
              <a:rPr lang="en-US" sz="3600" b="1" i="0" dirty="0">
                <a:solidFill>
                  <a:schemeClr val="tx1">
                    <a:lumMod val="75000"/>
                    <a:lumOff val="25000"/>
                  </a:schemeClr>
                </a:solidFill>
                <a:latin typeface="Calibri" panose="020F0502020204030204" pitchFamily="34" charset="0"/>
              </a:rPr>
              <a:t>Digital Social Innovation Idea; </a:t>
            </a:r>
            <a:r>
              <a:rPr lang="en-US" sz="3600" b="1" i="0" dirty="0">
                <a:solidFill>
                  <a:srgbClr val="40A67A"/>
                </a:solidFill>
                <a:latin typeface="Calibri" panose="020F0502020204030204" pitchFamily="34" charset="0"/>
              </a:rPr>
              <a:t>Different Ways to Access Funding and Finance</a:t>
            </a:r>
          </a:p>
        </p:txBody>
      </p:sp>
      <p:sp>
        <p:nvSpPr>
          <p:cNvPr id="7" name="Text Placeholder 6">
            <a:extLst>
              <a:ext uri="{FF2B5EF4-FFF2-40B4-BE49-F238E27FC236}">
                <a16:creationId xmlns:a16="http://schemas.microsoft.com/office/drawing/2014/main" id="{17FCE858-2F33-5746-A8E6-180A7E8341FB}"/>
              </a:ext>
            </a:extLst>
          </p:cNvPr>
          <p:cNvSpPr>
            <a:spLocks noGrp="1"/>
          </p:cNvSpPr>
          <p:nvPr>
            <p:ph type="body" sz="quarter" idx="20"/>
          </p:nvPr>
        </p:nvSpPr>
        <p:spPr/>
        <p:txBody>
          <a:bodyPr/>
          <a:lstStyle/>
          <a:p>
            <a:r>
              <a:rPr lang="en-US" dirty="0"/>
              <a:t>email</a:t>
            </a:r>
          </a:p>
        </p:txBody>
      </p:sp>
      <p:sp>
        <p:nvSpPr>
          <p:cNvPr id="8" name="Text Placeholder 7">
            <a:extLst>
              <a:ext uri="{FF2B5EF4-FFF2-40B4-BE49-F238E27FC236}">
                <a16:creationId xmlns:a16="http://schemas.microsoft.com/office/drawing/2014/main" id="{5800AA73-F29A-7F48-82A2-97ACD0F9CB1A}"/>
              </a:ext>
            </a:extLst>
          </p:cNvPr>
          <p:cNvSpPr>
            <a:spLocks noGrp="1"/>
          </p:cNvSpPr>
          <p:nvPr>
            <p:ph type="body" sz="quarter" idx="21"/>
          </p:nvPr>
        </p:nvSpPr>
        <p:spPr/>
        <p:txBody>
          <a:bodyPr/>
          <a:lstStyle/>
          <a:p>
            <a:r>
              <a:rPr lang="en-US" dirty="0"/>
              <a:t>website</a:t>
            </a:r>
          </a:p>
        </p:txBody>
      </p:sp>
    </p:spTree>
    <p:extLst>
      <p:ext uri="{BB962C8B-B14F-4D97-AF65-F5344CB8AC3E}">
        <p14:creationId xmlns:p14="http://schemas.microsoft.com/office/powerpoint/2010/main" val="141606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39B4C6E-217C-47D6-A343-79CB7AECFD32}"/>
              </a:ext>
            </a:extLst>
          </p:cNvPr>
          <p:cNvSpPr>
            <a:spLocks noGrp="1"/>
          </p:cNvSpPr>
          <p:nvPr>
            <p:ph type="body" sz="quarter" idx="14"/>
          </p:nvPr>
        </p:nvSpPr>
        <p:spPr>
          <a:xfrm>
            <a:off x="5776111" y="1128840"/>
            <a:ext cx="6237838" cy="5729159"/>
          </a:xfrm>
          <a:solidFill>
            <a:schemeClr val="bg1"/>
          </a:solidFill>
        </p:spPr>
        <p:txBody>
          <a:bodyPr/>
          <a:lstStyle/>
          <a:p>
            <a:r>
              <a:rPr lang="en-IE" b="1" i="0" dirty="0">
                <a:solidFill>
                  <a:srgbClr val="40A67A"/>
                </a:solidFill>
                <a:effectLst/>
                <a:latin typeface="sofia-pro"/>
              </a:rPr>
              <a:t>Will you set up your own website, use a reseller platform like Amazon or eBay, or a mixture of online sales and offline sales?</a:t>
            </a:r>
          </a:p>
          <a:p>
            <a:pPr marL="457200" indent="-457200" algn="l">
              <a:buFont typeface="+mj-lt"/>
              <a:buAutoNum type="arabicPeriod"/>
            </a:pPr>
            <a:r>
              <a:rPr lang="en-IE" b="0" i="0" dirty="0">
                <a:solidFill>
                  <a:srgbClr val="000000"/>
                </a:solidFill>
                <a:effectLst/>
                <a:latin typeface="sofia-pro"/>
              </a:rPr>
              <a:t>Consider </a:t>
            </a:r>
            <a:r>
              <a:rPr lang="en-IE" b="0" i="0" u="none" strike="noStrike" dirty="0">
                <a:solidFill>
                  <a:srgbClr val="2E61D2"/>
                </a:solidFill>
                <a:effectLst/>
                <a:latin typeface="sofia-pro"/>
                <a:hlinkClick r:id="rId2"/>
              </a:rPr>
              <a:t>writing a business plan</a:t>
            </a:r>
            <a:r>
              <a:rPr lang="en-IE" b="0" i="0" dirty="0">
                <a:solidFill>
                  <a:srgbClr val="000000"/>
                </a:solidFill>
                <a:effectLst/>
                <a:latin typeface="sofia-pro"/>
              </a:rPr>
              <a:t> and doing research on what option is best for you. Writing a business plan will help you narrow your target audience and determine what your customers expect from your site. You should ensure you can meet your customer’s expectations.</a:t>
            </a:r>
          </a:p>
          <a:p>
            <a:pPr marL="457200" indent="-457200" algn="l">
              <a:buFont typeface="+mj-lt"/>
              <a:buAutoNum type="arabicPeriod"/>
            </a:pPr>
            <a:r>
              <a:rPr lang="en-IE" b="0" i="0" u="none" strike="noStrike" dirty="0">
                <a:solidFill>
                  <a:srgbClr val="2E61D2"/>
                </a:solidFill>
                <a:effectLst/>
                <a:latin typeface="sofia-pro"/>
                <a:hlinkClick r:id="rId3"/>
              </a:rPr>
              <a:t>Shopify</a:t>
            </a:r>
            <a:r>
              <a:rPr lang="en-IE" b="0" i="0" dirty="0">
                <a:solidFill>
                  <a:srgbClr val="000000"/>
                </a:solidFill>
                <a:effectLst/>
                <a:latin typeface="sofia-pro"/>
              </a:rPr>
              <a:t> and </a:t>
            </a:r>
            <a:r>
              <a:rPr lang="en-IE" b="0" i="0" u="none" strike="noStrike" dirty="0">
                <a:solidFill>
                  <a:srgbClr val="2E61D2"/>
                </a:solidFill>
                <a:effectLst/>
                <a:latin typeface="sofia-pro"/>
                <a:hlinkClick r:id="rId4"/>
              </a:rPr>
              <a:t>Squarespace</a:t>
            </a:r>
            <a:r>
              <a:rPr lang="en-IE" b="0" i="0" dirty="0">
                <a:solidFill>
                  <a:srgbClr val="000000"/>
                </a:solidFill>
                <a:effectLst/>
                <a:latin typeface="sofia-pro"/>
              </a:rPr>
              <a:t> offer templates for new e-commerce businesses. They’re easy to use and easy to manage.</a:t>
            </a:r>
          </a:p>
          <a:p>
            <a:pPr marL="457200" indent="-457200" algn="l">
              <a:buFont typeface="+mj-lt"/>
              <a:buAutoNum type="arabicPeriod"/>
            </a:pPr>
            <a:r>
              <a:rPr lang="en-IE" dirty="0">
                <a:solidFill>
                  <a:srgbClr val="000000"/>
                </a:solidFill>
                <a:latin typeface="sofia-pro"/>
                <a:hlinkClick r:id="rId5"/>
              </a:rPr>
              <a:t>Wix</a:t>
            </a:r>
            <a:r>
              <a:rPr lang="en-IE" dirty="0">
                <a:solidFill>
                  <a:srgbClr val="000000"/>
                </a:solidFill>
                <a:latin typeface="sofia-pro"/>
              </a:rPr>
              <a:t> or </a:t>
            </a:r>
            <a:r>
              <a:rPr lang="en-IE" dirty="0">
                <a:solidFill>
                  <a:srgbClr val="000000"/>
                </a:solidFill>
                <a:latin typeface="sofia-pro"/>
                <a:hlinkClick r:id="rId6"/>
              </a:rPr>
              <a:t>WordPress</a:t>
            </a:r>
            <a:r>
              <a:rPr lang="en-IE" dirty="0">
                <a:solidFill>
                  <a:srgbClr val="000000"/>
                </a:solidFill>
                <a:latin typeface="sofia-pro"/>
              </a:rPr>
              <a:t> are really affordable, easy to set up stunning website platforms with loads of development and marketing tools. </a:t>
            </a:r>
            <a:endParaRPr lang="en-IE" b="0" i="0" dirty="0">
              <a:solidFill>
                <a:srgbClr val="000000"/>
              </a:solidFill>
              <a:effectLst/>
              <a:latin typeface="sofia-pro"/>
            </a:endParaRPr>
          </a:p>
          <a:p>
            <a:pPr algn="l"/>
            <a:endParaRPr lang="en-IE" b="0" i="0" dirty="0">
              <a:solidFill>
                <a:srgbClr val="000000"/>
              </a:solidFill>
              <a:effectLst/>
              <a:latin typeface="sofia-pro"/>
            </a:endParaRPr>
          </a:p>
          <a:p>
            <a:endParaRPr lang="en-IE" dirty="0"/>
          </a:p>
        </p:txBody>
      </p:sp>
      <p:pic>
        <p:nvPicPr>
          <p:cNvPr id="9" name="Picture Placeholder 8">
            <a:extLst>
              <a:ext uri="{FF2B5EF4-FFF2-40B4-BE49-F238E27FC236}">
                <a16:creationId xmlns:a16="http://schemas.microsoft.com/office/drawing/2014/main" id="{18AABEDB-9EEE-4476-ABCF-887163C74389}"/>
              </a:ext>
            </a:extLst>
          </p:cNvPr>
          <p:cNvPicPr>
            <a:picLocks noGrp="1" noChangeAspect="1"/>
          </p:cNvPicPr>
          <p:nvPr>
            <p:ph type="pic" sz="quarter" idx="10"/>
          </p:nvPr>
        </p:nvPicPr>
        <p:blipFill>
          <a:blip r:embed="rId7"/>
          <a:srcRect t="810" b="810"/>
          <a:stretch>
            <a:fillRect/>
          </a:stretch>
        </p:blipFill>
        <p:spPr/>
      </p:pic>
      <p:sp>
        <p:nvSpPr>
          <p:cNvPr id="8" name="Text Placeholder 5">
            <a:extLst>
              <a:ext uri="{FF2B5EF4-FFF2-40B4-BE49-F238E27FC236}">
                <a16:creationId xmlns:a16="http://schemas.microsoft.com/office/drawing/2014/main" id="{F639CD34-9EBA-4868-AA48-CB1D1777DFBE}"/>
              </a:ext>
            </a:extLst>
          </p:cNvPr>
          <p:cNvSpPr txBox="1">
            <a:spLocks/>
          </p:cNvSpPr>
          <p:nvPr/>
        </p:nvSpPr>
        <p:spPr>
          <a:xfrm>
            <a:off x="6449949" y="0"/>
            <a:ext cx="5564000" cy="1382337"/>
          </a:xfrm>
          <a:prstGeom prst="rect">
            <a:avLst/>
          </a:prstGeom>
        </p:spPr>
        <p:txBody>
          <a:bodyPr vert="horz" lIns="91440" tIns="45720" rIns="91440" bIns="45720" rtlCol="0">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en-IE" b="1" dirty="0">
                <a:solidFill>
                  <a:srgbClr val="40A67A"/>
                </a:solidFill>
                <a:latin typeface="sofia-pro"/>
              </a:rPr>
              <a:t>STEP 1 </a:t>
            </a:r>
            <a:r>
              <a:rPr lang="en-IE" b="1" dirty="0">
                <a:solidFill>
                  <a:srgbClr val="ED2A59"/>
                </a:solidFill>
                <a:latin typeface="sofia-pro"/>
              </a:rPr>
              <a:t>Decide How You Want to Sell or Distribute Online</a:t>
            </a:r>
          </a:p>
          <a:p>
            <a:pPr>
              <a:lnSpc>
                <a:spcPct val="120000"/>
              </a:lnSpc>
              <a:spcBef>
                <a:spcPts val="0"/>
              </a:spcBef>
            </a:pPr>
            <a:endParaRPr lang="en-IE" dirty="0"/>
          </a:p>
        </p:txBody>
      </p:sp>
    </p:spTree>
    <p:extLst>
      <p:ext uri="{BB962C8B-B14F-4D97-AF65-F5344CB8AC3E}">
        <p14:creationId xmlns:p14="http://schemas.microsoft.com/office/powerpoint/2010/main" val="4169363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94CF190-BAD4-4887-843A-7C884C2B8BFF}"/>
              </a:ext>
            </a:extLst>
          </p:cNvPr>
          <p:cNvSpPr>
            <a:spLocks noGrp="1"/>
          </p:cNvSpPr>
          <p:nvPr>
            <p:ph type="body" sz="quarter" idx="13"/>
          </p:nvPr>
        </p:nvSpPr>
        <p:spPr>
          <a:xfrm>
            <a:off x="6228785" y="271605"/>
            <a:ext cx="5564000" cy="1382337"/>
          </a:xfrm>
        </p:spPr>
        <p:txBody>
          <a:bodyPr>
            <a:normAutofit fontScale="92500"/>
          </a:bodyPr>
          <a:lstStyle/>
          <a:p>
            <a:pPr algn="l">
              <a:lnSpc>
                <a:spcPct val="100000"/>
              </a:lnSpc>
              <a:spcBef>
                <a:spcPts val="0"/>
              </a:spcBef>
            </a:pPr>
            <a:r>
              <a:rPr lang="en-IE" b="1" dirty="0">
                <a:solidFill>
                  <a:srgbClr val="40A67A"/>
                </a:solidFill>
                <a:latin typeface="sofia-pro"/>
              </a:rPr>
              <a:t>STEP 1 </a:t>
            </a:r>
            <a:r>
              <a:rPr lang="en-IE" b="1" i="0" dirty="0">
                <a:solidFill>
                  <a:srgbClr val="ED2A59"/>
                </a:solidFill>
                <a:effectLst/>
                <a:latin typeface="sofia-pro"/>
              </a:rPr>
              <a:t>Decide How You Want to Sell or Distribute Online</a:t>
            </a:r>
          </a:p>
          <a:p>
            <a:pPr>
              <a:lnSpc>
                <a:spcPct val="120000"/>
              </a:lnSpc>
              <a:spcBef>
                <a:spcPts val="0"/>
              </a:spcBef>
            </a:pPr>
            <a:endParaRPr lang="en-IE" dirty="0"/>
          </a:p>
        </p:txBody>
      </p:sp>
      <p:sp>
        <p:nvSpPr>
          <p:cNvPr id="7" name="Text Placeholder 6">
            <a:extLst>
              <a:ext uri="{FF2B5EF4-FFF2-40B4-BE49-F238E27FC236}">
                <a16:creationId xmlns:a16="http://schemas.microsoft.com/office/drawing/2014/main" id="{539B4C6E-217C-47D6-A343-79CB7AECFD32}"/>
              </a:ext>
            </a:extLst>
          </p:cNvPr>
          <p:cNvSpPr>
            <a:spLocks noGrp="1"/>
          </p:cNvSpPr>
          <p:nvPr>
            <p:ph type="body" sz="quarter" idx="14"/>
          </p:nvPr>
        </p:nvSpPr>
        <p:spPr>
          <a:xfrm>
            <a:off x="5963216" y="1590567"/>
            <a:ext cx="5829569" cy="2592420"/>
          </a:xfrm>
        </p:spPr>
        <p:txBody>
          <a:bodyPr/>
          <a:lstStyle/>
          <a:p>
            <a:r>
              <a:rPr lang="en-IE" b="1" i="0" dirty="0">
                <a:solidFill>
                  <a:srgbClr val="40A67A"/>
                </a:solidFill>
                <a:effectLst/>
                <a:latin typeface="sofia-pro"/>
              </a:rPr>
              <a:t>Will you set up your own website, use a reseller platform like Amazon or eBay, or a mixture of online sales and offline sales?</a:t>
            </a:r>
          </a:p>
          <a:p>
            <a:pPr marL="457200" indent="-457200" algn="l">
              <a:buFont typeface="+mj-lt"/>
              <a:buAutoNum type="arabicPeriod" startAt="4"/>
            </a:pPr>
            <a:r>
              <a:rPr lang="en-IE" b="0" i="0" dirty="0">
                <a:solidFill>
                  <a:srgbClr val="000000"/>
                </a:solidFill>
                <a:effectLst/>
                <a:latin typeface="sofia-pro"/>
              </a:rPr>
              <a:t>There are also great tools online that help you manage your business. </a:t>
            </a:r>
            <a:r>
              <a:rPr lang="en-IE" b="0" i="0" dirty="0">
                <a:solidFill>
                  <a:srgbClr val="000000"/>
                </a:solidFill>
                <a:effectLst/>
                <a:latin typeface="sofia-pro"/>
                <a:hlinkClick r:id="rId2"/>
              </a:rPr>
              <a:t>Google </a:t>
            </a:r>
            <a:r>
              <a:rPr lang="en-IE" dirty="0">
                <a:solidFill>
                  <a:srgbClr val="000000"/>
                </a:solidFill>
                <a:latin typeface="sofia-pro"/>
                <a:hlinkClick r:id="rId2"/>
              </a:rPr>
              <a:t>Workspace</a:t>
            </a:r>
            <a:r>
              <a:rPr lang="en-IE" dirty="0">
                <a:solidFill>
                  <a:srgbClr val="000000"/>
                </a:solidFill>
                <a:latin typeface="sofia-pro"/>
              </a:rPr>
              <a:t> is a collection of cloud computing, productivity and collaboration tools, software and products for businesses and projects. Everything you need to get work done in one place. Shared drives, shared calendars, business email, video conferencing, interactive online forms…</a:t>
            </a:r>
          </a:p>
          <a:p>
            <a:pPr lvl="1" algn="l"/>
            <a:r>
              <a:rPr lang="en-IE" dirty="0">
                <a:solidFill>
                  <a:srgbClr val="000000"/>
                </a:solidFill>
                <a:latin typeface="sofia-pro"/>
              </a:rPr>
              <a:t>Get started </a:t>
            </a:r>
            <a:r>
              <a:rPr lang="en-IE" dirty="0">
                <a:solidFill>
                  <a:srgbClr val="000000"/>
                </a:solidFill>
                <a:latin typeface="sofia-pro"/>
                <a:hlinkClick r:id="rId3"/>
              </a:rPr>
              <a:t>here</a:t>
            </a:r>
            <a:endParaRPr lang="en-IE" dirty="0">
              <a:solidFill>
                <a:srgbClr val="000000"/>
              </a:solidFill>
              <a:latin typeface="sofia-pro"/>
            </a:endParaRPr>
          </a:p>
          <a:p>
            <a:endParaRPr lang="en-IE" dirty="0"/>
          </a:p>
        </p:txBody>
      </p:sp>
      <p:pic>
        <p:nvPicPr>
          <p:cNvPr id="9" name="Picture Placeholder 8">
            <a:extLst>
              <a:ext uri="{FF2B5EF4-FFF2-40B4-BE49-F238E27FC236}">
                <a16:creationId xmlns:a16="http://schemas.microsoft.com/office/drawing/2014/main" id="{18AABEDB-9EEE-4476-ABCF-887163C74389}"/>
              </a:ext>
            </a:extLst>
          </p:cNvPr>
          <p:cNvPicPr>
            <a:picLocks noGrp="1" noChangeAspect="1"/>
          </p:cNvPicPr>
          <p:nvPr>
            <p:ph type="pic" sz="quarter" idx="10"/>
          </p:nvPr>
        </p:nvPicPr>
        <p:blipFill>
          <a:blip r:embed="rId4"/>
          <a:srcRect t="810" b="810"/>
          <a:stretch>
            <a:fillRect/>
          </a:stretch>
        </p:blipFill>
        <p:spPr/>
      </p:pic>
    </p:spTree>
    <p:extLst>
      <p:ext uri="{BB962C8B-B14F-4D97-AF65-F5344CB8AC3E}">
        <p14:creationId xmlns:p14="http://schemas.microsoft.com/office/powerpoint/2010/main" val="3708801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39B4C6E-217C-47D6-A343-79CB7AECFD32}"/>
              </a:ext>
            </a:extLst>
          </p:cNvPr>
          <p:cNvSpPr>
            <a:spLocks noGrp="1"/>
          </p:cNvSpPr>
          <p:nvPr>
            <p:ph type="body" sz="quarter" idx="14"/>
          </p:nvPr>
        </p:nvSpPr>
        <p:spPr>
          <a:xfrm>
            <a:off x="5839486" y="1409498"/>
            <a:ext cx="6065822" cy="2592420"/>
          </a:xfrm>
        </p:spPr>
        <p:txBody>
          <a:bodyPr/>
          <a:lstStyle/>
          <a:p>
            <a:r>
              <a:rPr lang="en-IE" b="1" i="0" dirty="0">
                <a:solidFill>
                  <a:srgbClr val="000000"/>
                </a:solidFill>
                <a:effectLst/>
                <a:latin typeface="sofia-pro"/>
              </a:rPr>
              <a:t>Speak to expert mentors and professionals who are provided by local government</a:t>
            </a:r>
          </a:p>
          <a:p>
            <a:pPr algn="l"/>
            <a:r>
              <a:rPr lang="en-IE" b="0" i="0" dirty="0">
                <a:solidFill>
                  <a:srgbClr val="000000"/>
                </a:solidFill>
                <a:effectLst/>
              </a:rPr>
              <a:t>Organise a </a:t>
            </a:r>
            <a:r>
              <a:rPr lang="en-IE" dirty="0">
                <a:solidFill>
                  <a:srgbClr val="000000"/>
                </a:solidFill>
              </a:rPr>
              <a:t>meeting with your Local Enterprise Office. They will be pivotal throughout your start up development and provide you with the best information and support you need to set up your business. </a:t>
            </a:r>
          </a:p>
          <a:p>
            <a:pPr marL="342900" indent="-342900" algn="l">
              <a:buFont typeface="Wingdings" panose="05000000000000000000" pitchFamily="2" charset="2"/>
              <a:buChar char="ü"/>
            </a:pPr>
            <a:r>
              <a:rPr lang="en-IE" b="0" i="0" dirty="0">
                <a:solidFill>
                  <a:srgbClr val="000000"/>
                </a:solidFill>
                <a:effectLst/>
              </a:rPr>
              <a:t>They provide direct financial supports with 10 employees or less. </a:t>
            </a:r>
          </a:p>
          <a:p>
            <a:pPr marL="342900" indent="-342900" algn="l">
              <a:buFont typeface="Wingdings" panose="05000000000000000000" pitchFamily="2" charset="2"/>
              <a:buChar char="ü"/>
            </a:pPr>
            <a:r>
              <a:rPr lang="en-IE" b="0" i="0" dirty="0">
                <a:solidFill>
                  <a:srgbClr val="000000"/>
                </a:solidFill>
                <a:effectLst/>
              </a:rPr>
              <a:t>They advise on funding options and business plan development. </a:t>
            </a:r>
          </a:p>
          <a:p>
            <a:pPr marL="342900" indent="-342900" algn="l">
              <a:buFont typeface="Wingdings" panose="05000000000000000000" pitchFamily="2" charset="2"/>
              <a:buChar char="ü"/>
            </a:pPr>
            <a:r>
              <a:rPr lang="en-IE" b="0" i="0" dirty="0">
                <a:solidFill>
                  <a:srgbClr val="000000"/>
                </a:solidFill>
                <a:effectLst/>
              </a:rPr>
              <a:t>They o</a:t>
            </a:r>
            <a:r>
              <a:rPr lang="en-IE" dirty="0">
                <a:solidFill>
                  <a:srgbClr val="000000"/>
                </a:solidFill>
              </a:rPr>
              <a:t>ffer business information, advisor services and enterprise support. </a:t>
            </a:r>
            <a:endParaRPr lang="en-IE" dirty="0"/>
          </a:p>
        </p:txBody>
      </p:sp>
      <p:sp>
        <p:nvSpPr>
          <p:cNvPr id="8" name="Text Placeholder 5">
            <a:extLst>
              <a:ext uri="{FF2B5EF4-FFF2-40B4-BE49-F238E27FC236}">
                <a16:creationId xmlns:a16="http://schemas.microsoft.com/office/drawing/2014/main" id="{C5241E9E-4672-4238-A93A-906936F3F6E5}"/>
              </a:ext>
            </a:extLst>
          </p:cNvPr>
          <p:cNvSpPr txBox="1">
            <a:spLocks/>
          </p:cNvSpPr>
          <p:nvPr/>
        </p:nvSpPr>
        <p:spPr>
          <a:xfrm>
            <a:off x="6096000" y="271605"/>
            <a:ext cx="5963215" cy="138233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en-IE" sz="3300" b="1" dirty="0">
                <a:solidFill>
                  <a:srgbClr val="ED2A59"/>
                </a:solidFill>
                <a:latin typeface="sofia-pro"/>
              </a:rPr>
              <a:t>STEP 2 </a:t>
            </a:r>
            <a:r>
              <a:rPr lang="en-IE" sz="3300" b="1" dirty="0">
                <a:solidFill>
                  <a:srgbClr val="009FD8"/>
                </a:solidFill>
                <a:latin typeface="sofia-pro"/>
              </a:rPr>
              <a:t>Contact Your Local Enterprise Office</a:t>
            </a:r>
          </a:p>
          <a:p>
            <a:pPr>
              <a:lnSpc>
                <a:spcPct val="120000"/>
              </a:lnSpc>
              <a:spcBef>
                <a:spcPts val="0"/>
              </a:spcBef>
            </a:pPr>
            <a:endParaRPr lang="en-IE" dirty="0"/>
          </a:p>
        </p:txBody>
      </p:sp>
      <p:pic>
        <p:nvPicPr>
          <p:cNvPr id="11" name="Picture Placeholder 10" descr="A person smiling and holding a computer&#10;&#10;Description automatically generated with low confidence">
            <a:extLst>
              <a:ext uri="{FF2B5EF4-FFF2-40B4-BE49-F238E27FC236}">
                <a16:creationId xmlns:a16="http://schemas.microsoft.com/office/drawing/2014/main" id="{E48CF9DB-2912-43E3-9751-E6BE227A9516}"/>
              </a:ext>
            </a:extLst>
          </p:cNvPr>
          <p:cNvPicPr>
            <a:picLocks noGrp="1" noChangeAspect="1"/>
          </p:cNvPicPr>
          <p:nvPr>
            <p:ph type="pic" sz="quarter" idx="10"/>
          </p:nvPr>
        </p:nvPicPr>
        <p:blipFill>
          <a:blip r:embed="rId2"/>
          <a:srcRect l="27412" r="27412"/>
          <a:stretch>
            <a:fillRect/>
          </a:stretch>
        </p:blipFill>
        <p:spPr/>
      </p:pic>
    </p:spTree>
    <p:extLst>
      <p:ext uri="{BB962C8B-B14F-4D97-AF65-F5344CB8AC3E}">
        <p14:creationId xmlns:p14="http://schemas.microsoft.com/office/powerpoint/2010/main" val="68270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17520</TotalTime>
  <Words>7266</Words>
  <Application>Microsoft Office PowerPoint</Application>
  <PresentationFormat>Widescreen</PresentationFormat>
  <Paragraphs>367</Paragraphs>
  <Slides>66</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66</vt:i4>
      </vt:variant>
    </vt:vector>
  </HeadingPairs>
  <TitlesOfParts>
    <vt:vector size="88" baseType="lpstr">
      <vt:lpstr>-apple-system</vt:lpstr>
      <vt:lpstr>Arial</vt:lpstr>
      <vt:lpstr>Averta</vt:lpstr>
      <vt:lpstr>Barlow</vt:lpstr>
      <vt:lpstr>Calibri</vt:lpstr>
      <vt:lpstr>Calibri Light</vt:lpstr>
      <vt:lpstr>Cooper Black</vt:lpstr>
      <vt:lpstr>inherit</vt:lpstr>
      <vt:lpstr>Karla</vt:lpstr>
      <vt:lpstr>Khand</vt:lpstr>
      <vt:lpstr>Miller</vt:lpstr>
      <vt:lpstr>Montserrat</vt:lpstr>
      <vt:lpstr>proxima-nova</vt:lpstr>
      <vt:lpstr>proxima-nova-1</vt:lpstr>
      <vt:lpstr>Quattrocento Sans</vt:lpstr>
      <vt:lpstr>Rubik</vt:lpstr>
      <vt:lpstr>Scala</vt:lpstr>
      <vt:lpstr>Segoe UI</vt:lpstr>
      <vt:lpstr>sofia-pro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cp:lastModifiedBy>
  <cp:revision>737</cp:revision>
  <cp:lastPrinted>2021-01-20T10:03:38Z</cp:lastPrinted>
  <dcterms:created xsi:type="dcterms:W3CDTF">2020-04-01T16:37:27Z</dcterms:created>
  <dcterms:modified xsi:type="dcterms:W3CDTF">2021-06-22T11:31:52Z</dcterms:modified>
</cp:coreProperties>
</file>