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1124" r:id="rId6"/>
    <p:sldId id="1111" r:id="rId7"/>
    <p:sldId id="1113" r:id="rId8"/>
    <p:sldId id="1107" r:id="rId9"/>
    <p:sldId id="1114" r:id="rId10"/>
    <p:sldId id="1131" r:id="rId11"/>
    <p:sldId id="1116" r:id="rId12"/>
    <p:sldId id="1112" r:id="rId13"/>
    <p:sldId id="1118" r:id="rId14"/>
    <p:sldId id="1157" r:id="rId15"/>
    <p:sldId id="1120" r:id="rId16"/>
    <p:sldId id="1121" r:id="rId17"/>
    <p:sldId id="1119" r:id="rId18"/>
    <p:sldId id="1142" r:id="rId19"/>
    <p:sldId id="1125" r:id="rId20"/>
    <p:sldId id="1132" r:id="rId21"/>
    <p:sldId id="1138" r:id="rId22"/>
    <p:sldId id="1134" r:id="rId23"/>
    <p:sldId id="1123" r:id="rId24"/>
    <p:sldId id="1109" r:id="rId25"/>
    <p:sldId id="1170" r:id="rId26"/>
    <p:sldId id="1168" r:id="rId27"/>
    <p:sldId id="1162" r:id="rId28"/>
    <p:sldId id="1163" r:id="rId29"/>
    <p:sldId id="1164" r:id="rId30"/>
    <p:sldId id="1127" r:id="rId31"/>
    <p:sldId id="1128" r:id="rId32"/>
    <p:sldId id="1129" r:id="rId33"/>
    <p:sldId id="1126" r:id="rId34"/>
    <p:sldId id="1145" r:id="rId35"/>
    <p:sldId id="1146" r:id="rId36"/>
    <p:sldId id="1147" r:id="rId37"/>
    <p:sldId id="848" r:id="rId38"/>
    <p:sldId id="847" r:id="rId39"/>
    <p:sldId id="1140" r:id="rId40"/>
    <p:sldId id="1143" r:id="rId41"/>
    <p:sldId id="1141" r:id="rId42"/>
    <p:sldId id="1165" r:id="rId43"/>
    <p:sldId id="1133" r:id="rId44"/>
    <p:sldId id="1136" r:id="rId45"/>
    <p:sldId id="1137" r:id="rId46"/>
    <p:sldId id="1158" r:id="rId47"/>
    <p:sldId id="1159" r:id="rId48"/>
    <p:sldId id="1148" r:id="rId49"/>
    <p:sldId id="1149" r:id="rId50"/>
    <p:sldId id="1166" r:id="rId51"/>
    <p:sldId id="1151" r:id="rId52"/>
    <p:sldId id="1152" r:id="rId53"/>
    <p:sldId id="1150" r:id="rId54"/>
    <p:sldId id="1153" r:id="rId55"/>
    <p:sldId id="1154" r:id="rId56"/>
    <p:sldId id="1167" r:id="rId57"/>
    <p:sldId id="1155" r:id="rId58"/>
    <p:sldId id="1160" r:id="rId59"/>
    <p:sldId id="1161" r:id="rId60"/>
    <p:sldId id="1156" r:id="rId61"/>
    <p:sldId id="290" r:id="rId62"/>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 id="2" name="Orla Casey" initials="OC" lastIdx="1" clrIdx="1">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1F"/>
    <a:srgbClr val="A6377D"/>
    <a:srgbClr val="ED2A59"/>
    <a:srgbClr val="6D3A93"/>
    <a:srgbClr val="40A67A"/>
    <a:srgbClr val="009FD8"/>
    <a:srgbClr val="FBC412"/>
    <a:srgbClr val="00A489"/>
    <a:srgbClr val="F89D2A"/>
    <a:srgbClr val="EF6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81" autoAdjust="0"/>
    <p:restoredTop sz="94712" autoAdjust="0"/>
  </p:normalViewPr>
  <p:slideViewPr>
    <p:cSldViewPr snapToGrid="0" snapToObjects="1">
      <p:cViewPr varScale="1">
        <p:scale>
          <a:sx n="106" d="100"/>
          <a:sy n="106" d="100"/>
        </p:scale>
        <p:origin x="78" y="96"/>
      </p:cViewPr>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29T07:01:18.839" idx="1">
    <p:pos x="6710" y="926"/>
    <p:text>There is a really long web link of this Laura, can you put in a citation and a short link</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6/22/2021</a:t>
            </a:fld>
            <a:endParaRPr lang="en-US" dirty="0"/>
          </a:p>
        </p:txBody>
      </p:sp>
      <p:sp>
        <p:nvSpPr>
          <p:cNvPr id="5" name="Footer Placeholder 4">
            <a:extLst>
              <a:ext uri="{FF2B5EF4-FFF2-40B4-BE49-F238E27FC236}">
                <a16:creationId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teraction-design.org/literature/topics/assumptions" TargetMode="External"/><Relationship Id="rId2" Type="http://schemas.openxmlformats.org/officeDocument/2006/relationships/hyperlink" Target="https://www.interaction-design.org/literature/topics/empathy" TargetMode="External"/><Relationship Id="rId1" Type="http://schemas.openxmlformats.org/officeDocument/2006/relationships/slideLayout" Target="../slideLayouts/slideLayout33.xml"/><Relationship Id="rId6" Type="http://schemas.openxmlformats.org/officeDocument/2006/relationships/hyperlink" Target="https://www.interaction-design.org/literature/topics/sketching" TargetMode="External"/><Relationship Id="rId5" Type="http://schemas.openxmlformats.org/officeDocument/2006/relationships/hyperlink" Target="https://www.interaction-design.org/literature/topics/prototyping" TargetMode="External"/><Relationship Id="rId4" Type="http://schemas.openxmlformats.org/officeDocument/2006/relationships/hyperlink" Target="https://www.interaction-design.org/literature/topics/brainstorm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teraction-design.org/literature/article/5-stages-in-the-design-thinking-process" TargetMode="External"/><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interaction-design.org/literature/topics/empathize"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ydsi.eu/digital-social-innovation/" TargetMode="External"/><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toptal.com/designers/product-design/design-problem-statement" TargetMode="External"/><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adservices.com/pagead/aclk?sa=L&amp;ai=DChcSEwi9_uLkx5nvAhVLsO0KHScRBwgYABAAGgJkZw&amp;ae=2&amp;ohost=www.google.com&amp;cid=CAESQOD2j_3410A9nxG64K7vdOIyb2AHyKFq-dAQPYObzmuVNmzeEtPW6ksSjH6kZDaEMkzTHWrvouQrHwbLaRMspqI&amp;sig=AOD64_3zFJ1rYIVOliSGbC5XYZN3vOa2lw&amp;q&amp;adurl&amp;ved=2ahUKEwjWjNzkx5nvAhVjqnEKHQ7BBGsQ0Qx6BAgQEAE" TargetMode="External"/><Relationship Id="rId2" Type="http://schemas.openxmlformats.org/officeDocument/2006/relationships/hyperlink" Target="https://www.mural.co/templates/empathy-map" TargetMode="External"/><Relationship Id="rId1" Type="http://schemas.openxmlformats.org/officeDocument/2006/relationships/slideLayout" Target="../slideLayouts/slideLayout30.xml"/><Relationship Id="rId6" Type="http://schemas.openxmlformats.org/officeDocument/2006/relationships/comments" Target="../comments/comment1.xml"/><Relationship Id="rId5" Type="http://schemas.openxmlformats.org/officeDocument/2006/relationships/hyperlink" Target="https://www.uxbooth.com/articles/empathy-mapping-a-guide-to-getting-inside-a-users-head/" TargetMode="Externa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hyperlink" Target="https://www.mural.co/templates/empathy-diamond" TargetMode="External"/><Relationship Id="rId2" Type="http://schemas.openxmlformats.org/officeDocument/2006/relationships/hyperlink" Target="https://www.mural.co/templates/empathy-map" TargetMode="Externa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hyperlink" Target="https://www.mural.co/templates/customer-discovery-canva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esta.org.uk/blog/quids-in-the-power-of-a-pound/" TargetMode="External"/><Relationship Id="rId2" Type="http://schemas.openxmlformats.org/officeDocument/2006/relationships/hyperlink" Target="https://www.wevolution.org.uk/" TargetMode="External"/><Relationship Id="rId1" Type="http://schemas.openxmlformats.org/officeDocument/2006/relationships/slideLayout" Target="../slideLayouts/slideLayout23.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8" Type="http://schemas.openxmlformats.org/officeDocument/2006/relationships/hyperlink" Target="https://www.thecaresfamily.org.uk/" TargetMode="External"/><Relationship Id="rId3" Type="http://schemas.openxmlformats.org/officeDocument/2006/relationships/hyperlink" Target="https://www.goodsamapp.org/" TargetMode="External"/><Relationship Id="rId7" Type="http://schemas.openxmlformats.org/officeDocument/2006/relationships/hyperlink" Target="https://fareshare.org.uk/" TargetMode="External"/><Relationship Id="rId2" Type="http://schemas.openxmlformats.org/officeDocument/2006/relationships/hyperlink" Target="https://sharedlivesplus.org.uk/" TargetMode="External"/><Relationship Id="rId1" Type="http://schemas.openxmlformats.org/officeDocument/2006/relationships/slideLayout" Target="../slideLayouts/slideLayout33.xml"/><Relationship Id="rId6" Type="http://schemas.openxmlformats.org/officeDocument/2006/relationships/hyperlink" Target="https://www.connectioncoalition.org.uk/" TargetMode="External"/><Relationship Id="rId5" Type="http://schemas.openxmlformats.org/officeDocument/2006/relationships/hyperlink" Target="https://twitter.com/coronahandbk" TargetMode="External"/><Relationship Id="rId4" Type="http://schemas.openxmlformats.org/officeDocument/2006/relationships/hyperlink" Target="https://www.goodsamapp.org/NH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careacross.com/"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socialinnovationacademy.eu/role-social-technology-social-innovation-healthcare-digital-start-focusing-cancer/" TargetMode="Externa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teraction-design.org/literature/topics/user-personas" TargetMode="External"/><Relationship Id="rId2" Type="http://schemas.openxmlformats.org/officeDocument/2006/relationships/hyperlink" Target="https://www.interaction-design.org/literature/topics/problem-statements" TargetMode="Externa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hyperlink" Target="https://www.interaction-design.org/literature/topics/idea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interaction-design.org/literature/article/stage-2-in-the-design-thinking-process-define-the-problem-and-interpret-the-results" TargetMode="Externa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hyperlink" Target="https://www.interaction-design.org/literature/article/stage-2-in-the-design-thinking-process-define-the-problem-and-interpret-the-results" TargetMode="Externa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Target_audience" TargetMode="External"/><Relationship Id="rId2" Type="http://schemas.openxmlformats.org/officeDocument/2006/relationships/hyperlink" Target="https://www.nesta.org.uk/blog/human-centred-design/?gclid=Cj0KCQiAyoeCBhCTARIsAOfpKxhKGkkmvvc6vTaswh6-Aj7lS8mWfcWZlDs04zXWLQpmOA0IlXDO3CwaAnIzEALw_wcB" TargetMode="Externa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rootedstorytelling.com/about-us/"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socialinnovationacademy.eu/progressive-careers-creating-opportunities-to-help-people-transition-into-the-social-impact-sector/" TargetMode="Externa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socialinnovationacademy.eu/progressive-careers-creating-opportunities-to-help-people-transition-into-the-social-impact-sector/"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interaction-design.org/literature/topics/brainstorming"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teraction-design.org/literature/topics/worst-possible-idea" TargetMode="External"/><Relationship Id="rId2" Type="http://schemas.openxmlformats.org/officeDocument/2006/relationships/hyperlink" Target="https://www.interaction-design.org/literature/topics/ideation" TargetMode="External"/><Relationship Id="rId1" Type="http://schemas.openxmlformats.org/officeDocument/2006/relationships/slideLayout" Target="../slideLayouts/slideLayout35.xml"/><Relationship Id="rId4" Type="http://schemas.openxmlformats.org/officeDocument/2006/relationships/hyperlink" Target="https://www.interaction-design.org/literature/topics/scamper"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progressivecareers.org.uk/" TargetMode="Externa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hyperlink" Target="http://www.socialinnovationacademy.eu/progressive-careers-creating-opportunities-to-help-people-transition-into-the-social-impact-sector/" TargetMode="External"/><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7.xml"/><Relationship Id="rId4" Type="http://schemas.openxmlformats.org/officeDocument/2006/relationships/hyperlink" Target="https://www.innovationtraining.org/steps-to-design-thinking/"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www.interaction-design.org/literature/article/5-stages-in-the-design-thinking-process" TargetMode="Externa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hyperlink" Target="https://www.interaction-design.org/literature/article/what-is-design-thinking-and-why-is-it-so-popular" TargetMode="External"/><Relationship Id="rId2" Type="http://schemas.openxmlformats.org/officeDocument/2006/relationships/hyperlink" Target="https://ssir.org/articles/entry/design_thinking_for_social_innovation#:~:text=Businesses%20are%20embracing%20design%20thinking,better%20solutions%20to%20social%20problems." TargetMode="Externa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interaction-design.org/literature/article/5-stages-in-the-design-thinking-process" TargetMode="Externa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www.socialinnovationacademy.eu/wp-content/uploads/2020/10/Touchpoints.png" TargetMode="Externa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www.socialinnovationacademy.eu/performing-in-social-innovation-does-it-matter/" TargetMode="Externa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DSijSS7MKN4" TargetMode="Externa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TPDLD35_hgE" TargetMode="External"/><Relationship Id="rId1" Type="http://schemas.openxmlformats.org/officeDocument/2006/relationships/slideLayout" Target="../slideLayouts/slideLayout39.xml"/><Relationship Id="rId5" Type="http://schemas.openxmlformats.org/officeDocument/2006/relationships/hyperlink" Target="https://www.youtube.com/watch?v=TPDLD35_hgE" TargetMode="External"/><Relationship Id="rId4" Type="http://schemas.openxmlformats.org/officeDocument/2006/relationships/hyperlink" Target="https://youtu.be/DSijSS7MKN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DCB9A9-DCFE-1D44-A6EE-E244740F2DEE}"/>
              </a:ext>
            </a:extLst>
          </p:cNvPr>
          <p:cNvSpPr>
            <a:spLocks noGrp="1"/>
          </p:cNvSpPr>
          <p:nvPr>
            <p:ph type="body" sz="quarter" idx="19"/>
          </p:nvPr>
        </p:nvSpPr>
        <p:spPr>
          <a:xfrm>
            <a:off x="610249" y="4023697"/>
            <a:ext cx="4280491" cy="731140"/>
          </a:xfrm>
        </p:spPr>
        <p:txBody>
          <a:bodyPr>
            <a:noAutofit/>
          </a:bodyPr>
          <a:lstStyle/>
          <a:p>
            <a:r>
              <a:rPr lang="en-US" sz="3200" b="1" dirty="0"/>
              <a:t>Digital Social Innovation</a:t>
            </a:r>
          </a:p>
          <a:p>
            <a:pPr algn="ctr"/>
            <a:r>
              <a:rPr lang="en-US" sz="2000" dirty="0">
                <a:solidFill>
                  <a:srgbClr val="FFFFFF"/>
                </a:solidFill>
                <a:latin typeface="Calibri" panose="020F0502020204030204" pitchFamily="34" charset="0"/>
                <a:ea typeface="Calibri" panose="020F0502020204030204" pitchFamily="34" charset="0"/>
              </a:rPr>
              <a:t>Using Design Thinking to Set Up Your Social Innovation Idea or Business</a:t>
            </a:r>
            <a:endParaRPr lang="en-US" sz="20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83E6E4F-8A20-46EE-B361-F4DDC983999F}"/>
              </a:ext>
            </a:extLst>
          </p:cNvPr>
          <p:cNvSpPr>
            <a:spLocks noGrp="1"/>
          </p:cNvSpPr>
          <p:nvPr>
            <p:ph type="body" sz="quarter" idx="20"/>
          </p:nvPr>
        </p:nvSpPr>
        <p:spPr/>
        <p:txBody>
          <a:bodyPr/>
          <a:lstStyle/>
          <a:p>
            <a:r>
              <a:rPr lang="en-US" sz="5400" b="1" dirty="0"/>
              <a:t>Module 3</a:t>
            </a:r>
            <a:endParaRPr lang="en-IE" dirty="0"/>
          </a:p>
        </p:txBody>
      </p:sp>
    </p:spTree>
    <p:extLst>
      <p:ext uri="{BB962C8B-B14F-4D97-AF65-F5344CB8AC3E}">
        <p14:creationId xmlns:p14="http://schemas.microsoft.com/office/powerpoint/2010/main"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533E7D-0616-41FC-B32F-D575B4B48AF1}"/>
              </a:ext>
            </a:extLst>
          </p:cNvPr>
          <p:cNvSpPr>
            <a:spLocks noGrp="1"/>
          </p:cNvSpPr>
          <p:nvPr>
            <p:ph type="body" sz="quarter" idx="14"/>
          </p:nvPr>
        </p:nvSpPr>
        <p:spPr>
          <a:xfrm>
            <a:off x="3966827" y="403129"/>
            <a:ext cx="7540362" cy="5206518"/>
          </a:xfrm>
        </p:spPr>
        <p:txBody>
          <a:bodyPr/>
          <a:lstStyle/>
          <a:p>
            <a:r>
              <a:rPr lang="en-IE" dirty="0">
                <a:solidFill>
                  <a:schemeClr val="tx1">
                    <a:lumMod val="75000"/>
                    <a:lumOff val="25000"/>
                  </a:schemeClr>
                </a:solidFill>
              </a:rPr>
              <a:t>Design thinking is a way to generate possible ways to </a:t>
            </a:r>
            <a:r>
              <a:rPr lang="en-IE" b="1" dirty="0">
                <a:solidFill>
                  <a:schemeClr val="tx1">
                    <a:lumMod val="75000"/>
                    <a:lumOff val="25000"/>
                  </a:schemeClr>
                </a:solidFill>
              </a:rPr>
              <a:t>address complex problems. </a:t>
            </a:r>
          </a:p>
          <a:p>
            <a:r>
              <a:rPr lang="en-IE" dirty="0">
                <a:solidFill>
                  <a:schemeClr val="tx1">
                    <a:lumMod val="75000"/>
                    <a:lumOff val="25000"/>
                  </a:schemeClr>
                </a:solidFill>
              </a:rPr>
              <a:t>It is about creating enjoyable, inspiring and quality products, services, experiences, or systems that </a:t>
            </a:r>
            <a:r>
              <a:rPr lang="en-IE" b="1" dirty="0">
                <a:solidFill>
                  <a:schemeClr val="tx1">
                    <a:lumMod val="75000"/>
                    <a:lumOff val="25000"/>
                  </a:schemeClr>
                </a:solidFill>
              </a:rPr>
              <a:t>work for those who use them. </a:t>
            </a:r>
          </a:p>
          <a:p>
            <a:r>
              <a:rPr lang="en-IE" dirty="0">
                <a:solidFill>
                  <a:schemeClr val="tx1">
                    <a:lumMod val="75000"/>
                    <a:lumOff val="25000"/>
                  </a:schemeClr>
                </a:solidFill>
              </a:rPr>
              <a:t>Design thinking helps people </a:t>
            </a:r>
            <a:r>
              <a:rPr lang="en-IE" b="1" dirty="0">
                <a:solidFill>
                  <a:schemeClr val="tx1">
                    <a:lumMod val="75000"/>
                    <a:lumOff val="25000"/>
                  </a:schemeClr>
                </a:solidFill>
              </a:rPr>
              <a:t>explore the possibilities </a:t>
            </a:r>
            <a:r>
              <a:rPr lang="en-IE" dirty="0">
                <a:solidFill>
                  <a:schemeClr val="tx1">
                    <a:lumMod val="75000"/>
                    <a:lumOff val="25000"/>
                  </a:schemeClr>
                </a:solidFill>
              </a:rPr>
              <a:t>of what could be by bringing new things to life.  </a:t>
            </a:r>
          </a:p>
          <a:p>
            <a:r>
              <a:rPr lang="en-IE" dirty="0">
                <a:solidFill>
                  <a:schemeClr val="tx1">
                    <a:lumMod val="75000"/>
                    <a:lumOff val="25000"/>
                  </a:schemeClr>
                </a:solidFill>
              </a:rPr>
              <a:t>Designers begin with what is </a:t>
            </a:r>
            <a:r>
              <a:rPr lang="en-IE" b="1" dirty="0">
                <a:solidFill>
                  <a:schemeClr val="tx1">
                    <a:lumMod val="75000"/>
                    <a:lumOff val="25000"/>
                  </a:schemeClr>
                </a:solidFill>
              </a:rPr>
              <a:t>wanted</a:t>
            </a:r>
            <a:r>
              <a:rPr lang="en-IE" dirty="0">
                <a:solidFill>
                  <a:schemeClr val="tx1">
                    <a:lumMod val="75000"/>
                    <a:lumOff val="25000"/>
                  </a:schemeClr>
                </a:solidFill>
              </a:rPr>
              <a:t>: with the </a:t>
            </a:r>
            <a:r>
              <a:rPr lang="en-IE" b="1" dirty="0">
                <a:solidFill>
                  <a:schemeClr val="tx1">
                    <a:lumMod val="75000"/>
                    <a:lumOff val="25000"/>
                  </a:schemeClr>
                </a:solidFill>
              </a:rPr>
              <a:t>needs and wishes </a:t>
            </a:r>
            <a:r>
              <a:rPr lang="en-IE" dirty="0">
                <a:solidFill>
                  <a:schemeClr val="tx1">
                    <a:lumMod val="75000"/>
                    <a:lumOff val="25000"/>
                  </a:schemeClr>
                </a:solidFill>
              </a:rPr>
              <a:t>of the end users. To gain insight, they track the bugs &amp; fixes people develop. </a:t>
            </a:r>
          </a:p>
          <a:p>
            <a:r>
              <a:rPr lang="en-IE" b="1" dirty="0">
                <a:solidFill>
                  <a:srgbClr val="6D3A93"/>
                </a:solidFill>
              </a:rPr>
              <a:t>Design Thinking involves….</a:t>
            </a:r>
          </a:p>
        </p:txBody>
      </p:sp>
      <p:sp>
        <p:nvSpPr>
          <p:cNvPr id="5" name="Text Placeholder 4">
            <a:extLst>
              <a:ext uri="{FF2B5EF4-FFF2-40B4-BE49-F238E27FC236}">
                <a16:creationId xmlns:a16="http://schemas.microsoft.com/office/drawing/2014/main" id="{60B21E14-25BE-48EA-BB65-950B42338E9E}"/>
              </a:ext>
            </a:extLst>
          </p:cNvPr>
          <p:cNvSpPr>
            <a:spLocks noGrp="1"/>
          </p:cNvSpPr>
          <p:nvPr>
            <p:ph type="body" sz="quarter" idx="15"/>
          </p:nvPr>
        </p:nvSpPr>
        <p:spPr/>
        <p:txBody>
          <a:bodyPr/>
          <a:lstStyle/>
          <a:p>
            <a:r>
              <a:rPr lang="en-IE" dirty="0"/>
              <a:t>To put it simply….</a:t>
            </a:r>
          </a:p>
        </p:txBody>
      </p:sp>
      <p:pic>
        <p:nvPicPr>
          <p:cNvPr id="7" name="Picture 6">
            <a:extLst>
              <a:ext uri="{FF2B5EF4-FFF2-40B4-BE49-F238E27FC236}">
                <a16:creationId xmlns:a16="http://schemas.microsoft.com/office/drawing/2014/main" id="{032D0AA1-DA21-4580-9976-230E31C9B2C3}"/>
              </a:ext>
            </a:extLst>
          </p:cNvPr>
          <p:cNvPicPr>
            <a:picLocks noChangeAspect="1"/>
          </p:cNvPicPr>
          <p:nvPr/>
        </p:nvPicPr>
        <p:blipFill>
          <a:blip r:embed="rId2"/>
          <a:stretch>
            <a:fillRect/>
          </a:stretch>
        </p:blipFill>
        <p:spPr>
          <a:xfrm>
            <a:off x="5741198" y="4840398"/>
            <a:ext cx="4476750" cy="1866900"/>
          </a:xfrm>
          <a:prstGeom prst="rect">
            <a:avLst/>
          </a:prstGeom>
        </p:spPr>
      </p:pic>
    </p:spTree>
    <p:extLst>
      <p:ext uri="{BB962C8B-B14F-4D97-AF65-F5344CB8AC3E}">
        <p14:creationId xmlns:p14="http://schemas.microsoft.com/office/powerpoint/2010/main" val="2815916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BB6973-3EE8-4DE1-84F0-00435CB36BB6}"/>
              </a:ext>
            </a:extLst>
          </p:cNvPr>
          <p:cNvSpPr>
            <a:spLocks noGrp="1"/>
          </p:cNvSpPr>
          <p:nvPr>
            <p:ph type="body" sz="quarter" idx="14"/>
          </p:nvPr>
        </p:nvSpPr>
        <p:spPr>
          <a:xfrm>
            <a:off x="3776704" y="373984"/>
            <a:ext cx="7790607" cy="2617206"/>
          </a:xfrm>
        </p:spPr>
        <p:txBody>
          <a:bodyPr/>
          <a:lstStyle/>
          <a:p>
            <a:pPr algn="ctr">
              <a:spcBef>
                <a:spcPts val="1200"/>
              </a:spcBef>
              <a:spcAft>
                <a:spcPts val="1200"/>
              </a:spcAft>
            </a:pPr>
            <a:r>
              <a:rPr lang="en-IE" dirty="0">
                <a:solidFill>
                  <a:schemeClr val="tx1">
                    <a:lumMod val="75000"/>
                    <a:lumOff val="25000"/>
                  </a:schemeClr>
                </a:solidFill>
              </a:rPr>
              <a:t>Seeks to </a:t>
            </a:r>
            <a:r>
              <a:rPr lang="en-IE" b="1" dirty="0">
                <a:solidFill>
                  <a:schemeClr val="tx1">
                    <a:lumMod val="75000"/>
                    <a:lumOff val="25000"/>
                  </a:schemeClr>
                </a:solidFill>
              </a:rPr>
              <a:t>understand the user</a:t>
            </a:r>
            <a:r>
              <a:rPr lang="en-IE" dirty="0">
                <a:solidFill>
                  <a:schemeClr val="tx1">
                    <a:lumMod val="75000"/>
                    <a:lumOff val="25000"/>
                  </a:schemeClr>
                </a:solidFill>
              </a:rPr>
              <a:t> – it revolves around developing an understanding for the people we are designing the product or service for!</a:t>
            </a:r>
          </a:p>
          <a:p>
            <a:pPr algn="ctr">
              <a:spcBef>
                <a:spcPts val="1200"/>
              </a:spcBef>
              <a:spcAft>
                <a:spcPts val="1200"/>
              </a:spcAft>
            </a:pPr>
            <a:r>
              <a:rPr lang="en-IE" dirty="0">
                <a:solidFill>
                  <a:srgbClr val="ED2A59"/>
                </a:solidFill>
              </a:rPr>
              <a:t>Helps us observe and </a:t>
            </a:r>
            <a:r>
              <a:rPr lang="en-IE" b="1" dirty="0">
                <a:solidFill>
                  <a:srgbClr val="ED2A59"/>
                </a:solidFill>
              </a:rPr>
              <a:t>develop </a:t>
            </a:r>
            <a:r>
              <a:rPr lang="en-IE" b="1" dirty="0">
                <a:solidFill>
                  <a:srgbClr val="ED2A59"/>
                </a:solidFill>
                <a:hlinkClick r:id="rId2">
                  <a:extLst>
                    <a:ext uri="{A12FA001-AC4F-418D-AE19-62706E023703}">
                      <ahyp:hlinkClr xmlns:ahyp="http://schemas.microsoft.com/office/drawing/2018/hyperlinkcolor" val="tx"/>
                    </a:ext>
                  </a:extLst>
                </a:hlinkClick>
              </a:rPr>
              <a:t>empathy</a:t>
            </a:r>
            <a:r>
              <a:rPr lang="en-IE" dirty="0">
                <a:solidFill>
                  <a:srgbClr val="ED2A59"/>
                </a:solidFill>
              </a:rPr>
              <a:t> with the target user</a:t>
            </a:r>
          </a:p>
          <a:p>
            <a:pPr algn="ctr">
              <a:spcBef>
                <a:spcPts val="1200"/>
              </a:spcBef>
              <a:spcAft>
                <a:spcPts val="1200"/>
              </a:spcAft>
            </a:pPr>
            <a:r>
              <a:rPr lang="en-IE"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Helps us to </a:t>
            </a:r>
            <a:r>
              <a:rPr lang="en-IE" b="1"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question the problem</a:t>
            </a:r>
            <a:r>
              <a:rPr lang="en-IE"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 question and challenge </a:t>
            </a:r>
            <a:r>
              <a:rPr lang="en-IE" b="1"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hlinkClick r:id="rId3">
                  <a:extLst>
                    <a:ext uri="{A12FA001-AC4F-418D-AE19-62706E023703}">
                      <ahyp:hlinkClr xmlns:ahyp="http://schemas.microsoft.com/office/drawing/2018/hyperlinkcolor" val="tx"/>
                    </a:ext>
                  </a:extLst>
                </a:hlinkClick>
              </a:rPr>
              <a:t>assumptions</a:t>
            </a:r>
            <a:r>
              <a:rPr lang="en-IE"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 and question the implications</a:t>
            </a:r>
          </a:p>
          <a:p>
            <a:pPr algn="ctr">
              <a:spcBef>
                <a:spcPts val="1200"/>
              </a:spcBef>
              <a:spcAft>
                <a:spcPts val="1200"/>
              </a:spcAft>
            </a:pPr>
            <a:r>
              <a:rPr lang="en-IE" dirty="0">
                <a:solidFill>
                  <a:srgbClr val="40A67A"/>
                </a:solidFill>
                <a:latin typeface="Aharoni" panose="02010803020104030203" pitchFamily="2" charset="-79"/>
                <a:ea typeface="Dotum" panose="020B0503020000020004" pitchFamily="34" charset="-127"/>
                <a:cs typeface="Aharoni" panose="02010803020104030203" pitchFamily="2" charset="-79"/>
              </a:rPr>
              <a:t>Redefines problems to identify alternative strategies and solutions suited to the </a:t>
            </a:r>
            <a:r>
              <a:rPr lang="en-IE" b="1" dirty="0">
                <a:solidFill>
                  <a:srgbClr val="40A67A"/>
                </a:solidFill>
                <a:latin typeface="Aharoni" panose="02010803020104030203" pitchFamily="2" charset="-79"/>
                <a:ea typeface="Dotum" panose="020B0503020000020004" pitchFamily="34" charset="-127"/>
                <a:cs typeface="Aharoni" panose="02010803020104030203" pitchFamily="2" charset="-79"/>
              </a:rPr>
              <a:t>human way</a:t>
            </a:r>
          </a:p>
          <a:p>
            <a:pPr algn="ctr">
              <a:spcBef>
                <a:spcPts val="1200"/>
              </a:spcBef>
              <a:spcAft>
                <a:spcPts val="1200"/>
              </a:spcAft>
            </a:pPr>
            <a:r>
              <a:rPr lang="en-IE" dirty="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Solution based approach to solving social problems – through </a:t>
            </a:r>
            <a:r>
              <a:rPr lang="en-IE" dirty="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hlinkClick r:id="rId4">
                  <a:extLst>
                    <a:ext uri="{A12FA001-AC4F-418D-AE19-62706E023703}">
                      <ahyp:hlinkClr xmlns:ahyp="http://schemas.microsoft.com/office/drawing/2018/hyperlinkcolor" val="tx"/>
                    </a:ext>
                  </a:extLst>
                </a:hlinkClick>
              </a:rPr>
              <a:t>brainstorming</a:t>
            </a:r>
            <a:r>
              <a:rPr lang="en-IE" dirty="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 sessions, hands on methods in </a:t>
            </a:r>
            <a:r>
              <a:rPr lang="en-IE" dirty="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hlinkClick r:id="rId5">
                  <a:extLst>
                    <a:ext uri="{A12FA001-AC4F-418D-AE19-62706E023703}">
                      <ahyp:hlinkClr xmlns:ahyp="http://schemas.microsoft.com/office/drawing/2018/hyperlinkcolor" val="tx"/>
                    </a:ext>
                  </a:extLst>
                </a:hlinkClick>
              </a:rPr>
              <a:t>prototyping</a:t>
            </a:r>
            <a:r>
              <a:rPr lang="en-IE" dirty="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 and testing…</a:t>
            </a:r>
          </a:p>
          <a:p>
            <a:pPr algn="ctr">
              <a:spcBef>
                <a:spcPts val="1200"/>
              </a:spcBef>
              <a:spcAft>
                <a:spcPts val="1200"/>
              </a:spcAft>
            </a:pPr>
            <a:r>
              <a:rPr lang="en-IE"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Also involves </a:t>
            </a:r>
            <a:r>
              <a:rPr lang="en-IE" b="1"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ongoing experimentation </a:t>
            </a:r>
            <a:r>
              <a:rPr lang="en-IE"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en-IE"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hlinkClick r:id="rId6">
                  <a:extLst>
                    <a:ext uri="{A12FA001-AC4F-418D-AE19-62706E023703}">
                      <ahyp:hlinkClr xmlns:ahyp="http://schemas.microsoft.com/office/drawing/2018/hyperlinkcolor" val="tx"/>
                    </a:ext>
                  </a:extLst>
                </a:hlinkClick>
              </a:rPr>
              <a:t>sketching</a:t>
            </a:r>
            <a:r>
              <a:rPr lang="en-IE"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 prototyping – testing and trying out concepts and ideas…</a:t>
            </a:r>
            <a:endParaRPr lang="en-IE" i="1" dirty="0">
              <a:solidFill>
                <a:schemeClr val="tx1">
                  <a:lumMod val="75000"/>
                  <a:lumOff val="25000"/>
                </a:schemeClr>
              </a:solidFill>
              <a:effectLst/>
              <a:latin typeface="Candara" panose="020E0502030303020204" pitchFamily="34" charset="0"/>
              <a:ea typeface="Dotum" panose="020B0503020000020004" pitchFamily="34" charset="-127"/>
              <a:cs typeface="DokChampa" panose="020B0502040204020203" pitchFamily="34" charset="-34"/>
            </a:endParaRPr>
          </a:p>
          <a:p>
            <a:pPr algn="ctr">
              <a:spcBef>
                <a:spcPts val="1200"/>
              </a:spcBef>
              <a:spcAft>
                <a:spcPts val="1200"/>
              </a:spcAft>
            </a:pPr>
            <a:endParaRPr lang="en-IE" i="1" dirty="0">
              <a:solidFill>
                <a:srgbClr val="00A489"/>
              </a:solidFill>
              <a:effectLst/>
              <a:latin typeface="DokChampa" panose="020B0502040204020203" pitchFamily="34" charset="-34"/>
              <a:ea typeface="Dotum" panose="020B0503020000020004" pitchFamily="34" charset="-127"/>
              <a:cs typeface="DokChampa" panose="020B0502040204020203" pitchFamily="34" charset="-34"/>
            </a:endParaRPr>
          </a:p>
          <a:p>
            <a:endParaRPr lang="en-IE"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6" name="Text Placeholder 5">
            <a:extLst>
              <a:ext uri="{FF2B5EF4-FFF2-40B4-BE49-F238E27FC236}">
                <a16:creationId xmlns:a16="http://schemas.microsoft.com/office/drawing/2014/main" id="{2A055B9A-B9B4-428D-9313-BF4BDD4CC2A9}"/>
              </a:ext>
            </a:extLst>
          </p:cNvPr>
          <p:cNvSpPr>
            <a:spLocks noGrp="1"/>
          </p:cNvSpPr>
          <p:nvPr>
            <p:ph type="body" sz="quarter" idx="15"/>
          </p:nvPr>
        </p:nvSpPr>
        <p:spPr>
          <a:xfrm>
            <a:off x="371192" y="653500"/>
            <a:ext cx="2965775" cy="5206518"/>
          </a:xfrm>
        </p:spPr>
        <p:txBody>
          <a:bodyPr/>
          <a:lstStyle/>
          <a:p>
            <a:r>
              <a:rPr lang="en-IE" b="1" dirty="0"/>
              <a:t>What is so Special about Design Thinking?</a:t>
            </a:r>
          </a:p>
        </p:txBody>
      </p:sp>
    </p:spTree>
    <p:extLst>
      <p:ext uri="{BB962C8B-B14F-4D97-AF65-F5344CB8AC3E}">
        <p14:creationId xmlns:p14="http://schemas.microsoft.com/office/powerpoint/2010/main" val="1520570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BB6973-3EE8-4DE1-84F0-00435CB36BB6}"/>
              </a:ext>
            </a:extLst>
          </p:cNvPr>
          <p:cNvSpPr>
            <a:spLocks noGrp="1"/>
          </p:cNvSpPr>
          <p:nvPr>
            <p:ph type="body" sz="quarter" idx="14"/>
          </p:nvPr>
        </p:nvSpPr>
        <p:spPr>
          <a:xfrm>
            <a:off x="4030201" y="485644"/>
            <a:ext cx="7540362" cy="2617206"/>
          </a:xfrm>
        </p:spPr>
        <p:txBody>
          <a:bodyPr/>
          <a:lstStyle/>
          <a:p>
            <a:pPr algn="ctr"/>
            <a:r>
              <a:rPr lang="en-IE" sz="2800" b="1" dirty="0">
                <a:solidFill>
                  <a:schemeClr val="tx1">
                    <a:lumMod val="75000"/>
                    <a:lumOff val="25000"/>
                  </a:schemeClr>
                </a:solidFill>
              </a:rPr>
              <a:t>Social Innovators can design their project applying human </a:t>
            </a:r>
            <a:r>
              <a:rPr lang="en-IE" sz="2800" b="1" dirty="0" err="1">
                <a:solidFill>
                  <a:schemeClr val="tx1">
                    <a:lumMod val="75000"/>
                    <a:lumOff val="25000"/>
                  </a:schemeClr>
                </a:solidFill>
              </a:rPr>
              <a:t>centered</a:t>
            </a:r>
            <a:r>
              <a:rPr lang="en-IE" sz="2800" b="1" dirty="0">
                <a:solidFill>
                  <a:schemeClr val="tx1">
                    <a:lumMod val="75000"/>
                    <a:lumOff val="25000"/>
                  </a:schemeClr>
                </a:solidFill>
              </a:rPr>
              <a:t> techniques – solving their problems in a creative and innovative way!</a:t>
            </a:r>
          </a:p>
          <a:p>
            <a:endParaRPr lang="en-IE" dirty="0">
              <a:solidFill>
                <a:schemeClr val="tx1">
                  <a:lumMod val="75000"/>
                  <a:lumOff val="25000"/>
                </a:schemeClr>
              </a:solidFill>
            </a:endParaRPr>
          </a:p>
          <a:p>
            <a:r>
              <a:rPr lang="en-US" i="1" dirty="0">
                <a:solidFill>
                  <a:srgbClr val="A6377D"/>
                </a:solidFill>
                <a:effectLst/>
                <a:latin typeface="Calibri" panose="020F0502020204030204" pitchFamily="34" charset="0"/>
                <a:ea typeface="Calibri" panose="020F0502020204030204" pitchFamily="34" charset="0"/>
                <a:cs typeface="Calibri" panose="020F0502020204030204" pitchFamily="34" charset="0"/>
              </a:rPr>
              <a:t>Design Thinking to refer to a specific set of procedures, techniques and methods used to unlock innovation” </a:t>
            </a:r>
            <a:r>
              <a:rPr lang="en-US" i="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(Brown, cited in IDF, </a:t>
            </a:r>
            <a:r>
              <a:rPr lang="en-US" i="1"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n.d</a:t>
            </a:r>
            <a:r>
              <a:rPr lang="en-US" i="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p>
          <a:p>
            <a:endParaRPr lang="en-US" i="1" dirty="0">
              <a:solidFill>
                <a:srgbClr val="A6377D"/>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lumMod val="75000"/>
                    <a:lumOff val="25000"/>
                  </a:schemeClr>
                </a:solidFill>
                <a:ea typeface="Dotum" panose="020B0503020000020004" pitchFamily="34" charset="-127"/>
                <a:cs typeface="DokChampa" panose="020B0502040204020203" pitchFamily="34" charset="-34"/>
              </a:rPr>
              <a:t>T. </a:t>
            </a:r>
            <a:r>
              <a:rPr lang="en-US" dirty="0">
                <a:solidFill>
                  <a:schemeClr val="tx1">
                    <a:lumMod val="75000"/>
                    <a:lumOff val="25000"/>
                  </a:schemeClr>
                </a:solidFill>
                <a:effectLst/>
                <a:ea typeface="Dotum" panose="020B0503020000020004" pitchFamily="34" charset="-127"/>
                <a:cs typeface="DokChampa" panose="020B0502040204020203" pitchFamily="34" charset="-34"/>
              </a:rPr>
              <a:t>and D. Kelley, call design thinking the “sweet spot of feasibility, viability and, desirability” </a:t>
            </a:r>
            <a:r>
              <a:rPr lang="en-US" i="1" dirty="0">
                <a:solidFill>
                  <a:srgbClr val="00A489"/>
                </a:solidFill>
                <a:effectLst/>
                <a:ea typeface="Dotum" panose="020B0503020000020004" pitchFamily="34" charset="-127"/>
                <a:cs typeface="DokChampa" panose="020B0502040204020203" pitchFamily="34" charset="-34"/>
              </a:rPr>
              <a:t>(Kelley, 2014, p.19)</a:t>
            </a:r>
          </a:p>
          <a:p>
            <a:r>
              <a:rPr lang="en-US" dirty="0">
                <a:solidFill>
                  <a:schemeClr val="tx1">
                    <a:lumMod val="75000"/>
                    <a:lumOff val="25000"/>
                  </a:schemeClr>
                </a:solidFill>
                <a:effectLst/>
                <a:ea typeface="Dotum" panose="020B0503020000020004" pitchFamily="34" charset="-127"/>
                <a:cs typeface="DokChampa" panose="020B0502040204020203" pitchFamily="34" charset="-34"/>
              </a:rPr>
              <a:t>Design Thinking brings together what is desirable from a human point of view with what is technologically feasible and economically viable </a:t>
            </a:r>
            <a:r>
              <a:rPr lang="en-US" i="1" dirty="0">
                <a:solidFill>
                  <a:srgbClr val="00A489"/>
                </a:solidFill>
                <a:effectLst/>
                <a:ea typeface="Dotum" panose="020B0503020000020004" pitchFamily="34" charset="-127"/>
                <a:cs typeface="DokChampa" panose="020B0502040204020203" pitchFamily="34" charset="-34"/>
              </a:rPr>
              <a:t>(Brown, 2009, p.3); </a:t>
            </a:r>
            <a:r>
              <a:rPr lang="en-US" i="1" dirty="0">
                <a:solidFill>
                  <a:schemeClr val="tx1">
                    <a:lumMod val="75000"/>
                    <a:lumOff val="25000"/>
                  </a:schemeClr>
                </a:solidFill>
                <a:ea typeface="Dotum" panose="020B0503020000020004" pitchFamily="34" charset="-127"/>
                <a:cs typeface="DokChampa" panose="020B0502040204020203" pitchFamily="34" charset="-34"/>
              </a:rPr>
              <a:t>and</a:t>
            </a:r>
            <a:r>
              <a:rPr lang="en-US" dirty="0">
                <a:solidFill>
                  <a:schemeClr val="tx1">
                    <a:lumMod val="75000"/>
                    <a:lumOff val="25000"/>
                  </a:schemeClr>
                </a:solidFill>
                <a:effectLst/>
                <a:ea typeface="Dotum" panose="020B0503020000020004" pitchFamily="34" charset="-127"/>
                <a:cs typeface="DokChampa" panose="020B0502040204020203" pitchFamily="34" charset="-34"/>
              </a:rPr>
              <a:t> great innovative ideas happen at the intersection of the three </a:t>
            </a:r>
            <a:r>
              <a:rPr lang="en-US" i="1" dirty="0">
                <a:solidFill>
                  <a:srgbClr val="00A489"/>
                </a:solidFill>
                <a:effectLst/>
                <a:ea typeface="Dotum" panose="020B0503020000020004" pitchFamily="34" charset="-127"/>
                <a:cs typeface="DokChampa" panose="020B0502040204020203" pitchFamily="34" charset="-34"/>
              </a:rPr>
              <a:t>(IDEO U, n.d.)</a:t>
            </a:r>
            <a:endParaRPr lang="en-IE"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6" name="Text Placeholder 5">
            <a:extLst>
              <a:ext uri="{FF2B5EF4-FFF2-40B4-BE49-F238E27FC236}">
                <a16:creationId xmlns:a16="http://schemas.microsoft.com/office/drawing/2014/main" id="{2A055B9A-B9B4-428D-9313-BF4BDD4CC2A9}"/>
              </a:ext>
            </a:extLst>
          </p:cNvPr>
          <p:cNvSpPr>
            <a:spLocks noGrp="1"/>
          </p:cNvSpPr>
          <p:nvPr>
            <p:ph type="body" sz="quarter" idx="15"/>
          </p:nvPr>
        </p:nvSpPr>
        <p:spPr>
          <a:xfrm>
            <a:off x="371192" y="653500"/>
            <a:ext cx="2965775" cy="5206518"/>
          </a:xfrm>
        </p:spPr>
        <p:txBody>
          <a:bodyPr/>
          <a:lstStyle/>
          <a:p>
            <a:r>
              <a:rPr lang="en-IE" b="1" dirty="0"/>
              <a:t>What is so Special about Design Thinking?</a:t>
            </a:r>
          </a:p>
        </p:txBody>
      </p:sp>
    </p:spTree>
    <p:extLst>
      <p:ext uri="{BB962C8B-B14F-4D97-AF65-F5344CB8AC3E}">
        <p14:creationId xmlns:p14="http://schemas.microsoft.com/office/powerpoint/2010/main" val="2133643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7338E1-4610-467A-8C2A-1AAF7D6B8324}"/>
              </a:ext>
            </a:extLst>
          </p:cNvPr>
          <p:cNvSpPr>
            <a:spLocks noGrp="1"/>
          </p:cNvSpPr>
          <p:nvPr>
            <p:ph type="body" sz="quarter" idx="15"/>
          </p:nvPr>
        </p:nvSpPr>
        <p:spPr>
          <a:xfrm>
            <a:off x="390484" y="371192"/>
            <a:ext cx="4461735" cy="1110387"/>
          </a:xfrm>
        </p:spPr>
        <p:txBody>
          <a:bodyPr>
            <a:normAutofit fontScale="92500" lnSpcReduction="20000"/>
          </a:bodyPr>
          <a:lstStyle/>
          <a:p>
            <a:pPr>
              <a:spcBef>
                <a:spcPts val="0"/>
              </a:spcBef>
            </a:pPr>
            <a:r>
              <a:rPr lang="en-IE" sz="4600" b="1" dirty="0">
                <a:solidFill>
                  <a:srgbClr val="EF619A"/>
                </a:solidFill>
              </a:rPr>
              <a:t>5 Phases to Design Thinking</a:t>
            </a:r>
          </a:p>
          <a:p>
            <a:pPr>
              <a:spcBef>
                <a:spcPts val="0"/>
              </a:spcBef>
            </a:pPr>
            <a:endParaRPr lang="en-IE" dirty="0"/>
          </a:p>
        </p:txBody>
      </p:sp>
      <p:sp>
        <p:nvSpPr>
          <p:cNvPr id="4" name="Text Placeholder 4">
            <a:extLst>
              <a:ext uri="{FF2B5EF4-FFF2-40B4-BE49-F238E27FC236}">
                <a16:creationId xmlns:a16="http://schemas.microsoft.com/office/drawing/2014/main" id="{1FCA7DC0-53A4-4826-855A-CAFC806826C9}"/>
              </a:ext>
            </a:extLst>
          </p:cNvPr>
          <p:cNvSpPr txBox="1">
            <a:spLocks/>
          </p:cNvSpPr>
          <p:nvPr/>
        </p:nvSpPr>
        <p:spPr>
          <a:xfrm>
            <a:off x="390484" y="1356917"/>
            <a:ext cx="5159290" cy="2785432"/>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endParaRPr lang="en-IE" dirty="0">
              <a:solidFill>
                <a:srgbClr val="2B2B2B"/>
              </a:solidFill>
            </a:endParaRPr>
          </a:p>
          <a:p>
            <a:pPr>
              <a:lnSpc>
                <a:spcPct val="120000"/>
              </a:lnSpc>
              <a:spcBef>
                <a:spcPts val="0"/>
              </a:spcBef>
            </a:pPr>
            <a:r>
              <a:rPr lang="en-IE" sz="9600" b="1" dirty="0">
                <a:solidFill>
                  <a:srgbClr val="2B2B2B"/>
                </a:solidFill>
              </a:rPr>
              <a:t>Empathize, Define, Ideate, Prototype and Test</a:t>
            </a:r>
            <a:r>
              <a:rPr lang="en-IE" sz="9600" dirty="0">
                <a:solidFill>
                  <a:srgbClr val="2B2B2B"/>
                </a:solidFill>
              </a:rPr>
              <a:t>—it important to understand that the 5 phases do not always have to be followed in a particular order. Look at them as ways to contribute to developing your innovative project rather than following a strict step by step process, mix them up, repeat them, whatever works…</a:t>
            </a:r>
          </a:p>
          <a:p>
            <a:pPr>
              <a:lnSpc>
                <a:spcPct val="120000"/>
              </a:lnSpc>
              <a:spcBef>
                <a:spcPts val="0"/>
              </a:spcBef>
            </a:pPr>
            <a:endParaRPr lang="en-IE" sz="9600" dirty="0">
              <a:solidFill>
                <a:srgbClr val="2B2B2B"/>
              </a:solidFill>
            </a:endParaRPr>
          </a:p>
          <a:p>
            <a:pPr>
              <a:lnSpc>
                <a:spcPct val="120000"/>
              </a:lnSpc>
              <a:spcBef>
                <a:spcPts val="0"/>
              </a:spcBef>
            </a:pPr>
            <a:r>
              <a:rPr lang="en-IE" sz="9600" b="1" dirty="0">
                <a:solidFill>
                  <a:srgbClr val="EF619A"/>
                </a:solidFill>
              </a:rPr>
              <a:t>The next section introduces the 5 Stages of Design Thinking…</a:t>
            </a:r>
          </a:p>
        </p:txBody>
      </p:sp>
      <p:pic>
        <p:nvPicPr>
          <p:cNvPr id="7" name="Picture 6">
            <a:extLst>
              <a:ext uri="{FF2B5EF4-FFF2-40B4-BE49-F238E27FC236}">
                <a16:creationId xmlns:a16="http://schemas.microsoft.com/office/drawing/2014/main" id="{BAD0221A-72C9-45DA-8003-9DC909CE6005}"/>
              </a:ext>
            </a:extLst>
          </p:cNvPr>
          <p:cNvPicPr>
            <a:picLocks noChangeAspect="1"/>
          </p:cNvPicPr>
          <p:nvPr/>
        </p:nvPicPr>
        <p:blipFill rotWithShape="1">
          <a:blip r:embed="rId2"/>
          <a:srcRect t="13015" b="12719"/>
          <a:stretch/>
        </p:blipFill>
        <p:spPr>
          <a:xfrm>
            <a:off x="5641772" y="1608327"/>
            <a:ext cx="6550228" cy="3938258"/>
          </a:xfrm>
          <a:prstGeom prst="rect">
            <a:avLst/>
          </a:prstGeom>
        </p:spPr>
      </p:pic>
      <p:sp>
        <p:nvSpPr>
          <p:cNvPr id="6" name="TextBox 5">
            <a:extLst>
              <a:ext uri="{FF2B5EF4-FFF2-40B4-BE49-F238E27FC236}">
                <a16:creationId xmlns:a16="http://schemas.microsoft.com/office/drawing/2014/main" id="{0A70EBED-DA38-4EC6-B60F-91BFEAB714B2}"/>
              </a:ext>
            </a:extLst>
          </p:cNvPr>
          <p:cNvSpPr txBox="1"/>
          <p:nvPr/>
        </p:nvSpPr>
        <p:spPr>
          <a:xfrm>
            <a:off x="5641772" y="5632186"/>
            <a:ext cx="6097508" cy="738664"/>
          </a:xfrm>
          <a:prstGeom prst="rect">
            <a:avLst/>
          </a:prstGeom>
          <a:noFill/>
        </p:spPr>
        <p:txBody>
          <a:bodyPr wrap="square">
            <a:spAutoFit/>
          </a:bodyPr>
          <a:lstStyle/>
          <a:p>
            <a:r>
              <a:rPr lang="en-IE" sz="1400" b="1" dirty="0"/>
              <a:t>Interaction Design Foundation</a:t>
            </a:r>
          </a:p>
          <a:p>
            <a:r>
              <a:rPr lang="en-IE" sz="1400" dirty="0">
                <a:hlinkClick r:id="rId3"/>
              </a:rPr>
              <a:t>https://www.interaction-design.org/literature/article/5-stages-in-the-design-thinking-process</a:t>
            </a:r>
            <a:r>
              <a:rPr lang="en-IE" sz="1400" dirty="0"/>
              <a:t> </a:t>
            </a:r>
          </a:p>
        </p:txBody>
      </p:sp>
    </p:spTree>
    <p:extLst>
      <p:ext uri="{BB962C8B-B14F-4D97-AF65-F5344CB8AC3E}">
        <p14:creationId xmlns:p14="http://schemas.microsoft.com/office/powerpoint/2010/main" val="305232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7338E1-4610-467A-8C2A-1AAF7D6B8324}"/>
              </a:ext>
            </a:extLst>
          </p:cNvPr>
          <p:cNvSpPr>
            <a:spLocks noGrp="1"/>
          </p:cNvSpPr>
          <p:nvPr>
            <p:ph type="body" sz="quarter" idx="15"/>
          </p:nvPr>
        </p:nvSpPr>
        <p:spPr>
          <a:xfrm>
            <a:off x="390484" y="1122306"/>
            <a:ext cx="4461735" cy="1110387"/>
          </a:xfrm>
        </p:spPr>
        <p:txBody>
          <a:bodyPr>
            <a:normAutofit fontScale="92500" lnSpcReduction="20000"/>
          </a:bodyPr>
          <a:lstStyle/>
          <a:p>
            <a:pPr>
              <a:spcBef>
                <a:spcPts val="0"/>
              </a:spcBef>
            </a:pPr>
            <a:r>
              <a:rPr lang="en-IE" sz="4600" b="1" dirty="0">
                <a:solidFill>
                  <a:srgbClr val="EF619A"/>
                </a:solidFill>
              </a:rPr>
              <a:t>5 Phases to Design Thinking</a:t>
            </a:r>
          </a:p>
          <a:p>
            <a:pPr>
              <a:spcBef>
                <a:spcPts val="0"/>
              </a:spcBef>
            </a:pPr>
            <a:endParaRPr lang="en-IE" dirty="0"/>
          </a:p>
        </p:txBody>
      </p:sp>
      <p:sp>
        <p:nvSpPr>
          <p:cNvPr id="4" name="Text Placeholder 4">
            <a:extLst>
              <a:ext uri="{FF2B5EF4-FFF2-40B4-BE49-F238E27FC236}">
                <a16:creationId xmlns:a16="http://schemas.microsoft.com/office/drawing/2014/main" id="{1FCA7DC0-53A4-4826-855A-CAFC806826C9}"/>
              </a:ext>
            </a:extLst>
          </p:cNvPr>
          <p:cNvSpPr txBox="1">
            <a:spLocks/>
          </p:cNvSpPr>
          <p:nvPr/>
        </p:nvSpPr>
        <p:spPr>
          <a:xfrm>
            <a:off x="390484" y="2646350"/>
            <a:ext cx="10152862" cy="2785432"/>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pPr>
            <a:r>
              <a:rPr lang="en-IE" sz="9600" b="0" i="0" dirty="0">
                <a:solidFill>
                  <a:schemeClr val="tx1">
                    <a:lumMod val="75000"/>
                    <a:lumOff val="25000"/>
                  </a:schemeClr>
                </a:solidFill>
                <a:effectLst/>
              </a:rPr>
              <a:t>Design Thinking tackles complex problems by:</a:t>
            </a:r>
          </a:p>
          <a:p>
            <a:pPr algn="l">
              <a:lnSpc>
                <a:spcPct val="120000"/>
              </a:lnSpc>
              <a:spcBef>
                <a:spcPts val="0"/>
              </a:spcBef>
            </a:pPr>
            <a:endParaRPr lang="en-IE" sz="9600" b="1" i="0" dirty="0">
              <a:solidFill>
                <a:srgbClr val="009FD8"/>
              </a:solidFill>
              <a:effectLst/>
            </a:endParaRPr>
          </a:p>
          <a:p>
            <a:pPr algn="l">
              <a:lnSpc>
                <a:spcPct val="120000"/>
              </a:lnSpc>
              <a:spcBef>
                <a:spcPts val="0"/>
              </a:spcBef>
              <a:spcAft>
                <a:spcPts val="600"/>
              </a:spcAft>
            </a:pPr>
            <a:r>
              <a:rPr lang="en-IE" sz="9600" b="1" dirty="0">
                <a:solidFill>
                  <a:srgbClr val="009FD8"/>
                </a:solidFill>
              </a:rPr>
              <a:t>1 </a:t>
            </a:r>
            <a:r>
              <a:rPr lang="en-IE" sz="9600" b="1" i="0" dirty="0">
                <a:solidFill>
                  <a:srgbClr val="009FD8"/>
                </a:solidFill>
                <a:effectLst/>
              </a:rPr>
              <a:t>Empathising: </a:t>
            </a:r>
            <a:r>
              <a:rPr lang="en-IE" sz="9600" b="0" i="0" dirty="0">
                <a:solidFill>
                  <a:schemeClr val="tx1">
                    <a:lumMod val="75000"/>
                    <a:lumOff val="25000"/>
                  </a:schemeClr>
                </a:solidFill>
                <a:effectLst/>
              </a:rPr>
              <a:t>Understanding the human needs involved.</a:t>
            </a:r>
          </a:p>
          <a:p>
            <a:pPr algn="l">
              <a:lnSpc>
                <a:spcPct val="120000"/>
              </a:lnSpc>
              <a:spcBef>
                <a:spcPts val="0"/>
              </a:spcBef>
              <a:spcAft>
                <a:spcPts val="600"/>
              </a:spcAft>
            </a:pPr>
            <a:r>
              <a:rPr lang="en-IE" sz="9600" b="1" i="0" dirty="0">
                <a:solidFill>
                  <a:srgbClr val="40A67A"/>
                </a:solidFill>
                <a:effectLst/>
              </a:rPr>
              <a:t>2 Defining: </a:t>
            </a:r>
            <a:r>
              <a:rPr lang="en-IE" sz="9600" b="0" i="0" dirty="0">
                <a:solidFill>
                  <a:schemeClr val="tx1">
                    <a:lumMod val="75000"/>
                    <a:lumOff val="25000"/>
                  </a:schemeClr>
                </a:solidFill>
                <a:effectLst/>
              </a:rPr>
              <a:t>Re-framing and defining the problem in human-centric ways.</a:t>
            </a:r>
          </a:p>
          <a:p>
            <a:pPr algn="l">
              <a:lnSpc>
                <a:spcPct val="120000"/>
              </a:lnSpc>
              <a:spcBef>
                <a:spcPts val="0"/>
              </a:spcBef>
              <a:spcAft>
                <a:spcPts val="600"/>
              </a:spcAft>
            </a:pPr>
            <a:r>
              <a:rPr lang="en-IE" sz="9600" b="1" i="0" dirty="0">
                <a:solidFill>
                  <a:srgbClr val="A6377D"/>
                </a:solidFill>
                <a:effectLst/>
              </a:rPr>
              <a:t>3 Ideating: </a:t>
            </a:r>
            <a:r>
              <a:rPr lang="en-IE" sz="9600" b="0" i="0" dirty="0">
                <a:solidFill>
                  <a:schemeClr val="tx1">
                    <a:lumMod val="75000"/>
                    <a:lumOff val="25000"/>
                  </a:schemeClr>
                </a:solidFill>
                <a:effectLst/>
              </a:rPr>
              <a:t>Creating many ideas in ideation sessions.</a:t>
            </a:r>
          </a:p>
          <a:p>
            <a:pPr algn="l">
              <a:lnSpc>
                <a:spcPct val="120000"/>
              </a:lnSpc>
              <a:spcBef>
                <a:spcPts val="0"/>
              </a:spcBef>
              <a:spcAft>
                <a:spcPts val="600"/>
              </a:spcAft>
            </a:pPr>
            <a:r>
              <a:rPr lang="en-IE" sz="9600" b="1" i="0" dirty="0">
                <a:solidFill>
                  <a:srgbClr val="FDA81F"/>
                </a:solidFill>
                <a:effectLst/>
              </a:rPr>
              <a:t>4 Prototyping: </a:t>
            </a:r>
            <a:r>
              <a:rPr lang="en-IE" sz="9600" b="0" i="0" dirty="0">
                <a:solidFill>
                  <a:schemeClr val="tx1">
                    <a:lumMod val="75000"/>
                    <a:lumOff val="25000"/>
                  </a:schemeClr>
                </a:solidFill>
                <a:effectLst/>
              </a:rPr>
              <a:t>Adopting a hands-on approach in prototyping.</a:t>
            </a:r>
          </a:p>
          <a:p>
            <a:pPr algn="l">
              <a:lnSpc>
                <a:spcPct val="120000"/>
              </a:lnSpc>
              <a:spcBef>
                <a:spcPts val="0"/>
              </a:spcBef>
              <a:spcAft>
                <a:spcPts val="600"/>
              </a:spcAft>
            </a:pPr>
            <a:r>
              <a:rPr lang="en-IE" sz="9600" b="1" i="0" dirty="0">
                <a:solidFill>
                  <a:srgbClr val="ED2A59"/>
                </a:solidFill>
                <a:effectLst/>
              </a:rPr>
              <a:t>5 Testing: </a:t>
            </a:r>
            <a:r>
              <a:rPr lang="en-IE" sz="9600" b="0" i="0" dirty="0">
                <a:solidFill>
                  <a:schemeClr val="tx1">
                    <a:lumMod val="75000"/>
                    <a:lumOff val="25000"/>
                  </a:schemeClr>
                </a:solidFill>
                <a:effectLst/>
              </a:rPr>
              <a:t>Developing a prototype/solution to the problem.</a:t>
            </a:r>
          </a:p>
          <a:p>
            <a:pPr>
              <a:lnSpc>
                <a:spcPct val="120000"/>
              </a:lnSpc>
              <a:spcBef>
                <a:spcPts val="0"/>
              </a:spcBef>
            </a:pPr>
            <a:endParaRPr lang="en-IE" sz="9600" dirty="0">
              <a:solidFill>
                <a:srgbClr val="2B2B2B"/>
              </a:solidFill>
            </a:endParaRPr>
          </a:p>
        </p:txBody>
      </p:sp>
    </p:spTree>
    <p:extLst>
      <p:ext uri="{BB962C8B-B14F-4D97-AF65-F5344CB8AC3E}">
        <p14:creationId xmlns:p14="http://schemas.microsoft.com/office/powerpoint/2010/main" val="3548230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509849-4E77-413F-915F-02DE6EB0F013}"/>
              </a:ext>
            </a:extLst>
          </p:cNvPr>
          <p:cNvSpPr>
            <a:spLocks noGrp="1"/>
          </p:cNvSpPr>
          <p:nvPr>
            <p:ph type="body" sz="quarter" idx="14"/>
          </p:nvPr>
        </p:nvSpPr>
        <p:spPr>
          <a:xfrm>
            <a:off x="508178" y="1134824"/>
            <a:ext cx="4987275" cy="2676685"/>
          </a:xfrm>
        </p:spPr>
        <p:txBody>
          <a:bodyPr/>
          <a:lstStyle/>
          <a:p>
            <a:r>
              <a:rPr lang="en-US" b="1" dirty="0">
                <a:solidFill>
                  <a:srgbClr val="009FD8"/>
                </a:solidFill>
                <a:effectLst/>
                <a:latin typeface="Calibri" panose="020F0502020204030204" pitchFamily="34" charset="0"/>
                <a:ea typeface="Calibri" panose="020F0502020204030204" pitchFamily="34" charset="0"/>
                <a:cs typeface="Calibri" panose="020F0502020204030204" pitchFamily="34" charset="0"/>
              </a:rPr>
              <a:t>To help discover the problem</a:t>
            </a:r>
            <a:r>
              <a:rPr lang="en-US" dirty="0">
                <a:solidFill>
                  <a:srgbClr val="009FD8"/>
                </a:solidFill>
                <a:effectLst/>
                <a:latin typeface="Calibri" panose="020F0502020204030204" pitchFamily="34" charset="0"/>
                <a:ea typeface="Calibri" panose="020F0502020204030204" pitchFamily="34" charset="0"/>
                <a:cs typeface="Calibri" panose="020F0502020204030204" pitchFamily="34" charset="0"/>
              </a:rPr>
              <a:t> </a:t>
            </a:r>
            <a:r>
              <a:rPr lang="en-US"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by researching to gain an empathic understanding of the problem you are trying to solve. Types of research and the role they play e.g., desk research to identify what exists, interviews to talk to the person in need.</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id="{44A0EFE9-4808-4C1A-8E0B-9EF807AA3040}"/>
              </a:ext>
            </a:extLst>
          </p:cNvPr>
          <p:cNvSpPr>
            <a:spLocks noGrp="1"/>
          </p:cNvSpPr>
          <p:nvPr>
            <p:ph type="body" sz="quarter" idx="15"/>
          </p:nvPr>
        </p:nvSpPr>
        <p:spPr>
          <a:xfrm>
            <a:off x="508178" y="437471"/>
            <a:ext cx="4461735" cy="697353"/>
          </a:xfrm>
        </p:spPr>
        <p:txBody>
          <a:bodyPr/>
          <a:lstStyle/>
          <a:p>
            <a:pPr marL="742950" indent="-742950">
              <a:buFont typeface="+mj-lt"/>
              <a:buAutoNum type="arabicPeriod"/>
            </a:pPr>
            <a:r>
              <a:rPr lang="en-IE" b="1" dirty="0">
                <a:solidFill>
                  <a:srgbClr val="009FD8"/>
                </a:solidFill>
              </a:rPr>
              <a:t>Empathise</a:t>
            </a:r>
          </a:p>
        </p:txBody>
      </p:sp>
      <p:pic>
        <p:nvPicPr>
          <p:cNvPr id="14" name="Picture Placeholder 13" descr="A group of people looking at a computer&#10;&#10;Description automatically generated">
            <a:extLst>
              <a:ext uri="{FF2B5EF4-FFF2-40B4-BE49-F238E27FC236}">
                <a16:creationId xmlns:a16="http://schemas.microsoft.com/office/drawing/2014/main" id="{9FAFAEB4-7D32-4AD5-A611-8A39EA2447AF}"/>
              </a:ext>
            </a:extLst>
          </p:cNvPr>
          <p:cNvPicPr>
            <a:picLocks noGrp="1" noChangeAspect="1"/>
          </p:cNvPicPr>
          <p:nvPr>
            <p:ph type="pic" sz="quarter" idx="10"/>
          </p:nvPr>
        </p:nvPicPr>
        <p:blipFill>
          <a:blip r:embed="rId2"/>
          <a:srcRect l="3347" r="3347"/>
          <a:stretch>
            <a:fillRect/>
          </a:stretch>
        </p:blipFill>
        <p:spPr/>
      </p:pic>
      <p:sp>
        <p:nvSpPr>
          <p:cNvPr id="15" name="Text Placeholder 5">
            <a:extLst>
              <a:ext uri="{FF2B5EF4-FFF2-40B4-BE49-F238E27FC236}">
                <a16:creationId xmlns:a16="http://schemas.microsoft.com/office/drawing/2014/main" id="{E414B56A-57F2-4589-B648-0564ADBF4204}"/>
              </a:ext>
            </a:extLst>
          </p:cNvPr>
          <p:cNvSpPr txBox="1">
            <a:spLocks/>
          </p:cNvSpPr>
          <p:nvPr/>
        </p:nvSpPr>
        <p:spPr>
          <a:xfrm>
            <a:off x="508178" y="3862827"/>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2"/>
            </a:pPr>
            <a:r>
              <a:rPr lang="en-IE" b="1" dirty="0">
                <a:solidFill>
                  <a:srgbClr val="40A67A"/>
                </a:solidFill>
              </a:rPr>
              <a:t>Define</a:t>
            </a:r>
          </a:p>
        </p:txBody>
      </p:sp>
      <p:sp>
        <p:nvSpPr>
          <p:cNvPr id="16" name="Text Placeholder 4">
            <a:extLst>
              <a:ext uri="{FF2B5EF4-FFF2-40B4-BE49-F238E27FC236}">
                <a16:creationId xmlns:a16="http://schemas.microsoft.com/office/drawing/2014/main" id="{1A8A1039-7031-4D78-9A1A-9964355966A0}"/>
              </a:ext>
            </a:extLst>
          </p:cNvPr>
          <p:cNvSpPr txBox="1">
            <a:spLocks/>
          </p:cNvSpPr>
          <p:nvPr/>
        </p:nvSpPr>
        <p:spPr>
          <a:xfrm>
            <a:off x="508178" y="4508862"/>
            <a:ext cx="5213613"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en-US" b="1" dirty="0">
                <a:solidFill>
                  <a:srgbClr val="40A67A"/>
                </a:solidFill>
                <a:latin typeface="Calibri" panose="020F0502020204030204" pitchFamily="34" charset="0"/>
                <a:cs typeface="Calibri" panose="020F0502020204030204" pitchFamily="34" charset="0"/>
              </a:rPr>
              <a:t>The area you need to focus on </a:t>
            </a:r>
            <a:r>
              <a:rPr lang="en-US" dirty="0">
                <a:solidFill>
                  <a:schemeClr val="tx1">
                    <a:lumMod val="75000"/>
                    <a:lumOff val="25000"/>
                  </a:schemeClr>
                </a:solidFill>
                <a:latin typeface="Calibri" panose="020F0502020204030204" pitchFamily="34" charset="0"/>
                <a:cs typeface="Calibri" panose="020F0502020204030204" pitchFamily="34" charset="0"/>
              </a:rPr>
              <a:t>by analyzing all the information gathered in stage one so you can clarify, define or reframe the core problem</a:t>
            </a:r>
          </a:p>
          <a:p>
            <a:endParaRPr lang="en-IE" dirty="0">
              <a:solidFill>
                <a:schemeClr val="tx1">
                  <a:lumMod val="75000"/>
                  <a:lumOff val="25000"/>
                </a:schemeClr>
              </a:solidFill>
            </a:endParaRPr>
          </a:p>
        </p:txBody>
      </p:sp>
    </p:spTree>
    <p:extLst>
      <p:ext uri="{BB962C8B-B14F-4D97-AF65-F5344CB8AC3E}">
        <p14:creationId xmlns:p14="http://schemas.microsoft.com/office/powerpoint/2010/main" val="2993112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509849-4E77-413F-915F-02DE6EB0F013}"/>
              </a:ext>
            </a:extLst>
          </p:cNvPr>
          <p:cNvSpPr>
            <a:spLocks noGrp="1"/>
          </p:cNvSpPr>
          <p:nvPr>
            <p:ph type="body" sz="quarter" idx="14"/>
          </p:nvPr>
        </p:nvSpPr>
        <p:spPr>
          <a:xfrm>
            <a:off x="508178" y="903220"/>
            <a:ext cx="5385628" cy="2676685"/>
          </a:xfrm>
        </p:spPr>
        <p:txBody>
          <a:bodyPr/>
          <a:lstStyle/>
          <a:p>
            <a:r>
              <a:rPr lang="en-US" b="1" dirty="0">
                <a:solidFill>
                  <a:srgbClr val="A6377D"/>
                </a:solidFill>
                <a:latin typeface="Calibri" panose="020F0502020204030204" pitchFamily="34" charset="0"/>
                <a:cs typeface="Calibri" panose="020F0502020204030204" pitchFamily="34" charset="0"/>
              </a:rPr>
              <a:t>Develop potential solutions </a:t>
            </a:r>
            <a:r>
              <a:rPr lang="en-US" dirty="0">
                <a:solidFill>
                  <a:schemeClr val="tx1">
                    <a:lumMod val="75000"/>
                    <a:lumOff val="25000"/>
                  </a:schemeClr>
                </a:solidFill>
                <a:latin typeface="Calibri" panose="020F0502020204030204" pitchFamily="34" charset="0"/>
                <a:cs typeface="Calibri" panose="020F0502020204030204" pitchFamily="34" charset="0"/>
              </a:rPr>
              <a:t>by generating lots of ideas through brainstorming activities to spark innovation and select the best ones</a:t>
            </a:r>
            <a:endParaRPr lang="en-IE"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44A0EFE9-4808-4C1A-8E0B-9EF807AA3040}"/>
              </a:ext>
            </a:extLst>
          </p:cNvPr>
          <p:cNvSpPr>
            <a:spLocks noGrp="1"/>
          </p:cNvSpPr>
          <p:nvPr>
            <p:ph type="body" sz="quarter" idx="15"/>
          </p:nvPr>
        </p:nvSpPr>
        <p:spPr>
          <a:xfrm>
            <a:off x="508178" y="205867"/>
            <a:ext cx="4461735" cy="697353"/>
          </a:xfrm>
        </p:spPr>
        <p:txBody>
          <a:bodyPr/>
          <a:lstStyle/>
          <a:p>
            <a:pPr marL="742950" indent="-742950">
              <a:buFont typeface="+mj-lt"/>
              <a:buAutoNum type="arabicPeriod" startAt="3"/>
            </a:pPr>
            <a:r>
              <a:rPr lang="en-IE" b="1" dirty="0">
                <a:solidFill>
                  <a:srgbClr val="A6377D"/>
                </a:solidFill>
              </a:rPr>
              <a:t>Ideate</a:t>
            </a:r>
          </a:p>
        </p:txBody>
      </p:sp>
      <p:pic>
        <p:nvPicPr>
          <p:cNvPr id="14" name="Picture Placeholder 13" descr="A group of people looking at a computer&#10;&#10;Description automatically generated">
            <a:extLst>
              <a:ext uri="{FF2B5EF4-FFF2-40B4-BE49-F238E27FC236}">
                <a16:creationId xmlns:a16="http://schemas.microsoft.com/office/drawing/2014/main" id="{9FAFAEB4-7D32-4AD5-A611-8A39EA2447AF}"/>
              </a:ext>
            </a:extLst>
          </p:cNvPr>
          <p:cNvPicPr>
            <a:picLocks noGrp="1" noChangeAspect="1"/>
          </p:cNvPicPr>
          <p:nvPr>
            <p:ph type="pic" sz="quarter" idx="10"/>
          </p:nvPr>
        </p:nvPicPr>
        <p:blipFill>
          <a:blip r:embed="rId2"/>
          <a:srcRect l="3347" r="3347"/>
          <a:stretch>
            <a:fillRect/>
          </a:stretch>
        </p:blipFill>
        <p:spPr/>
      </p:pic>
      <p:sp>
        <p:nvSpPr>
          <p:cNvPr id="15" name="Text Placeholder 5">
            <a:extLst>
              <a:ext uri="{FF2B5EF4-FFF2-40B4-BE49-F238E27FC236}">
                <a16:creationId xmlns:a16="http://schemas.microsoft.com/office/drawing/2014/main" id="{E414B56A-57F2-4589-B648-0564ADBF4204}"/>
              </a:ext>
            </a:extLst>
          </p:cNvPr>
          <p:cNvSpPr txBox="1">
            <a:spLocks/>
          </p:cNvSpPr>
          <p:nvPr/>
        </p:nvSpPr>
        <p:spPr>
          <a:xfrm>
            <a:off x="508178" y="2325024"/>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4"/>
            </a:pPr>
            <a:r>
              <a:rPr lang="en-IE" b="1" dirty="0">
                <a:solidFill>
                  <a:srgbClr val="F89D2A"/>
                </a:solidFill>
              </a:rPr>
              <a:t>Prototype</a:t>
            </a:r>
          </a:p>
        </p:txBody>
      </p:sp>
      <p:sp>
        <p:nvSpPr>
          <p:cNvPr id="16" name="Text Placeholder 4">
            <a:extLst>
              <a:ext uri="{FF2B5EF4-FFF2-40B4-BE49-F238E27FC236}">
                <a16:creationId xmlns:a16="http://schemas.microsoft.com/office/drawing/2014/main" id="{1A8A1039-7031-4D78-9A1A-9964355966A0}"/>
              </a:ext>
            </a:extLst>
          </p:cNvPr>
          <p:cNvSpPr txBox="1">
            <a:spLocks/>
          </p:cNvSpPr>
          <p:nvPr/>
        </p:nvSpPr>
        <p:spPr>
          <a:xfrm>
            <a:off x="508178" y="2938915"/>
            <a:ext cx="5385628"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en-US" b="1" dirty="0">
                <a:solidFill>
                  <a:srgbClr val="F89D2A"/>
                </a:solidFill>
                <a:latin typeface="Calibri" panose="020F0502020204030204" pitchFamily="34" charset="0"/>
                <a:cs typeface="Calibri" panose="020F0502020204030204" pitchFamily="34" charset="0"/>
              </a:rPr>
              <a:t>Design brief with problem defined. </a:t>
            </a:r>
            <a:r>
              <a:rPr lang="en-US" dirty="0">
                <a:solidFill>
                  <a:schemeClr val="tx1">
                    <a:lumMod val="75000"/>
                    <a:lumOff val="25000"/>
                  </a:schemeClr>
                </a:solidFill>
                <a:latin typeface="Calibri" panose="020F0502020204030204" pitchFamily="34" charset="0"/>
                <a:cs typeface="Calibri" panose="020F0502020204030204" pitchFamily="34" charset="0"/>
              </a:rPr>
              <a:t>Giving life to the ideas previously selected by making inexpensive and scaled down versions of the idea in order to investigate further what the solution is…</a:t>
            </a:r>
            <a:endParaRPr lang="en-IE" dirty="0">
              <a:solidFill>
                <a:schemeClr val="tx1">
                  <a:lumMod val="75000"/>
                  <a:lumOff val="25000"/>
                </a:schemeClr>
              </a:solidFill>
              <a:latin typeface="Calibri" panose="020F0502020204030204" pitchFamily="34" charset="0"/>
              <a:cs typeface="Calibri" panose="020F0502020204030204" pitchFamily="34" charset="0"/>
            </a:endParaRPr>
          </a:p>
          <a:p>
            <a:endParaRPr lang="en-IE"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id="{F55BCA5D-C99A-409C-A83B-68F759C516C9}"/>
              </a:ext>
            </a:extLst>
          </p:cNvPr>
          <p:cNvSpPr txBox="1">
            <a:spLocks/>
          </p:cNvSpPr>
          <p:nvPr/>
        </p:nvSpPr>
        <p:spPr>
          <a:xfrm>
            <a:off x="508177" y="4709395"/>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5"/>
            </a:pPr>
            <a:r>
              <a:rPr lang="en-IE" b="1" dirty="0">
                <a:solidFill>
                  <a:srgbClr val="ED2A59"/>
                </a:solidFill>
              </a:rPr>
              <a:t>Test</a:t>
            </a:r>
          </a:p>
        </p:txBody>
      </p:sp>
      <p:sp>
        <p:nvSpPr>
          <p:cNvPr id="8" name="Text Placeholder 4">
            <a:extLst>
              <a:ext uri="{FF2B5EF4-FFF2-40B4-BE49-F238E27FC236}">
                <a16:creationId xmlns:a16="http://schemas.microsoft.com/office/drawing/2014/main" id="{B9B95A93-383E-47B6-98E3-497E2EB24E02}"/>
              </a:ext>
            </a:extLst>
          </p:cNvPr>
          <p:cNvSpPr txBox="1">
            <a:spLocks/>
          </p:cNvSpPr>
          <p:nvPr/>
        </p:nvSpPr>
        <p:spPr>
          <a:xfrm>
            <a:off x="508177" y="5266923"/>
            <a:ext cx="7395498"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en-US" b="1" dirty="0">
                <a:solidFill>
                  <a:srgbClr val="ED2A59"/>
                </a:solidFill>
                <a:latin typeface="Calibri" panose="020F0502020204030204" pitchFamily="34" charset="0"/>
                <a:cs typeface="Calibri" panose="020F0502020204030204" pitchFamily="34" charset="0"/>
              </a:rPr>
              <a:t>To find the solutions that work. </a:t>
            </a:r>
            <a:r>
              <a:rPr lang="en-US" dirty="0">
                <a:solidFill>
                  <a:schemeClr val="tx1">
                    <a:lumMod val="75000"/>
                    <a:lumOff val="25000"/>
                  </a:schemeClr>
                </a:solidFill>
                <a:latin typeface="Calibri" panose="020F0502020204030204" pitchFamily="34" charset="0"/>
                <a:cs typeface="Calibri" panose="020F0502020204030204" pitchFamily="34" charset="0"/>
              </a:rPr>
              <a:t>Evaluate the solution ideally with the people it is designed for in order to collect feedback that will help further redefine the solution</a:t>
            </a:r>
            <a:endParaRPr lang="en-IE"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7937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989A58-570D-4A02-9911-8B33549A1B0A}"/>
              </a:ext>
            </a:extLst>
          </p:cNvPr>
          <p:cNvSpPr>
            <a:spLocks noGrp="1"/>
          </p:cNvSpPr>
          <p:nvPr>
            <p:ph type="body" sz="quarter" idx="14"/>
          </p:nvPr>
        </p:nvSpPr>
        <p:spPr>
          <a:xfrm>
            <a:off x="508178" y="2066306"/>
            <a:ext cx="7395497" cy="4007468"/>
          </a:xfrm>
        </p:spPr>
        <p:txBody>
          <a:bodyPr/>
          <a:lstStyle/>
          <a:p>
            <a:pPr marL="228600">
              <a:spcBef>
                <a:spcPts val="600"/>
              </a:spcBef>
              <a:spcAft>
                <a:spcPts val="600"/>
              </a:spcAft>
            </a:pPr>
            <a:r>
              <a:rPr lang="en-US" b="1" i="1" dirty="0">
                <a:solidFill>
                  <a:srgbClr val="A6377D"/>
                </a:solidFill>
                <a:effectLst/>
                <a:latin typeface="Calibri" panose="020F0502020204030204" pitchFamily="34" charset="0"/>
                <a:ea typeface="Calibri" panose="020F0502020204030204" pitchFamily="34" charset="0"/>
                <a:cs typeface="Calibri" panose="020F0502020204030204" pitchFamily="34" charset="0"/>
              </a:rPr>
              <a:t>The process puts unmet customer needs at the center of the problem, and every step brings you closer to solving the problem.</a:t>
            </a:r>
            <a:endParaRPr lang="en-IE"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pPr marL="228600">
              <a:spcBef>
                <a:spcPts val="600"/>
              </a:spcBef>
              <a:spcAft>
                <a:spcPts val="600"/>
              </a:spcAft>
            </a:pPr>
            <a:r>
              <a:rPr lang="en-US"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Design thinking is a powerful process of problem solving that starts with understanding unmet customer needs. When design thinking approaches are applied to business, the success rate for innovation improves greatly. The 5 Stage Process will let you reveal </a:t>
            </a:r>
            <a:r>
              <a:rPr lang="en-US"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important information </a:t>
            </a:r>
            <a:r>
              <a:rPr lang="en-US"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so </a:t>
            </a:r>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apply</a:t>
            </a:r>
            <a:r>
              <a:rPr lang="en-US"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creativity, prototyping, testing then your final social innovation project. Get ready to get started on your idea and solution generation journey….</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1AD98DE7-D7AC-4268-A55B-43DC1FABF990}"/>
              </a:ext>
            </a:extLst>
          </p:cNvPr>
          <p:cNvSpPr>
            <a:spLocks noGrp="1"/>
          </p:cNvSpPr>
          <p:nvPr>
            <p:ph type="body" sz="quarter" idx="15"/>
          </p:nvPr>
        </p:nvSpPr>
        <p:spPr>
          <a:xfrm>
            <a:off x="525242" y="182052"/>
            <a:ext cx="11141516" cy="697353"/>
          </a:xfrm>
        </p:spPr>
        <p:txBody>
          <a:bodyPr>
            <a:noAutofit/>
          </a:bodyPr>
          <a:lstStyle/>
          <a:p>
            <a:r>
              <a:rPr lang="en-IE" sz="4400" b="1" dirty="0"/>
              <a:t>Mastering and Implementing Design Thinking </a:t>
            </a:r>
          </a:p>
          <a:p>
            <a:r>
              <a:rPr lang="en-IE" sz="4400" b="1" i="1" dirty="0"/>
              <a:t>Where do I start?</a:t>
            </a:r>
          </a:p>
        </p:txBody>
      </p:sp>
      <p:pic>
        <p:nvPicPr>
          <p:cNvPr id="7" name="Picture 6" descr="Text&#10;&#10;Description automatically generated">
            <a:extLst>
              <a:ext uri="{FF2B5EF4-FFF2-40B4-BE49-F238E27FC236}">
                <a16:creationId xmlns:a16="http://schemas.microsoft.com/office/drawing/2014/main" id="{3E24ECBC-FAC7-4ABA-9F2B-F8ABB943D63B}"/>
              </a:ext>
            </a:extLst>
          </p:cNvPr>
          <p:cNvPicPr>
            <a:picLocks noChangeAspect="1"/>
          </p:cNvPicPr>
          <p:nvPr/>
        </p:nvPicPr>
        <p:blipFill>
          <a:blip r:embed="rId2"/>
          <a:stretch>
            <a:fillRect/>
          </a:stretch>
        </p:blipFill>
        <p:spPr>
          <a:xfrm>
            <a:off x="8087182" y="1955548"/>
            <a:ext cx="4104818" cy="4371723"/>
          </a:xfrm>
          <a:prstGeom prst="rect">
            <a:avLst/>
          </a:prstGeom>
        </p:spPr>
      </p:pic>
    </p:spTree>
    <p:extLst>
      <p:ext uri="{BB962C8B-B14F-4D97-AF65-F5344CB8AC3E}">
        <p14:creationId xmlns:p14="http://schemas.microsoft.com/office/powerpoint/2010/main" val="3813174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742629" y="2812004"/>
            <a:ext cx="6254022" cy="1327603"/>
          </a:xfrm>
        </p:spPr>
        <p:txBody>
          <a:bodyPr/>
          <a:lstStyle/>
          <a:p>
            <a:pPr algn="ctr"/>
            <a:r>
              <a:rPr lang="en-IE" sz="3600" b="1" dirty="0"/>
              <a:t>Understand your users needs</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322361" y="1349716"/>
            <a:ext cx="4833367" cy="4158567"/>
          </a:xfrm>
        </p:spPr>
        <p:txBody>
          <a:bodyPr/>
          <a:lstStyle/>
          <a:p>
            <a:r>
              <a:rPr lang="en-IE" sz="2400" b="1" dirty="0">
                <a:solidFill>
                  <a:srgbClr val="009FD8"/>
                </a:solidFill>
                <a:latin typeface="Calibri" panose="020F0502020204030204" pitchFamily="34" charset="0"/>
              </a:rPr>
              <a:t>Research Your Users' Needs</a:t>
            </a:r>
          </a:p>
          <a:p>
            <a:r>
              <a:rPr lang="en-IE" sz="2400" dirty="0">
                <a:solidFill>
                  <a:schemeClr val="tx1">
                    <a:lumMod val="75000"/>
                    <a:lumOff val="25000"/>
                  </a:schemeClr>
                </a:solidFill>
                <a:latin typeface="Calibri" panose="020F0502020204030204" pitchFamily="34" charset="0"/>
              </a:rPr>
              <a:t>Here, you should gain an </a:t>
            </a:r>
            <a:r>
              <a:rPr lang="en-IE" sz="2400" b="1" dirty="0">
                <a:solidFill>
                  <a:schemeClr val="tx1">
                    <a:lumMod val="75000"/>
                    <a:lumOff val="25000"/>
                  </a:schemeClr>
                </a:solidFill>
                <a:latin typeface="Calibri" panose="020F0502020204030204" pitchFamily="34" charset="0"/>
                <a:hlinkClick r:id="rId2">
                  <a:extLst>
                    <a:ext uri="{A12FA001-AC4F-418D-AE19-62706E023703}">
                      <ahyp:hlinkClr xmlns:ahyp="http://schemas.microsoft.com/office/drawing/2018/hyperlinkcolor" val="tx"/>
                    </a:ext>
                  </a:extLst>
                </a:hlinkClick>
              </a:rPr>
              <a:t>empathetic</a:t>
            </a:r>
            <a:r>
              <a:rPr lang="en-IE" sz="2400" dirty="0">
                <a:solidFill>
                  <a:schemeClr val="tx1">
                    <a:lumMod val="75000"/>
                    <a:lumOff val="25000"/>
                  </a:schemeClr>
                </a:solidFill>
                <a:latin typeface="Calibri" panose="020F0502020204030204" pitchFamily="34" charset="0"/>
                <a:hlinkClick r:id="rId2">
                  <a:extLst>
                    <a:ext uri="{A12FA001-AC4F-418D-AE19-62706E023703}">
                      <ahyp:hlinkClr xmlns:ahyp="http://schemas.microsoft.com/office/drawing/2018/hyperlinkcolor" val="tx"/>
                    </a:ext>
                  </a:extLst>
                </a:hlinkClick>
              </a:rPr>
              <a:t> </a:t>
            </a:r>
            <a:r>
              <a:rPr lang="en-IE" sz="2400" dirty="0">
                <a:solidFill>
                  <a:schemeClr val="tx1">
                    <a:lumMod val="75000"/>
                    <a:lumOff val="25000"/>
                  </a:schemeClr>
                </a:solidFill>
                <a:latin typeface="Calibri" panose="020F0502020204030204" pitchFamily="34" charset="0"/>
              </a:rPr>
              <a:t>understanding of the problem you’re trying to solve, typically through user research. Empathy is crucial to a human-</a:t>
            </a:r>
            <a:r>
              <a:rPr lang="en-IE" sz="2400" dirty="0" err="1">
                <a:solidFill>
                  <a:schemeClr val="tx1">
                    <a:lumMod val="75000"/>
                    <a:lumOff val="25000"/>
                  </a:schemeClr>
                </a:solidFill>
                <a:latin typeface="Calibri" panose="020F0502020204030204" pitchFamily="34" charset="0"/>
              </a:rPr>
              <a:t>centered</a:t>
            </a:r>
            <a:r>
              <a:rPr lang="en-IE" sz="2400" dirty="0">
                <a:solidFill>
                  <a:schemeClr val="tx1">
                    <a:lumMod val="75000"/>
                    <a:lumOff val="25000"/>
                  </a:schemeClr>
                </a:solidFill>
                <a:latin typeface="Calibri" panose="020F0502020204030204" pitchFamily="34" charset="0"/>
              </a:rPr>
              <a:t> design process such as design thinking because it allows you to set aside your own assumptions about the world and gain real insight into users and their needs. </a:t>
            </a:r>
            <a:r>
              <a:rPr lang="en-US" sz="2400" dirty="0">
                <a:solidFill>
                  <a:schemeClr val="tx1">
                    <a:lumMod val="75000"/>
                    <a:lumOff val="25000"/>
                  </a:schemeClr>
                </a:solidFill>
                <a:latin typeface="Calibri" panose="020F0502020204030204" pitchFamily="34" charset="0"/>
              </a:rPr>
              <a:t>This </a:t>
            </a:r>
            <a:r>
              <a:rPr lang="en-US" sz="2400" dirty="0">
                <a:solidFill>
                  <a:schemeClr val="tx1">
                    <a:lumMod val="75000"/>
                    <a:lumOff val="25000"/>
                  </a:schemeClr>
                </a:solidFill>
                <a:effectLst/>
                <a:latin typeface="Calibri" panose="020F0502020204030204" pitchFamily="34" charset="0"/>
                <a:ea typeface="Calibri" panose="020F0502020204030204" pitchFamily="34" charset="0"/>
              </a:rPr>
              <a:t>is where you question everything: the problem, the assumptions and consequences in order to get to the root causes of the initial problem. </a:t>
            </a:r>
          </a:p>
          <a:p>
            <a:endParaRPr lang="en-IE" dirty="0"/>
          </a:p>
        </p:txBody>
      </p:sp>
      <p:sp>
        <p:nvSpPr>
          <p:cNvPr id="6" name="Text Placeholder 5">
            <a:extLst>
              <a:ext uri="{FF2B5EF4-FFF2-40B4-BE49-F238E27FC236}">
                <a16:creationId xmlns:a16="http://schemas.microsoft.com/office/drawing/2014/main" id="{DD3DCDD6-A508-4C7B-AC37-CF5970DA0707}"/>
              </a:ext>
            </a:extLst>
          </p:cNvPr>
          <p:cNvSpPr txBox="1">
            <a:spLocks/>
          </p:cNvSpPr>
          <p:nvPr/>
        </p:nvSpPr>
        <p:spPr>
          <a:xfrm>
            <a:off x="1" y="8047"/>
            <a:ext cx="5661026" cy="1134824"/>
          </a:xfrm>
          <a:prstGeom prst="rect">
            <a:avLst/>
          </a:prstGeom>
          <a:solidFill>
            <a:srgbClr val="009FD8"/>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a:pPr>
            <a:r>
              <a:rPr lang="en-IE" sz="4400" b="1">
                <a:solidFill>
                  <a:schemeClr val="bg1"/>
                </a:solidFill>
              </a:rPr>
              <a:t>Empathise</a:t>
            </a:r>
            <a:endParaRPr lang="en-IE" sz="4400" b="1" dirty="0">
              <a:solidFill>
                <a:schemeClr val="bg1"/>
              </a:solidFill>
            </a:endParaRPr>
          </a:p>
        </p:txBody>
      </p:sp>
      <p:pic>
        <p:nvPicPr>
          <p:cNvPr id="17410" name="Picture 2" descr="Steps to Design Thinking in Practice: A Process Walkthrough">
            <a:extLst>
              <a:ext uri="{FF2B5EF4-FFF2-40B4-BE49-F238E27FC236}">
                <a16:creationId xmlns:a16="http://schemas.microsoft.com/office/drawing/2014/main" id="{CEADB504-A871-4B7C-9D0A-08D6DC578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21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54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BB6973-3EE8-4DE1-84F0-00435CB36BB6}"/>
              </a:ext>
            </a:extLst>
          </p:cNvPr>
          <p:cNvSpPr>
            <a:spLocks noGrp="1"/>
          </p:cNvSpPr>
          <p:nvPr>
            <p:ph type="body" sz="quarter" idx="13"/>
          </p:nvPr>
        </p:nvSpPr>
        <p:spPr>
          <a:xfrm>
            <a:off x="6500388" y="1278986"/>
            <a:ext cx="5292396" cy="697353"/>
          </a:xfrm>
        </p:spPr>
        <p:txBody>
          <a:bodyPr>
            <a:noAutofit/>
          </a:bodyPr>
          <a:lstStyle/>
          <a:p>
            <a:r>
              <a:rPr lang="en-US" sz="2400" b="1"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First Consider…..</a:t>
            </a:r>
          </a:p>
          <a:p>
            <a:r>
              <a:rPr lang="en-US" sz="2400"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What is existing and what is missing for my target audience? What is the best way to get the information I need to understand their needs? What are their existing challenges and barriers? Who am I empathizing with? How and when will I need to communicate?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chemeClr val="tx1">
                    <a:lumMod val="75000"/>
                    <a:lumOff val="25000"/>
                  </a:schemeClr>
                </a:solidFill>
                <a:effectLst/>
                <a:latin typeface="Calibri" panose="020F0502020204030204" pitchFamily="34" charset="0"/>
                <a:ea typeface="Calibri" panose="020F0502020204030204" pitchFamily="34" charset="0"/>
              </a:rPr>
              <a:t>You can use multiple different tools and templates e.g., questionnaire templates, research planning tips and tools, suitable research formats, suitable questions and pitch, scoping, how much information and time do you need. This </a:t>
            </a:r>
            <a:r>
              <a:rPr lang="en-US" sz="2400" dirty="0">
                <a:solidFill>
                  <a:schemeClr val="tx1">
                    <a:lumMod val="75000"/>
                    <a:lumOff val="25000"/>
                  </a:schemeClr>
                </a:solidFill>
                <a:latin typeface="Calibri" panose="020F0502020204030204" pitchFamily="34" charset="0"/>
                <a:ea typeface="Calibri" panose="020F0502020204030204" pitchFamily="34" charset="0"/>
              </a:rPr>
              <a:t>is where you will understand who </a:t>
            </a:r>
            <a:r>
              <a:rPr lang="en-US" sz="2400" dirty="0">
                <a:solidFill>
                  <a:schemeClr val="tx1">
                    <a:lumMod val="75000"/>
                    <a:lumOff val="25000"/>
                  </a:schemeClr>
                </a:solidFill>
                <a:effectLst/>
                <a:latin typeface="Calibri" panose="020F0502020204030204" pitchFamily="34" charset="0"/>
                <a:ea typeface="Calibri" panose="020F0502020204030204" pitchFamily="34" charset="0"/>
              </a:rPr>
              <a:t>you need to target</a:t>
            </a:r>
          </a:p>
          <a:p>
            <a:endParaRPr lang="en-IE" sz="2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descr="A person writing on a piece of paper&#10;&#10;Description automatically generated with medium confidence">
            <a:extLst>
              <a:ext uri="{FF2B5EF4-FFF2-40B4-BE49-F238E27FC236}">
                <a16:creationId xmlns:a16="http://schemas.microsoft.com/office/drawing/2014/main" id="{E23C2AEA-B18A-4F28-8B2C-9835948043BE}"/>
              </a:ext>
            </a:extLst>
          </p:cNvPr>
          <p:cNvPicPr>
            <a:picLocks noGrp="1" noChangeAspect="1"/>
          </p:cNvPicPr>
          <p:nvPr>
            <p:ph type="pic" sz="quarter" idx="10"/>
          </p:nvPr>
        </p:nvPicPr>
        <p:blipFill>
          <a:blip r:embed="rId2"/>
          <a:srcRect l="16674" r="16674"/>
          <a:stretch>
            <a:fillRect/>
          </a:stretch>
        </p:blipFill>
        <p:spPr/>
      </p:pic>
      <p:sp>
        <p:nvSpPr>
          <p:cNvPr id="10" name="Text Placeholder 5">
            <a:extLst>
              <a:ext uri="{FF2B5EF4-FFF2-40B4-BE49-F238E27FC236}">
                <a16:creationId xmlns:a16="http://schemas.microsoft.com/office/drawing/2014/main" id="{6E5DC7CA-4333-4C7E-A7AA-1948877B05A4}"/>
              </a:ext>
            </a:extLst>
          </p:cNvPr>
          <p:cNvSpPr txBox="1">
            <a:spLocks/>
          </p:cNvSpPr>
          <p:nvPr/>
        </p:nvSpPr>
        <p:spPr>
          <a:xfrm>
            <a:off x="5954233" y="0"/>
            <a:ext cx="6237767" cy="1134824"/>
          </a:xfrm>
          <a:prstGeom prst="rect">
            <a:avLst/>
          </a:prstGeom>
          <a:solidFill>
            <a:srgbClr val="009FD8"/>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a:pPr>
            <a:r>
              <a:rPr lang="en-IE" sz="4400" b="1">
                <a:solidFill>
                  <a:schemeClr val="bg1"/>
                </a:solidFill>
              </a:rPr>
              <a:t>Empathise</a:t>
            </a:r>
            <a:endParaRPr lang="en-IE" sz="4400" b="1" dirty="0">
              <a:solidFill>
                <a:schemeClr val="bg1"/>
              </a:solidFill>
            </a:endParaRPr>
          </a:p>
        </p:txBody>
      </p:sp>
    </p:spTree>
    <p:extLst>
      <p:ext uri="{BB962C8B-B14F-4D97-AF65-F5344CB8AC3E}">
        <p14:creationId xmlns:p14="http://schemas.microsoft.com/office/powerpoint/2010/main" val="3499838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a16="http://schemas.microsoft.com/office/drawing/2014/main"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a16="http://schemas.microsoft.com/office/drawing/2014/main" id="{8A18188A-2FAC-4587-8D84-3A9C87D63EBD}"/>
              </a:ext>
            </a:extLst>
          </p:cNvPr>
          <p:cNvSpPr>
            <a:spLocks noGrp="1"/>
          </p:cNvSpPr>
          <p:nvPr>
            <p:ph type="body" sz="quarter" idx="13"/>
          </p:nvPr>
        </p:nvSpPr>
        <p:spPr/>
        <p:txBody>
          <a:bodyPr/>
          <a:lstStyle/>
          <a:p>
            <a:r>
              <a:rPr lang="en-IE" dirty="0"/>
              <a:t>WELCOME</a:t>
            </a:r>
          </a:p>
        </p:txBody>
      </p:sp>
      <p:sp>
        <p:nvSpPr>
          <p:cNvPr id="9" name="Text Placeholder 7">
            <a:extLst>
              <a:ext uri="{FF2B5EF4-FFF2-40B4-BE49-F238E27FC236}">
                <a16:creationId xmlns:a16="http://schemas.microsoft.com/office/drawing/2014/main"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dirty="0">
                <a:solidFill>
                  <a:srgbClr val="E48E02"/>
                </a:solidFill>
              </a:rPr>
              <a:t>Overview of all 6 Modules	</a:t>
            </a:r>
          </a:p>
        </p:txBody>
      </p:sp>
      <p:sp>
        <p:nvSpPr>
          <p:cNvPr id="10" name="Text Placeholder 6">
            <a:extLst>
              <a:ext uri="{FF2B5EF4-FFF2-40B4-BE49-F238E27FC236}">
                <a16:creationId xmlns:a16="http://schemas.microsoft.com/office/drawing/2014/main" id="{C0DF9D52-F2C8-4EDD-8164-1AF07D38B111}"/>
              </a:ext>
            </a:extLst>
          </p:cNvPr>
          <p:cNvSpPr>
            <a:spLocks noGrp="1"/>
          </p:cNvSpPr>
          <p:nvPr>
            <p:ph type="body" sz="quarter" idx="14"/>
          </p:nvPr>
        </p:nvSpPr>
        <p:spPr>
          <a:xfrm>
            <a:off x="249340" y="784225"/>
            <a:ext cx="5300434" cy="4158567"/>
          </a:xfrm>
        </p:spPr>
        <p:txBody>
          <a:bodyPr/>
          <a:lstStyle/>
          <a:p>
            <a:r>
              <a:rPr lang="en-IE" sz="2300" b="1" dirty="0">
                <a:solidFill>
                  <a:srgbClr val="E48E02"/>
                </a:solidFill>
              </a:rPr>
              <a:t>Module 1 </a:t>
            </a:r>
            <a:r>
              <a:rPr lang="en-US" sz="2300" dirty="0">
                <a:solidFill>
                  <a:schemeClr val="tx1">
                    <a:lumMod val="75000"/>
                    <a:lumOff val="25000"/>
                  </a:schemeClr>
                </a:solidFill>
                <a:effectLst/>
                <a:ea typeface="Calibri" panose="020F0502020204030204" pitchFamily="34" charset="0"/>
              </a:rPr>
              <a:t>Digital Social Innovation Introduction - the potential at the intersection of technology and new media</a:t>
            </a:r>
          </a:p>
          <a:p>
            <a:r>
              <a:rPr lang="en-US" sz="2300" b="1" dirty="0">
                <a:solidFill>
                  <a:srgbClr val="E48E02"/>
                </a:solidFill>
              </a:rPr>
              <a:t>Module 2 </a:t>
            </a:r>
            <a:r>
              <a:rPr lang="en-US" sz="2300" dirty="0">
                <a:solidFill>
                  <a:schemeClr val="tx1">
                    <a:lumMod val="75000"/>
                    <a:lumOff val="25000"/>
                  </a:schemeClr>
                </a:solidFill>
                <a:effectLst/>
                <a:ea typeface="Calibri" panose="020F0502020204030204" pitchFamily="34" charset="0"/>
              </a:rPr>
              <a:t>Where are the opportunities for young people? Social issues solutions in health, democracy, consumption, money, transparency, and education</a:t>
            </a:r>
          </a:p>
          <a:p>
            <a:r>
              <a:rPr lang="en-US" sz="2300" b="1" dirty="0">
                <a:solidFill>
                  <a:srgbClr val="E48E02"/>
                </a:solidFill>
              </a:rPr>
              <a:t>Module 3 </a:t>
            </a:r>
            <a:r>
              <a:rPr lang="en-US" sz="2300" dirty="0">
                <a:solidFill>
                  <a:schemeClr val="tx1">
                    <a:lumMod val="75000"/>
                    <a:lumOff val="25000"/>
                  </a:schemeClr>
                </a:solidFill>
              </a:rPr>
              <a:t>Mastering and Implementing Design Thinking</a:t>
            </a:r>
          </a:p>
          <a:p>
            <a:pPr algn="l" fontAlgn="base"/>
            <a:r>
              <a:rPr lang="en-US" sz="2300" b="1" dirty="0">
                <a:solidFill>
                  <a:srgbClr val="E48E02"/>
                </a:solidFill>
              </a:rPr>
              <a:t>Module 4 </a:t>
            </a:r>
            <a:r>
              <a:rPr lang="en-IE" sz="2300" dirty="0">
                <a:solidFill>
                  <a:schemeClr val="tx1">
                    <a:lumMod val="75000"/>
                    <a:lumOff val="25000"/>
                  </a:schemeClr>
                </a:solidFill>
              </a:rPr>
              <a:t>Driving Your Business Forward and Creating Partnerships with Purpose</a:t>
            </a:r>
            <a:endParaRPr lang="en-IE" sz="2300" dirty="0">
              <a:solidFill>
                <a:srgbClr val="FFFFFF"/>
              </a:solidFill>
            </a:endParaRPr>
          </a:p>
          <a:p>
            <a:r>
              <a:rPr lang="en-US" sz="2300" b="1" dirty="0">
                <a:solidFill>
                  <a:srgbClr val="E48E02"/>
                </a:solidFill>
              </a:rPr>
              <a:t>Module 5 </a:t>
            </a:r>
            <a:r>
              <a:rPr lang="en-US" sz="2300" dirty="0">
                <a:solidFill>
                  <a:schemeClr val="tx1">
                    <a:lumMod val="75000"/>
                    <a:lumOff val="25000"/>
                  </a:schemeClr>
                </a:solidFill>
                <a:effectLst/>
                <a:ea typeface="Calibri" panose="020F0502020204030204" pitchFamily="34" charset="0"/>
              </a:rPr>
              <a:t>How to Finance and Fund Your </a:t>
            </a:r>
            <a:r>
              <a:rPr lang="en-US" sz="2300" dirty="0">
                <a:solidFill>
                  <a:schemeClr val="tx1">
                    <a:lumMod val="75000"/>
                    <a:lumOff val="25000"/>
                  </a:schemeClr>
                </a:solidFill>
                <a:ea typeface="Calibri" panose="020F0502020204030204" pitchFamily="34" charset="0"/>
              </a:rPr>
              <a:t>Digital Social Innovation Idea</a:t>
            </a:r>
          </a:p>
          <a:p>
            <a:r>
              <a:rPr lang="en-US" sz="2300" b="1" dirty="0">
                <a:solidFill>
                  <a:srgbClr val="E48E02"/>
                </a:solidFill>
              </a:rPr>
              <a:t>Module 6 </a:t>
            </a:r>
            <a:r>
              <a:rPr lang="en-US" sz="2300" dirty="0">
                <a:solidFill>
                  <a:schemeClr val="tx1">
                    <a:lumMod val="75000"/>
                    <a:lumOff val="25000"/>
                  </a:schemeClr>
                </a:solidFill>
                <a:effectLst/>
                <a:ea typeface="Calibri" panose="020F0502020204030204" pitchFamily="34" charset="0"/>
              </a:rPr>
              <a:t>Social Innovation Mission Marketing – Reaching Hearts and Minds</a:t>
            </a:r>
            <a:endParaRPr lang="en-IE" sz="2300" dirty="0">
              <a:solidFill>
                <a:schemeClr val="tx1">
                  <a:lumMod val="75000"/>
                  <a:lumOff val="25000"/>
                </a:schemeClr>
              </a:solidFill>
            </a:endParaRPr>
          </a:p>
        </p:txBody>
      </p:sp>
      <p:sp>
        <p:nvSpPr>
          <p:cNvPr id="7" name="Text Placeholder 7">
            <a:extLst>
              <a:ext uri="{FF2B5EF4-FFF2-40B4-BE49-F238E27FC236}">
                <a16:creationId xmlns:a16="http://schemas.microsoft.com/office/drawing/2014/main" id="{B5C8199F-86E6-486B-878E-A74529C000AA}"/>
              </a:ext>
            </a:extLst>
          </p:cNvPr>
          <p:cNvSpPr>
            <a:spLocks noGrp="1"/>
          </p:cNvSpPr>
          <p:nvPr>
            <p:ph type="body" sz="quarter" idx="15"/>
          </p:nvPr>
        </p:nvSpPr>
        <p:spPr>
          <a:xfrm>
            <a:off x="5654992" y="5730844"/>
            <a:ext cx="5363075" cy="1154313"/>
          </a:xfrm>
          <a:solidFill>
            <a:srgbClr val="42B0C2"/>
          </a:solidFill>
        </p:spPr>
        <p:txBody>
          <a:bodyPr anchor="ctr">
            <a:noAutofit/>
          </a:bodyPr>
          <a:lstStyle/>
          <a:p>
            <a:r>
              <a:rPr lang="en-IE" sz="1200" b="1" dirty="0">
                <a:solidFill>
                  <a:schemeClr val="bg1"/>
                </a:solidFill>
              </a:rPr>
              <a:t>How to use these Modules! </a:t>
            </a:r>
            <a:r>
              <a:rPr lang="en-IE" sz="1200" dirty="0">
                <a:solidFill>
                  <a:schemeClr val="bg1"/>
                </a:solidFill>
              </a:rPr>
              <a:t>These Modules can be adapted, modified, shortened or combined however you think they will work best for you and your students learning. Please respect copyrights, branding and acknowledgement that these resources and materials were developed by </a:t>
            </a:r>
            <a:r>
              <a:rPr lang="en-IE" sz="1200" dirty="0">
                <a:solidFill>
                  <a:schemeClr val="bg1"/>
                </a:solidFill>
                <a:hlinkClick r:id="rId3">
                  <a:extLst>
                    <a:ext uri="{A12FA001-AC4F-418D-AE19-62706E023703}">
                      <ahyp:hlinkClr xmlns:ahyp="http://schemas.microsoft.com/office/drawing/2018/hyperlinkcolor" val="tx"/>
                    </a:ext>
                  </a:extLst>
                </a:hlinkClick>
              </a:rPr>
              <a:t>Young Digital Social Innovators </a:t>
            </a:r>
            <a:r>
              <a:rPr lang="en-IE" sz="1200" dirty="0">
                <a:solidFill>
                  <a:schemeClr val="bg1"/>
                </a:solidFill>
              </a:rPr>
              <a:t>with the funding and support of the Erasmus+ European Commission.</a:t>
            </a:r>
            <a:endParaRPr lang="en-US" sz="1200" dirty="0">
              <a:solidFill>
                <a:schemeClr val="bg1"/>
              </a:solidFill>
            </a:endParaRPr>
          </a:p>
        </p:txBody>
      </p:sp>
    </p:spTree>
    <p:extLst>
      <p:ext uri="{BB962C8B-B14F-4D97-AF65-F5344CB8AC3E}">
        <p14:creationId xmlns:p14="http://schemas.microsoft.com/office/powerpoint/2010/main"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businesscard&#10;&#10;Description automatically generated">
            <a:extLst>
              <a:ext uri="{FF2B5EF4-FFF2-40B4-BE49-F238E27FC236}">
                <a16:creationId xmlns:a16="http://schemas.microsoft.com/office/drawing/2014/main" id="{0F45257F-DC89-4B34-81E3-BBE7156FA452}"/>
              </a:ext>
            </a:extLst>
          </p:cNvPr>
          <p:cNvPicPr>
            <a:picLocks noGrp="1" noChangeAspect="1"/>
          </p:cNvPicPr>
          <p:nvPr>
            <p:ph type="pic" sz="quarter" idx="10"/>
          </p:nvPr>
        </p:nvPicPr>
        <p:blipFill>
          <a:blip r:embed="rId2"/>
          <a:srcRect t="12349" b="12349"/>
          <a:stretch>
            <a:fillRect/>
          </a:stretch>
        </p:blipFill>
        <p:spPr/>
      </p:pic>
      <p:sp>
        <p:nvSpPr>
          <p:cNvPr id="7" name="Text Placeholder 6">
            <a:extLst>
              <a:ext uri="{FF2B5EF4-FFF2-40B4-BE49-F238E27FC236}">
                <a16:creationId xmlns:a16="http://schemas.microsoft.com/office/drawing/2014/main" id="{6D047A00-EC18-413C-A734-233E88D98137}"/>
              </a:ext>
            </a:extLst>
          </p:cNvPr>
          <p:cNvSpPr>
            <a:spLocks noGrp="1"/>
          </p:cNvSpPr>
          <p:nvPr>
            <p:ph type="body" sz="quarter" idx="14"/>
          </p:nvPr>
        </p:nvSpPr>
        <p:spPr>
          <a:xfrm>
            <a:off x="4509907" y="262551"/>
            <a:ext cx="6771237" cy="1276537"/>
          </a:xfrm>
        </p:spPr>
        <p:txBody>
          <a:bodyPr>
            <a:normAutofit/>
          </a:bodyPr>
          <a:lstStyle/>
          <a:p>
            <a:pPr marL="742950" indent="-742950">
              <a:buFont typeface="+mj-lt"/>
              <a:buAutoNum type="arabicPeriod"/>
            </a:pPr>
            <a:r>
              <a:rPr lang="en-IE" sz="4400" b="1" dirty="0"/>
              <a:t>Empathise - Exercise </a:t>
            </a:r>
          </a:p>
        </p:txBody>
      </p:sp>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389928" y="1074413"/>
            <a:ext cx="7250542" cy="1726247"/>
          </a:xfrm>
        </p:spPr>
        <p:txBody>
          <a:bodyPr/>
          <a:lstStyle/>
          <a:p>
            <a:pPr marL="342900" indent="-342900">
              <a:buFont typeface="Wingdings" panose="05000000000000000000" pitchFamily="2" charset="2"/>
              <a:buChar char="q"/>
            </a:pPr>
            <a:r>
              <a:rPr lang="en-IE" b="1" dirty="0"/>
              <a:t>SET UP AN INTERVIEW IN A COMFORTABLE PLACE </a:t>
            </a:r>
            <a:r>
              <a:rPr lang="en-IE" dirty="0"/>
              <a:t>Spend time with the people you are trying to help or provide a solution for and take notes</a:t>
            </a:r>
          </a:p>
          <a:p>
            <a:pPr marL="342900" indent="-342900">
              <a:buFont typeface="Wingdings" panose="05000000000000000000" pitchFamily="2" charset="2"/>
              <a:buChar char="q"/>
            </a:pPr>
            <a:r>
              <a:rPr lang="en-IE" b="1" dirty="0"/>
              <a:t>FIND OUT THEIR HOPES, FEARS</a:t>
            </a:r>
            <a:r>
              <a:rPr lang="en-IE" dirty="0"/>
              <a:t>…Ask them to tell their stories, what are their challenges, biggest problems, what are they frustrated about….</a:t>
            </a:r>
          </a:p>
          <a:p>
            <a:pPr marL="342900" indent="-342900">
              <a:buFont typeface="Wingdings" panose="05000000000000000000" pitchFamily="2" charset="2"/>
              <a:buChar char="q"/>
            </a:pPr>
            <a:r>
              <a:rPr lang="en-IE" b="1" dirty="0"/>
              <a:t>OBSERVE THEIR BEHAVIOURS, </a:t>
            </a:r>
            <a:r>
              <a:rPr lang="en-IE" dirty="0"/>
              <a:t>ask them why they are behaving the way they are – take notes</a:t>
            </a:r>
          </a:p>
          <a:p>
            <a:pPr marL="342900" indent="-342900">
              <a:buFont typeface="Wingdings" panose="05000000000000000000" pitchFamily="2" charset="2"/>
              <a:buChar char="q"/>
            </a:pPr>
            <a:r>
              <a:rPr lang="en-IE" b="1" dirty="0"/>
              <a:t>PUT IT ALTOGETHER </a:t>
            </a:r>
            <a:r>
              <a:rPr lang="en-IE" dirty="0"/>
              <a:t>Make sense of the information you gathered by putting it all together – in Stage 2 Define you will learn how to understand and interpret it better.</a:t>
            </a:r>
          </a:p>
          <a:p>
            <a:endParaRPr lang="en-IE" sz="1000" dirty="0"/>
          </a:p>
          <a:p>
            <a:pPr algn="ctr"/>
            <a:r>
              <a:rPr lang="en-IE" b="1" i="1" dirty="0"/>
              <a:t>Before you do that consider the following slides first….</a:t>
            </a:r>
          </a:p>
        </p:txBody>
      </p:sp>
      <p:sp>
        <p:nvSpPr>
          <p:cNvPr id="19" name="TextBox 18">
            <a:extLst>
              <a:ext uri="{FF2B5EF4-FFF2-40B4-BE49-F238E27FC236}">
                <a16:creationId xmlns:a16="http://schemas.microsoft.com/office/drawing/2014/main" id="{17E1874D-5A9C-497D-BC4C-CDC5098E0CBB}"/>
              </a:ext>
            </a:extLst>
          </p:cNvPr>
          <p:cNvSpPr txBox="1"/>
          <p:nvPr/>
        </p:nvSpPr>
        <p:spPr>
          <a:xfrm>
            <a:off x="450941" y="4476307"/>
            <a:ext cx="3408678" cy="1569660"/>
          </a:xfrm>
          <a:prstGeom prst="rect">
            <a:avLst/>
          </a:prstGeom>
          <a:noFill/>
        </p:spPr>
        <p:txBody>
          <a:bodyPr wrap="square" rtlCol="0">
            <a:spAutoFit/>
          </a:bodyPr>
          <a:lstStyle/>
          <a:p>
            <a:r>
              <a:rPr lang="en-IE" sz="2400" b="1" dirty="0">
                <a:solidFill>
                  <a:schemeClr val="bg1"/>
                </a:solidFill>
                <a:hlinkClick r:id="rId3">
                  <a:extLst>
                    <a:ext uri="{A12FA001-AC4F-418D-AE19-62706E023703}">
                      <ahyp:hlinkClr xmlns:ahyp="http://schemas.microsoft.com/office/drawing/2018/hyperlinkcolor" val="tx"/>
                    </a:ext>
                  </a:extLst>
                </a:hlinkClick>
              </a:rPr>
              <a:t>RESOURCE </a:t>
            </a:r>
            <a:r>
              <a:rPr lang="en-IE" sz="2400" b="1" dirty="0">
                <a:solidFill>
                  <a:schemeClr val="bg1"/>
                </a:solidFill>
              </a:rPr>
              <a:t>How to come up with your social innovation idea and define it</a:t>
            </a:r>
            <a:endParaRPr lang="en-IE" sz="2400" dirty="0">
              <a:solidFill>
                <a:schemeClr val="bg1"/>
              </a:solidFill>
            </a:endParaRPr>
          </a:p>
        </p:txBody>
      </p:sp>
    </p:spTree>
    <p:extLst>
      <p:ext uri="{BB962C8B-B14F-4D97-AF65-F5344CB8AC3E}">
        <p14:creationId xmlns:p14="http://schemas.microsoft.com/office/powerpoint/2010/main" val="2085150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251704" y="1161294"/>
            <a:ext cx="7773719" cy="1726247"/>
          </a:xfrm>
        </p:spPr>
        <p:txBody>
          <a:bodyPr/>
          <a:lstStyle/>
          <a:p>
            <a:pPr marL="342900" indent="-342900">
              <a:buFont typeface="Wingdings" panose="05000000000000000000" pitchFamily="2" charset="2"/>
              <a:buChar char="q"/>
            </a:pPr>
            <a:r>
              <a:rPr lang="en-IE" sz="2800" b="1" dirty="0"/>
              <a:t>WHO WILL YOU INTERVIEW? </a:t>
            </a:r>
            <a:r>
              <a:rPr lang="en-IE" sz="2800" dirty="0"/>
              <a:t>Who is affected? </a:t>
            </a:r>
            <a:r>
              <a:rPr lang="en-IE" b="0" i="0" dirty="0">
                <a:effectLst/>
                <a:latin typeface="Merriweather"/>
              </a:rPr>
              <a:t>Who is experiencing the problem? Where are they from? </a:t>
            </a:r>
            <a:r>
              <a:rPr lang="en-IE" dirty="0">
                <a:latin typeface="Merriweather"/>
              </a:rPr>
              <a:t>What is the age group(s)? What is their reason for being in the situation they are in?</a:t>
            </a:r>
          </a:p>
          <a:p>
            <a:pPr marL="342900" indent="-342900">
              <a:buFont typeface="Wingdings" panose="05000000000000000000" pitchFamily="2" charset="2"/>
              <a:buChar char="q"/>
            </a:pPr>
            <a:r>
              <a:rPr lang="en-IE" sz="2800" b="1" dirty="0"/>
              <a:t>WHAT IS THE PROBLEM?  </a:t>
            </a:r>
            <a:r>
              <a:rPr lang="en-IE" dirty="0">
                <a:latin typeface="Merriweather"/>
              </a:rPr>
              <a:t>What are their struggles? What do they need? What are their pain points? </a:t>
            </a:r>
            <a:r>
              <a:rPr lang="en-IE" dirty="0"/>
              <a:t>What do you want to solve? What is the problem, the challenge? Be ready to discover other problems…</a:t>
            </a:r>
          </a:p>
          <a:p>
            <a:pPr marL="342900" indent="-342900">
              <a:buFont typeface="Wingdings" panose="05000000000000000000" pitchFamily="2" charset="2"/>
              <a:buChar char="q"/>
            </a:pPr>
            <a:r>
              <a:rPr lang="en-IE" sz="2800" b="1" dirty="0"/>
              <a:t>WHERE DOES IT HAPPEN? </a:t>
            </a:r>
            <a:r>
              <a:rPr lang="en-IE" dirty="0"/>
              <a:t>Where do they experience the problem? Is it online, offline or in a digital space? Who else is involved? What else is involved?</a:t>
            </a:r>
          </a:p>
          <a:p>
            <a:pPr marL="342900" indent="-342900">
              <a:buFont typeface="Wingdings" panose="05000000000000000000" pitchFamily="2" charset="2"/>
              <a:buChar char="q"/>
            </a:pPr>
            <a:r>
              <a:rPr lang="en-IE" sz="2800" b="1" dirty="0"/>
              <a:t>WHY DOES IT MATTER? </a:t>
            </a:r>
            <a:r>
              <a:rPr lang="en-IE" dirty="0"/>
              <a:t>Why is the problem worth solving? What will it do for the user? What will it do for you?</a:t>
            </a:r>
          </a:p>
          <a:p>
            <a:pPr marL="342900" indent="-342900">
              <a:buFont typeface="Wingdings" panose="05000000000000000000" pitchFamily="2" charset="2"/>
              <a:buChar char="q"/>
            </a:pPr>
            <a:endParaRPr lang="en-IE" dirty="0"/>
          </a:p>
          <a:p>
            <a:pPr marL="342900" indent="-342900">
              <a:buFont typeface="Wingdings" panose="05000000000000000000" pitchFamily="2" charset="2"/>
              <a:buChar char="q"/>
            </a:pPr>
            <a:endParaRPr lang="en-IE" sz="1000" dirty="0"/>
          </a:p>
          <a:p>
            <a:pPr marL="342900" indent="-342900">
              <a:buFont typeface="Wingdings" panose="05000000000000000000" pitchFamily="2" charset="2"/>
              <a:buChar char="q"/>
            </a:pPr>
            <a:endParaRPr lang="en-IE" dirty="0"/>
          </a:p>
        </p:txBody>
      </p:sp>
      <p:pic>
        <p:nvPicPr>
          <p:cNvPr id="14340" name="Picture 4">
            <a:extLst>
              <a:ext uri="{FF2B5EF4-FFF2-40B4-BE49-F238E27FC236}">
                <a16:creationId xmlns:a16="http://schemas.microsoft.com/office/drawing/2014/main" id="{D5182B88-EA59-41A4-B2FD-18A17565B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13" r="7467" b="12130"/>
          <a:stretch/>
        </p:blipFill>
        <p:spPr bwMode="auto">
          <a:xfrm>
            <a:off x="166577" y="2024418"/>
            <a:ext cx="4082903" cy="29728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6">
            <a:extLst>
              <a:ext uri="{FF2B5EF4-FFF2-40B4-BE49-F238E27FC236}">
                <a16:creationId xmlns:a16="http://schemas.microsoft.com/office/drawing/2014/main" id="{BFB593FF-5171-4482-81DE-51A1C4AB76CF}"/>
              </a:ext>
            </a:extLst>
          </p:cNvPr>
          <p:cNvSpPr txBox="1">
            <a:spLocks/>
          </p:cNvSpPr>
          <p:nvPr/>
        </p:nvSpPr>
        <p:spPr>
          <a:xfrm>
            <a:off x="4509907" y="262551"/>
            <a:ext cx="6771237" cy="1276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IE" sz="4400" b="1"/>
              <a:t>Empathise - Exercise </a:t>
            </a:r>
            <a:endParaRPr lang="en-IE" sz="4400" b="1" dirty="0"/>
          </a:p>
        </p:txBody>
      </p:sp>
    </p:spTree>
    <p:extLst>
      <p:ext uri="{BB962C8B-B14F-4D97-AF65-F5344CB8AC3E}">
        <p14:creationId xmlns:p14="http://schemas.microsoft.com/office/powerpoint/2010/main" val="2885680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251704" y="1490135"/>
            <a:ext cx="7489355" cy="1726247"/>
          </a:xfrm>
        </p:spPr>
        <p:txBody>
          <a:bodyPr/>
          <a:lstStyle/>
          <a:p>
            <a:pPr marL="342900" indent="-342900">
              <a:buFont typeface="Wingdings" panose="05000000000000000000" pitchFamily="2" charset="2"/>
              <a:buChar char="q"/>
            </a:pPr>
            <a:r>
              <a:rPr lang="en-IE" sz="2800" b="1" dirty="0"/>
              <a:t>HELP YOUR AUDIENCE UNDERSTAND </a:t>
            </a:r>
            <a:r>
              <a:rPr lang="en-IE" dirty="0"/>
              <a:t>explain to them what you are doing and trying to solve, draft up a set of questions you need to answer, inform them that it is a discussion to allow for further interaction…</a:t>
            </a:r>
          </a:p>
          <a:p>
            <a:pPr marL="342900" indent="-342900">
              <a:buFont typeface="Wingdings" panose="05000000000000000000" pitchFamily="2" charset="2"/>
              <a:buChar char="q"/>
            </a:pPr>
            <a:r>
              <a:rPr lang="en-IE" sz="2800" dirty="0"/>
              <a:t>MAKE THEM FEL COMFORTABLE </a:t>
            </a:r>
            <a:r>
              <a:rPr lang="en-IE" dirty="0"/>
              <a:t>try to figure out what the audience needs (tea/coffee, circle setting…)?ensure they understand it is a confidential session so they can open up, you might introduce a couple of ice breakers so get to know each other…. </a:t>
            </a:r>
          </a:p>
          <a:p>
            <a:pPr marL="342900" indent="-342900">
              <a:buFont typeface="Wingdings" panose="05000000000000000000" pitchFamily="2" charset="2"/>
              <a:buChar char="q"/>
            </a:pPr>
            <a:endParaRPr lang="en-IE" sz="1000" dirty="0"/>
          </a:p>
          <a:p>
            <a:r>
              <a:rPr lang="en-IE" b="1" i="1" dirty="0"/>
              <a:t>Check out the next slide to help guide your questioning….</a:t>
            </a:r>
          </a:p>
          <a:p>
            <a:pPr marL="342900" indent="-342900">
              <a:buFont typeface="Wingdings" panose="05000000000000000000" pitchFamily="2" charset="2"/>
              <a:buChar char="q"/>
            </a:pPr>
            <a:endParaRPr lang="en-IE" dirty="0"/>
          </a:p>
        </p:txBody>
      </p:sp>
      <p:pic>
        <p:nvPicPr>
          <p:cNvPr id="9" name="Picture 4">
            <a:extLst>
              <a:ext uri="{FF2B5EF4-FFF2-40B4-BE49-F238E27FC236}">
                <a16:creationId xmlns:a16="http://schemas.microsoft.com/office/drawing/2014/main" id="{5A65D267-8AF4-4185-9BB5-081CDD7E49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13" r="7467" b="12130"/>
          <a:stretch/>
        </p:blipFill>
        <p:spPr bwMode="auto">
          <a:xfrm>
            <a:off x="166577" y="2024418"/>
            <a:ext cx="4082903" cy="29728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6">
            <a:extLst>
              <a:ext uri="{FF2B5EF4-FFF2-40B4-BE49-F238E27FC236}">
                <a16:creationId xmlns:a16="http://schemas.microsoft.com/office/drawing/2014/main" id="{5EC14697-2381-4D9A-9E39-0EB5225D532D}"/>
              </a:ext>
            </a:extLst>
          </p:cNvPr>
          <p:cNvSpPr txBox="1">
            <a:spLocks/>
          </p:cNvSpPr>
          <p:nvPr/>
        </p:nvSpPr>
        <p:spPr>
          <a:xfrm>
            <a:off x="4509907" y="422039"/>
            <a:ext cx="6771237" cy="1276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en-IE" sz="4400" b="1" dirty="0"/>
              <a:t>Empathise - Exercise </a:t>
            </a:r>
          </a:p>
        </p:txBody>
      </p:sp>
    </p:spTree>
    <p:extLst>
      <p:ext uri="{BB962C8B-B14F-4D97-AF65-F5344CB8AC3E}">
        <p14:creationId xmlns:p14="http://schemas.microsoft.com/office/powerpoint/2010/main" val="1398362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2A5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26801E-BA8D-4ABF-B352-6C7820BC9A07}"/>
              </a:ext>
            </a:extLst>
          </p:cNvPr>
          <p:cNvSpPr>
            <a:spLocks noGrp="1"/>
          </p:cNvSpPr>
          <p:nvPr>
            <p:ph type="body" sz="quarter" idx="14"/>
          </p:nvPr>
        </p:nvSpPr>
        <p:spPr>
          <a:xfrm>
            <a:off x="603257" y="784226"/>
            <a:ext cx="10623039" cy="2644774"/>
          </a:xfrm>
        </p:spPr>
        <p:txBody>
          <a:bodyPr/>
          <a:lstStyle/>
          <a:p>
            <a:pPr algn="ctr"/>
            <a:r>
              <a:rPr lang="en-IE" sz="2800" b="1" i="0" dirty="0">
                <a:solidFill>
                  <a:schemeClr val="bg1"/>
                </a:solidFill>
                <a:effectLst/>
              </a:rPr>
              <a:t>Design Your Intervie</a:t>
            </a:r>
            <a:r>
              <a:rPr lang="en-IE" sz="2800" b="1" dirty="0">
                <a:solidFill>
                  <a:schemeClr val="bg1"/>
                </a:solidFill>
              </a:rPr>
              <a:t>w or Focus Group</a:t>
            </a:r>
            <a:r>
              <a:rPr lang="en-IE" sz="2800" b="1" i="0" dirty="0">
                <a:solidFill>
                  <a:schemeClr val="bg1"/>
                </a:solidFill>
                <a:effectLst/>
              </a:rPr>
              <a:t> With Your User's Needs In Mind!</a:t>
            </a:r>
          </a:p>
        </p:txBody>
      </p:sp>
      <p:sp>
        <p:nvSpPr>
          <p:cNvPr id="3" name="Text Placeholder 2">
            <a:extLst>
              <a:ext uri="{FF2B5EF4-FFF2-40B4-BE49-F238E27FC236}">
                <a16:creationId xmlns:a16="http://schemas.microsoft.com/office/drawing/2014/main" id="{25579BB2-9E23-44AD-B34E-38AC5A13DA93}"/>
              </a:ext>
            </a:extLst>
          </p:cNvPr>
          <p:cNvSpPr>
            <a:spLocks noGrp="1"/>
          </p:cNvSpPr>
          <p:nvPr>
            <p:ph type="body" sz="quarter" idx="15"/>
          </p:nvPr>
        </p:nvSpPr>
        <p:spPr>
          <a:xfrm>
            <a:off x="3352219" y="245189"/>
            <a:ext cx="5125114" cy="539037"/>
          </a:xfrm>
        </p:spPr>
        <p:txBody>
          <a:bodyPr>
            <a:normAutofit fontScale="92500" lnSpcReduction="10000"/>
          </a:bodyPr>
          <a:lstStyle/>
          <a:p>
            <a:pPr marL="742950" indent="-742950" algn="ctr">
              <a:buFont typeface="+mj-lt"/>
              <a:buAutoNum type="arabicPeriod"/>
            </a:pPr>
            <a:r>
              <a:rPr lang="en-IE" b="1" dirty="0">
                <a:solidFill>
                  <a:schemeClr val="bg1"/>
                </a:solidFill>
                <a:hlinkClick r:id="rId2">
                  <a:extLst>
                    <a:ext uri="{A12FA001-AC4F-418D-AE19-62706E023703}">
                      <ahyp:hlinkClr xmlns:ahyp="http://schemas.microsoft.com/office/drawing/2018/hyperlinkcolor" val="tx"/>
                    </a:ext>
                  </a:extLst>
                </a:hlinkClick>
              </a:rPr>
              <a:t>Empathy Map Canvas</a:t>
            </a:r>
            <a:endParaRPr lang="en-IE" b="1" dirty="0">
              <a:solidFill>
                <a:schemeClr val="bg1"/>
              </a:solidFill>
            </a:endParaRPr>
          </a:p>
        </p:txBody>
      </p:sp>
      <p:pic>
        <p:nvPicPr>
          <p:cNvPr id="1028" name="Picture 4" descr="Empathy Map – IDWS Blog">
            <a:hlinkClick r:id="rId3"/>
            <a:extLst>
              <a:ext uri="{FF2B5EF4-FFF2-40B4-BE49-F238E27FC236}">
                <a16:creationId xmlns:a16="http://schemas.microsoft.com/office/drawing/2014/main" id="{D54AD510-88DB-4343-A45F-C6D2E064F9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9" t="8291" r="1380" b="6682"/>
          <a:stretch/>
        </p:blipFill>
        <p:spPr bwMode="auto">
          <a:xfrm>
            <a:off x="1401779" y="1323263"/>
            <a:ext cx="9250644" cy="52457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4434DF-8F03-47BC-8E69-C15442517A7F}"/>
              </a:ext>
            </a:extLst>
          </p:cNvPr>
          <p:cNvSpPr txBox="1"/>
          <p:nvPr/>
        </p:nvSpPr>
        <p:spPr>
          <a:xfrm>
            <a:off x="1539577" y="5368720"/>
            <a:ext cx="3026119" cy="954107"/>
          </a:xfrm>
          <a:prstGeom prst="rect">
            <a:avLst/>
          </a:prstGeom>
          <a:noFill/>
        </p:spPr>
        <p:txBody>
          <a:bodyPr wrap="square">
            <a:spAutoFit/>
          </a:bodyPr>
          <a:lstStyle/>
          <a:p>
            <a:r>
              <a:rPr lang="en-IE" sz="1400" b="1" dirty="0"/>
              <a:t>UX Booth Empathy Map</a:t>
            </a:r>
          </a:p>
          <a:p>
            <a:r>
              <a:rPr lang="en-IE" sz="1400" dirty="0">
                <a:hlinkClick r:id="rId5"/>
              </a:rPr>
              <a:t>https://www.uxbooth.com/articles/empathy-mapping-a-guide-to-getting-inside-a-users-head/</a:t>
            </a:r>
            <a:r>
              <a:rPr lang="en-IE" sz="1400" dirty="0"/>
              <a:t> </a:t>
            </a:r>
          </a:p>
        </p:txBody>
      </p:sp>
    </p:spTree>
    <p:extLst>
      <p:ext uri="{BB962C8B-B14F-4D97-AF65-F5344CB8AC3E}">
        <p14:creationId xmlns:p14="http://schemas.microsoft.com/office/powerpoint/2010/main" val="2354995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26801E-BA8D-4ABF-B352-6C7820BC9A07}"/>
              </a:ext>
            </a:extLst>
          </p:cNvPr>
          <p:cNvSpPr>
            <a:spLocks noGrp="1"/>
          </p:cNvSpPr>
          <p:nvPr>
            <p:ph type="body" sz="quarter" idx="14"/>
          </p:nvPr>
        </p:nvSpPr>
        <p:spPr>
          <a:xfrm>
            <a:off x="485566" y="955764"/>
            <a:ext cx="7327576" cy="2644774"/>
          </a:xfrm>
        </p:spPr>
        <p:txBody>
          <a:bodyPr/>
          <a:lstStyle/>
          <a:p>
            <a:r>
              <a:rPr lang="en-IE" sz="3200" b="1" i="0" dirty="0">
                <a:solidFill>
                  <a:srgbClr val="FF0066"/>
                </a:solidFill>
                <a:effectLst/>
              </a:rPr>
              <a:t>Design With Your User's Needs In Mind!</a:t>
            </a:r>
          </a:p>
          <a:p>
            <a:r>
              <a:rPr lang="en-IE" b="1" i="0" dirty="0">
                <a:solidFill>
                  <a:schemeClr val="tx1">
                    <a:lumMod val="75000"/>
                    <a:lumOff val="25000"/>
                  </a:schemeClr>
                </a:solidFill>
                <a:effectLst/>
              </a:rPr>
              <a:t>These tools will help you to develop a deep, shared understanding and empathy for people, an Empathy Map is a tool helps describe aspects of the user's experience, needs and pain points. The template will allow you to quickly understand your users’ experience and mindset.</a:t>
            </a:r>
          </a:p>
          <a:p>
            <a:pPr marL="342900" indent="-342900">
              <a:buFont typeface="Arial" panose="020B0604020202020204" pitchFamily="34" charset="0"/>
              <a:buChar char="•"/>
            </a:pPr>
            <a:r>
              <a:rPr lang="en-IE" dirty="0">
                <a:solidFill>
                  <a:schemeClr val="tx1">
                    <a:lumMod val="75000"/>
                    <a:lumOff val="25000"/>
                  </a:schemeClr>
                </a:solidFill>
              </a:rPr>
              <a:t>Get started with the </a:t>
            </a:r>
            <a:r>
              <a:rPr lang="en-IE" dirty="0">
                <a:solidFill>
                  <a:schemeClr val="tx1">
                    <a:lumMod val="75000"/>
                    <a:lumOff val="25000"/>
                  </a:schemeClr>
                </a:solidFill>
                <a:hlinkClick r:id="rId2"/>
              </a:rPr>
              <a:t>Empathy Map Tool </a:t>
            </a:r>
            <a:r>
              <a:rPr lang="en-IE" dirty="0">
                <a:solidFill>
                  <a:schemeClr val="tx1">
                    <a:lumMod val="75000"/>
                    <a:lumOff val="25000"/>
                  </a:schemeClr>
                </a:solidFill>
              </a:rPr>
              <a:t>to understand to develop a deep shared understanding and empathy for your users. </a:t>
            </a:r>
          </a:p>
          <a:p>
            <a:pPr marL="342900" indent="-342900">
              <a:buFont typeface="Arial" panose="020B0604020202020204" pitchFamily="34" charset="0"/>
              <a:buChar char="•"/>
            </a:pPr>
            <a:r>
              <a:rPr lang="en-IE" dirty="0">
                <a:solidFill>
                  <a:schemeClr val="tx1">
                    <a:lumMod val="75000"/>
                    <a:lumOff val="25000"/>
                  </a:schemeClr>
                </a:solidFill>
              </a:rPr>
              <a:t>Use </a:t>
            </a:r>
            <a:r>
              <a:rPr lang="en-IE" dirty="0">
                <a:solidFill>
                  <a:schemeClr val="tx1">
                    <a:lumMod val="75000"/>
                    <a:lumOff val="25000"/>
                  </a:schemeClr>
                </a:solidFill>
                <a:hlinkClick r:id="rId3"/>
              </a:rPr>
              <a:t>Empathy Diamond Tool </a:t>
            </a:r>
            <a:r>
              <a:rPr lang="en-IE" dirty="0">
                <a:solidFill>
                  <a:schemeClr val="tx1">
                    <a:lumMod val="75000"/>
                    <a:lumOff val="25000"/>
                  </a:schemeClr>
                </a:solidFill>
              </a:rPr>
              <a:t>to understand your audiences motivations by graphing their key facets</a:t>
            </a:r>
          </a:p>
          <a:p>
            <a:pPr marL="342900" indent="-342900">
              <a:buFont typeface="Arial" panose="020B0604020202020204" pitchFamily="34" charset="0"/>
              <a:buChar char="•"/>
            </a:pPr>
            <a:r>
              <a:rPr lang="en-IE" dirty="0">
                <a:solidFill>
                  <a:schemeClr val="tx1">
                    <a:lumMod val="75000"/>
                    <a:lumOff val="25000"/>
                  </a:schemeClr>
                </a:solidFill>
              </a:rPr>
              <a:t>Try the </a:t>
            </a:r>
            <a:r>
              <a:rPr lang="en-IE" dirty="0">
                <a:solidFill>
                  <a:schemeClr val="tx1">
                    <a:lumMod val="75000"/>
                    <a:lumOff val="25000"/>
                  </a:schemeClr>
                </a:solidFill>
                <a:hlinkClick r:id="rId4"/>
              </a:rPr>
              <a:t>Customer Discovery Canvas </a:t>
            </a:r>
            <a:r>
              <a:rPr lang="en-IE" dirty="0">
                <a:solidFill>
                  <a:schemeClr val="tx1">
                    <a:lumMod val="75000"/>
                    <a:lumOff val="25000"/>
                  </a:schemeClr>
                </a:solidFill>
              </a:rPr>
              <a:t>to create a shared understanding of customer aspirations and priorities to identify opportunities and determine the next steps</a:t>
            </a:r>
          </a:p>
        </p:txBody>
      </p:sp>
      <p:sp>
        <p:nvSpPr>
          <p:cNvPr id="3" name="Text Placeholder 2">
            <a:extLst>
              <a:ext uri="{FF2B5EF4-FFF2-40B4-BE49-F238E27FC236}">
                <a16:creationId xmlns:a16="http://schemas.microsoft.com/office/drawing/2014/main" id="{25579BB2-9E23-44AD-B34E-38AC5A13DA93}"/>
              </a:ext>
            </a:extLst>
          </p:cNvPr>
          <p:cNvSpPr>
            <a:spLocks noGrp="1"/>
          </p:cNvSpPr>
          <p:nvPr>
            <p:ph type="body" sz="quarter" idx="15"/>
          </p:nvPr>
        </p:nvSpPr>
        <p:spPr>
          <a:xfrm>
            <a:off x="485566" y="311241"/>
            <a:ext cx="10106988" cy="970597"/>
          </a:xfrm>
        </p:spPr>
        <p:txBody>
          <a:bodyPr>
            <a:noAutofit/>
          </a:bodyPr>
          <a:lstStyle/>
          <a:p>
            <a:pPr marL="742950" indent="-742950">
              <a:buFont typeface="+mj-lt"/>
              <a:buAutoNum type="arabicPeriod"/>
            </a:pPr>
            <a:r>
              <a:rPr lang="en-IE" b="1" dirty="0">
                <a:solidFill>
                  <a:srgbClr val="009FD8"/>
                </a:solidFill>
              </a:rPr>
              <a:t>More Tools &amp; Exercises Empathy Map Canvas </a:t>
            </a:r>
          </a:p>
        </p:txBody>
      </p:sp>
      <p:pic>
        <p:nvPicPr>
          <p:cNvPr id="7" name="Picture 6">
            <a:hlinkClick r:id="rId2"/>
            <a:extLst>
              <a:ext uri="{FF2B5EF4-FFF2-40B4-BE49-F238E27FC236}">
                <a16:creationId xmlns:a16="http://schemas.microsoft.com/office/drawing/2014/main" id="{FF1CDFDA-7AB9-4C0D-9D09-0D6465CBAED3}"/>
              </a:ext>
            </a:extLst>
          </p:cNvPr>
          <p:cNvPicPr>
            <a:picLocks noChangeAspect="1"/>
          </p:cNvPicPr>
          <p:nvPr/>
        </p:nvPicPr>
        <p:blipFill>
          <a:blip r:embed="rId5"/>
          <a:stretch>
            <a:fillRect/>
          </a:stretch>
        </p:blipFill>
        <p:spPr>
          <a:xfrm>
            <a:off x="7813142" y="1234859"/>
            <a:ext cx="4282896" cy="4914664"/>
          </a:xfrm>
          <a:prstGeom prst="rect">
            <a:avLst/>
          </a:prstGeom>
        </p:spPr>
      </p:pic>
    </p:spTree>
    <p:extLst>
      <p:ext uri="{BB962C8B-B14F-4D97-AF65-F5344CB8AC3E}">
        <p14:creationId xmlns:p14="http://schemas.microsoft.com/office/powerpoint/2010/main" val="947686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54CB89-82E9-443B-9DE0-7544AE0DFDB2}"/>
              </a:ext>
            </a:extLst>
          </p:cNvPr>
          <p:cNvSpPr>
            <a:spLocks noGrp="1"/>
          </p:cNvSpPr>
          <p:nvPr>
            <p:ph type="body" sz="quarter" idx="14"/>
          </p:nvPr>
        </p:nvSpPr>
        <p:spPr>
          <a:xfrm>
            <a:off x="7921782" y="174774"/>
            <a:ext cx="3871002" cy="697353"/>
          </a:xfrm>
        </p:spPr>
        <p:txBody>
          <a:bodyPr>
            <a:noAutofit/>
          </a:bodyPr>
          <a:lstStyle/>
          <a:p>
            <a:r>
              <a:rPr lang="en-IE" sz="3200" b="1" dirty="0"/>
              <a:t>The Rea</a:t>
            </a:r>
            <a:r>
              <a:rPr lang="en-IE" sz="3200" b="1" i="0" dirty="0">
                <a:effectLst/>
              </a:rPr>
              <a:t>l Social Action Heroes Put Empathy First</a:t>
            </a:r>
          </a:p>
          <a:p>
            <a:r>
              <a:rPr lang="en-IE" sz="3200" b="1" dirty="0"/>
              <a:t>WEvolution</a:t>
            </a:r>
          </a:p>
        </p:txBody>
      </p:sp>
      <p:sp>
        <p:nvSpPr>
          <p:cNvPr id="6" name="Text Placeholder 5">
            <a:extLst>
              <a:ext uri="{FF2B5EF4-FFF2-40B4-BE49-F238E27FC236}">
                <a16:creationId xmlns:a16="http://schemas.microsoft.com/office/drawing/2014/main" id="{6EF13A13-3AC4-4F8B-8A2C-4D51329C18C5}"/>
              </a:ext>
            </a:extLst>
          </p:cNvPr>
          <p:cNvSpPr>
            <a:spLocks noGrp="1"/>
          </p:cNvSpPr>
          <p:nvPr>
            <p:ph type="body" sz="quarter" idx="15"/>
          </p:nvPr>
        </p:nvSpPr>
        <p:spPr>
          <a:xfrm>
            <a:off x="6926355" y="2427333"/>
            <a:ext cx="4866429" cy="2592420"/>
          </a:xfrm>
        </p:spPr>
        <p:txBody>
          <a:bodyPr/>
          <a:lstStyle/>
          <a:p>
            <a:r>
              <a:rPr lang="en-IE" sz="2400" b="0" i="0" u="sng" dirty="0">
                <a:effectLst/>
                <a:latin typeface="Averta"/>
                <a:hlinkClick r:id="rId2">
                  <a:extLst>
                    <a:ext uri="{A12FA001-AC4F-418D-AE19-62706E023703}">
                      <ahyp:hlinkClr xmlns:ahyp="http://schemas.microsoft.com/office/drawing/2018/hyperlinkcolor" val="tx"/>
                    </a:ext>
                  </a:extLst>
                </a:hlinkClick>
              </a:rPr>
              <a:t>WEvolution</a:t>
            </a:r>
            <a:r>
              <a:rPr lang="en-IE" sz="2400" b="0" i="0" dirty="0">
                <a:effectLst/>
                <a:latin typeface="Averta"/>
              </a:rPr>
              <a:t>, led by the inspiring Eleanor Campbell, which promotes self-reliant groups. These small, self-starting, groups bring together 6–10 women weekly to save money (think £1 a week) communally and use it to start small enterprises (crafting, cooking, cleaning etc,). In doing so, women find connection and support, and create a route to earn money..</a:t>
            </a:r>
          </a:p>
          <a:p>
            <a:endParaRPr lang="en-IE" dirty="0"/>
          </a:p>
        </p:txBody>
      </p:sp>
      <p:sp>
        <p:nvSpPr>
          <p:cNvPr id="7" name="Text Placeholder 6">
            <a:extLst>
              <a:ext uri="{FF2B5EF4-FFF2-40B4-BE49-F238E27FC236}">
                <a16:creationId xmlns:a16="http://schemas.microsoft.com/office/drawing/2014/main" id="{89687D2F-E3A7-4177-B658-9E56D72A2139}"/>
              </a:ext>
            </a:extLst>
          </p:cNvPr>
          <p:cNvSpPr>
            <a:spLocks noGrp="1"/>
          </p:cNvSpPr>
          <p:nvPr>
            <p:ph type="body" sz="quarter" idx="16"/>
          </p:nvPr>
        </p:nvSpPr>
        <p:spPr>
          <a:xfrm>
            <a:off x="4363881" y="4200532"/>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id="{654F41F1-A765-4C6B-822A-9B279ADBD9FD}"/>
              </a:ext>
            </a:extLst>
          </p:cNvPr>
          <p:cNvSpPr>
            <a:spLocks noGrp="1"/>
          </p:cNvSpPr>
          <p:nvPr>
            <p:ph type="body" sz="quarter" idx="13"/>
          </p:nvPr>
        </p:nvSpPr>
        <p:spPr>
          <a:xfrm>
            <a:off x="994570" y="1457261"/>
            <a:ext cx="4154639" cy="4193182"/>
          </a:xfrm>
        </p:spPr>
        <p:txBody>
          <a:bodyPr>
            <a:normAutofit/>
          </a:bodyPr>
          <a:lstStyle/>
          <a:p>
            <a:r>
              <a:rPr lang="en-IE" sz="2800" b="0" dirty="0">
                <a:solidFill>
                  <a:schemeClr val="tx1">
                    <a:lumMod val="85000"/>
                    <a:lumOff val="15000"/>
                  </a:schemeClr>
                </a:solidFill>
                <a:effectLst/>
              </a:rPr>
              <a:t>Eleanor says her </a:t>
            </a:r>
            <a:r>
              <a:rPr lang="en-IE" sz="2800" b="0" dirty="0">
                <a:solidFill>
                  <a:schemeClr val="tx1">
                    <a:lumMod val="85000"/>
                    <a:lumOff val="15000"/>
                  </a:schemeClr>
                </a:solidFill>
                <a:effectLst/>
                <a:hlinkClick r:id="rId3">
                  <a:extLst>
                    <a:ext uri="{A12FA001-AC4F-418D-AE19-62706E023703}">
                      <ahyp:hlinkClr xmlns:ahyp="http://schemas.microsoft.com/office/drawing/2018/hyperlinkcolor" val="tx"/>
                    </a:ext>
                  </a:extLst>
                </a:hlinkClick>
              </a:rPr>
              <a:t>love affair started </a:t>
            </a:r>
            <a:r>
              <a:rPr lang="en-IE" sz="2800" b="0" dirty="0">
                <a:solidFill>
                  <a:schemeClr val="tx1">
                    <a:lumMod val="85000"/>
                    <a:lumOff val="15000"/>
                  </a:schemeClr>
                </a:solidFill>
                <a:effectLst/>
              </a:rPr>
              <a:t>for </a:t>
            </a:r>
            <a:r>
              <a:rPr lang="en-IE" sz="2800" b="0" dirty="0" err="1">
                <a:solidFill>
                  <a:schemeClr val="tx1">
                    <a:lumMod val="85000"/>
                    <a:lumOff val="15000"/>
                  </a:schemeClr>
                </a:solidFill>
                <a:effectLst/>
              </a:rPr>
              <a:t>Wevolution</a:t>
            </a:r>
            <a:r>
              <a:rPr lang="en-IE" sz="2800" b="0" dirty="0">
                <a:solidFill>
                  <a:schemeClr val="tx1">
                    <a:lumMod val="85000"/>
                    <a:lumOff val="15000"/>
                  </a:schemeClr>
                </a:solidFill>
                <a:effectLst/>
              </a:rPr>
              <a:t> in 2016. The social innovation model is amazing and has been life-enhancing for the 8 million women around the world who have joined in.</a:t>
            </a:r>
          </a:p>
          <a:p>
            <a:endParaRPr lang="en-IE" sz="2800" b="0" dirty="0">
              <a:solidFill>
                <a:schemeClr val="tx1">
                  <a:lumMod val="85000"/>
                  <a:lumOff val="15000"/>
                </a:schemeClr>
              </a:solidFill>
              <a:effectLst/>
            </a:endParaRPr>
          </a:p>
          <a:p>
            <a:endParaRPr lang="en-IE" sz="2800"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id="{94086A08-AFF1-485F-BD2A-E9FAF4A1E474}"/>
              </a:ext>
            </a:extLst>
          </p:cNvPr>
          <p:cNvSpPr>
            <a:spLocks noGrp="1"/>
          </p:cNvSpPr>
          <p:nvPr>
            <p:ph type="body" sz="quarter" idx="17"/>
          </p:nvPr>
        </p:nvSpPr>
        <p:spPr/>
        <p:txBody>
          <a:bodyPr>
            <a:normAutofit fontScale="92500" lnSpcReduction="10000"/>
          </a:bodyPr>
          <a:lstStyle/>
          <a:p>
            <a:endParaRPr lang="en-IE" dirty="0"/>
          </a:p>
        </p:txBody>
      </p:sp>
      <p:pic>
        <p:nvPicPr>
          <p:cNvPr id="9" name="Picture 2" descr="Team WEvo - WEvolution - Turning Communities Around">
            <a:extLst>
              <a:ext uri="{FF2B5EF4-FFF2-40B4-BE49-F238E27FC236}">
                <a16:creationId xmlns:a16="http://schemas.microsoft.com/office/drawing/2014/main" id="{51A35298-C15D-4709-802E-A1C3EA844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831" y="14273"/>
            <a:ext cx="2885666" cy="2885666"/>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28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168D89-735E-489F-855F-66F671979576}"/>
              </a:ext>
            </a:extLst>
          </p:cNvPr>
          <p:cNvSpPr>
            <a:spLocks noGrp="1"/>
          </p:cNvSpPr>
          <p:nvPr>
            <p:ph type="body" sz="quarter" idx="14"/>
          </p:nvPr>
        </p:nvSpPr>
        <p:spPr>
          <a:xfrm>
            <a:off x="3803865" y="119346"/>
            <a:ext cx="7540362" cy="5206518"/>
          </a:xfrm>
        </p:spPr>
        <p:txBody>
          <a:bodyPr/>
          <a:lstStyle/>
          <a:p>
            <a:pPr algn="l"/>
            <a:r>
              <a:rPr lang="en-IE" sz="2400" b="0" i="0" u="sng" dirty="0">
                <a:solidFill>
                  <a:srgbClr val="E61F47"/>
                </a:solidFill>
                <a:effectLst/>
                <a:latin typeface="Averta"/>
                <a:hlinkClick r:id="rId2"/>
              </a:rPr>
              <a:t>Shared Lives Plus</a:t>
            </a:r>
            <a:r>
              <a:rPr lang="en-IE" u="sng" dirty="0">
                <a:solidFill>
                  <a:srgbClr val="231F20"/>
                </a:solidFill>
                <a:latin typeface="Averta"/>
              </a:rPr>
              <a:t> </a:t>
            </a:r>
            <a:r>
              <a:rPr lang="en-IE" sz="2400" b="0" i="0" dirty="0">
                <a:solidFill>
                  <a:srgbClr val="231F20"/>
                </a:solidFill>
                <a:effectLst/>
                <a:latin typeface="Averta"/>
              </a:rPr>
              <a:t>supports adults with additional needs like learning difficulties or dementia to live with a family rather than in residential care. This model saves the state millions each year, but more importantly those who go to live with one of the 12,000 families report much better outcomes – like feeling secure and making friends. </a:t>
            </a:r>
          </a:p>
          <a:p>
            <a:pPr algn="l"/>
            <a:r>
              <a:rPr lang="en-IE" sz="2400" b="0" i="0" u="sng" dirty="0" err="1">
                <a:solidFill>
                  <a:srgbClr val="E61F47"/>
                </a:solidFill>
                <a:effectLst/>
                <a:latin typeface="Averta"/>
                <a:hlinkClick r:id="rId3"/>
              </a:rPr>
              <a:t>GoodSAM</a:t>
            </a:r>
            <a:r>
              <a:rPr lang="en-IE" sz="2400" b="0" i="0" dirty="0">
                <a:solidFill>
                  <a:srgbClr val="231F20"/>
                </a:solidFill>
                <a:effectLst/>
                <a:latin typeface="Averta"/>
              </a:rPr>
              <a:t>, an app that alerts nearby volunteer first aid responders to emergencies alongside an ambulance crew. Volunteers can start CPR whilst waiting for the ambulance to cut through the traffic, as well as relay video feeds on scene back to the 999 dispatch control room. 1.3 million now give their time as volunteers on the platform, meaning lives saved every week, and we supported the Government to use it to mobilise the first </a:t>
            </a:r>
            <a:r>
              <a:rPr lang="en-IE" sz="2400" b="0" i="0" u="sng" dirty="0">
                <a:solidFill>
                  <a:srgbClr val="E61F47"/>
                </a:solidFill>
                <a:effectLst/>
                <a:latin typeface="Averta"/>
                <a:hlinkClick r:id="rId4"/>
              </a:rPr>
              <a:t>750,000 COVID-19 volunteers</a:t>
            </a:r>
            <a:r>
              <a:rPr lang="en-IE" sz="2400" b="0" i="0" dirty="0">
                <a:solidFill>
                  <a:srgbClr val="231F20"/>
                </a:solidFill>
                <a:effectLst/>
                <a:latin typeface="Averta"/>
              </a:rPr>
              <a:t>.</a:t>
            </a:r>
          </a:p>
          <a:p>
            <a:pPr algn="l"/>
            <a:r>
              <a:rPr lang="en-IE" sz="2400" b="0" i="0" dirty="0">
                <a:solidFill>
                  <a:srgbClr val="231F20"/>
                </a:solidFill>
                <a:effectLst/>
                <a:latin typeface="Averta"/>
              </a:rPr>
              <a:t>The </a:t>
            </a:r>
            <a:r>
              <a:rPr lang="en-IE" sz="2400" b="0" i="0" u="sng" dirty="0" err="1">
                <a:solidFill>
                  <a:srgbClr val="E61F47"/>
                </a:solidFill>
                <a:effectLst/>
                <a:latin typeface="Averta"/>
                <a:hlinkClick r:id="rId5"/>
              </a:rPr>
              <a:t>Covid</a:t>
            </a:r>
            <a:r>
              <a:rPr lang="en-IE" sz="2400" b="0" i="0" u="sng" dirty="0">
                <a:solidFill>
                  <a:srgbClr val="E61F47"/>
                </a:solidFill>
                <a:effectLst/>
                <a:latin typeface="Averta"/>
                <a:hlinkClick r:id="rId5"/>
              </a:rPr>
              <a:t> Tech Handbook</a:t>
            </a:r>
            <a:r>
              <a:rPr lang="en-IE" sz="2400" b="0" i="0" dirty="0">
                <a:solidFill>
                  <a:srgbClr val="231F20"/>
                </a:solidFill>
                <a:effectLst/>
                <a:latin typeface="Averta"/>
              </a:rPr>
              <a:t>, </a:t>
            </a:r>
            <a:r>
              <a:rPr lang="en-IE" sz="2400" b="0" i="0" u="sng" dirty="0">
                <a:solidFill>
                  <a:srgbClr val="E61F47"/>
                </a:solidFill>
                <a:effectLst/>
                <a:latin typeface="Averta"/>
                <a:hlinkClick r:id="rId6"/>
              </a:rPr>
              <a:t>Connection Coalition</a:t>
            </a:r>
            <a:r>
              <a:rPr lang="en-IE" sz="2400" b="0" i="0" dirty="0">
                <a:solidFill>
                  <a:srgbClr val="231F20"/>
                </a:solidFill>
                <a:effectLst/>
                <a:latin typeface="Averta"/>
              </a:rPr>
              <a:t>, </a:t>
            </a:r>
            <a:r>
              <a:rPr lang="en-IE" sz="2400" b="0" i="0" u="sng" dirty="0" err="1">
                <a:solidFill>
                  <a:srgbClr val="E61F47"/>
                </a:solidFill>
                <a:effectLst/>
                <a:latin typeface="Averta"/>
                <a:hlinkClick r:id="rId7"/>
              </a:rPr>
              <a:t>Fareshare</a:t>
            </a:r>
            <a:r>
              <a:rPr lang="en-IE" sz="2400" b="0" i="0" dirty="0">
                <a:solidFill>
                  <a:srgbClr val="231F20"/>
                </a:solidFill>
                <a:effectLst/>
                <a:latin typeface="Averta"/>
              </a:rPr>
              <a:t>, </a:t>
            </a:r>
            <a:r>
              <a:rPr lang="en-IE" sz="2400" b="0" i="0" u="sng" dirty="0">
                <a:solidFill>
                  <a:srgbClr val="E61F47"/>
                </a:solidFill>
                <a:effectLst/>
                <a:latin typeface="Averta"/>
                <a:hlinkClick r:id="rId8"/>
              </a:rPr>
              <a:t>The Cares Family</a:t>
            </a:r>
            <a:r>
              <a:rPr lang="en-IE" sz="2400" b="0" i="0" dirty="0">
                <a:solidFill>
                  <a:srgbClr val="231F20"/>
                </a:solidFill>
                <a:effectLst/>
                <a:latin typeface="Averta"/>
              </a:rPr>
              <a:t> and so many others are more who responded so quickly during the first wave of COVID-19 to support communities directly, and make sure the best ideas spread fast.</a:t>
            </a:r>
          </a:p>
          <a:p>
            <a:endParaRPr lang="en-IE" dirty="0"/>
          </a:p>
        </p:txBody>
      </p:sp>
      <p:sp>
        <p:nvSpPr>
          <p:cNvPr id="5" name="Text Placeholder 4">
            <a:extLst>
              <a:ext uri="{FF2B5EF4-FFF2-40B4-BE49-F238E27FC236}">
                <a16:creationId xmlns:a16="http://schemas.microsoft.com/office/drawing/2014/main" id="{99B34782-7C0F-4F51-A14F-6769CDDE7226}"/>
              </a:ext>
            </a:extLst>
          </p:cNvPr>
          <p:cNvSpPr>
            <a:spLocks noGrp="1"/>
          </p:cNvSpPr>
          <p:nvPr>
            <p:ph type="body" sz="quarter" idx="15"/>
          </p:nvPr>
        </p:nvSpPr>
        <p:spPr/>
        <p:txBody>
          <a:bodyPr>
            <a:normAutofit lnSpcReduction="10000"/>
          </a:bodyPr>
          <a:lstStyle/>
          <a:p>
            <a:r>
              <a:rPr lang="en-IE" b="1" dirty="0">
                <a:latin typeface="Averta"/>
              </a:rPr>
              <a:t>More Rea</a:t>
            </a:r>
            <a:r>
              <a:rPr lang="en-IE" sz="3600" b="1" i="0" dirty="0">
                <a:effectLst/>
                <a:latin typeface="Averta"/>
              </a:rPr>
              <a:t>l Social Action Heroes with Empathy at th</a:t>
            </a:r>
            <a:r>
              <a:rPr lang="en-IE" b="1" dirty="0">
                <a:latin typeface="Averta"/>
              </a:rPr>
              <a:t>e Centre of their Ideas</a:t>
            </a:r>
          </a:p>
          <a:p>
            <a:endParaRPr lang="en-IE" b="1" dirty="0">
              <a:latin typeface="Averta"/>
            </a:endParaRPr>
          </a:p>
          <a:p>
            <a:r>
              <a:rPr lang="en-IE" b="1" dirty="0">
                <a:latin typeface="Averta"/>
              </a:rPr>
              <a:t>COVID-19 Response Ideas </a:t>
            </a:r>
            <a:endParaRPr lang="en-IE" sz="3600" b="1" i="0" dirty="0">
              <a:effectLst/>
              <a:latin typeface="Averta"/>
            </a:endParaRPr>
          </a:p>
          <a:p>
            <a:endParaRPr lang="en-IE" b="1" dirty="0"/>
          </a:p>
        </p:txBody>
      </p:sp>
    </p:spTree>
    <p:extLst>
      <p:ext uri="{BB962C8B-B14F-4D97-AF65-F5344CB8AC3E}">
        <p14:creationId xmlns:p14="http://schemas.microsoft.com/office/powerpoint/2010/main" val="2742947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0633F0-07CD-4455-98B5-8261475B2830}"/>
              </a:ext>
            </a:extLst>
          </p:cNvPr>
          <p:cNvSpPr>
            <a:spLocks noGrp="1"/>
          </p:cNvSpPr>
          <p:nvPr>
            <p:ph type="body" sz="quarter" idx="15"/>
          </p:nvPr>
        </p:nvSpPr>
        <p:spPr>
          <a:xfrm>
            <a:off x="209668" y="297040"/>
            <a:ext cx="5755197" cy="1221666"/>
          </a:xfrm>
        </p:spPr>
        <p:txBody>
          <a:bodyPr>
            <a:noAutofit/>
          </a:bodyPr>
          <a:lstStyle/>
          <a:p>
            <a:pPr>
              <a:spcBef>
                <a:spcPts val="0"/>
              </a:spcBef>
            </a:pPr>
            <a:r>
              <a:rPr lang="en-IE" sz="3600" dirty="0">
                <a:solidFill>
                  <a:srgbClr val="A6377D"/>
                </a:solidFill>
                <a:latin typeface="Cooper Black" panose="0208090404030B020404" pitchFamily="18" charset="0"/>
              </a:rPr>
              <a:t>EXAMPLE YDSI </a:t>
            </a:r>
            <a:endParaRPr lang="en-IE" sz="3600" b="1" dirty="0">
              <a:solidFill>
                <a:srgbClr val="A6377D"/>
              </a:solidFill>
              <a:latin typeface="Cooper Black" panose="0208090404030B020404" pitchFamily="18" charset="0"/>
            </a:endParaRPr>
          </a:p>
          <a:p>
            <a:pPr>
              <a:spcBef>
                <a:spcPts val="0"/>
              </a:spcBef>
            </a:pPr>
            <a:r>
              <a:rPr lang="en-IE" b="1" dirty="0">
                <a:solidFill>
                  <a:srgbClr val="A6377D"/>
                </a:solidFill>
              </a:rPr>
              <a:t>Care Across</a:t>
            </a:r>
          </a:p>
          <a:p>
            <a:pPr>
              <a:spcBef>
                <a:spcPts val="0"/>
              </a:spcBef>
            </a:pPr>
            <a:r>
              <a:rPr lang="en-IE" sz="2400" dirty="0" err="1">
                <a:solidFill>
                  <a:schemeClr val="tx1">
                    <a:lumMod val="75000"/>
                    <a:lumOff val="25000"/>
                  </a:schemeClr>
                </a:solidFill>
              </a:rPr>
              <a:t>Thanos</a:t>
            </a:r>
            <a:r>
              <a:rPr lang="en-IE" sz="2400" dirty="0">
                <a:solidFill>
                  <a:schemeClr val="tx1">
                    <a:lumMod val="75000"/>
                    <a:lumOff val="25000"/>
                  </a:schemeClr>
                </a:solidFill>
              </a:rPr>
              <a:t> </a:t>
            </a:r>
            <a:r>
              <a:rPr lang="en-IE" sz="2400" dirty="0" err="1">
                <a:solidFill>
                  <a:schemeClr val="tx1">
                    <a:lumMod val="75000"/>
                    <a:lumOff val="25000"/>
                  </a:schemeClr>
                </a:solidFill>
              </a:rPr>
              <a:t>Kosmidis</a:t>
            </a:r>
            <a:r>
              <a:rPr lang="en-IE" sz="2400" dirty="0">
                <a:solidFill>
                  <a:schemeClr val="tx1">
                    <a:lumMod val="75000"/>
                    <a:lumOff val="25000"/>
                  </a:schemeClr>
                </a:solidFill>
              </a:rPr>
              <a:t>, UK</a:t>
            </a:r>
          </a:p>
          <a:p>
            <a:pPr>
              <a:spcBef>
                <a:spcPts val="0"/>
              </a:spcBef>
            </a:pPr>
            <a:r>
              <a:rPr lang="en-IE" sz="2400" b="1" dirty="0">
                <a:solidFill>
                  <a:srgbClr val="009FD8"/>
                </a:solidFill>
              </a:rPr>
              <a:t>A digital health start up focusing on the wellbeing of cancer patients.</a:t>
            </a:r>
          </a:p>
        </p:txBody>
      </p:sp>
      <p:sp>
        <p:nvSpPr>
          <p:cNvPr id="8" name="Text Placeholder 7">
            <a:extLst>
              <a:ext uri="{FF2B5EF4-FFF2-40B4-BE49-F238E27FC236}">
                <a16:creationId xmlns:a16="http://schemas.microsoft.com/office/drawing/2014/main" id="{3AA294D2-1174-4FA7-BD89-3A80EBBD3942}"/>
              </a:ext>
            </a:extLst>
          </p:cNvPr>
          <p:cNvSpPr>
            <a:spLocks noGrp="1"/>
          </p:cNvSpPr>
          <p:nvPr>
            <p:ph type="body" sz="quarter" idx="16"/>
          </p:nvPr>
        </p:nvSpPr>
        <p:spPr>
          <a:xfrm>
            <a:off x="9915115" y="463109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8B9D13E5-26F0-42E7-BCC4-932DB198E7CB}"/>
              </a:ext>
            </a:extLst>
          </p:cNvPr>
          <p:cNvSpPr>
            <a:spLocks noGrp="1"/>
          </p:cNvSpPr>
          <p:nvPr>
            <p:ph type="body" sz="quarter" idx="13"/>
          </p:nvPr>
        </p:nvSpPr>
        <p:spPr>
          <a:xfrm>
            <a:off x="6315740" y="1443767"/>
            <a:ext cx="4384703" cy="3715819"/>
          </a:xfrm>
        </p:spPr>
        <p:txBody>
          <a:bodyPr>
            <a:noAutofit/>
          </a:bodyPr>
          <a:lstStyle/>
          <a:p>
            <a:pPr>
              <a:spcBef>
                <a:spcPts val="0"/>
              </a:spcBef>
            </a:pPr>
            <a:r>
              <a:rPr lang="en-IE" sz="2400" b="0" i="0" dirty="0">
                <a:effectLst/>
              </a:rPr>
              <a:t> </a:t>
            </a:r>
            <a:r>
              <a:rPr lang="en-IE" sz="2400" b="0" i="0" u="none" strike="noStrike" dirty="0">
                <a:effectLst/>
                <a:hlinkClick r:id="rId2">
                  <a:extLst>
                    <a:ext uri="{A12FA001-AC4F-418D-AE19-62706E023703}">
                      <ahyp:hlinkClr xmlns:ahyp="http://schemas.microsoft.com/office/drawing/2018/hyperlinkcolor" val="tx"/>
                    </a:ext>
                  </a:extLst>
                </a:hlinkClick>
              </a:rPr>
              <a:t>Care Across</a:t>
            </a:r>
            <a:r>
              <a:rPr lang="en-IE" sz="2400" b="0" i="0" dirty="0">
                <a:effectLst/>
              </a:rPr>
              <a:t> is a digital health start-up focusing on cancer. Their vision is to provide patients and caregivers with the best means to help them fight cancer beyond their hospital, from diagnosis to long-term care. They support people affected by cancer, through credible information, useful tools, psychological support and expert advice. </a:t>
            </a:r>
            <a:endParaRPr lang="en-IE" sz="2400" dirty="0"/>
          </a:p>
        </p:txBody>
      </p:sp>
      <p:sp>
        <p:nvSpPr>
          <p:cNvPr id="9" name="Text Placeholder 8">
            <a:extLst>
              <a:ext uri="{FF2B5EF4-FFF2-40B4-BE49-F238E27FC236}">
                <a16:creationId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3" name="Picture 2" descr="A person with a beard&#10;&#10;Description automatically generated with medium confidence">
            <a:extLst>
              <a:ext uri="{FF2B5EF4-FFF2-40B4-BE49-F238E27FC236}">
                <a16:creationId xmlns:a16="http://schemas.microsoft.com/office/drawing/2014/main" id="{90A957D0-6B18-496F-976D-DD805B99B0B0}"/>
              </a:ext>
            </a:extLst>
          </p:cNvPr>
          <p:cNvPicPr>
            <a:picLocks noChangeAspect="1"/>
          </p:cNvPicPr>
          <p:nvPr/>
        </p:nvPicPr>
        <p:blipFill>
          <a:blip r:embed="rId3"/>
          <a:stretch>
            <a:fillRect/>
          </a:stretch>
        </p:blipFill>
        <p:spPr>
          <a:xfrm>
            <a:off x="706052" y="2513078"/>
            <a:ext cx="4458983" cy="3715819"/>
          </a:xfrm>
          <a:prstGeom prst="teardrop">
            <a:avLst/>
          </a:prstGeom>
        </p:spPr>
      </p:pic>
    </p:spTree>
    <p:extLst>
      <p:ext uri="{BB962C8B-B14F-4D97-AF65-F5344CB8AC3E}">
        <p14:creationId xmlns:p14="http://schemas.microsoft.com/office/powerpoint/2010/main" val="1728423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459275"/>
            <a:ext cx="8043517" cy="5206518"/>
          </a:xfrm>
        </p:spPr>
        <p:txBody>
          <a:bodyPr/>
          <a:lstStyle/>
          <a:p>
            <a:pPr>
              <a:lnSpc>
                <a:spcPct val="100000"/>
              </a:lnSpc>
              <a:spcBef>
                <a:spcPts val="0"/>
              </a:spcBef>
            </a:pPr>
            <a:r>
              <a:rPr lang="en-IE" b="1" dirty="0">
                <a:solidFill>
                  <a:srgbClr val="389DAE"/>
                </a:solidFill>
                <a:effectLst/>
              </a:rPr>
              <a:t>Q1</a:t>
            </a:r>
            <a:r>
              <a:rPr lang="en-IE" b="1" i="1" dirty="0">
                <a:solidFill>
                  <a:srgbClr val="389DAE"/>
                </a:solidFill>
              </a:rPr>
              <a:t> </a:t>
            </a:r>
            <a:r>
              <a:rPr lang="en-IE" i="1" dirty="0">
                <a:solidFill>
                  <a:srgbClr val="E48E02"/>
                </a:solidFill>
              </a:rPr>
              <a:t>How did you come up with the idea?</a:t>
            </a:r>
          </a:p>
          <a:p>
            <a:pPr>
              <a:lnSpc>
                <a:spcPct val="100000"/>
              </a:lnSpc>
              <a:spcBef>
                <a:spcPts val="0"/>
              </a:spcBef>
            </a:pPr>
            <a:r>
              <a:rPr lang="en-IE" dirty="0">
                <a:solidFill>
                  <a:srgbClr val="666666"/>
                </a:solidFill>
              </a:rPr>
              <a:t>I realised that there is a very wide gap in addressing the needs of cancer patients, both in terms of reliable information and support.  I noticed how patients were increasingly looking for information and resources online, and they often found it difficult to identify the right sources. They also faced great challenges in understanding the material they ended up finding. We conducted a </a:t>
            </a:r>
            <a:r>
              <a:rPr lang="en-IE" dirty="0">
                <a:solidFill>
                  <a:srgbClr val="FDA81F"/>
                </a:solidFill>
              </a:rPr>
              <a:t>systematic analysis* </a:t>
            </a:r>
            <a:r>
              <a:rPr lang="en-IE" dirty="0">
                <a:solidFill>
                  <a:srgbClr val="666666"/>
                </a:solidFill>
              </a:rPr>
              <a:t>of the current situation’ involving both experts and ordinary people. Following that, a large number of interviews with experts and patients (and patient representatives) took place in order to keep on refining the concept. </a:t>
            </a:r>
          </a:p>
          <a:p>
            <a:pPr>
              <a:lnSpc>
                <a:spcPct val="100000"/>
              </a:lnSpc>
              <a:spcBef>
                <a:spcPts val="0"/>
              </a:spcBef>
            </a:pPr>
            <a:endParaRPr lang="en-IE" dirty="0">
              <a:solidFill>
                <a:srgbClr val="666666"/>
              </a:solidFill>
            </a:endParaRPr>
          </a:p>
          <a:p>
            <a:pPr>
              <a:lnSpc>
                <a:spcPct val="100000"/>
              </a:lnSpc>
              <a:spcBef>
                <a:spcPts val="0"/>
              </a:spcBef>
            </a:pPr>
            <a:r>
              <a:rPr lang="en-IE" dirty="0">
                <a:solidFill>
                  <a:srgbClr val="FDA81F"/>
                </a:solidFill>
              </a:rPr>
              <a:t>*Systematic Analysis </a:t>
            </a:r>
            <a:r>
              <a:rPr lang="en-IE" i="1" dirty="0">
                <a:solidFill>
                  <a:srgbClr val="666666"/>
                </a:solidFill>
              </a:rPr>
              <a:t>gathering all available information by researching and using clearly defined ways to get the answers we needed to a particular question. </a:t>
            </a:r>
          </a:p>
        </p:txBody>
      </p:sp>
      <p:sp>
        <p:nvSpPr>
          <p:cNvPr id="6" name="Text Placeholder 5">
            <a:extLst>
              <a:ext uri="{FF2B5EF4-FFF2-40B4-BE49-F238E27FC236}">
                <a16:creationId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1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400" b="1" dirty="0">
                <a:hlinkClick r:id="rId2">
                  <a:extLst>
                    <a:ext uri="{A12FA001-AC4F-418D-AE19-62706E023703}">
                      <ahyp:hlinkClr xmlns:ahyp="http://schemas.microsoft.com/office/drawing/2018/hyperlinkcolor" val="tx"/>
                    </a:ext>
                  </a:extLst>
                </a:hlinkClick>
              </a:rPr>
              <a:t>LINK TO FULL INTERVIEW </a:t>
            </a:r>
            <a:endParaRPr lang="en-IE" sz="2400" b="1" dirty="0"/>
          </a:p>
        </p:txBody>
      </p:sp>
      <p:pic>
        <p:nvPicPr>
          <p:cNvPr id="7" name="Picture 6" descr="A person with a beard&#10;&#10;Description automatically generated with medium confidence">
            <a:extLst>
              <a:ext uri="{FF2B5EF4-FFF2-40B4-BE49-F238E27FC236}">
                <a16:creationId xmlns:a16="http://schemas.microsoft.com/office/drawing/2014/main" id="{72E83B4B-EA9D-4F0E-A745-856C2CB88B11}"/>
              </a:ext>
            </a:extLst>
          </p:cNvPr>
          <p:cNvPicPr>
            <a:picLocks noChangeAspect="1"/>
          </p:cNvPicPr>
          <p:nvPr/>
        </p:nvPicPr>
        <p:blipFill>
          <a:blip r:embed="rId3"/>
          <a:stretch>
            <a:fillRect/>
          </a:stretch>
        </p:blipFill>
        <p:spPr>
          <a:xfrm>
            <a:off x="157065" y="2594343"/>
            <a:ext cx="3009604" cy="2508003"/>
          </a:xfrm>
          <a:prstGeom prst="teardrop">
            <a:avLst/>
          </a:prstGeom>
        </p:spPr>
      </p:pic>
    </p:spTree>
    <p:extLst>
      <p:ext uri="{BB962C8B-B14F-4D97-AF65-F5344CB8AC3E}">
        <p14:creationId xmlns:p14="http://schemas.microsoft.com/office/powerpoint/2010/main" val="2209397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914530" y="2587693"/>
            <a:ext cx="5805395" cy="1327603"/>
          </a:xfrm>
        </p:spPr>
        <p:txBody>
          <a:bodyPr/>
          <a:lstStyle/>
          <a:p>
            <a:r>
              <a:rPr lang="en-IE" sz="4800" b="1" dirty="0"/>
              <a:t>What is the Problem?</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374772" y="1172210"/>
            <a:ext cx="5247196" cy="4158567"/>
          </a:xfrm>
        </p:spPr>
        <p:txBody>
          <a:bodyPr/>
          <a:lstStyle/>
          <a:p>
            <a:pPr algn="l"/>
            <a:r>
              <a:rPr lang="en-IE" b="1" i="1" dirty="0">
                <a:solidFill>
                  <a:srgbClr val="00A489"/>
                </a:solidFill>
                <a:effectLst/>
                <a:latin typeface="Merriweather"/>
              </a:rPr>
              <a:t>Put Your ‘Users' Needs and Problems in </a:t>
            </a:r>
            <a:r>
              <a:rPr lang="en-IE" b="1" i="1" dirty="0">
                <a:solidFill>
                  <a:srgbClr val="00A489"/>
                </a:solidFill>
                <a:latin typeface="Merriweather"/>
              </a:rPr>
              <a:t>One</a:t>
            </a:r>
            <a:r>
              <a:rPr lang="en-IE" b="1" i="1" dirty="0">
                <a:solidFill>
                  <a:srgbClr val="00A489"/>
                </a:solidFill>
                <a:effectLst/>
                <a:latin typeface="Merriweather"/>
              </a:rPr>
              <a:t> Statement or Sentence</a:t>
            </a:r>
            <a:endParaRPr lang="en-IE" b="0" i="0" dirty="0">
              <a:solidFill>
                <a:srgbClr val="00A489"/>
              </a:solidFill>
              <a:effectLst/>
              <a:latin typeface="Merriweather"/>
            </a:endParaRPr>
          </a:p>
          <a:p>
            <a:pPr algn="l"/>
            <a:r>
              <a:rPr lang="en-IE" b="0" i="0" dirty="0">
                <a:solidFill>
                  <a:schemeClr val="tx1">
                    <a:lumMod val="75000"/>
                    <a:lumOff val="25000"/>
                  </a:schemeClr>
                </a:solidFill>
                <a:effectLst/>
                <a:latin typeface="var(--font-serif)"/>
              </a:rPr>
              <a:t>It’s time to put all the information together that you gathered during the Empathize stage. In this step you will define the problem. You will </a:t>
            </a:r>
            <a:r>
              <a:rPr lang="en-IE" b="0" i="0" dirty="0" err="1">
                <a:solidFill>
                  <a:schemeClr val="tx1">
                    <a:lumMod val="75000"/>
                    <a:lumOff val="25000"/>
                  </a:schemeClr>
                </a:solidFill>
                <a:effectLst/>
                <a:latin typeface="var(--font-serif)"/>
              </a:rPr>
              <a:t>analyze</a:t>
            </a:r>
            <a:r>
              <a:rPr lang="en-IE" b="0" i="0" dirty="0">
                <a:solidFill>
                  <a:schemeClr val="tx1">
                    <a:lumMod val="75000"/>
                    <a:lumOff val="25000"/>
                  </a:schemeClr>
                </a:solidFill>
                <a:effectLst/>
                <a:latin typeface="var(--font-serif)"/>
              </a:rPr>
              <a:t> what you observed and learned and put it altogether </a:t>
            </a:r>
            <a:r>
              <a:rPr lang="en-IE" dirty="0">
                <a:solidFill>
                  <a:schemeClr val="tx1">
                    <a:lumMod val="75000"/>
                    <a:lumOff val="25000"/>
                  </a:schemeClr>
                </a:solidFill>
                <a:latin typeface="var(--font-serif)"/>
              </a:rPr>
              <a:t>in a way that you can understand your problem in one sentence or statement. </a:t>
            </a:r>
            <a:r>
              <a:rPr lang="en-IE" b="0" i="0" dirty="0">
                <a:solidFill>
                  <a:schemeClr val="tx1">
                    <a:lumMod val="75000"/>
                    <a:lumOff val="25000"/>
                  </a:schemeClr>
                </a:solidFill>
                <a:effectLst/>
                <a:latin typeface="var(--font-serif)"/>
              </a:rPr>
              <a:t>You do this by developing </a:t>
            </a:r>
            <a:r>
              <a:rPr lang="en-IE" b="0" i="0" u="sng" dirty="0">
                <a:solidFill>
                  <a:schemeClr val="tx1">
                    <a:lumMod val="75000"/>
                    <a:lumOff val="25000"/>
                  </a:schemeClr>
                </a:solidFill>
                <a:effectLst/>
                <a:latin typeface="var(--font-serif)"/>
                <a:hlinkClick r:id="rId2">
                  <a:extLst>
                    <a:ext uri="{A12FA001-AC4F-418D-AE19-62706E023703}">
                      <ahyp:hlinkClr xmlns:ahyp="http://schemas.microsoft.com/office/drawing/2018/hyperlinkcolor" val="tx"/>
                    </a:ext>
                  </a:extLst>
                </a:hlinkClick>
              </a:rPr>
              <a:t>problem statements</a:t>
            </a:r>
            <a:r>
              <a:rPr lang="en-IE" u="sng" dirty="0">
                <a:solidFill>
                  <a:schemeClr val="tx1">
                    <a:lumMod val="75000"/>
                    <a:lumOff val="25000"/>
                  </a:schemeClr>
                </a:solidFill>
                <a:latin typeface="var(--font-serif)"/>
              </a:rPr>
              <a:t> </a:t>
            </a:r>
            <a:r>
              <a:rPr lang="en-IE" dirty="0">
                <a:solidFill>
                  <a:schemeClr val="tx1">
                    <a:lumMod val="75000"/>
                    <a:lumOff val="25000"/>
                  </a:schemeClr>
                </a:solidFill>
                <a:latin typeface="var(--font-serif)"/>
              </a:rPr>
              <a:t>and finally coming up with one.</a:t>
            </a:r>
            <a:r>
              <a:rPr lang="en-IE" b="0" i="0" dirty="0">
                <a:solidFill>
                  <a:schemeClr val="tx1">
                    <a:lumMod val="75000"/>
                    <a:lumOff val="25000"/>
                  </a:schemeClr>
                </a:solidFill>
                <a:effectLst/>
                <a:latin typeface="var(--font-serif)"/>
              </a:rPr>
              <a:t> You can also create </a:t>
            </a:r>
            <a:r>
              <a:rPr lang="en-IE" b="0" i="0" u="sng" dirty="0">
                <a:solidFill>
                  <a:schemeClr val="tx1">
                    <a:lumMod val="75000"/>
                    <a:lumOff val="25000"/>
                  </a:schemeClr>
                </a:solidFill>
                <a:effectLst/>
                <a:latin typeface="var(--font-serif)"/>
                <a:hlinkClick r:id="rId3">
                  <a:extLst>
                    <a:ext uri="{A12FA001-AC4F-418D-AE19-62706E023703}">
                      <ahyp:hlinkClr xmlns:ahyp="http://schemas.microsoft.com/office/drawing/2018/hyperlinkcolor" val="tx"/>
                    </a:ext>
                  </a:extLst>
                </a:hlinkClick>
              </a:rPr>
              <a:t>personas</a:t>
            </a:r>
            <a:r>
              <a:rPr lang="en-IE" b="0" i="0" dirty="0">
                <a:solidFill>
                  <a:schemeClr val="tx1">
                    <a:lumMod val="75000"/>
                    <a:lumOff val="25000"/>
                  </a:schemeClr>
                </a:solidFill>
                <a:effectLst/>
                <a:latin typeface="var(--font-serif)"/>
              </a:rPr>
              <a:t> to make sure you are using a human-centred approach to prepare for Stage 3 </a:t>
            </a:r>
            <a:r>
              <a:rPr lang="en-IE" b="0" i="0" u="sng" dirty="0">
                <a:solidFill>
                  <a:schemeClr val="tx1">
                    <a:lumMod val="75000"/>
                    <a:lumOff val="25000"/>
                  </a:schemeClr>
                </a:solidFill>
                <a:effectLst/>
                <a:latin typeface="var(--font-serif)"/>
                <a:hlinkClick r:id="rId4">
                  <a:extLst>
                    <a:ext uri="{A12FA001-AC4F-418D-AE19-62706E023703}">
                      <ahyp:hlinkClr xmlns:ahyp="http://schemas.microsoft.com/office/drawing/2018/hyperlinkcolor" val="tx"/>
                    </a:ext>
                  </a:extLst>
                </a:hlinkClick>
              </a:rPr>
              <a:t>ideation</a:t>
            </a:r>
            <a:r>
              <a:rPr lang="en-IE" b="0" i="0" dirty="0">
                <a:solidFill>
                  <a:schemeClr val="tx1">
                    <a:lumMod val="75000"/>
                    <a:lumOff val="25000"/>
                  </a:schemeClr>
                </a:solidFill>
                <a:effectLst/>
                <a:latin typeface="var(--font-serif)"/>
              </a:rPr>
              <a:t>.</a:t>
            </a:r>
          </a:p>
          <a:p>
            <a:endParaRPr lang="en-IE" dirty="0"/>
          </a:p>
        </p:txBody>
      </p:sp>
      <p:sp>
        <p:nvSpPr>
          <p:cNvPr id="6" name="Text Placeholder 5">
            <a:extLst>
              <a:ext uri="{FF2B5EF4-FFF2-40B4-BE49-F238E27FC236}">
                <a16:creationId xmlns:a16="http://schemas.microsoft.com/office/drawing/2014/main" id="{27D59F1B-4D46-4D66-84AA-9BD39A7B9FC4}"/>
              </a:ext>
            </a:extLst>
          </p:cNvPr>
          <p:cNvSpPr txBox="1">
            <a:spLocks/>
          </p:cNvSpPr>
          <p:nvPr/>
        </p:nvSpPr>
        <p:spPr>
          <a:xfrm>
            <a:off x="1" y="0"/>
            <a:ext cx="5661026" cy="1134824"/>
          </a:xfrm>
          <a:prstGeom prst="rect">
            <a:avLst/>
          </a:prstGeom>
          <a:solidFill>
            <a:srgbClr val="40A67A"/>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2"/>
            </a:pPr>
            <a:r>
              <a:rPr lang="en-IE" sz="4400" b="1" dirty="0">
                <a:solidFill>
                  <a:schemeClr val="bg1"/>
                </a:solidFill>
              </a:rPr>
              <a:t>Define</a:t>
            </a:r>
          </a:p>
        </p:txBody>
      </p:sp>
      <p:pic>
        <p:nvPicPr>
          <p:cNvPr id="11" name="Picture 2" descr="Steps to Design Thinking in Practice: A Process Walkthrough">
            <a:extLst>
              <a:ext uri="{FF2B5EF4-FFF2-40B4-BE49-F238E27FC236}">
                <a16:creationId xmlns:a16="http://schemas.microsoft.com/office/drawing/2014/main" id="{F5D7313B-83E8-4567-9EFA-8D826A0D1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972" y="1937329"/>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3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a16="http://schemas.microsoft.com/office/drawing/2014/main"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89DA13A-2BCC-BE43-B139-5C2B5BAB0A86}"/>
              </a:ext>
            </a:extLst>
          </p:cNvPr>
          <p:cNvSpPr>
            <a:spLocks noGrp="1"/>
          </p:cNvSpPr>
          <p:nvPr>
            <p:ph type="body" sz="quarter" idx="13"/>
          </p:nvPr>
        </p:nvSpPr>
        <p:spPr/>
        <p:txBody>
          <a:bodyPr/>
          <a:lstStyle/>
          <a:p>
            <a:r>
              <a:rPr lang="en-US" dirty="0"/>
              <a:t>Overview</a:t>
            </a:r>
          </a:p>
        </p:txBody>
      </p:sp>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357175" y="1349716"/>
            <a:ext cx="5028556" cy="5508284"/>
          </a:xfrm>
          <a:solidFill>
            <a:schemeClr val="bg1"/>
          </a:solidFill>
        </p:spPr>
        <p:txBody>
          <a:bodyPr/>
          <a:lstStyle/>
          <a:p>
            <a:pPr algn="ctr"/>
            <a:r>
              <a:rPr lang="en-US" b="1" dirty="0">
                <a:solidFill>
                  <a:srgbClr val="42B0C2"/>
                </a:solidFill>
                <a:latin typeface="Calibri" panose="020F0502020204030204" pitchFamily="34" charset="0"/>
              </a:rPr>
              <a:t>What is Design Thinking and way and how you should apply Design Thinking to Your Social Innovation Idea</a:t>
            </a:r>
          </a:p>
          <a:p>
            <a:pPr algn="ctr"/>
            <a:endParaRPr lang="en-US" sz="2000" b="1" dirty="0">
              <a:solidFill>
                <a:srgbClr val="42B0C2"/>
              </a:solidFill>
              <a:latin typeface="Calibri" panose="020F0502020204030204" pitchFamily="34" charset="0"/>
            </a:endParaRPr>
          </a:p>
          <a:p>
            <a:pPr marL="457200" indent="-457200">
              <a:buFont typeface="+mj-lt"/>
              <a:buAutoNum type="arabicPeriod"/>
            </a:pPr>
            <a:r>
              <a:rPr lang="en-US" sz="2000" b="1" dirty="0">
                <a:solidFill>
                  <a:srgbClr val="A6377D"/>
                </a:solidFill>
                <a:latin typeface="Calibri" panose="020F0502020204030204" pitchFamily="34" charset="0"/>
              </a:rPr>
              <a:t>Design Thinking – THINK – INVENT - INNOVATE </a:t>
            </a:r>
            <a:r>
              <a:rPr lang="en-US" sz="2000" dirty="0">
                <a:solidFill>
                  <a:schemeClr val="tx1">
                    <a:lumMod val="75000"/>
                    <a:lumOff val="25000"/>
                  </a:schemeClr>
                </a:solidFill>
                <a:latin typeface="Calibri" panose="020F0502020204030204" pitchFamily="34" charset="0"/>
              </a:rPr>
              <a:t>How to confirm the problem and create the innovative solution(s): introduction to Design Thinking and the Five Stages</a:t>
            </a:r>
            <a:endParaRPr lang="en-IE" sz="2000" dirty="0">
              <a:solidFill>
                <a:schemeClr val="tx1">
                  <a:lumMod val="75000"/>
                  <a:lumOff val="25000"/>
                </a:schemeClr>
              </a:solidFill>
              <a:latin typeface="Calibri" panose="020F0502020204030204" pitchFamily="34" charset="0"/>
            </a:endParaRPr>
          </a:p>
          <a:p>
            <a:pPr marL="457200" indent="-457200">
              <a:lnSpc>
                <a:spcPct val="100000"/>
              </a:lnSpc>
              <a:spcBef>
                <a:spcPts val="0"/>
              </a:spcBef>
              <a:buFont typeface="+mj-lt"/>
              <a:buAutoNum type="arabicPeriod"/>
            </a:pPr>
            <a:r>
              <a:rPr lang="en-US" sz="2000" b="1" dirty="0">
                <a:solidFill>
                  <a:srgbClr val="A6377D"/>
                </a:solidFill>
                <a:latin typeface="Calibri" panose="020F0502020204030204" pitchFamily="34" charset="0"/>
              </a:rPr>
              <a:t>Mastering and Implementing Design Thinking </a:t>
            </a:r>
            <a:r>
              <a:rPr lang="en-US" sz="2000" dirty="0">
                <a:solidFill>
                  <a:schemeClr val="tx1">
                    <a:lumMod val="75000"/>
                    <a:lumOff val="25000"/>
                  </a:schemeClr>
                </a:solidFill>
                <a:latin typeface="Calibri" panose="020F0502020204030204" pitchFamily="34" charset="0"/>
              </a:rPr>
              <a:t>Design Thinking and the Collective Impact and how to meet unmet customer needs by putting them at the center of the problem </a:t>
            </a:r>
            <a:endParaRPr lang="en-IE" sz="2000" dirty="0">
              <a:solidFill>
                <a:schemeClr val="tx1">
                  <a:lumMod val="75000"/>
                  <a:lumOff val="25000"/>
                </a:schemeClr>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15"/>
          </p:nvPr>
        </p:nvSpPr>
        <p:spPr>
          <a:xfrm>
            <a:off x="357175" y="348797"/>
            <a:ext cx="4745145" cy="870403"/>
          </a:xfrm>
          <a:solidFill>
            <a:srgbClr val="42B0C2"/>
          </a:solidFill>
        </p:spPr>
        <p:txBody>
          <a:bodyPr anchor="ctr">
            <a:noAutofit/>
          </a:bodyPr>
          <a:lstStyle/>
          <a:p>
            <a:r>
              <a:rPr lang="en-IE" sz="3200" b="1" dirty="0">
                <a:solidFill>
                  <a:schemeClr val="bg1"/>
                </a:solidFill>
              </a:rPr>
              <a:t>Module: What you will learn?</a:t>
            </a:r>
            <a:endParaRPr lang="en-US" sz="3200" dirty="0">
              <a:solidFill>
                <a:schemeClr val="bg1"/>
              </a:solidFill>
            </a:endParaRPr>
          </a:p>
        </p:txBody>
      </p:sp>
    </p:spTree>
    <p:extLst>
      <p:ext uri="{BB962C8B-B14F-4D97-AF65-F5344CB8AC3E}">
        <p14:creationId xmlns:p14="http://schemas.microsoft.com/office/powerpoint/2010/main" val="92858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E0E72D-C292-4491-A72F-388AD6AE9DDB}"/>
              </a:ext>
            </a:extLst>
          </p:cNvPr>
          <p:cNvSpPr>
            <a:spLocks noGrp="1"/>
          </p:cNvSpPr>
          <p:nvPr>
            <p:ph type="body" sz="quarter" idx="14"/>
          </p:nvPr>
        </p:nvSpPr>
        <p:spPr/>
        <p:txBody>
          <a:bodyPr/>
          <a:lstStyle/>
          <a:p>
            <a:r>
              <a:rPr lang="en-IE" b="1" i="1" dirty="0">
                <a:solidFill>
                  <a:srgbClr val="A6377D"/>
                </a:solidFill>
                <a:effectLst/>
                <a:latin typeface="Merriweather"/>
              </a:rPr>
              <a:t>An integral part of the Design Thinking process defining a meaningful and actionable problem statement. In other words what exact problem are you solving?</a:t>
            </a:r>
            <a:r>
              <a:rPr lang="en-IE" b="1" dirty="0">
                <a:solidFill>
                  <a:srgbClr val="A6377D"/>
                </a:solidFill>
              </a:rPr>
              <a:t> </a:t>
            </a:r>
          </a:p>
          <a:p>
            <a:r>
              <a:rPr lang="en-IE" dirty="0">
                <a:solidFill>
                  <a:schemeClr val="tx1">
                    <a:lumMod val="75000"/>
                    <a:lumOff val="25000"/>
                  </a:schemeClr>
                </a:solidFill>
              </a:rPr>
              <a:t>This is often the hardest bit of the Design Thinking Process, also called the </a:t>
            </a:r>
            <a:r>
              <a:rPr lang="en-IE" b="1" dirty="0">
                <a:solidFill>
                  <a:schemeClr val="tx1">
                    <a:lumMod val="75000"/>
                    <a:lumOff val="25000"/>
                  </a:schemeClr>
                </a:solidFill>
              </a:rPr>
              <a:t>‘design challenge’…</a:t>
            </a:r>
          </a:p>
          <a:p>
            <a:r>
              <a:rPr lang="en-IE" dirty="0">
                <a:solidFill>
                  <a:schemeClr val="tx1">
                    <a:lumMod val="75000"/>
                    <a:lumOff val="25000"/>
                  </a:schemeClr>
                </a:solidFill>
                <a:latin typeface="Merriweather"/>
              </a:rPr>
              <a:t>Defining your problem </a:t>
            </a:r>
            <a:r>
              <a:rPr lang="en-IE" b="0" i="0" dirty="0">
                <a:solidFill>
                  <a:schemeClr val="tx1">
                    <a:lumMod val="75000"/>
                    <a:lumOff val="25000"/>
                  </a:schemeClr>
                </a:solidFill>
                <a:effectLst/>
                <a:latin typeface="Merriweather"/>
              </a:rPr>
              <a:t>will greatly improve your Design Thinking process and result. Why? A great definition of your problem statement will guide you and kick start the ideation process in the </a:t>
            </a:r>
            <a:r>
              <a:rPr lang="en-IE" b="1" i="0" dirty="0">
                <a:solidFill>
                  <a:schemeClr val="tx1">
                    <a:lumMod val="75000"/>
                    <a:lumOff val="25000"/>
                  </a:schemeClr>
                </a:solidFill>
                <a:effectLst/>
                <a:latin typeface="Merriweather"/>
              </a:rPr>
              <a:t>right direction. </a:t>
            </a:r>
          </a:p>
          <a:p>
            <a:r>
              <a:rPr lang="en-IE" b="0" i="0" dirty="0">
                <a:solidFill>
                  <a:schemeClr val="tx1">
                    <a:lumMod val="75000"/>
                    <a:lumOff val="25000"/>
                  </a:schemeClr>
                </a:solidFill>
                <a:effectLst/>
                <a:latin typeface="Merriweather"/>
              </a:rPr>
              <a:t>It will bring about </a:t>
            </a:r>
            <a:r>
              <a:rPr lang="en-IE" b="1" i="0" dirty="0">
                <a:solidFill>
                  <a:schemeClr val="tx1">
                    <a:lumMod val="75000"/>
                    <a:lumOff val="25000"/>
                  </a:schemeClr>
                </a:solidFill>
                <a:effectLst/>
                <a:latin typeface="Merriweather"/>
              </a:rPr>
              <a:t>clarity and focus </a:t>
            </a:r>
            <a:r>
              <a:rPr lang="en-IE" b="0" i="0" dirty="0">
                <a:solidFill>
                  <a:schemeClr val="tx1">
                    <a:lumMod val="75000"/>
                    <a:lumOff val="25000"/>
                  </a:schemeClr>
                </a:solidFill>
                <a:effectLst/>
                <a:latin typeface="Merriweather"/>
              </a:rPr>
              <a:t>to the design space.</a:t>
            </a:r>
          </a:p>
          <a:p>
            <a:r>
              <a:rPr lang="en-IE" dirty="0">
                <a:solidFill>
                  <a:schemeClr val="tx1">
                    <a:lumMod val="75000"/>
                    <a:lumOff val="25000"/>
                  </a:schemeClr>
                </a:solidFill>
                <a:latin typeface="Merriweather"/>
              </a:rPr>
              <a:t>If you </a:t>
            </a:r>
            <a:r>
              <a:rPr lang="en-IE" b="0" i="0" dirty="0">
                <a:solidFill>
                  <a:schemeClr val="tx1">
                    <a:lumMod val="75000"/>
                    <a:lumOff val="25000"/>
                  </a:schemeClr>
                </a:solidFill>
                <a:effectLst/>
                <a:latin typeface="Merriweather"/>
              </a:rPr>
              <a:t>don’t pay enough attention to defining your problem, you will work like a person stumbling in the dark.</a:t>
            </a:r>
          </a:p>
          <a:p>
            <a:r>
              <a:rPr lang="en-IE" b="1" dirty="0">
                <a:solidFill>
                  <a:srgbClr val="0563C1"/>
                </a:solidFill>
                <a:latin typeface="Merriweather"/>
                <a:hlinkClick r:id="rId2">
                  <a:extLst>
                    <a:ext uri="{A12FA001-AC4F-418D-AE19-62706E023703}">
                      <ahyp:hlinkClr xmlns:ahyp="http://schemas.microsoft.com/office/drawing/2018/hyperlinkcolor" val="tx"/>
                    </a:ext>
                  </a:extLst>
                </a:hlinkClick>
              </a:rPr>
              <a:t>See Full Resource</a:t>
            </a:r>
            <a:r>
              <a:rPr lang="en-IE" b="1" dirty="0">
                <a:solidFill>
                  <a:srgbClr val="ED2A59"/>
                </a:solidFill>
                <a:latin typeface="Merriweather"/>
                <a:hlinkClick r:id="rId2">
                  <a:extLst>
                    <a:ext uri="{A12FA001-AC4F-418D-AE19-62706E023703}">
                      <ahyp:hlinkClr xmlns:ahyp="http://schemas.microsoft.com/office/drawing/2018/hyperlinkcolor" val="tx"/>
                    </a:ext>
                  </a:extLst>
                </a:hlinkClick>
              </a:rPr>
              <a:t> </a:t>
            </a:r>
            <a:r>
              <a:rPr lang="en-IE" b="1" dirty="0">
                <a:solidFill>
                  <a:srgbClr val="A6377D"/>
                </a:solidFill>
                <a:latin typeface="Merriweather"/>
              </a:rPr>
              <a:t>of Ways to Define Your Problem Statement</a:t>
            </a:r>
            <a:endParaRPr lang="en-IE" b="1" dirty="0">
              <a:solidFill>
                <a:srgbClr val="A6377D"/>
              </a:solidFill>
            </a:endParaRPr>
          </a:p>
        </p:txBody>
      </p:sp>
      <p:sp>
        <p:nvSpPr>
          <p:cNvPr id="7" name="Text Placeholder 6">
            <a:extLst>
              <a:ext uri="{FF2B5EF4-FFF2-40B4-BE49-F238E27FC236}">
                <a16:creationId xmlns:a16="http://schemas.microsoft.com/office/drawing/2014/main" id="{13BA1BEE-048B-40D3-ABE0-FC109B0234C6}"/>
              </a:ext>
            </a:extLst>
          </p:cNvPr>
          <p:cNvSpPr>
            <a:spLocks noGrp="1"/>
          </p:cNvSpPr>
          <p:nvPr>
            <p:ph type="body" sz="quarter" idx="15"/>
          </p:nvPr>
        </p:nvSpPr>
        <p:spPr/>
        <p:txBody>
          <a:bodyPr/>
          <a:lstStyle/>
          <a:p>
            <a:pPr marL="742950" indent="-742950">
              <a:buFont typeface="+mj-lt"/>
              <a:buAutoNum type="arabicPeriod" startAt="2"/>
            </a:pPr>
            <a:r>
              <a:rPr lang="en-IE" b="1" dirty="0"/>
              <a:t>Define - What are Problem Statements?</a:t>
            </a:r>
          </a:p>
          <a:p>
            <a:endParaRPr lang="en-IE" dirty="0"/>
          </a:p>
        </p:txBody>
      </p:sp>
    </p:spTree>
    <p:extLst>
      <p:ext uri="{BB962C8B-B14F-4D97-AF65-F5344CB8AC3E}">
        <p14:creationId xmlns:p14="http://schemas.microsoft.com/office/powerpoint/2010/main" val="1832882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E0E72D-C292-4491-A72F-388AD6AE9DDB}"/>
              </a:ext>
            </a:extLst>
          </p:cNvPr>
          <p:cNvSpPr>
            <a:spLocks noGrp="1"/>
          </p:cNvSpPr>
          <p:nvPr>
            <p:ph type="body" sz="quarter" idx="14"/>
          </p:nvPr>
        </p:nvSpPr>
        <p:spPr/>
        <p:txBody>
          <a:bodyPr/>
          <a:lstStyle/>
          <a:p>
            <a:pPr algn="l"/>
            <a:r>
              <a:rPr lang="en-IE" b="1" i="0" dirty="0">
                <a:solidFill>
                  <a:srgbClr val="ED2A59"/>
                </a:solidFill>
                <a:effectLst/>
                <a:latin typeface="Merriweather"/>
                <a:hlinkClick r:id="rId2">
                  <a:extLst>
                    <a:ext uri="{A12FA001-AC4F-418D-AE19-62706E023703}">
                      <ahyp:hlinkClr xmlns:ahyp="http://schemas.microsoft.com/office/drawing/2018/hyperlinkcolor" val="tx"/>
                    </a:ext>
                  </a:extLst>
                </a:hlinkClick>
              </a:rPr>
              <a:t>Design Thinking Analysis</a:t>
            </a:r>
            <a:r>
              <a:rPr lang="en-IE" b="0" i="0" dirty="0">
                <a:solidFill>
                  <a:srgbClr val="ED2A59"/>
                </a:solidFill>
                <a:effectLst/>
                <a:latin typeface="Merriweather"/>
                <a:hlinkClick r:id="rId2">
                  <a:extLst>
                    <a:ext uri="{A12FA001-AC4F-418D-AE19-62706E023703}">
                      <ahyp:hlinkClr xmlns:ahyp="http://schemas.microsoft.com/office/drawing/2018/hyperlinkcolor" val="tx"/>
                    </a:ext>
                  </a:extLst>
                </a:hlinkClick>
              </a:rPr>
              <a:t> </a:t>
            </a:r>
            <a:r>
              <a:rPr lang="en-IE" b="0" i="0" dirty="0">
                <a:solidFill>
                  <a:schemeClr val="tx1">
                    <a:lumMod val="75000"/>
                    <a:lumOff val="25000"/>
                  </a:schemeClr>
                </a:solidFill>
                <a:effectLst/>
                <a:latin typeface="Merriweather"/>
              </a:rPr>
              <a:t>is about breaking down difficult concepts and problems into smaller, easier-to-understand parts. For example during the first stage of the Design Thinking process, the Empathise stage, you discovered and observe information to understand your users better. </a:t>
            </a:r>
          </a:p>
          <a:p>
            <a:pPr algn="l"/>
            <a:r>
              <a:rPr lang="en-IE" b="1" i="0" dirty="0">
                <a:solidFill>
                  <a:srgbClr val="A6377D"/>
                </a:solidFill>
                <a:effectLst/>
                <a:latin typeface="Merriweather"/>
                <a:hlinkClick r:id="rId2">
                  <a:extLst>
                    <a:ext uri="{A12FA001-AC4F-418D-AE19-62706E023703}">
                      <ahyp:hlinkClr xmlns:ahyp="http://schemas.microsoft.com/office/drawing/2018/hyperlinkcolor" val="tx"/>
                    </a:ext>
                  </a:extLst>
                </a:hlinkClick>
              </a:rPr>
              <a:t>Design Thinking Synthesis</a:t>
            </a:r>
            <a:r>
              <a:rPr lang="en-IE" b="0" i="0" dirty="0">
                <a:solidFill>
                  <a:srgbClr val="A6377D"/>
                </a:solidFill>
                <a:effectLst/>
                <a:latin typeface="Merriweather"/>
                <a:hlinkClick r:id="rId2">
                  <a:extLst>
                    <a:ext uri="{A12FA001-AC4F-418D-AE19-62706E023703}">
                      <ahyp:hlinkClr xmlns:ahyp="http://schemas.microsoft.com/office/drawing/2018/hyperlinkcolor" val="tx"/>
                    </a:ext>
                  </a:extLst>
                </a:hlinkClick>
              </a:rPr>
              <a:t>, </a:t>
            </a:r>
            <a:r>
              <a:rPr lang="en-IE" b="0" i="0" dirty="0">
                <a:solidFill>
                  <a:schemeClr val="tx1">
                    <a:lumMod val="75000"/>
                    <a:lumOff val="25000"/>
                  </a:schemeClr>
                </a:solidFill>
                <a:effectLst/>
                <a:latin typeface="Merriweather"/>
              </a:rPr>
              <a:t>involves creatively putting the puzzle together to form whole ideas. In other words we organise, interpret, and make sense of the data and information we have gathered to create a problem statement.</a:t>
            </a:r>
          </a:p>
          <a:p>
            <a:pPr algn="l"/>
            <a:r>
              <a:rPr lang="en-IE" b="0" i="0" dirty="0">
                <a:solidFill>
                  <a:schemeClr val="tx1">
                    <a:lumMod val="75000"/>
                    <a:lumOff val="25000"/>
                  </a:schemeClr>
                </a:solidFill>
                <a:effectLst/>
                <a:latin typeface="Merriweather"/>
              </a:rPr>
              <a:t>To clarify the </a:t>
            </a:r>
            <a:r>
              <a:rPr lang="en-IE" b="1" i="0" dirty="0">
                <a:solidFill>
                  <a:srgbClr val="ED2A59"/>
                </a:solidFill>
                <a:effectLst/>
                <a:latin typeface="Merriweather"/>
              </a:rPr>
              <a:t>first analysis </a:t>
            </a:r>
            <a:r>
              <a:rPr lang="en-IE" b="0" i="0" dirty="0">
                <a:solidFill>
                  <a:schemeClr val="tx1">
                    <a:lumMod val="75000"/>
                    <a:lumOff val="25000"/>
                  </a:schemeClr>
                </a:solidFill>
                <a:effectLst/>
                <a:latin typeface="Merriweather"/>
              </a:rPr>
              <a:t>takes place during the </a:t>
            </a:r>
            <a:r>
              <a:rPr lang="en-IE" b="1" i="0" dirty="0">
                <a:solidFill>
                  <a:srgbClr val="ED2A59"/>
                </a:solidFill>
                <a:effectLst/>
                <a:latin typeface="Merriweather"/>
              </a:rPr>
              <a:t>Empathise Stage 1 </a:t>
            </a:r>
            <a:r>
              <a:rPr lang="en-IE" b="0" i="0" dirty="0">
                <a:solidFill>
                  <a:schemeClr val="tx1">
                    <a:lumMod val="75000"/>
                    <a:lumOff val="25000"/>
                  </a:schemeClr>
                </a:solidFill>
                <a:effectLst/>
                <a:latin typeface="Merriweather"/>
              </a:rPr>
              <a:t>and </a:t>
            </a:r>
            <a:r>
              <a:rPr lang="en-IE" b="1" i="0" dirty="0">
                <a:solidFill>
                  <a:srgbClr val="A6377D"/>
                </a:solidFill>
                <a:effectLst/>
                <a:latin typeface="Merriweather"/>
              </a:rPr>
              <a:t>first synthesis </a:t>
            </a:r>
            <a:r>
              <a:rPr lang="en-IE" b="0" i="0" dirty="0">
                <a:solidFill>
                  <a:schemeClr val="tx1">
                    <a:lumMod val="75000"/>
                    <a:lumOff val="25000"/>
                  </a:schemeClr>
                </a:solidFill>
                <a:effectLst/>
                <a:latin typeface="Merriweather"/>
              </a:rPr>
              <a:t>takes place during the </a:t>
            </a:r>
            <a:r>
              <a:rPr lang="en-IE" b="1" i="0" dirty="0">
                <a:solidFill>
                  <a:srgbClr val="A6377D"/>
                </a:solidFill>
                <a:effectLst/>
                <a:latin typeface="Merriweather"/>
              </a:rPr>
              <a:t>Define Stage 2</a:t>
            </a:r>
            <a:r>
              <a:rPr lang="en-IE" b="0" i="0" dirty="0">
                <a:solidFill>
                  <a:schemeClr val="tx1">
                    <a:lumMod val="75000"/>
                    <a:lumOff val="25000"/>
                  </a:schemeClr>
                </a:solidFill>
                <a:effectLst/>
                <a:latin typeface="Merriweather"/>
              </a:rPr>
              <a:t>, they do not only happen in these stages </a:t>
            </a:r>
            <a:r>
              <a:rPr lang="en-IE" dirty="0">
                <a:solidFill>
                  <a:schemeClr val="tx1">
                    <a:lumMod val="75000"/>
                    <a:lumOff val="25000"/>
                  </a:schemeClr>
                </a:solidFill>
                <a:latin typeface="Merriweather"/>
              </a:rPr>
              <a:t>but often happen throughout all stages of the </a:t>
            </a:r>
            <a:r>
              <a:rPr lang="en-IE" b="0" i="0" dirty="0">
                <a:solidFill>
                  <a:schemeClr val="tx1">
                    <a:lumMod val="75000"/>
                    <a:lumOff val="25000"/>
                  </a:schemeClr>
                </a:solidFill>
                <a:effectLst/>
                <a:latin typeface="Merriweather"/>
              </a:rPr>
              <a:t>Design Thinking process. Design thinkers often analyse a situation before combining new insights, and then analyse their synthesised findings once more to create a more detailed syntheses.</a:t>
            </a:r>
          </a:p>
        </p:txBody>
      </p:sp>
      <p:sp>
        <p:nvSpPr>
          <p:cNvPr id="7" name="Text Placeholder 6">
            <a:extLst>
              <a:ext uri="{FF2B5EF4-FFF2-40B4-BE49-F238E27FC236}">
                <a16:creationId xmlns:a16="http://schemas.microsoft.com/office/drawing/2014/main" id="{13BA1BEE-048B-40D3-ABE0-FC109B0234C6}"/>
              </a:ext>
            </a:extLst>
          </p:cNvPr>
          <p:cNvSpPr>
            <a:spLocks noGrp="1"/>
          </p:cNvSpPr>
          <p:nvPr>
            <p:ph type="body" sz="quarter" idx="15"/>
          </p:nvPr>
        </p:nvSpPr>
        <p:spPr>
          <a:xfrm>
            <a:off x="186639" y="617875"/>
            <a:ext cx="11784594" cy="930268"/>
          </a:xfrm>
        </p:spPr>
        <p:txBody>
          <a:bodyPr>
            <a:normAutofit fontScale="92500"/>
          </a:bodyPr>
          <a:lstStyle/>
          <a:p>
            <a:pPr marL="742950" indent="-742950">
              <a:buFont typeface="+mj-lt"/>
              <a:buAutoNum type="arabicPeriod" startAt="2"/>
            </a:pPr>
            <a:r>
              <a:rPr lang="en-IE" b="1" dirty="0"/>
              <a:t>Define - First You Need to Understand Analysis and Synthesis!</a:t>
            </a:r>
          </a:p>
          <a:p>
            <a:endParaRPr lang="en-IE" dirty="0"/>
          </a:p>
        </p:txBody>
      </p:sp>
    </p:spTree>
    <p:extLst>
      <p:ext uri="{BB962C8B-B14F-4D97-AF65-F5344CB8AC3E}">
        <p14:creationId xmlns:p14="http://schemas.microsoft.com/office/powerpoint/2010/main" val="4240090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E0E72D-C292-4491-A72F-388AD6AE9DDB}"/>
              </a:ext>
            </a:extLst>
          </p:cNvPr>
          <p:cNvSpPr>
            <a:spLocks noGrp="1"/>
          </p:cNvSpPr>
          <p:nvPr>
            <p:ph type="body" sz="quarter" idx="14"/>
          </p:nvPr>
        </p:nvSpPr>
        <p:spPr>
          <a:xfrm>
            <a:off x="451756" y="2156840"/>
            <a:ext cx="11288487" cy="4007468"/>
          </a:xfrm>
        </p:spPr>
        <p:txBody>
          <a:bodyPr/>
          <a:lstStyle/>
          <a:p>
            <a:pPr marL="342900" indent="-342900" algn="l">
              <a:buFont typeface="Arial" panose="020B0604020202020204" pitchFamily="34" charset="0"/>
              <a:buChar char="•"/>
            </a:pPr>
            <a:r>
              <a:rPr lang="en-IE" b="1" i="0" dirty="0">
                <a:solidFill>
                  <a:srgbClr val="F89D2A"/>
                </a:solidFill>
                <a:effectLst/>
                <a:latin typeface="Merriweather"/>
                <a:hlinkClick r:id="rId2">
                  <a:extLst>
                    <a:ext uri="{A12FA001-AC4F-418D-AE19-62706E023703}">
                      <ahyp:hlinkClr xmlns:ahyp="http://schemas.microsoft.com/office/drawing/2018/hyperlinkcolor" val="tx"/>
                    </a:ext>
                  </a:extLst>
                </a:hlinkClick>
              </a:rPr>
              <a:t>Human-</a:t>
            </a:r>
            <a:r>
              <a:rPr lang="en-IE" b="1" i="0" dirty="0" err="1">
                <a:solidFill>
                  <a:srgbClr val="F89D2A"/>
                </a:solidFill>
                <a:effectLst/>
                <a:latin typeface="Merriweather"/>
                <a:hlinkClick r:id="rId2">
                  <a:extLst>
                    <a:ext uri="{A12FA001-AC4F-418D-AE19-62706E023703}">
                      <ahyp:hlinkClr xmlns:ahyp="http://schemas.microsoft.com/office/drawing/2018/hyperlinkcolor" val="tx"/>
                    </a:ext>
                  </a:extLst>
                </a:hlinkClick>
              </a:rPr>
              <a:t>centered</a:t>
            </a:r>
            <a:r>
              <a:rPr lang="en-IE" b="1" i="0" dirty="0">
                <a:solidFill>
                  <a:srgbClr val="F89D2A"/>
                </a:solidFill>
                <a:effectLst/>
                <a:latin typeface="Merriweather"/>
                <a:hlinkClick r:id="rId2">
                  <a:extLst>
                    <a:ext uri="{A12FA001-AC4F-418D-AE19-62706E023703}">
                      <ahyp:hlinkClr xmlns:ahyp="http://schemas.microsoft.com/office/drawing/2018/hyperlinkcolor" val="tx"/>
                    </a:ext>
                  </a:extLst>
                </a:hlinkClick>
              </a:rPr>
              <a:t>.</a:t>
            </a:r>
            <a:r>
              <a:rPr lang="en-IE" b="0" i="0" dirty="0">
                <a:solidFill>
                  <a:srgbClr val="F89D2A"/>
                </a:solidFill>
                <a:effectLst/>
                <a:latin typeface="Merriweather"/>
                <a:hlinkClick r:id="rId2">
                  <a:extLst>
                    <a:ext uri="{A12FA001-AC4F-418D-AE19-62706E023703}">
                      <ahyp:hlinkClr xmlns:ahyp="http://schemas.microsoft.com/office/drawing/2018/hyperlinkcolor" val="tx"/>
                    </a:ext>
                  </a:extLst>
                </a:hlinkClick>
              </a:rPr>
              <a:t> </a:t>
            </a:r>
            <a:r>
              <a:rPr lang="en-IE" b="0" i="0" dirty="0">
                <a:solidFill>
                  <a:schemeClr val="tx1">
                    <a:lumMod val="75000"/>
                    <a:lumOff val="25000"/>
                  </a:schemeClr>
                </a:solidFill>
                <a:effectLst/>
                <a:latin typeface="Merriweather"/>
              </a:rPr>
              <a:t>Where decide on your problem statement to your users or </a:t>
            </a:r>
            <a:r>
              <a:rPr lang="en-IE" b="0" i="0" dirty="0">
                <a:solidFill>
                  <a:schemeClr val="tx1">
                    <a:lumMod val="75000"/>
                    <a:lumOff val="25000"/>
                  </a:schemeClr>
                </a:solidFill>
                <a:effectLst/>
                <a:latin typeface="Merriweather"/>
                <a:hlinkClick r:id="rId3"/>
              </a:rPr>
              <a:t>target audience</a:t>
            </a:r>
            <a:r>
              <a:rPr lang="en-IE" b="0" i="0" dirty="0">
                <a:solidFill>
                  <a:schemeClr val="tx1">
                    <a:lumMod val="75000"/>
                    <a:lumOff val="25000"/>
                  </a:schemeClr>
                </a:solidFill>
                <a:effectLst/>
                <a:latin typeface="Merriweather"/>
              </a:rPr>
              <a:t>, needs and what you discovered about them in the Empathise phase. The problem statement should be about the people the you are trying to help, not only about the technology, making money or what the product or service will look like.</a:t>
            </a:r>
          </a:p>
          <a:p>
            <a:pPr marL="342900" indent="-342900" algn="l">
              <a:buFont typeface="Arial" panose="020B0604020202020204" pitchFamily="34" charset="0"/>
              <a:buChar char="•"/>
            </a:pPr>
            <a:r>
              <a:rPr lang="en-IE" b="1" i="0" dirty="0">
                <a:solidFill>
                  <a:srgbClr val="ED2A59"/>
                </a:solidFill>
                <a:effectLst/>
                <a:latin typeface="Merriweather"/>
              </a:rPr>
              <a:t>Broad enough for creative freedom. </a:t>
            </a:r>
            <a:r>
              <a:rPr lang="en-IE" dirty="0">
                <a:solidFill>
                  <a:schemeClr val="tx1">
                    <a:lumMod val="75000"/>
                    <a:lumOff val="25000"/>
                  </a:schemeClr>
                </a:solidFill>
                <a:latin typeface="Merriweather"/>
              </a:rPr>
              <a:t>This means don’t</a:t>
            </a:r>
            <a:r>
              <a:rPr lang="en-IE" b="0" i="0" dirty="0">
                <a:solidFill>
                  <a:schemeClr val="tx1">
                    <a:lumMod val="75000"/>
                    <a:lumOff val="25000"/>
                  </a:schemeClr>
                </a:solidFill>
                <a:effectLst/>
                <a:latin typeface="Merriweather"/>
              </a:rPr>
              <a:t> focus too much on a specific way to apply your solution. The problem statement should also not list technical requirements because this will restrict you and stop you from exploring areas that might bring unexpected value and discoveries to your solution.</a:t>
            </a:r>
          </a:p>
          <a:p>
            <a:pPr marL="342900" indent="-342900" algn="l">
              <a:buFont typeface="Arial" panose="020B0604020202020204" pitchFamily="34" charset="0"/>
              <a:buChar char="•"/>
            </a:pPr>
            <a:r>
              <a:rPr lang="en-IE" b="1" i="0" dirty="0">
                <a:solidFill>
                  <a:srgbClr val="00A489"/>
                </a:solidFill>
                <a:effectLst/>
                <a:latin typeface="Merriweather"/>
              </a:rPr>
              <a:t>Narrow enough to make it manageable.</a:t>
            </a:r>
            <a:r>
              <a:rPr lang="en-IE" b="0" i="0" dirty="0">
                <a:solidFill>
                  <a:srgbClr val="00A489"/>
                </a:solidFill>
                <a:effectLst/>
                <a:latin typeface="Merriweather"/>
              </a:rPr>
              <a:t> </a:t>
            </a:r>
            <a:r>
              <a:rPr lang="en-IE" b="0" i="0" dirty="0">
                <a:solidFill>
                  <a:schemeClr val="tx1">
                    <a:lumMod val="75000"/>
                    <a:lumOff val="25000"/>
                  </a:schemeClr>
                </a:solidFill>
                <a:effectLst/>
                <a:latin typeface="Merriweather"/>
              </a:rPr>
              <a:t>It should not be too </a:t>
            </a:r>
            <a:r>
              <a:rPr lang="en-IE" dirty="0">
                <a:solidFill>
                  <a:schemeClr val="tx1">
                    <a:lumMod val="75000"/>
                    <a:lumOff val="25000"/>
                  </a:schemeClr>
                </a:solidFill>
                <a:latin typeface="Merriweather"/>
              </a:rPr>
              <a:t>broad or general, needs to be specific enough so someone understands it in one sentence. It should be clear to what the project is and its purpose so that it is easily manageable.</a:t>
            </a:r>
            <a:endParaRPr lang="en-IE" b="0" i="0" dirty="0">
              <a:solidFill>
                <a:schemeClr val="tx1">
                  <a:lumMod val="75000"/>
                  <a:lumOff val="25000"/>
                </a:schemeClr>
              </a:solidFill>
              <a:effectLst/>
              <a:latin typeface="Merriweather"/>
            </a:endParaRPr>
          </a:p>
        </p:txBody>
      </p:sp>
      <p:sp>
        <p:nvSpPr>
          <p:cNvPr id="7" name="Text Placeholder 6">
            <a:extLst>
              <a:ext uri="{FF2B5EF4-FFF2-40B4-BE49-F238E27FC236}">
                <a16:creationId xmlns:a16="http://schemas.microsoft.com/office/drawing/2014/main" id="{13BA1BEE-048B-40D3-ABE0-FC109B0234C6}"/>
              </a:ext>
            </a:extLst>
          </p:cNvPr>
          <p:cNvSpPr>
            <a:spLocks noGrp="1"/>
          </p:cNvSpPr>
          <p:nvPr>
            <p:ph type="body" sz="quarter" idx="15"/>
          </p:nvPr>
        </p:nvSpPr>
        <p:spPr/>
        <p:txBody>
          <a:bodyPr/>
          <a:lstStyle/>
          <a:p>
            <a:pPr marL="742950" indent="-742950">
              <a:buFont typeface="+mj-lt"/>
              <a:buAutoNum type="arabicPeriod" startAt="2"/>
            </a:pPr>
            <a:r>
              <a:rPr lang="en-IE" b="1" dirty="0"/>
              <a:t>Define - A Good Problem Statement Should be…</a:t>
            </a:r>
          </a:p>
          <a:p>
            <a:endParaRPr lang="en-IE" dirty="0"/>
          </a:p>
        </p:txBody>
      </p:sp>
    </p:spTree>
    <p:extLst>
      <p:ext uri="{BB962C8B-B14F-4D97-AF65-F5344CB8AC3E}">
        <p14:creationId xmlns:p14="http://schemas.microsoft.com/office/powerpoint/2010/main" val="577265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888920" y="2587693"/>
            <a:ext cx="5805395" cy="1327603"/>
          </a:xfrm>
        </p:spPr>
        <p:txBody>
          <a:bodyPr/>
          <a:lstStyle/>
          <a:p>
            <a:r>
              <a:rPr lang="en-IE" sz="4800" b="1" dirty="0"/>
              <a:t>Problem Statements</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255182" y="1349716"/>
            <a:ext cx="5086364" cy="4158567"/>
          </a:xfrm>
        </p:spPr>
        <p:txBody>
          <a:bodyPr/>
          <a:lstStyle/>
          <a:p>
            <a:pPr algn="l"/>
            <a:r>
              <a:rPr lang="en-IE" b="1" i="1" dirty="0">
                <a:solidFill>
                  <a:srgbClr val="FDA81F"/>
                </a:solidFill>
                <a:effectLst/>
                <a:latin typeface="Merriweather"/>
              </a:rPr>
              <a:t>Put Your ‘Users' Needs and Problems in </a:t>
            </a:r>
            <a:r>
              <a:rPr lang="en-IE" b="1" i="1" dirty="0">
                <a:solidFill>
                  <a:srgbClr val="FDA81F"/>
                </a:solidFill>
                <a:latin typeface="Merriweather"/>
              </a:rPr>
              <a:t>One</a:t>
            </a:r>
            <a:r>
              <a:rPr lang="en-IE" b="1" i="1" dirty="0">
                <a:solidFill>
                  <a:srgbClr val="FDA81F"/>
                </a:solidFill>
                <a:effectLst/>
                <a:latin typeface="Merriweather"/>
              </a:rPr>
              <a:t> Statement or Sentence</a:t>
            </a:r>
          </a:p>
          <a:p>
            <a:pPr algn="l"/>
            <a:r>
              <a:rPr lang="en-IE" b="1" i="0" dirty="0">
                <a:solidFill>
                  <a:schemeClr val="tx1">
                    <a:lumMod val="75000"/>
                    <a:lumOff val="25000"/>
                  </a:schemeClr>
                </a:solidFill>
                <a:effectLst/>
              </a:rPr>
              <a:t>First start thinking….</a:t>
            </a:r>
          </a:p>
          <a:p>
            <a:pPr marL="342900" indent="-342900" algn="l">
              <a:buFont typeface="Arial" panose="020B0604020202020204" pitchFamily="34" charset="0"/>
              <a:buChar char="•"/>
            </a:pPr>
            <a:r>
              <a:rPr lang="en-US" i="1" dirty="0">
                <a:latin typeface="Calibri" panose="020F0502020204030204" pitchFamily="34" charset="0"/>
                <a:cs typeface="Calibri" panose="020F0502020204030204" pitchFamily="34" charset="0"/>
              </a:rPr>
              <a:t>What is the problem or pain you want to address? </a:t>
            </a:r>
          </a:p>
          <a:p>
            <a:pPr marL="342900" indent="-342900" algn="l">
              <a:buFont typeface="Arial" panose="020B0604020202020204" pitchFamily="34" charset="0"/>
              <a:buChar char="•"/>
            </a:pPr>
            <a:r>
              <a:rPr lang="en-US" i="1" dirty="0">
                <a:latin typeface="Calibri" panose="020F0502020204030204" pitchFamily="34" charset="0"/>
                <a:cs typeface="Calibri" panose="020F0502020204030204" pitchFamily="34" charset="0"/>
              </a:rPr>
              <a:t>What exactly do the users need? What are they saying? </a:t>
            </a:r>
          </a:p>
          <a:p>
            <a:pPr marL="342900" indent="-342900" algn="l">
              <a:buFont typeface="Arial" panose="020B0604020202020204" pitchFamily="34" charset="0"/>
              <a:buChar char="•"/>
            </a:pPr>
            <a:r>
              <a:rPr lang="en-US" i="1" dirty="0">
                <a:latin typeface="Calibri" panose="020F0502020204030204" pitchFamily="34" charset="0"/>
                <a:cs typeface="Calibri" panose="020F0502020204030204" pitchFamily="34" charset="0"/>
              </a:rPr>
              <a:t>Any key points and information discovered? </a:t>
            </a:r>
          </a:p>
          <a:p>
            <a:pPr marL="342900" indent="-342900" algn="l">
              <a:buFont typeface="Arial" panose="020B0604020202020204" pitchFamily="34" charset="0"/>
              <a:buChar char="•"/>
            </a:pPr>
            <a:r>
              <a:rPr lang="en-US" i="1" dirty="0">
                <a:latin typeface="Calibri" panose="020F0502020204030204" pitchFamily="34" charset="0"/>
                <a:cs typeface="Calibri" panose="020F0502020204030204" pitchFamily="34" charset="0"/>
              </a:rPr>
              <a:t>What is preventing them from solving these problems? Where are their roadblocks? </a:t>
            </a:r>
          </a:p>
          <a:p>
            <a:pPr marL="342900" indent="-342900" algn="l">
              <a:buFont typeface="Arial" panose="020B0604020202020204" pitchFamily="34" charset="0"/>
              <a:buChar char="•"/>
            </a:pPr>
            <a:r>
              <a:rPr lang="en-US" i="1" dirty="0">
                <a:latin typeface="Calibri" panose="020F0502020204030204" pitchFamily="34" charset="0"/>
                <a:cs typeface="Calibri" panose="020F0502020204030204" pitchFamily="34" charset="0"/>
              </a:rPr>
              <a:t>What do they say, think and feel? </a:t>
            </a:r>
            <a:endParaRPr lang="en-IE" i="1" dirty="0">
              <a:latin typeface="Calibri" panose="020F0502020204030204" pitchFamily="34" charset="0"/>
              <a:cs typeface="Calibri" panose="020F0502020204030204" pitchFamily="34" charset="0"/>
            </a:endParaRPr>
          </a:p>
          <a:p>
            <a:pPr algn="l"/>
            <a:endParaRPr lang="en-IE" b="0" i="0" dirty="0">
              <a:solidFill>
                <a:schemeClr val="tx1">
                  <a:lumMod val="75000"/>
                  <a:lumOff val="25000"/>
                </a:schemeClr>
              </a:solidFill>
              <a:effectLst/>
              <a:latin typeface="var(--font-serif)"/>
            </a:endParaRPr>
          </a:p>
          <a:p>
            <a:endParaRPr lang="en-IE" dirty="0"/>
          </a:p>
        </p:txBody>
      </p:sp>
      <p:sp>
        <p:nvSpPr>
          <p:cNvPr id="15" name="Text Placeholder 5">
            <a:extLst>
              <a:ext uri="{FF2B5EF4-FFF2-40B4-BE49-F238E27FC236}">
                <a16:creationId xmlns:a16="http://schemas.microsoft.com/office/drawing/2014/main" id="{BE87B0E4-8DF7-428D-BE0C-9E9FC63FC5A2}"/>
              </a:ext>
            </a:extLst>
          </p:cNvPr>
          <p:cNvSpPr txBox="1">
            <a:spLocks/>
          </p:cNvSpPr>
          <p:nvPr/>
        </p:nvSpPr>
        <p:spPr>
          <a:xfrm>
            <a:off x="1" y="0"/>
            <a:ext cx="5661026" cy="1134824"/>
          </a:xfrm>
          <a:prstGeom prst="rect">
            <a:avLst/>
          </a:prstGeom>
          <a:solidFill>
            <a:srgbClr val="40A67A"/>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solidFill>
                  <a:schemeClr val="bg1"/>
                </a:solidFill>
              </a:rPr>
              <a:t>Problem Statements</a:t>
            </a:r>
          </a:p>
        </p:txBody>
      </p:sp>
      <p:pic>
        <p:nvPicPr>
          <p:cNvPr id="21" name="Picture Placeholder 20" descr="A picture containing text&#10;&#10;Description automatically generated">
            <a:extLst>
              <a:ext uri="{FF2B5EF4-FFF2-40B4-BE49-F238E27FC236}">
                <a16:creationId xmlns:a16="http://schemas.microsoft.com/office/drawing/2014/main" id="{61BB6043-04E9-46BA-8BC6-7C924BDFFF26}"/>
              </a:ext>
            </a:extLst>
          </p:cNvPr>
          <p:cNvPicPr>
            <a:picLocks noGrp="1" noChangeAspect="1"/>
          </p:cNvPicPr>
          <p:nvPr>
            <p:ph type="pic" sz="quarter" idx="10"/>
          </p:nvPr>
        </p:nvPicPr>
        <p:blipFill>
          <a:blip r:embed="rId2"/>
          <a:srcRect t="3927" b="3927"/>
          <a:stretch>
            <a:fillRect/>
          </a:stretch>
        </p:blipFill>
        <p:spPr>
          <a:xfrm>
            <a:off x="6530975" y="784225"/>
            <a:ext cx="3832225" cy="5289550"/>
          </a:xfrm>
        </p:spPr>
      </p:pic>
    </p:spTree>
    <p:extLst>
      <p:ext uri="{BB962C8B-B14F-4D97-AF65-F5344CB8AC3E}">
        <p14:creationId xmlns:p14="http://schemas.microsoft.com/office/powerpoint/2010/main" val="2510487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D047A00-EC18-413C-A734-233E88D98137}"/>
              </a:ext>
            </a:extLst>
          </p:cNvPr>
          <p:cNvSpPr>
            <a:spLocks noGrp="1"/>
          </p:cNvSpPr>
          <p:nvPr>
            <p:ph type="body" sz="quarter" idx="14"/>
          </p:nvPr>
        </p:nvSpPr>
        <p:spPr>
          <a:xfrm>
            <a:off x="5087666" y="331505"/>
            <a:ext cx="6757004" cy="1276537"/>
          </a:xfrm>
        </p:spPr>
        <p:txBody>
          <a:bodyPr>
            <a:normAutofit fontScale="85000" lnSpcReduction="20000"/>
          </a:bodyPr>
          <a:lstStyle/>
          <a:p>
            <a:pPr marL="742950" indent="-742950">
              <a:buFont typeface="+mj-lt"/>
              <a:buAutoNum type="arabicPeriod" startAt="2"/>
            </a:pPr>
            <a:r>
              <a:rPr lang="en-IE" sz="4400" b="1" dirty="0"/>
              <a:t>Define Your Problem Exercise </a:t>
            </a:r>
            <a:r>
              <a:rPr lang="en-IE" b="1" dirty="0"/>
              <a:t>Evaluation your interview or discussion group feedback…</a:t>
            </a:r>
          </a:p>
        </p:txBody>
      </p:sp>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5108152" y="1827357"/>
            <a:ext cx="6632907" cy="1726247"/>
          </a:xfrm>
        </p:spPr>
        <p:txBody>
          <a:bodyPr/>
          <a:lstStyle/>
          <a:p>
            <a:pPr marL="514350" indent="-514350">
              <a:buFont typeface="+mj-lt"/>
              <a:buAutoNum type="arabicPeriod"/>
            </a:pPr>
            <a:r>
              <a:rPr lang="en-IE" sz="2800" dirty="0"/>
              <a:t>Draw a circle in the middle of an A4 Sheet of paper and write down what you think is the main problem.</a:t>
            </a:r>
          </a:p>
          <a:p>
            <a:pPr marL="514350" indent="-514350">
              <a:buFont typeface="+mj-lt"/>
              <a:buAutoNum type="arabicPeriod"/>
            </a:pPr>
            <a:r>
              <a:rPr lang="en-IE" sz="2800" dirty="0"/>
              <a:t>Create arrows with responses addressing the following questions. </a:t>
            </a:r>
          </a:p>
          <a:p>
            <a:pPr marL="514350" indent="-514350">
              <a:buFont typeface="+mj-lt"/>
              <a:buAutoNum type="arabicPeriod"/>
            </a:pPr>
            <a:r>
              <a:rPr lang="en-IE" sz="2800" dirty="0"/>
              <a:t>Go through each responses from your interview or discussion group and </a:t>
            </a:r>
            <a:r>
              <a:rPr lang="en-IE" sz="2800" dirty="0" err="1"/>
              <a:t>and</a:t>
            </a:r>
            <a:r>
              <a:rPr lang="en-IE" sz="2800" dirty="0"/>
              <a:t> write down the answers to the following questions in the next slide….</a:t>
            </a:r>
          </a:p>
          <a:p>
            <a:pPr marL="514350" indent="-514350">
              <a:buFont typeface="Wingdings" panose="05000000000000000000" pitchFamily="2" charset="2"/>
              <a:buChar char="q"/>
            </a:pPr>
            <a:endParaRPr lang="en-IE" sz="2800" dirty="0"/>
          </a:p>
        </p:txBody>
      </p:sp>
      <p:sp>
        <p:nvSpPr>
          <p:cNvPr id="3" name="Picture Placeholder 2">
            <a:extLst>
              <a:ext uri="{FF2B5EF4-FFF2-40B4-BE49-F238E27FC236}">
                <a16:creationId xmlns:a16="http://schemas.microsoft.com/office/drawing/2014/main"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a16="http://schemas.microsoft.com/office/drawing/2014/main"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2952389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D047A00-EC18-413C-A734-233E88D98137}"/>
              </a:ext>
            </a:extLst>
          </p:cNvPr>
          <p:cNvSpPr>
            <a:spLocks noGrp="1"/>
          </p:cNvSpPr>
          <p:nvPr>
            <p:ph type="body" sz="quarter" idx="14"/>
          </p:nvPr>
        </p:nvSpPr>
        <p:spPr>
          <a:xfrm>
            <a:off x="5087666" y="331505"/>
            <a:ext cx="6757004" cy="1276537"/>
          </a:xfrm>
        </p:spPr>
        <p:txBody>
          <a:bodyPr>
            <a:normAutofit fontScale="85000" lnSpcReduction="20000"/>
          </a:bodyPr>
          <a:lstStyle/>
          <a:p>
            <a:pPr marL="742950" indent="-742950">
              <a:buFont typeface="+mj-lt"/>
              <a:buAutoNum type="arabicPeriod" startAt="2"/>
            </a:pPr>
            <a:r>
              <a:rPr lang="en-IE" sz="4400" b="1" dirty="0"/>
              <a:t>Define Your Problem Exercise </a:t>
            </a:r>
            <a:r>
              <a:rPr lang="en-IE" b="1" dirty="0"/>
              <a:t>Evaluation your interview or discussion group feedback…</a:t>
            </a:r>
          </a:p>
        </p:txBody>
      </p:sp>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5321582" y="1608042"/>
            <a:ext cx="6990920" cy="1726247"/>
          </a:xfrm>
        </p:spPr>
        <p:txBody>
          <a:bodyPr/>
          <a:lstStyle/>
          <a:p>
            <a:pPr marL="457200" indent="-457200">
              <a:spcBef>
                <a:spcPts val="0"/>
              </a:spcBef>
              <a:buFont typeface="Arial" panose="020B0604020202020204" pitchFamily="34" charset="0"/>
              <a:buChar char="•"/>
            </a:pPr>
            <a:r>
              <a:rPr lang="en-IE" sz="2800" dirty="0"/>
              <a:t>Write down the top 5 problems and possible solutions?</a:t>
            </a:r>
          </a:p>
          <a:p>
            <a:pPr marL="457200" indent="-457200">
              <a:spcBef>
                <a:spcPts val="0"/>
              </a:spcBef>
              <a:buFont typeface="Arial" panose="020B0604020202020204" pitchFamily="34" charset="0"/>
              <a:buChar char="•"/>
            </a:pPr>
            <a:r>
              <a:rPr lang="en-IE" sz="2800" dirty="0"/>
              <a:t>How do they feel? What would make them feel happy, relieved, satisfied?</a:t>
            </a:r>
          </a:p>
          <a:p>
            <a:pPr marL="457200" indent="-457200">
              <a:spcBef>
                <a:spcPts val="0"/>
              </a:spcBef>
              <a:buFont typeface="Arial" panose="020B0604020202020204" pitchFamily="34" charset="0"/>
              <a:buChar char="•"/>
            </a:pPr>
            <a:r>
              <a:rPr lang="en-IE" sz="2800" dirty="0"/>
              <a:t>What do you need to change? How are you going to change it?</a:t>
            </a:r>
          </a:p>
          <a:p>
            <a:pPr marL="457200" indent="-457200">
              <a:spcBef>
                <a:spcPts val="0"/>
              </a:spcBef>
              <a:buFont typeface="Arial" panose="020B0604020202020204" pitchFamily="34" charset="0"/>
              <a:buChar char="•"/>
            </a:pPr>
            <a:r>
              <a:rPr lang="en-IE" sz="2800" dirty="0"/>
              <a:t>What was interesting? What is missing? What are the opportunities?</a:t>
            </a:r>
          </a:p>
          <a:p>
            <a:pPr marL="457200" indent="-457200">
              <a:spcBef>
                <a:spcPts val="0"/>
              </a:spcBef>
              <a:buFont typeface="Arial" panose="020B0604020202020204" pitchFamily="34" charset="0"/>
              <a:buChar char="•"/>
            </a:pPr>
            <a:r>
              <a:rPr lang="en-IE" sz="2800" dirty="0"/>
              <a:t>Pick the main points and problem and insert them in the circle, these are the words that you will consider for your problem statement</a:t>
            </a:r>
            <a:endParaRPr lang="en-IE" sz="4000" dirty="0"/>
          </a:p>
          <a:p>
            <a:pPr marL="514350" indent="-514350">
              <a:spcBef>
                <a:spcPts val="0"/>
              </a:spcBef>
              <a:buFont typeface="Wingdings" panose="05000000000000000000" pitchFamily="2" charset="2"/>
              <a:buChar char="q"/>
            </a:pPr>
            <a:endParaRPr lang="en-IE" sz="2800" dirty="0"/>
          </a:p>
        </p:txBody>
      </p:sp>
      <p:sp>
        <p:nvSpPr>
          <p:cNvPr id="3" name="Picture Placeholder 2">
            <a:extLst>
              <a:ext uri="{FF2B5EF4-FFF2-40B4-BE49-F238E27FC236}">
                <a16:creationId xmlns:a16="http://schemas.microsoft.com/office/drawing/2014/main"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a16="http://schemas.microsoft.com/office/drawing/2014/main"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3013667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D047A00-EC18-413C-A734-233E88D98137}"/>
              </a:ext>
            </a:extLst>
          </p:cNvPr>
          <p:cNvSpPr>
            <a:spLocks noGrp="1"/>
          </p:cNvSpPr>
          <p:nvPr>
            <p:ph type="body" sz="quarter" idx="14"/>
          </p:nvPr>
        </p:nvSpPr>
        <p:spPr>
          <a:xfrm>
            <a:off x="5087666" y="331505"/>
            <a:ext cx="6757004" cy="1276537"/>
          </a:xfrm>
        </p:spPr>
        <p:txBody>
          <a:bodyPr>
            <a:normAutofit fontScale="85000" lnSpcReduction="20000"/>
          </a:bodyPr>
          <a:lstStyle/>
          <a:p>
            <a:pPr marL="742950" indent="-742950">
              <a:buFont typeface="+mj-lt"/>
              <a:buAutoNum type="arabicPeriod" startAt="2"/>
            </a:pPr>
            <a:r>
              <a:rPr lang="en-IE" sz="4400" b="1" dirty="0"/>
              <a:t>Define Your Problem Exercise </a:t>
            </a:r>
            <a:r>
              <a:rPr lang="en-IE" b="1" dirty="0"/>
              <a:t>Evaluation your interview or discussion group feedback…</a:t>
            </a:r>
          </a:p>
        </p:txBody>
      </p:sp>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5321582" y="1895121"/>
            <a:ext cx="6990920" cy="1726247"/>
          </a:xfrm>
        </p:spPr>
        <p:txBody>
          <a:bodyPr/>
          <a:lstStyle/>
          <a:p>
            <a:pPr marL="514350" indent="-514350">
              <a:buFont typeface="+mj-lt"/>
              <a:buAutoNum type="arabicPeriod"/>
            </a:pPr>
            <a:r>
              <a:rPr lang="en-IE" sz="2800" dirty="0"/>
              <a:t>Summarise your findings making them clear and short</a:t>
            </a:r>
          </a:p>
          <a:p>
            <a:pPr marL="514350" indent="-514350">
              <a:buFont typeface="+mj-lt"/>
              <a:buAutoNum type="arabicPeriod"/>
            </a:pPr>
            <a:r>
              <a:rPr lang="en-IE" sz="2800" dirty="0"/>
              <a:t>Highlight the main problem points and put in circle in the middle of your page, these are the words that you will consider for your problem statement</a:t>
            </a:r>
            <a:endParaRPr lang="en-IE" sz="4000" dirty="0"/>
          </a:p>
          <a:p>
            <a:pPr marL="514350" indent="-514350">
              <a:buFont typeface="+mj-lt"/>
              <a:buAutoNum type="arabicPeriod"/>
            </a:pPr>
            <a:r>
              <a:rPr lang="en-IE" sz="2800" b="1" dirty="0"/>
              <a:t>What is Your Mission or Problem? </a:t>
            </a:r>
            <a:r>
              <a:rPr lang="en-IE" sz="2800" dirty="0"/>
              <a:t>Next narrow your findings again down to one main problem or statement sentence…think of it like a mission statement!</a:t>
            </a:r>
            <a:endParaRPr lang="en-IE" sz="1800" dirty="0"/>
          </a:p>
          <a:p>
            <a:pPr marL="514350" indent="-514350">
              <a:spcBef>
                <a:spcPts val="0"/>
              </a:spcBef>
              <a:buFont typeface="Wingdings" panose="05000000000000000000" pitchFamily="2" charset="2"/>
              <a:buChar char="q"/>
            </a:pPr>
            <a:endParaRPr lang="en-IE" sz="2800" dirty="0"/>
          </a:p>
        </p:txBody>
      </p:sp>
      <p:sp>
        <p:nvSpPr>
          <p:cNvPr id="3" name="Picture Placeholder 2">
            <a:extLst>
              <a:ext uri="{FF2B5EF4-FFF2-40B4-BE49-F238E27FC236}">
                <a16:creationId xmlns:a16="http://schemas.microsoft.com/office/drawing/2014/main"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a16="http://schemas.microsoft.com/office/drawing/2014/main"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3435062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en-IE" sz="3600" dirty="0">
                <a:solidFill>
                  <a:srgbClr val="A6377D"/>
                </a:solidFill>
                <a:latin typeface="Cooper Black" panose="0208090404030B020404" pitchFamily="18" charset="0"/>
              </a:rPr>
              <a:t>EXAMPLE YDSI</a:t>
            </a:r>
            <a:r>
              <a:rPr lang="en-IE" dirty="0">
                <a:solidFill>
                  <a:srgbClr val="A6377D"/>
                </a:solidFill>
                <a:latin typeface="Cooper Black" panose="0208090404030B020404" pitchFamily="18" charset="0"/>
              </a:rPr>
              <a:t> - </a:t>
            </a:r>
            <a:r>
              <a:rPr lang="en-IE" dirty="0">
                <a:solidFill>
                  <a:srgbClr val="A6377D"/>
                </a:solidFill>
                <a:latin typeface="Cooper Black" panose="0208090404030B020404" pitchFamily="18" charset="0"/>
                <a:hlinkClick r:id="rId2">
                  <a:extLst>
                    <a:ext uri="{A12FA001-AC4F-418D-AE19-62706E023703}">
                      <ahyp:hlinkClr xmlns:ahyp="http://schemas.microsoft.com/office/drawing/2018/hyperlinkcolor" val="tx"/>
                    </a:ext>
                  </a:extLst>
                </a:hlinkClick>
              </a:rPr>
              <a:t>ROOTED</a:t>
            </a:r>
            <a:endParaRPr lang="en-IE" b="1" i="0" dirty="0">
              <a:solidFill>
                <a:srgbClr val="A6377D"/>
              </a:solidFill>
              <a:effectLst/>
            </a:endParaRPr>
          </a:p>
          <a:p>
            <a:pPr>
              <a:spcBef>
                <a:spcPts val="0"/>
              </a:spcBef>
            </a:pPr>
            <a:r>
              <a:rPr lang="en-IE" sz="2400" dirty="0" err="1">
                <a:solidFill>
                  <a:schemeClr val="tx1">
                    <a:lumMod val="75000"/>
                    <a:lumOff val="25000"/>
                  </a:schemeClr>
                </a:solidFill>
              </a:rPr>
              <a:t>JoAnna</a:t>
            </a:r>
            <a:r>
              <a:rPr lang="en-IE" sz="2400" dirty="0">
                <a:solidFill>
                  <a:schemeClr val="tx1">
                    <a:lumMod val="75000"/>
                    <a:lumOff val="25000"/>
                  </a:schemeClr>
                </a:solidFill>
              </a:rPr>
              <a:t> Haugen, Slovenia</a:t>
            </a:r>
          </a:p>
          <a:p>
            <a:pPr algn="l">
              <a:spcBef>
                <a:spcPts val="0"/>
              </a:spcBef>
            </a:pPr>
            <a:r>
              <a:rPr lang="en-IE" sz="2400" b="1" dirty="0">
                <a:solidFill>
                  <a:srgbClr val="A6377D"/>
                </a:solidFill>
              </a:rPr>
              <a:t>Solutions platform at the intersection of </a:t>
            </a:r>
          </a:p>
          <a:p>
            <a:pPr algn="l">
              <a:spcBef>
                <a:spcPts val="0"/>
              </a:spcBef>
            </a:pPr>
            <a:r>
              <a:rPr lang="en-IE" sz="2400" b="1" dirty="0">
                <a:solidFill>
                  <a:srgbClr val="A6377D"/>
                </a:solidFill>
              </a:rPr>
              <a:t>sustainable tourism, storytelling, </a:t>
            </a:r>
          </a:p>
          <a:p>
            <a:pPr algn="l">
              <a:spcBef>
                <a:spcPts val="0"/>
              </a:spcBef>
            </a:pPr>
            <a:r>
              <a:rPr lang="en-IE" sz="2400" b="1" dirty="0">
                <a:solidFill>
                  <a:srgbClr val="A6377D"/>
                </a:solidFill>
              </a:rPr>
              <a:t>and social impact</a:t>
            </a:r>
            <a:r>
              <a:rPr lang="en-IE" sz="1200" b="1" i="0" dirty="0">
                <a:solidFill>
                  <a:srgbClr val="A6377D"/>
                </a:solidFill>
                <a:effectLst/>
                <a:latin typeface="Montserrat"/>
              </a:rPr>
              <a:t>.</a:t>
            </a:r>
          </a:p>
        </p:txBody>
      </p:sp>
      <p:sp>
        <p:nvSpPr>
          <p:cNvPr id="8" name="Text Placeholder 7">
            <a:extLst>
              <a:ext uri="{FF2B5EF4-FFF2-40B4-BE49-F238E27FC236}">
                <a16:creationId xmlns:a16="http://schemas.microsoft.com/office/drawing/2014/main" id="{3AA294D2-1174-4FA7-BD89-3A80EBBD3942}"/>
              </a:ext>
            </a:extLst>
          </p:cNvPr>
          <p:cNvSpPr>
            <a:spLocks noGrp="1"/>
          </p:cNvSpPr>
          <p:nvPr>
            <p:ph type="body" sz="quarter" idx="16"/>
          </p:nvPr>
        </p:nvSpPr>
        <p:spPr>
          <a:xfrm>
            <a:off x="9445998" y="41185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8B9D13E5-26F0-42E7-BCC4-932DB198E7CB}"/>
              </a:ext>
            </a:extLst>
          </p:cNvPr>
          <p:cNvSpPr>
            <a:spLocks noGrp="1"/>
          </p:cNvSpPr>
          <p:nvPr>
            <p:ph type="body" sz="quarter" idx="13"/>
          </p:nvPr>
        </p:nvSpPr>
        <p:spPr>
          <a:xfrm>
            <a:off x="6568411" y="1500763"/>
            <a:ext cx="4025705" cy="3715819"/>
          </a:xfrm>
        </p:spPr>
        <p:txBody>
          <a:bodyPr>
            <a:normAutofit/>
          </a:bodyPr>
          <a:lstStyle/>
          <a:p>
            <a:pPr>
              <a:spcBef>
                <a:spcPts val="0"/>
              </a:spcBef>
            </a:pPr>
            <a:r>
              <a:rPr lang="en-IE" sz="2400" i="0" dirty="0"/>
              <a:t>My mission through Rooted is to responsibly document, support, celebrate, and share sustainable travel-related initiatives that prioritize local communities and the planet — and to help others do the same..’ </a:t>
            </a:r>
          </a:p>
          <a:p>
            <a:pPr>
              <a:spcBef>
                <a:spcPts val="0"/>
              </a:spcBef>
            </a:pPr>
            <a:r>
              <a:rPr lang="en-IE" sz="2400" b="0" i="0" dirty="0">
                <a:effectLst/>
              </a:rPr>
              <a:t> </a:t>
            </a:r>
            <a:endParaRPr lang="en-IE" sz="2400" dirty="0"/>
          </a:p>
        </p:txBody>
      </p:sp>
      <p:sp>
        <p:nvSpPr>
          <p:cNvPr id="9" name="Text Placeholder 8">
            <a:extLst>
              <a:ext uri="{FF2B5EF4-FFF2-40B4-BE49-F238E27FC236}">
                <a16:creationId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6" name="Picture 5" descr="A person wearing a purple jacket&#10;&#10;Description automatically generated with low confidence">
            <a:extLst>
              <a:ext uri="{FF2B5EF4-FFF2-40B4-BE49-F238E27FC236}">
                <a16:creationId xmlns:a16="http://schemas.microsoft.com/office/drawing/2014/main" id="{FEB48E5B-5847-44D2-9B61-3AD52DC6F87A}"/>
              </a:ext>
            </a:extLst>
          </p:cNvPr>
          <p:cNvPicPr>
            <a:picLocks noChangeAspect="1"/>
          </p:cNvPicPr>
          <p:nvPr/>
        </p:nvPicPr>
        <p:blipFill>
          <a:blip r:embed="rId3"/>
          <a:stretch>
            <a:fillRect/>
          </a:stretch>
        </p:blipFill>
        <p:spPr>
          <a:xfrm>
            <a:off x="685658" y="2230958"/>
            <a:ext cx="4025705" cy="4228047"/>
          </a:xfrm>
          <a:prstGeom prst="teardrop">
            <a:avLst/>
          </a:prstGeom>
        </p:spPr>
      </p:pic>
    </p:spTree>
    <p:extLst>
      <p:ext uri="{BB962C8B-B14F-4D97-AF65-F5344CB8AC3E}">
        <p14:creationId xmlns:p14="http://schemas.microsoft.com/office/powerpoint/2010/main" val="448427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825741"/>
            <a:ext cx="7766627" cy="5206518"/>
          </a:xfrm>
        </p:spPr>
        <p:txBody>
          <a:bodyPr/>
          <a:lstStyle/>
          <a:p>
            <a:pPr>
              <a:lnSpc>
                <a:spcPct val="100000"/>
              </a:lnSpc>
              <a:spcBef>
                <a:spcPts val="0"/>
              </a:spcBef>
            </a:pPr>
            <a:r>
              <a:rPr lang="en-IE" b="1" dirty="0">
                <a:solidFill>
                  <a:srgbClr val="389DAE"/>
                </a:solidFill>
                <a:effectLst/>
              </a:rPr>
              <a:t>Q1</a:t>
            </a:r>
            <a:r>
              <a:rPr lang="en-IE" b="1" i="1" dirty="0">
                <a:solidFill>
                  <a:srgbClr val="389DAE"/>
                </a:solidFill>
                <a:effectLst/>
              </a:rPr>
              <a:t> </a:t>
            </a:r>
            <a:r>
              <a:rPr lang="en-IE" i="1" dirty="0">
                <a:solidFill>
                  <a:srgbClr val="E48E02"/>
                </a:solidFill>
                <a:effectLst/>
              </a:rPr>
              <a:t>How did you come up with the idea?</a:t>
            </a:r>
          </a:p>
          <a:p>
            <a:pPr>
              <a:lnSpc>
                <a:spcPct val="100000"/>
              </a:lnSpc>
              <a:spcBef>
                <a:spcPts val="0"/>
              </a:spcBef>
            </a:pPr>
            <a:endParaRPr lang="en-IE" i="1" dirty="0">
              <a:solidFill>
                <a:srgbClr val="E48E02"/>
              </a:solidFill>
            </a:endParaRPr>
          </a:p>
          <a:p>
            <a:pPr>
              <a:lnSpc>
                <a:spcPct val="100000"/>
              </a:lnSpc>
              <a:spcBef>
                <a:spcPts val="0"/>
              </a:spcBef>
            </a:pPr>
            <a:r>
              <a:rPr lang="en-IE" dirty="0">
                <a:solidFill>
                  <a:srgbClr val="666666"/>
                </a:solidFill>
              </a:rPr>
              <a:t>My own observations and experiences were the impetus behind Rooted. More than 15 years ago, I served as a U.S. Peace Corps volunteer in rural Kenya, and on numerous occasions, I saw the people in my own village come up with creative solutions to the problems they encountered. The idea that solutions born at the local level are often the best ones has always stuck with me. Yet most people don’t know about these creative, locally born solutions to some of the world’s most pressing issues because they don’t have exposure, big marketing budgets, etc. The goal is to solve the problem. </a:t>
            </a:r>
            <a:endParaRPr lang="en-IE" dirty="0"/>
          </a:p>
        </p:txBody>
      </p:sp>
      <p:sp>
        <p:nvSpPr>
          <p:cNvPr id="6" name="Text Placeholder 5">
            <a:extLst>
              <a:ext uri="{FF2B5EF4-FFF2-40B4-BE49-F238E27FC236}">
                <a16:creationId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err="1">
                <a:solidFill>
                  <a:schemeClr val="tx1">
                    <a:lumMod val="75000"/>
                    <a:lumOff val="25000"/>
                  </a:schemeClr>
                </a:solidFill>
              </a:rPr>
              <a:t>JoAnna</a:t>
            </a:r>
            <a:r>
              <a:rPr lang="en-IE" sz="2800" dirty="0">
                <a:solidFill>
                  <a:schemeClr val="tx1">
                    <a:lumMod val="75000"/>
                    <a:lumOff val="25000"/>
                  </a:schemeClr>
                </a:solidFill>
              </a:rPr>
              <a:t> Haugen, Rooted</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2">
                  <a:extLst>
                    <a:ext uri="{A12FA001-AC4F-418D-AE19-62706E023703}">
                      <ahyp:hlinkClr xmlns:ahyp="http://schemas.microsoft.com/office/drawing/2018/hyperlinkcolor" val="tx"/>
                    </a:ext>
                  </a:extLst>
                </a:hlinkClick>
              </a:rPr>
              <a:t>Full Interview</a:t>
            </a:r>
            <a:endParaRPr lang="en-IE" sz="2400" b="1" dirty="0"/>
          </a:p>
        </p:txBody>
      </p:sp>
      <p:pic>
        <p:nvPicPr>
          <p:cNvPr id="8" name="Picture 7" descr="A person wearing a purple jacket&#10;&#10;Description automatically generated with low confidence">
            <a:extLst>
              <a:ext uri="{FF2B5EF4-FFF2-40B4-BE49-F238E27FC236}">
                <a16:creationId xmlns:a16="http://schemas.microsoft.com/office/drawing/2014/main" id="{43164DB7-8A94-43E1-87B2-32F25DFE2251}"/>
              </a:ext>
            </a:extLst>
          </p:cNvPr>
          <p:cNvPicPr>
            <a:picLocks noChangeAspect="1"/>
          </p:cNvPicPr>
          <p:nvPr/>
        </p:nvPicPr>
        <p:blipFill>
          <a:blip r:embed="rId3"/>
          <a:stretch>
            <a:fillRect/>
          </a:stretch>
        </p:blipFill>
        <p:spPr>
          <a:xfrm>
            <a:off x="398579" y="2046492"/>
            <a:ext cx="2360615" cy="2479265"/>
          </a:xfrm>
          <a:prstGeom prst="teardrop">
            <a:avLst/>
          </a:prstGeom>
        </p:spPr>
      </p:pic>
    </p:spTree>
    <p:extLst>
      <p:ext uri="{BB962C8B-B14F-4D97-AF65-F5344CB8AC3E}">
        <p14:creationId xmlns:p14="http://schemas.microsoft.com/office/powerpoint/2010/main" val="510754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1651482"/>
            <a:ext cx="7766627" cy="5206518"/>
          </a:xfrm>
        </p:spPr>
        <p:txBody>
          <a:bodyPr/>
          <a:lstStyle/>
          <a:p>
            <a:pPr>
              <a:lnSpc>
                <a:spcPct val="100000"/>
              </a:lnSpc>
              <a:spcBef>
                <a:spcPts val="0"/>
              </a:spcBef>
            </a:pPr>
            <a:r>
              <a:rPr lang="en-IE" b="1" dirty="0">
                <a:solidFill>
                  <a:srgbClr val="389DAE"/>
                </a:solidFill>
                <a:effectLst/>
              </a:rPr>
              <a:t>Q2</a:t>
            </a:r>
            <a:r>
              <a:rPr lang="en-IE" b="1" i="1" dirty="0">
                <a:solidFill>
                  <a:srgbClr val="389DAE"/>
                </a:solidFill>
                <a:effectLst/>
              </a:rPr>
              <a:t> </a:t>
            </a:r>
            <a:r>
              <a:rPr lang="en-IE" i="1" dirty="0">
                <a:solidFill>
                  <a:srgbClr val="E48E02"/>
                </a:solidFill>
                <a:effectLst/>
              </a:rPr>
              <a:t>What is the one piece of advice you can give an aspiring social entrepreneur?</a:t>
            </a:r>
          </a:p>
          <a:p>
            <a:pPr>
              <a:lnSpc>
                <a:spcPct val="100000"/>
              </a:lnSpc>
              <a:spcBef>
                <a:spcPts val="0"/>
              </a:spcBef>
            </a:pPr>
            <a:endParaRPr lang="en-IE" i="1" dirty="0">
              <a:solidFill>
                <a:srgbClr val="E48E02"/>
              </a:solidFill>
            </a:endParaRPr>
          </a:p>
          <a:p>
            <a:pPr>
              <a:lnSpc>
                <a:spcPct val="100000"/>
              </a:lnSpc>
              <a:spcBef>
                <a:spcPts val="0"/>
              </a:spcBef>
            </a:pPr>
            <a:r>
              <a:rPr lang="en-IE" dirty="0">
                <a:solidFill>
                  <a:srgbClr val="666666"/>
                </a:solidFill>
              </a:rPr>
              <a:t>Hiring a business coach helped me find clarity with my idea was essential. I knew what I wanted to do and say, but I didn’t know-how. She has been instrumental in helping me prioritize, set goals, and holding me accountable as I develop Rooted. If you have the financial means and a great idea but don’t know where to start, I suggest hiring a business coach.</a:t>
            </a:r>
          </a:p>
        </p:txBody>
      </p:sp>
      <p:sp>
        <p:nvSpPr>
          <p:cNvPr id="6" name="Text Placeholder 5">
            <a:extLst>
              <a:ext uri="{FF2B5EF4-FFF2-40B4-BE49-F238E27FC236}">
                <a16:creationId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err="1">
                <a:solidFill>
                  <a:schemeClr val="tx1">
                    <a:lumMod val="75000"/>
                    <a:lumOff val="25000"/>
                  </a:schemeClr>
                </a:solidFill>
              </a:rPr>
              <a:t>JoAnna</a:t>
            </a:r>
            <a:r>
              <a:rPr lang="en-IE" sz="2800" dirty="0">
                <a:solidFill>
                  <a:schemeClr val="tx1">
                    <a:lumMod val="75000"/>
                    <a:lumOff val="25000"/>
                  </a:schemeClr>
                </a:solidFill>
              </a:rPr>
              <a:t> Haugen, Rooted</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2">
                  <a:extLst>
                    <a:ext uri="{A12FA001-AC4F-418D-AE19-62706E023703}">
                      <ahyp:hlinkClr xmlns:ahyp="http://schemas.microsoft.com/office/drawing/2018/hyperlinkcolor" val="tx"/>
                    </a:ext>
                  </a:extLst>
                </a:hlinkClick>
              </a:rPr>
              <a:t>Full Interview</a:t>
            </a:r>
            <a:endParaRPr lang="en-IE" sz="2400" b="1" dirty="0"/>
          </a:p>
        </p:txBody>
      </p:sp>
      <p:pic>
        <p:nvPicPr>
          <p:cNvPr id="8" name="Picture 7" descr="A person wearing a purple jacket&#10;&#10;Description automatically generated with low confidence">
            <a:extLst>
              <a:ext uri="{FF2B5EF4-FFF2-40B4-BE49-F238E27FC236}">
                <a16:creationId xmlns:a16="http://schemas.microsoft.com/office/drawing/2014/main" id="{43164DB7-8A94-43E1-87B2-32F25DFE2251}"/>
              </a:ext>
            </a:extLst>
          </p:cNvPr>
          <p:cNvPicPr>
            <a:picLocks noChangeAspect="1"/>
          </p:cNvPicPr>
          <p:nvPr/>
        </p:nvPicPr>
        <p:blipFill>
          <a:blip r:embed="rId3"/>
          <a:stretch>
            <a:fillRect/>
          </a:stretch>
        </p:blipFill>
        <p:spPr>
          <a:xfrm>
            <a:off x="398579" y="2046492"/>
            <a:ext cx="2360615" cy="2479265"/>
          </a:xfrm>
          <a:prstGeom prst="teardrop">
            <a:avLst/>
          </a:prstGeom>
        </p:spPr>
      </p:pic>
    </p:spTree>
    <p:extLst>
      <p:ext uri="{BB962C8B-B14F-4D97-AF65-F5344CB8AC3E}">
        <p14:creationId xmlns:p14="http://schemas.microsoft.com/office/powerpoint/2010/main" val="100134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5584492" y="1341298"/>
            <a:ext cx="6411349" cy="2592420"/>
          </a:xfrm>
        </p:spPr>
        <p:txBody>
          <a:bodyPr/>
          <a:lstStyle/>
          <a:p>
            <a:pPr marL="342900" indent="-342900" algn="l">
              <a:buFont typeface="Arial" panose="020B0604020202020204" pitchFamily="34" charset="0"/>
              <a:buAutoNum type="arabicPeriod"/>
            </a:pPr>
            <a:r>
              <a:rPr lang="en-IE" sz="2300" b="1" dirty="0">
                <a:solidFill>
                  <a:srgbClr val="7391C2"/>
                </a:solidFill>
                <a:latin typeface="Calibri" panose="020F0502020204030204" pitchFamily="34" charset="0"/>
              </a:rPr>
              <a:t>Learn and apply </a:t>
            </a:r>
            <a:r>
              <a:rPr lang="en-US" sz="2300" dirty="0">
                <a:solidFill>
                  <a:schemeClr val="tx1">
                    <a:lumMod val="75000"/>
                    <a:lumOff val="25000"/>
                  </a:schemeClr>
                </a:solidFill>
                <a:latin typeface="Calibri" panose="020F0502020204030204" pitchFamily="34" charset="0"/>
              </a:rPr>
              <a:t>Design Thinking principles to form the digital ultimate social innovation outcome, be that to improve existing processes, remove or reduce barriers that prevent successful implementation</a:t>
            </a:r>
          </a:p>
          <a:p>
            <a:pPr marL="342900" indent="-342900" algn="l">
              <a:buFont typeface="Arial" panose="020B0604020202020204" pitchFamily="34" charset="0"/>
              <a:buAutoNum type="arabicPeriod"/>
            </a:pPr>
            <a:r>
              <a:rPr lang="en-US" sz="2300" dirty="0">
                <a:solidFill>
                  <a:schemeClr val="tx1">
                    <a:lumMod val="75000"/>
                    <a:lumOff val="25000"/>
                  </a:schemeClr>
                </a:solidFill>
                <a:latin typeface="Calibri" panose="020F0502020204030204" pitchFamily="34" charset="0"/>
              </a:rPr>
              <a:t> </a:t>
            </a:r>
            <a:r>
              <a:rPr lang="en-IE" sz="2300" b="1" dirty="0">
                <a:solidFill>
                  <a:srgbClr val="E48E02"/>
                </a:solidFill>
                <a:latin typeface="Calibri" panose="020F0502020204030204" pitchFamily="34" charset="0"/>
              </a:rPr>
              <a:t>Learn how to develop </a:t>
            </a:r>
            <a:r>
              <a:rPr lang="en-US" sz="2300" dirty="0">
                <a:solidFill>
                  <a:schemeClr val="tx1">
                    <a:lumMod val="75000"/>
                    <a:lumOff val="25000"/>
                  </a:schemeClr>
                </a:solidFill>
                <a:latin typeface="Calibri" panose="020F0502020204030204" pitchFamily="34" charset="0"/>
              </a:rPr>
              <a:t>better solutions to social problems e.g. by adapting a human centered approach and making sure they are relevant to unique cultural contexts and specific situations. </a:t>
            </a:r>
          </a:p>
          <a:p>
            <a:pPr marL="457200" indent="-457200" algn="l">
              <a:buFont typeface="+mj-lt"/>
              <a:buAutoNum type="arabicPeriod"/>
            </a:pPr>
            <a:r>
              <a:rPr lang="en-IE" sz="2300" b="1" dirty="0">
                <a:solidFill>
                  <a:srgbClr val="ED2A59"/>
                </a:solidFill>
                <a:latin typeface="Calibri" panose="020F0502020204030204" pitchFamily="34" charset="0"/>
              </a:rPr>
              <a:t>Learn how to interpret </a:t>
            </a:r>
            <a:r>
              <a:rPr lang="en-US" sz="2300" dirty="0">
                <a:solidFill>
                  <a:schemeClr val="tx1">
                    <a:lumMod val="75000"/>
                    <a:lumOff val="25000"/>
                  </a:schemeClr>
                </a:solidFill>
                <a:latin typeface="Calibri" panose="020F0502020204030204" pitchFamily="34" charset="0"/>
              </a:rPr>
              <a:t>the world and work with real people as design participants, safely take creative risks, learn from prototypes, and be agile and iterative. You will develop a stack of capabilities necessary for being “social innovation change agents”. </a:t>
            </a:r>
            <a:endParaRPr lang="en-IE" sz="2300" dirty="0">
              <a:solidFill>
                <a:schemeClr val="tx1">
                  <a:lumMod val="75000"/>
                  <a:lumOff val="25000"/>
                </a:schemeClr>
              </a:solidFill>
              <a:latin typeface="Calibri" panose="020F0502020204030204" pitchFamily="34" charset="0"/>
            </a:endParaRPr>
          </a:p>
          <a:p>
            <a:pPr marL="342900" indent="-342900" algn="l">
              <a:buAutoNum type="arabicPeriod"/>
            </a:pPr>
            <a:endParaRPr lang="en-IE" sz="2300"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algn="l"/>
            <a:endParaRPr lang="en-US"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en-IE" sz="3200" b="1" dirty="0">
                <a:solidFill>
                  <a:schemeClr val="bg1"/>
                </a:solidFill>
              </a:rPr>
              <a:t>Module 3 Learning Objectives</a:t>
            </a:r>
            <a:endParaRPr lang="en-US"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535547" y="2833270"/>
            <a:ext cx="6296552" cy="1327603"/>
          </a:xfrm>
        </p:spPr>
        <p:txBody>
          <a:bodyPr/>
          <a:lstStyle/>
          <a:p>
            <a:r>
              <a:rPr lang="en-IE" sz="4800" b="1" dirty="0"/>
              <a:t>What is your solution?</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322361" y="1755719"/>
            <a:ext cx="4833367" cy="4158567"/>
          </a:xfrm>
        </p:spPr>
        <p:txBody>
          <a:bodyPr/>
          <a:lstStyle/>
          <a:p>
            <a:r>
              <a:rPr lang="en-IE" b="1" i="1" dirty="0">
                <a:solidFill>
                  <a:srgbClr val="6D3A93"/>
                </a:solidFill>
                <a:effectLst/>
                <a:latin typeface="Merriweather"/>
              </a:rPr>
              <a:t>Challenge What You Think is True or the Reason and Create Ideas!</a:t>
            </a:r>
          </a:p>
          <a:p>
            <a:r>
              <a:rPr lang="en-IE" b="0" i="0" dirty="0">
                <a:solidFill>
                  <a:schemeClr val="tx1">
                    <a:lumMod val="75000"/>
                    <a:lumOff val="25000"/>
                  </a:schemeClr>
                </a:solidFill>
                <a:effectLst/>
                <a:latin typeface="Merriweather"/>
              </a:rPr>
              <a:t>Now, you’re ready to generate ideas. The strong knowledge and understanding from the first two phases means you can start to “think outside the box”, look for alternative ways to view the problem and identify innovative solutions to the problem statement you’ve created. </a:t>
            </a:r>
            <a:r>
              <a:rPr lang="en-IE" b="0" i="0" u="sng" dirty="0">
                <a:solidFill>
                  <a:schemeClr val="tx1">
                    <a:lumMod val="75000"/>
                    <a:lumOff val="25000"/>
                  </a:schemeClr>
                </a:solidFill>
                <a:effectLst/>
                <a:latin typeface="Merriweather"/>
                <a:hlinkClick r:id="rId2">
                  <a:extLst>
                    <a:ext uri="{A12FA001-AC4F-418D-AE19-62706E023703}">
                      <ahyp:hlinkClr xmlns:ahyp="http://schemas.microsoft.com/office/drawing/2018/hyperlinkcolor" val="tx"/>
                    </a:ext>
                  </a:extLst>
                </a:hlinkClick>
              </a:rPr>
              <a:t>Brainstorming</a:t>
            </a:r>
            <a:r>
              <a:rPr lang="en-IE" b="0" i="0" dirty="0">
                <a:solidFill>
                  <a:schemeClr val="tx1">
                    <a:lumMod val="75000"/>
                    <a:lumOff val="25000"/>
                  </a:schemeClr>
                </a:solidFill>
                <a:effectLst/>
                <a:latin typeface="Merriweather"/>
              </a:rPr>
              <a:t> is particularly useful here…</a:t>
            </a:r>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E69DF98F-870B-402F-97D5-F01258043943}"/>
              </a:ext>
            </a:extLst>
          </p:cNvPr>
          <p:cNvSpPr>
            <a:spLocks noGrp="1"/>
          </p:cNvSpPr>
          <p:nvPr>
            <p:ph type="body" sz="quarter" idx="15"/>
          </p:nvPr>
        </p:nvSpPr>
        <p:spPr>
          <a:xfrm>
            <a:off x="508178" y="267240"/>
            <a:ext cx="4461735" cy="697353"/>
          </a:xfrm>
        </p:spPr>
        <p:txBody>
          <a:bodyPr/>
          <a:lstStyle/>
          <a:p>
            <a:pPr marL="742950" indent="-742950">
              <a:buFont typeface="+mj-lt"/>
              <a:buAutoNum type="arabicPeriod" startAt="3"/>
            </a:pPr>
            <a:r>
              <a:rPr lang="en-IE" sz="3600" b="1" dirty="0">
                <a:solidFill>
                  <a:srgbClr val="6D3A93"/>
                </a:solidFill>
              </a:rPr>
              <a:t>Ideate</a:t>
            </a:r>
            <a:r>
              <a:rPr lang="en-IE" sz="3600" b="1" dirty="0">
                <a:solidFill>
                  <a:srgbClr val="009FD8"/>
                </a:solidFill>
              </a:rPr>
              <a:t> </a:t>
            </a:r>
          </a:p>
        </p:txBody>
      </p:sp>
      <p:sp>
        <p:nvSpPr>
          <p:cNvPr id="6" name="Text Placeholder 5">
            <a:extLst>
              <a:ext uri="{FF2B5EF4-FFF2-40B4-BE49-F238E27FC236}">
                <a16:creationId xmlns:a16="http://schemas.microsoft.com/office/drawing/2014/main" id="{80568BAA-632F-4583-9E30-BF7FE81EE9E4}"/>
              </a:ext>
            </a:extLst>
          </p:cNvPr>
          <p:cNvSpPr txBox="1">
            <a:spLocks/>
          </p:cNvSpPr>
          <p:nvPr/>
        </p:nvSpPr>
        <p:spPr>
          <a:xfrm>
            <a:off x="1" y="0"/>
            <a:ext cx="5661026" cy="1134824"/>
          </a:xfrm>
          <a:prstGeom prst="rect">
            <a:avLst/>
          </a:prstGeom>
          <a:solidFill>
            <a:srgbClr val="6D3A93"/>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3"/>
            </a:pPr>
            <a:r>
              <a:rPr lang="en-IE" sz="4400" b="1" dirty="0">
                <a:solidFill>
                  <a:schemeClr val="bg1"/>
                </a:solidFill>
              </a:rPr>
              <a:t>Ideate</a:t>
            </a:r>
          </a:p>
        </p:txBody>
      </p:sp>
      <p:pic>
        <p:nvPicPr>
          <p:cNvPr id="11" name="Picture 2" descr="Steps to Design Thinking in Practice: A Process Walkthrough">
            <a:extLst>
              <a:ext uri="{FF2B5EF4-FFF2-40B4-BE49-F238E27FC236}">
                <a16:creationId xmlns:a16="http://schemas.microsoft.com/office/drawing/2014/main" id="{28F2F24F-09E8-462C-97DB-E93552F6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15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31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EFB58D-8FE7-4384-8F0E-2CC496B2DB5B}"/>
              </a:ext>
            </a:extLst>
          </p:cNvPr>
          <p:cNvSpPr>
            <a:spLocks noGrp="1"/>
          </p:cNvSpPr>
          <p:nvPr>
            <p:ph type="body" sz="quarter" idx="14"/>
          </p:nvPr>
        </p:nvSpPr>
        <p:spPr>
          <a:xfrm>
            <a:off x="3711646" y="270728"/>
            <a:ext cx="8101126" cy="5206518"/>
          </a:xfrm>
        </p:spPr>
        <p:txBody>
          <a:bodyPr/>
          <a:lstStyle/>
          <a:p>
            <a:pPr marL="342900" indent="-342900">
              <a:buFont typeface="Wingdings" panose="05000000000000000000" pitchFamily="2" charset="2"/>
              <a:buChar char="q"/>
            </a:pPr>
            <a:r>
              <a:rPr lang="en-IE" dirty="0"/>
              <a:t>You should already be thinking of ideas at this stage, you have grown to understand your users and their needs </a:t>
            </a:r>
            <a:r>
              <a:rPr lang="en-IE" b="1" dirty="0">
                <a:solidFill>
                  <a:srgbClr val="009FD8"/>
                </a:solidFill>
              </a:rPr>
              <a:t>(Stage 1 Empathise), </a:t>
            </a:r>
            <a:r>
              <a:rPr lang="en-IE" dirty="0"/>
              <a:t>you have studied and organised the main findings and come up with a human cantered problem statement or mission </a:t>
            </a:r>
            <a:r>
              <a:rPr lang="en-IE" dirty="0">
                <a:solidFill>
                  <a:srgbClr val="40A67A"/>
                </a:solidFill>
              </a:rPr>
              <a:t>(</a:t>
            </a:r>
            <a:r>
              <a:rPr lang="en-IE" b="1" dirty="0">
                <a:solidFill>
                  <a:srgbClr val="40A67A"/>
                </a:solidFill>
              </a:rPr>
              <a:t>Stage 2 Define)</a:t>
            </a:r>
          </a:p>
          <a:p>
            <a:pPr marL="342900" indent="-342900">
              <a:buFont typeface="Wingdings" panose="05000000000000000000" pitchFamily="2" charset="2"/>
              <a:buChar char="q"/>
            </a:pPr>
            <a:r>
              <a:rPr lang="en-IE" dirty="0"/>
              <a:t>Now at </a:t>
            </a:r>
            <a:r>
              <a:rPr lang="en-IE" b="1" dirty="0">
                <a:solidFill>
                  <a:srgbClr val="6D3A93"/>
                </a:solidFill>
              </a:rPr>
              <a:t>Stage 3 Ideate </a:t>
            </a:r>
            <a:r>
              <a:rPr lang="en-IE" dirty="0"/>
              <a:t>you can start to </a:t>
            </a:r>
            <a:r>
              <a:rPr lang="en-IE" b="1" dirty="0">
                <a:solidFill>
                  <a:srgbClr val="6D3A93"/>
                </a:solidFill>
              </a:rPr>
              <a:t>‘think outside the box’ </a:t>
            </a:r>
            <a:r>
              <a:rPr lang="en-IE" b="0" i="0" dirty="0">
                <a:solidFill>
                  <a:srgbClr val="2B2B2B"/>
                </a:solidFill>
                <a:effectLst/>
                <a:latin typeface="Merriweather"/>
              </a:rPr>
              <a:t>to identify new solutions to the problem statement you’ve created, and you can start to look at different ways of looking at the problem. There are hundreds of </a:t>
            </a:r>
            <a:r>
              <a:rPr lang="en-IE" b="0" i="0" u="sng" dirty="0">
                <a:effectLst/>
                <a:latin typeface="Merriweather"/>
                <a:hlinkClick r:id="rId2" tooltip="What is Ideation?"/>
              </a:rPr>
              <a:t>Ideation</a:t>
            </a:r>
            <a:r>
              <a:rPr lang="en-IE" b="0" i="0" dirty="0">
                <a:solidFill>
                  <a:srgbClr val="2B2B2B"/>
                </a:solidFill>
                <a:effectLst/>
                <a:latin typeface="Merriweather"/>
              </a:rPr>
              <a:t> techniques such as Brainstorm, </a:t>
            </a:r>
            <a:r>
              <a:rPr lang="en-IE" b="0" i="0" dirty="0" err="1">
                <a:solidFill>
                  <a:srgbClr val="2B2B2B"/>
                </a:solidFill>
                <a:effectLst/>
                <a:latin typeface="Merriweather"/>
              </a:rPr>
              <a:t>Brainwrite</a:t>
            </a:r>
            <a:r>
              <a:rPr lang="en-IE" b="0" i="0" dirty="0">
                <a:solidFill>
                  <a:srgbClr val="2B2B2B"/>
                </a:solidFill>
                <a:effectLst/>
                <a:latin typeface="Merriweather"/>
              </a:rPr>
              <a:t>, </a:t>
            </a:r>
            <a:r>
              <a:rPr lang="en-IE" b="0" i="0" u="sng" dirty="0">
                <a:effectLst/>
                <a:latin typeface="Merriweather"/>
                <a:hlinkClick r:id="rId3" tooltip="What is Worst Possible Idea?"/>
              </a:rPr>
              <a:t>Worst Possible Idea</a:t>
            </a:r>
            <a:r>
              <a:rPr lang="en-IE" b="0" i="0" dirty="0">
                <a:solidFill>
                  <a:srgbClr val="2B2B2B"/>
                </a:solidFill>
                <a:effectLst/>
                <a:latin typeface="Merriweather"/>
              </a:rPr>
              <a:t>, and </a:t>
            </a:r>
            <a:r>
              <a:rPr lang="en-IE" b="0" i="0" u="sng" dirty="0">
                <a:effectLst/>
                <a:latin typeface="Merriweather"/>
                <a:hlinkClick r:id="rId4" tooltip="What is Scamper?"/>
              </a:rPr>
              <a:t>SCAMPER</a:t>
            </a:r>
            <a:r>
              <a:rPr lang="en-IE" b="0" i="0" dirty="0">
                <a:solidFill>
                  <a:srgbClr val="2B2B2B"/>
                </a:solidFill>
                <a:effectLst/>
                <a:latin typeface="Merriweather"/>
              </a:rPr>
              <a:t>. Brainstorm and Worst Possible Idea sessions to stimulate free thinking and to learn more about the problem and the solutions.</a:t>
            </a:r>
          </a:p>
          <a:p>
            <a:pPr marL="342900" indent="-342900">
              <a:buFont typeface="Wingdings" panose="05000000000000000000" pitchFamily="2" charset="2"/>
              <a:buChar char="q"/>
            </a:pPr>
            <a:r>
              <a:rPr lang="en-IE" b="0" i="0" dirty="0">
                <a:solidFill>
                  <a:srgbClr val="2B2B2B"/>
                </a:solidFill>
                <a:effectLst/>
                <a:latin typeface="Merriweather"/>
              </a:rPr>
              <a:t>It is important to </a:t>
            </a:r>
            <a:r>
              <a:rPr lang="en-IE" b="1" i="0" dirty="0">
                <a:solidFill>
                  <a:srgbClr val="2B2B2B"/>
                </a:solidFill>
                <a:effectLst/>
                <a:latin typeface="Merriweather"/>
              </a:rPr>
              <a:t>get as many ideas or problem solutions </a:t>
            </a:r>
            <a:r>
              <a:rPr lang="en-IE" b="0" i="0" dirty="0">
                <a:solidFill>
                  <a:srgbClr val="2B2B2B"/>
                </a:solidFill>
                <a:effectLst/>
                <a:latin typeface="Merriweather"/>
              </a:rPr>
              <a:t>as possible at the beginning of the Ideation phase. You should pick some other Ideation techniques by the end of the Ideation phase to help you investigate and test your ideas so you can find the best way to either solve a problem or provide some answers at the very least.</a:t>
            </a:r>
            <a:endParaRPr lang="en-IE" b="1" dirty="0">
              <a:solidFill>
                <a:srgbClr val="40A67A"/>
              </a:solidFill>
            </a:endParaRPr>
          </a:p>
        </p:txBody>
      </p:sp>
      <p:sp>
        <p:nvSpPr>
          <p:cNvPr id="8" name="Text Placeholder 7">
            <a:extLst>
              <a:ext uri="{FF2B5EF4-FFF2-40B4-BE49-F238E27FC236}">
                <a16:creationId xmlns:a16="http://schemas.microsoft.com/office/drawing/2014/main" id="{F1EF77AC-09BC-4DC6-BF9E-B962DD970150}"/>
              </a:ext>
            </a:extLst>
          </p:cNvPr>
          <p:cNvSpPr>
            <a:spLocks noGrp="1"/>
          </p:cNvSpPr>
          <p:nvPr>
            <p:ph type="body" sz="quarter" idx="15"/>
          </p:nvPr>
        </p:nvSpPr>
        <p:spPr/>
        <p:txBody>
          <a:bodyPr/>
          <a:lstStyle/>
          <a:p>
            <a:pPr marL="742950" indent="-742950">
              <a:buFont typeface="+mj-lt"/>
              <a:buAutoNum type="arabicPeriod" startAt="3"/>
            </a:pPr>
            <a:r>
              <a:rPr lang="en-IE" sz="4800" b="1" dirty="0">
                <a:solidFill>
                  <a:srgbClr val="6D3A93"/>
                </a:solidFill>
              </a:rPr>
              <a:t>Ideate</a:t>
            </a:r>
          </a:p>
          <a:p>
            <a:endParaRPr lang="en-IE" b="1" dirty="0">
              <a:solidFill>
                <a:srgbClr val="6D3A93"/>
              </a:solidFill>
            </a:endParaRPr>
          </a:p>
          <a:p>
            <a:r>
              <a:rPr lang="en-IE" b="1" i="1" dirty="0">
                <a:solidFill>
                  <a:srgbClr val="6D3A93"/>
                </a:solidFill>
                <a:effectLst/>
                <a:latin typeface="Merriweather"/>
              </a:rPr>
              <a:t>Challenge What You Think is True or the Reason and Create Ideas!</a:t>
            </a:r>
          </a:p>
          <a:p>
            <a:r>
              <a:rPr lang="en-IE" sz="3600" b="1" dirty="0">
                <a:solidFill>
                  <a:srgbClr val="009FD8"/>
                </a:solidFill>
              </a:rPr>
              <a:t> </a:t>
            </a:r>
          </a:p>
          <a:p>
            <a:endParaRPr lang="en-IE" dirty="0"/>
          </a:p>
        </p:txBody>
      </p:sp>
    </p:spTree>
    <p:extLst>
      <p:ext uri="{BB962C8B-B14F-4D97-AF65-F5344CB8AC3E}">
        <p14:creationId xmlns:p14="http://schemas.microsoft.com/office/powerpoint/2010/main" val="4294690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ext, computer, electronics, indoor&#10;&#10;Description automatically generated">
            <a:extLst>
              <a:ext uri="{FF2B5EF4-FFF2-40B4-BE49-F238E27FC236}">
                <a16:creationId xmlns:a16="http://schemas.microsoft.com/office/drawing/2014/main" id="{008233D2-EE1C-4927-8CAF-AAF33E4FC0E1}"/>
              </a:ext>
            </a:extLst>
          </p:cNvPr>
          <p:cNvPicPr>
            <a:picLocks noGrp="1" noChangeAspect="1"/>
          </p:cNvPicPr>
          <p:nvPr>
            <p:ph type="pic" sz="quarter" idx="10"/>
          </p:nvPr>
        </p:nvPicPr>
        <p:blipFill>
          <a:blip r:embed="rId2"/>
          <a:srcRect t="3991" b="3991"/>
          <a:stretch>
            <a:fillRect/>
          </a:stretch>
        </p:blipFill>
        <p:spPr/>
      </p:pic>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781124" y="2587693"/>
            <a:ext cx="5805395" cy="1327603"/>
          </a:xfrm>
        </p:spPr>
        <p:txBody>
          <a:bodyPr/>
          <a:lstStyle/>
          <a:p>
            <a:r>
              <a:rPr lang="en-IE" sz="4800" b="1" dirty="0"/>
              <a:t>What are you solving?</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508178" y="1349716"/>
            <a:ext cx="4833367" cy="4158567"/>
          </a:xfrm>
        </p:spPr>
        <p:txBody>
          <a:bodyPr/>
          <a:lstStyle/>
          <a:p>
            <a:r>
              <a:rPr lang="en-IE" b="1" i="1" dirty="0">
                <a:solidFill>
                  <a:srgbClr val="6D3A93"/>
                </a:solidFill>
                <a:effectLst/>
                <a:latin typeface="Merriweather"/>
              </a:rPr>
              <a:t>Challenge What You Think is True or the Reason and Create Ideas!</a:t>
            </a:r>
          </a:p>
          <a:p>
            <a:r>
              <a:rPr lang="en-IE" b="1" i="0" dirty="0">
                <a:solidFill>
                  <a:schemeClr val="tx1">
                    <a:lumMod val="75000"/>
                    <a:lumOff val="25000"/>
                  </a:schemeClr>
                </a:solidFill>
                <a:effectLst/>
                <a:latin typeface="Merriweather"/>
              </a:rPr>
              <a:t>First start thinking…</a:t>
            </a:r>
          </a:p>
          <a:p>
            <a:r>
              <a:rPr lang="en-US"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What exactly is the problem you are trying to solve?</a:t>
            </a:r>
          </a:p>
          <a:p>
            <a:r>
              <a:rPr lang="en-US"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What are the potential solutions or ideas that can solve the problem? </a:t>
            </a:r>
          </a:p>
          <a:p>
            <a:r>
              <a:rPr lang="en-US"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Have you got all perspectives, ideas and insights gathered? </a:t>
            </a:r>
          </a:p>
          <a:p>
            <a:r>
              <a:rPr lang="en-US"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How will your solution ideas address the needs of the people who will consume your innovative product or service?</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sp>
        <p:nvSpPr>
          <p:cNvPr id="11" name="Text Placeholder 5">
            <a:extLst>
              <a:ext uri="{FF2B5EF4-FFF2-40B4-BE49-F238E27FC236}">
                <a16:creationId xmlns:a16="http://schemas.microsoft.com/office/drawing/2014/main" id="{876384CB-A719-43D5-9F4A-55B20087894B}"/>
              </a:ext>
            </a:extLst>
          </p:cNvPr>
          <p:cNvSpPr txBox="1">
            <a:spLocks/>
          </p:cNvSpPr>
          <p:nvPr/>
        </p:nvSpPr>
        <p:spPr>
          <a:xfrm>
            <a:off x="1" y="0"/>
            <a:ext cx="5661026" cy="1134824"/>
          </a:xfrm>
          <a:prstGeom prst="rect">
            <a:avLst/>
          </a:prstGeom>
          <a:solidFill>
            <a:srgbClr val="6D3A93"/>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3"/>
            </a:pPr>
            <a:r>
              <a:rPr lang="en-IE" sz="4400" b="1" dirty="0">
                <a:solidFill>
                  <a:schemeClr val="bg1"/>
                </a:solidFill>
              </a:rPr>
              <a:t>Ideate</a:t>
            </a:r>
          </a:p>
        </p:txBody>
      </p:sp>
    </p:spTree>
    <p:extLst>
      <p:ext uri="{BB962C8B-B14F-4D97-AF65-F5344CB8AC3E}">
        <p14:creationId xmlns:p14="http://schemas.microsoft.com/office/powerpoint/2010/main" val="4217715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D047A00-EC18-413C-A734-233E88D98137}"/>
              </a:ext>
            </a:extLst>
          </p:cNvPr>
          <p:cNvSpPr>
            <a:spLocks noGrp="1"/>
          </p:cNvSpPr>
          <p:nvPr>
            <p:ph type="body" sz="quarter" idx="14"/>
          </p:nvPr>
        </p:nvSpPr>
        <p:spPr>
          <a:xfrm>
            <a:off x="4509907" y="172016"/>
            <a:ext cx="6502301" cy="1276537"/>
          </a:xfrm>
        </p:spPr>
        <p:txBody>
          <a:bodyPr>
            <a:normAutofit/>
          </a:bodyPr>
          <a:lstStyle/>
          <a:p>
            <a:pPr marL="742950" indent="-742950">
              <a:buFont typeface="+mj-lt"/>
              <a:buAutoNum type="arabicPeriod" startAt="3"/>
            </a:pPr>
            <a:r>
              <a:rPr lang="en-IE" sz="4400" b="1" dirty="0"/>
              <a:t>Ideas Exercise </a:t>
            </a:r>
          </a:p>
          <a:p>
            <a:r>
              <a:rPr lang="en-IE" sz="3200" b="1" dirty="0"/>
              <a:t>Six Thinking Hats</a:t>
            </a:r>
          </a:p>
        </p:txBody>
      </p:sp>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509906" y="1447062"/>
            <a:ext cx="7526149" cy="1726247"/>
          </a:xfrm>
        </p:spPr>
        <p:txBody>
          <a:bodyPr/>
          <a:lstStyle/>
          <a:p>
            <a:r>
              <a:rPr lang="en-IE" sz="2800" b="1" dirty="0"/>
              <a:t>6 Thinking Hats help you or a group to come up with ideas from all angles bringing you to many and finally one idea to your solution</a:t>
            </a:r>
          </a:p>
          <a:p>
            <a:pPr algn="ctr"/>
            <a:r>
              <a:rPr lang="en-IE" sz="3200" b="1" dirty="0"/>
              <a:t>Brainstorming with Hats!</a:t>
            </a:r>
          </a:p>
          <a:p>
            <a:pPr marL="342900" indent="-342900">
              <a:buFont typeface="Wingdings" panose="05000000000000000000" pitchFamily="2" charset="2"/>
              <a:buChar char="q"/>
            </a:pPr>
            <a:r>
              <a:rPr lang="en-IE" sz="2800" b="1" dirty="0"/>
              <a:t>White Thinking Hat </a:t>
            </a:r>
            <a:r>
              <a:rPr lang="en-IE" sz="2800" dirty="0"/>
              <a:t>– considers information requirements (facts, figures…) without judgement…</a:t>
            </a:r>
          </a:p>
          <a:p>
            <a:pPr marL="342900" indent="-342900">
              <a:buFont typeface="Wingdings" panose="05000000000000000000" pitchFamily="2" charset="2"/>
              <a:buChar char="q"/>
            </a:pPr>
            <a:r>
              <a:rPr lang="en-IE" sz="2800" b="1" dirty="0"/>
              <a:t>Yellow Thinking Hat </a:t>
            </a:r>
            <a:r>
              <a:rPr lang="en-IE" sz="2800" dirty="0"/>
              <a:t>– considers positive reasons – what is good, useful, correct…</a:t>
            </a:r>
          </a:p>
          <a:p>
            <a:pPr marL="342900" indent="-342900">
              <a:buFont typeface="Wingdings" panose="05000000000000000000" pitchFamily="2" charset="2"/>
              <a:buChar char="q"/>
            </a:pPr>
            <a:r>
              <a:rPr lang="en-IE" sz="2800" b="1" dirty="0"/>
              <a:t>Green Thinking Hat </a:t>
            </a:r>
            <a:r>
              <a:rPr lang="en-IE" sz="2800" dirty="0"/>
              <a:t>– considers colour, design, ideas, what it will look like, how to do or approach it…</a:t>
            </a:r>
            <a:endParaRPr lang="en-IE" dirty="0"/>
          </a:p>
        </p:txBody>
      </p:sp>
      <p:pic>
        <p:nvPicPr>
          <p:cNvPr id="9" name="Picture Placeholder 8" descr="A picture containing text, table, items&#10;&#10;Description automatically generated">
            <a:extLst>
              <a:ext uri="{FF2B5EF4-FFF2-40B4-BE49-F238E27FC236}">
                <a16:creationId xmlns:a16="http://schemas.microsoft.com/office/drawing/2014/main" id="{A8F40A97-2447-4988-A5E6-FD3671199ECF}"/>
              </a:ext>
            </a:extLst>
          </p:cNvPr>
          <p:cNvPicPr>
            <a:picLocks noGrp="1" noChangeAspect="1"/>
          </p:cNvPicPr>
          <p:nvPr>
            <p:ph type="pic" sz="quarter" idx="10"/>
          </p:nvPr>
        </p:nvPicPr>
        <p:blipFill>
          <a:blip r:embed="rId2"/>
          <a:srcRect l="20489" r="20489"/>
          <a:stretch>
            <a:fillRect/>
          </a:stretch>
        </p:blipFill>
        <p:spPr/>
      </p:pic>
      <p:pic>
        <p:nvPicPr>
          <p:cNvPr id="7170" name="Picture 2" descr="The 6 thinking hats method to develop projects collaboratively">
            <a:extLst>
              <a:ext uri="{FF2B5EF4-FFF2-40B4-BE49-F238E27FC236}">
                <a16:creationId xmlns:a16="http://schemas.microsoft.com/office/drawing/2014/main" id="{74CE15D8-09F0-4895-B1D7-1BB3B6E48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80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509906" y="1989322"/>
            <a:ext cx="7526149" cy="1726247"/>
          </a:xfrm>
        </p:spPr>
        <p:txBody>
          <a:bodyPr/>
          <a:lstStyle/>
          <a:p>
            <a:pPr marL="342900" indent="-342900">
              <a:buFont typeface="Wingdings" panose="05000000000000000000" pitchFamily="2" charset="2"/>
              <a:buChar char="q"/>
            </a:pPr>
            <a:r>
              <a:rPr lang="en-IE" sz="2800" b="1" dirty="0"/>
              <a:t>Red Thinking Hat </a:t>
            </a:r>
            <a:r>
              <a:rPr lang="en-IE" sz="2800" dirty="0"/>
              <a:t>– considers emotions, feelings and impressions without judgement…</a:t>
            </a:r>
          </a:p>
          <a:p>
            <a:pPr marL="342900" indent="-342900">
              <a:buFont typeface="Wingdings" panose="05000000000000000000" pitchFamily="2" charset="2"/>
              <a:buChar char="q"/>
            </a:pPr>
            <a:r>
              <a:rPr lang="en-IE" sz="2800" b="1" dirty="0"/>
              <a:t>Black Thinking Hat </a:t>
            </a:r>
            <a:r>
              <a:rPr lang="en-IE" sz="2800" dirty="0"/>
              <a:t>– considers negative things, problems, what is wrong, what is incorrect…</a:t>
            </a:r>
          </a:p>
          <a:p>
            <a:pPr marL="342900" indent="-342900">
              <a:buFont typeface="Wingdings" panose="05000000000000000000" pitchFamily="2" charset="2"/>
              <a:buChar char="q"/>
            </a:pPr>
            <a:r>
              <a:rPr lang="en-IE" sz="2800" b="1" dirty="0"/>
              <a:t>Blue Thinking Hat </a:t>
            </a:r>
            <a:r>
              <a:rPr lang="en-IE" sz="2800" dirty="0"/>
              <a:t>– considers how you think, the pattern you follow, and makes sure the other hats are used correctly</a:t>
            </a:r>
            <a:endParaRPr lang="en-IE" dirty="0"/>
          </a:p>
        </p:txBody>
      </p:sp>
      <p:pic>
        <p:nvPicPr>
          <p:cNvPr id="9" name="Picture Placeholder 8" descr="A picture containing text, table, items&#10;&#10;Description automatically generated">
            <a:extLst>
              <a:ext uri="{FF2B5EF4-FFF2-40B4-BE49-F238E27FC236}">
                <a16:creationId xmlns:a16="http://schemas.microsoft.com/office/drawing/2014/main" id="{A8F40A97-2447-4988-A5E6-FD3671199ECF}"/>
              </a:ext>
            </a:extLst>
          </p:cNvPr>
          <p:cNvPicPr>
            <a:picLocks noGrp="1" noChangeAspect="1"/>
          </p:cNvPicPr>
          <p:nvPr>
            <p:ph type="pic" sz="quarter" idx="10"/>
          </p:nvPr>
        </p:nvPicPr>
        <p:blipFill>
          <a:blip r:embed="rId2"/>
          <a:srcRect l="20489" r="20489"/>
          <a:stretch>
            <a:fillRect/>
          </a:stretch>
        </p:blipFill>
        <p:spPr/>
      </p:pic>
      <p:pic>
        <p:nvPicPr>
          <p:cNvPr id="7170" name="Picture 2" descr="The 6 thinking hats method to develop projects collaboratively">
            <a:extLst>
              <a:ext uri="{FF2B5EF4-FFF2-40B4-BE49-F238E27FC236}">
                <a16:creationId xmlns:a16="http://schemas.microsoft.com/office/drawing/2014/main" id="{74CE15D8-09F0-4895-B1D7-1BB3B6E48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id="{538DA25D-4816-4D92-B8A4-DAD6C5403025}"/>
              </a:ext>
            </a:extLst>
          </p:cNvPr>
          <p:cNvSpPr>
            <a:spLocks noGrp="1"/>
          </p:cNvSpPr>
          <p:nvPr>
            <p:ph type="body" sz="quarter" idx="14"/>
          </p:nvPr>
        </p:nvSpPr>
        <p:spPr>
          <a:xfrm>
            <a:off x="4509907" y="405932"/>
            <a:ext cx="6502301" cy="1276537"/>
          </a:xfrm>
        </p:spPr>
        <p:txBody>
          <a:bodyPr>
            <a:normAutofit/>
          </a:bodyPr>
          <a:lstStyle/>
          <a:p>
            <a:pPr marL="742950" indent="-742950">
              <a:buFont typeface="+mj-lt"/>
              <a:buAutoNum type="arabicPeriod" startAt="3"/>
            </a:pPr>
            <a:r>
              <a:rPr lang="en-IE" sz="4400" b="1" dirty="0"/>
              <a:t>Ideas Exercise </a:t>
            </a:r>
          </a:p>
          <a:p>
            <a:r>
              <a:rPr lang="en-IE" sz="3200" b="1" dirty="0"/>
              <a:t>Six Thinking Hats</a:t>
            </a:r>
          </a:p>
        </p:txBody>
      </p:sp>
    </p:spTree>
    <p:extLst>
      <p:ext uri="{BB962C8B-B14F-4D97-AF65-F5344CB8AC3E}">
        <p14:creationId xmlns:p14="http://schemas.microsoft.com/office/powerpoint/2010/main" val="1967863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252124" y="1448554"/>
            <a:ext cx="7939876" cy="1726247"/>
          </a:xfrm>
        </p:spPr>
        <p:txBody>
          <a:bodyPr/>
          <a:lstStyle/>
          <a:p>
            <a:pPr marL="514350" indent="-514350">
              <a:buFont typeface="+mj-lt"/>
              <a:buAutoNum type="arabicPeriod"/>
            </a:pPr>
            <a:r>
              <a:rPr lang="en-IE" sz="2800" b="1" dirty="0"/>
              <a:t>DISCUSSION</a:t>
            </a:r>
            <a:r>
              <a:rPr lang="en-IE" dirty="0"/>
              <a:t> Go through each of the hats as a group, discuss and write down your ideas on post its and stick them up for everyone to see under a coloured hat so the information is organised</a:t>
            </a:r>
          </a:p>
          <a:p>
            <a:pPr marL="514350" indent="-514350">
              <a:buFont typeface="+mj-lt"/>
              <a:buAutoNum type="arabicPeriod"/>
            </a:pPr>
            <a:r>
              <a:rPr lang="en-IE" sz="2800" b="1" dirty="0"/>
              <a:t>SUMMARISE YOUR FINDINGS </a:t>
            </a:r>
            <a:r>
              <a:rPr lang="en-IE" dirty="0"/>
              <a:t>using the blue hat, in other words ‘thinking about your thoughts’, make your ideas clear and short</a:t>
            </a:r>
          </a:p>
          <a:p>
            <a:pPr marL="514350" indent="-514350">
              <a:buFont typeface="+mj-lt"/>
              <a:buAutoNum type="arabicPeriod"/>
            </a:pPr>
            <a:r>
              <a:rPr lang="en-IE" sz="2800" b="1" dirty="0"/>
              <a:t>HIGHLIGHT THE MAIN IDEAS </a:t>
            </a:r>
            <a:r>
              <a:rPr lang="en-IE" dirty="0"/>
              <a:t>by identifying the main issues, tensions and identify the steps of the problem with the ideas that could provide the best solution</a:t>
            </a:r>
          </a:p>
          <a:p>
            <a:pPr marL="514350" indent="-514350">
              <a:buFont typeface="+mj-lt"/>
              <a:buAutoNum type="arabicPeriod"/>
            </a:pPr>
            <a:r>
              <a:rPr lang="en-IE" b="1" dirty="0"/>
              <a:t>WHAT IS YOUR MAIN IDEA(S)? </a:t>
            </a:r>
            <a:r>
              <a:rPr lang="en-IE" dirty="0"/>
              <a:t>Next narrow your ideas again down to one main idea or solution. It is ok to have a few ideas at this stage but start with one for the prototype stage…</a:t>
            </a:r>
          </a:p>
        </p:txBody>
      </p:sp>
      <p:pic>
        <p:nvPicPr>
          <p:cNvPr id="7170" name="Picture 2" descr="The 6 thinking hats method to develop projects collaboratively">
            <a:extLst>
              <a:ext uri="{FF2B5EF4-FFF2-40B4-BE49-F238E27FC236}">
                <a16:creationId xmlns:a16="http://schemas.microsoft.com/office/drawing/2014/main" id="{74CE15D8-09F0-4895-B1D7-1BB3B6E48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descr="Calendar&#10;&#10;Description automatically generated">
            <a:extLst>
              <a:ext uri="{FF2B5EF4-FFF2-40B4-BE49-F238E27FC236}">
                <a16:creationId xmlns:a16="http://schemas.microsoft.com/office/drawing/2014/main" id="{0564535E-36F3-469E-AD7E-A5AE751B0D8D}"/>
              </a:ext>
            </a:extLst>
          </p:cNvPr>
          <p:cNvPicPr>
            <a:picLocks noGrp="1" noChangeAspect="1"/>
          </p:cNvPicPr>
          <p:nvPr>
            <p:ph type="pic" sz="quarter" idx="10"/>
          </p:nvPr>
        </p:nvPicPr>
        <p:blipFill>
          <a:blip r:embed="rId3"/>
          <a:srcRect l="20489" r="20489"/>
          <a:stretch>
            <a:fillRect/>
          </a:stretch>
        </p:blipFill>
        <p:spPr/>
      </p:pic>
      <p:sp>
        <p:nvSpPr>
          <p:cNvPr id="6" name="Text Placeholder 6">
            <a:extLst>
              <a:ext uri="{FF2B5EF4-FFF2-40B4-BE49-F238E27FC236}">
                <a16:creationId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3"/>
            </a:pPr>
            <a:r>
              <a:rPr lang="en-IE" sz="4400" b="1" dirty="0"/>
              <a:t>Ideas Exercise </a:t>
            </a:r>
          </a:p>
          <a:p>
            <a:r>
              <a:rPr lang="en-IE" sz="3200" b="1" dirty="0"/>
              <a:t>Six Thinking Hats</a:t>
            </a:r>
          </a:p>
        </p:txBody>
      </p:sp>
    </p:spTree>
    <p:extLst>
      <p:ext uri="{BB962C8B-B14F-4D97-AF65-F5344CB8AC3E}">
        <p14:creationId xmlns:p14="http://schemas.microsoft.com/office/powerpoint/2010/main" val="981416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en-IE" sz="3600" dirty="0">
                <a:solidFill>
                  <a:srgbClr val="A6377D"/>
                </a:solidFill>
                <a:latin typeface="Cooper Black" panose="0208090404030B020404" pitchFamily="18" charset="0"/>
              </a:rPr>
              <a:t>EXAMPLE YDSI, </a:t>
            </a:r>
            <a:r>
              <a:rPr lang="en-IE" b="1" i="0" dirty="0">
                <a:solidFill>
                  <a:srgbClr val="A6377D"/>
                </a:solidFill>
                <a:effectLst/>
              </a:rPr>
              <a:t>Progressive Careers</a:t>
            </a:r>
          </a:p>
          <a:p>
            <a:pPr>
              <a:spcBef>
                <a:spcPts val="0"/>
              </a:spcBef>
            </a:pPr>
            <a:r>
              <a:rPr lang="en-IE" sz="2400" dirty="0">
                <a:solidFill>
                  <a:schemeClr val="tx1">
                    <a:lumMod val="75000"/>
                    <a:lumOff val="25000"/>
                  </a:schemeClr>
                </a:solidFill>
              </a:rPr>
              <a:t>Gary Fawdrey, UK</a:t>
            </a:r>
          </a:p>
          <a:p>
            <a:pPr>
              <a:spcBef>
                <a:spcPts val="0"/>
              </a:spcBef>
            </a:pPr>
            <a:r>
              <a:rPr lang="en-IE" sz="2400" b="1" dirty="0">
                <a:solidFill>
                  <a:schemeClr val="tx1">
                    <a:lumMod val="75000"/>
                    <a:lumOff val="25000"/>
                  </a:schemeClr>
                </a:solidFill>
                <a:effectLst/>
              </a:rPr>
              <a:t>‘The Creation of Digital Social </a:t>
            </a:r>
          </a:p>
          <a:p>
            <a:pPr>
              <a:spcBef>
                <a:spcPts val="0"/>
              </a:spcBef>
            </a:pPr>
            <a:r>
              <a:rPr lang="en-IE" sz="2400" b="1" dirty="0">
                <a:solidFill>
                  <a:schemeClr val="tx1">
                    <a:lumMod val="75000"/>
                    <a:lumOff val="25000"/>
                  </a:schemeClr>
                </a:solidFill>
              </a:rPr>
              <a:t>I</a:t>
            </a:r>
            <a:r>
              <a:rPr lang="en-IE" sz="2400" b="1" dirty="0">
                <a:solidFill>
                  <a:schemeClr val="tx1">
                    <a:lumMod val="75000"/>
                    <a:lumOff val="25000"/>
                  </a:schemeClr>
                </a:solidFill>
                <a:effectLst/>
              </a:rPr>
              <a:t>mpact in Unemployment’ </a:t>
            </a:r>
          </a:p>
        </p:txBody>
      </p:sp>
      <p:sp>
        <p:nvSpPr>
          <p:cNvPr id="8" name="Text Placeholder 7">
            <a:extLst>
              <a:ext uri="{FF2B5EF4-FFF2-40B4-BE49-F238E27FC236}">
                <a16:creationId xmlns:a16="http://schemas.microsoft.com/office/drawing/2014/main" id="{3AA294D2-1174-4FA7-BD89-3A80EBBD3942}"/>
              </a:ext>
            </a:extLst>
          </p:cNvPr>
          <p:cNvSpPr>
            <a:spLocks noGrp="1"/>
          </p:cNvSpPr>
          <p:nvPr>
            <p:ph type="body" sz="quarter" idx="16"/>
          </p:nvPr>
        </p:nvSpPr>
        <p:spPr>
          <a:xfrm>
            <a:off x="9445998" y="41185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8B9D13E5-26F0-42E7-BCC4-932DB198E7CB}"/>
              </a:ext>
            </a:extLst>
          </p:cNvPr>
          <p:cNvSpPr>
            <a:spLocks noGrp="1"/>
          </p:cNvSpPr>
          <p:nvPr>
            <p:ph type="body" sz="quarter" idx="13"/>
          </p:nvPr>
        </p:nvSpPr>
        <p:spPr>
          <a:xfrm>
            <a:off x="6706635" y="1316960"/>
            <a:ext cx="4025705" cy="3715819"/>
          </a:xfrm>
        </p:spPr>
        <p:txBody>
          <a:bodyPr>
            <a:normAutofit/>
          </a:bodyPr>
          <a:lstStyle/>
          <a:p>
            <a:pPr>
              <a:spcBef>
                <a:spcPts val="0"/>
              </a:spcBef>
            </a:pPr>
            <a:r>
              <a:rPr lang="en-IE" sz="2400" b="0" i="0" dirty="0">
                <a:effectLst/>
              </a:rPr>
              <a:t>Progressive Careers has set as a mission to address the humanitarian crisis created by unemployment. ‘</a:t>
            </a:r>
            <a:r>
              <a:rPr lang="en-IE" sz="2400" b="0" i="0" u="none" strike="noStrike" dirty="0">
                <a:effectLst/>
                <a:hlinkClick r:id="rId2">
                  <a:extLst>
                    <a:ext uri="{A12FA001-AC4F-418D-AE19-62706E023703}">
                      <ahyp:hlinkClr xmlns:ahyp="http://schemas.microsoft.com/office/drawing/2018/hyperlinkcolor" val="tx"/>
                    </a:ext>
                  </a:extLst>
                </a:hlinkClick>
              </a:rPr>
              <a:t>Progressive Careers</a:t>
            </a:r>
            <a:r>
              <a:rPr lang="en-IE" sz="2400" b="0" i="0" dirty="0">
                <a:effectLst/>
              </a:rPr>
              <a:t> is a support network aiming to help people transition into the social impact sector and make more than money.’ </a:t>
            </a:r>
            <a:endParaRPr lang="en-IE" sz="2400" i="0" dirty="0"/>
          </a:p>
          <a:p>
            <a:pPr>
              <a:spcBef>
                <a:spcPts val="0"/>
              </a:spcBef>
            </a:pPr>
            <a:r>
              <a:rPr lang="en-IE" sz="2400" b="0" i="0" dirty="0">
                <a:effectLst/>
              </a:rPr>
              <a:t> Gary Fawdrey. </a:t>
            </a:r>
            <a:endParaRPr lang="en-IE" sz="2400" dirty="0"/>
          </a:p>
        </p:txBody>
      </p:sp>
      <p:sp>
        <p:nvSpPr>
          <p:cNvPr id="9" name="Text Placeholder 8">
            <a:extLst>
              <a:ext uri="{FF2B5EF4-FFF2-40B4-BE49-F238E27FC236}">
                <a16:creationId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2050" name="Picture 2" descr="Progressive Careers: creating opportunities to help people transition into the social impact sector">
            <a:extLst>
              <a:ext uri="{FF2B5EF4-FFF2-40B4-BE49-F238E27FC236}">
                <a16:creationId xmlns:a16="http://schemas.microsoft.com/office/drawing/2014/main" id="{D2770EE9-A7B2-49AD-832C-BA3FAFBAD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833" y="2660557"/>
            <a:ext cx="3810000" cy="3810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87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459275"/>
            <a:ext cx="7766627" cy="5206518"/>
          </a:xfrm>
        </p:spPr>
        <p:txBody>
          <a:bodyPr/>
          <a:lstStyle/>
          <a:p>
            <a:pPr>
              <a:lnSpc>
                <a:spcPct val="100000"/>
              </a:lnSpc>
              <a:spcBef>
                <a:spcPts val="0"/>
              </a:spcBef>
            </a:pPr>
            <a:r>
              <a:rPr lang="en-IE" b="1" dirty="0">
                <a:solidFill>
                  <a:srgbClr val="389DAE"/>
                </a:solidFill>
                <a:effectLst/>
              </a:rPr>
              <a:t>Q1</a:t>
            </a:r>
            <a:r>
              <a:rPr lang="en-IE" b="1" i="1" dirty="0">
                <a:solidFill>
                  <a:srgbClr val="389DAE"/>
                </a:solidFill>
              </a:rPr>
              <a:t> </a:t>
            </a:r>
            <a:r>
              <a:rPr lang="en-IE" i="1" dirty="0">
                <a:solidFill>
                  <a:srgbClr val="E48E02"/>
                </a:solidFill>
              </a:rPr>
              <a:t>How did you come up with the idea?</a:t>
            </a:r>
          </a:p>
          <a:p>
            <a:pPr>
              <a:lnSpc>
                <a:spcPct val="100000"/>
              </a:lnSpc>
              <a:spcBef>
                <a:spcPts val="0"/>
              </a:spcBef>
            </a:pPr>
            <a:endParaRPr lang="en-IE" i="1" dirty="0">
              <a:solidFill>
                <a:srgbClr val="E48E02"/>
              </a:solidFill>
            </a:endParaRPr>
          </a:p>
          <a:p>
            <a:pPr>
              <a:lnSpc>
                <a:spcPct val="100000"/>
              </a:lnSpc>
              <a:spcBef>
                <a:spcPts val="0"/>
              </a:spcBef>
            </a:pPr>
            <a:r>
              <a:rPr lang="en-IE" dirty="0">
                <a:solidFill>
                  <a:srgbClr val="666666"/>
                </a:solidFill>
              </a:rPr>
              <a:t>I was lucky enough to secure a place on a social impact graduate scheme, and was placed in a social impact start-up organisation that facilitated collaboration between multiple charities. Through this experience I learnt about many different opportunities in the sector, and realised that there are lots of potential social impact careers. I decided to create what I wished I had had access to myself, a one-stop shop for all the information I needed. I am also passionate about the importance and power of mentoring, and thus decided 1-to-1 advice from people who had already broken into the sector would be highly valuable to those just starting out.</a:t>
            </a:r>
          </a:p>
          <a:p>
            <a:pPr>
              <a:lnSpc>
                <a:spcPct val="100000"/>
              </a:lnSpc>
              <a:spcBef>
                <a:spcPts val="0"/>
              </a:spcBef>
            </a:pPr>
            <a:endParaRPr lang="en-IE" dirty="0"/>
          </a:p>
        </p:txBody>
      </p:sp>
      <p:sp>
        <p:nvSpPr>
          <p:cNvPr id="6" name="Text Placeholder 5">
            <a:extLst>
              <a:ext uri="{FF2B5EF4-FFF2-40B4-BE49-F238E27FC236}">
                <a16:creationId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3">
                  <a:extLst>
                    <a:ext uri="{A12FA001-AC4F-418D-AE19-62706E023703}">
                      <ahyp:hlinkClr xmlns:ahyp="http://schemas.microsoft.com/office/drawing/2018/hyperlinkcolor" val="tx"/>
                    </a:ext>
                  </a:extLst>
                </a:hlinkClick>
              </a:rPr>
              <a:t>Full Interview</a:t>
            </a:r>
            <a:endParaRPr lang="en-IE" sz="2400" b="1" dirty="0"/>
          </a:p>
        </p:txBody>
      </p:sp>
      <p:pic>
        <p:nvPicPr>
          <p:cNvPr id="7" name="Picture 2" descr="Progressive Careers: creating opportunities to help people transition into the social impact sector">
            <a:extLst>
              <a:ext uri="{FF2B5EF4-FFF2-40B4-BE49-F238E27FC236}">
                <a16:creationId xmlns:a16="http://schemas.microsoft.com/office/drawing/2014/main" id="{1D243269-8223-4766-8891-CEEA2DB28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94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846390" y="2587693"/>
            <a:ext cx="5805395" cy="1327603"/>
          </a:xfrm>
        </p:spPr>
        <p:txBody>
          <a:bodyPr/>
          <a:lstStyle/>
          <a:p>
            <a:r>
              <a:rPr lang="en-IE" sz="4800" b="1" dirty="0"/>
              <a:t>Bring your idea to life</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338058" y="1642493"/>
            <a:ext cx="4833367" cy="4158567"/>
          </a:xfrm>
        </p:spPr>
        <p:txBody>
          <a:bodyPr/>
          <a:lstStyle/>
          <a:p>
            <a:pPr algn="l"/>
            <a:r>
              <a:rPr lang="en-IE" b="1" i="1" dirty="0">
                <a:solidFill>
                  <a:srgbClr val="FDA81F"/>
                </a:solidFill>
                <a:effectLst/>
                <a:latin typeface="Merriweather"/>
              </a:rPr>
              <a:t>Start to Create Solutions</a:t>
            </a:r>
          </a:p>
          <a:p>
            <a:pPr algn="l"/>
            <a:r>
              <a:rPr lang="en-IE" b="0" i="0" dirty="0">
                <a:solidFill>
                  <a:schemeClr val="tx1">
                    <a:lumMod val="75000"/>
                    <a:lumOff val="25000"/>
                  </a:schemeClr>
                </a:solidFill>
                <a:effectLst/>
                <a:latin typeface="Merriweather"/>
              </a:rPr>
              <a:t>This is </a:t>
            </a:r>
            <a:r>
              <a:rPr lang="en-IE" dirty="0">
                <a:solidFill>
                  <a:schemeClr val="tx1">
                    <a:lumMod val="75000"/>
                    <a:lumOff val="25000"/>
                  </a:schemeClr>
                </a:solidFill>
                <a:latin typeface="Merriweather"/>
              </a:rPr>
              <a:t>the experiment and trying it out </a:t>
            </a:r>
            <a:r>
              <a:rPr lang="en-IE" b="0" i="0" dirty="0">
                <a:solidFill>
                  <a:schemeClr val="tx1">
                    <a:lumMod val="75000"/>
                    <a:lumOff val="25000"/>
                  </a:schemeClr>
                </a:solidFill>
                <a:effectLst/>
                <a:latin typeface="Merriweather"/>
              </a:rPr>
              <a:t>phase. The aim is to identify the best possible solution for each problem found. You or your team should produce some inexpensive, small size versions of the product (or specific parts found within the product) to investigate the ideas you’ve generated. This could involve simply </a:t>
            </a:r>
            <a:r>
              <a:rPr lang="en-IE" b="1" i="0" u="sng" dirty="0">
                <a:solidFill>
                  <a:srgbClr val="FDA81F"/>
                </a:solidFill>
                <a:effectLst/>
                <a:latin typeface="Merriweather"/>
                <a:hlinkClick r:id="rId2">
                  <a:extLst>
                    <a:ext uri="{A12FA001-AC4F-418D-AE19-62706E023703}">
                      <ahyp:hlinkClr xmlns:ahyp="http://schemas.microsoft.com/office/drawing/2018/hyperlinkcolor" val="tx"/>
                    </a:ext>
                  </a:extLst>
                </a:hlinkClick>
              </a:rPr>
              <a:t>paper prototyping</a:t>
            </a:r>
            <a:r>
              <a:rPr lang="en-IE" b="1" i="0" dirty="0">
                <a:solidFill>
                  <a:srgbClr val="FDA81F"/>
                </a:solidFill>
                <a:effectLst/>
                <a:latin typeface="Merriweather"/>
              </a:rPr>
              <a:t>.</a:t>
            </a:r>
            <a:endParaRPr lang="en-IE" b="1" dirty="0">
              <a:solidFill>
                <a:srgbClr val="FDA81F"/>
              </a:solidFill>
            </a:endParaRPr>
          </a:p>
        </p:txBody>
      </p:sp>
      <p:pic>
        <p:nvPicPr>
          <p:cNvPr id="11" name="Picture 2" descr="Steps to Design Thinking in Practice: A Process Walkthrough">
            <a:extLst>
              <a:ext uri="{FF2B5EF4-FFF2-40B4-BE49-F238E27FC236}">
                <a16:creationId xmlns:a16="http://schemas.microsoft.com/office/drawing/2014/main" id="{106A6484-C6A2-4A64-BBC6-C2C9FB302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972"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FE827601-1CCF-444F-9FAF-EE3B5C1F58D0}"/>
              </a:ext>
            </a:extLst>
          </p:cNvPr>
          <p:cNvSpPr txBox="1">
            <a:spLocks/>
          </p:cNvSpPr>
          <p:nvPr/>
        </p:nvSpPr>
        <p:spPr>
          <a:xfrm>
            <a:off x="0" y="-13323"/>
            <a:ext cx="5661026" cy="1134824"/>
          </a:xfrm>
          <a:prstGeom prst="rect">
            <a:avLst/>
          </a:prstGeom>
          <a:solidFill>
            <a:srgbClr val="FDA81F"/>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en-IE" sz="4400" b="1" dirty="0">
                <a:solidFill>
                  <a:schemeClr val="bg1"/>
                </a:solidFill>
              </a:rPr>
              <a:t>Prototype</a:t>
            </a:r>
          </a:p>
        </p:txBody>
      </p:sp>
      <p:sp>
        <p:nvSpPr>
          <p:cNvPr id="6" name="TextBox 5">
            <a:extLst>
              <a:ext uri="{FF2B5EF4-FFF2-40B4-BE49-F238E27FC236}">
                <a16:creationId xmlns:a16="http://schemas.microsoft.com/office/drawing/2014/main" id="{0D731E1C-A4EC-4548-BB61-3D98964E9C94}"/>
              </a:ext>
            </a:extLst>
          </p:cNvPr>
          <p:cNvSpPr txBox="1"/>
          <p:nvPr/>
        </p:nvSpPr>
        <p:spPr>
          <a:xfrm>
            <a:off x="5736972" y="5371529"/>
            <a:ext cx="3366977" cy="369332"/>
          </a:xfrm>
          <a:prstGeom prst="rect">
            <a:avLst/>
          </a:prstGeom>
          <a:noFill/>
        </p:spPr>
        <p:txBody>
          <a:bodyPr wrap="square" rtlCol="0">
            <a:spAutoFit/>
          </a:bodyPr>
          <a:lstStyle/>
          <a:p>
            <a:r>
              <a:rPr lang="en-IE" i="1" dirty="0">
                <a:solidFill>
                  <a:schemeClr val="tx1">
                    <a:lumMod val="75000"/>
                    <a:lumOff val="25000"/>
                  </a:schemeClr>
                </a:solidFill>
              </a:rPr>
              <a:t>Image: </a:t>
            </a:r>
            <a:r>
              <a:rPr lang="en-IE" i="1" dirty="0">
                <a:solidFill>
                  <a:schemeClr val="tx1">
                    <a:lumMod val="75000"/>
                    <a:lumOff val="25000"/>
                  </a:schemeClr>
                </a:solidFill>
                <a:hlinkClick r:id="rId4">
                  <a:extLst>
                    <a:ext uri="{A12FA001-AC4F-418D-AE19-62706E023703}">
                      <ahyp:hlinkClr xmlns:ahyp="http://schemas.microsoft.com/office/drawing/2018/hyperlinkcolor" val="tx"/>
                    </a:ext>
                  </a:extLst>
                </a:hlinkClick>
              </a:rPr>
              <a:t>Innovation Training</a:t>
            </a:r>
            <a:endParaRPr lang="en-IE" i="1" dirty="0">
              <a:solidFill>
                <a:schemeClr val="tx1">
                  <a:lumMod val="75000"/>
                  <a:lumOff val="25000"/>
                </a:schemeClr>
              </a:solidFill>
            </a:endParaRPr>
          </a:p>
        </p:txBody>
      </p:sp>
    </p:spTree>
    <p:extLst>
      <p:ext uri="{BB962C8B-B14F-4D97-AF65-F5344CB8AC3E}">
        <p14:creationId xmlns:p14="http://schemas.microsoft.com/office/powerpoint/2010/main" val="62483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EFB58D-8FE7-4384-8F0E-2CC496B2DB5B}"/>
              </a:ext>
            </a:extLst>
          </p:cNvPr>
          <p:cNvSpPr>
            <a:spLocks noGrp="1"/>
          </p:cNvSpPr>
          <p:nvPr>
            <p:ph type="body" sz="quarter" idx="14"/>
          </p:nvPr>
        </p:nvSpPr>
        <p:spPr>
          <a:xfrm>
            <a:off x="3786072" y="153769"/>
            <a:ext cx="7877843" cy="5206518"/>
          </a:xfrm>
        </p:spPr>
        <p:txBody>
          <a:bodyPr/>
          <a:lstStyle/>
          <a:p>
            <a:pPr marL="342900" indent="-342900">
              <a:buFont typeface="Wingdings" panose="05000000000000000000" pitchFamily="2" charset="2"/>
              <a:buChar char="q"/>
            </a:pPr>
            <a:r>
              <a:rPr lang="en-IE" dirty="0">
                <a:solidFill>
                  <a:schemeClr val="tx1">
                    <a:lumMod val="75000"/>
                    <a:lumOff val="25000"/>
                  </a:schemeClr>
                </a:solidFill>
              </a:rPr>
              <a:t>You or your team will now investigate the problems solutions you have revealed by producing a couple of inexpensive, small sized versions of the product (or some features), or service.</a:t>
            </a:r>
          </a:p>
          <a:p>
            <a:pPr marL="342900" indent="-342900">
              <a:buFont typeface="Wingdings" panose="05000000000000000000" pitchFamily="2" charset="2"/>
              <a:buChar char="q"/>
            </a:pPr>
            <a:r>
              <a:rPr lang="en-IE" b="1" dirty="0">
                <a:solidFill>
                  <a:srgbClr val="40A67A"/>
                </a:solidFill>
              </a:rPr>
              <a:t>You can share and test the prototypes in your team, with other teams or departments, or on a small group of people outside the design team. Possibly the people you interviewed – they will after all be the end users!</a:t>
            </a:r>
          </a:p>
          <a:p>
            <a:pPr marL="342900" indent="-342900">
              <a:buFont typeface="Wingdings" panose="05000000000000000000" pitchFamily="2" charset="2"/>
              <a:buChar char="q"/>
            </a:pPr>
            <a:r>
              <a:rPr lang="en-IE" dirty="0">
                <a:solidFill>
                  <a:schemeClr val="tx1">
                    <a:lumMod val="75000"/>
                    <a:lumOff val="25000"/>
                  </a:schemeClr>
                </a:solidFill>
              </a:rPr>
              <a:t>The aim here is to identify the best possible solution to the problem(s) you have identified during the first 3 stages (</a:t>
            </a:r>
            <a:r>
              <a:rPr lang="en-IE" b="1" dirty="0">
                <a:solidFill>
                  <a:srgbClr val="009FD8"/>
                </a:solidFill>
              </a:rPr>
              <a:t>1 Emphasise,</a:t>
            </a:r>
            <a:r>
              <a:rPr lang="en-IE" dirty="0">
                <a:solidFill>
                  <a:schemeClr val="tx1">
                    <a:lumMod val="75000"/>
                    <a:lumOff val="25000"/>
                  </a:schemeClr>
                </a:solidFill>
              </a:rPr>
              <a:t> </a:t>
            </a:r>
            <a:r>
              <a:rPr lang="en-IE" b="1" dirty="0">
                <a:solidFill>
                  <a:srgbClr val="40A67A"/>
                </a:solidFill>
              </a:rPr>
              <a:t>2 Problem Statement </a:t>
            </a:r>
            <a:r>
              <a:rPr lang="en-IE" dirty="0">
                <a:solidFill>
                  <a:schemeClr val="tx1">
                    <a:lumMod val="75000"/>
                    <a:lumOff val="25000"/>
                  </a:schemeClr>
                </a:solidFill>
              </a:rPr>
              <a:t>and</a:t>
            </a:r>
            <a:r>
              <a:rPr lang="en-IE" b="1" dirty="0">
                <a:solidFill>
                  <a:srgbClr val="40A67A"/>
                </a:solidFill>
              </a:rPr>
              <a:t> </a:t>
            </a:r>
            <a:r>
              <a:rPr lang="en-IE" b="1" dirty="0">
                <a:solidFill>
                  <a:srgbClr val="6D3A93"/>
                </a:solidFill>
              </a:rPr>
              <a:t>3 Ideas</a:t>
            </a:r>
            <a:r>
              <a:rPr lang="en-IE" dirty="0">
                <a:solidFill>
                  <a:schemeClr val="tx1">
                    <a:lumMod val="75000"/>
                    <a:lumOff val="25000"/>
                  </a:schemeClr>
                </a:solidFill>
              </a:rPr>
              <a:t>). </a:t>
            </a:r>
            <a:r>
              <a:rPr lang="en-IE" b="0" i="0" dirty="0">
                <a:solidFill>
                  <a:srgbClr val="2B2B2B"/>
                </a:solidFill>
                <a:effectLst/>
                <a:latin typeface="Merriweather"/>
              </a:rPr>
              <a:t>The solutions or prototypes one by one are investigated and either accepted, improved or checked again, or rejected based on what the </a:t>
            </a:r>
            <a:r>
              <a:rPr lang="en-IE" dirty="0">
                <a:solidFill>
                  <a:srgbClr val="2B2B2B"/>
                </a:solidFill>
                <a:latin typeface="Merriweather"/>
              </a:rPr>
              <a:t>‘</a:t>
            </a:r>
            <a:r>
              <a:rPr lang="en-IE" b="0" i="0" dirty="0">
                <a:solidFill>
                  <a:srgbClr val="2B2B2B"/>
                </a:solidFill>
                <a:effectLst/>
                <a:latin typeface="Merriweather"/>
              </a:rPr>
              <a:t>users’ have said or experienced. </a:t>
            </a:r>
          </a:p>
          <a:p>
            <a:pPr marL="342900" indent="-342900">
              <a:buFont typeface="Wingdings" panose="05000000000000000000" pitchFamily="2" charset="2"/>
              <a:buChar char="q"/>
            </a:pPr>
            <a:r>
              <a:rPr lang="en-IE" b="0" i="0" dirty="0">
                <a:solidFill>
                  <a:srgbClr val="2B2B2B"/>
                </a:solidFill>
                <a:effectLst/>
                <a:latin typeface="Merriweather"/>
              </a:rPr>
              <a:t>By the end of this stage, you will have a better idea of </a:t>
            </a:r>
            <a:r>
              <a:rPr lang="en-IE" dirty="0">
                <a:solidFill>
                  <a:srgbClr val="2B2B2B"/>
                </a:solidFill>
                <a:latin typeface="Merriweather"/>
              </a:rPr>
              <a:t>what limits your idea (product or service), the</a:t>
            </a:r>
            <a:r>
              <a:rPr lang="en-IE" b="0" i="0" dirty="0">
                <a:solidFill>
                  <a:srgbClr val="2B2B2B"/>
                </a:solidFill>
                <a:effectLst/>
                <a:latin typeface="Merriweather"/>
              </a:rPr>
              <a:t> problems with your design will be revealed, you will have a clearer view of how real users would behave, think, and feel when interacting with the end product.</a:t>
            </a:r>
            <a:endParaRPr lang="en-IE"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1EF77AC-09BC-4DC6-BF9E-B962DD970150}"/>
              </a:ext>
            </a:extLst>
          </p:cNvPr>
          <p:cNvSpPr>
            <a:spLocks noGrp="1"/>
          </p:cNvSpPr>
          <p:nvPr>
            <p:ph type="body" sz="quarter" idx="15"/>
          </p:nvPr>
        </p:nvSpPr>
        <p:spPr>
          <a:xfrm>
            <a:off x="297712" y="653500"/>
            <a:ext cx="3039255" cy="5206518"/>
          </a:xfrm>
        </p:spPr>
        <p:txBody>
          <a:bodyPr>
            <a:normAutofit/>
          </a:bodyPr>
          <a:lstStyle/>
          <a:p>
            <a:pPr marL="742950" indent="-742950">
              <a:buFont typeface="+mj-lt"/>
              <a:buAutoNum type="arabicPeriod" startAt="4"/>
            </a:pPr>
            <a:r>
              <a:rPr lang="en-IE" sz="4000" b="1" dirty="0"/>
              <a:t>Prototype</a:t>
            </a:r>
          </a:p>
          <a:p>
            <a:endParaRPr lang="en-IE" b="1" dirty="0"/>
          </a:p>
          <a:p>
            <a:pPr algn="l"/>
            <a:r>
              <a:rPr lang="en-IE" b="1" i="1" dirty="0">
                <a:effectLst/>
                <a:latin typeface="Merriweather"/>
              </a:rPr>
              <a:t>Start to Create Solutions</a:t>
            </a:r>
          </a:p>
          <a:p>
            <a:pPr algn="l"/>
            <a:endParaRPr lang="en-IE" b="1" i="1" dirty="0">
              <a:latin typeface="Merriweather"/>
            </a:endParaRPr>
          </a:p>
          <a:p>
            <a:pPr algn="l"/>
            <a:r>
              <a:rPr lang="en-IE" sz="2800" b="1" dirty="0">
                <a:effectLst/>
                <a:latin typeface="Merriweather"/>
              </a:rPr>
              <a:t>Full </a:t>
            </a:r>
            <a:r>
              <a:rPr lang="en-IE" sz="2800" b="1" dirty="0">
                <a:effectLst/>
                <a:latin typeface="Merriweather"/>
                <a:hlinkClick r:id="rId2">
                  <a:extLst>
                    <a:ext uri="{A12FA001-AC4F-418D-AE19-62706E023703}">
                      <ahyp:hlinkClr xmlns:ahyp="http://schemas.microsoft.com/office/drawing/2018/hyperlinkcolor" val="tx"/>
                    </a:ext>
                  </a:extLst>
                </a:hlinkClick>
              </a:rPr>
              <a:t>Resource</a:t>
            </a:r>
            <a:endParaRPr lang="en-IE" sz="2800" b="1" dirty="0">
              <a:effectLst/>
              <a:latin typeface="Merriweather"/>
            </a:endParaRPr>
          </a:p>
          <a:p>
            <a:r>
              <a:rPr lang="en-IE" sz="3600" b="1" dirty="0">
                <a:solidFill>
                  <a:srgbClr val="009FD8"/>
                </a:solidFill>
              </a:rPr>
              <a:t> </a:t>
            </a:r>
          </a:p>
          <a:p>
            <a:endParaRPr lang="en-IE" dirty="0"/>
          </a:p>
        </p:txBody>
      </p:sp>
    </p:spTree>
    <p:extLst>
      <p:ext uri="{BB962C8B-B14F-4D97-AF65-F5344CB8AC3E}">
        <p14:creationId xmlns:p14="http://schemas.microsoft.com/office/powerpoint/2010/main" val="47997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0B6FDA7-E674-457F-863B-4DCBCC487D19}"/>
              </a:ext>
            </a:extLst>
          </p:cNvPr>
          <p:cNvSpPr>
            <a:spLocks noGrp="1"/>
          </p:cNvSpPr>
          <p:nvPr>
            <p:ph type="body" sz="quarter" idx="14"/>
          </p:nvPr>
        </p:nvSpPr>
        <p:spPr>
          <a:xfrm>
            <a:off x="6926354" y="759200"/>
            <a:ext cx="4866430" cy="697353"/>
          </a:xfrm>
        </p:spPr>
        <p:txBody>
          <a:bodyPr/>
          <a:lstStyle/>
          <a:p>
            <a:r>
              <a:rPr lang="en-IE" b="1" dirty="0"/>
              <a:t>Design  Thinking….</a:t>
            </a:r>
          </a:p>
        </p:txBody>
      </p:sp>
      <p:sp>
        <p:nvSpPr>
          <p:cNvPr id="6" name="Text Placeholder 5">
            <a:extLst>
              <a:ext uri="{FF2B5EF4-FFF2-40B4-BE49-F238E27FC236}">
                <a16:creationId xmlns:a16="http://schemas.microsoft.com/office/drawing/2014/main" id="{BCBD62B4-775A-4609-A9F8-39C3D52FF80C}"/>
              </a:ext>
            </a:extLst>
          </p:cNvPr>
          <p:cNvSpPr>
            <a:spLocks noGrp="1"/>
          </p:cNvSpPr>
          <p:nvPr>
            <p:ph type="body" sz="quarter" idx="15"/>
          </p:nvPr>
        </p:nvSpPr>
        <p:spPr>
          <a:xfrm>
            <a:off x="6705602" y="1648699"/>
            <a:ext cx="5087181" cy="2592420"/>
          </a:xfrm>
        </p:spPr>
        <p:txBody>
          <a:bodyPr/>
          <a:lstStyle/>
          <a:p>
            <a:r>
              <a:rPr lang="en-IE" b="0" i="0" dirty="0">
                <a:effectLst/>
                <a:latin typeface="Scala"/>
              </a:rPr>
              <a:t>‘As an </a:t>
            </a:r>
            <a:r>
              <a:rPr lang="en-IE" b="1" i="0" dirty="0">
                <a:effectLst/>
                <a:latin typeface="Scala"/>
                <a:hlinkClick r:id="rId2">
                  <a:extLst>
                    <a:ext uri="{A12FA001-AC4F-418D-AE19-62706E023703}">
                      <ahyp:hlinkClr xmlns:ahyp="http://schemas.microsoft.com/office/drawing/2018/hyperlinkcolor" val="tx"/>
                    </a:ext>
                  </a:extLst>
                </a:hlinkClick>
              </a:rPr>
              <a:t>approach</a:t>
            </a:r>
            <a:r>
              <a:rPr lang="en-IE" b="0" i="0" dirty="0">
                <a:effectLst/>
                <a:latin typeface="Scala"/>
              </a:rPr>
              <a:t>, design thinking taps into capacities we all have but that are overlooked by more conventional problem-solving practices. Not only does it focus on creating products and services that are human </a:t>
            </a:r>
            <a:r>
              <a:rPr lang="en-IE" b="0" i="0" dirty="0" err="1">
                <a:effectLst/>
                <a:latin typeface="Scala"/>
              </a:rPr>
              <a:t>centered</a:t>
            </a:r>
            <a:r>
              <a:rPr lang="en-IE" b="0" i="0" dirty="0">
                <a:effectLst/>
                <a:latin typeface="Scala"/>
              </a:rPr>
              <a:t>, but the process itself is also deeply human. Design thinking relies on our ability to be intuitive, to recognize patterns, to construct ideas that have emotional meaning as well as being functional, and to express ourselves in media other than words or symbols’. </a:t>
            </a:r>
            <a:endParaRPr lang="en-IE" dirty="0"/>
          </a:p>
        </p:txBody>
      </p:sp>
      <p:sp>
        <p:nvSpPr>
          <p:cNvPr id="7" name="Text Placeholder 6">
            <a:extLst>
              <a:ext uri="{FF2B5EF4-FFF2-40B4-BE49-F238E27FC236}">
                <a16:creationId xmlns:a16="http://schemas.microsoft.com/office/drawing/2014/main" id="{A922EEEB-00E4-409A-8123-0714A7535616}"/>
              </a:ext>
            </a:extLst>
          </p:cNvPr>
          <p:cNvSpPr>
            <a:spLocks noGrp="1"/>
          </p:cNvSpPr>
          <p:nvPr>
            <p:ph type="body" sz="quarter" idx="16"/>
          </p:nvPr>
        </p:nvSpPr>
        <p:spPr>
          <a:xfrm>
            <a:off x="4480318" y="4497208"/>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id="{68763D16-D941-4625-9EA4-19DBF5300ECD}"/>
              </a:ext>
            </a:extLst>
          </p:cNvPr>
          <p:cNvSpPr>
            <a:spLocks noGrp="1"/>
          </p:cNvSpPr>
          <p:nvPr>
            <p:ph type="body" sz="quarter" idx="13"/>
          </p:nvPr>
        </p:nvSpPr>
        <p:spPr>
          <a:xfrm>
            <a:off x="1321806" y="1439501"/>
            <a:ext cx="4164594" cy="3576120"/>
          </a:xfrm>
        </p:spPr>
        <p:txBody>
          <a:bodyPr>
            <a:normAutofit lnSpcReduction="10000"/>
          </a:bodyPr>
          <a:lstStyle/>
          <a:p>
            <a:r>
              <a:rPr lang="en-IE" b="0" i="0" dirty="0">
                <a:solidFill>
                  <a:srgbClr val="2B2B2B"/>
                </a:solidFill>
                <a:effectLst/>
                <a:latin typeface="Merriweather"/>
              </a:rPr>
              <a:t>Is often referred to as </a:t>
            </a:r>
            <a:r>
              <a:rPr lang="en-IE" b="1" i="0" dirty="0">
                <a:solidFill>
                  <a:schemeClr val="tx1">
                    <a:lumMod val="75000"/>
                    <a:lumOff val="25000"/>
                  </a:schemeClr>
                </a:solidFill>
                <a:effectLst/>
                <a:latin typeface="Merriweather"/>
                <a:hlinkClick r:id="rId3">
                  <a:extLst>
                    <a:ext uri="{A12FA001-AC4F-418D-AE19-62706E023703}">
                      <ahyp:hlinkClr xmlns:ahyp="http://schemas.microsoft.com/office/drawing/2018/hyperlinkcolor" val="tx"/>
                    </a:ext>
                  </a:extLst>
                </a:hlinkClick>
              </a:rPr>
              <a:t>‘outside the box’ </a:t>
            </a:r>
            <a:r>
              <a:rPr lang="en-IE" b="0" i="0" dirty="0">
                <a:solidFill>
                  <a:srgbClr val="2B2B2B"/>
                </a:solidFill>
                <a:effectLst/>
                <a:latin typeface="Merriweather"/>
              </a:rPr>
              <a:t>thinking, as people are attempting to develop new ways of thinking that do not abide by the dominant or more common problem-solving methods.</a:t>
            </a:r>
            <a:endParaRPr lang="en-IE" dirty="0"/>
          </a:p>
        </p:txBody>
      </p:sp>
      <p:sp>
        <p:nvSpPr>
          <p:cNvPr id="8" name="Text Placeholder 7">
            <a:extLst>
              <a:ext uri="{FF2B5EF4-FFF2-40B4-BE49-F238E27FC236}">
                <a16:creationId xmlns:a16="http://schemas.microsoft.com/office/drawing/2014/main" id="{E554FD42-9172-41EE-BC18-900283BCB8E9}"/>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val="919133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740065" y="2587693"/>
            <a:ext cx="5805395" cy="1327603"/>
          </a:xfrm>
        </p:spPr>
        <p:txBody>
          <a:bodyPr/>
          <a:lstStyle/>
          <a:p>
            <a:r>
              <a:rPr lang="en-IE" sz="4800" b="1" dirty="0"/>
              <a:t>Improve and modify</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217156" y="1172210"/>
            <a:ext cx="5443870" cy="4158567"/>
          </a:xfrm>
        </p:spPr>
        <p:txBody>
          <a:bodyPr/>
          <a:lstStyle/>
          <a:p>
            <a:pPr algn="l"/>
            <a:r>
              <a:rPr lang="en-IE" b="1" i="1" dirty="0">
                <a:solidFill>
                  <a:srgbClr val="FDA81F"/>
                </a:solidFill>
                <a:effectLst/>
                <a:latin typeface="Merriweather"/>
              </a:rPr>
              <a:t>Start to Create Solutions</a:t>
            </a:r>
          </a:p>
          <a:p>
            <a:pPr algn="l"/>
            <a:r>
              <a:rPr lang="en-IE" b="1" dirty="0">
                <a:solidFill>
                  <a:schemeClr val="tx1">
                    <a:lumMod val="75000"/>
                    <a:lumOff val="25000"/>
                  </a:schemeClr>
                </a:solidFill>
                <a:latin typeface="Merriweather"/>
              </a:rPr>
              <a:t>First start thinking….</a:t>
            </a:r>
          </a:p>
          <a:p>
            <a:pPr algn="l"/>
            <a:r>
              <a:rPr lang="en-IE" i="1" dirty="0">
                <a:solidFill>
                  <a:srgbClr val="ED2A59"/>
                </a:solidFill>
                <a:latin typeface="Merriweather"/>
              </a:rPr>
              <a:t>What will it look like? </a:t>
            </a:r>
          </a:p>
          <a:p>
            <a:pPr algn="l"/>
            <a:r>
              <a:rPr lang="en-IE" i="1" dirty="0">
                <a:solidFill>
                  <a:srgbClr val="ED2A59"/>
                </a:solidFill>
                <a:latin typeface="Merriweather"/>
              </a:rPr>
              <a:t>What does it need? What does it not need?</a:t>
            </a:r>
          </a:p>
          <a:p>
            <a:pPr algn="l"/>
            <a:r>
              <a:rPr lang="en-IE" i="1" dirty="0">
                <a:solidFill>
                  <a:srgbClr val="ED2A59"/>
                </a:solidFill>
                <a:latin typeface="Merriweather"/>
              </a:rPr>
              <a:t>How do you think your users will react to it (will it fit their needs)? </a:t>
            </a:r>
          </a:p>
          <a:p>
            <a:pPr algn="l"/>
            <a:r>
              <a:rPr lang="en-IE" i="1" dirty="0">
                <a:solidFill>
                  <a:srgbClr val="ED2A59"/>
                </a:solidFill>
                <a:latin typeface="Merriweather"/>
              </a:rPr>
              <a:t>What is the most effective, easiest way for your users to use your service or product?</a:t>
            </a:r>
          </a:p>
          <a:p>
            <a:r>
              <a:rPr lang="en-US" i="1" dirty="0">
                <a:solidFill>
                  <a:srgbClr val="ED2A59"/>
                </a:solidFill>
                <a:effectLst/>
                <a:latin typeface="Calibri" panose="020F0502020204030204" pitchFamily="34" charset="0"/>
                <a:ea typeface="Calibri" panose="020F0502020204030204" pitchFamily="34" charset="0"/>
                <a:cs typeface="Calibri" panose="020F0502020204030204" pitchFamily="34" charset="0"/>
              </a:rPr>
              <a:t>What do you need to make it work especially in the testing phase? </a:t>
            </a:r>
          </a:p>
          <a:p>
            <a:r>
              <a:rPr lang="en-US" i="1" dirty="0">
                <a:solidFill>
                  <a:srgbClr val="ED2A59"/>
                </a:solidFill>
                <a:effectLst/>
                <a:latin typeface="Calibri" panose="020F0502020204030204" pitchFamily="34" charset="0"/>
                <a:ea typeface="Calibri" panose="020F0502020204030204" pitchFamily="34" charset="0"/>
                <a:cs typeface="Calibri" panose="020F0502020204030204" pitchFamily="34" charset="0"/>
              </a:rPr>
              <a:t>Do you need to build a series of variations? </a:t>
            </a:r>
            <a:endParaRPr lang="en-IE" i="1" dirty="0">
              <a:solidFill>
                <a:srgbClr val="ED2A59"/>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IE" b="1" dirty="0">
              <a:solidFill>
                <a:schemeClr val="tx1">
                  <a:lumMod val="75000"/>
                  <a:lumOff val="25000"/>
                </a:schemeClr>
              </a:solidFill>
              <a:latin typeface="Merriweather"/>
            </a:endParaRPr>
          </a:p>
          <a:p>
            <a:pPr algn="l"/>
            <a:endParaRPr lang="en-IE" b="1" dirty="0">
              <a:solidFill>
                <a:srgbClr val="FDA81F"/>
              </a:solidFill>
            </a:endParaRPr>
          </a:p>
        </p:txBody>
      </p:sp>
      <p:sp>
        <p:nvSpPr>
          <p:cNvPr id="11" name="Text Placeholder 5">
            <a:extLst>
              <a:ext uri="{FF2B5EF4-FFF2-40B4-BE49-F238E27FC236}">
                <a16:creationId xmlns:a16="http://schemas.microsoft.com/office/drawing/2014/main" id="{29AC8310-9D19-47AE-8E7A-16ECD2A4F195}"/>
              </a:ext>
            </a:extLst>
          </p:cNvPr>
          <p:cNvSpPr txBox="1">
            <a:spLocks/>
          </p:cNvSpPr>
          <p:nvPr/>
        </p:nvSpPr>
        <p:spPr>
          <a:xfrm>
            <a:off x="0" y="0"/>
            <a:ext cx="5661026" cy="1134824"/>
          </a:xfrm>
          <a:prstGeom prst="rect">
            <a:avLst/>
          </a:prstGeom>
          <a:solidFill>
            <a:srgbClr val="FDA81F"/>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en-IE" sz="4400" b="1" dirty="0">
                <a:solidFill>
                  <a:schemeClr val="bg1"/>
                </a:solidFill>
              </a:rPr>
              <a:t>Prototype</a:t>
            </a:r>
          </a:p>
        </p:txBody>
      </p:sp>
      <p:pic>
        <p:nvPicPr>
          <p:cNvPr id="7" name="Picture Placeholder 6" descr="Graphical user interface&#10;&#10;Description automatically generated">
            <a:extLst>
              <a:ext uri="{FF2B5EF4-FFF2-40B4-BE49-F238E27FC236}">
                <a16:creationId xmlns:a16="http://schemas.microsoft.com/office/drawing/2014/main" id="{C0786B5E-A340-4472-A3FF-955452889DEB}"/>
              </a:ext>
            </a:extLst>
          </p:cNvPr>
          <p:cNvPicPr>
            <a:picLocks noGrp="1" noChangeAspect="1"/>
          </p:cNvPicPr>
          <p:nvPr>
            <p:ph type="pic" sz="quarter" idx="10"/>
          </p:nvPr>
        </p:nvPicPr>
        <p:blipFill>
          <a:blip r:embed="rId2"/>
          <a:srcRect l="25826" r="25826"/>
          <a:stretch>
            <a:fillRect/>
          </a:stretch>
        </p:blipFill>
        <p:spPr/>
      </p:pic>
    </p:spTree>
    <p:extLst>
      <p:ext uri="{BB962C8B-B14F-4D97-AF65-F5344CB8AC3E}">
        <p14:creationId xmlns:p14="http://schemas.microsoft.com/office/powerpoint/2010/main" val="2943725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252124" y="1448554"/>
            <a:ext cx="7698871" cy="1726247"/>
          </a:xfrm>
        </p:spPr>
        <p:txBody>
          <a:bodyPr/>
          <a:lstStyle/>
          <a:p>
            <a:r>
              <a:rPr lang="en-IE" dirty="0"/>
              <a:t>Paper prototyping is where you create a paper representation of digital products, tangible products or services to help you realise if your idea will work. Draw sketches or change or modify printed designs or map it out and study the users reactions to your idea. It is also great for brain storming!</a:t>
            </a:r>
          </a:p>
          <a:p>
            <a:endParaRPr lang="en-IE" b="1" dirty="0"/>
          </a:p>
          <a:p>
            <a:r>
              <a:rPr lang="en-IE" b="1" dirty="0"/>
              <a:t>CREATIVITY WITH LOADS OF COLOUR AND STATIONARY </a:t>
            </a:r>
            <a:r>
              <a:rPr lang="en-IE" dirty="0"/>
              <a:t>you will need, pens, pencils, markers, paper, card, Post-its, scissors, tape, glue, rulers and suitable stencils. About €10 is typically enough to cover this. You can use graph paper to help guide ideas. </a:t>
            </a:r>
            <a:r>
              <a:rPr lang="en-IE" dirty="0" err="1"/>
              <a:t>Colored</a:t>
            </a:r>
            <a:r>
              <a:rPr lang="en-IE" dirty="0"/>
              <a:t> paper is great for representing buttons.</a:t>
            </a:r>
          </a:p>
        </p:txBody>
      </p:sp>
      <p:sp>
        <p:nvSpPr>
          <p:cNvPr id="6" name="Text Placeholder 6">
            <a:extLst>
              <a:ext uri="{FF2B5EF4-FFF2-40B4-BE49-F238E27FC236}">
                <a16:creationId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4"/>
            </a:pPr>
            <a:r>
              <a:rPr lang="en-IE" sz="4400" b="1" dirty="0"/>
              <a:t>Prototype Exercise</a:t>
            </a:r>
          </a:p>
          <a:p>
            <a:r>
              <a:rPr lang="en-IE" sz="3200" b="1" dirty="0"/>
              <a:t>Paper Prototyping</a:t>
            </a:r>
          </a:p>
        </p:txBody>
      </p:sp>
      <p:sp>
        <p:nvSpPr>
          <p:cNvPr id="2" name="TextBox 1">
            <a:extLst>
              <a:ext uri="{FF2B5EF4-FFF2-40B4-BE49-F238E27FC236}">
                <a16:creationId xmlns:a16="http://schemas.microsoft.com/office/drawing/2014/main" id="{0742B2DA-B209-4A45-981E-AA95BC0A8001}"/>
              </a:ext>
            </a:extLst>
          </p:cNvPr>
          <p:cNvSpPr txBox="1"/>
          <p:nvPr/>
        </p:nvSpPr>
        <p:spPr>
          <a:xfrm>
            <a:off x="450941" y="4582633"/>
            <a:ext cx="3725862" cy="954107"/>
          </a:xfrm>
          <a:prstGeom prst="rect">
            <a:avLst/>
          </a:prstGeom>
          <a:noFill/>
        </p:spPr>
        <p:txBody>
          <a:bodyPr wrap="square" rtlCol="0">
            <a:spAutoFit/>
          </a:bodyPr>
          <a:lstStyle/>
          <a:p>
            <a:r>
              <a:rPr lang="en-IE" sz="2800" b="1" dirty="0">
                <a:solidFill>
                  <a:schemeClr val="bg1"/>
                </a:solidFill>
              </a:rPr>
              <a:t>Full </a:t>
            </a:r>
            <a:r>
              <a:rPr lang="en-IE" sz="2800" b="1" dirty="0">
                <a:solidFill>
                  <a:schemeClr val="bg1"/>
                </a:solidFill>
                <a:hlinkClick r:id="rId2">
                  <a:extLst>
                    <a:ext uri="{A12FA001-AC4F-418D-AE19-62706E023703}">
                      <ahyp:hlinkClr xmlns:ahyp="http://schemas.microsoft.com/office/drawing/2018/hyperlinkcolor" val="tx"/>
                    </a:ext>
                  </a:extLst>
                </a:hlinkClick>
              </a:rPr>
              <a:t>Resource </a:t>
            </a:r>
            <a:r>
              <a:rPr lang="en-IE" sz="2800" b="1" dirty="0">
                <a:solidFill>
                  <a:schemeClr val="bg1"/>
                </a:solidFill>
              </a:rPr>
              <a:t>to Paper Prototyping</a:t>
            </a: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id="{D56D3938-DDBC-4C8B-B0DB-090E23717417}"/>
              </a:ext>
            </a:extLst>
          </p:cNvPr>
          <p:cNvPicPr>
            <a:picLocks noGrp="1" noChangeAspect="1"/>
          </p:cNvPicPr>
          <p:nvPr>
            <p:ph type="pic" sz="quarter" idx="10"/>
          </p:nvPr>
        </p:nvPicPr>
        <p:blipFill>
          <a:blip r:embed="rId3"/>
          <a:srcRect l="20496" r="20496"/>
          <a:stretch>
            <a:fillRect/>
          </a:stretch>
        </p:blipFill>
        <p:spPr/>
      </p:pic>
    </p:spTree>
    <p:extLst>
      <p:ext uri="{BB962C8B-B14F-4D97-AF65-F5344CB8AC3E}">
        <p14:creationId xmlns:p14="http://schemas.microsoft.com/office/powerpoint/2010/main" val="4142807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252124" y="863764"/>
            <a:ext cx="7698871" cy="1726247"/>
          </a:xfrm>
        </p:spPr>
        <p:txBody>
          <a:bodyPr/>
          <a:lstStyle/>
          <a:p>
            <a:pPr marL="457200" indent="-457200" algn="l">
              <a:spcBef>
                <a:spcPts val="0"/>
              </a:spcBef>
              <a:buFont typeface="+mj-lt"/>
              <a:buAutoNum type="arabicPeriod"/>
            </a:pPr>
            <a:r>
              <a:rPr lang="en-IE" b="1" i="0" dirty="0">
                <a:effectLst/>
                <a:latin typeface="Merriweather"/>
              </a:rPr>
              <a:t>Get building –</a:t>
            </a:r>
            <a:r>
              <a:rPr lang="en-IE" b="0" i="0" dirty="0">
                <a:effectLst/>
                <a:latin typeface="Merriweather"/>
              </a:rPr>
              <a:t> Just go ahead and see where you end up. As you get your ideas down on paper, you can think about them clearer. Later, you can think about improving them. </a:t>
            </a:r>
            <a:r>
              <a:rPr lang="en-IE" i="0" dirty="0">
                <a:effectLst/>
                <a:latin typeface="Merriweather"/>
              </a:rPr>
              <a:t>Make one sketch per page, it can be one idea or have a part of the idea. This is so you can move the pages around if you need to.</a:t>
            </a:r>
          </a:p>
          <a:p>
            <a:pPr marL="457200" indent="-457200" algn="l">
              <a:spcBef>
                <a:spcPts val="0"/>
              </a:spcBef>
              <a:buFont typeface="+mj-lt"/>
              <a:buAutoNum type="arabicPeriod"/>
            </a:pPr>
            <a:r>
              <a:rPr lang="en-IE" b="1" i="0" dirty="0">
                <a:effectLst/>
                <a:latin typeface="Merriweather"/>
              </a:rPr>
              <a:t>Move quickly </a:t>
            </a:r>
            <a:r>
              <a:rPr lang="en-IE" b="0" i="0" dirty="0">
                <a:effectLst/>
                <a:latin typeface="Merriweather"/>
              </a:rPr>
              <a:t>– If you spend too long making your prototype, you’ll get attached to it. Don’t waste time erasing: You want to get ideas down rather than revise them and potentially miss insights from the raw version.</a:t>
            </a:r>
          </a:p>
          <a:p>
            <a:pPr marL="457200" indent="-457200" algn="l">
              <a:spcBef>
                <a:spcPts val="0"/>
              </a:spcBef>
              <a:buFont typeface="+mj-lt"/>
              <a:buAutoNum type="arabicPeriod"/>
            </a:pPr>
            <a:r>
              <a:rPr lang="en-IE" b="1" i="0" dirty="0">
                <a:effectLst/>
                <a:latin typeface="Merriweather"/>
              </a:rPr>
              <a:t>Remember what to test </a:t>
            </a:r>
            <a:r>
              <a:rPr lang="en-IE" b="0" i="0" dirty="0">
                <a:effectLst/>
                <a:latin typeface="Merriweather"/>
              </a:rPr>
              <a:t>– Build with that reason or problem front of mind, but stay aware of other factors.</a:t>
            </a:r>
          </a:p>
          <a:p>
            <a:pPr marL="457200" indent="-457200" algn="l">
              <a:spcBef>
                <a:spcPts val="0"/>
              </a:spcBef>
              <a:buFont typeface="+mj-lt"/>
              <a:buAutoNum type="arabicPeriod"/>
            </a:pPr>
            <a:r>
              <a:rPr lang="en-IE" b="1" i="0" dirty="0">
                <a:effectLst/>
                <a:latin typeface="Merriweather"/>
              </a:rPr>
              <a:t>Prototype Apps &amp; Tools –  </a:t>
            </a:r>
            <a:r>
              <a:rPr lang="en-IE" dirty="0">
                <a:latin typeface="Merriweather"/>
              </a:rPr>
              <a:t>Later y</a:t>
            </a:r>
            <a:r>
              <a:rPr lang="en-IE" i="0" dirty="0">
                <a:effectLst/>
                <a:latin typeface="Merriweather"/>
              </a:rPr>
              <a:t>ou can use some great drawing and design Apps to display your content better.</a:t>
            </a:r>
          </a:p>
          <a:p>
            <a:pPr marL="457200" indent="-457200" algn="l">
              <a:spcBef>
                <a:spcPts val="0"/>
              </a:spcBef>
              <a:buFont typeface="+mj-lt"/>
              <a:buAutoNum type="arabicPeriod"/>
            </a:pPr>
            <a:r>
              <a:rPr lang="en-IE" b="1" i="0" dirty="0">
                <a:effectLst/>
                <a:latin typeface="Merriweather"/>
              </a:rPr>
              <a:t>Remember the users </a:t>
            </a:r>
            <a:r>
              <a:rPr lang="en-IE" b="0" i="0" dirty="0">
                <a:effectLst/>
                <a:latin typeface="Merriweather"/>
              </a:rPr>
              <a:t>– As you’ll test your prototype against users’ </a:t>
            </a:r>
            <a:r>
              <a:rPr lang="en-IE" b="0" i="0" dirty="0" err="1">
                <a:effectLst/>
                <a:latin typeface="Merriweather"/>
              </a:rPr>
              <a:t>behaviors</a:t>
            </a:r>
            <a:r>
              <a:rPr lang="en-IE" b="0" i="0" dirty="0">
                <a:effectLst/>
                <a:latin typeface="Merriweather"/>
              </a:rPr>
              <a:t> and needs, consider their expectations as you build.</a:t>
            </a:r>
          </a:p>
        </p:txBody>
      </p:sp>
      <p:sp>
        <p:nvSpPr>
          <p:cNvPr id="6" name="Text Placeholder 6">
            <a:extLst>
              <a:ext uri="{FF2B5EF4-FFF2-40B4-BE49-F238E27FC236}">
                <a16:creationId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4"/>
            </a:pPr>
            <a:r>
              <a:rPr lang="en-IE" sz="4400" b="1" dirty="0"/>
              <a:t>Paper Prototyping</a:t>
            </a:r>
          </a:p>
        </p:txBody>
      </p:sp>
      <p:sp>
        <p:nvSpPr>
          <p:cNvPr id="2" name="TextBox 1">
            <a:extLst>
              <a:ext uri="{FF2B5EF4-FFF2-40B4-BE49-F238E27FC236}">
                <a16:creationId xmlns:a16="http://schemas.microsoft.com/office/drawing/2014/main" id="{0742B2DA-B209-4A45-981E-AA95BC0A8001}"/>
              </a:ext>
            </a:extLst>
          </p:cNvPr>
          <p:cNvSpPr txBox="1"/>
          <p:nvPr/>
        </p:nvSpPr>
        <p:spPr>
          <a:xfrm>
            <a:off x="450941" y="4582633"/>
            <a:ext cx="3725862" cy="954107"/>
          </a:xfrm>
          <a:prstGeom prst="rect">
            <a:avLst/>
          </a:prstGeom>
          <a:noFill/>
        </p:spPr>
        <p:txBody>
          <a:bodyPr wrap="square" rtlCol="0">
            <a:spAutoFit/>
          </a:bodyPr>
          <a:lstStyle/>
          <a:p>
            <a:r>
              <a:rPr lang="en-IE" sz="2800" b="1" dirty="0">
                <a:solidFill>
                  <a:schemeClr val="bg1"/>
                </a:solidFill>
              </a:rPr>
              <a:t>Full </a:t>
            </a:r>
            <a:r>
              <a:rPr lang="en-IE" sz="2800" b="1" dirty="0">
                <a:solidFill>
                  <a:schemeClr val="bg1"/>
                </a:solidFill>
                <a:hlinkClick r:id="rId2">
                  <a:extLst>
                    <a:ext uri="{A12FA001-AC4F-418D-AE19-62706E023703}">
                      <ahyp:hlinkClr xmlns:ahyp="http://schemas.microsoft.com/office/drawing/2018/hyperlinkcolor" val="tx"/>
                    </a:ext>
                  </a:extLst>
                </a:hlinkClick>
              </a:rPr>
              <a:t>Resource </a:t>
            </a:r>
            <a:r>
              <a:rPr lang="en-IE" sz="2800" b="1" dirty="0">
                <a:solidFill>
                  <a:schemeClr val="bg1"/>
                </a:solidFill>
              </a:rPr>
              <a:t>to Paper Prototyping</a:t>
            </a: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id="{D56D3938-DDBC-4C8B-B0DB-090E23717417}"/>
              </a:ext>
            </a:extLst>
          </p:cNvPr>
          <p:cNvPicPr>
            <a:picLocks noGrp="1" noChangeAspect="1"/>
          </p:cNvPicPr>
          <p:nvPr>
            <p:ph type="pic" sz="quarter" idx="10"/>
          </p:nvPr>
        </p:nvPicPr>
        <p:blipFill>
          <a:blip r:embed="rId3"/>
          <a:srcRect l="20496" r="20496"/>
          <a:stretch>
            <a:fillRect/>
          </a:stretch>
        </p:blipFill>
        <p:spPr/>
      </p:pic>
    </p:spTree>
    <p:extLst>
      <p:ext uri="{BB962C8B-B14F-4D97-AF65-F5344CB8AC3E}">
        <p14:creationId xmlns:p14="http://schemas.microsoft.com/office/powerpoint/2010/main" val="1634611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369082" y="2001447"/>
            <a:ext cx="7371977" cy="1726247"/>
          </a:xfrm>
        </p:spPr>
        <p:txBody>
          <a:bodyPr/>
          <a:lstStyle/>
          <a:p>
            <a:pPr marL="514350" indent="-514350">
              <a:buFont typeface="Wingdings" panose="05000000000000000000" pitchFamily="2" charset="2"/>
              <a:buChar char="q"/>
            </a:pPr>
            <a:r>
              <a:rPr lang="en-IE" dirty="0"/>
              <a:t>You can get </a:t>
            </a:r>
            <a:r>
              <a:rPr lang="en-IE" b="1" dirty="0"/>
              <a:t>post its </a:t>
            </a:r>
            <a:r>
              <a:rPr lang="en-IE" dirty="0"/>
              <a:t>and develop the stages of your service, move them around, sort them…This approach makes your prototype development flexible </a:t>
            </a:r>
          </a:p>
          <a:p>
            <a:pPr marL="514350" indent="-514350">
              <a:buFont typeface="Wingdings" panose="05000000000000000000" pitchFamily="2" charset="2"/>
              <a:buChar char="q"/>
            </a:pPr>
            <a:r>
              <a:rPr lang="en-IE" dirty="0"/>
              <a:t>You can start with a </a:t>
            </a:r>
            <a:r>
              <a:rPr lang="en-IE" b="1" dirty="0"/>
              <a:t>rough sketch </a:t>
            </a:r>
            <a:r>
              <a:rPr lang="en-IE" dirty="0"/>
              <a:t>of your ideas, this may take a couple of takes – remove what doesn’t work, keep what works. This is a fantastic way to prepare for a more expensive prototype</a:t>
            </a:r>
          </a:p>
          <a:p>
            <a:pPr marL="514350" indent="-514350">
              <a:buFont typeface="Wingdings" panose="05000000000000000000" pitchFamily="2" charset="2"/>
              <a:buChar char="q"/>
            </a:pPr>
            <a:r>
              <a:rPr lang="en-IE" b="1" dirty="0"/>
              <a:t>Everyone should get involved </a:t>
            </a:r>
            <a:r>
              <a:rPr lang="en-IE" dirty="0"/>
              <a:t>in the development bit – get creative, get drawing, cutting, pasting and get it all down on paper</a:t>
            </a:r>
          </a:p>
        </p:txBody>
      </p:sp>
      <p:sp>
        <p:nvSpPr>
          <p:cNvPr id="6" name="Text Placeholder 6">
            <a:extLst>
              <a:ext uri="{FF2B5EF4-FFF2-40B4-BE49-F238E27FC236}">
                <a16:creationId xmlns:a16="http://schemas.microsoft.com/office/drawing/2014/main" id="{E5B5128E-BC61-4803-9C8E-CD8225AC6EAF}"/>
              </a:ext>
            </a:extLst>
          </p:cNvPr>
          <p:cNvSpPr>
            <a:spLocks noGrp="1"/>
          </p:cNvSpPr>
          <p:nvPr>
            <p:ph type="body" sz="quarter" idx="14"/>
          </p:nvPr>
        </p:nvSpPr>
        <p:spPr>
          <a:xfrm>
            <a:off x="4509907" y="86956"/>
            <a:ext cx="7231152" cy="1276537"/>
          </a:xfrm>
        </p:spPr>
        <p:txBody>
          <a:bodyPr>
            <a:normAutofit/>
          </a:bodyPr>
          <a:lstStyle/>
          <a:p>
            <a:pPr marL="742950" indent="-742950">
              <a:buFont typeface="+mj-lt"/>
              <a:buAutoNum type="arabicPeriod" startAt="4"/>
            </a:pPr>
            <a:r>
              <a:rPr lang="en-IE" sz="4400" b="1" dirty="0"/>
              <a:t>Prototype Exercise</a:t>
            </a:r>
          </a:p>
          <a:p>
            <a:r>
              <a:rPr lang="en-IE" sz="3200" b="1" dirty="0"/>
              <a:t>Paper Prototyping – Other Tips &amp; Ideas</a:t>
            </a:r>
          </a:p>
        </p:txBody>
      </p:sp>
      <p:sp>
        <p:nvSpPr>
          <p:cNvPr id="2" name="TextBox 1">
            <a:extLst>
              <a:ext uri="{FF2B5EF4-FFF2-40B4-BE49-F238E27FC236}">
                <a16:creationId xmlns:a16="http://schemas.microsoft.com/office/drawing/2014/main" id="{0742B2DA-B209-4A45-981E-AA95BC0A8001}"/>
              </a:ext>
            </a:extLst>
          </p:cNvPr>
          <p:cNvSpPr txBox="1"/>
          <p:nvPr/>
        </p:nvSpPr>
        <p:spPr>
          <a:xfrm>
            <a:off x="450941" y="4582633"/>
            <a:ext cx="3725862" cy="954107"/>
          </a:xfrm>
          <a:prstGeom prst="rect">
            <a:avLst/>
          </a:prstGeom>
          <a:noFill/>
        </p:spPr>
        <p:txBody>
          <a:bodyPr wrap="square" rtlCol="0">
            <a:spAutoFit/>
          </a:bodyPr>
          <a:lstStyle/>
          <a:p>
            <a:r>
              <a:rPr lang="en-IE" sz="2800" b="1" dirty="0">
                <a:solidFill>
                  <a:schemeClr val="bg1"/>
                </a:solidFill>
              </a:rPr>
              <a:t>Full </a:t>
            </a:r>
            <a:r>
              <a:rPr lang="en-IE" sz="2800" b="1" dirty="0">
                <a:solidFill>
                  <a:schemeClr val="bg1"/>
                </a:solidFill>
                <a:hlinkClick r:id="rId2">
                  <a:extLst>
                    <a:ext uri="{A12FA001-AC4F-418D-AE19-62706E023703}">
                      <ahyp:hlinkClr xmlns:ahyp="http://schemas.microsoft.com/office/drawing/2018/hyperlinkcolor" val="tx"/>
                    </a:ext>
                  </a:extLst>
                </a:hlinkClick>
              </a:rPr>
              <a:t>Resource </a:t>
            </a:r>
            <a:r>
              <a:rPr lang="en-IE" sz="2800" b="1" dirty="0">
                <a:solidFill>
                  <a:schemeClr val="bg1"/>
                </a:solidFill>
              </a:rPr>
              <a:t>to Paper Prototyping</a:t>
            </a: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id="{D56D3938-DDBC-4C8B-B0DB-090E23717417}"/>
              </a:ext>
            </a:extLst>
          </p:cNvPr>
          <p:cNvPicPr>
            <a:picLocks noGrp="1" noChangeAspect="1"/>
          </p:cNvPicPr>
          <p:nvPr>
            <p:ph type="pic" sz="quarter" idx="10"/>
          </p:nvPr>
        </p:nvPicPr>
        <p:blipFill>
          <a:blip r:embed="rId3"/>
          <a:srcRect l="20496" r="20496"/>
          <a:stretch>
            <a:fillRect/>
          </a:stretch>
        </p:blipFill>
        <p:spPr/>
      </p:pic>
    </p:spTree>
    <p:extLst>
      <p:ext uri="{BB962C8B-B14F-4D97-AF65-F5344CB8AC3E}">
        <p14:creationId xmlns:p14="http://schemas.microsoft.com/office/powerpoint/2010/main" val="3634229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a:xfrm rot="16200000">
            <a:off x="8942083" y="2506136"/>
            <a:ext cx="5805395" cy="1327603"/>
          </a:xfrm>
        </p:spPr>
        <p:txBody>
          <a:bodyPr/>
          <a:lstStyle/>
          <a:p>
            <a:r>
              <a:rPr lang="en-IE" sz="4800" b="1" dirty="0"/>
              <a:t>Does your idea work</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508178" y="1402064"/>
            <a:ext cx="4833367" cy="4158567"/>
          </a:xfrm>
        </p:spPr>
        <p:txBody>
          <a:bodyPr/>
          <a:lstStyle/>
          <a:p>
            <a:pPr algn="l"/>
            <a:r>
              <a:rPr lang="en-IE" b="1" i="1" dirty="0">
                <a:solidFill>
                  <a:srgbClr val="ED2A59"/>
                </a:solidFill>
                <a:effectLst/>
                <a:latin typeface="Merriweather"/>
              </a:rPr>
              <a:t>Try Your Solutions Out</a:t>
            </a:r>
          </a:p>
          <a:p>
            <a:pPr algn="l"/>
            <a:r>
              <a:rPr lang="en-IE" b="0" i="0" dirty="0">
                <a:solidFill>
                  <a:schemeClr val="tx1">
                    <a:lumMod val="75000"/>
                    <a:lumOff val="25000"/>
                  </a:schemeClr>
                </a:solidFill>
                <a:effectLst/>
                <a:latin typeface="Merriweather"/>
              </a:rPr>
              <a:t>Testers should rigorously test the prototypes and be completely honest with their responses. Although this is the final phase, design thinking is repetitive: </a:t>
            </a:r>
            <a:r>
              <a:rPr lang="en-IE" b="1" i="0" dirty="0">
                <a:solidFill>
                  <a:schemeClr val="tx1">
                    <a:lumMod val="75000"/>
                    <a:lumOff val="25000"/>
                  </a:schemeClr>
                </a:solidFill>
                <a:effectLst/>
                <a:latin typeface="Merriweather"/>
              </a:rPr>
              <a:t>Teams often use the results to </a:t>
            </a:r>
            <a:r>
              <a:rPr lang="en-IE" b="1" i="1" dirty="0">
                <a:solidFill>
                  <a:schemeClr val="tx1">
                    <a:lumMod val="75000"/>
                    <a:lumOff val="25000"/>
                  </a:schemeClr>
                </a:solidFill>
                <a:effectLst/>
                <a:latin typeface="Merriweather"/>
              </a:rPr>
              <a:t>modify or fix </a:t>
            </a:r>
            <a:r>
              <a:rPr lang="en-IE" b="1" i="0" dirty="0">
                <a:solidFill>
                  <a:schemeClr val="tx1">
                    <a:lumMod val="75000"/>
                    <a:lumOff val="25000"/>
                  </a:schemeClr>
                </a:solidFill>
                <a:effectLst/>
                <a:latin typeface="Merriweather"/>
              </a:rPr>
              <a:t>one or more further problems</a:t>
            </a:r>
            <a:r>
              <a:rPr lang="en-IE" b="0" i="0" dirty="0">
                <a:solidFill>
                  <a:schemeClr val="tx1">
                    <a:lumMod val="75000"/>
                    <a:lumOff val="25000"/>
                  </a:schemeClr>
                </a:solidFill>
                <a:effectLst/>
                <a:latin typeface="Merriweather"/>
              </a:rPr>
              <a:t>. So, you can return to any of the previous stages to make further changes, modifications, alterations and refinements – to find or rule out alternative solutions.</a:t>
            </a:r>
            <a:endParaRPr lang="en-IE" b="1"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E69DF98F-870B-402F-97D5-F01258043943}"/>
              </a:ext>
            </a:extLst>
          </p:cNvPr>
          <p:cNvSpPr>
            <a:spLocks noGrp="1"/>
          </p:cNvSpPr>
          <p:nvPr>
            <p:ph type="body" sz="quarter" idx="15"/>
          </p:nvPr>
        </p:nvSpPr>
        <p:spPr>
          <a:xfrm>
            <a:off x="508178" y="267240"/>
            <a:ext cx="4461735" cy="697353"/>
          </a:xfrm>
        </p:spPr>
        <p:txBody>
          <a:bodyPr>
            <a:normAutofit/>
          </a:bodyPr>
          <a:lstStyle/>
          <a:p>
            <a:pPr marL="742950" indent="-742950">
              <a:buFont typeface="+mj-lt"/>
              <a:buAutoNum type="arabicPeriod" startAt="5"/>
            </a:pPr>
            <a:r>
              <a:rPr lang="en-IE" sz="4000" b="1" dirty="0">
                <a:solidFill>
                  <a:srgbClr val="ED2A59"/>
                </a:solidFill>
              </a:rPr>
              <a:t>Test</a:t>
            </a:r>
          </a:p>
        </p:txBody>
      </p:sp>
      <p:pic>
        <p:nvPicPr>
          <p:cNvPr id="11" name="Picture 2" descr="Steps to Design Thinking in Practice: A Process Walkthrough">
            <a:extLst>
              <a:ext uri="{FF2B5EF4-FFF2-40B4-BE49-F238E27FC236}">
                <a16:creationId xmlns:a16="http://schemas.microsoft.com/office/drawing/2014/main" id="{80B48F0F-B70E-4862-9193-F0BD5D194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15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E2C5C1A6-0994-4061-9630-C067C5AC83B8}"/>
              </a:ext>
            </a:extLst>
          </p:cNvPr>
          <p:cNvSpPr txBox="1">
            <a:spLocks/>
          </p:cNvSpPr>
          <p:nvPr/>
        </p:nvSpPr>
        <p:spPr>
          <a:xfrm>
            <a:off x="0" y="-13323"/>
            <a:ext cx="5661026" cy="1134824"/>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en-IE" sz="4400" b="1" dirty="0">
                <a:solidFill>
                  <a:schemeClr val="bg1"/>
                </a:solidFill>
              </a:rPr>
              <a:t>Test</a:t>
            </a:r>
          </a:p>
        </p:txBody>
      </p:sp>
    </p:spTree>
    <p:extLst>
      <p:ext uri="{BB962C8B-B14F-4D97-AF65-F5344CB8AC3E}">
        <p14:creationId xmlns:p14="http://schemas.microsoft.com/office/powerpoint/2010/main" val="2476251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EFB58D-8FE7-4384-8F0E-2CC496B2DB5B}"/>
              </a:ext>
            </a:extLst>
          </p:cNvPr>
          <p:cNvSpPr>
            <a:spLocks noGrp="1"/>
          </p:cNvSpPr>
          <p:nvPr>
            <p:ph type="body" sz="quarter" idx="14"/>
          </p:nvPr>
        </p:nvSpPr>
        <p:spPr>
          <a:xfrm>
            <a:off x="3966827" y="825741"/>
            <a:ext cx="7540362" cy="5206518"/>
          </a:xfrm>
        </p:spPr>
        <p:txBody>
          <a:bodyPr/>
          <a:lstStyle/>
          <a:p>
            <a:pPr marL="342900" indent="-342900">
              <a:buFont typeface="Wingdings" panose="05000000000000000000" pitchFamily="2" charset="2"/>
              <a:buChar char="q"/>
            </a:pPr>
            <a:r>
              <a:rPr lang="en-IE" dirty="0">
                <a:solidFill>
                  <a:schemeClr val="tx1">
                    <a:lumMod val="75000"/>
                    <a:lumOff val="25000"/>
                  </a:schemeClr>
                </a:solidFill>
              </a:rPr>
              <a:t>The next logical stage is the </a:t>
            </a:r>
            <a:r>
              <a:rPr lang="en-IE" b="1" dirty="0">
                <a:solidFill>
                  <a:srgbClr val="009FD8"/>
                </a:solidFill>
              </a:rPr>
              <a:t>official user testing </a:t>
            </a:r>
            <a:r>
              <a:rPr lang="en-IE" dirty="0">
                <a:solidFill>
                  <a:schemeClr val="tx1">
                    <a:lumMod val="75000"/>
                    <a:lumOff val="25000"/>
                  </a:schemeClr>
                </a:solidFill>
              </a:rPr>
              <a:t>(you can use the same group you used in the Prototype Stage</a:t>
            </a:r>
          </a:p>
          <a:p>
            <a:pPr marL="342900" indent="-342900">
              <a:buFont typeface="Wingdings" panose="05000000000000000000" pitchFamily="2" charset="2"/>
              <a:buChar char="q"/>
            </a:pPr>
            <a:r>
              <a:rPr lang="en-IE" dirty="0">
                <a:solidFill>
                  <a:schemeClr val="tx1">
                    <a:lumMod val="75000"/>
                    <a:lumOff val="25000"/>
                  </a:schemeClr>
                </a:solidFill>
              </a:rPr>
              <a:t>This should be carried out in a </a:t>
            </a:r>
            <a:r>
              <a:rPr lang="en-IE" b="1" dirty="0">
                <a:solidFill>
                  <a:srgbClr val="009FD8"/>
                </a:solidFill>
              </a:rPr>
              <a:t>flexible way </a:t>
            </a:r>
            <a:r>
              <a:rPr lang="en-IE" dirty="0">
                <a:solidFill>
                  <a:schemeClr val="tx1">
                    <a:lumMod val="75000"/>
                    <a:lumOff val="25000"/>
                  </a:schemeClr>
                </a:solidFill>
              </a:rPr>
              <a:t>and in no particular order. For example different groups within the design may try out more than one stage at the same time, or the design team may collect information and prototype during the entire project so they can bring their ideas to life and visualise the problem solutions. </a:t>
            </a:r>
          </a:p>
          <a:p>
            <a:pPr marL="342900" indent="-342900">
              <a:buFont typeface="Wingdings" panose="05000000000000000000" pitchFamily="2" charset="2"/>
              <a:buChar char="q"/>
            </a:pPr>
            <a:r>
              <a:rPr lang="en-IE" dirty="0">
                <a:solidFill>
                  <a:schemeClr val="tx1">
                    <a:lumMod val="75000"/>
                    <a:lumOff val="25000"/>
                  </a:schemeClr>
                </a:solidFill>
              </a:rPr>
              <a:t>Also, results from the testing phase could reveal some more findings and understanding about users and provide even better solutions or ideas, which in turn may lead to another brainstorming session </a:t>
            </a:r>
            <a:r>
              <a:rPr lang="en-IE" b="1" dirty="0">
                <a:solidFill>
                  <a:srgbClr val="6D3A93"/>
                </a:solidFill>
              </a:rPr>
              <a:t>(Ideate) </a:t>
            </a:r>
            <a:r>
              <a:rPr lang="en-IE" dirty="0">
                <a:solidFill>
                  <a:schemeClr val="tx1">
                    <a:lumMod val="75000"/>
                    <a:lumOff val="25000"/>
                  </a:schemeClr>
                </a:solidFill>
              </a:rPr>
              <a:t>or the development of new prototypes </a:t>
            </a:r>
            <a:r>
              <a:rPr lang="en-IE" b="1" dirty="0">
                <a:solidFill>
                  <a:srgbClr val="FDA81F"/>
                </a:solidFill>
              </a:rPr>
              <a:t>(Prototype).</a:t>
            </a:r>
          </a:p>
        </p:txBody>
      </p:sp>
      <p:sp>
        <p:nvSpPr>
          <p:cNvPr id="8" name="Text Placeholder 7">
            <a:extLst>
              <a:ext uri="{FF2B5EF4-FFF2-40B4-BE49-F238E27FC236}">
                <a16:creationId xmlns:a16="http://schemas.microsoft.com/office/drawing/2014/main" id="{F1EF77AC-09BC-4DC6-BF9E-B962DD970150}"/>
              </a:ext>
            </a:extLst>
          </p:cNvPr>
          <p:cNvSpPr>
            <a:spLocks noGrp="1"/>
          </p:cNvSpPr>
          <p:nvPr>
            <p:ph type="body" sz="quarter" idx="15"/>
          </p:nvPr>
        </p:nvSpPr>
        <p:spPr/>
        <p:txBody>
          <a:bodyPr>
            <a:normAutofit/>
          </a:bodyPr>
          <a:lstStyle/>
          <a:p>
            <a:pPr marL="742950" indent="-742950">
              <a:buFont typeface="+mj-lt"/>
              <a:buAutoNum type="arabicPeriod" startAt="5"/>
            </a:pPr>
            <a:r>
              <a:rPr lang="en-IE" sz="4000" b="1" dirty="0"/>
              <a:t>Test</a:t>
            </a:r>
          </a:p>
          <a:p>
            <a:endParaRPr lang="en-IE" b="1" dirty="0"/>
          </a:p>
          <a:p>
            <a:pPr algn="l"/>
            <a:r>
              <a:rPr lang="en-IE" b="1" i="1" dirty="0">
                <a:effectLst/>
                <a:latin typeface="Merriweather"/>
              </a:rPr>
              <a:t>Try Your Solutions Out</a:t>
            </a:r>
          </a:p>
          <a:p>
            <a:pPr algn="l"/>
            <a:endParaRPr lang="en-IE" b="1" i="1" dirty="0">
              <a:latin typeface="Merriweather"/>
            </a:endParaRPr>
          </a:p>
          <a:p>
            <a:pPr algn="l"/>
            <a:r>
              <a:rPr lang="en-IE" sz="2800" b="1" dirty="0">
                <a:effectLst/>
                <a:latin typeface="Merriweather"/>
              </a:rPr>
              <a:t>Full </a:t>
            </a:r>
            <a:r>
              <a:rPr lang="en-IE" sz="2800" b="1" dirty="0">
                <a:effectLst/>
                <a:latin typeface="Merriweather"/>
                <a:hlinkClick r:id="rId2">
                  <a:extLst>
                    <a:ext uri="{A12FA001-AC4F-418D-AE19-62706E023703}">
                      <ahyp:hlinkClr xmlns:ahyp="http://schemas.microsoft.com/office/drawing/2018/hyperlinkcolor" val="tx"/>
                    </a:ext>
                  </a:extLst>
                </a:hlinkClick>
              </a:rPr>
              <a:t>Resource</a:t>
            </a:r>
            <a:endParaRPr lang="en-IE" sz="2800" b="1" dirty="0">
              <a:effectLst/>
              <a:latin typeface="Merriweather"/>
            </a:endParaRPr>
          </a:p>
          <a:p>
            <a:r>
              <a:rPr lang="en-IE" sz="3600" b="1" dirty="0"/>
              <a:t> </a:t>
            </a:r>
          </a:p>
          <a:p>
            <a:endParaRPr lang="en-IE" dirty="0"/>
          </a:p>
        </p:txBody>
      </p:sp>
    </p:spTree>
    <p:extLst>
      <p:ext uri="{BB962C8B-B14F-4D97-AF65-F5344CB8AC3E}">
        <p14:creationId xmlns:p14="http://schemas.microsoft.com/office/powerpoint/2010/main" val="38670024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9E5AFF4-C2C2-4CC9-BC31-48FC7CA19118}"/>
              </a:ext>
            </a:extLst>
          </p:cNvPr>
          <p:cNvSpPr>
            <a:spLocks noGrp="1"/>
          </p:cNvSpPr>
          <p:nvPr>
            <p:ph type="body" sz="quarter" idx="13"/>
          </p:nvPr>
        </p:nvSpPr>
        <p:spPr/>
        <p:txBody>
          <a:bodyPr/>
          <a:lstStyle/>
          <a:p>
            <a:r>
              <a:rPr lang="en-IE" sz="4800" b="1" dirty="0"/>
              <a:t>Listen to your users</a:t>
            </a:r>
          </a:p>
        </p:txBody>
      </p:sp>
      <p:sp>
        <p:nvSpPr>
          <p:cNvPr id="9" name="Text Placeholder 8">
            <a:extLst>
              <a:ext uri="{FF2B5EF4-FFF2-40B4-BE49-F238E27FC236}">
                <a16:creationId xmlns:a16="http://schemas.microsoft.com/office/drawing/2014/main" id="{08628851-5749-4600-87B6-C49098C8D05D}"/>
              </a:ext>
            </a:extLst>
          </p:cNvPr>
          <p:cNvSpPr>
            <a:spLocks noGrp="1"/>
          </p:cNvSpPr>
          <p:nvPr>
            <p:ph type="body" sz="quarter" idx="14"/>
          </p:nvPr>
        </p:nvSpPr>
        <p:spPr>
          <a:xfrm>
            <a:off x="508178" y="1349716"/>
            <a:ext cx="4833367" cy="4158567"/>
          </a:xfrm>
        </p:spPr>
        <p:txBody>
          <a:bodyPr/>
          <a:lstStyle/>
          <a:p>
            <a:pPr algn="l"/>
            <a:r>
              <a:rPr lang="en-IE" b="1" i="1" dirty="0">
                <a:solidFill>
                  <a:srgbClr val="ED2A59"/>
                </a:solidFill>
                <a:effectLst/>
                <a:latin typeface="Merriweather"/>
              </a:rPr>
              <a:t>Try Your Solutions Out</a:t>
            </a:r>
          </a:p>
          <a:p>
            <a:pPr algn="l"/>
            <a:endParaRPr lang="en-IE" b="1" i="0" dirty="0">
              <a:solidFill>
                <a:schemeClr val="tx1">
                  <a:lumMod val="75000"/>
                  <a:lumOff val="25000"/>
                </a:schemeClr>
              </a:solidFill>
              <a:effectLst/>
              <a:latin typeface="Merriweather"/>
            </a:endParaRPr>
          </a:p>
          <a:p>
            <a:pPr algn="l"/>
            <a:r>
              <a:rPr lang="en-IE" b="1" i="0" dirty="0">
                <a:solidFill>
                  <a:schemeClr val="tx1">
                    <a:lumMod val="75000"/>
                    <a:lumOff val="25000"/>
                  </a:schemeClr>
                </a:solidFill>
                <a:effectLst/>
                <a:latin typeface="Merriweather"/>
              </a:rPr>
              <a:t>First start thinking…</a:t>
            </a:r>
          </a:p>
          <a:p>
            <a:pPr algn="l"/>
            <a:endParaRPr lang="en-IE" dirty="0">
              <a:solidFill>
                <a:schemeClr val="tx1">
                  <a:lumMod val="75000"/>
                  <a:lumOff val="25000"/>
                </a:schemeClr>
              </a:solidFill>
              <a:latin typeface="Merriweather"/>
            </a:endParaRPr>
          </a:p>
          <a:p>
            <a:r>
              <a:rPr lang="en-US"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What is the evidence to prove that this will work? </a:t>
            </a:r>
          </a:p>
          <a:p>
            <a:r>
              <a:rPr lang="en-US"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Do you need to do multiple tests with different people? </a:t>
            </a:r>
          </a:p>
          <a:p>
            <a:r>
              <a:rPr lang="en-US" i="1" dirty="0">
                <a:solidFill>
                  <a:srgbClr val="E63275"/>
                </a:solidFill>
                <a:effectLst/>
                <a:latin typeface="Calibri" panose="020F0502020204030204" pitchFamily="34" charset="0"/>
                <a:ea typeface="Calibri" panose="020F0502020204030204" pitchFamily="34" charset="0"/>
                <a:cs typeface="Calibri" panose="020F0502020204030204" pitchFamily="34" charset="0"/>
              </a:rPr>
              <a:t>Do you have user approval that their problem is being solved?</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IE" b="1" dirty="0">
              <a:solidFill>
                <a:schemeClr val="tx1">
                  <a:lumMod val="75000"/>
                  <a:lumOff val="25000"/>
                </a:schemeClr>
              </a:solidFill>
            </a:endParaRPr>
          </a:p>
        </p:txBody>
      </p:sp>
      <p:sp>
        <p:nvSpPr>
          <p:cNvPr id="11" name="Text Placeholder 5">
            <a:extLst>
              <a:ext uri="{FF2B5EF4-FFF2-40B4-BE49-F238E27FC236}">
                <a16:creationId xmlns:a16="http://schemas.microsoft.com/office/drawing/2014/main" id="{197A2B81-0CA0-4C05-AB03-E6912E73555B}"/>
              </a:ext>
            </a:extLst>
          </p:cNvPr>
          <p:cNvSpPr txBox="1">
            <a:spLocks/>
          </p:cNvSpPr>
          <p:nvPr/>
        </p:nvSpPr>
        <p:spPr>
          <a:xfrm>
            <a:off x="0" y="-13323"/>
            <a:ext cx="5661026" cy="1134824"/>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5"/>
            </a:pPr>
            <a:r>
              <a:rPr lang="en-IE" sz="4400" b="1" dirty="0">
                <a:solidFill>
                  <a:schemeClr val="bg1"/>
                </a:solidFill>
              </a:rPr>
              <a:t>Test</a:t>
            </a:r>
          </a:p>
        </p:txBody>
      </p:sp>
      <p:pic>
        <p:nvPicPr>
          <p:cNvPr id="7" name="Picture Placeholder 6" descr="Text&#10;&#10;Description automatically generated">
            <a:extLst>
              <a:ext uri="{FF2B5EF4-FFF2-40B4-BE49-F238E27FC236}">
                <a16:creationId xmlns:a16="http://schemas.microsoft.com/office/drawing/2014/main" id="{80BA71B7-0ACA-4F83-953D-2CE5BABECF1D}"/>
              </a:ext>
            </a:extLst>
          </p:cNvPr>
          <p:cNvPicPr>
            <a:picLocks noGrp="1" noChangeAspect="1"/>
          </p:cNvPicPr>
          <p:nvPr>
            <p:ph type="pic" sz="quarter" idx="10"/>
          </p:nvPr>
        </p:nvPicPr>
        <p:blipFill>
          <a:blip r:embed="rId2"/>
          <a:srcRect l="11420" r="11420"/>
          <a:stretch>
            <a:fillRect/>
          </a:stretch>
        </p:blipFill>
        <p:spPr/>
      </p:pic>
    </p:spTree>
    <p:extLst>
      <p:ext uri="{BB962C8B-B14F-4D97-AF65-F5344CB8AC3E}">
        <p14:creationId xmlns:p14="http://schemas.microsoft.com/office/powerpoint/2010/main" val="6075131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252124" y="1448554"/>
            <a:ext cx="7698871" cy="1726247"/>
          </a:xfrm>
        </p:spPr>
        <p:txBody>
          <a:bodyPr/>
          <a:lstStyle/>
          <a:p>
            <a:r>
              <a:rPr lang="en-IE" dirty="0"/>
              <a:t>Paper prototyping is where you create a paper representation of digital products, tangible products or services to help you realise if your idea will work. Draw sketches or change or modify printed designs or map it out and study the users reactions to your idea. It is also great for brain storming!</a:t>
            </a:r>
          </a:p>
          <a:p>
            <a:endParaRPr lang="en-IE" b="1" dirty="0"/>
          </a:p>
          <a:p>
            <a:r>
              <a:rPr lang="en-IE" b="1" dirty="0"/>
              <a:t>CREATIVITY WITH LOADS OF COLOUR AND STATIONARY </a:t>
            </a:r>
            <a:r>
              <a:rPr lang="en-IE" dirty="0"/>
              <a:t>you will need, pens, pencils, markers, paper, card, Post-its, scissors, tape, glue, rulers and suitable stencils. About €10 is typically enough to cover this. You can use graph paper to help guide ideas. </a:t>
            </a:r>
            <a:r>
              <a:rPr lang="en-IE" dirty="0" err="1"/>
              <a:t>Colored</a:t>
            </a:r>
            <a:r>
              <a:rPr lang="en-IE" dirty="0"/>
              <a:t> paper is great for representing buttons.</a:t>
            </a:r>
          </a:p>
        </p:txBody>
      </p:sp>
      <p:sp>
        <p:nvSpPr>
          <p:cNvPr id="6" name="Text Placeholder 6">
            <a:extLst>
              <a:ext uri="{FF2B5EF4-FFF2-40B4-BE49-F238E27FC236}">
                <a16:creationId xmlns:a16="http://schemas.microsoft.com/office/drawing/2014/main"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5"/>
            </a:pPr>
            <a:r>
              <a:rPr lang="en-IE" sz="4400" b="1" dirty="0"/>
              <a:t>Test</a:t>
            </a:r>
          </a:p>
          <a:p>
            <a:r>
              <a:rPr lang="en-IE" sz="3200" b="1" dirty="0"/>
              <a:t>Paper Prototyping</a:t>
            </a:r>
          </a:p>
        </p:txBody>
      </p:sp>
      <p:sp>
        <p:nvSpPr>
          <p:cNvPr id="2" name="TextBox 1">
            <a:extLst>
              <a:ext uri="{FF2B5EF4-FFF2-40B4-BE49-F238E27FC236}">
                <a16:creationId xmlns:a16="http://schemas.microsoft.com/office/drawing/2014/main" id="{0742B2DA-B209-4A45-981E-AA95BC0A8001}"/>
              </a:ext>
            </a:extLst>
          </p:cNvPr>
          <p:cNvSpPr txBox="1"/>
          <p:nvPr/>
        </p:nvSpPr>
        <p:spPr>
          <a:xfrm>
            <a:off x="450941" y="4582633"/>
            <a:ext cx="3725862" cy="954107"/>
          </a:xfrm>
          <a:prstGeom prst="rect">
            <a:avLst/>
          </a:prstGeom>
          <a:noFill/>
        </p:spPr>
        <p:txBody>
          <a:bodyPr wrap="square" rtlCol="0">
            <a:spAutoFit/>
          </a:bodyPr>
          <a:lstStyle/>
          <a:p>
            <a:r>
              <a:rPr lang="en-IE" sz="2800" b="1" dirty="0">
                <a:solidFill>
                  <a:schemeClr val="bg1"/>
                </a:solidFill>
              </a:rPr>
              <a:t>Full </a:t>
            </a:r>
            <a:r>
              <a:rPr lang="en-IE" sz="2800" b="1" dirty="0">
                <a:solidFill>
                  <a:schemeClr val="bg1"/>
                </a:solidFill>
                <a:hlinkClick r:id="rId2">
                  <a:extLst>
                    <a:ext uri="{A12FA001-AC4F-418D-AE19-62706E023703}">
                      <ahyp:hlinkClr xmlns:ahyp="http://schemas.microsoft.com/office/drawing/2018/hyperlinkcolor" val="tx"/>
                    </a:ext>
                  </a:extLst>
                </a:hlinkClick>
              </a:rPr>
              <a:t>Resource </a:t>
            </a:r>
            <a:r>
              <a:rPr lang="en-IE" sz="2800" b="1" dirty="0">
                <a:solidFill>
                  <a:schemeClr val="bg1"/>
                </a:solidFill>
              </a:rPr>
              <a:t>to Paper Prototyping</a:t>
            </a: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id="{D56D3938-DDBC-4C8B-B0DB-090E23717417}"/>
              </a:ext>
            </a:extLst>
          </p:cNvPr>
          <p:cNvPicPr>
            <a:picLocks noGrp="1" noChangeAspect="1"/>
          </p:cNvPicPr>
          <p:nvPr>
            <p:ph type="pic" sz="quarter" idx="10"/>
          </p:nvPr>
        </p:nvPicPr>
        <p:blipFill>
          <a:blip r:embed="rId3"/>
          <a:srcRect l="20496" r="20496"/>
          <a:stretch>
            <a:fillRect/>
          </a:stretch>
        </p:blipFill>
        <p:spPr/>
      </p:pic>
    </p:spTree>
    <p:extLst>
      <p:ext uri="{BB962C8B-B14F-4D97-AF65-F5344CB8AC3E}">
        <p14:creationId xmlns:p14="http://schemas.microsoft.com/office/powerpoint/2010/main" val="1104195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40633F0-07CD-4455-98B5-8261475B2830}"/>
              </a:ext>
            </a:extLst>
          </p:cNvPr>
          <p:cNvSpPr>
            <a:spLocks noGrp="1"/>
          </p:cNvSpPr>
          <p:nvPr>
            <p:ph type="body" sz="quarter" idx="15"/>
          </p:nvPr>
        </p:nvSpPr>
        <p:spPr>
          <a:xfrm>
            <a:off x="209668" y="297040"/>
            <a:ext cx="5755197" cy="1221666"/>
          </a:xfrm>
        </p:spPr>
        <p:txBody>
          <a:bodyPr>
            <a:noAutofit/>
          </a:bodyPr>
          <a:lstStyle/>
          <a:p>
            <a:pPr>
              <a:spcBef>
                <a:spcPts val="0"/>
              </a:spcBef>
            </a:pPr>
            <a:r>
              <a:rPr lang="en-IE" sz="3600" dirty="0">
                <a:solidFill>
                  <a:srgbClr val="A6377D"/>
                </a:solidFill>
                <a:latin typeface="Cooper Black" panose="0208090404030B020404" pitchFamily="18" charset="0"/>
              </a:rPr>
              <a:t>EXAMPLE YDSI </a:t>
            </a:r>
            <a:r>
              <a:rPr lang="en-IE" b="1" i="0" dirty="0">
                <a:solidFill>
                  <a:srgbClr val="A6377D"/>
                </a:solidFill>
                <a:effectLst/>
                <a:hlinkClick r:id="rId2">
                  <a:extLst>
                    <a:ext uri="{A12FA001-AC4F-418D-AE19-62706E023703}">
                      <ahyp:hlinkClr xmlns:ahyp="http://schemas.microsoft.com/office/drawing/2018/hyperlinkcolor" val="tx"/>
                    </a:ext>
                  </a:extLst>
                </a:hlinkClick>
              </a:rPr>
              <a:t>Touchpoints</a:t>
            </a:r>
            <a:endParaRPr lang="en-IE" b="1" i="0" dirty="0">
              <a:solidFill>
                <a:srgbClr val="A6377D"/>
              </a:solidFill>
              <a:effectLst/>
            </a:endParaRPr>
          </a:p>
          <a:p>
            <a:pPr>
              <a:spcBef>
                <a:spcPts val="0"/>
              </a:spcBef>
            </a:pPr>
            <a:r>
              <a:rPr lang="en-IE" sz="2400" dirty="0">
                <a:solidFill>
                  <a:schemeClr val="tx1">
                    <a:lumMod val="75000"/>
                    <a:lumOff val="25000"/>
                  </a:schemeClr>
                </a:solidFill>
              </a:rPr>
              <a:t>Fabienne Colling, Luxembourg</a:t>
            </a:r>
          </a:p>
          <a:p>
            <a:pPr>
              <a:spcBef>
                <a:spcPts val="0"/>
              </a:spcBef>
            </a:pPr>
            <a:r>
              <a:rPr lang="en-IE" sz="2400" b="1" dirty="0">
                <a:solidFill>
                  <a:srgbClr val="009FD8"/>
                </a:solidFill>
              </a:rPr>
              <a:t>NGO helping refugees in Luxembourg to pave their way to employment.</a:t>
            </a:r>
          </a:p>
        </p:txBody>
      </p:sp>
      <p:sp>
        <p:nvSpPr>
          <p:cNvPr id="8" name="Text Placeholder 7">
            <a:extLst>
              <a:ext uri="{FF2B5EF4-FFF2-40B4-BE49-F238E27FC236}">
                <a16:creationId xmlns:a16="http://schemas.microsoft.com/office/drawing/2014/main" id="{3AA294D2-1174-4FA7-BD89-3A80EBBD3942}"/>
              </a:ext>
            </a:extLst>
          </p:cNvPr>
          <p:cNvSpPr>
            <a:spLocks noGrp="1"/>
          </p:cNvSpPr>
          <p:nvPr>
            <p:ph type="body" sz="quarter" idx="16"/>
          </p:nvPr>
        </p:nvSpPr>
        <p:spPr>
          <a:xfrm>
            <a:off x="9838662" y="397579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8B9D13E5-26F0-42E7-BCC4-932DB198E7CB}"/>
              </a:ext>
            </a:extLst>
          </p:cNvPr>
          <p:cNvSpPr>
            <a:spLocks noGrp="1"/>
          </p:cNvSpPr>
          <p:nvPr>
            <p:ph type="body" sz="quarter" idx="13"/>
          </p:nvPr>
        </p:nvSpPr>
        <p:spPr>
          <a:xfrm>
            <a:off x="6706635" y="1316960"/>
            <a:ext cx="4025705" cy="3715819"/>
          </a:xfrm>
        </p:spPr>
        <p:txBody>
          <a:bodyPr>
            <a:normAutofit/>
          </a:bodyPr>
          <a:lstStyle/>
          <a:p>
            <a:pPr>
              <a:spcBef>
                <a:spcPts val="0"/>
              </a:spcBef>
            </a:pPr>
            <a:r>
              <a:rPr lang="en-IE" sz="2400" i="0" dirty="0"/>
              <a:t>Touchpoints helps who come to Luxembourg as refugees to learn how to set up their own business. You guide them through administrative work, train them and finally put them in contact with a potential employer. </a:t>
            </a:r>
          </a:p>
          <a:p>
            <a:pPr>
              <a:spcBef>
                <a:spcPts val="0"/>
              </a:spcBef>
            </a:pPr>
            <a:r>
              <a:rPr lang="en-IE" sz="2400" b="0" i="0" dirty="0">
                <a:effectLst/>
              </a:rPr>
              <a:t>. </a:t>
            </a:r>
            <a:endParaRPr lang="en-IE" sz="2400" dirty="0"/>
          </a:p>
        </p:txBody>
      </p:sp>
      <p:sp>
        <p:nvSpPr>
          <p:cNvPr id="9" name="Text Placeholder 8">
            <a:extLst>
              <a:ext uri="{FF2B5EF4-FFF2-40B4-BE49-F238E27FC236}">
                <a16:creationId xmlns:a16="http://schemas.microsoft.com/office/drawing/2014/main" id="{BB15F577-6817-48C8-AD26-C15D8E534ED5}"/>
              </a:ext>
            </a:extLst>
          </p:cNvPr>
          <p:cNvSpPr>
            <a:spLocks noGrp="1"/>
          </p:cNvSpPr>
          <p:nvPr>
            <p:ph type="body" sz="quarter" idx="17"/>
          </p:nvPr>
        </p:nvSpPr>
        <p:spPr>
          <a:xfrm>
            <a:off x="6106284" y="1316960"/>
            <a:ext cx="2613204" cy="1221666"/>
          </a:xfrm>
        </p:spPr>
        <p:txBody>
          <a:bodyPr>
            <a:normAutofit fontScale="92500" lnSpcReduction="10000"/>
          </a:bodyPr>
          <a:lstStyle/>
          <a:p>
            <a:endParaRPr lang="en-IE" dirty="0"/>
          </a:p>
        </p:txBody>
      </p:sp>
      <p:pic>
        <p:nvPicPr>
          <p:cNvPr id="11" name="Picture 10" descr="A person smiling for the camera&#10;&#10;Description automatically generated with medium confidence">
            <a:extLst>
              <a:ext uri="{FF2B5EF4-FFF2-40B4-BE49-F238E27FC236}">
                <a16:creationId xmlns:a16="http://schemas.microsoft.com/office/drawing/2014/main" id="{27D26019-AB5F-400E-BE28-596FE0D31022}"/>
              </a:ext>
            </a:extLst>
          </p:cNvPr>
          <p:cNvPicPr>
            <a:picLocks noChangeAspect="1"/>
          </p:cNvPicPr>
          <p:nvPr/>
        </p:nvPicPr>
        <p:blipFill>
          <a:blip r:embed="rId3"/>
          <a:stretch>
            <a:fillRect/>
          </a:stretch>
        </p:blipFill>
        <p:spPr>
          <a:xfrm>
            <a:off x="982566" y="2538626"/>
            <a:ext cx="3738289" cy="3783948"/>
          </a:xfrm>
          <a:prstGeom prst="teardrop">
            <a:avLst/>
          </a:prstGeom>
        </p:spPr>
      </p:pic>
    </p:spTree>
    <p:extLst>
      <p:ext uri="{BB962C8B-B14F-4D97-AF65-F5344CB8AC3E}">
        <p14:creationId xmlns:p14="http://schemas.microsoft.com/office/powerpoint/2010/main" val="3751640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459275"/>
            <a:ext cx="7766627" cy="5206518"/>
          </a:xfrm>
        </p:spPr>
        <p:txBody>
          <a:bodyPr/>
          <a:lstStyle/>
          <a:p>
            <a:pPr>
              <a:lnSpc>
                <a:spcPct val="100000"/>
              </a:lnSpc>
              <a:spcBef>
                <a:spcPts val="0"/>
              </a:spcBef>
            </a:pPr>
            <a:r>
              <a:rPr lang="en-IE" b="1" dirty="0">
                <a:solidFill>
                  <a:srgbClr val="389DAE"/>
                </a:solidFill>
                <a:effectLst/>
              </a:rPr>
              <a:t>Q1</a:t>
            </a:r>
            <a:r>
              <a:rPr lang="en-IE" b="1" i="1" dirty="0">
                <a:solidFill>
                  <a:srgbClr val="389DAE"/>
                </a:solidFill>
              </a:rPr>
              <a:t> </a:t>
            </a:r>
            <a:r>
              <a:rPr lang="en-IE" i="1" dirty="0">
                <a:solidFill>
                  <a:srgbClr val="E48E02"/>
                </a:solidFill>
              </a:rPr>
              <a:t>How do you empathise with your users?</a:t>
            </a:r>
          </a:p>
          <a:p>
            <a:pPr>
              <a:lnSpc>
                <a:spcPct val="100000"/>
              </a:lnSpc>
              <a:spcBef>
                <a:spcPts val="0"/>
              </a:spcBef>
            </a:pPr>
            <a:endParaRPr lang="en-IE" i="1" dirty="0">
              <a:solidFill>
                <a:srgbClr val="E48E02"/>
              </a:solidFill>
            </a:endParaRPr>
          </a:p>
          <a:p>
            <a:pPr>
              <a:lnSpc>
                <a:spcPct val="100000"/>
              </a:lnSpc>
              <a:spcBef>
                <a:spcPts val="0"/>
              </a:spcBef>
            </a:pPr>
            <a:r>
              <a:rPr lang="en-IE" dirty="0">
                <a:solidFill>
                  <a:srgbClr val="666666"/>
                </a:solidFill>
              </a:rPr>
              <a:t>In my opinion, to be called an entrepreneur, you must work with your users; they are after all the people who need the service, get it and will hopefully pay for it, in whatever way. It does not have to be the same person. For me, this is the essence of an entrepreneurial model and designing and developing your idea. If you do not deliver what your users you will not get paid. You can add a social impact layer, by caring about who your employees too, who you are serving, how you are serving, the problem you are solving etc. </a:t>
            </a:r>
          </a:p>
        </p:txBody>
      </p:sp>
      <p:sp>
        <p:nvSpPr>
          <p:cNvPr id="6" name="Text Placeholder 5">
            <a:extLst>
              <a:ext uri="{FF2B5EF4-FFF2-40B4-BE49-F238E27FC236}">
                <a16:creationId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1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400" b="1" dirty="0">
                <a:hlinkClick r:id="rId2">
                  <a:extLst>
                    <a:ext uri="{A12FA001-AC4F-418D-AE19-62706E023703}">
                      <ahyp:hlinkClr xmlns:ahyp="http://schemas.microsoft.com/office/drawing/2018/hyperlinkcolor" val="tx"/>
                    </a:ext>
                  </a:extLst>
                </a:hlinkClick>
              </a:rPr>
              <a:t>Full Interview</a:t>
            </a:r>
            <a:endParaRPr lang="en-IE" sz="2400" b="1" dirty="0"/>
          </a:p>
        </p:txBody>
      </p:sp>
      <p:pic>
        <p:nvPicPr>
          <p:cNvPr id="8" name="Picture 7" descr="A person smiling for the camera&#10;&#10;Description automatically generated with medium confidence">
            <a:extLst>
              <a:ext uri="{FF2B5EF4-FFF2-40B4-BE49-F238E27FC236}">
                <a16:creationId xmlns:a16="http://schemas.microsoft.com/office/drawing/2014/main" id="{B13380BA-9A34-47D8-9363-61B6B6DAFC02}"/>
              </a:ext>
            </a:extLst>
          </p:cNvPr>
          <p:cNvPicPr>
            <a:picLocks noChangeAspect="1"/>
          </p:cNvPicPr>
          <p:nvPr/>
        </p:nvPicPr>
        <p:blipFill>
          <a:blip r:embed="rId3"/>
          <a:stretch>
            <a:fillRect/>
          </a:stretch>
        </p:blipFill>
        <p:spPr>
          <a:xfrm>
            <a:off x="376511" y="2379137"/>
            <a:ext cx="2706932" cy="2739994"/>
          </a:xfrm>
          <a:prstGeom prst="teardrop">
            <a:avLst/>
          </a:prstGeom>
        </p:spPr>
      </p:pic>
    </p:spTree>
    <p:extLst>
      <p:ext uri="{BB962C8B-B14F-4D97-AF65-F5344CB8AC3E}">
        <p14:creationId xmlns:p14="http://schemas.microsoft.com/office/powerpoint/2010/main" val="42849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F26442-A00F-4665-8CA0-C15D2B0411BA}"/>
              </a:ext>
            </a:extLst>
          </p:cNvPr>
          <p:cNvSpPr>
            <a:spLocks noGrp="1"/>
          </p:cNvSpPr>
          <p:nvPr>
            <p:ph type="body" sz="quarter" idx="13"/>
          </p:nvPr>
        </p:nvSpPr>
        <p:spPr>
          <a:xfrm>
            <a:off x="6926354" y="697117"/>
            <a:ext cx="4866430" cy="1936623"/>
          </a:xfrm>
        </p:spPr>
        <p:txBody>
          <a:bodyPr>
            <a:normAutofit lnSpcReduction="10000"/>
          </a:bodyPr>
          <a:lstStyle/>
          <a:p>
            <a:r>
              <a:rPr lang="en-IE" b="1" dirty="0">
                <a:solidFill>
                  <a:srgbClr val="009FD8"/>
                </a:solidFill>
              </a:rPr>
              <a:t>How your project will benefit from using Design Thinking Techniques</a:t>
            </a:r>
          </a:p>
        </p:txBody>
      </p:sp>
      <p:sp>
        <p:nvSpPr>
          <p:cNvPr id="3" name="Text Placeholder 2">
            <a:extLst>
              <a:ext uri="{FF2B5EF4-FFF2-40B4-BE49-F238E27FC236}">
                <a16:creationId xmlns:a16="http://schemas.microsoft.com/office/drawing/2014/main" id="{0507B5E5-421E-42CA-BA90-AA06A2B09023}"/>
              </a:ext>
            </a:extLst>
          </p:cNvPr>
          <p:cNvSpPr>
            <a:spLocks noGrp="1"/>
          </p:cNvSpPr>
          <p:nvPr>
            <p:ph type="body" sz="quarter" idx="14"/>
          </p:nvPr>
        </p:nvSpPr>
        <p:spPr>
          <a:xfrm>
            <a:off x="6096001" y="2765547"/>
            <a:ext cx="5696784" cy="2592420"/>
          </a:xfrm>
        </p:spPr>
        <p:txBody>
          <a:bodyPr/>
          <a:lstStyle/>
          <a:p>
            <a:pPr>
              <a:spcBef>
                <a:spcPts val="600"/>
              </a:spcBef>
              <a:spcAft>
                <a:spcPts val="600"/>
              </a:spcAft>
            </a:pPr>
            <a:r>
              <a:rPr lang="en-US"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r>
              <a:rPr lang="en-IE"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Design Thinking is perfect for developing a social innovation idea because it allows high impact solutions to come to life. It specifically helps social entrepreneurs be more innovative, be able to differentiate themselves, bring their innovations to market faster. </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pic>
        <p:nvPicPr>
          <p:cNvPr id="6" name="Picture Placeholder 5" descr="A picture containing text, businesscard&#10;&#10;Description automatically generated">
            <a:extLst>
              <a:ext uri="{FF2B5EF4-FFF2-40B4-BE49-F238E27FC236}">
                <a16:creationId xmlns:a16="http://schemas.microsoft.com/office/drawing/2014/main" id="{3E929060-EA14-49FA-8A6E-1821031D8307}"/>
              </a:ext>
            </a:extLst>
          </p:cNvPr>
          <p:cNvPicPr>
            <a:picLocks noGrp="1" noChangeAspect="1"/>
          </p:cNvPicPr>
          <p:nvPr>
            <p:ph type="pic" sz="quarter" idx="10"/>
          </p:nvPr>
        </p:nvPicPr>
        <p:blipFill>
          <a:blip r:embed="rId2"/>
          <a:srcRect l="24588" r="24588"/>
          <a:stretch>
            <a:fillRect/>
          </a:stretch>
        </p:blipFill>
        <p:spPr/>
      </p:pic>
    </p:spTree>
    <p:extLst>
      <p:ext uri="{BB962C8B-B14F-4D97-AF65-F5344CB8AC3E}">
        <p14:creationId xmlns:p14="http://schemas.microsoft.com/office/powerpoint/2010/main" val="3557605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5D220B-E9AB-4C42-BCA5-1594F58D7F19}"/>
              </a:ext>
            </a:extLst>
          </p:cNvPr>
          <p:cNvSpPr>
            <a:spLocks noGrp="1"/>
          </p:cNvSpPr>
          <p:nvPr>
            <p:ph type="body" sz="quarter" idx="14"/>
          </p:nvPr>
        </p:nvSpPr>
        <p:spPr>
          <a:xfrm>
            <a:off x="508178" y="1674628"/>
            <a:ext cx="10985483" cy="2644774"/>
          </a:xfrm>
        </p:spPr>
        <p:txBody>
          <a:bodyPr/>
          <a:lstStyle/>
          <a:p>
            <a:r>
              <a:rPr lang="en-IE" b="0" i="0" dirty="0">
                <a:solidFill>
                  <a:schemeClr val="tx1">
                    <a:lumMod val="75000"/>
                    <a:lumOff val="25000"/>
                  </a:schemeClr>
                </a:solidFill>
                <a:effectLst/>
              </a:rPr>
              <a:t>Design Thinking should not be seen as fixed or inflexible approach to design; the different stages showed you different activities that are typically tried out. In order to gain the best and most informative </a:t>
            </a:r>
            <a:r>
              <a:rPr lang="en-IE" dirty="0">
                <a:solidFill>
                  <a:schemeClr val="tx1">
                    <a:lumMod val="75000"/>
                    <a:lumOff val="25000"/>
                  </a:schemeClr>
                </a:solidFill>
              </a:rPr>
              <a:t>information </a:t>
            </a:r>
            <a:r>
              <a:rPr lang="en-IE" b="0" i="0" dirty="0">
                <a:solidFill>
                  <a:schemeClr val="tx1">
                    <a:lumMod val="75000"/>
                    <a:lumOff val="25000"/>
                  </a:schemeClr>
                </a:solidFill>
                <a:effectLst/>
              </a:rPr>
              <a:t>for your particular project, these stages might be switched, carried out together and repeated several times in order to come to the best solution and idea. Most importantly help you zero in on the best possible solutions.</a:t>
            </a:r>
          </a:p>
          <a:p>
            <a:r>
              <a:rPr lang="en-IE" dirty="0">
                <a:solidFill>
                  <a:schemeClr val="tx1">
                    <a:lumMod val="75000"/>
                    <a:lumOff val="25000"/>
                  </a:schemeClr>
                </a:solidFill>
              </a:rPr>
              <a:t>What is also important is that you get as much knowledge and understanding from the users from the beginning and throughout the design stages to get the best knowledge and feedback. This means you can define your problem better based on their input and not on your assumptions. </a:t>
            </a:r>
          </a:p>
          <a:p>
            <a:r>
              <a:rPr lang="en-IE" dirty="0">
                <a:solidFill>
                  <a:schemeClr val="tx1">
                    <a:lumMod val="75000"/>
                    <a:lumOff val="25000"/>
                  </a:schemeClr>
                </a:solidFill>
              </a:rPr>
              <a:t>Design Thinking creates an unending loop of design to help you develop the best possible solutions, identify the users and their needs and help you develop innovative social innovation solutions to the problems they face…</a:t>
            </a:r>
          </a:p>
        </p:txBody>
      </p:sp>
      <p:sp>
        <p:nvSpPr>
          <p:cNvPr id="7" name="Text Placeholder 6">
            <a:extLst>
              <a:ext uri="{FF2B5EF4-FFF2-40B4-BE49-F238E27FC236}">
                <a16:creationId xmlns:a16="http://schemas.microsoft.com/office/drawing/2014/main" id="{70658BF4-946B-4863-A3F2-4F2D5CD560DD}"/>
              </a:ext>
            </a:extLst>
          </p:cNvPr>
          <p:cNvSpPr>
            <a:spLocks noGrp="1"/>
          </p:cNvSpPr>
          <p:nvPr>
            <p:ph type="body" sz="quarter" idx="15"/>
          </p:nvPr>
        </p:nvSpPr>
        <p:spPr>
          <a:xfrm>
            <a:off x="508178" y="867256"/>
            <a:ext cx="7115366" cy="993442"/>
          </a:xfrm>
        </p:spPr>
        <p:txBody>
          <a:bodyPr>
            <a:normAutofit/>
          </a:bodyPr>
          <a:lstStyle/>
          <a:p>
            <a:r>
              <a:rPr lang="en-IE" b="1" dirty="0">
                <a:solidFill>
                  <a:schemeClr val="tx1">
                    <a:lumMod val="75000"/>
                    <a:lumOff val="25000"/>
                  </a:schemeClr>
                </a:solidFill>
              </a:rPr>
              <a:t>Design Thinking at its Best…</a:t>
            </a:r>
          </a:p>
        </p:txBody>
      </p:sp>
    </p:spTree>
    <p:extLst>
      <p:ext uri="{BB962C8B-B14F-4D97-AF65-F5344CB8AC3E}">
        <p14:creationId xmlns:p14="http://schemas.microsoft.com/office/powerpoint/2010/main" val="2817719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42E92F-C4C8-EA42-99AF-6C2065208A2D}"/>
              </a:ext>
            </a:extLst>
          </p:cNvPr>
          <p:cNvSpPr>
            <a:spLocks noGrp="1"/>
          </p:cNvSpPr>
          <p:nvPr>
            <p:ph type="body" sz="quarter" idx="11"/>
          </p:nvPr>
        </p:nvSpPr>
        <p:spPr>
          <a:xfrm>
            <a:off x="1095577" y="1146169"/>
            <a:ext cx="5676415" cy="1311087"/>
          </a:xfrm>
        </p:spPr>
        <p:txBody>
          <a:bodyPr/>
          <a:lstStyle/>
          <a:p>
            <a:r>
              <a:rPr lang="en-US" dirty="0">
                <a:solidFill>
                  <a:srgbClr val="ED2A59"/>
                </a:solidFill>
              </a:rPr>
              <a:t>Next Module 4 </a:t>
            </a:r>
          </a:p>
        </p:txBody>
      </p:sp>
      <p:sp>
        <p:nvSpPr>
          <p:cNvPr id="5" name="Text Placeholder 4">
            <a:extLst>
              <a:ext uri="{FF2B5EF4-FFF2-40B4-BE49-F238E27FC236}">
                <a16:creationId xmlns:a16="http://schemas.microsoft.com/office/drawing/2014/main" id="{05843646-A09F-9040-BF90-3FF7809B6B47}"/>
              </a:ext>
            </a:extLst>
          </p:cNvPr>
          <p:cNvSpPr>
            <a:spLocks noGrp="1"/>
          </p:cNvSpPr>
          <p:nvPr>
            <p:ph type="body" sz="quarter" idx="12"/>
          </p:nvPr>
        </p:nvSpPr>
        <p:spPr>
          <a:xfrm>
            <a:off x="2574436" y="2446368"/>
            <a:ext cx="7846104" cy="1311087"/>
          </a:xfrm>
        </p:spPr>
        <p:txBody>
          <a:bodyPr/>
          <a:lstStyle/>
          <a:p>
            <a:pPr>
              <a:lnSpc>
                <a:spcPct val="105000"/>
              </a:lnSpc>
            </a:pPr>
            <a:r>
              <a:rPr lang="en-US" sz="2800" b="1" i="0" dirty="0">
                <a:solidFill>
                  <a:srgbClr val="262626"/>
                </a:solidFill>
                <a:effectLst/>
                <a:latin typeface="Century Gothic" panose="020B0502020202020204" pitchFamily="34" charset="0"/>
                <a:ea typeface="Calibri" panose="020F0502020204030204" pitchFamily="34" charset="0"/>
              </a:rPr>
              <a:t>How to set up a digital social innovation project or business</a:t>
            </a:r>
            <a:endParaRPr lang="en-IE" sz="2800" b="1" i="0" dirty="0">
              <a:effectLst/>
              <a:latin typeface="Calibri" panose="020F0502020204030204" pitchFamily="34" charset="0"/>
              <a:ea typeface="Calibri" panose="020F0502020204030204" pitchFamily="34" charset="0"/>
            </a:endParaRPr>
          </a:p>
          <a:p>
            <a:r>
              <a:rPr lang="en-US" sz="2800" b="1" i="0" dirty="0">
                <a:solidFill>
                  <a:srgbClr val="E63275"/>
                </a:solidFill>
                <a:effectLst/>
                <a:latin typeface="Calibri" panose="020F0502020204030204" pitchFamily="34" charset="0"/>
                <a:ea typeface="Times New Roman" panose="02020603050405020304" pitchFamily="18" charset="0"/>
              </a:rPr>
              <a:t>WHAT </a:t>
            </a:r>
            <a:r>
              <a:rPr lang="en-US" sz="2800" b="1" i="0" dirty="0">
                <a:solidFill>
                  <a:srgbClr val="E63275"/>
                </a:solidFill>
                <a:latin typeface="Calibri" panose="020F0502020204030204" pitchFamily="34" charset="0"/>
                <a:ea typeface="Times New Roman" panose="02020603050405020304" pitchFamily="18" charset="0"/>
              </a:rPr>
              <a:t>YOU NEED TO DO </a:t>
            </a:r>
            <a:r>
              <a:rPr lang="en-US" sz="2800" b="1" i="0" dirty="0">
                <a:solidFill>
                  <a:srgbClr val="E63275"/>
                </a:solidFill>
                <a:effectLst/>
                <a:latin typeface="Calibri" panose="020F0502020204030204" pitchFamily="34" charset="0"/>
                <a:ea typeface="Times New Roman" panose="02020603050405020304" pitchFamily="18" charset="0"/>
              </a:rPr>
              <a:t>TO DRIVE YOUR PROJECT FORWARD </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AC5298-512B-4226-AD34-5ABC65ABFB79}"/>
              </a:ext>
            </a:extLst>
          </p:cNvPr>
          <p:cNvSpPr>
            <a:spLocks noGrp="1"/>
          </p:cNvSpPr>
          <p:nvPr>
            <p:ph type="body" sz="quarter" idx="14"/>
          </p:nvPr>
        </p:nvSpPr>
        <p:spPr>
          <a:xfrm>
            <a:off x="7836103" y="1208862"/>
            <a:ext cx="4175059" cy="697353"/>
          </a:xfrm>
        </p:spPr>
        <p:txBody>
          <a:bodyPr>
            <a:noAutofit/>
          </a:bodyPr>
          <a:lstStyle/>
          <a:p>
            <a:r>
              <a:rPr lang="en-IE" sz="4000" b="1" dirty="0">
                <a:solidFill>
                  <a:srgbClr val="EF619A"/>
                </a:solidFill>
              </a:rPr>
              <a:t>Quick Reminder!!! </a:t>
            </a:r>
          </a:p>
        </p:txBody>
      </p:sp>
      <p:sp>
        <p:nvSpPr>
          <p:cNvPr id="6" name="Text Placeholder 5">
            <a:extLst>
              <a:ext uri="{FF2B5EF4-FFF2-40B4-BE49-F238E27FC236}">
                <a16:creationId xmlns:a16="http://schemas.microsoft.com/office/drawing/2014/main" id="{EEDAF476-671F-4BE1-9EF5-BF17FE59FBDC}"/>
              </a:ext>
            </a:extLst>
          </p:cNvPr>
          <p:cNvSpPr>
            <a:spLocks noGrp="1"/>
          </p:cNvSpPr>
          <p:nvPr>
            <p:ph type="body" sz="quarter" idx="15"/>
          </p:nvPr>
        </p:nvSpPr>
        <p:spPr>
          <a:xfrm>
            <a:off x="7836103" y="2246079"/>
            <a:ext cx="3981451" cy="2592420"/>
          </a:xfrm>
        </p:spPr>
        <p:txBody>
          <a:bodyPr/>
          <a:lstStyle/>
          <a:p>
            <a:r>
              <a:rPr lang="en-IE" sz="3600" b="1" dirty="0">
                <a:solidFill>
                  <a:srgbClr val="00A489"/>
                </a:solidFill>
              </a:rPr>
              <a:t>How digital social innovation can impact the future and do ‘good’ for everyone involved!</a:t>
            </a:r>
          </a:p>
        </p:txBody>
      </p:sp>
      <p:pic>
        <p:nvPicPr>
          <p:cNvPr id="11" name="Picture Placeholder 10" descr="Graphical user interface, application&#10;&#10;Description automatically generated">
            <a:hlinkClick r:id="rId2"/>
            <a:extLst>
              <a:ext uri="{FF2B5EF4-FFF2-40B4-BE49-F238E27FC236}">
                <a16:creationId xmlns:a16="http://schemas.microsoft.com/office/drawing/2014/main" id="{31208735-3B35-4311-A4F8-8525CF3FA672}"/>
              </a:ext>
            </a:extLst>
          </p:cNvPr>
          <p:cNvPicPr>
            <a:picLocks noGrp="1" noChangeAspect="1"/>
          </p:cNvPicPr>
          <p:nvPr>
            <p:ph type="pic" sz="quarter" idx="16"/>
          </p:nvPr>
        </p:nvPicPr>
        <p:blipFill>
          <a:blip r:embed="rId3"/>
          <a:srcRect l="2994" r="2994"/>
          <a:stretch>
            <a:fillRect/>
          </a:stretch>
        </p:blipFill>
        <p:spPr/>
      </p:pic>
      <p:sp>
        <p:nvSpPr>
          <p:cNvPr id="2" name="TextBox 1">
            <a:extLst>
              <a:ext uri="{FF2B5EF4-FFF2-40B4-BE49-F238E27FC236}">
                <a16:creationId xmlns:a16="http://schemas.microsoft.com/office/drawing/2014/main" id="{DC9170F2-764D-4EC0-9852-DF8231BA9135}"/>
              </a:ext>
            </a:extLst>
          </p:cNvPr>
          <p:cNvSpPr txBox="1"/>
          <p:nvPr/>
        </p:nvSpPr>
        <p:spPr>
          <a:xfrm>
            <a:off x="7836102" y="5169529"/>
            <a:ext cx="3981451" cy="646331"/>
          </a:xfrm>
          <a:prstGeom prst="rect">
            <a:avLst/>
          </a:prstGeom>
          <a:noFill/>
        </p:spPr>
        <p:txBody>
          <a:bodyPr wrap="square" rtlCol="0">
            <a:spAutoFit/>
          </a:bodyPr>
          <a:lstStyle/>
          <a:p>
            <a:pPr algn="ctr"/>
            <a:r>
              <a:rPr lang="en-IE" b="1" dirty="0">
                <a:solidFill>
                  <a:schemeClr val="tx1">
                    <a:lumMod val="75000"/>
                    <a:lumOff val="25000"/>
                  </a:schemeClr>
                </a:solidFill>
              </a:rPr>
              <a:t>Nesta – The Innovation Foundation, UK</a:t>
            </a:r>
            <a:endParaRPr lang="en-IE" b="1" dirty="0">
              <a:solidFill>
                <a:schemeClr val="tx1">
                  <a:lumMod val="75000"/>
                  <a:lumOff val="25000"/>
                </a:schemeClr>
              </a:solidFill>
              <a:hlinkClick r:id="rId2">
                <a:extLst>
                  <a:ext uri="{A12FA001-AC4F-418D-AE19-62706E023703}">
                    <ahyp:hlinkClr xmlns:ahyp="http://schemas.microsoft.com/office/drawing/2018/hyperlinkcolor" val="tx"/>
                  </a:ext>
                </a:extLst>
              </a:hlinkClick>
            </a:endParaRPr>
          </a:p>
          <a:p>
            <a:pPr algn="ctr"/>
            <a:r>
              <a:rPr lang="en-IE" dirty="0">
                <a:solidFill>
                  <a:srgbClr val="0563C1"/>
                </a:solidFill>
                <a:hlinkClick r:id="rId2">
                  <a:extLst>
                    <a:ext uri="{A12FA001-AC4F-418D-AE19-62706E023703}">
                      <ahyp:hlinkClr xmlns:ahyp="http://schemas.microsoft.com/office/drawing/2018/hyperlinkcolor" val="tx"/>
                    </a:ext>
                  </a:extLst>
                </a:hlinkClick>
              </a:rPr>
              <a:t>https://youtu.be/DSijSS7MKN4</a:t>
            </a:r>
            <a:endParaRPr lang="en-IE" dirty="0"/>
          </a:p>
        </p:txBody>
      </p:sp>
    </p:spTree>
    <p:extLst>
      <p:ext uri="{BB962C8B-B14F-4D97-AF65-F5344CB8AC3E}">
        <p14:creationId xmlns:p14="http://schemas.microsoft.com/office/powerpoint/2010/main" val="3328399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0808F4-7420-43D1-9C8D-BC3AC1E0240A}"/>
              </a:ext>
            </a:extLst>
          </p:cNvPr>
          <p:cNvSpPr>
            <a:spLocks noGrp="1"/>
          </p:cNvSpPr>
          <p:nvPr>
            <p:ph type="body" sz="quarter" idx="13"/>
          </p:nvPr>
        </p:nvSpPr>
        <p:spPr>
          <a:xfrm>
            <a:off x="6430978" y="248867"/>
            <a:ext cx="5696783" cy="697353"/>
          </a:xfrm>
        </p:spPr>
        <p:txBody>
          <a:bodyPr>
            <a:noAutofit/>
          </a:bodyPr>
          <a:lstStyle/>
          <a:p>
            <a:pPr algn="ctr"/>
            <a:r>
              <a:rPr lang="en-IE" b="1" dirty="0"/>
              <a:t>Introduction to Design Thinking</a:t>
            </a:r>
          </a:p>
          <a:p>
            <a:pPr algn="ctr"/>
            <a:r>
              <a:rPr lang="en-IE" b="1" dirty="0">
                <a:solidFill>
                  <a:srgbClr val="EF619A"/>
                </a:solidFill>
              </a:rPr>
              <a:t>Think – Invent - Innovate</a:t>
            </a:r>
          </a:p>
        </p:txBody>
      </p:sp>
      <p:sp>
        <p:nvSpPr>
          <p:cNvPr id="6" name="Text Placeholder 5">
            <a:extLst>
              <a:ext uri="{FF2B5EF4-FFF2-40B4-BE49-F238E27FC236}">
                <a16:creationId xmlns:a16="http://schemas.microsoft.com/office/drawing/2014/main" id="{0C2B3FEC-B00A-4FB7-BD59-7EE95BF238C6}"/>
              </a:ext>
            </a:extLst>
          </p:cNvPr>
          <p:cNvSpPr>
            <a:spLocks noGrp="1"/>
          </p:cNvSpPr>
          <p:nvPr>
            <p:ph type="body" sz="quarter" idx="14"/>
          </p:nvPr>
        </p:nvSpPr>
        <p:spPr>
          <a:xfrm>
            <a:off x="6571952" y="1950735"/>
            <a:ext cx="5555809" cy="2592420"/>
          </a:xfrm>
        </p:spPr>
        <p:txBody>
          <a:bodyPr/>
          <a:lstStyle/>
          <a:p>
            <a:pPr algn="ctr"/>
            <a:r>
              <a:rPr lang="en-US" sz="2600" dirty="0"/>
              <a:t>Our world is changing more rapidly now than perhaps ever before, making staying ahead of the innovation curve even more critical. In this section, you will learn what is necessary to integrate the needs of people, the possibilities of technology, and the requirements for business success with design thinking, systematic inventive thinking, and strategy that will enable you to build products and services that drive your digital social innovation business forward.</a:t>
            </a:r>
            <a:endParaRPr lang="en-IE" sz="2600" dirty="0"/>
          </a:p>
          <a:p>
            <a:pPr algn="ctr"/>
            <a:endParaRPr lang="en-IE" b="1" dirty="0"/>
          </a:p>
        </p:txBody>
      </p:sp>
      <p:pic>
        <p:nvPicPr>
          <p:cNvPr id="12" name="Picture Placeholder 11" descr="A group of people sitting at a table looking at a computer&#10;&#10;Description automatically generated with medium confidence">
            <a:extLst>
              <a:ext uri="{FF2B5EF4-FFF2-40B4-BE49-F238E27FC236}">
                <a16:creationId xmlns:a16="http://schemas.microsoft.com/office/drawing/2014/main"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313903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56427C-2B99-40FB-8E14-2E822F36F82E}"/>
              </a:ext>
            </a:extLst>
          </p:cNvPr>
          <p:cNvSpPr>
            <a:spLocks noGrp="1"/>
          </p:cNvSpPr>
          <p:nvPr>
            <p:ph type="body" sz="quarter" idx="14"/>
          </p:nvPr>
        </p:nvSpPr>
        <p:spPr/>
        <p:txBody>
          <a:bodyPr>
            <a:noAutofit/>
          </a:bodyPr>
          <a:lstStyle/>
          <a:p>
            <a:r>
              <a:rPr lang="en-IE" sz="4800" b="1" dirty="0"/>
              <a:t>Watch… </a:t>
            </a:r>
          </a:p>
        </p:txBody>
      </p:sp>
      <p:sp>
        <p:nvSpPr>
          <p:cNvPr id="6" name="Text Placeholder 5">
            <a:extLst>
              <a:ext uri="{FF2B5EF4-FFF2-40B4-BE49-F238E27FC236}">
                <a16:creationId xmlns:a16="http://schemas.microsoft.com/office/drawing/2014/main" id="{2AB82377-EE35-448C-9C58-1822E59D30E2}"/>
              </a:ext>
            </a:extLst>
          </p:cNvPr>
          <p:cNvSpPr>
            <a:spLocks noGrp="1"/>
          </p:cNvSpPr>
          <p:nvPr>
            <p:ph type="body" sz="quarter" idx="15"/>
          </p:nvPr>
        </p:nvSpPr>
        <p:spPr/>
        <p:txBody>
          <a:bodyPr/>
          <a:lstStyle/>
          <a:p>
            <a:r>
              <a:rPr lang="en-IE" sz="3600" b="1" i="0" dirty="0">
                <a:effectLst/>
                <a:latin typeface="Roboto"/>
              </a:rPr>
              <a:t>What is Design Thinking in Social Innovation Projects?</a:t>
            </a:r>
          </a:p>
          <a:p>
            <a:endParaRPr lang="en-IE" sz="3600" b="1" dirty="0">
              <a:latin typeface="Roboto"/>
            </a:endParaRPr>
          </a:p>
          <a:p>
            <a:endParaRPr lang="en-IE" dirty="0">
              <a:solidFill>
                <a:srgbClr val="FF0000"/>
              </a:solidFill>
            </a:endParaRPr>
          </a:p>
        </p:txBody>
      </p:sp>
      <p:pic>
        <p:nvPicPr>
          <p:cNvPr id="9" name="Picture Placeholder 8" descr="Graphical user interface, text, application&#10;&#10;Description automatically generated">
            <a:hlinkClick r:id="rId2"/>
            <a:extLst>
              <a:ext uri="{FF2B5EF4-FFF2-40B4-BE49-F238E27FC236}">
                <a16:creationId xmlns:a16="http://schemas.microsoft.com/office/drawing/2014/main" id="{FEF1CD96-87EF-4613-B447-6AD98798A531}"/>
              </a:ext>
            </a:extLst>
          </p:cNvPr>
          <p:cNvPicPr>
            <a:picLocks noGrp="1" noChangeAspect="1"/>
          </p:cNvPicPr>
          <p:nvPr>
            <p:ph type="pic" sz="quarter" idx="16"/>
          </p:nvPr>
        </p:nvPicPr>
        <p:blipFill>
          <a:blip r:embed="rId3"/>
          <a:srcRect l="4764" r="4764"/>
          <a:stretch>
            <a:fillRect/>
          </a:stretch>
        </p:blipFill>
        <p:spPr/>
      </p:pic>
      <p:sp>
        <p:nvSpPr>
          <p:cNvPr id="7" name="TextBox 6">
            <a:extLst>
              <a:ext uri="{FF2B5EF4-FFF2-40B4-BE49-F238E27FC236}">
                <a16:creationId xmlns:a16="http://schemas.microsoft.com/office/drawing/2014/main" id="{DBD85F12-EDFB-4B17-A057-4EAAFC662F6A}"/>
              </a:ext>
            </a:extLst>
          </p:cNvPr>
          <p:cNvSpPr txBox="1"/>
          <p:nvPr/>
        </p:nvSpPr>
        <p:spPr>
          <a:xfrm>
            <a:off x="7836102" y="5169529"/>
            <a:ext cx="3981451" cy="923330"/>
          </a:xfrm>
          <a:prstGeom prst="rect">
            <a:avLst/>
          </a:prstGeom>
          <a:noFill/>
        </p:spPr>
        <p:txBody>
          <a:bodyPr wrap="square" rtlCol="0">
            <a:spAutoFit/>
          </a:bodyPr>
          <a:lstStyle/>
          <a:p>
            <a:pPr algn="ctr"/>
            <a:r>
              <a:rPr lang="en-IE" b="1" dirty="0">
                <a:solidFill>
                  <a:schemeClr val="bg1"/>
                </a:solidFill>
              </a:rPr>
              <a:t>Generation TVET</a:t>
            </a:r>
            <a:endParaRPr lang="en-IE" b="1" dirty="0">
              <a:solidFill>
                <a:schemeClr val="bg1"/>
              </a:solidFill>
              <a:hlinkClick r:id="rId4">
                <a:extLst>
                  <a:ext uri="{A12FA001-AC4F-418D-AE19-62706E023703}">
                    <ahyp:hlinkClr xmlns:ahyp="http://schemas.microsoft.com/office/drawing/2018/hyperlinkcolor" val="tx"/>
                  </a:ext>
                </a:extLst>
              </a:hlinkClick>
            </a:endParaRPr>
          </a:p>
          <a:p>
            <a:pPr algn="ctr"/>
            <a:r>
              <a:rPr lang="en-IE" dirty="0">
                <a:solidFill>
                  <a:schemeClr val="bg1"/>
                </a:solidFill>
                <a:hlinkClick r:id="rId5">
                  <a:extLst>
                    <a:ext uri="{A12FA001-AC4F-418D-AE19-62706E023703}">
                      <ahyp:hlinkClr xmlns:ahyp="http://schemas.microsoft.com/office/drawing/2018/hyperlinkcolor" val="tx"/>
                    </a:ext>
                  </a:extLst>
                </a:hlinkClick>
              </a:rPr>
              <a:t>https://www.youtube.com/watch?v=TPDLD35_hgE</a:t>
            </a:r>
            <a:r>
              <a:rPr lang="en-IE" dirty="0">
                <a:solidFill>
                  <a:schemeClr val="bg1"/>
                </a:solidFill>
              </a:rPr>
              <a:t> </a:t>
            </a:r>
          </a:p>
        </p:txBody>
      </p:sp>
    </p:spTree>
    <p:extLst>
      <p:ext uri="{BB962C8B-B14F-4D97-AF65-F5344CB8AC3E}">
        <p14:creationId xmlns:p14="http://schemas.microsoft.com/office/powerpoint/2010/main" val="3354537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15063</TotalTime>
  <Words>6344</Words>
  <Application>Microsoft Office PowerPoint</Application>
  <PresentationFormat>Widescreen</PresentationFormat>
  <Paragraphs>392</Paragraphs>
  <Slides>61</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61</vt:i4>
      </vt:variant>
    </vt:vector>
  </HeadingPairs>
  <TitlesOfParts>
    <vt:vector size="79" baseType="lpstr">
      <vt:lpstr>Aharoni</vt:lpstr>
      <vt:lpstr>Arial</vt:lpstr>
      <vt:lpstr>Averta</vt:lpstr>
      <vt:lpstr>Calibri</vt:lpstr>
      <vt:lpstr>Calibri Light</vt:lpstr>
      <vt:lpstr>Candara</vt:lpstr>
      <vt:lpstr>Century Gothic</vt:lpstr>
      <vt:lpstr>Cooper Black</vt:lpstr>
      <vt:lpstr>DokChampa</vt:lpstr>
      <vt:lpstr>Merriweather</vt:lpstr>
      <vt:lpstr>Montserrat</vt:lpstr>
      <vt:lpstr>Quattrocento Sans</vt:lpstr>
      <vt:lpstr>Roboto</vt:lpstr>
      <vt:lpstr>Scala</vt:lpstr>
      <vt:lpstr>Times New Roman</vt:lpstr>
      <vt:lpstr>var(--font-serif)</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cp:lastModifiedBy>
  <cp:revision>670</cp:revision>
  <cp:lastPrinted>2021-01-20T10:03:38Z</cp:lastPrinted>
  <dcterms:created xsi:type="dcterms:W3CDTF">2020-04-01T16:37:27Z</dcterms:created>
  <dcterms:modified xsi:type="dcterms:W3CDTF">2021-06-22T11:31:17Z</dcterms:modified>
</cp:coreProperties>
</file>