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6858000" cx="12192000"/>
  <p:notesSz cx="6888150" cy="10020300"/>
  <p:embeddedFontLst>
    <p:embeddedFont>
      <p:font typeface="Proxima Nova"/>
      <p:regular r:id="rId85"/>
      <p:bold r:id="rId86"/>
      <p:italic r:id="rId87"/>
      <p:boldItalic r:id="rId88"/>
    </p:embeddedFont>
    <p:embeddedFont>
      <p:font typeface="Roboto"/>
      <p:regular r:id="rId89"/>
      <p:bold r:id="rId90"/>
      <p:italic r:id="rId91"/>
      <p:boldItalic r:id="rId92"/>
    </p:embeddedFont>
    <p:embeddedFont>
      <p:font typeface="Corben"/>
      <p:bold r:id="rId93"/>
    </p:embeddedFont>
    <p:embeddedFont>
      <p:font typeface="Poppins"/>
      <p:regular r:id="rId94"/>
      <p:bold r:id="rId95"/>
      <p:italic r:id="rId96"/>
      <p:boldItalic r:id="rId97"/>
    </p:embeddedFont>
    <p:embeddedFont>
      <p:font typeface="Open Sans"/>
      <p:regular r:id="rId98"/>
      <p:bold r:id="rId99"/>
      <p:italic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2" roundtripDataSignature="AMtx7mhbMoayNsPyZfmhGccYDvirGQtM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Sanna Qvick"/>
  <p:cmAuthor clrIdx="1" id="1" initials="" lastIdx="2" name="Tiina Lehton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2" Type="http://customschemas.google.com/relationships/presentationmetadata" Target="metadata"/><Relationship Id="rId101" Type="http://schemas.openxmlformats.org/officeDocument/2006/relationships/font" Target="fonts/OpenSans-boldItalic.fntdata"/><Relationship Id="rId100" Type="http://schemas.openxmlformats.org/officeDocument/2006/relationships/font" Target="fonts/OpenSans-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Poppins-bold.fntdata"/><Relationship Id="rId94" Type="http://schemas.openxmlformats.org/officeDocument/2006/relationships/font" Target="fonts/Poppins-regular.fntdata"/><Relationship Id="rId97" Type="http://schemas.openxmlformats.org/officeDocument/2006/relationships/font" Target="fonts/Poppins-boldItalic.fntdata"/><Relationship Id="rId96" Type="http://schemas.openxmlformats.org/officeDocument/2006/relationships/font" Target="fonts/Poppins-italic.fntdata"/><Relationship Id="rId11" Type="http://schemas.openxmlformats.org/officeDocument/2006/relationships/slide" Target="slides/slide6.xml"/><Relationship Id="rId99" Type="http://schemas.openxmlformats.org/officeDocument/2006/relationships/font" Target="fonts/OpenSans-bold.fntdata"/><Relationship Id="rId10" Type="http://schemas.openxmlformats.org/officeDocument/2006/relationships/slide" Target="slides/slide5.xml"/><Relationship Id="rId98" Type="http://schemas.openxmlformats.org/officeDocument/2006/relationships/font" Target="fonts/OpenSans-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Corben-bold.fntdata"/><Relationship Id="rId92"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font" Target="fonts/ProximaNova-bold.fntdata"/><Relationship Id="rId85" Type="http://schemas.openxmlformats.org/officeDocument/2006/relationships/font" Target="fonts/ProximaNova-regular.fntdata"/><Relationship Id="rId88" Type="http://schemas.openxmlformats.org/officeDocument/2006/relationships/font" Target="fonts/ProximaNova-boldItalic.fntdata"/><Relationship Id="rId87" Type="http://schemas.openxmlformats.org/officeDocument/2006/relationships/font" Target="fonts/ProximaNova-italic.fntdata"/><Relationship Id="rId89" Type="http://schemas.openxmlformats.org/officeDocument/2006/relationships/font" Target="fonts/Roboto-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6-23T11:15:10.807">
    <p:pos x="6000" y="0"/>
    <p:text>Hei Tiina, pitääkö nuo kalvon alareunassa olevat vastuuvapauslausekkeet kääntää myös?</p:text>
    <p:extLst>
      <p:ext uri="{C676402C-5697-4E1C-873F-D02D1690AC5C}">
        <p15:threadingInfo timeZoneBias="0"/>
      </p:ext>
      <p:ext uri="http://customooxmlschemas.google.com/">
        <go:slidesCustomData xmlns:go="http://customooxmlschemas.google.com/" commentPostId="AAAAIsa3U8A"/>
      </p:ext>
    </p:extLst>
  </p:cm>
  <p:cm authorId="0" idx="2" dt="2021-06-11T10:14:08.325">
    <p:pos x="6000" y="0"/>
    <p:text>Ei niihin näköjään pääse käsiksi, joten en pitänee jättää.
Kävin läpi tämän tiedoston.</p:text>
    <p:extLst>
      <p:ext uri="{C676402C-5697-4E1C-873F-D02D1690AC5C}">
        <p15:threadingInfo timeZoneBias="0">
          <p15:parentCm authorId="0" idx="1"/>
        </p15:threadingInfo>
      </p:ext>
      <p:ext uri="http://customooxmlschemas.google.com/">
        <go:slidesCustomData xmlns:go="http://customooxmlschemas.google.com/" commentPostId="AAAAMzWix3Y"/>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06-08T15:19:38.991">
    <p:pos x="127" y="958"/>
    <p:text>luovia??</p:text>
    <p:extLst>
      <p:ext uri="{C676402C-5697-4E1C-873F-D02D1690AC5C}">
        <p15:threadingInfo timeZoneBias="0"/>
      </p:ext>
      <p:ext uri="http://customooxmlschemas.google.com/">
        <go:slidesCustomData xmlns:go="http://customooxmlschemas.google.com/" commentPostId="AAAAIsa3V30"/>
      </p:ext>
    </p:extLst>
  </p:cm>
  <p:cm authorId="1" idx="1" dt="2021-06-08T15:19:38.991">
    <p:pos x="127" y="958"/>
    <p:text>Luovia kaksikertaa peräkkäin?</p:text>
    <p:extLst>
      <p:ext uri="{C676402C-5697-4E1C-873F-D02D1690AC5C}">
        <p15:threadingInfo timeZoneBias="0">
          <p15:parentCm authorId="0" idx="3"/>
        </p15:threadingInfo>
      </p:ext>
      <p:ext uri="http://customooxmlschemas.google.com/">
        <go:slidesCustomData xmlns:go="http://customooxmlschemas.google.com/" commentPostId="AAAAIsa3WMQ"/>
      </p:ext>
    </p:extLst>
  </p:cm>
  <p:cm authorId="0" idx="4" dt="2021-06-08T15:18:49.288">
    <p:pos x="127" y="1058"/>
    <p:text>Muille mahdottomien asioiden tekemistä?</p:text>
    <p:extLst>
      <p:ext uri="{C676402C-5697-4E1C-873F-D02D1690AC5C}">
        <p15:threadingInfo timeZoneBias="0"/>
      </p:ext>
      <p:ext uri="http://customooxmlschemas.google.com/">
        <go:slidesCustomData xmlns:go="http://customooxmlschemas.google.com/" commentPostId="AAAAIsa3V3c"/>
      </p:ext>
    </p:extLst>
  </p:cm>
  <p:cm authorId="1" idx="2" dt="2021-06-08T15:18:49.288">
    <p:pos x="127" y="1058"/>
    <p:text>sopii</p:text>
    <p:extLst>
      <p:ext uri="{C676402C-5697-4E1C-873F-D02D1690AC5C}">
        <p15:threadingInfo timeZoneBias="0">
          <p15:parentCm authorId="0" idx="4"/>
        </p15:threadingInfo>
      </p:ext>
      <p:ext uri="http://customooxmlschemas.google.com/">
        <go:slidesCustomData xmlns:go="http://customooxmlschemas.google.com/" commentPostId="AAAAIsa3WL8"/>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1-06-23T14:28:12.677">
    <p:pos x="2367" y="289"/>
    <p:text>Pitäisikö tämä olla YDSI?? Alkuperäisessä on DYI</p:text>
    <p:extLst>
      <p:ext uri="{C676402C-5697-4E1C-873F-D02D1690AC5C}">
        <p15:threadingInfo timeZoneBias="0"/>
      </p:ext>
      <p:ext uri="http://customooxmlschemas.google.com/">
        <go:slidesCustomData xmlns:go="http://customooxmlschemas.google.com/" commentPostId="AAAAIs2hJc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3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3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3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4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9:notes"/>
          <p:cNvSpPr txBox="1"/>
          <p:nvPr>
            <p:ph idx="1" type="body"/>
          </p:nvPr>
        </p:nvSpPr>
        <p:spPr>
          <a:xfrm>
            <a:off x="688800" y="4759625"/>
            <a:ext cx="5510400" cy="45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9: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50:notes"/>
          <p:cNvSpPr txBox="1"/>
          <p:nvPr>
            <p:ph idx="1" type="body"/>
          </p:nvPr>
        </p:nvSpPr>
        <p:spPr>
          <a:xfrm>
            <a:off x="688800" y="4759625"/>
            <a:ext cx="5510400" cy="45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0: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1:notes"/>
          <p:cNvSpPr txBox="1"/>
          <p:nvPr>
            <p:ph idx="1" type="body"/>
          </p:nvPr>
        </p:nvSpPr>
        <p:spPr>
          <a:xfrm>
            <a:off x="688800" y="4759625"/>
            <a:ext cx="5510400" cy="45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1: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52:notes"/>
          <p:cNvSpPr txBox="1"/>
          <p:nvPr>
            <p:ph idx="1" type="body"/>
          </p:nvPr>
        </p:nvSpPr>
        <p:spPr>
          <a:xfrm>
            <a:off x="688800" y="4759625"/>
            <a:ext cx="5510400" cy="450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2:notes"/>
          <p:cNvSpPr/>
          <p:nvPr>
            <p:ph idx="2" type="sldImg"/>
          </p:nvPr>
        </p:nvSpPr>
        <p:spPr>
          <a:xfrm>
            <a:off x="1148250" y="751500"/>
            <a:ext cx="4592400" cy="3757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5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5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5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6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6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6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6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6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6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6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70: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70: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71: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1: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72: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72: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73: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3: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4: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4: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75: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75: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76: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76: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77: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77: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7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7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7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8: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8: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9:notes"/>
          <p:cNvSpPr txBox="1"/>
          <p:nvPr>
            <p:ph idx="1" type="body"/>
          </p:nvPr>
        </p:nvSpPr>
        <p:spPr>
          <a:xfrm>
            <a:off x="688800" y="4759625"/>
            <a:ext cx="5510500" cy="450912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9:notes"/>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81"/>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3" name="Google Shape;13;p81"/>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4" name="Google Shape;14;p81"/>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 name="Google Shape;15;p81"/>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16" name="Google Shape;16;p81"/>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81"/>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81"/>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81"/>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b="0" lang="en-IE" sz="1000" u="none">
                <a:solidFill>
                  <a:schemeClr val="dk1"/>
                </a:solidFill>
                <a:latin typeface="Calibri"/>
                <a:ea typeface="Calibri"/>
                <a:cs typeface="Calibri"/>
                <a:sym typeface="Calibri"/>
              </a:rPr>
              <a:t> This programme has been funded with support from the European Commission </a:t>
            </a:r>
            <a:endParaRPr/>
          </a:p>
        </p:txBody>
      </p:sp>
      <p:pic>
        <p:nvPicPr>
          <p:cNvPr id="20" name="Google Shape;20;p81"/>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81"/>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81"/>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dk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dk1"/>
              </a:solidFill>
              <a:latin typeface="Calibri"/>
              <a:ea typeface="Calibri"/>
              <a:cs typeface="Calibri"/>
              <a:sym typeface="Calibri"/>
            </a:endParaRPr>
          </a:p>
          <a:p>
            <a:pPr indent="0" lvl="0" marL="0" marR="0" rtl="0" algn="just">
              <a:spcBef>
                <a:spcPts val="0"/>
              </a:spcBef>
              <a:spcAft>
                <a:spcPts val="0"/>
              </a:spcAft>
              <a:buNone/>
            </a:pPr>
            <a:r>
              <a:rPr lang="en-IE" sz="950">
                <a:solidFill>
                  <a:schemeClr val="dk1"/>
                </a:solidFill>
                <a:latin typeface="Calibri"/>
                <a:ea typeface="Calibri"/>
                <a:cs typeface="Calibri"/>
                <a:sym typeface="Calibri"/>
              </a:rPr>
              <a:t> </a:t>
            </a:r>
            <a:endParaRPr sz="95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90" name="Shape 90"/>
        <p:cNvGrpSpPr/>
        <p:nvPr/>
      </p:nvGrpSpPr>
      <p:grpSpPr>
        <a:xfrm>
          <a:off x="0" y="0"/>
          <a:ext cx="0" cy="0"/>
          <a:chOff x="0" y="0"/>
          <a:chExt cx="0" cy="0"/>
        </a:xfrm>
      </p:grpSpPr>
      <p:sp>
        <p:nvSpPr>
          <p:cNvPr id="91" name="Google Shape;91;p90"/>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 name="Google Shape;92;p90"/>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93" name="Google Shape;93;p90"/>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94" name="Google Shape;94;p9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95" name="Google Shape;95;p90"/>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90"/>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97" name="Google Shape;97;p90"/>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98" name="Google Shape;98;p90"/>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99" name="Shape 99"/>
        <p:cNvGrpSpPr/>
        <p:nvPr/>
      </p:nvGrpSpPr>
      <p:grpSpPr>
        <a:xfrm>
          <a:off x="0" y="0"/>
          <a:ext cx="0" cy="0"/>
          <a:chOff x="0" y="0"/>
          <a:chExt cx="0" cy="0"/>
        </a:xfrm>
      </p:grpSpPr>
      <p:sp>
        <p:nvSpPr>
          <p:cNvPr id="100" name="Google Shape;100;p91"/>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9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2" name="Google Shape;102;p91"/>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03" name="Google Shape;103;p91"/>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91"/>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105" name="Shape 105"/>
        <p:cNvGrpSpPr/>
        <p:nvPr/>
      </p:nvGrpSpPr>
      <p:grpSpPr>
        <a:xfrm>
          <a:off x="0" y="0"/>
          <a:ext cx="0" cy="0"/>
          <a:chOff x="0" y="0"/>
          <a:chExt cx="0" cy="0"/>
        </a:xfrm>
      </p:grpSpPr>
      <p:sp>
        <p:nvSpPr>
          <p:cNvPr id="106" name="Google Shape;106;p92"/>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9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08" name="Google Shape;108;p9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09" name="Google Shape;109;p92"/>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92"/>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9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92"/>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113" name="Shape 113"/>
        <p:cNvGrpSpPr/>
        <p:nvPr/>
      </p:nvGrpSpPr>
      <p:grpSpPr>
        <a:xfrm>
          <a:off x="0" y="0"/>
          <a:ext cx="0" cy="0"/>
          <a:chOff x="0" y="0"/>
          <a:chExt cx="0" cy="0"/>
        </a:xfrm>
      </p:grpSpPr>
      <p:sp>
        <p:nvSpPr>
          <p:cNvPr id="114" name="Google Shape;114;p93"/>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p93"/>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93"/>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93"/>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9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19" name="Google Shape;119;p9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120" name="Shape 120"/>
        <p:cNvGrpSpPr/>
        <p:nvPr/>
      </p:nvGrpSpPr>
      <p:grpSpPr>
        <a:xfrm>
          <a:off x="0" y="0"/>
          <a:ext cx="0" cy="0"/>
          <a:chOff x="0" y="0"/>
          <a:chExt cx="0" cy="0"/>
        </a:xfrm>
      </p:grpSpPr>
      <p:sp>
        <p:nvSpPr>
          <p:cNvPr id="121" name="Google Shape;121;p94"/>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 screen&#10;&#10;Description automatically generated" id="122" name="Google Shape;122;p94"/>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123" name="Google Shape;123;p94"/>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24" name="Google Shape;124;p94"/>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25" name="Google Shape;125;p94"/>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94"/>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94"/>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128" name="Shape 128"/>
        <p:cNvGrpSpPr/>
        <p:nvPr/>
      </p:nvGrpSpPr>
      <p:grpSpPr>
        <a:xfrm>
          <a:off x="0" y="0"/>
          <a:ext cx="0" cy="0"/>
          <a:chOff x="0" y="0"/>
          <a:chExt cx="0" cy="0"/>
        </a:xfrm>
      </p:grpSpPr>
      <p:sp>
        <p:nvSpPr>
          <p:cNvPr id="129" name="Google Shape;129;p95"/>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95"/>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1" name="Google Shape;131;p95"/>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32" name="Google Shape;132;p9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33" name="Google Shape;133;p9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95"/>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5" name="Shape 135"/>
        <p:cNvGrpSpPr/>
        <p:nvPr/>
      </p:nvGrpSpPr>
      <p:grpSpPr>
        <a:xfrm>
          <a:off x="0" y="0"/>
          <a:ext cx="0" cy="0"/>
          <a:chOff x="0" y="0"/>
          <a:chExt cx="0" cy="0"/>
        </a:xfrm>
      </p:grpSpPr>
      <p:sp>
        <p:nvSpPr>
          <p:cNvPr id="136" name="Google Shape;136;p96"/>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96"/>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96"/>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9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40" name="Google Shape;140;p9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41" name="Google Shape;141;p96"/>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96"/>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143" name="Shape 143"/>
        <p:cNvGrpSpPr/>
        <p:nvPr/>
      </p:nvGrpSpPr>
      <p:grpSpPr>
        <a:xfrm>
          <a:off x="0" y="0"/>
          <a:ext cx="0" cy="0"/>
          <a:chOff x="0" y="0"/>
          <a:chExt cx="0" cy="0"/>
        </a:xfrm>
      </p:grpSpPr>
      <p:sp>
        <p:nvSpPr>
          <p:cNvPr id="144" name="Google Shape;144;p97"/>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97"/>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97"/>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 name="Google Shape;147;p97"/>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97"/>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9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50" name="Google Shape;150;p97"/>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51" name="Google Shape;151;p97"/>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152" name="Shape 152"/>
        <p:cNvGrpSpPr/>
        <p:nvPr/>
      </p:nvGrpSpPr>
      <p:grpSpPr>
        <a:xfrm>
          <a:off x="0" y="0"/>
          <a:ext cx="0" cy="0"/>
          <a:chOff x="0" y="0"/>
          <a:chExt cx="0" cy="0"/>
        </a:xfrm>
      </p:grpSpPr>
      <p:sp>
        <p:nvSpPr>
          <p:cNvPr id="153" name="Google Shape;153;p98"/>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98"/>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98"/>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6" name="Google Shape;156;p98"/>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57" name="Google Shape;157;p9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158" name="Google Shape;158;p98"/>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98"/>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160" name="Shape 160"/>
        <p:cNvGrpSpPr/>
        <p:nvPr/>
      </p:nvGrpSpPr>
      <p:grpSpPr>
        <a:xfrm>
          <a:off x="0" y="0"/>
          <a:ext cx="0" cy="0"/>
          <a:chOff x="0" y="0"/>
          <a:chExt cx="0" cy="0"/>
        </a:xfrm>
      </p:grpSpPr>
      <p:sp>
        <p:nvSpPr>
          <p:cNvPr id="161" name="Google Shape;161;p99"/>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9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63" name="Google Shape;163;p99"/>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64" name="Google Shape;164;p99"/>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99"/>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3" name="Shape 23"/>
        <p:cNvGrpSpPr/>
        <p:nvPr/>
      </p:nvGrpSpPr>
      <p:grpSpPr>
        <a:xfrm>
          <a:off x="0" y="0"/>
          <a:ext cx="0" cy="0"/>
          <a:chOff x="0" y="0"/>
          <a:chExt cx="0" cy="0"/>
        </a:xfrm>
      </p:grpSpPr>
      <p:sp>
        <p:nvSpPr>
          <p:cNvPr id="24" name="Google Shape;24;p82"/>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 name="Google Shape;25;p82"/>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 name="Google Shape;26;p82"/>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82"/>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 name="Google Shape;28;p82"/>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82"/>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82"/>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8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8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166" name="Shape 166"/>
        <p:cNvGrpSpPr/>
        <p:nvPr/>
      </p:nvGrpSpPr>
      <p:grpSpPr>
        <a:xfrm>
          <a:off x="0" y="0"/>
          <a:ext cx="0" cy="0"/>
          <a:chOff x="0" y="0"/>
          <a:chExt cx="0" cy="0"/>
        </a:xfrm>
      </p:grpSpPr>
      <p:sp>
        <p:nvSpPr>
          <p:cNvPr id="167" name="Google Shape;167;p100"/>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10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69" name="Google Shape;169;p10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70" name="Google Shape;170;p100"/>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100"/>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172" name="Shape 172"/>
        <p:cNvGrpSpPr/>
        <p:nvPr/>
      </p:nvGrpSpPr>
      <p:grpSpPr>
        <a:xfrm>
          <a:off x="0" y="0"/>
          <a:ext cx="0" cy="0"/>
          <a:chOff x="0" y="0"/>
          <a:chExt cx="0" cy="0"/>
        </a:xfrm>
      </p:grpSpPr>
      <p:sp>
        <p:nvSpPr>
          <p:cNvPr id="173" name="Google Shape;173;p10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174" name="Google Shape;174;p10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75" name="Google Shape;175;p101"/>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01"/>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101"/>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101"/>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179" name="Shape 179"/>
        <p:cNvGrpSpPr/>
        <p:nvPr/>
      </p:nvGrpSpPr>
      <p:grpSpPr>
        <a:xfrm>
          <a:off x="0" y="0"/>
          <a:ext cx="0" cy="0"/>
          <a:chOff x="0" y="0"/>
          <a:chExt cx="0" cy="0"/>
        </a:xfrm>
      </p:grpSpPr>
      <p:sp>
        <p:nvSpPr>
          <p:cNvPr id="180" name="Google Shape;180;p102"/>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181" name="Google Shape;181;p10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182" name="Google Shape;182;p10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3" name="Google Shape;183;p102"/>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02"/>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102"/>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102"/>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187" name="Shape 187"/>
        <p:cNvGrpSpPr/>
        <p:nvPr/>
      </p:nvGrpSpPr>
      <p:grpSpPr>
        <a:xfrm>
          <a:off x="0" y="0"/>
          <a:ext cx="0" cy="0"/>
          <a:chOff x="0" y="0"/>
          <a:chExt cx="0" cy="0"/>
        </a:xfrm>
      </p:grpSpPr>
      <p:sp>
        <p:nvSpPr>
          <p:cNvPr id="188" name="Google Shape;188;p103"/>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89" name="Google Shape;189;p10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90" name="Google Shape;190;p10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191" name="Google Shape;191;p103"/>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103"/>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3" name="Google Shape;193;p103"/>
          <p:cNvGrpSpPr/>
          <p:nvPr/>
        </p:nvGrpSpPr>
        <p:grpSpPr>
          <a:xfrm>
            <a:off x="585323" y="292419"/>
            <a:ext cx="5387212" cy="6395610"/>
            <a:chOff x="585323" y="1281787"/>
            <a:chExt cx="4553837" cy="5406241"/>
          </a:xfrm>
        </p:grpSpPr>
        <p:sp>
          <p:nvSpPr>
            <p:cNvPr id="194" name="Google Shape;194;p103"/>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10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6" name="Google Shape;196;p103"/>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103"/>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103"/>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99" name="Shape 199"/>
        <p:cNvGrpSpPr/>
        <p:nvPr/>
      </p:nvGrpSpPr>
      <p:grpSpPr>
        <a:xfrm>
          <a:off x="0" y="0"/>
          <a:ext cx="0" cy="0"/>
          <a:chOff x="0" y="0"/>
          <a:chExt cx="0" cy="0"/>
        </a:xfrm>
      </p:grpSpPr>
      <p:sp>
        <p:nvSpPr>
          <p:cNvPr id="200" name="Google Shape;200;p104"/>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6C6D3"/>
              </a:solidFill>
              <a:latin typeface="Calibri"/>
              <a:ea typeface="Calibri"/>
              <a:cs typeface="Calibri"/>
              <a:sym typeface="Calibri"/>
            </a:endParaRPr>
          </a:p>
        </p:txBody>
      </p:sp>
      <p:sp>
        <p:nvSpPr>
          <p:cNvPr id="201" name="Google Shape;201;p104"/>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104"/>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104"/>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104"/>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205" name="Google Shape;205;p104"/>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206" name="Google Shape;206;p104"/>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104"/>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208" name="Google Shape;208;p104"/>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209" name="Google Shape;209;p104"/>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210" name="Google Shape;210;p104"/>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000"/>
              <a:buFont typeface="Calibri"/>
              <a:buNone/>
            </a:pPr>
            <a:r>
              <a:rPr lang="en-IE" sz="1000">
                <a:solidFill>
                  <a:schemeClr val="dk1"/>
                </a:solidFill>
                <a:latin typeface="Calibri"/>
                <a:ea typeface="Calibri"/>
                <a:cs typeface="Calibri"/>
                <a:sym typeface="Calibri"/>
              </a:rPr>
              <a:t> This programme has been funded with support from the European Commission </a:t>
            </a:r>
            <a:endParaRPr/>
          </a:p>
        </p:txBody>
      </p:sp>
      <p:pic>
        <p:nvPicPr>
          <p:cNvPr id="211" name="Google Shape;211;p104"/>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212" name="Google Shape;212;p104"/>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IE" sz="950">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sz="950">
              <a:solidFill>
                <a:schemeClr val="lt1"/>
              </a:solidFill>
              <a:latin typeface="Calibri"/>
              <a:ea typeface="Calibri"/>
              <a:cs typeface="Calibri"/>
              <a:sym typeface="Calibri"/>
            </a:endParaRPr>
          </a:p>
          <a:p>
            <a:pPr indent="0" lvl="0" marL="0" marR="0" rtl="0" algn="just">
              <a:spcBef>
                <a:spcPts val="0"/>
              </a:spcBef>
              <a:spcAft>
                <a:spcPts val="0"/>
              </a:spcAft>
              <a:buNone/>
            </a:pPr>
            <a:r>
              <a:rPr lang="en-IE" sz="950">
                <a:solidFill>
                  <a:schemeClr val="lt1"/>
                </a:solidFill>
                <a:latin typeface="Calibri"/>
                <a:ea typeface="Calibri"/>
                <a:cs typeface="Calibri"/>
                <a:sym typeface="Calibri"/>
              </a:rPr>
              <a:t> </a:t>
            </a:r>
            <a:endParaRPr sz="950">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213" name="Shape 213"/>
        <p:cNvGrpSpPr/>
        <p:nvPr/>
      </p:nvGrpSpPr>
      <p:grpSpPr>
        <a:xfrm>
          <a:off x="0" y="0"/>
          <a:ext cx="0" cy="0"/>
          <a:chOff x="0" y="0"/>
          <a:chExt cx="0" cy="0"/>
        </a:xfrm>
      </p:grpSpPr>
      <p:sp>
        <p:nvSpPr>
          <p:cNvPr id="214" name="Google Shape;214;p105"/>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105"/>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4400" u="none" strike="noStrike">
                <a:solidFill>
                  <a:schemeClr val="lt1"/>
                </a:solidFill>
                <a:latin typeface="Calibri"/>
                <a:ea typeface="Calibri"/>
                <a:cs typeface="Calibri"/>
                <a:sym typeface="Calibri"/>
              </a:rPr>
              <a:t>YDSI</a:t>
            </a:r>
            <a:endParaRPr/>
          </a:p>
          <a:p>
            <a:pPr indent="0" lvl="0" marL="0" marR="0" rtl="0" algn="l">
              <a:spcBef>
                <a:spcPts val="0"/>
              </a:spcBef>
              <a:spcAft>
                <a:spcPts val="0"/>
              </a:spcAft>
              <a:buNone/>
            </a:pPr>
            <a:r>
              <a:rPr b="0" i="0" lang="en-IE"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216" name="Google Shape;216;p105"/>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3000" u="none" strike="noStrike">
                <a:solidFill>
                  <a:schemeClr val="lt1"/>
                </a:solidFill>
                <a:latin typeface="Calibri"/>
                <a:ea typeface="Calibri"/>
                <a:cs typeface="Calibri"/>
                <a:sym typeface="Calibri"/>
              </a:rPr>
              <a:t>PLEASE</a:t>
            </a:r>
            <a:r>
              <a:rPr b="0" i="0" lang="en-IE"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48 point </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Divider</a:t>
            </a:r>
            <a:r>
              <a:rPr b="0" i="0" lang="en-IE"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36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30 point</a:t>
            </a:r>
            <a:r>
              <a:rPr b="0" i="0" lang="en-IE" sz="3000" u="none" strike="noStrike">
                <a:solidFill>
                  <a:schemeClr val="lt1"/>
                </a:solidFill>
                <a:latin typeface="Calibri"/>
                <a:ea typeface="Calibri"/>
                <a:cs typeface="Calibri"/>
                <a:sym typeface="Calibri"/>
              </a:rPr>
              <a:t>  -  </a:t>
            </a:r>
            <a:r>
              <a:rPr b="0" i="0" lang="en-IE"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a:t>
            </a:r>
            <a:r>
              <a:rPr b="0" i="0" lang="en-IE"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strike="noStrike">
                <a:solidFill>
                  <a:schemeClr val="lt1"/>
                </a:solidFill>
                <a:latin typeface="Calibri"/>
                <a:ea typeface="Calibri"/>
                <a:cs typeface="Calibri"/>
                <a:sym typeface="Calibri"/>
              </a:rPr>
              <a:t>24 point</a:t>
            </a:r>
            <a:r>
              <a:rPr b="0" i="0" lang="en-IE" sz="3000" u="none" strike="noStrike">
                <a:solidFill>
                  <a:schemeClr val="lt1"/>
                </a:solidFill>
                <a:latin typeface="Calibri"/>
                <a:ea typeface="Calibri"/>
                <a:cs typeface="Calibri"/>
                <a:sym typeface="Calibri"/>
              </a:rPr>
              <a:t>  -  Main </a:t>
            </a:r>
            <a:r>
              <a:rPr b="0" i="0" lang="en-IE" sz="3000" u="none" strike="noStrike">
                <a:solidFill>
                  <a:schemeClr val="lt1"/>
                </a:solidFill>
                <a:latin typeface="Calibri"/>
                <a:ea typeface="Calibri"/>
                <a:cs typeface="Calibri"/>
                <a:sym typeface="Calibri"/>
              </a:rPr>
              <a:t>Text Body </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217" name="Google Shape;217;p105"/>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strike="noStrike">
                <a:solidFill>
                  <a:schemeClr val="lt1"/>
                </a:solidFill>
                <a:latin typeface="Calibri"/>
                <a:ea typeface="Calibri"/>
                <a:cs typeface="Calibri"/>
                <a:sym typeface="Calibri"/>
              </a:rPr>
              <a:t>YDSI </a:t>
            </a:r>
            <a:r>
              <a:rPr b="0" i="0" lang="en-IE"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IE"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218" name="Google Shape;218;p105"/>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19" name="Google Shape;219;p105"/>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20" name="Google Shape;220;p105"/>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21" name="Google Shape;221;p105"/>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22" name="Shape 222"/>
        <p:cNvGrpSpPr/>
        <p:nvPr/>
      </p:nvGrpSpPr>
      <p:grpSpPr>
        <a:xfrm>
          <a:off x="0" y="0"/>
          <a:ext cx="0" cy="0"/>
          <a:chOff x="0" y="0"/>
          <a:chExt cx="0" cy="0"/>
        </a:xfrm>
      </p:grpSpPr>
      <p:sp>
        <p:nvSpPr>
          <p:cNvPr id="223" name="Google Shape;223;p106"/>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106"/>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ICONS</a:t>
            </a:r>
            <a:r>
              <a:rPr lang="en-IE" sz="3600">
                <a:solidFill>
                  <a:schemeClr val="lt1"/>
                </a:solidFill>
                <a:latin typeface="Calibri"/>
                <a:ea typeface="Calibri"/>
                <a:cs typeface="Calibri"/>
                <a:sym typeface="Calibri"/>
              </a:rPr>
              <a:t> WHICH CAN BE USED WITHIN THE </a:t>
            </a:r>
            <a:r>
              <a:rPr b="1" lang="en-IE" sz="3600">
                <a:solidFill>
                  <a:schemeClr val="lt1"/>
                </a:solidFill>
                <a:latin typeface="Calibri"/>
                <a:ea typeface="Calibri"/>
                <a:cs typeface="Calibri"/>
                <a:sym typeface="Calibri"/>
              </a:rPr>
              <a:t>YDSI</a:t>
            </a:r>
            <a:endParaRPr/>
          </a:p>
          <a:p>
            <a:pPr indent="0" lvl="0" marL="0" marR="0" rtl="0" algn="l">
              <a:spcBef>
                <a:spcPts val="0"/>
              </a:spcBef>
              <a:spcAft>
                <a:spcPts val="0"/>
              </a:spcAft>
              <a:buClr>
                <a:schemeClr val="dk1"/>
              </a:buClr>
              <a:buSzPts val="1100"/>
              <a:buFont typeface="Arial"/>
              <a:buNone/>
            </a:pPr>
            <a:r>
              <a:rPr lang="en-IE"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IE" sz="2400">
                <a:solidFill>
                  <a:schemeClr val="lt1"/>
                </a:solidFill>
                <a:latin typeface="Calibri"/>
                <a:ea typeface="Calibri"/>
                <a:cs typeface="Calibri"/>
                <a:sym typeface="Calibri"/>
              </a:rPr>
              <a:t>Resize them without losing quality.</a:t>
            </a:r>
            <a:r>
              <a:rPr i="1" lang="en-IE" sz="2400">
                <a:solidFill>
                  <a:schemeClr val="lt1"/>
                </a:solidFill>
                <a:latin typeface="Calibri"/>
                <a:ea typeface="Calibri"/>
                <a:cs typeface="Calibri"/>
                <a:sym typeface="Calibri"/>
              </a:rPr>
              <a:t> </a:t>
            </a:r>
            <a:r>
              <a:rPr i="1" lang="en-IE" sz="2400">
                <a:solidFill>
                  <a:schemeClr val="lt1"/>
                </a:solidFill>
                <a:latin typeface="Calibri"/>
                <a:ea typeface="Calibri"/>
                <a:cs typeface="Calibri"/>
                <a:sym typeface="Calibri"/>
              </a:rPr>
              <a:t> Change line colour, width and style.</a:t>
            </a:r>
            <a:r>
              <a:rPr i="1" lang="en-IE"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IE" sz="2400">
                <a:solidFill>
                  <a:schemeClr val="lt1"/>
                </a:solidFill>
                <a:latin typeface="Calibri"/>
                <a:ea typeface="Calibri"/>
                <a:cs typeface="Calibri"/>
                <a:sym typeface="Calibri"/>
              </a:rPr>
              <a:t>Isn’t that nice? :)</a:t>
            </a:r>
            <a:endParaRPr/>
          </a:p>
        </p:txBody>
      </p:sp>
      <p:sp>
        <p:nvSpPr>
          <p:cNvPr id="225" name="Google Shape;225;p106"/>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 </a:t>
            </a:r>
            <a:r>
              <a:rPr b="1" lang="en-IE" sz="2400">
                <a:solidFill>
                  <a:schemeClr val="lt1"/>
                </a:solidFill>
                <a:latin typeface="Calibri"/>
                <a:ea typeface="Calibri"/>
                <a:cs typeface="Calibri"/>
                <a:sym typeface="Calibri"/>
              </a:rPr>
              <a:t>PLEASE DELETE THIS INSTRUCTION SLIDE BEFORE PRESENTING FINAL PRESENTATION </a:t>
            </a:r>
            <a:r>
              <a:rPr lang="en-I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26" name="Google Shape;226;p106"/>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27" name="Google Shape;227;p106"/>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228" name="Shape 228"/>
        <p:cNvGrpSpPr/>
        <p:nvPr/>
      </p:nvGrpSpPr>
      <p:grpSpPr>
        <a:xfrm>
          <a:off x="0" y="0"/>
          <a:ext cx="0" cy="0"/>
          <a:chOff x="0" y="0"/>
          <a:chExt cx="0" cy="0"/>
        </a:xfrm>
      </p:grpSpPr>
      <p:sp>
        <p:nvSpPr>
          <p:cNvPr id="229" name="Google Shape;229;p107"/>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230" name="Google Shape;230;p107"/>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07"/>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32" name="Google Shape;232;p10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33" name="Google Shape;233;p10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34" name="Google Shape;234;p107"/>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107"/>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236" name="Shape 236"/>
        <p:cNvGrpSpPr/>
        <p:nvPr/>
      </p:nvGrpSpPr>
      <p:grpSpPr>
        <a:xfrm>
          <a:off x="0" y="0"/>
          <a:ext cx="0" cy="0"/>
          <a:chOff x="0" y="0"/>
          <a:chExt cx="0" cy="0"/>
        </a:xfrm>
      </p:grpSpPr>
      <p:sp>
        <p:nvSpPr>
          <p:cNvPr id="237" name="Google Shape;237;p108"/>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108"/>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08"/>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108"/>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08"/>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108"/>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108"/>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10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45" name="Google Shape;245;p10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246" name="Shape 246"/>
        <p:cNvGrpSpPr/>
        <p:nvPr/>
      </p:nvGrpSpPr>
      <p:grpSpPr>
        <a:xfrm>
          <a:off x="0" y="0"/>
          <a:ext cx="0" cy="0"/>
          <a:chOff x="0" y="0"/>
          <a:chExt cx="0" cy="0"/>
        </a:xfrm>
      </p:grpSpPr>
      <p:sp>
        <p:nvSpPr>
          <p:cNvPr id="247" name="Google Shape;247;p109"/>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48" name="Google Shape;248;p10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49" name="Google Shape;249;p10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250" name="Google Shape;250;p10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109"/>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109"/>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109"/>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3" name="Shape 33"/>
        <p:cNvGrpSpPr/>
        <p:nvPr/>
      </p:nvGrpSpPr>
      <p:grpSpPr>
        <a:xfrm>
          <a:off x="0" y="0"/>
          <a:ext cx="0" cy="0"/>
          <a:chOff x="0" y="0"/>
          <a:chExt cx="0" cy="0"/>
        </a:xfrm>
      </p:grpSpPr>
      <p:cxnSp>
        <p:nvCxnSpPr>
          <p:cNvPr id="34" name="Google Shape;34;p83"/>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 name="Google Shape;35;p8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6" name="Google Shape;36;p83"/>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3"/>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83"/>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 name="Google Shape;39;p83"/>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54" name="Shape 254"/>
        <p:cNvGrpSpPr/>
        <p:nvPr/>
      </p:nvGrpSpPr>
      <p:grpSpPr>
        <a:xfrm>
          <a:off x="0" y="0"/>
          <a:ext cx="0" cy="0"/>
          <a:chOff x="0" y="0"/>
          <a:chExt cx="0" cy="0"/>
        </a:xfrm>
      </p:grpSpPr>
      <p:sp>
        <p:nvSpPr>
          <p:cNvPr id="255" name="Google Shape;255;p110"/>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110"/>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110"/>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110"/>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110"/>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110"/>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110"/>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110"/>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1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64" name="Google Shape;264;p110"/>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65" name="Shape 265"/>
        <p:cNvGrpSpPr/>
        <p:nvPr/>
      </p:nvGrpSpPr>
      <p:grpSpPr>
        <a:xfrm>
          <a:off x="0" y="0"/>
          <a:ext cx="0" cy="0"/>
          <a:chOff x="0" y="0"/>
          <a:chExt cx="0" cy="0"/>
        </a:xfrm>
      </p:grpSpPr>
      <p:sp>
        <p:nvSpPr>
          <p:cNvPr id="266" name="Google Shape;266;p111"/>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111"/>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111"/>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11"/>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111"/>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111"/>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111"/>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11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74" name="Google Shape;274;p11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275" name="Shape 275"/>
        <p:cNvGrpSpPr/>
        <p:nvPr/>
      </p:nvGrpSpPr>
      <p:grpSpPr>
        <a:xfrm>
          <a:off x="0" y="0"/>
          <a:ext cx="0" cy="0"/>
          <a:chOff x="0" y="0"/>
          <a:chExt cx="0" cy="0"/>
        </a:xfrm>
      </p:grpSpPr>
      <p:sp>
        <p:nvSpPr>
          <p:cNvPr id="276" name="Google Shape;276;p112"/>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11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11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79" name="Google Shape;279;p11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80" name="Google Shape;280;p112"/>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112"/>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282" name="Shape 282"/>
        <p:cNvGrpSpPr/>
        <p:nvPr/>
      </p:nvGrpSpPr>
      <p:grpSpPr>
        <a:xfrm>
          <a:off x="0" y="0"/>
          <a:ext cx="0" cy="0"/>
          <a:chOff x="0" y="0"/>
          <a:chExt cx="0" cy="0"/>
        </a:xfrm>
      </p:grpSpPr>
      <p:sp>
        <p:nvSpPr>
          <p:cNvPr id="283" name="Google Shape;283;p113"/>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113"/>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113"/>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6" name="Google Shape;286;p11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287" name="Google Shape;287;p11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288" name="Google Shape;288;p113"/>
          <p:cNvGrpSpPr/>
          <p:nvPr/>
        </p:nvGrpSpPr>
        <p:grpSpPr>
          <a:xfrm>
            <a:off x="6096000" y="231195"/>
            <a:ext cx="5387212" cy="6395610"/>
            <a:chOff x="585323" y="1281787"/>
            <a:chExt cx="4553837" cy="5406241"/>
          </a:xfrm>
        </p:grpSpPr>
        <p:sp>
          <p:nvSpPr>
            <p:cNvPr id="289" name="Google Shape;289;p113"/>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11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1" name="Google Shape;291;p113"/>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13"/>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113"/>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294" name="Shape 294"/>
        <p:cNvGrpSpPr/>
        <p:nvPr/>
      </p:nvGrpSpPr>
      <p:grpSpPr>
        <a:xfrm>
          <a:off x="0" y="0"/>
          <a:ext cx="0" cy="0"/>
          <a:chOff x="0" y="0"/>
          <a:chExt cx="0" cy="0"/>
        </a:xfrm>
      </p:grpSpPr>
      <p:sp>
        <p:nvSpPr>
          <p:cNvPr id="295" name="Google Shape;295;p114"/>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11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297" name="Google Shape;297;p11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98" name="Google Shape;298;p114"/>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114"/>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14"/>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1" name="Google Shape;301;p114"/>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114"/>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114"/>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114"/>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114"/>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6" name="Google Shape;306;p114"/>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114"/>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114"/>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114"/>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114"/>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1" name="Google Shape;311;p114"/>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14"/>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114"/>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114"/>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315" name="Shape 315"/>
        <p:cNvGrpSpPr/>
        <p:nvPr/>
      </p:nvGrpSpPr>
      <p:grpSpPr>
        <a:xfrm>
          <a:off x="0" y="0"/>
          <a:ext cx="0" cy="0"/>
          <a:chOff x="0" y="0"/>
          <a:chExt cx="0" cy="0"/>
        </a:xfrm>
      </p:grpSpPr>
      <p:sp>
        <p:nvSpPr>
          <p:cNvPr id="316" name="Google Shape;316;p115"/>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115"/>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115"/>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9" name="Google Shape;319;p115"/>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115"/>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1" name="Google Shape;321;p115"/>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22" name="Google Shape;322;p11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23" name="Google Shape;323;p11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24" name="Google Shape;324;p11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115"/>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326" name="Shape 326"/>
        <p:cNvGrpSpPr/>
        <p:nvPr/>
      </p:nvGrpSpPr>
      <p:grpSpPr>
        <a:xfrm>
          <a:off x="0" y="0"/>
          <a:ext cx="0" cy="0"/>
          <a:chOff x="0" y="0"/>
          <a:chExt cx="0" cy="0"/>
        </a:xfrm>
      </p:grpSpPr>
      <p:sp>
        <p:nvSpPr>
          <p:cNvPr id="327" name="Google Shape;327;p116"/>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28" name="Google Shape;328;p116"/>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29" name="Google Shape;329;p11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330" name="Google Shape;330;p11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116"/>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2" name="Google Shape;332;p116"/>
          <p:cNvGrpSpPr/>
          <p:nvPr/>
        </p:nvGrpSpPr>
        <p:grpSpPr>
          <a:xfrm>
            <a:off x="585323" y="292419"/>
            <a:ext cx="5387212" cy="6395610"/>
            <a:chOff x="585323" y="1281787"/>
            <a:chExt cx="4553837" cy="5406241"/>
          </a:xfrm>
        </p:grpSpPr>
        <p:sp>
          <p:nvSpPr>
            <p:cNvPr id="333" name="Google Shape;333;p116"/>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116"/>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35" name="Google Shape;335;p116"/>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116"/>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116"/>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338" name="Shape 338"/>
        <p:cNvGrpSpPr/>
        <p:nvPr/>
      </p:nvGrpSpPr>
      <p:grpSpPr>
        <a:xfrm>
          <a:off x="0" y="0"/>
          <a:ext cx="0" cy="0"/>
          <a:chOff x="0" y="0"/>
          <a:chExt cx="0" cy="0"/>
        </a:xfrm>
      </p:grpSpPr>
      <p:sp>
        <p:nvSpPr>
          <p:cNvPr id="339" name="Google Shape;339;p117"/>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17"/>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1" name="Google Shape;341;p117"/>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2" name="Google Shape;342;p117"/>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3" name="Google Shape;343;p117"/>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44" name="Google Shape;344;p117"/>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45" name="Google Shape;345;p11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sp>
        <p:nvSpPr>
          <p:cNvPr id="346" name="Google Shape;346;p117"/>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117"/>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348" name="Shape 348"/>
        <p:cNvGrpSpPr/>
        <p:nvPr/>
      </p:nvGrpSpPr>
      <p:grpSpPr>
        <a:xfrm>
          <a:off x="0" y="0"/>
          <a:ext cx="0" cy="0"/>
          <a:chOff x="0" y="0"/>
          <a:chExt cx="0" cy="0"/>
        </a:xfrm>
      </p:grpSpPr>
      <p:sp>
        <p:nvSpPr>
          <p:cNvPr id="349" name="Google Shape;349;p118"/>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11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351" name="Google Shape;351;p118"/>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52" name="Google Shape;352;p118"/>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3" name="Google Shape;353;p118"/>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4" name="Google Shape;354;p118"/>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118"/>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56" name="Shape 356"/>
        <p:cNvGrpSpPr/>
        <p:nvPr/>
      </p:nvGrpSpPr>
      <p:grpSpPr>
        <a:xfrm>
          <a:off x="0" y="0"/>
          <a:ext cx="0" cy="0"/>
          <a:chOff x="0" y="0"/>
          <a:chExt cx="0" cy="0"/>
        </a:xfrm>
      </p:grpSpPr>
      <p:sp>
        <p:nvSpPr>
          <p:cNvPr id="357" name="Google Shape;357;p11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58" name="Google Shape;358;p119"/>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9" name="Google Shape;359;p119"/>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0" name="Google Shape;360;p119"/>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1" name="Google Shape;361;p119"/>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119"/>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40" name="Shape 40"/>
        <p:cNvGrpSpPr/>
        <p:nvPr/>
      </p:nvGrpSpPr>
      <p:grpSpPr>
        <a:xfrm>
          <a:off x="0" y="0"/>
          <a:ext cx="0" cy="0"/>
          <a:chOff x="0" y="0"/>
          <a:chExt cx="0" cy="0"/>
        </a:xfrm>
      </p:grpSpPr>
      <p:sp>
        <p:nvSpPr>
          <p:cNvPr id="41" name="Google Shape;41;p8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42" name="Google Shape;42;p8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43" name="Google Shape;43;p84"/>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 name="Google Shape;44;p84"/>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4"/>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363" name="Shape 363"/>
        <p:cNvGrpSpPr/>
        <p:nvPr/>
      </p:nvGrpSpPr>
      <p:grpSpPr>
        <a:xfrm>
          <a:off x="0" y="0"/>
          <a:ext cx="0" cy="0"/>
          <a:chOff x="0" y="0"/>
          <a:chExt cx="0" cy="0"/>
        </a:xfrm>
      </p:grpSpPr>
      <p:sp>
        <p:nvSpPr>
          <p:cNvPr id="364" name="Google Shape;364;p120"/>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12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66" name="Google Shape;366;p12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7" name="Google Shape;367;p120"/>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 name="Google Shape;368;p120"/>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369" name="Shape 369"/>
        <p:cNvGrpSpPr/>
        <p:nvPr/>
      </p:nvGrpSpPr>
      <p:grpSpPr>
        <a:xfrm>
          <a:off x="0" y="0"/>
          <a:ext cx="0" cy="0"/>
          <a:chOff x="0" y="0"/>
          <a:chExt cx="0" cy="0"/>
        </a:xfrm>
      </p:grpSpPr>
      <p:sp>
        <p:nvSpPr>
          <p:cNvPr id="370" name="Google Shape;370;p121"/>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2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72" name="Google Shape;372;p121"/>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73" name="Google Shape;373;p121"/>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121"/>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375" name="Shape 375"/>
        <p:cNvGrpSpPr/>
        <p:nvPr/>
      </p:nvGrpSpPr>
      <p:grpSpPr>
        <a:xfrm>
          <a:off x="0" y="0"/>
          <a:ext cx="0" cy="0"/>
          <a:chOff x="0" y="0"/>
          <a:chExt cx="0" cy="0"/>
        </a:xfrm>
      </p:grpSpPr>
      <p:sp>
        <p:nvSpPr>
          <p:cNvPr id="376" name="Google Shape;376;p122"/>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122"/>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122"/>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122"/>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0" name="Google Shape;380;p122"/>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381" name="Google Shape;381;p122"/>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82" name="Google Shape;382;p12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3" name="Google Shape;383;p12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384" name="Shape 384"/>
        <p:cNvGrpSpPr/>
        <p:nvPr/>
      </p:nvGrpSpPr>
      <p:grpSpPr>
        <a:xfrm>
          <a:off x="0" y="0"/>
          <a:ext cx="0" cy="0"/>
          <a:chOff x="0" y="0"/>
          <a:chExt cx="0" cy="0"/>
        </a:xfrm>
      </p:grpSpPr>
      <p:sp>
        <p:nvSpPr>
          <p:cNvPr id="385" name="Google Shape;385;p123"/>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23"/>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123"/>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123"/>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9" name="Google Shape;389;p123"/>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390" name="Google Shape;390;p123"/>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91" name="Google Shape;391;p12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92" name="Google Shape;392;p12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46" name="Shape 46"/>
        <p:cNvGrpSpPr/>
        <p:nvPr/>
      </p:nvGrpSpPr>
      <p:grpSpPr>
        <a:xfrm>
          <a:off x="0" y="0"/>
          <a:ext cx="0" cy="0"/>
          <a:chOff x="0" y="0"/>
          <a:chExt cx="0" cy="0"/>
        </a:xfrm>
      </p:grpSpPr>
      <p:sp>
        <p:nvSpPr>
          <p:cNvPr id="47" name="Google Shape;47;p85"/>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85"/>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85"/>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5"/>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 name="Google Shape;51;p8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2" name="Google Shape;52;p8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sp>
        <p:nvSpPr>
          <p:cNvPr id="53" name="Google Shape;53;p85"/>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85"/>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55" name="Shape 55"/>
        <p:cNvGrpSpPr/>
        <p:nvPr/>
      </p:nvGrpSpPr>
      <p:grpSpPr>
        <a:xfrm>
          <a:off x="0" y="0"/>
          <a:ext cx="0" cy="0"/>
          <a:chOff x="0" y="0"/>
          <a:chExt cx="0" cy="0"/>
        </a:xfrm>
      </p:grpSpPr>
      <p:sp>
        <p:nvSpPr>
          <p:cNvPr id="56" name="Google Shape;56;p86"/>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 name="Google Shape;57;p8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58" name="Google Shape;58;p8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9" name="Google Shape;59;p86"/>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86"/>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61" name="Shape 61"/>
        <p:cNvGrpSpPr/>
        <p:nvPr/>
      </p:nvGrpSpPr>
      <p:grpSpPr>
        <a:xfrm>
          <a:off x="0" y="0"/>
          <a:ext cx="0" cy="0"/>
          <a:chOff x="0" y="0"/>
          <a:chExt cx="0" cy="0"/>
        </a:xfrm>
      </p:grpSpPr>
      <p:sp>
        <p:nvSpPr>
          <p:cNvPr id="62" name="Google Shape;62;p87"/>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 name="Google Shape;63;p87"/>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87"/>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8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66" name="Google Shape;66;p8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67" name="Google Shape;67;p87"/>
          <p:cNvGrpSpPr/>
          <p:nvPr/>
        </p:nvGrpSpPr>
        <p:grpSpPr>
          <a:xfrm>
            <a:off x="5370791" y="706737"/>
            <a:ext cx="6112421" cy="5920067"/>
            <a:chOff x="585323" y="1281787"/>
            <a:chExt cx="4553837" cy="5406241"/>
          </a:xfrm>
        </p:grpSpPr>
        <p:sp>
          <p:nvSpPr>
            <p:cNvPr id="68" name="Google Shape;68;p87"/>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69" name="Google Shape;69;p87"/>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0" name="Google Shape;70;p87"/>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7"/>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87"/>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73" name="Shape 73"/>
        <p:cNvGrpSpPr/>
        <p:nvPr/>
      </p:nvGrpSpPr>
      <p:grpSpPr>
        <a:xfrm>
          <a:off x="0" y="0"/>
          <a:ext cx="0" cy="0"/>
          <a:chOff x="0" y="0"/>
          <a:chExt cx="0" cy="0"/>
        </a:xfrm>
      </p:grpSpPr>
      <p:sp>
        <p:nvSpPr>
          <p:cNvPr id="74" name="Google Shape;74;p88"/>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88"/>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 name="Google Shape;76;p88"/>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88"/>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88"/>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8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80" name="Google Shape;80;p88"/>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81" name="Google Shape;81;p88"/>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82" name="Shape 82"/>
        <p:cNvGrpSpPr/>
        <p:nvPr/>
      </p:nvGrpSpPr>
      <p:grpSpPr>
        <a:xfrm>
          <a:off x="0" y="0"/>
          <a:ext cx="0" cy="0"/>
          <a:chOff x="0" y="0"/>
          <a:chExt cx="0" cy="0"/>
        </a:xfrm>
      </p:grpSpPr>
      <p:sp>
        <p:nvSpPr>
          <p:cNvPr id="83" name="Google Shape;83;p89"/>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X</a:t>
            </a:r>
            <a:endParaRPr/>
          </a:p>
        </p:txBody>
      </p:sp>
      <p:sp>
        <p:nvSpPr>
          <p:cNvPr id="84" name="Google Shape;84;p89"/>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89"/>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 name="Google Shape;86;p89"/>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89"/>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8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a:solidFill>
                  <a:schemeClr val="lt1"/>
                </a:solidFill>
                <a:latin typeface="Calibri"/>
                <a:ea typeface="Calibri"/>
                <a:cs typeface="Calibri"/>
                <a:sym typeface="Calibri"/>
              </a:rPr>
              <a:t>YOUNG DIGITAL SOCIAL INNOVATORS</a:t>
            </a:r>
            <a:endParaRPr/>
          </a:p>
        </p:txBody>
      </p:sp>
      <p:cxnSp>
        <p:nvCxnSpPr>
          <p:cNvPr id="89" name="Google Shape;89;p89"/>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1.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8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www.thriftify.ie/" TargetMode="External"/><Relationship Id="rId5" Type="http://schemas.openxmlformats.org/officeDocument/2006/relationships/hyperlink" Target="https://www.irishtimes.com/business/innovation/i-found-a-book-i-needed-for-1-and-it-was-60-on-amazon-1.3919880" TargetMode="External"/><Relationship Id="rId6" Type="http://schemas.openxmlformats.org/officeDocument/2006/relationships/hyperlink" Target="https://www.thriftify.ie/?___store=defaul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youngfoundation.org/wp-content/uploads/2012/10/Social-Innovation-what-it-is-why-it-matters-how-it-can-be-accelerated-March-2007.pdf" TargetMode="Externa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youngfoundation.org/wp-content/uploads/2012/10/Social-Innovation-what-it-is-why-it-matters-how-it-can-be-accelerated-March-2007.pdf"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hyperlink" Target="https://dictionary.cambridge.org/dictionary/english/philosophica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hyperlink" Target="https://socialimpactarchitects.com/social-alchem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hyperlink" Target="https://ssir.org/articles/entry/social_entrepreneurship_the_case_for_definit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comments" Target="../comments/comment2.xml"/><Relationship Id="rId4" Type="http://schemas.openxmlformats.org/officeDocument/2006/relationships/image" Target="../media/image14.jpg"/><Relationship Id="rId5" Type="http://schemas.openxmlformats.org/officeDocument/2006/relationships/hyperlink" Target="https://ssir.org/articles/entry/social_entrepreneurship_the_case_for_definition"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hyperlink" Target="https://ssir.org/articles/entry/social_entrepreneurship_the_case_for_defini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www.dailymail.co.uk/sciencetech/article-7320733/New-app-Kitche-launched-tackle-rising-household-food-waste.html" TargetMode="External"/><Relationship Id="rId4" Type="http://schemas.openxmlformats.org/officeDocument/2006/relationships/hyperlink" Target="https://www.dailymail.co.uk/sciencetech/article-7320733/New-app-Kitche-launched-tackle-rising-household-food-waste.html" TargetMode="External"/><Relationship Id="rId9" Type="http://schemas.openxmlformats.org/officeDocument/2006/relationships/hyperlink" Target="https://kitche.co/" TargetMode="External"/><Relationship Id="rId5" Type="http://schemas.openxmlformats.org/officeDocument/2006/relationships/hyperlink" Target="https://www.linkedin.com/in/alexvlassopulos/?originalSubdomain=uk" TargetMode="External"/><Relationship Id="rId6" Type="http://schemas.openxmlformats.org/officeDocument/2006/relationships/hyperlink" Target="https://www.linkedin.com/in/alexvlassopulos/?originalSubdomain=uk" TargetMode="External"/><Relationship Id="rId7" Type="http://schemas.openxmlformats.org/officeDocument/2006/relationships/hyperlink" Target="https://www.linkedin.com/in/alexvlassopulos/?originalSubdomain=uk" TargetMode="External"/><Relationship Id="rId8"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hyperlink" Target="https://youtu.be/DSijSS7MKN4"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digitalsocial.eu/cluster/1" TargetMode="External"/><Relationship Id="rId4" Type="http://schemas.openxmlformats.org/officeDocument/2006/relationships/hyperlink" Target="https://digitalsocial.eu/cluster/2" TargetMode="External"/><Relationship Id="rId9" Type="http://schemas.openxmlformats.org/officeDocument/2006/relationships/hyperlink" Target="https://digitalsocial.eu/what-is-dsi" TargetMode="External"/><Relationship Id="rId5" Type="http://schemas.openxmlformats.org/officeDocument/2006/relationships/hyperlink" Target="https://digitalsocial.eu/cluster/3" TargetMode="External"/><Relationship Id="rId6" Type="http://schemas.openxmlformats.org/officeDocument/2006/relationships/hyperlink" Target="https://digitalsocial.eu/cluster/5/migration-and-integration" TargetMode="External"/><Relationship Id="rId7" Type="http://schemas.openxmlformats.org/officeDocument/2006/relationships/hyperlink" Target="https://digitalsocial.eu/clusters/4" TargetMode="External"/><Relationship Id="rId8" Type="http://schemas.openxmlformats.org/officeDocument/2006/relationships/hyperlink" Target="https://digitalsocial.eu/what-is-dsi"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hyperlink" Target="https://digitalsocial.eu/what-is-dsi" TargetMode="External"/><Relationship Id="rId4" Type="http://schemas.openxmlformats.org/officeDocument/2006/relationships/hyperlink" Target="https://digitalsocial.eu/what-is-ds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hyperlink" Target="https://youtu.be/xUQoa68uyWg" TargetMode="Externa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s://www.dotrust.org/what-is-social-entrepreneurship-anyway/#:~:text=Social%20entrepreneurs%20have%20many%20characteristics,a%20gap%20in%20an%20industry.&amp;text=The%20main%20difference%20is%20this,the%20impact%20that%20is%20made." TargetMode="External"/><Relationship Id="rId4" Type="http://schemas.openxmlformats.org/officeDocument/2006/relationships/hyperlink" Target="https://www.dotrust.org/what-is-social-entrepreneurship-anyway/#:~:text=Social%20entrepreneurs%20have%20many%20characteristics,a%20gap%20in%20an%20industry.&amp;text=The%20main%20difference%20is%20this,the%20impact%20that%20is%20made." TargetMode="External"/><Relationship Id="rId5"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hyperlink" Target="https://youtu.be/w-VKXPAYX0g" TargetMode="Externa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s://www.youngsocialinnovators.ie/resources/videos/embracing-innovation-meet-the-fearless-social-innovators/" TargetMode="Externa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www.progressivecareers.org.uk/" TargetMode="Externa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hyperlink" Target="http://www.progressivecareers.org.uk/" TargetMode="External"/><Relationship Id="rId4" Type="http://schemas.openxmlformats.org/officeDocument/2006/relationships/hyperlink" Target="http://www.socialinnovationacademy.eu/progressive-careers-creating-opportunities-to-help-people-transition-into-the-social-impact-sector/" TargetMode="External"/><Relationship Id="rId5"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comments" Target="../comments/comment3.xml"/><Relationship Id="rId4" Type="http://schemas.openxmlformats.org/officeDocument/2006/relationships/hyperlink" Target="http://www.progressivecareers.org.uk/" TargetMode="External"/><Relationship Id="rId5" Type="http://schemas.openxmlformats.org/officeDocument/2006/relationships/hyperlink" Target="http://www.socialinnovationacademy.eu/progressive-careers-creating-opportunities-to-help-people-transition-into-the-social-impact-sector/" TargetMode="External"/><Relationship Id="rId6"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hyperlink" Target="http://www.progressivecareers.org.uk/" TargetMode="External"/><Relationship Id="rId4" Type="http://schemas.openxmlformats.org/officeDocument/2006/relationships/hyperlink" Target="http://www.socialinnovationacademy.eu/progressive-careers-creating-opportunities-to-help-people-transition-into-the-social-impact-sector/" TargetMode="External"/><Relationship Id="rId5"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hyperlink" Target="https://socialsectornetwork.com/" TargetMode="External"/><Relationship Id="rId4" Type="http://schemas.openxmlformats.org/officeDocument/2006/relationships/hyperlink" Target="https://socialsectornetwork.com/immersive-market-research/" TargetMode="External"/><Relationship Id="rId5" Type="http://schemas.openxmlformats.org/officeDocument/2006/relationships/hyperlink" Target="https://socialsectornetwork.com/immersive-market-research/" TargetMode="External"/><Relationship Id="rId6" Type="http://schemas.openxmlformats.org/officeDocument/2006/relationships/hyperlink" Target="https://socialsectornetwork.com/immersive-market-research/" TargetMode="External"/><Relationship Id="rId7" Type="http://schemas.openxmlformats.org/officeDocument/2006/relationships/hyperlink" Target="https://socialsectornetwork.com/immersive-market-research/" TargetMode="External"/><Relationship Id="rId8" Type="http://schemas.openxmlformats.org/officeDocument/2006/relationships/hyperlink" Target="https://socialsectornetwork.com/7-essential-characteristics-of-social-entrepreneurs-2/"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hyperlink" Target="https://socialsectornetwork.com/7-essential-characteristics-of-social-entrepreneurs-2/"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hyperlink" Target="https://socialsectornetwork.com/7-essential-characteristics-of-social-entrepreneurs-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3.jpg"/><Relationship Id="rId4" Type="http://schemas.openxmlformats.org/officeDocument/2006/relationships/hyperlink" Target="https://en.wikipedia.org/wiki/Russell_Simmon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1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s://ssir.org/articles/entry/teaching_the_key_skills_of_successful_social_entrepreneur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hyperlink" Target="https://ssir.org/articles/entry/teaching_the_key_skills_of_successful_social_entrepreneur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hyperlink" Target="https://youtu.be/_srWZHoQ2qY" TargetMode="Externa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1.png"/><Relationship Id="rId4" Type="http://schemas.openxmlformats.org/officeDocument/2006/relationships/hyperlink" Target="https://www.youngsocialinnovators.ie/social-innovators/innovators-blog/cian-fogarty/" TargetMode="External"/><Relationship Id="rId5" Type="http://schemas.openxmlformats.org/officeDocument/2006/relationships/hyperlink" Target="http://www.greenerglobe.e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hyperlink" Target="https://www.iberdrola.com/innovation/what-is-business-intelligenc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3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hyperlink" Target="https://youtu.be/5BGCKkgW8CU" TargetMode="Externa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hyperlink" Target="https://www.bitpesa.co/" TargetMode="External"/><Relationship Id="rId4" Type="http://schemas.openxmlformats.org/officeDocument/2006/relationships/hyperlink" Target="https://www.bitpesa.co/" TargetMode="External"/><Relationship Id="rId9" Type="http://schemas.openxmlformats.org/officeDocument/2006/relationships/hyperlink" Target="https://ssir.org/articles/entry/digital_currencies_and_blockchain_in_the_social_sector1" TargetMode="External"/><Relationship Id="rId5" Type="http://schemas.openxmlformats.org/officeDocument/2006/relationships/hyperlink" Target="https://s3-ap-southeast-1.amazonaws.com/www.rebit.ph/index.html" TargetMode="External"/><Relationship Id="rId6" Type="http://schemas.openxmlformats.org/officeDocument/2006/relationships/hyperlink" Target="https://www.abra.com/" TargetMode="External"/><Relationship Id="rId7" Type="http://schemas.openxmlformats.org/officeDocument/2006/relationships/hyperlink" Target="https://www.everledger.io/" TargetMode="External"/><Relationship Id="rId8" Type="http://schemas.openxmlformats.org/officeDocument/2006/relationships/hyperlink" Target="https://www.thehumanizedinternet.org/" TargetMode="External"/><Relationship Id="rId11" Type="http://schemas.openxmlformats.org/officeDocument/2006/relationships/hyperlink" Target="https://ssir.org/articles/entry/digital_currencies_and_blockchain_in_the_social_sector1" TargetMode="External"/><Relationship Id="rId10" Type="http://schemas.openxmlformats.org/officeDocument/2006/relationships/hyperlink" Target="https://ssir.org/articles/entry/digital_currencies_and_blockchain_in_the_social_sector1" TargetMode="External"/><Relationship Id="rId13" Type="http://schemas.openxmlformats.org/officeDocument/2006/relationships/hyperlink" Target="https://ssir.org/articles/entry/digital_currencies_and_blockchain_in_the_social_sector1" TargetMode="External"/><Relationship Id="rId12" Type="http://schemas.openxmlformats.org/officeDocument/2006/relationships/hyperlink" Target="https://ssir.org/articles/entry/digital_currencies_and_blockchain_in_the_social_sector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hyperlink" Target="https://www.impak.eco/en/" TargetMode="External"/><Relationship Id="rId4" Type="http://schemas.openxmlformats.org/officeDocument/2006/relationships/image" Target="../media/image30.jpg"/><Relationship Id="rId9" Type="http://schemas.openxmlformats.org/officeDocument/2006/relationships/hyperlink" Target="https://www.givetrack.org/about" TargetMode="External"/><Relationship Id="rId5" Type="http://schemas.openxmlformats.org/officeDocument/2006/relationships/hyperlink" Target="https://blockchainforsocialimpact.com/members/rootproject/#:~:text=RootProject%20is%20a%20decentralized%20ecosystem,and%20sharing%20of%20costly%20information.&amp;text=The%20nonprofit%20is%20scalable%20only,elements%20in%20the%20RootProject%20ecosystem." TargetMode="External"/><Relationship Id="rId6" Type="http://schemas.openxmlformats.org/officeDocument/2006/relationships/image" Target="../media/image36.jpg"/><Relationship Id="rId7" Type="http://schemas.openxmlformats.org/officeDocument/2006/relationships/hyperlink" Target="https://www.cleanwatercoin.org/" TargetMode="External"/><Relationship Id="rId8" Type="http://schemas.openxmlformats.org/officeDocument/2006/relationships/image" Target="../media/image37.png"/><Relationship Id="rId11" Type="http://schemas.openxmlformats.org/officeDocument/2006/relationships/hyperlink" Target="https://ssir.org/articles/entry/digital_currencies_and_blockchain_in_the_social_sector1" TargetMode="External"/><Relationship Id="rId10" Type="http://schemas.openxmlformats.org/officeDocument/2006/relationships/image" Target="../media/image34.png"/><Relationship Id="rId12" Type="http://schemas.openxmlformats.org/officeDocument/2006/relationships/image" Target="../media/image2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hyperlink" Target="https://en.wikipedia.org/wiki/Artificial_intelligence" TargetMode="External"/><Relationship Id="rId4" Type="http://schemas.openxmlformats.org/officeDocument/2006/relationships/hyperlink" Target="https://en.wikipedia.org/wiki/Artificial_intelligence" TargetMode="External"/><Relationship Id="rId5" Type="http://schemas.openxmlformats.org/officeDocument/2006/relationships/hyperlink" Target="https://www.iotforall.com/8-helpful-everyday-examples-of-artificial-intelligence" TargetMode="External"/><Relationship Id="rId6" Type="http://schemas.openxmlformats.org/officeDocument/2006/relationships/hyperlink" Target="https://www.iotforall.com/8-helpful-everyday-examples-of-artificial-intelligence" TargetMode="External"/><Relationship Id="rId7"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hyperlink" Target="https://youtu.be/UFDOY1wOOz0" TargetMode="Externa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hyperlink" Target="https://www.voxsio.com/" TargetMode="External"/><Relationship Id="rId4" Type="http://schemas.openxmlformats.org/officeDocument/2006/relationships/hyperlink" Target="https://www.nesta.org.uk/blog/ai-good-grantees-announced/" TargetMode="External"/><Relationship Id="rId5" Type="http://schemas.openxmlformats.org/officeDocument/2006/relationships/hyperlink" Target="https://www.nesta.org.uk/blog/ai-good-grantees-announced/" TargetMode="External"/><Relationship Id="rId6" Type="http://schemas.openxmlformats.org/officeDocument/2006/relationships/hyperlink" Target="https://www.nesta.org.uk/blog/ai-good-grantees-announced/"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hyperlink" Target="https://stirling.gov.uk/news/2019/june-2019/stirling-s-young-people-and-schools-shortlisted-for-national-awards/" TargetMode="External"/><Relationship Id="rId4" Type="http://schemas.openxmlformats.org/officeDocument/2006/relationships/image" Target="../media/image41.jpg"/><Relationship Id="rId5" Type="http://schemas.openxmlformats.org/officeDocument/2006/relationships/hyperlink" Target="https://www.voxsio.com/" TargetMode="External"/><Relationship Id="rId6" Type="http://schemas.openxmlformats.org/officeDocument/2006/relationships/hyperlink" Target="https://www.voxsio.com/" TargetMode="External"/><Relationship Id="rId7" Type="http://schemas.openxmlformats.org/officeDocument/2006/relationships/hyperlink" Target="https://www.voxsio.com/" TargetMode="External"/><Relationship Id="rId8" Type="http://schemas.openxmlformats.org/officeDocument/2006/relationships/hyperlink" Target="https://stirling.gov.uk/news/2019/june-2019/stirling-s-young-people-and-schools-shortlisted-for-national-award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hyperlink" Target="https://www.f6s.com/eyra" TargetMode="External"/><Relationship Id="rId4" Type="http://schemas.openxmlformats.org/officeDocument/2006/relationships/hyperlink" Target="https://youtu.be/SrpDlGxPJJc" TargetMode="External"/><Relationship Id="rId5" Type="http://schemas.openxmlformats.org/officeDocument/2006/relationships/image" Target="../media/image45.png"/><Relationship Id="rId6" Type="http://schemas.openxmlformats.org/officeDocument/2006/relationships/image" Target="../media/image4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5.xml"/><Relationship Id="rId3" Type="http://schemas.openxmlformats.org/officeDocument/2006/relationships/image" Target="../media/image57.png"/><Relationship Id="rId4" Type="http://schemas.openxmlformats.org/officeDocument/2006/relationships/hyperlink" Target="https://searchbusinessanalytics.techtarget.com/definition/cloud-analytics#:~:text=Examples%20of%20cloud%20analytics%20products,cloud%2Dbased%20social%20media%20analytics."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6.xml"/><Relationship Id="rId3" Type="http://schemas.openxmlformats.org/officeDocument/2006/relationships/hyperlink" Target="https://www.googleadservices.com/pagead/aclk?sa=L&amp;ai=DChcSEwjdgIWjgbruAhWOuu0KHbdjAz0YABAAGgJkZw&amp;ae=2&amp;ohost=www.google.com&amp;cid=CAESQOD212KPpLlNlBCz0r21pNrB-XKtT9U6gGDqZ48JRbTendq6e4chQEG_9Y1KS0PgAkn-bB_OIIUXnVk8hCa4iaw&amp;sig=AOD64_1T-wEpqOvEv1ODhZMnm16gEmKMrg&amp;q&amp;adurl&amp;ved=2ahUKEwjuk_2igbruAhW5wuYKHVq7AOsQ0Qx6BAgaEAE" TargetMode="External"/><Relationship Id="rId4" Type="http://schemas.openxmlformats.org/officeDocument/2006/relationships/hyperlink" Target="https://www.mobileappdaily.com/trending-cloud-computing-uses-and-apps#:~:text=Most%20of%20the%20messaging%20and,from%20anywhere%20via%20the%20internet." TargetMode="External"/><Relationship Id="rId5" Type="http://schemas.openxmlformats.org/officeDocument/2006/relationships/hyperlink" Target="https://www.whatsapp.com/?lang=en" TargetMode="External"/><Relationship Id="rId6" Type="http://schemas.openxmlformats.org/officeDocument/2006/relationships/hyperlink" Target="https://analytics.facebook.com/" TargetMode="External"/><Relationship Id="rId7" Type="http://schemas.openxmlformats.org/officeDocument/2006/relationships/hyperlink" Target="https://support.google.com/a/answer/2856827?hl=en" TargetMode="External"/><Relationship Id="rId8" Type="http://schemas.openxmlformats.org/officeDocument/2006/relationships/hyperlink" Target="https://timesofindia.indiatimes.com/readersblog/pracin-jain-academy/e-governance-applications-models-successes-limitations-and-potential-2844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hyperlink" Target="https://food.cloud/" TargetMode="External"/><Relationship Id="rId4" Type="http://schemas.openxmlformats.org/officeDocument/2006/relationships/hyperlink" Target="https://food.cloud/" TargetMode="External"/><Relationship Id="rId5"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40.jpg"/><Relationship Id="rId4" Type="http://schemas.openxmlformats.org/officeDocument/2006/relationships/image" Target="../media/image44.jpg"/><Relationship Id="rId5" Type="http://schemas.openxmlformats.org/officeDocument/2006/relationships/hyperlink" Target="https://www.recyclingwasteworld.co.uk/interviews/how-foodcloud-is-using-technology-to-reduce-food-waste/182933/"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9.xml"/><Relationship Id="rId3" Type="http://schemas.openxmlformats.org/officeDocument/2006/relationships/hyperlink" Target="https://iiot-world.com/industrial-iot/digital-disruption/how-the-social-internet-of-things-is-revolutionizing-connectivity/" TargetMode="Externa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medium.com/@socialtrendspot/what-is-the-difference-between-social-innovation-social-enterprise-social-entrepreneurship-fe3fce7bf925" TargetMode="External"/><Relationship Id="rId4" Type="http://schemas.openxmlformats.org/officeDocument/2006/relationships/hyperlink" Target="https://medium.com/@socialtrendspot/what-is-the-difference-between-social-innovation-social-enterprise-social-entrepreneurship-fe3fce7bf925"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hyperlink" Target="https://youtu.be/Om6lZ6fjheQ" TargetMode="Externa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 Id="rId3" Type="http://schemas.openxmlformats.org/officeDocument/2006/relationships/image" Target="../media/image4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hyperlink" Target="https://digitalsocial.eu/case-study/9/smart-citizen#:~:text=The%20Smart%20Citizen%20Platform%20connects,address%20environmental%20problems%20in%20cities.&amp;text=This%20data%20is%20then%20transmitted,can%20be%20researched%20and%20analysed." TargetMode="External"/><Relationship Id="rId4" Type="http://schemas.openxmlformats.org/officeDocument/2006/relationships/image" Target="../media/image55.png"/><Relationship Id="rId5" Type="http://schemas.openxmlformats.org/officeDocument/2006/relationships/image" Target="../media/image52.jpg"/><Relationship Id="rId6" Type="http://schemas.openxmlformats.org/officeDocument/2006/relationships/hyperlink" Target="https://www.mulesoft.com/resources/api/what-is-an-api#:~:text=API%20is%20the%20acronym%20for,you're%20using%20an%20API." TargetMode="External"/><Relationship Id="rId7" Type="http://schemas.openxmlformats.org/officeDocument/2006/relationships/hyperlink" Target="https://www.mulesoft.com/resources/api/what-is-an-api#:~:text=API%20is%20the%20acronym%20for,you're%20using%20an%20API." TargetMode="External"/><Relationship Id="rId8" Type="http://schemas.openxmlformats.org/officeDocument/2006/relationships/hyperlink" Target="https://www.arduino.cc/en/guide/introduction#:~:text=Arduino%20is%20an%20open%2Dsource,an%20LED%2C%20publishing%20something%20online."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hyperlink" Target="https://www.youtube.com/watch?v=pAUvh1aY-oY" TargetMode="External"/><Relationship Id="rId4" Type="http://schemas.openxmlformats.org/officeDocument/2006/relationships/image" Target="../media/image46.png"/><Relationship Id="rId9" Type="http://schemas.openxmlformats.org/officeDocument/2006/relationships/hyperlink" Target="https://www.mulesoft.com/resources/api/what-is-an-api#:~:text=API%20is%20the%20acronym%20for,you're%20using%20an%20API." TargetMode="External"/><Relationship Id="rId5" Type="http://schemas.openxmlformats.org/officeDocument/2006/relationships/hyperlink" Target="https://smartcitizen.me/" TargetMode="External"/><Relationship Id="rId6" Type="http://schemas.openxmlformats.org/officeDocument/2006/relationships/hyperlink" Target="https://smartcitizen.me/" TargetMode="External"/><Relationship Id="rId7" Type="http://schemas.openxmlformats.org/officeDocument/2006/relationships/image" Target="../media/image54.png"/><Relationship Id="rId8" Type="http://schemas.openxmlformats.org/officeDocument/2006/relationships/hyperlink" Target="https://www.mulesoft.com/resources/api/what-is-an-api#:~:text=API%20is%20the%20acronym%20for,you're%20using%20an%20API." TargetMode="External"/><Relationship Id="rId10" Type="http://schemas.openxmlformats.org/officeDocument/2006/relationships/hyperlink" Target="https://www.arduino.cc/en/guide/introduction#:~:text=Arduino%20is%20an%20open%2Dsource,an%20LED%2C%20publishing%20something%20onlin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4.xml"/><Relationship Id="rId3" Type="http://schemas.openxmlformats.org/officeDocument/2006/relationships/hyperlink" Target="https://science.howstuffworks.com/robot.htm" TargetMode="External"/><Relationship Id="rId4" Type="http://schemas.openxmlformats.org/officeDocument/2006/relationships/hyperlink" Target="https://www.googleadservices.com/pagead/aclk?sa=L&amp;ai=DChcSEwiC1b3Um7ruAhVN0-0KHSHSCY4YABAAGgJkZw&amp;ae=2&amp;ohost=www.google.com&amp;cid=CAESQOD2GPsGhK5F4B0VlqkhFg4RJX4-WA1MOq0Z-We8Ov8nZVtLexqGl-T7rV85rpt5htJuRrpBQlpVGCxXuSlv-V0&amp;sig=AOD64_14lasAejMfiuNlb3hWf8xvvSnZ7Q&amp;q&amp;adurl&amp;ved=2ahUKEwiO5rXUm7ruAhX8ShUIHTlrBm4Q0Qx6BAgIEAE" TargetMode="External"/><Relationship Id="rId5" Type="http://schemas.openxmlformats.org/officeDocument/2006/relationships/hyperlink" Target="https://robots.ieee.org/learn/types-of-robots/" TargetMode="External"/><Relationship Id="rId6"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hyperlink" Target="https://www.gradschoolhub.com/lists/5-areas-robotics-research/" TargetMode="External"/><Relationship Id="rId4" Type="http://schemas.openxmlformats.org/officeDocument/2006/relationships/hyperlink" Target="https://mars.nasa.gov/mer/" TargetMode="External"/><Relationship Id="rId5" Type="http://schemas.openxmlformats.org/officeDocument/2006/relationships/image" Target="../media/image53.jpg"/><Relationship Id="rId6" Type="http://schemas.openxmlformats.org/officeDocument/2006/relationships/hyperlink" Target="https://www.psychologicalscience.org/observer/robots-for-research"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hyperlink" Target="https://robots.ieee.org/robots/packbot/" TargetMode="External"/><Relationship Id="rId4" Type="http://schemas.openxmlformats.org/officeDocument/2006/relationships/hyperlink" Target="https://www.davincisurgery.com/" TargetMode="External"/><Relationship Id="rId5" Type="http://schemas.openxmlformats.org/officeDocument/2006/relationships/hyperlink" Target="https://www.davincisurgery.com/" TargetMode="External"/><Relationship Id="rId6" Type="http://schemas.openxmlformats.org/officeDocument/2006/relationships/hyperlink" Target="https://www.eu-robotics.net/sparc/10-success-stories/agri-food-robotics-briefing-document.html?changelang=2" TargetMode="External"/><Relationship Id="rId7" Type="http://schemas.openxmlformats.org/officeDocument/2006/relationships/hyperlink" Target="https://cordis.europa.eu/project/id/773875" TargetMode="External"/><Relationship Id="rId8" Type="http://schemas.openxmlformats.org/officeDocument/2006/relationships/hyperlink" Target="https://www.psychologicalscience.org/observer/robots-for-research"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hyperlink" Target="http://www.dronamics.com/" TargetMode="External"/><Relationship Id="rId4" Type="http://schemas.openxmlformats.org/officeDocument/2006/relationships/hyperlink" Target="https://www.dronamics.com/" TargetMode="External"/><Relationship Id="rId5" Type="http://schemas.openxmlformats.org/officeDocument/2006/relationships/hyperlink" Target="https://www.eu-startups.com/2017/05/20-of-europes-most-successful-entrepreneurs-under-30/" TargetMode="External"/><Relationship Id="rId6" Type="http://schemas.openxmlformats.org/officeDocument/2006/relationships/image" Target="../media/image51.jpg"/><Relationship Id="rId7"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ec.europa.eu/growth/industry/policy/innovation/social_en#:~:text=Social%20innovations%20are%20new%20ideas,addressing%20unmet%20needs%20more%20effectively." TargetMode="External"/><Relationship Id="rId4" Type="http://schemas.openxmlformats.org/officeDocument/2006/relationships/hyperlink" Target="https://www.sciencedirect.com/science/article/pii/S1877042814020114/pdf?md5=e1577be0a0c07df0d9dec21cc2dd7eb1&amp;pid=1-s2.0-S1877042814020114-main.pdf" TargetMode="External"/><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youngfoundation.org/wp-content/uploads/2012/10/Social-Innovation-what-it-is-why-it-matters-how-it-can-be-accelerated-March-2007.pdf"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
          <p:cNvSpPr txBox="1"/>
          <p:nvPr>
            <p:ph idx="2" type="body"/>
          </p:nvPr>
        </p:nvSpPr>
        <p:spPr>
          <a:xfrm>
            <a:off x="685650" y="1576825"/>
            <a:ext cx="4414200" cy="421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1</a:t>
            </a:r>
            <a:endParaRPr b="1" sz="5400"/>
          </a:p>
          <a:p>
            <a:pPr indent="0" lvl="0" marL="0" rtl="0" algn="l">
              <a:spcBef>
                <a:spcPts val="0"/>
              </a:spcBef>
              <a:spcAft>
                <a:spcPts val="0"/>
              </a:spcAft>
              <a:buClr>
                <a:schemeClr val="lt1"/>
              </a:buClr>
              <a:buSzPts val="3200"/>
              <a:buFont typeface="Arial"/>
              <a:buNone/>
            </a:pPr>
            <a:r>
              <a:rPr b="1" lang="en-IE" sz="3200"/>
              <a:t>Digitaalinen sosiaalinen innovaatio</a:t>
            </a:r>
            <a:endParaRPr b="1" sz="3200"/>
          </a:p>
          <a:p>
            <a:pPr indent="0" lvl="0" marL="0" rtl="0" algn="ctr">
              <a:spcBef>
                <a:spcPts val="1000"/>
              </a:spcBef>
              <a:spcAft>
                <a:spcPts val="0"/>
              </a:spcAft>
              <a:buClr>
                <a:schemeClr val="lt1"/>
              </a:buClr>
              <a:buSzPts val="2000"/>
              <a:buFont typeface="Arial"/>
              <a:buNone/>
            </a:pPr>
            <a:r>
              <a:rPr lang="en-IE" sz="2000"/>
              <a:t>teknologian ja uuden median risteyksessä olevat mahdollisuudet</a:t>
            </a:r>
            <a:endParaRPr b="1" sz="5400"/>
          </a:p>
        </p:txBody>
      </p:sp>
      <p:pic>
        <p:nvPicPr>
          <p:cNvPr descr="A picture containing person, man, photo, looking&#10;&#10;Description automatically generated" id="398" name="Google Shape;398;p1"/>
          <p:cNvPicPr preferRelativeResize="0"/>
          <p:nvPr/>
        </p:nvPicPr>
        <p:blipFill rotWithShape="1">
          <a:blip r:embed="rId4">
            <a:alphaModFix/>
          </a:blip>
          <a:srcRect b="0" l="0" r="0" t="0"/>
          <a:stretch/>
        </p:blipFill>
        <p:spPr>
          <a:xfrm>
            <a:off x="5243475" y="1935175"/>
            <a:ext cx="6948600" cy="3646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0"/>
          <p:cNvSpPr txBox="1"/>
          <p:nvPr>
            <p:ph idx="1" type="body"/>
          </p:nvPr>
        </p:nvSpPr>
        <p:spPr>
          <a:xfrm>
            <a:off x="3966825" y="1421500"/>
            <a:ext cx="7540500" cy="48972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E48E02"/>
              </a:buClr>
              <a:buSzPts val="2400"/>
              <a:buFont typeface="Noto Sans Symbols"/>
              <a:buChar char="✔"/>
            </a:pPr>
            <a:r>
              <a:rPr b="1" lang="en-IE">
                <a:solidFill>
                  <a:srgbClr val="E48E02"/>
                </a:solidFill>
              </a:rPr>
              <a:t>Köyhyys </a:t>
            </a:r>
            <a:r>
              <a:rPr lang="en-IE">
                <a:solidFill>
                  <a:srgbClr val="3F3F3F"/>
                </a:solidFill>
              </a:rPr>
              <a:t>tarjoamalla koulutusta ja työmahdollisuuksia</a:t>
            </a:r>
            <a:endParaRPr>
              <a:solidFill>
                <a:srgbClr val="3F3F3F"/>
              </a:solidFill>
            </a:endParaRPr>
          </a:p>
          <a:p>
            <a:pPr indent="-342900" lvl="0" marL="342900" rtl="0" algn="l">
              <a:lnSpc>
                <a:spcPct val="90000"/>
              </a:lnSpc>
              <a:spcBef>
                <a:spcPts val="1000"/>
              </a:spcBef>
              <a:spcAft>
                <a:spcPts val="0"/>
              </a:spcAft>
              <a:buClr>
                <a:srgbClr val="E48E02"/>
              </a:buClr>
              <a:buSzPts val="2400"/>
              <a:buFont typeface="Noto Sans Symbols"/>
              <a:buChar char="✔"/>
            </a:pPr>
            <a:r>
              <a:rPr b="1" lang="en-IE">
                <a:solidFill>
                  <a:srgbClr val="E48E02"/>
                </a:solidFill>
              </a:rPr>
              <a:t>Sosiaaliset ongelmat </a:t>
            </a:r>
            <a:r>
              <a:rPr lang="en-IE">
                <a:solidFill>
                  <a:srgbClr val="3F3F3F"/>
                </a:solidFill>
              </a:rPr>
              <a:t>luomalla tietoisuusohjelmia, kuten katudraamaa, alkoholin ja huumeiden tietomainontaa, korruption torjuntaa, reilut työolot</a:t>
            </a:r>
            <a:endParaRPr>
              <a:solidFill>
                <a:srgbClr val="3F3F3F"/>
              </a:solidFill>
            </a:endParaRPr>
          </a:p>
          <a:p>
            <a:pPr indent="-342900" lvl="0" marL="342900" rtl="0" algn="l">
              <a:lnSpc>
                <a:spcPct val="90000"/>
              </a:lnSpc>
              <a:spcBef>
                <a:spcPts val="1000"/>
              </a:spcBef>
              <a:spcAft>
                <a:spcPts val="0"/>
              </a:spcAft>
              <a:buClr>
                <a:srgbClr val="E48E02"/>
              </a:buClr>
              <a:buSzPts val="2400"/>
              <a:buFont typeface="Noto Sans Symbols"/>
              <a:buChar char="✔"/>
            </a:pPr>
            <a:r>
              <a:rPr b="1" lang="en-IE">
                <a:solidFill>
                  <a:srgbClr val="E48E02"/>
                </a:solidFill>
              </a:rPr>
              <a:t>Ympäristö</a:t>
            </a:r>
            <a:r>
              <a:rPr lang="en-IE">
                <a:solidFill>
                  <a:srgbClr val="3F3F3F"/>
                </a:solidFill>
              </a:rPr>
              <a:t> puhdas ilma kaikille, veden saatavuus, ilmastonmuutoksen estäminen, maatalouden ja elintarvikkeiden kestävyys, kierrätys, biohajoavat pakkaukset</a:t>
            </a:r>
            <a:endParaRPr>
              <a:solidFill>
                <a:srgbClr val="3F3F3F"/>
              </a:solidFill>
            </a:endParaRPr>
          </a:p>
          <a:p>
            <a:pPr indent="-342900" lvl="0" marL="342900" rtl="0" algn="l">
              <a:lnSpc>
                <a:spcPct val="90000"/>
              </a:lnSpc>
              <a:spcBef>
                <a:spcPts val="1000"/>
              </a:spcBef>
              <a:spcAft>
                <a:spcPts val="0"/>
              </a:spcAft>
              <a:buClr>
                <a:srgbClr val="E48E02"/>
              </a:buClr>
              <a:buSzPts val="2400"/>
              <a:buFont typeface="Noto Sans Symbols"/>
              <a:buChar char="✔"/>
            </a:pPr>
            <a:r>
              <a:rPr b="1" lang="en-IE">
                <a:solidFill>
                  <a:srgbClr val="E48E02"/>
                </a:solidFill>
              </a:rPr>
              <a:t>Kulutus</a:t>
            </a:r>
            <a:r>
              <a:rPr lang="en-IE">
                <a:solidFill>
                  <a:srgbClr val="3F3F3F"/>
                </a:solidFill>
              </a:rPr>
              <a:t> uudet matkailumajoitusmallit (Airbnb), joista matkustaja voi löytää halvempaa majoitusta ja isännät voivat ansaita ylimääräisiä tuloja, toimenpiteet ruokien / jätteiden syntymisen ehkäisemiseksi</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459" name="Google Shape;459;p10"/>
          <p:cNvSpPr txBox="1"/>
          <p:nvPr>
            <p:ph idx="2" type="body"/>
          </p:nvPr>
        </p:nvSpPr>
        <p:spPr>
          <a:xfrm>
            <a:off x="67725" y="50750"/>
            <a:ext cx="3435000" cy="6858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A6377D"/>
              </a:buClr>
              <a:buSzPts val="2400"/>
              <a:buNone/>
            </a:pPr>
            <a:r>
              <a:rPr b="1" lang="en-IE" sz="2400">
                <a:solidFill>
                  <a:srgbClr val="A6377D"/>
                </a:solidFill>
              </a:rPr>
              <a:t>Sosiaalisen innovaation ongelmat </a:t>
            </a:r>
            <a:br>
              <a:rPr b="1" lang="en-IE" sz="2400">
                <a:solidFill>
                  <a:srgbClr val="A6377D"/>
                </a:solidFill>
              </a:rPr>
            </a:br>
            <a:r>
              <a:rPr lang="en-IE" sz="2400">
                <a:solidFill>
                  <a:srgbClr val="3F3F3F"/>
                </a:solidFill>
              </a:rPr>
              <a:t>Reilu kauppa, korjaava oikeudenmukaisuus, esteettömät terveydenhuollon ja koulutuksen palvelut, vammaisten tai muuten heikommassa asemassa olevien auttaminen, torjua rikollisuutta , köyhyydellä kiusaamista, eristämistä, erottelua, riippuvuuksia, ympäristön kestävyyttä, ilmastonmuutosta, lukutaidottomuutta, työttömyyttä.</a:t>
            </a:r>
            <a:endParaRPr sz="2400"/>
          </a:p>
        </p:txBody>
      </p:sp>
      <p:sp>
        <p:nvSpPr>
          <p:cNvPr id="460" name="Google Shape;460;p10"/>
          <p:cNvSpPr txBox="1"/>
          <p:nvPr/>
        </p:nvSpPr>
        <p:spPr>
          <a:xfrm>
            <a:off x="4003275" y="244444"/>
            <a:ext cx="7267831" cy="908566"/>
          </a:xfrm>
          <a:prstGeom prst="rect">
            <a:avLst/>
          </a:prstGeom>
          <a:solidFill>
            <a:srgbClr val="ED2A59"/>
          </a:solidFill>
          <a:ln>
            <a:noFill/>
          </a:ln>
        </p:spPr>
        <p:txBody>
          <a:bodyPr anchorCtr="0" anchor="ctr"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lt1"/>
              </a:buClr>
              <a:buSzPct val="100000"/>
              <a:buFont typeface="Arial"/>
              <a:buNone/>
            </a:pPr>
            <a:r>
              <a:rPr b="1" lang="en-IE" sz="3600">
                <a:solidFill>
                  <a:schemeClr val="lt1"/>
                </a:solidFill>
                <a:latin typeface="Calibri"/>
                <a:ea typeface="Calibri"/>
                <a:cs typeface="Calibri"/>
                <a:sym typeface="Calibri"/>
              </a:rPr>
              <a:t>Esimerkkejä sosiaalisten innovaatioiden ratkaisuista</a:t>
            </a:r>
            <a:endParaRPr b="1" sz="36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1"/>
          <p:cNvSpPr txBox="1"/>
          <p:nvPr>
            <p:ph idx="4" type="body"/>
          </p:nvPr>
        </p:nvSpPr>
        <p:spPr>
          <a:xfrm>
            <a:off x="6337900" y="1371225"/>
            <a:ext cx="4414200" cy="3825000"/>
          </a:xfrm>
          <a:prstGeom prst="rect">
            <a:avLst/>
          </a:prstGeom>
          <a:noFill/>
          <a:ln>
            <a:noFill/>
          </a:ln>
        </p:spPr>
        <p:txBody>
          <a:bodyPr anchorCtr="0" anchor="ctr" bIns="45700" lIns="91425" spcFirstLastPara="1" rIns="91425" wrap="square" tIns="45700">
            <a:normAutofit fontScale="70000" lnSpcReduction="10000"/>
          </a:bodyPr>
          <a:lstStyle/>
          <a:p>
            <a:pPr indent="0" lvl="0" marL="0" rtl="0" algn="ctr">
              <a:lnSpc>
                <a:spcPct val="90000"/>
              </a:lnSpc>
              <a:spcBef>
                <a:spcPts val="0"/>
              </a:spcBef>
              <a:spcAft>
                <a:spcPts val="0"/>
              </a:spcAft>
              <a:buClr>
                <a:schemeClr val="lt1"/>
              </a:buClr>
              <a:buSzPct val="100000"/>
              <a:buNone/>
            </a:pPr>
            <a:r>
              <a:rPr lang="en-IE" sz="3100"/>
              <a:t>"Haluamme vaikuttaa siihen, miten ja miksi ihmiset tekevät ostoksia. Ekologisten kriisien edetessä meidän on annettava ihmisille mahdollisuus ostaa kestävimmistä lähteistä.</a:t>
            </a:r>
            <a:endParaRPr/>
          </a:p>
          <a:p>
            <a:pPr indent="0" lvl="0" marL="0" rtl="0" algn="ctr">
              <a:lnSpc>
                <a:spcPct val="90000"/>
              </a:lnSpc>
              <a:spcBef>
                <a:spcPts val="1000"/>
              </a:spcBef>
              <a:spcAft>
                <a:spcPts val="0"/>
              </a:spcAft>
              <a:buClr>
                <a:schemeClr val="lt1"/>
              </a:buClr>
              <a:buSzPct val="100000"/>
              <a:buNone/>
            </a:pPr>
            <a:r>
              <a:rPr lang="en-IE" sz="3100"/>
              <a:t>Meidän on myös siirrettävä arvojärjestelmämme materialistiselta pohjalta positiivisten sosiaalisten vaikutusten tasolle. Haluamme auttaa hyväntekeväisyysliikkeitä siirtymään 2 miljardin euron tiili- ja laastiteollisuudesta 20 miljardin euron digitaaliseen kaupankäyntiin.”</a:t>
            </a:r>
            <a:endParaRPr i="0"/>
          </a:p>
        </p:txBody>
      </p:sp>
      <p:pic>
        <p:nvPicPr>
          <p:cNvPr id="466" name="Google Shape;466;p11"/>
          <p:cNvPicPr preferRelativeResize="0"/>
          <p:nvPr/>
        </p:nvPicPr>
        <p:blipFill rotWithShape="1">
          <a:blip r:embed="rId3">
            <a:alphaModFix/>
          </a:blip>
          <a:srcRect b="0" l="0" r="0" t="0"/>
          <a:stretch/>
        </p:blipFill>
        <p:spPr>
          <a:xfrm>
            <a:off x="1167685" y="1171541"/>
            <a:ext cx="2704573" cy="3901087"/>
          </a:xfrm>
          <a:prstGeom prst="rect">
            <a:avLst/>
          </a:prstGeom>
          <a:noFill/>
          <a:ln>
            <a:noFill/>
          </a:ln>
        </p:spPr>
      </p:pic>
      <p:sp>
        <p:nvSpPr>
          <p:cNvPr id="467" name="Google Shape;467;p11"/>
          <p:cNvSpPr txBox="1"/>
          <p:nvPr/>
        </p:nvSpPr>
        <p:spPr>
          <a:xfrm>
            <a:off x="0" y="5032491"/>
            <a:ext cx="6096000" cy="400110"/>
          </a:xfrm>
          <a:prstGeom prst="rect">
            <a:avLst/>
          </a:prstGeom>
          <a:solidFill>
            <a:srgbClr val="FDA81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000">
                <a:solidFill>
                  <a:schemeClr val="lt1"/>
                </a:solidFill>
                <a:latin typeface="Calibri"/>
                <a:ea typeface="Calibri"/>
                <a:cs typeface="Calibri"/>
                <a:sym typeface="Calibri"/>
              </a:rPr>
              <a:t>Rónán Ó Dálaigh, Rahil Nazir,  Timur Negru of </a:t>
            </a:r>
            <a:r>
              <a:rPr lang="en-IE" sz="2000" u="sng">
                <a:solidFill>
                  <a:schemeClr val="lt1"/>
                </a:solidFill>
                <a:latin typeface="Calibri"/>
                <a:ea typeface="Calibri"/>
                <a:cs typeface="Calibri"/>
                <a:sym typeface="Calibri"/>
                <a:hlinkClick r:id="rId4">
                  <a:extLst>
                    <a:ext uri="{A12FA001-AC4F-418D-AE19-62706E023703}">
                      <ahyp:hlinkClr val="tx"/>
                    </a:ext>
                  </a:extLst>
                </a:hlinkClick>
              </a:rPr>
              <a:t>Thriftify</a:t>
            </a:r>
            <a:endParaRPr sz="2000">
              <a:solidFill>
                <a:schemeClr val="lt1"/>
              </a:solidFill>
              <a:latin typeface="Calibri"/>
              <a:ea typeface="Calibri"/>
              <a:cs typeface="Calibri"/>
              <a:sym typeface="Calibri"/>
            </a:endParaRPr>
          </a:p>
        </p:txBody>
      </p:sp>
      <p:sp>
        <p:nvSpPr>
          <p:cNvPr id="468" name="Google Shape;468;p11"/>
          <p:cNvSpPr txBox="1"/>
          <p:nvPr/>
        </p:nvSpPr>
        <p:spPr>
          <a:xfrm>
            <a:off x="55467" y="0"/>
            <a:ext cx="483016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Hyväntekeväisyys, ympäristö, kulutus</a:t>
            </a:r>
            <a:endParaRPr sz="2400">
              <a:solidFill>
                <a:srgbClr val="A6377D"/>
              </a:solidFill>
              <a:latin typeface="Calibri"/>
              <a:ea typeface="Calibri"/>
              <a:cs typeface="Calibri"/>
              <a:sym typeface="Calibri"/>
            </a:endParaRPr>
          </a:p>
        </p:txBody>
      </p:sp>
      <p:sp>
        <p:nvSpPr>
          <p:cNvPr id="469" name="Google Shape;469;p11"/>
          <p:cNvSpPr txBox="1"/>
          <p:nvPr/>
        </p:nvSpPr>
        <p:spPr>
          <a:xfrm>
            <a:off x="5059619" y="23162"/>
            <a:ext cx="6999597"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3400">
                <a:solidFill>
                  <a:srgbClr val="A6377D"/>
                </a:solidFill>
                <a:latin typeface="Calibri"/>
                <a:ea typeface="Calibri"/>
                <a:cs typeface="Calibri"/>
                <a:sym typeface="Calibri"/>
              </a:rPr>
              <a:t>Nuoret näyttävät tietä!</a:t>
            </a:r>
            <a:endParaRPr sz="3400">
              <a:solidFill>
                <a:schemeClr val="dk1"/>
              </a:solidFill>
              <a:latin typeface="Calibri"/>
              <a:ea typeface="Calibri"/>
              <a:cs typeface="Calibri"/>
              <a:sym typeface="Calibri"/>
            </a:endParaRPr>
          </a:p>
        </p:txBody>
      </p:sp>
      <p:sp>
        <p:nvSpPr>
          <p:cNvPr id="470" name="Google Shape;470;p11"/>
          <p:cNvSpPr txBox="1"/>
          <p:nvPr/>
        </p:nvSpPr>
        <p:spPr>
          <a:xfrm>
            <a:off x="2385849" y="6413647"/>
            <a:ext cx="632722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u="sng">
                <a:solidFill>
                  <a:schemeClr val="dk1"/>
                </a:solidFill>
                <a:latin typeface="Calibri"/>
                <a:ea typeface="Calibri"/>
                <a:cs typeface="Calibri"/>
                <a:sym typeface="Calibri"/>
                <a:hlinkClick r:id="rId5">
                  <a:extLst>
                    <a:ext uri="{A12FA001-AC4F-418D-AE19-62706E023703}">
                      <ahyp:hlinkClr val="tx"/>
                    </a:ext>
                  </a:extLst>
                </a:hlinkClick>
              </a:rPr>
              <a:t>Source: Irish Times</a:t>
            </a:r>
            <a:endParaRPr sz="1000">
              <a:solidFill>
                <a:schemeClr val="dk1"/>
              </a:solidFill>
              <a:latin typeface="Calibri"/>
              <a:ea typeface="Calibri"/>
              <a:cs typeface="Calibri"/>
              <a:sym typeface="Calibri"/>
            </a:endParaRPr>
          </a:p>
        </p:txBody>
      </p:sp>
      <p:sp>
        <p:nvSpPr>
          <p:cNvPr id="471" name="Google Shape;471;p11"/>
          <p:cNvSpPr txBox="1"/>
          <p:nvPr/>
        </p:nvSpPr>
        <p:spPr>
          <a:xfrm>
            <a:off x="-1" y="5432601"/>
            <a:ext cx="609600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1800" u="sng">
                <a:solidFill>
                  <a:srgbClr val="A6377D"/>
                </a:solidFill>
                <a:latin typeface="arial"/>
                <a:ea typeface="arial"/>
                <a:cs typeface="arial"/>
                <a:sym typeface="arial"/>
                <a:hlinkClick r:id="rId6">
                  <a:extLst>
                    <a:ext uri="{A12FA001-AC4F-418D-AE19-62706E023703}">
                      <ahyp:hlinkClr val="tx"/>
                    </a:ext>
                  </a:extLst>
                </a:hlinkClick>
              </a:rPr>
              <a:t>Thriftify</a:t>
            </a:r>
            <a:r>
              <a:rPr b="0" i="0" lang="en-IE" sz="1800">
                <a:solidFill>
                  <a:srgbClr val="A6377D"/>
                </a:solidFill>
                <a:latin typeface="arial"/>
                <a:ea typeface="arial"/>
                <a:cs typeface="arial"/>
                <a:sym typeface="arial"/>
              </a:rPr>
              <a:t> on online-hyväntekeväisyysliike. Osta eettisesti ja tue hyväntekeväisyyttä kirjojen, vaatteiden, elokuvien, pelien ja muun valikoimamme avulla edulliseen hintaan.</a:t>
            </a:r>
            <a:endParaRPr sz="1800">
              <a:solidFill>
                <a:srgbClr val="A6377D"/>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2"/>
          <p:cNvSpPr txBox="1"/>
          <p:nvPr>
            <p:ph idx="1" type="body"/>
          </p:nvPr>
        </p:nvSpPr>
        <p:spPr>
          <a:xfrm>
            <a:off x="5173125" y="59300"/>
            <a:ext cx="7006200" cy="9480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ED2A59"/>
              </a:buClr>
              <a:buSzPts val="3600"/>
              <a:buNone/>
            </a:pPr>
            <a:r>
              <a:rPr b="1" lang="en-IE">
                <a:solidFill>
                  <a:srgbClr val="ED2A59"/>
                </a:solidFill>
              </a:rPr>
              <a:t>Miksi digitaalinen sosiaalinen innovaatio on tärkeää?</a:t>
            </a:r>
            <a:endParaRPr b="1">
              <a:solidFill>
                <a:srgbClr val="ED2A59"/>
              </a:solidFill>
            </a:endParaRPr>
          </a:p>
        </p:txBody>
      </p:sp>
      <p:sp>
        <p:nvSpPr>
          <p:cNvPr id="477" name="Google Shape;477;p12"/>
          <p:cNvSpPr txBox="1"/>
          <p:nvPr>
            <p:ph idx="2" type="body"/>
          </p:nvPr>
        </p:nvSpPr>
        <p:spPr>
          <a:xfrm>
            <a:off x="5714825" y="1171025"/>
            <a:ext cx="6280500" cy="6520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0A67A"/>
              </a:buClr>
              <a:buSzPts val="2800"/>
              <a:buNone/>
            </a:pPr>
            <a:r>
              <a:rPr b="1" i="1" lang="en-IE" sz="2700">
                <a:solidFill>
                  <a:srgbClr val="40A67A"/>
                </a:solidFill>
              </a:rPr>
              <a:t>Esimerkkejä keskeisistä mahdollisuuksista, jotka edellyttävät uusia luovia ratkaisuja</a:t>
            </a:r>
            <a:endParaRPr sz="2300"/>
          </a:p>
          <a:p>
            <a:pPr indent="-336550" lvl="0" marL="342900" rtl="0" algn="l">
              <a:lnSpc>
                <a:spcPct val="90000"/>
              </a:lnSpc>
              <a:spcBef>
                <a:spcPts val="1000"/>
              </a:spcBef>
              <a:spcAft>
                <a:spcPts val="0"/>
              </a:spcAft>
              <a:buClr>
                <a:srgbClr val="389DAE"/>
              </a:buClr>
              <a:buSzPts val="2300"/>
              <a:buFont typeface="Noto Sans Symbols"/>
              <a:buChar char="✔"/>
            </a:pPr>
            <a:r>
              <a:rPr b="1" lang="en-IE" sz="2300">
                <a:solidFill>
                  <a:srgbClr val="389DAE"/>
                </a:solidFill>
              </a:rPr>
              <a:t>Elinajanodotteen nostaminen </a:t>
            </a:r>
            <a:r>
              <a:rPr lang="en-IE" sz="2300">
                <a:solidFill>
                  <a:srgbClr val="3F3F3F"/>
                </a:solidFill>
              </a:rPr>
              <a:t>vaatii uusia hoitomuotoja, fyysistä ja henkistä tukea, asuntoja…</a:t>
            </a:r>
            <a:endParaRPr sz="2300"/>
          </a:p>
          <a:p>
            <a:pPr indent="-336550" lvl="0" marL="342900" rtl="0" algn="l">
              <a:lnSpc>
                <a:spcPct val="90000"/>
              </a:lnSpc>
              <a:spcBef>
                <a:spcPts val="1000"/>
              </a:spcBef>
              <a:spcAft>
                <a:spcPts val="0"/>
              </a:spcAft>
              <a:buClr>
                <a:srgbClr val="389DAE"/>
              </a:buClr>
              <a:buSzPts val="2300"/>
              <a:buFont typeface="Noto Sans Symbols"/>
              <a:buChar char="✔"/>
            </a:pPr>
            <a:r>
              <a:rPr b="1" lang="en-IE" sz="2300">
                <a:solidFill>
                  <a:srgbClr val="389DAE"/>
                </a:solidFill>
              </a:rPr>
              <a:t>Maiden kasvava monimuotoisuus </a:t>
            </a:r>
            <a:r>
              <a:rPr lang="en-IE" sz="2300">
                <a:solidFill>
                  <a:srgbClr val="3F3F3F"/>
                </a:solidFill>
              </a:rPr>
              <a:t>vaatii innovatiivisia tapoja järjestää yhteisöjä, estää erottelua ja konflikteja</a:t>
            </a:r>
            <a:endParaRPr sz="2300">
              <a:solidFill>
                <a:srgbClr val="3F3F3F"/>
              </a:solidFill>
            </a:endParaRPr>
          </a:p>
          <a:p>
            <a:pPr indent="-336550" lvl="0" marL="342900" rtl="0" algn="l">
              <a:lnSpc>
                <a:spcPct val="90000"/>
              </a:lnSpc>
              <a:spcBef>
                <a:spcPts val="1000"/>
              </a:spcBef>
              <a:spcAft>
                <a:spcPts val="0"/>
              </a:spcAft>
              <a:buClr>
                <a:srgbClr val="389DAE"/>
              </a:buClr>
              <a:buSzPts val="2300"/>
              <a:buFont typeface="Noto Sans Symbols"/>
              <a:buChar char="✔"/>
            </a:pPr>
            <a:r>
              <a:rPr b="1" lang="en-IE" sz="2300">
                <a:solidFill>
                  <a:srgbClr val="389DAE"/>
                </a:solidFill>
              </a:rPr>
              <a:t>Jyrkät eriarvoisuudet </a:t>
            </a:r>
            <a:r>
              <a:rPr lang="en-IE" sz="2300">
                <a:solidFill>
                  <a:srgbClr val="3F3F3F"/>
                </a:solidFill>
              </a:rPr>
              <a:t>kasvavat yhteiskunnissa, jotka luovat sosiaalisia ongelmia kuten väkivaltaa, kiusaamista, mielisairauksia…</a:t>
            </a:r>
            <a:endParaRPr sz="2300"/>
          </a:p>
          <a:p>
            <a:pPr indent="-336550" lvl="0" marL="342900" rtl="0" algn="l">
              <a:lnSpc>
                <a:spcPct val="90000"/>
              </a:lnSpc>
              <a:spcBef>
                <a:spcPts val="1000"/>
              </a:spcBef>
              <a:spcAft>
                <a:spcPts val="0"/>
              </a:spcAft>
              <a:buClr>
                <a:srgbClr val="389DAE"/>
              </a:buClr>
              <a:buSzPts val="2300"/>
              <a:buFont typeface="Noto Sans Symbols"/>
              <a:buChar char="✔"/>
            </a:pPr>
            <a:r>
              <a:rPr b="1" lang="en-IE" sz="2300">
                <a:solidFill>
                  <a:srgbClr val="389DAE"/>
                </a:solidFill>
              </a:rPr>
              <a:t>Kasvua pitkäaikaissairauksissa </a:t>
            </a:r>
            <a:r>
              <a:rPr lang="en-IE" sz="2300">
                <a:solidFill>
                  <a:srgbClr val="3F3F3F"/>
                </a:solidFill>
              </a:rPr>
              <a:t>kuten niveltulehdus, masennus, diabetes, syöpä…</a:t>
            </a:r>
            <a:endParaRPr sz="2300">
              <a:solidFill>
                <a:srgbClr val="3F3F3F"/>
              </a:solidFill>
            </a:endParaRPr>
          </a:p>
          <a:p>
            <a:pPr indent="0" lvl="0" marL="0" rtl="0" algn="l">
              <a:lnSpc>
                <a:spcPct val="90000"/>
              </a:lnSpc>
              <a:spcBef>
                <a:spcPts val="1000"/>
              </a:spcBef>
              <a:spcAft>
                <a:spcPts val="0"/>
              </a:spcAft>
              <a:buClr>
                <a:srgbClr val="A6377D"/>
              </a:buClr>
              <a:buSzPts val="1800"/>
              <a:buNone/>
            </a:pPr>
            <a:r>
              <a:rPr i="1" lang="en-IE" sz="1700" u="sng">
                <a:solidFill>
                  <a:srgbClr val="A6377D"/>
                </a:solidFill>
                <a:hlinkClick r:id="rId3">
                  <a:extLst>
                    <a:ext uri="{A12FA001-AC4F-418D-AE19-62706E023703}">
                      <ahyp:hlinkClr val="tx"/>
                    </a:ext>
                  </a:extLst>
                </a:hlinkClick>
              </a:rPr>
              <a:t>Oxford Business School</a:t>
            </a:r>
            <a:endParaRPr i="1" sz="1700">
              <a:solidFill>
                <a:srgbClr val="A6377D"/>
              </a:solidFill>
            </a:endParaRPr>
          </a:p>
        </p:txBody>
      </p:sp>
      <p:pic>
        <p:nvPicPr>
          <p:cNvPr descr="A picture containing person, hair, posing&#10;&#10;Description automatically generated" id="478" name="Google Shape;478;p12"/>
          <p:cNvPicPr preferRelativeResize="0"/>
          <p:nvPr>
            <p:ph idx="3" type="pic"/>
          </p:nvPr>
        </p:nvPicPr>
        <p:blipFill rotWithShape="1">
          <a:blip r:embed="rId4">
            <a:alphaModFix/>
          </a:blip>
          <a:srcRect b="809" l="0" r="0" t="810"/>
          <a:stretch/>
        </p:blipFill>
        <p:spPr>
          <a:xfrm>
            <a:off x="1785858" y="580004"/>
            <a:ext cx="3564046" cy="525948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13"/>
          <p:cNvSpPr txBox="1"/>
          <p:nvPr>
            <p:ph idx="1" type="body"/>
          </p:nvPr>
        </p:nvSpPr>
        <p:spPr>
          <a:xfrm>
            <a:off x="6096000" y="151550"/>
            <a:ext cx="5935800" cy="988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600"/>
              <a:buNone/>
            </a:pPr>
            <a:r>
              <a:rPr b="1" lang="en-IE">
                <a:solidFill>
                  <a:srgbClr val="ED2A59"/>
                </a:solidFill>
              </a:rPr>
              <a:t>Miksi digitaalinen sosiaalinen innovaatio on tärkeää?</a:t>
            </a:r>
            <a:endParaRPr/>
          </a:p>
          <a:p>
            <a:pPr indent="0" lvl="0" marL="0" rtl="0" algn="l">
              <a:lnSpc>
                <a:spcPct val="90000"/>
              </a:lnSpc>
              <a:spcBef>
                <a:spcPts val="1000"/>
              </a:spcBef>
              <a:spcAft>
                <a:spcPts val="0"/>
              </a:spcAft>
              <a:buClr>
                <a:schemeClr val="dk1"/>
              </a:buClr>
              <a:buSzPts val="3600"/>
              <a:buNone/>
            </a:pPr>
            <a:r>
              <a:t/>
            </a:r>
            <a:endParaRPr b="1">
              <a:solidFill>
                <a:srgbClr val="ED2A59"/>
              </a:solidFill>
            </a:endParaRPr>
          </a:p>
        </p:txBody>
      </p:sp>
      <p:sp>
        <p:nvSpPr>
          <p:cNvPr id="484" name="Google Shape;484;p13"/>
          <p:cNvSpPr txBox="1"/>
          <p:nvPr>
            <p:ph idx="2" type="body"/>
          </p:nvPr>
        </p:nvSpPr>
        <p:spPr>
          <a:xfrm>
            <a:off x="5830950" y="1298738"/>
            <a:ext cx="6201000" cy="541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i="1" lang="en-IE">
                <a:solidFill>
                  <a:srgbClr val="40A67A"/>
                </a:solidFill>
              </a:rPr>
              <a:t>Esimerkkejä keskeisistä mahdollisuuksista, jotka edellyttävät uusia luovia ratkaisuja</a:t>
            </a:r>
            <a:endParaRPr/>
          </a:p>
          <a:p>
            <a:pPr indent="-342900" lvl="0" marL="342900" rtl="0" algn="l">
              <a:lnSpc>
                <a:spcPct val="90000"/>
              </a:lnSpc>
              <a:spcBef>
                <a:spcPts val="1000"/>
              </a:spcBef>
              <a:spcAft>
                <a:spcPts val="0"/>
              </a:spcAft>
              <a:buClr>
                <a:srgbClr val="389DAE"/>
              </a:buClr>
              <a:buSzPts val="2400"/>
              <a:buFont typeface="Noto Sans Symbols"/>
              <a:buChar char="✔"/>
            </a:pPr>
            <a:r>
              <a:rPr b="1" lang="en-IE">
                <a:solidFill>
                  <a:srgbClr val="389DAE"/>
                </a:solidFill>
              </a:rPr>
              <a:t>Vaurauden tuomat käyttäytymisongelmat </a:t>
            </a:r>
            <a:r>
              <a:rPr lang="en-IE">
                <a:solidFill>
                  <a:srgbClr val="3F3F3F"/>
                </a:solidFill>
              </a:rPr>
              <a:t>kuten liikalihavuus, huonot ruokavaliot, toimettomuus, riippuvuudet, huumeet, alkoholi, uhkapelit…</a:t>
            </a:r>
            <a:endParaRPr/>
          </a:p>
          <a:p>
            <a:pPr indent="-342900" lvl="0" marL="342900" rtl="0" algn="l">
              <a:lnSpc>
                <a:spcPct val="90000"/>
              </a:lnSpc>
              <a:spcBef>
                <a:spcPts val="1000"/>
              </a:spcBef>
              <a:spcAft>
                <a:spcPts val="0"/>
              </a:spcAft>
              <a:buClr>
                <a:srgbClr val="389DAE"/>
              </a:buClr>
              <a:buSzPts val="2400"/>
              <a:buFont typeface="Noto Sans Symbols"/>
              <a:buChar char="✔"/>
            </a:pPr>
            <a:r>
              <a:rPr b="1" lang="en-IE">
                <a:solidFill>
                  <a:srgbClr val="389DAE"/>
                </a:solidFill>
              </a:rPr>
              <a:t>Vaikeuksia siirtymisessä aikuisuuteen </a:t>
            </a:r>
            <a:r>
              <a:rPr lang="en-IE">
                <a:solidFill>
                  <a:srgbClr val="3F3F3F"/>
                </a:solidFill>
              </a:rPr>
              <a:t>täytyy auttaa nuoria navigoimaan tiensä vakaampiin työuriin, suhteisiin ja elämäntapoihin… </a:t>
            </a:r>
            <a:r>
              <a:rPr b="1" lang="en-IE">
                <a:solidFill>
                  <a:srgbClr val="42B0C2"/>
                </a:solidFill>
              </a:rPr>
              <a:t>Onnellisuus </a:t>
            </a:r>
            <a:r>
              <a:rPr lang="en-IE">
                <a:solidFill>
                  <a:srgbClr val="3F3F3F"/>
                </a:solidFill>
              </a:rPr>
              <a:t>kasvanut kuilu BKT: ssä, heikentynyt hyvinvointi, julkinen politiikka ja kansalaistoiminta…</a:t>
            </a:r>
            <a:endParaRPr>
              <a:solidFill>
                <a:srgbClr val="3F3F3F"/>
              </a:solidFill>
            </a:endParaRPr>
          </a:p>
          <a:p>
            <a:pPr indent="-342900" lvl="0" marL="342900" rtl="0" algn="l">
              <a:lnSpc>
                <a:spcPct val="90000"/>
              </a:lnSpc>
              <a:spcBef>
                <a:spcPts val="1000"/>
              </a:spcBef>
              <a:spcAft>
                <a:spcPts val="0"/>
              </a:spcAft>
              <a:buClr>
                <a:srgbClr val="389DAE"/>
              </a:buClr>
              <a:buSzPts val="2400"/>
              <a:buFont typeface="Noto Sans Symbols"/>
              <a:buChar char="✔"/>
            </a:pPr>
            <a:r>
              <a:rPr b="1" lang="en-IE">
                <a:solidFill>
                  <a:srgbClr val="389DAE"/>
                </a:solidFill>
              </a:rPr>
              <a:t>Ympäristö ja ilmastonmuutos</a:t>
            </a:r>
            <a:endParaRPr b="1">
              <a:solidFill>
                <a:srgbClr val="389DAE"/>
              </a:solidFill>
            </a:endParaRPr>
          </a:p>
          <a:p>
            <a:pPr indent="0" lvl="0" marL="0" rtl="0" algn="l">
              <a:lnSpc>
                <a:spcPct val="90000"/>
              </a:lnSpc>
              <a:spcBef>
                <a:spcPts val="1000"/>
              </a:spcBef>
              <a:spcAft>
                <a:spcPts val="0"/>
              </a:spcAft>
              <a:buClr>
                <a:srgbClr val="A6377D"/>
              </a:buClr>
              <a:buSzPts val="1800"/>
              <a:buNone/>
            </a:pPr>
            <a:r>
              <a:rPr i="1" lang="en-IE" sz="1800" u="sng">
                <a:solidFill>
                  <a:srgbClr val="A6377D"/>
                </a:solidFill>
                <a:hlinkClick r:id="rId3">
                  <a:extLst>
                    <a:ext uri="{A12FA001-AC4F-418D-AE19-62706E023703}">
                      <ahyp:hlinkClr val="tx"/>
                    </a:ext>
                  </a:extLst>
                </a:hlinkClick>
              </a:rPr>
              <a:t>Oxford Business School</a:t>
            </a:r>
            <a:endParaRPr i="1" sz="1800">
              <a:solidFill>
                <a:srgbClr val="A6377D"/>
              </a:solidFill>
            </a:endParaRPr>
          </a:p>
        </p:txBody>
      </p:sp>
      <p:pic>
        <p:nvPicPr>
          <p:cNvPr descr="A group of people posing for a photo&#10;&#10;Description automatically generated with medium confidence" id="485" name="Google Shape;485;p13"/>
          <p:cNvPicPr preferRelativeResize="0"/>
          <p:nvPr>
            <p:ph idx="3" type="pic"/>
          </p:nvPr>
        </p:nvPicPr>
        <p:blipFill rotWithShape="1">
          <a:blip r:embed="rId4">
            <a:alphaModFix/>
          </a:blip>
          <a:srcRect b="806" l="0" r="0" t="806"/>
          <a:stretch/>
        </p:blipFill>
        <p:spPr>
          <a:xfrm>
            <a:off x="1631950" y="407988"/>
            <a:ext cx="4051300" cy="5978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A picture containing computer&#10;&#10;Description automatically generated" id="490" name="Google Shape;490;p14"/>
          <p:cNvPicPr preferRelativeResize="0"/>
          <p:nvPr>
            <p:ph idx="2" type="pic"/>
          </p:nvPr>
        </p:nvPicPr>
        <p:blipFill rotWithShape="1">
          <a:blip r:embed="rId3">
            <a:alphaModFix/>
          </a:blip>
          <a:srcRect b="0" l="49382" r="8255" t="0"/>
          <a:stretch/>
        </p:blipFill>
        <p:spPr>
          <a:xfrm>
            <a:off x="8774884" y="760413"/>
            <a:ext cx="3431404" cy="5400675"/>
          </a:xfrm>
          <a:prstGeom prst="rect">
            <a:avLst/>
          </a:prstGeom>
          <a:noFill/>
          <a:ln>
            <a:noFill/>
          </a:ln>
        </p:spPr>
      </p:pic>
      <p:sp>
        <p:nvSpPr>
          <p:cNvPr id="491" name="Google Shape;491;p14"/>
          <p:cNvSpPr txBox="1"/>
          <p:nvPr>
            <p:ph idx="1" type="body"/>
          </p:nvPr>
        </p:nvSpPr>
        <p:spPr>
          <a:xfrm>
            <a:off x="208975" y="1491250"/>
            <a:ext cx="8296500" cy="3527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400"/>
              <a:buNone/>
            </a:pPr>
            <a:r>
              <a:rPr b="1" lang="en-IE">
                <a:solidFill>
                  <a:srgbClr val="A6377D"/>
                </a:solidFill>
              </a:rPr>
              <a:t>UUDISTAVA</a:t>
            </a:r>
            <a:r>
              <a:rPr b="1" i="0" lang="en-IE">
                <a:solidFill>
                  <a:srgbClr val="A6377D"/>
                </a:solidFill>
              </a:rPr>
              <a:t> SOSIAALINEN MUUTOS </a:t>
            </a:r>
            <a:r>
              <a:rPr b="1" lang="en-IE">
                <a:solidFill>
                  <a:srgbClr val="A6377D"/>
                </a:solidFill>
              </a:rPr>
              <a:t>alkaa aina ongelmasta, joka on ratkaistava.</a:t>
            </a:r>
            <a:r>
              <a:rPr b="1" lang="en-IE">
                <a:solidFill>
                  <a:srgbClr val="3F3F3F"/>
                </a:solidFill>
              </a:rPr>
              <a:t> </a:t>
            </a:r>
            <a:endParaRPr/>
          </a:p>
          <a:p>
            <a:pPr indent="0" lvl="0" marL="0" rtl="0" algn="ctr">
              <a:lnSpc>
                <a:spcPct val="90000"/>
              </a:lnSpc>
              <a:spcBef>
                <a:spcPts val="1000"/>
              </a:spcBef>
              <a:spcAft>
                <a:spcPts val="0"/>
              </a:spcAft>
              <a:buClr>
                <a:srgbClr val="3F3F3F"/>
              </a:buClr>
              <a:buSzPts val="2400"/>
              <a:buNone/>
            </a:pPr>
            <a:r>
              <a:rPr lang="en-IE">
                <a:solidFill>
                  <a:srgbClr val="3F3F3F"/>
                </a:solidFill>
              </a:rPr>
              <a:t>Se on </a:t>
            </a:r>
            <a:r>
              <a:rPr lang="en-IE" u="sng">
                <a:solidFill>
                  <a:srgbClr val="3F3F3F"/>
                </a:solidFill>
                <a:hlinkClick r:id="rId4">
                  <a:extLst>
                    <a:ext uri="{A12FA001-AC4F-418D-AE19-62706E023703}">
                      <ahyp:hlinkClr val="tx"/>
                    </a:ext>
                  </a:extLst>
                </a:hlinkClick>
              </a:rPr>
              <a:t>philosophical</a:t>
            </a:r>
            <a:r>
              <a:rPr lang="en-IE">
                <a:solidFill>
                  <a:srgbClr val="3F3F3F"/>
                </a:solidFill>
              </a:rPr>
              <a:t>, käytännön ja strateginen prosessi saada aikaan vallankumouksellinen muutos yhteiskunnassa. Se on järjestelmä, jolla pyritään sosiaalisen oikeudenmukaisuuden avulla katalysoimaan sosiokulttuurista, sosioekonomista ja poliittista vallankumousta. </a:t>
            </a:r>
            <a:r>
              <a:rPr i="1" lang="en-IE" sz="2000">
                <a:solidFill>
                  <a:srgbClr val="A6377D"/>
                </a:solidFill>
              </a:rPr>
              <a:t>Issuu.com</a:t>
            </a:r>
            <a:endParaRPr/>
          </a:p>
          <a:p>
            <a:pPr indent="0" lvl="0" marL="0" rtl="0" algn="ctr">
              <a:lnSpc>
                <a:spcPct val="90000"/>
              </a:lnSpc>
              <a:spcBef>
                <a:spcPts val="1000"/>
              </a:spcBef>
              <a:spcAft>
                <a:spcPts val="0"/>
              </a:spcAft>
              <a:buClr>
                <a:srgbClr val="40A67A"/>
              </a:buClr>
              <a:buSzPts val="2400"/>
              <a:buNone/>
            </a:pPr>
            <a:r>
              <a:rPr b="1" i="1" lang="en-IE">
                <a:solidFill>
                  <a:srgbClr val="40A67A"/>
                </a:solidFill>
              </a:rPr>
              <a:t>Meidän vastuullamme on ottaa tuo ongelma, muuttaa se ideaksi ja sitten vaikuttavaksi ratkaisuksi, joka voidaan skaalata muutoksen luomiseksi.</a:t>
            </a:r>
            <a:endParaRPr/>
          </a:p>
          <a:p>
            <a:pPr indent="0" lvl="0" marL="0" rtl="0" algn="ctr">
              <a:lnSpc>
                <a:spcPct val="90000"/>
              </a:lnSpc>
              <a:spcBef>
                <a:spcPts val="1000"/>
              </a:spcBef>
              <a:spcAft>
                <a:spcPts val="0"/>
              </a:spcAft>
              <a:buClr>
                <a:srgbClr val="389DAE"/>
              </a:buClr>
              <a:buSzPts val="2400"/>
              <a:buNone/>
            </a:pPr>
            <a:r>
              <a:rPr b="1" lang="en-IE">
                <a:solidFill>
                  <a:srgbClr val="389DAE"/>
                </a:solidFill>
              </a:rPr>
              <a:t>Se vaatii sitkeyttä, ajoitusta ja "sosiaalista alkemiaa”.</a:t>
            </a:r>
            <a:endParaRPr/>
          </a:p>
          <a:p>
            <a:pPr indent="0" lvl="0" marL="0" rtl="0" algn="ctr">
              <a:lnSpc>
                <a:spcPct val="90000"/>
              </a:lnSpc>
              <a:spcBef>
                <a:spcPts val="1000"/>
              </a:spcBef>
              <a:spcAft>
                <a:spcPts val="0"/>
              </a:spcAft>
              <a:buClr>
                <a:srgbClr val="A6377D"/>
              </a:buClr>
              <a:buSzPts val="2400"/>
              <a:buNone/>
            </a:pPr>
            <a:r>
              <a:rPr b="1" i="0" lang="en-IE">
                <a:solidFill>
                  <a:srgbClr val="A6377D"/>
                </a:solidFill>
              </a:rPr>
              <a:t>Sosiaalinen alkemia </a:t>
            </a:r>
            <a:r>
              <a:rPr b="0" i="0" lang="en-IE">
                <a:solidFill>
                  <a:srgbClr val="3F3F3F"/>
                </a:solidFill>
              </a:rPr>
              <a:t>muuttaa jotain pahaa hyväksi.</a:t>
            </a:r>
            <a:br>
              <a:rPr lang="en-IE">
                <a:solidFill>
                  <a:srgbClr val="3F3F3F"/>
                </a:solidFill>
              </a:rPr>
            </a:br>
            <a:r>
              <a:rPr b="0" i="0" lang="en-IE">
                <a:solidFill>
                  <a:srgbClr val="3F3F3F"/>
                </a:solidFill>
              </a:rPr>
              <a:t>Ihmiset, jotka luovat sosiaalista alkemiaa eli</a:t>
            </a:r>
            <a:r>
              <a:rPr i="0" lang="en-IE">
                <a:solidFill>
                  <a:srgbClr val="3F3F3F"/>
                </a:solidFill>
              </a:rPr>
              <a:t> </a:t>
            </a:r>
            <a:r>
              <a:rPr b="1" i="0" lang="en-IE">
                <a:solidFill>
                  <a:srgbClr val="A6377D"/>
                </a:solidFill>
              </a:rPr>
              <a:t>muuttavat asioita PAREMMIKSI</a:t>
            </a:r>
            <a:r>
              <a:rPr b="0" i="0" lang="en-IE">
                <a:solidFill>
                  <a:srgbClr val="A6377D"/>
                </a:solidFill>
              </a:rPr>
              <a:t> </a:t>
            </a:r>
            <a:r>
              <a:rPr lang="en-IE">
                <a:solidFill>
                  <a:srgbClr val="3F3F3F"/>
                </a:solidFill>
              </a:rPr>
              <a:t>kutsutaan </a:t>
            </a:r>
            <a:r>
              <a:rPr b="1" i="0" lang="en-IE">
                <a:solidFill>
                  <a:srgbClr val="A6377D"/>
                </a:solidFill>
              </a:rPr>
              <a:t>alkemisteiksi!!</a:t>
            </a:r>
            <a:endParaRPr/>
          </a:p>
        </p:txBody>
      </p:sp>
      <p:sp>
        <p:nvSpPr>
          <p:cNvPr id="492" name="Google Shape;492;p14"/>
          <p:cNvSpPr txBox="1"/>
          <p:nvPr/>
        </p:nvSpPr>
        <p:spPr>
          <a:xfrm>
            <a:off x="2933323" y="147997"/>
            <a:ext cx="5841561" cy="1231349"/>
          </a:xfrm>
          <a:prstGeom prst="rect">
            <a:avLst/>
          </a:prstGeom>
          <a:solidFill>
            <a:srgbClr val="ED2A59"/>
          </a:solidFill>
          <a:ln>
            <a:noFill/>
          </a:ln>
        </p:spPr>
        <p:txBody>
          <a:bodyPr anchorCtr="0" anchor="ctr"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lt1"/>
              </a:buClr>
              <a:buSzPct val="100000"/>
              <a:buFont typeface="Arial"/>
              <a:buNone/>
            </a:pPr>
            <a:r>
              <a:rPr b="1" lang="en-IE" sz="3600">
                <a:solidFill>
                  <a:schemeClr val="lt1"/>
                </a:solidFill>
                <a:latin typeface="Calibri"/>
                <a:ea typeface="Calibri"/>
                <a:cs typeface="Calibri"/>
                <a:sym typeface="Calibri"/>
              </a:rPr>
              <a:t>Sosiaalinen innovaatio alkaa  uudistavalla sosiaalisella muutoksella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descr="A picture containing computer&#10;&#10;Description automatically generated" id="497" name="Google Shape;497;p15"/>
          <p:cNvPicPr preferRelativeResize="0"/>
          <p:nvPr>
            <p:ph idx="2" type="pic"/>
          </p:nvPr>
        </p:nvPicPr>
        <p:blipFill rotWithShape="1">
          <a:blip r:embed="rId3">
            <a:alphaModFix/>
          </a:blip>
          <a:srcRect b="0" l="49382" r="8255" t="0"/>
          <a:stretch/>
        </p:blipFill>
        <p:spPr>
          <a:xfrm>
            <a:off x="8774884" y="760413"/>
            <a:ext cx="3431404" cy="5400675"/>
          </a:xfrm>
          <a:prstGeom prst="rect">
            <a:avLst/>
          </a:prstGeom>
          <a:noFill/>
          <a:ln>
            <a:noFill/>
          </a:ln>
        </p:spPr>
      </p:pic>
      <p:sp>
        <p:nvSpPr>
          <p:cNvPr id="498" name="Google Shape;498;p15"/>
          <p:cNvSpPr txBox="1"/>
          <p:nvPr>
            <p:ph idx="1" type="body"/>
          </p:nvPr>
        </p:nvSpPr>
        <p:spPr>
          <a:xfrm>
            <a:off x="392825" y="1931150"/>
            <a:ext cx="8247900" cy="4338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800"/>
              <a:buNone/>
            </a:pPr>
            <a:r>
              <a:rPr b="1" i="0" lang="en-IE" sz="2800">
                <a:solidFill>
                  <a:srgbClr val="A6377D"/>
                </a:solidFill>
              </a:rPr>
              <a:t>Sosiaalinen innovaatio on IDEA. Eikä mi</a:t>
            </a:r>
            <a:r>
              <a:rPr b="1" lang="en-IE" sz="2800">
                <a:solidFill>
                  <a:srgbClr val="A6377D"/>
                </a:solidFill>
              </a:rPr>
              <a:t>kään tahansa</a:t>
            </a:r>
            <a:r>
              <a:rPr b="1" i="0" lang="en-IE" sz="2800">
                <a:solidFill>
                  <a:srgbClr val="A6377D"/>
                </a:solidFill>
              </a:rPr>
              <a:t> "uu</a:t>
            </a:r>
            <a:r>
              <a:rPr b="1" lang="en-IE" sz="2800">
                <a:solidFill>
                  <a:srgbClr val="A6377D"/>
                </a:solidFill>
              </a:rPr>
              <a:t>si</a:t>
            </a:r>
            <a:r>
              <a:rPr b="1" i="0" lang="en-IE" sz="2800">
                <a:solidFill>
                  <a:srgbClr val="A6377D"/>
                </a:solidFill>
              </a:rPr>
              <a:t> idea." </a:t>
            </a:r>
            <a:r>
              <a:rPr i="1" lang="en-IE">
                <a:solidFill>
                  <a:srgbClr val="3F3F3F"/>
                </a:solidFill>
              </a:rPr>
              <a:t>Sosiaalisen innovaation on oltava – tuotteen, palvelun tai menetelmän muodossa oleva – idea, joka </a:t>
            </a:r>
            <a:r>
              <a:rPr i="1" lang="en-IE" u="sng">
                <a:solidFill>
                  <a:srgbClr val="3F3F3F"/>
                </a:solidFill>
                <a:hlinkClick r:id="rId4">
                  <a:extLst>
                    <a:ext uri="{A12FA001-AC4F-418D-AE19-62706E023703}">
                      <ahyp:hlinkClr val="tx"/>
                    </a:ext>
                  </a:extLst>
                </a:hlinkClick>
              </a:rPr>
              <a:t>creates change</a:t>
            </a:r>
            <a:r>
              <a:rPr i="1" lang="en-IE">
                <a:solidFill>
                  <a:srgbClr val="3F3F3F"/>
                </a:solidFill>
              </a:rPr>
              <a:t>,</a:t>
            </a:r>
            <a:r>
              <a:rPr i="1" lang="en-IE">
                <a:solidFill>
                  <a:srgbClr val="3F3F3F"/>
                </a:solidFill>
              </a:rPr>
              <a:t> on parempi kuin olemassa olevat ratkaisut, ja joka on arvokasta ensisijaisesti yhteiskunnalle.</a:t>
            </a:r>
            <a:r>
              <a:rPr b="0" i="1" lang="en-IE">
                <a:solidFill>
                  <a:srgbClr val="3F3F3F"/>
                </a:solidFill>
              </a:rPr>
              <a:t>  </a:t>
            </a:r>
            <a:r>
              <a:rPr i="1" lang="en-IE" sz="2000">
                <a:solidFill>
                  <a:srgbClr val="A6377D"/>
                </a:solidFill>
              </a:rPr>
              <a:t>s</a:t>
            </a:r>
            <a:r>
              <a:rPr b="0" i="1" lang="en-IE" sz="2000">
                <a:solidFill>
                  <a:srgbClr val="A6377D"/>
                </a:solidFill>
              </a:rPr>
              <a:t>ocialtrendspot.medium.com</a:t>
            </a:r>
            <a:endParaRPr/>
          </a:p>
          <a:p>
            <a:pPr indent="0" lvl="0" marL="0" rtl="0" algn="l">
              <a:lnSpc>
                <a:spcPct val="90000"/>
              </a:lnSpc>
              <a:spcBef>
                <a:spcPts val="1000"/>
              </a:spcBef>
              <a:spcAft>
                <a:spcPts val="0"/>
              </a:spcAft>
              <a:buClr>
                <a:srgbClr val="E48E02"/>
              </a:buClr>
              <a:buSzPts val="3200"/>
              <a:buNone/>
            </a:pPr>
            <a:br>
              <a:rPr lang="en-IE" sz="3200">
                <a:solidFill>
                  <a:srgbClr val="E48E02"/>
                </a:solidFill>
                <a:latin typeface="Corben"/>
                <a:ea typeface="Corben"/>
                <a:cs typeface="Corben"/>
                <a:sym typeface="Corben"/>
              </a:rPr>
            </a:br>
            <a:r>
              <a:rPr lang="en-IE" sz="3200">
                <a:solidFill>
                  <a:srgbClr val="E48E02"/>
                </a:solidFill>
                <a:latin typeface="Corben"/>
                <a:ea typeface="Corben"/>
                <a:cs typeface="Corben"/>
                <a:sym typeface="Corben"/>
              </a:rPr>
              <a:t>E</a:t>
            </a:r>
            <a:r>
              <a:rPr i="0" lang="en-IE" sz="3200">
                <a:solidFill>
                  <a:srgbClr val="E48E02"/>
                </a:solidFill>
                <a:latin typeface="Corben"/>
                <a:ea typeface="Corben"/>
                <a:cs typeface="Corben"/>
                <a:sym typeface="Corben"/>
              </a:rPr>
              <a:t>simerkki</a:t>
            </a:r>
            <a:endParaRPr sz="3200">
              <a:solidFill>
                <a:srgbClr val="E48E02"/>
              </a:solidFill>
              <a:latin typeface="Corben"/>
              <a:ea typeface="Corben"/>
              <a:cs typeface="Corben"/>
              <a:sym typeface="Corben"/>
            </a:endParaRPr>
          </a:p>
          <a:p>
            <a:pPr indent="0" lvl="0" marL="0" rtl="0" algn="l">
              <a:lnSpc>
                <a:spcPct val="90000"/>
              </a:lnSpc>
              <a:spcBef>
                <a:spcPts val="1000"/>
              </a:spcBef>
              <a:spcAft>
                <a:spcPts val="0"/>
              </a:spcAft>
              <a:buClr>
                <a:srgbClr val="A6377D"/>
              </a:buClr>
              <a:buSzPts val="2400"/>
              <a:buNone/>
            </a:pPr>
            <a:r>
              <a:rPr b="1" i="0" lang="en-IE">
                <a:solidFill>
                  <a:srgbClr val="A6377D"/>
                </a:solidFill>
              </a:rPr>
              <a:t>Mobiili puhelin </a:t>
            </a:r>
            <a:r>
              <a:rPr b="1" lang="en-IE">
                <a:solidFill>
                  <a:srgbClr val="A6377D"/>
                </a:solidFill>
              </a:rPr>
              <a:t>(Menetelmä) </a:t>
            </a:r>
            <a:r>
              <a:rPr lang="en-IE">
                <a:solidFill>
                  <a:srgbClr val="3F3F3F"/>
                </a:solidFill>
              </a:rPr>
              <a:t>ei ole itsessään sosiaalisesti innovatiivinen tuote, mutta sitä voidaan käyttää sairauksien diagnosointiin </a:t>
            </a:r>
            <a:r>
              <a:rPr lang="en-IE">
                <a:solidFill>
                  <a:srgbClr val="3F3F3F"/>
                </a:solidFill>
              </a:rPr>
              <a:t>(sähköinen terveydenhoito)</a:t>
            </a:r>
            <a:r>
              <a:rPr lang="en-IE">
                <a:solidFill>
                  <a:srgbClr val="3F3F3F"/>
                </a:solidFill>
              </a:rPr>
              <a:t>, yhteyksien luomiseen, viihdyttämiseen, verkkoyrityksen perustamiseen jne.</a:t>
            </a:r>
            <a:endParaRPr>
              <a:solidFill>
                <a:srgbClr val="3F3F3F"/>
              </a:solidFill>
            </a:endParaRPr>
          </a:p>
        </p:txBody>
      </p:sp>
      <p:sp>
        <p:nvSpPr>
          <p:cNvPr id="499" name="Google Shape;499;p15"/>
          <p:cNvSpPr txBox="1"/>
          <p:nvPr>
            <p:ph idx="3" type="body"/>
          </p:nvPr>
        </p:nvSpPr>
        <p:spPr>
          <a:xfrm>
            <a:off x="2933323" y="289710"/>
            <a:ext cx="5841561" cy="1231349"/>
          </a:xfrm>
          <a:prstGeom prst="rect">
            <a:avLst/>
          </a:prstGeom>
          <a:solidFill>
            <a:srgbClr val="ED2A59"/>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Sosiaalinen innovaatio ei ole mikään uusi idea</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computer&#10;&#10;Description automatically generated" id="504" name="Google Shape;504;p16"/>
          <p:cNvPicPr preferRelativeResize="0"/>
          <p:nvPr>
            <p:ph idx="2" type="pic"/>
          </p:nvPr>
        </p:nvPicPr>
        <p:blipFill rotWithShape="1">
          <a:blip r:embed="rId3">
            <a:alphaModFix/>
          </a:blip>
          <a:srcRect b="0" l="49382" r="8255" t="0"/>
          <a:stretch/>
        </p:blipFill>
        <p:spPr>
          <a:xfrm>
            <a:off x="8774884" y="760413"/>
            <a:ext cx="3431404" cy="5400675"/>
          </a:xfrm>
          <a:prstGeom prst="rect">
            <a:avLst/>
          </a:prstGeom>
          <a:noFill/>
          <a:ln>
            <a:noFill/>
          </a:ln>
        </p:spPr>
      </p:pic>
      <p:sp>
        <p:nvSpPr>
          <p:cNvPr id="505" name="Google Shape;505;p16"/>
          <p:cNvSpPr txBox="1"/>
          <p:nvPr>
            <p:ph idx="1" type="body"/>
          </p:nvPr>
        </p:nvSpPr>
        <p:spPr>
          <a:xfrm>
            <a:off x="392825" y="1769595"/>
            <a:ext cx="7987800" cy="49845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Sosiaaliset yrittäjät </a:t>
            </a:r>
            <a:r>
              <a:rPr b="1" i="1" lang="en-IE">
                <a:solidFill>
                  <a:srgbClr val="A6377D"/>
                </a:solidFill>
              </a:rPr>
              <a:t>keskittyvät ongelmaan, joka pitää ratkaista; ja keksivät ratkaisun</a:t>
            </a:r>
            <a:r>
              <a:rPr b="1" lang="en-IE">
                <a:solidFill>
                  <a:srgbClr val="3F3F3F"/>
                </a:solidFill>
              </a:rPr>
              <a:t>.</a:t>
            </a:r>
            <a:r>
              <a:rPr lang="en-IE">
                <a:solidFill>
                  <a:srgbClr val="3F3F3F"/>
                </a:solidFill>
              </a:rPr>
              <a:t> He ovat halukkaita ottamaan riskin ja ponnistelevat positiivisen muutoksen luomiseksi yhteiskuntaan aloitteidensa ja ratkaisunsa avulla.</a:t>
            </a:r>
            <a:endParaRPr>
              <a:solidFill>
                <a:srgbClr val="3F3F3F"/>
              </a:solidFill>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Nämä yrittäjät ovat yleensä tarttuneet mahdollisuuteen muuttaa asioita, koska heillä on </a:t>
            </a:r>
            <a:r>
              <a:rPr b="1" i="1" lang="en-IE">
                <a:solidFill>
                  <a:srgbClr val="A6377D"/>
                </a:solidFill>
              </a:rPr>
              <a:t>palava halu purkaa status quo.</a:t>
            </a:r>
            <a:endParaRPr b="1" i="1">
              <a:solidFill>
                <a:srgbClr val="A6377D"/>
              </a:solidFill>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Nämä yrittäjät ajattelevat luovasti ja kehittävät uuden ratkaisun, joka </a:t>
            </a:r>
            <a:r>
              <a:rPr b="1" i="1" lang="en-IE">
                <a:solidFill>
                  <a:srgbClr val="A6377D"/>
                </a:solidFill>
              </a:rPr>
              <a:t>rikkoo dramaattisesti nykyisen</a:t>
            </a:r>
            <a:r>
              <a:rPr lang="en-IE">
                <a:solidFill>
                  <a:srgbClr val="3F3F3F"/>
                </a:solidFill>
              </a:rPr>
              <a:t>. Sosiaaliset yrittäjät eivät yritä optimoida nykyistä järjestelmää pienillä muutoksilla, vaan sen sijaan </a:t>
            </a:r>
            <a:r>
              <a:rPr b="1" i="1" lang="en-IE">
                <a:solidFill>
                  <a:srgbClr val="A6377D"/>
                </a:solidFill>
              </a:rPr>
              <a:t>löytävät täysin uuden tavan lähestyä ongelmaa.</a:t>
            </a:r>
            <a:endParaRPr b="1" i="1">
              <a:solidFill>
                <a:srgbClr val="A6377D"/>
              </a:solidFill>
            </a:endParaRPr>
          </a:p>
          <a:p>
            <a:pPr indent="0" lvl="0" marL="0" rtl="0" algn="l">
              <a:lnSpc>
                <a:spcPct val="90000"/>
              </a:lnSpc>
              <a:spcBef>
                <a:spcPts val="1000"/>
              </a:spcBef>
              <a:spcAft>
                <a:spcPts val="0"/>
              </a:spcAft>
              <a:buClr>
                <a:srgbClr val="A6377D"/>
              </a:buClr>
              <a:buSzPts val="1800"/>
              <a:buNone/>
            </a:pPr>
            <a:r>
              <a:rPr lang="en-IE" sz="1800" u="sng">
                <a:solidFill>
                  <a:srgbClr val="A6377D"/>
                </a:solidFill>
                <a:hlinkClick r:id="rId4">
                  <a:extLst>
                    <a:ext uri="{A12FA001-AC4F-418D-AE19-62706E023703}">
                      <ahyp:hlinkClr val="tx"/>
                    </a:ext>
                  </a:extLst>
                </a:hlinkClick>
              </a:rPr>
              <a:t>Stanford Social Innovation </a:t>
            </a:r>
            <a:endParaRPr sz="1800">
              <a:solidFill>
                <a:srgbClr val="A6377D"/>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506" name="Google Shape;506;p16"/>
          <p:cNvSpPr txBox="1"/>
          <p:nvPr>
            <p:ph idx="3" type="body"/>
          </p:nvPr>
        </p:nvSpPr>
        <p:spPr>
          <a:xfrm>
            <a:off x="2933323" y="289710"/>
            <a:ext cx="5841561" cy="1231349"/>
          </a:xfrm>
          <a:prstGeom prst="rect">
            <a:avLst/>
          </a:prstGeom>
          <a:solidFill>
            <a:srgbClr val="ED2A59"/>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Valokeilassa sosiaalisia yrittäjiä</a:t>
            </a:r>
            <a:endParaRPr b="1">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A picture containing computer&#10;&#10;Description automatically generated" id="511" name="Google Shape;511;p17"/>
          <p:cNvPicPr preferRelativeResize="0"/>
          <p:nvPr>
            <p:ph idx="2" type="pic"/>
          </p:nvPr>
        </p:nvPicPr>
        <p:blipFill rotWithShape="1">
          <a:blip r:embed="rId4">
            <a:alphaModFix/>
          </a:blip>
          <a:srcRect b="0" l="49382" r="8255" t="0"/>
          <a:stretch/>
        </p:blipFill>
        <p:spPr>
          <a:xfrm>
            <a:off x="8774884" y="760413"/>
            <a:ext cx="3431404" cy="5400675"/>
          </a:xfrm>
          <a:prstGeom prst="rect">
            <a:avLst/>
          </a:prstGeom>
          <a:noFill/>
          <a:ln>
            <a:noFill/>
          </a:ln>
        </p:spPr>
      </p:pic>
      <p:sp>
        <p:nvSpPr>
          <p:cNvPr id="512" name="Google Shape;512;p17"/>
          <p:cNvSpPr txBox="1"/>
          <p:nvPr>
            <p:ph idx="1" type="body"/>
          </p:nvPr>
        </p:nvSpPr>
        <p:spPr>
          <a:xfrm>
            <a:off x="202692" y="1521059"/>
            <a:ext cx="8382069" cy="493275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Intouduttuaan mahdollisuudesta ja löydettyään luovan ratkaisun sosiaalinen yrittäjä ryhtyy </a:t>
            </a:r>
            <a:r>
              <a:rPr b="1" lang="en-IE">
                <a:solidFill>
                  <a:srgbClr val="A6377D"/>
                </a:solidFill>
              </a:rPr>
              <a:t>suoriin toimiin</a:t>
            </a:r>
            <a:r>
              <a:rPr lang="en-IE">
                <a:solidFill>
                  <a:srgbClr val="3F3F3F"/>
                </a:solidFill>
              </a:rPr>
              <a:t>. Sen sijaan, että yrittäjä odottaisi jonkun muun puuttuvan asiaan tai yrittäisi vakuuttaa jonkun muun ratkaisemaan ongelman, yrittäjä ryhtyy työhön luomalla uuden tuotteen tai palvelun yrittäen edistää sitä.</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Yrittäjät </a:t>
            </a:r>
            <a:r>
              <a:rPr b="1" lang="en-IE">
                <a:solidFill>
                  <a:srgbClr val="A6377D"/>
                </a:solidFill>
              </a:rPr>
              <a:t>osoittavat rohkeutta </a:t>
            </a:r>
            <a:r>
              <a:rPr lang="en-IE">
                <a:solidFill>
                  <a:srgbClr val="3F3F3F"/>
                </a:solidFill>
              </a:rPr>
              <a:t>koko innovaatioprosessin ajan sekä kantavat riskitaakkaa ja kohtaavat epäonnistumisia jopa toistuvasti. Tämä edellyttää usein suurten riskien ottamista ja </a:t>
            </a:r>
            <a:r>
              <a:rPr lang="en-IE">
                <a:solidFill>
                  <a:srgbClr val="3F3F3F"/>
                </a:solidFill>
                <a:extLst>
                  <a:ext uri="http://customooxmlschemas.google.com/">
                    <go:slidesCustomData xmlns:go="http://customooxmlschemas.google.com/" textRoundtripDataId="0"/>
                  </a:ext>
                </a:extLst>
              </a:rPr>
              <a:t>tekemistä asioista, jotka muiden mielestä eivät ole mahdollisia</a:t>
            </a:r>
            <a:r>
              <a:rPr lang="en-IE">
                <a:solidFill>
                  <a:srgbClr val="3F3F3F"/>
                </a:solidFill>
              </a:rPr>
              <a:t>.</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Heillä </a:t>
            </a:r>
            <a:r>
              <a:rPr b="1" lang="en-IE">
                <a:solidFill>
                  <a:srgbClr val="A6377D"/>
                </a:solidFill>
              </a:rPr>
              <a:t>on oltava rohkeutta luoviin ratkaisuihin </a:t>
            </a:r>
            <a:r>
              <a:rPr lang="en-IE">
                <a:solidFill>
                  <a:srgbClr val="3F3F3F"/>
                </a:solidFill>
              </a:rPr>
              <a:t>ja niiden toteuttamiseen sekä markkinoinnin aloittamiseen. Heidän on voitava löytää luovia tapoja </a:t>
            </a:r>
            <a:r>
              <a:rPr lang="en-IE">
                <a:solidFill>
                  <a:srgbClr val="3F3F3F"/>
                </a:solidFill>
                <a:extLst>
                  <a:ext uri="http://customooxmlschemas.google.com/">
                    <go:slidesCustomData xmlns:go="http://customooxmlschemas.google.com/" textRoundtripDataId="1"/>
                  </a:ext>
                </a:extLst>
              </a:rPr>
              <a:t>kiertää</a:t>
            </a:r>
            <a:r>
              <a:rPr lang="en-IE">
                <a:solidFill>
                  <a:srgbClr val="3F3F3F"/>
                </a:solidFill>
              </a:rPr>
              <a:t> esteitä, takaiskuja, odottamattomia käännöksiä ja haasteita.</a:t>
            </a:r>
            <a:endParaRPr u="sng">
              <a:solidFill>
                <a:srgbClr val="000000"/>
              </a:solidFill>
              <a:hlinkClick r:id="rId5">
                <a:extLst>
                  <a:ext uri="{A12FA001-AC4F-418D-AE19-62706E023703}">
                    <ahyp:hlinkClr val="tx"/>
                  </a:ext>
                </a:extLst>
              </a:hlinkClick>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513" name="Google Shape;513;p17"/>
          <p:cNvSpPr txBox="1"/>
          <p:nvPr>
            <p:ph idx="3" type="body"/>
          </p:nvPr>
        </p:nvSpPr>
        <p:spPr>
          <a:xfrm>
            <a:off x="2933323" y="289710"/>
            <a:ext cx="5841561" cy="1231349"/>
          </a:xfrm>
          <a:prstGeom prst="rect">
            <a:avLst/>
          </a:prstGeom>
          <a:solidFill>
            <a:srgbClr val="ED2A59"/>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Valokeilassa sosiaalisia yrittäjiä</a:t>
            </a:r>
            <a:endParaRPr b="1">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A picture containing sky, person&#10;&#10;Description automatically generated" id="518" name="Google Shape;518;p18"/>
          <p:cNvPicPr preferRelativeResize="0"/>
          <p:nvPr>
            <p:ph idx="2" type="pic"/>
          </p:nvPr>
        </p:nvPicPr>
        <p:blipFill rotWithShape="1">
          <a:blip r:embed="rId3">
            <a:alphaModFix/>
          </a:blip>
          <a:srcRect b="0" l="29265" r="29265" t="0"/>
          <a:stretch/>
        </p:blipFill>
        <p:spPr>
          <a:xfrm>
            <a:off x="7821613" y="821373"/>
            <a:ext cx="3333750" cy="5359400"/>
          </a:xfrm>
          <a:prstGeom prst="rect">
            <a:avLst/>
          </a:prstGeom>
          <a:noFill/>
          <a:ln>
            <a:noFill/>
          </a:ln>
        </p:spPr>
      </p:pic>
      <p:sp>
        <p:nvSpPr>
          <p:cNvPr id="519" name="Google Shape;519;p18"/>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t/>
            </a:r>
            <a:endParaRPr/>
          </a:p>
        </p:txBody>
      </p:sp>
      <p:sp>
        <p:nvSpPr>
          <p:cNvPr id="520" name="Google Shape;520;p18"/>
          <p:cNvSpPr/>
          <p:nvPr/>
        </p:nvSpPr>
        <p:spPr>
          <a:xfrm>
            <a:off x="0" y="316871"/>
            <a:ext cx="8021370" cy="5893806"/>
          </a:xfrm>
          <a:prstGeom prst="wedgeEllipseCallout">
            <a:avLst>
              <a:gd fmla="val 55133" name="adj1"/>
              <a:gd fmla="val 56970" name="adj2"/>
            </a:avLst>
          </a:prstGeom>
          <a:solidFill>
            <a:srgbClr val="F6BC6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1" sz="2600">
              <a:solidFill>
                <a:srgbClr val="262626"/>
              </a:solidFill>
              <a:latin typeface="Calibri"/>
              <a:ea typeface="Calibri"/>
              <a:cs typeface="Calibri"/>
              <a:sym typeface="Calibri"/>
            </a:endParaRPr>
          </a:p>
          <a:p>
            <a:pPr indent="0" lvl="0" marL="0" marR="0" rtl="0" algn="ctr">
              <a:spcBef>
                <a:spcPts val="0"/>
              </a:spcBef>
              <a:spcAft>
                <a:spcPts val="0"/>
              </a:spcAft>
              <a:buNone/>
            </a:pPr>
            <a:r>
              <a:t/>
            </a:r>
            <a:endParaRPr i="1" sz="2800">
              <a:solidFill>
                <a:srgbClr val="262626"/>
              </a:solidFill>
              <a:latin typeface="Calibri"/>
              <a:ea typeface="Calibri"/>
              <a:cs typeface="Calibri"/>
              <a:sym typeface="Calibri"/>
            </a:endParaRPr>
          </a:p>
          <a:p>
            <a:pPr indent="0" lvl="0" marL="0" marR="0" rtl="0" algn="ctr">
              <a:spcBef>
                <a:spcPts val="0"/>
              </a:spcBef>
              <a:spcAft>
                <a:spcPts val="0"/>
              </a:spcAft>
              <a:buNone/>
            </a:pPr>
            <a:r>
              <a:rPr b="1" i="1" lang="en-IE" sz="2400">
                <a:solidFill>
                  <a:srgbClr val="262626"/>
                </a:solidFill>
                <a:latin typeface="Calibri"/>
                <a:ea typeface="Calibri"/>
                <a:cs typeface="Calibri"/>
                <a:sym typeface="Calibri"/>
              </a:rPr>
              <a:t>"Nämä poikkeukselliset ihmiset keksivät loistavia ideoita ja onnistuvat vastoin odotuksia luomaan uusia tuotteita ja palveluita, jotka parantavat huomattavasti ihmisten elämää…</a:t>
            </a:r>
            <a:r>
              <a:rPr i="1" lang="en-IE" sz="2400">
                <a:solidFill>
                  <a:srgbClr val="262626"/>
                </a:solidFill>
                <a:latin typeface="Calibri"/>
                <a:ea typeface="Calibri"/>
                <a:cs typeface="Calibri"/>
                <a:sym typeface="Calibri"/>
              </a:rPr>
              <a:t>tavoitteena on sosiaalinen muutos kestävällä, muutoshyödyllä yhteiskunnalle. Tämä erottaa kentän ja sen harjoittajat  muista alalla olevista.”</a:t>
            </a:r>
            <a:endParaRPr i="1" sz="2400">
              <a:solidFill>
                <a:srgbClr val="262626"/>
              </a:solidFill>
              <a:latin typeface="Calibri"/>
              <a:ea typeface="Calibri"/>
              <a:cs typeface="Calibri"/>
              <a:sym typeface="Calibri"/>
            </a:endParaRPr>
          </a:p>
          <a:p>
            <a:pPr indent="0" lvl="0" marL="0" marR="0" rtl="0" algn="ctr">
              <a:spcBef>
                <a:spcPts val="0"/>
              </a:spcBef>
              <a:spcAft>
                <a:spcPts val="0"/>
              </a:spcAft>
              <a:buNone/>
            </a:pPr>
            <a:r>
              <a:rPr lang="en-IE" sz="2000" u="sng">
                <a:solidFill>
                  <a:srgbClr val="262626"/>
                </a:solidFill>
                <a:latin typeface="Calibri"/>
                <a:ea typeface="Calibri"/>
                <a:cs typeface="Calibri"/>
                <a:sym typeface="Calibri"/>
                <a:hlinkClick r:id="rId4">
                  <a:extLst>
                    <a:ext uri="{A12FA001-AC4F-418D-AE19-62706E023703}">
                      <ahyp:hlinkClr val="tx"/>
                    </a:ext>
                  </a:extLst>
                </a:hlinkClick>
              </a:rPr>
              <a:t>Stanford Social Innovation </a:t>
            </a:r>
            <a:endParaRPr sz="2000">
              <a:solidFill>
                <a:srgbClr val="262626"/>
              </a:solidFill>
              <a:latin typeface="Calibri"/>
              <a:ea typeface="Calibri"/>
              <a:cs typeface="Calibri"/>
              <a:sym typeface="Calibri"/>
            </a:endParaRPr>
          </a:p>
          <a:p>
            <a:pPr indent="0" lvl="0" marL="0" marR="0" rtl="0" algn="ctr">
              <a:spcBef>
                <a:spcPts val="0"/>
              </a:spcBef>
              <a:spcAft>
                <a:spcPts val="0"/>
              </a:spcAft>
              <a:buNone/>
            </a:pPr>
            <a:r>
              <a:t/>
            </a:r>
            <a:endParaRPr sz="2400">
              <a:solidFill>
                <a:srgbClr val="262626"/>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9"/>
          <p:cNvSpPr txBox="1"/>
          <p:nvPr>
            <p:ph idx="4" type="body"/>
          </p:nvPr>
        </p:nvSpPr>
        <p:spPr>
          <a:xfrm>
            <a:off x="6096000" y="1371219"/>
            <a:ext cx="4656083" cy="409172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200"/>
              <a:buNone/>
            </a:pPr>
            <a:r>
              <a:rPr lang="en-IE" sz="2200"/>
              <a:t>"Me loimme Kitche:n, kun puhuin eräänä iltapäivänä puistossa ystävien kanssa ruokamäärästä, jota ihmiset vain näykkivät jääkaapistaan. Halusimme tehdä jotain korjataksemme tämän. Minulle oli selvää, ettei vielä ollut sovelluksia, jotka käsittelivät ruokahävikin määrää kodissa, vaikka se oli suurin jätteen lähde.”</a:t>
            </a:r>
            <a:endParaRPr sz="2200"/>
          </a:p>
        </p:txBody>
      </p:sp>
      <p:sp>
        <p:nvSpPr>
          <p:cNvPr id="526" name="Google Shape;526;p19"/>
          <p:cNvSpPr txBox="1"/>
          <p:nvPr/>
        </p:nvSpPr>
        <p:spPr>
          <a:xfrm>
            <a:off x="117694" y="4809110"/>
            <a:ext cx="6096000" cy="400110"/>
          </a:xfrm>
          <a:prstGeom prst="rect">
            <a:avLst/>
          </a:prstGeom>
          <a:solidFill>
            <a:srgbClr val="FDA81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000">
                <a:solidFill>
                  <a:schemeClr val="lt1"/>
                </a:solidFill>
                <a:latin typeface="Calibri"/>
                <a:ea typeface="Calibri"/>
                <a:cs typeface="Calibri"/>
                <a:sym typeface="Calibri"/>
              </a:rPr>
              <a:t>Alex Vlassopulos – Founder of Kitche</a:t>
            </a:r>
            <a:endParaRPr/>
          </a:p>
        </p:txBody>
      </p:sp>
      <p:sp>
        <p:nvSpPr>
          <p:cNvPr id="527" name="Google Shape;527;p19"/>
          <p:cNvSpPr txBox="1"/>
          <p:nvPr/>
        </p:nvSpPr>
        <p:spPr>
          <a:xfrm>
            <a:off x="2322787" y="6450392"/>
            <a:ext cx="632722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u="sng">
                <a:solidFill>
                  <a:schemeClr val="dk1"/>
                </a:solidFill>
                <a:latin typeface="Calibri"/>
                <a:ea typeface="Calibri"/>
                <a:cs typeface="Calibri"/>
                <a:sym typeface="Calibri"/>
                <a:hlinkClick r:id="rId3">
                  <a:extLst>
                    <a:ext uri="{A12FA001-AC4F-418D-AE19-62706E023703}">
                      <ahyp:hlinkClr val="tx"/>
                    </a:ext>
                  </a:extLst>
                </a:hlinkClick>
              </a:rPr>
              <a:t>Source: Daily Mail, </a:t>
            </a:r>
            <a:r>
              <a:rPr lang="en-IE" sz="1000">
                <a:solidFill>
                  <a:schemeClr val="dk1"/>
                </a:solidFill>
                <a:latin typeface="Calibri"/>
                <a:ea typeface="Calibri"/>
                <a:cs typeface="Calibri"/>
                <a:sym typeface="Calibri"/>
              </a:rPr>
              <a:t>  </a:t>
            </a:r>
            <a:r>
              <a:rPr lang="en-IE" sz="1000" u="sng">
                <a:solidFill>
                  <a:schemeClr val="dk1"/>
                </a:solidFill>
                <a:latin typeface="Calibri"/>
                <a:ea typeface="Calibri"/>
                <a:cs typeface="Calibri"/>
                <a:sym typeface="Calibri"/>
                <a:hlinkClick r:id="rId4">
                  <a:extLst>
                    <a:ext uri="{A12FA001-AC4F-418D-AE19-62706E023703}">
                      <ahyp:hlinkClr val="tx"/>
                    </a:ext>
                  </a:extLst>
                </a:hlinkClick>
              </a:rPr>
              <a:t> </a:t>
            </a:r>
            <a:r>
              <a:rPr lang="en-IE" sz="1000" u="sng">
                <a:solidFill>
                  <a:schemeClr val="dk1"/>
                </a:solidFill>
                <a:latin typeface="Calibri"/>
                <a:ea typeface="Calibri"/>
                <a:cs typeface="Calibri"/>
                <a:sym typeface="Calibri"/>
                <a:hlinkClick r:id="rId5">
                  <a:extLst>
                    <a:ext uri="{A12FA001-AC4F-418D-AE19-62706E023703}">
                      <ahyp:hlinkClr val="tx"/>
                    </a:ext>
                  </a:extLst>
                </a:hlinkClick>
              </a:rPr>
              <a:t>photo </a:t>
            </a:r>
            <a:r>
              <a:rPr b="0" i="0" lang="en-IE" sz="1000" u="sng">
                <a:solidFill>
                  <a:schemeClr val="dk1"/>
                </a:solidFill>
                <a:latin typeface="Arial"/>
                <a:ea typeface="Arial"/>
                <a:cs typeface="Arial"/>
                <a:sym typeface="Arial"/>
                <a:hlinkClick r:id="rId6">
                  <a:extLst>
                    <a:ext uri="{A12FA001-AC4F-418D-AE19-62706E023703}">
                      <ahyp:hlinkClr val="tx"/>
                    </a:ext>
                  </a:extLst>
                </a:hlinkClick>
              </a:rPr>
              <a:t>Alex Vlassopulos Linkedin</a:t>
            </a:r>
            <a:r>
              <a:rPr lang="en-IE" sz="1000" u="sng">
                <a:solidFill>
                  <a:schemeClr val="dk1"/>
                </a:solidFill>
                <a:latin typeface="Calibri"/>
                <a:ea typeface="Calibri"/>
                <a:cs typeface="Calibri"/>
                <a:sym typeface="Calibri"/>
                <a:hlinkClick r:id="rId7">
                  <a:extLst>
                    <a:ext uri="{A12FA001-AC4F-418D-AE19-62706E023703}">
                      <ahyp:hlinkClr val="tx"/>
                    </a:ext>
                  </a:extLst>
                </a:hlinkClick>
              </a:rPr>
              <a:t> </a:t>
            </a:r>
            <a:endParaRPr sz="1000">
              <a:solidFill>
                <a:schemeClr val="dk1"/>
              </a:solidFill>
              <a:latin typeface="Calibri"/>
              <a:ea typeface="Calibri"/>
              <a:cs typeface="Calibri"/>
              <a:sym typeface="Calibri"/>
            </a:endParaRPr>
          </a:p>
        </p:txBody>
      </p:sp>
      <p:pic>
        <p:nvPicPr>
          <p:cNvPr descr="Alex Vlassopulos" id="528" name="Google Shape;528;p19"/>
          <p:cNvPicPr preferRelativeResize="0"/>
          <p:nvPr/>
        </p:nvPicPr>
        <p:blipFill rotWithShape="1">
          <a:blip r:embed="rId8">
            <a:alphaModFix/>
          </a:blip>
          <a:srcRect b="0" l="0" r="0" t="0"/>
          <a:stretch/>
        </p:blipFill>
        <p:spPr>
          <a:xfrm>
            <a:off x="1074343" y="1019946"/>
            <a:ext cx="3810000" cy="3810000"/>
          </a:xfrm>
          <a:prstGeom prst="rect">
            <a:avLst/>
          </a:prstGeom>
          <a:noFill/>
          <a:ln>
            <a:noFill/>
          </a:ln>
        </p:spPr>
      </p:pic>
      <p:sp>
        <p:nvSpPr>
          <p:cNvPr id="529" name="Google Shape;529;p19"/>
          <p:cNvSpPr txBox="1"/>
          <p:nvPr/>
        </p:nvSpPr>
        <p:spPr>
          <a:xfrm>
            <a:off x="6213694" y="122322"/>
            <a:ext cx="5528868" cy="6155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3400">
                <a:solidFill>
                  <a:srgbClr val="A6377D"/>
                </a:solidFill>
                <a:latin typeface="Calibri"/>
                <a:ea typeface="Calibri"/>
                <a:cs typeface="Calibri"/>
                <a:sym typeface="Calibri"/>
              </a:rPr>
              <a:t>Nuoret näyttävät tietä!</a:t>
            </a:r>
            <a:endParaRPr sz="3400">
              <a:solidFill>
                <a:schemeClr val="dk1"/>
              </a:solidFill>
              <a:latin typeface="Calibri"/>
              <a:ea typeface="Calibri"/>
              <a:cs typeface="Calibri"/>
              <a:sym typeface="Calibri"/>
            </a:endParaRPr>
          </a:p>
        </p:txBody>
      </p:sp>
      <p:sp>
        <p:nvSpPr>
          <p:cNvPr id="530" name="Google Shape;530;p19"/>
          <p:cNvSpPr txBox="1"/>
          <p:nvPr/>
        </p:nvSpPr>
        <p:spPr>
          <a:xfrm>
            <a:off x="117693" y="5196795"/>
            <a:ext cx="6096001"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1800" u="sng">
                <a:solidFill>
                  <a:srgbClr val="A6377D"/>
                </a:solidFill>
                <a:latin typeface="arial"/>
                <a:ea typeface="arial"/>
                <a:cs typeface="arial"/>
                <a:sym typeface="arial"/>
                <a:hlinkClick r:id="rId9">
                  <a:extLst>
                    <a:ext uri="{A12FA001-AC4F-418D-AE19-62706E023703}">
                      <ahyp:hlinkClr val="tx"/>
                    </a:ext>
                  </a:extLst>
                </a:hlinkClick>
              </a:rPr>
              <a:t>Kitche</a:t>
            </a:r>
            <a:r>
              <a:rPr b="0" i="0" lang="en-IE" sz="1800">
                <a:solidFill>
                  <a:srgbClr val="A6377D"/>
                </a:solidFill>
                <a:latin typeface="arial"/>
                <a:ea typeface="arial"/>
                <a:cs typeface="arial"/>
                <a:sym typeface="arial"/>
              </a:rPr>
              <a:t> on älykäs keittiön ruokajätesovellus kustannussäästöihin ja ruokahävikin vähentämiseen kotona. Säästä rahaa ruokaan. Hanki reseptejä ja saat muistutuksia ruuista kotona.</a:t>
            </a:r>
            <a:endParaRPr sz="1800">
              <a:solidFill>
                <a:srgbClr val="A6377D"/>
              </a:solidFill>
              <a:latin typeface="Calibri"/>
              <a:ea typeface="Calibri"/>
              <a:cs typeface="Calibri"/>
              <a:sym typeface="Calibri"/>
            </a:endParaRPr>
          </a:p>
        </p:txBody>
      </p:sp>
      <p:sp>
        <p:nvSpPr>
          <p:cNvPr id="531" name="Google Shape;531;p19"/>
          <p:cNvSpPr txBox="1"/>
          <p:nvPr/>
        </p:nvSpPr>
        <p:spPr>
          <a:xfrm>
            <a:off x="0" y="23162"/>
            <a:ext cx="5839676"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a:t>
            </a:r>
            <a:endParaRPr/>
          </a:p>
          <a:p>
            <a:pPr indent="0" lvl="0" marL="0" marR="0" rtl="0" algn="l">
              <a:spcBef>
                <a:spcPts val="0"/>
              </a:spcBef>
              <a:spcAft>
                <a:spcPts val="0"/>
              </a:spcAft>
              <a:buNone/>
            </a:pPr>
            <a:r>
              <a:rPr lang="en-IE" sz="1800">
                <a:solidFill>
                  <a:srgbClr val="A6377D"/>
                </a:solidFill>
                <a:latin typeface="Corben"/>
                <a:ea typeface="Corben"/>
                <a:cs typeface="Corben"/>
                <a:sym typeface="Corben"/>
              </a:rPr>
              <a:t>Ympäristö, kulutus, ruokajätteet, säästää rahaa</a:t>
            </a:r>
            <a:endParaRPr sz="1800">
              <a:solidFill>
                <a:srgbClr val="A6377D"/>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person wearing a mask&#10;&#10;Description automatically generated with low confidence" id="403" name="Google Shape;403;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4" name="Google Shape;404;p2"/>
          <p:cNvSpPr txBox="1"/>
          <p:nvPr>
            <p:ph idx="1" type="body"/>
          </p:nvPr>
        </p:nvSpPr>
        <p:spPr>
          <a:xfrm rot="-5400000">
            <a:off x="8345075" y="2833826"/>
            <a:ext cx="6297663"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TERVETULOA</a:t>
            </a:r>
            <a:endParaRPr/>
          </a:p>
        </p:txBody>
      </p:sp>
      <p:sp>
        <p:nvSpPr>
          <p:cNvPr id="405" name="Google Shape;405;p2"/>
          <p:cNvSpPr txBox="1"/>
          <p:nvPr/>
        </p:nvSpPr>
        <p:spPr>
          <a:xfrm>
            <a:off x="357809" y="166924"/>
            <a:ext cx="4943061" cy="697353"/>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E48E02"/>
              </a:buClr>
              <a:buSzPct val="100000"/>
              <a:buFont typeface="Arial"/>
              <a:buNone/>
            </a:pPr>
            <a:r>
              <a:rPr b="1" lang="en-IE" sz="2800">
                <a:solidFill>
                  <a:srgbClr val="E48E02"/>
                </a:solidFill>
                <a:latin typeface="Calibri"/>
                <a:ea typeface="Calibri"/>
                <a:cs typeface="Calibri"/>
                <a:sym typeface="Calibri"/>
              </a:rPr>
              <a:t>Kaikkien 6 moduulin yleiskatsaus	</a:t>
            </a:r>
            <a:endParaRPr/>
          </a:p>
        </p:txBody>
      </p:sp>
      <p:sp>
        <p:nvSpPr>
          <p:cNvPr id="406" name="Google Shape;406;p2"/>
          <p:cNvSpPr txBox="1"/>
          <p:nvPr>
            <p:ph idx="3" type="body"/>
          </p:nvPr>
        </p:nvSpPr>
        <p:spPr>
          <a:xfrm>
            <a:off x="179125" y="757449"/>
            <a:ext cx="5300400" cy="5638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48E02"/>
              </a:buClr>
              <a:buSzPts val="2200"/>
              <a:buNone/>
            </a:pPr>
            <a:r>
              <a:rPr b="1" lang="en-IE" sz="2200">
                <a:solidFill>
                  <a:srgbClr val="E48E02"/>
                </a:solidFill>
              </a:rPr>
              <a:t>Moduuli 1 </a:t>
            </a:r>
            <a:r>
              <a:rPr lang="en-IE" sz="2200">
                <a:solidFill>
                  <a:srgbClr val="3F3F3F"/>
                </a:solidFill>
              </a:rPr>
              <a:t>Digitaalinen Sosiaalinen Innovaatio</a:t>
            </a:r>
            <a:r>
              <a:rPr lang="en-IE" sz="2200">
                <a:solidFill>
                  <a:srgbClr val="3F3F3F"/>
                </a:solidFill>
              </a:rPr>
              <a:t> </a:t>
            </a:r>
            <a:r>
              <a:rPr lang="en-IE" sz="2200">
                <a:solidFill>
                  <a:srgbClr val="3F3F3F"/>
                </a:solidFill>
              </a:rPr>
              <a:t>Johdanto</a:t>
            </a:r>
            <a:r>
              <a:rPr lang="en-IE" sz="2200">
                <a:solidFill>
                  <a:srgbClr val="3F3F3F"/>
                </a:solidFill>
              </a:rPr>
              <a:t> – teknologian ja uuden median risteyksessä olevat mahdollisuudet</a:t>
            </a:r>
            <a:endParaRPr/>
          </a:p>
          <a:p>
            <a:pPr indent="0" lvl="0" marL="0" rtl="0" algn="l">
              <a:lnSpc>
                <a:spcPct val="90000"/>
              </a:lnSpc>
              <a:spcBef>
                <a:spcPts val="1000"/>
              </a:spcBef>
              <a:spcAft>
                <a:spcPts val="0"/>
              </a:spcAft>
              <a:buClr>
                <a:srgbClr val="E48E02"/>
              </a:buClr>
              <a:buSzPts val="2200"/>
              <a:buNone/>
            </a:pPr>
            <a:r>
              <a:rPr b="1" lang="en-IE" sz="2200">
                <a:solidFill>
                  <a:srgbClr val="E48E02"/>
                </a:solidFill>
              </a:rPr>
              <a:t>Moduuli 2 </a:t>
            </a:r>
            <a:r>
              <a:rPr lang="en-IE" sz="2200">
                <a:solidFill>
                  <a:srgbClr val="3F3F3F"/>
                </a:solidFill>
              </a:rPr>
              <a:t>Missä ovat mahdollisuudet nuorille? Sosiaalisten kysymysten ratkaisut terveyden, demokratian, kulutuksen, rahan, avoimuuden ja koulutuksen aloilla</a:t>
            </a:r>
            <a:endParaRPr sz="2200">
              <a:solidFill>
                <a:srgbClr val="3F3F3F"/>
              </a:solidFill>
            </a:endParaRPr>
          </a:p>
          <a:p>
            <a:pPr indent="0" lvl="0" marL="0" rtl="0" algn="l">
              <a:lnSpc>
                <a:spcPct val="90000"/>
              </a:lnSpc>
              <a:spcBef>
                <a:spcPts val="1000"/>
              </a:spcBef>
              <a:spcAft>
                <a:spcPts val="0"/>
              </a:spcAft>
              <a:buClr>
                <a:srgbClr val="E48E02"/>
              </a:buClr>
              <a:buSzPts val="2200"/>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lnSpc>
                <a:spcPct val="90000"/>
              </a:lnSpc>
              <a:spcBef>
                <a:spcPts val="1000"/>
              </a:spcBef>
              <a:spcAft>
                <a:spcPts val="0"/>
              </a:spcAft>
              <a:buClr>
                <a:srgbClr val="E48E02"/>
              </a:buClr>
              <a:buSzPts val="2200"/>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lnSpc>
                <a:spcPct val="90000"/>
              </a:lnSpc>
              <a:spcBef>
                <a:spcPts val="1000"/>
              </a:spcBef>
              <a:spcAft>
                <a:spcPts val="0"/>
              </a:spcAft>
              <a:buClr>
                <a:srgbClr val="E48E02"/>
              </a:buClr>
              <a:buSzPts val="2200"/>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lnSpc>
                <a:spcPct val="90000"/>
              </a:lnSpc>
              <a:spcBef>
                <a:spcPts val="1000"/>
              </a:spcBef>
              <a:spcAft>
                <a:spcPts val="0"/>
              </a:spcAft>
              <a:buClr>
                <a:srgbClr val="E48E02"/>
              </a:buClr>
              <a:buSzPts val="2200"/>
              <a:buNone/>
            </a:pPr>
            <a:r>
              <a:rPr b="1" lang="en-IE" sz="2200">
                <a:solidFill>
                  <a:srgbClr val="E48E02"/>
                </a:solidFill>
              </a:rPr>
              <a:t>Moduuli 6 </a:t>
            </a:r>
            <a:r>
              <a:rPr lang="en-IE" sz="2200">
                <a:solidFill>
                  <a:srgbClr val="3F3F3F"/>
                </a:solidFill>
              </a:rPr>
              <a:t>Sosiaalisen innovaation tehtävämarkkinointi - sydämen ja mielen tavoittaminen</a:t>
            </a:r>
            <a:endParaRPr sz="2200">
              <a:solidFill>
                <a:srgbClr val="3F3F3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20"/>
          <p:cNvSpPr txBox="1"/>
          <p:nvPr>
            <p:ph idx="2" type="body"/>
          </p:nvPr>
        </p:nvSpPr>
        <p:spPr>
          <a:xfrm>
            <a:off x="7034543" y="2642780"/>
            <a:ext cx="4927814"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600"/>
              <a:buNone/>
            </a:pPr>
            <a:r>
              <a:rPr i="1" lang="en-IE" sz="2600">
                <a:latin typeface="Open Sans"/>
                <a:ea typeface="Open Sans"/>
                <a:cs typeface="Open Sans"/>
                <a:sym typeface="Open Sans"/>
              </a:rPr>
              <a:t>‘(DSI) Digitaalinen sosiaalinen innovaatio tarkoittaa teknologiayrittäjien ja innovaattoreiden kasvavaa liikettä, jotka toimii kansalaisyhteiskunnan hyväksi ja kehittää digitaalisia ratkaisuja sosiaalisiin haasteisiin.</a:t>
            </a:r>
            <a:endParaRPr/>
          </a:p>
          <a:p>
            <a:pPr indent="0" lvl="0" marL="0" rtl="0" algn="ctr">
              <a:lnSpc>
                <a:spcPct val="90000"/>
              </a:lnSpc>
              <a:spcBef>
                <a:spcPts val="1000"/>
              </a:spcBef>
              <a:spcAft>
                <a:spcPts val="0"/>
              </a:spcAft>
              <a:buClr>
                <a:schemeClr val="lt1"/>
              </a:buClr>
              <a:buSzPts val="2000"/>
              <a:buNone/>
            </a:pPr>
            <a:r>
              <a:rPr i="1" lang="en-IE" sz="2000">
                <a:latin typeface="Open Sans"/>
                <a:ea typeface="Open Sans"/>
                <a:cs typeface="Open Sans"/>
                <a:sym typeface="Open Sans"/>
              </a:rPr>
              <a:t>Nesta.org.uk</a:t>
            </a:r>
            <a:endParaRPr/>
          </a:p>
          <a:p>
            <a:pPr indent="0" lvl="0" marL="0" rtl="0" algn="ctr">
              <a:lnSpc>
                <a:spcPct val="90000"/>
              </a:lnSpc>
              <a:spcBef>
                <a:spcPts val="1000"/>
              </a:spcBef>
              <a:spcAft>
                <a:spcPts val="0"/>
              </a:spcAft>
              <a:buClr>
                <a:schemeClr val="lt1"/>
              </a:buClr>
              <a:buSzPts val="2600"/>
              <a:buNone/>
            </a:pPr>
            <a:r>
              <a:t/>
            </a:r>
            <a:endParaRPr sz="2600"/>
          </a:p>
        </p:txBody>
      </p:sp>
      <p:pic>
        <p:nvPicPr>
          <p:cNvPr id="537" name="Google Shape;537;p20">
            <a:hlinkClick r:id="rId3"/>
          </p:cNvPr>
          <p:cNvPicPr preferRelativeResize="0"/>
          <p:nvPr>
            <p:ph idx="3" type="pic"/>
          </p:nvPr>
        </p:nvPicPr>
        <p:blipFill rotWithShape="1">
          <a:blip r:embed="rId4">
            <a:alphaModFix/>
          </a:blip>
          <a:srcRect b="0" l="3935" r="3936" t="0"/>
          <a:stretch/>
        </p:blipFill>
        <p:spPr>
          <a:xfrm>
            <a:off x="1270861" y="2019300"/>
            <a:ext cx="5331552" cy="3343275"/>
          </a:xfrm>
          <a:prstGeom prst="rect">
            <a:avLst/>
          </a:prstGeom>
          <a:noFill/>
          <a:ln>
            <a:noFill/>
          </a:ln>
        </p:spPr>
      </p:pic>
      <p:sp>
        <p:nvSpPr>
          <p:cNvPr id="538" name="Google Shape;538;p20"/>
          <p:cNvSpPr txBox="1"/>
          <p:nvPr/>
        </p:nvSpPr>
        <p:spPr>
          <a:xfrm>
            <a:off x="7034543" y="493083"/>
            <a:ext cx="4656210" cy="259242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lang="en-IE" sz="2400">
                <a:solidFill>
                  <a:schemeClr val="lt1"/>
                </a:solidFill>
                <a:latin typeface="Open Sans"/>
                <a:ea typeface="Open Sans"/>
                <a:cs typeface="Open Sans"/>
                <a:sym typeface="Open Sans"/>
              </a:rPr>
              <a:t>"Digitaalinen sosiaalinen innovaatio tuo ihmiset ja digitaaliteknologian yhteen vastaamaan sosiaalisiin ja ympäristöhaasteisiin”</a:t>
            </a:r>
            <a:endParaRPr/>
          </a:p>
          <a:p>
            <a:pPr indent="0" lvl="0" marL="0" marR="0" rtl="0" algn="ctr">
              <a:lnSpc>
                <a:spcPct val="90000"/>
              </a:lnSpc>
              <a:spcBef>
                <a:spcPts val="1000"/>
              </a:spcBef>
              <a:spcAft>
                <a:spcPts val="0"/>
              </a:spcAft>
              <a:buClr>
                <a:schemeClr val="lt1"/>
              </a:buClr>
              <a:buSzPts val="2000"/>
              <a:buFont typeface="Arial"/>
              <a:buNone/>
            </a:pPr>
            <a:r>
              <a:rPr i="1" lang="en-IE" sz="2000">
                <a:solidFill>
                  <a:schemeClr val="lt1"/>
                </a:solidFill>
                <a:latin typeface="Open Sans"/>
                <a:ea typeface="Open Sans"/>
                <a:cs typeface="Open Sans"/>
                <a:sym typeface="Open Sans"/>
              </a:rPr>
              <a:t>digitalsocial.eu</a:t>
            </a:r>
            <a:endParaRPr i="1" sz="2000">
              <a:solidFill>
                <a:schemeClr val="lt1"/>
              </a:solidFill>
              <a:latin typeface="Calibri"/>
              <a:ea typeface="Calibri"/>
              <a:cs typeface="Calibri"/>
              <a:sym typeface="Calibri"/>
            </a:endParaRPr>
          </a:p>
        </p:txBody>
      </p:sp>
      <p:sp>
        <p:nvSpPr>
          <p:cNvPr id="539" name="Google Shape;539;p20"/>
          <p:cNvSpPr txBox="1"/>
          <p:nvPr/>
        </p:nvSpPr>
        <p:spPr>
          <a:xfrm>
            <a:off x="1184494" y="316873"/>
            <a:ext cx="5653628" cy="94152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b="1" lang="en-IE" sz="3600">
                <a:solidFill>
                  <a:schemeClr val="lt1"/>
                </a:solidFill>
                <a:latin typeface="Arial"/>
                <a:ea typeface="Arial"/>
                <a:cs typeface="Arial"/>
                <a:sym typeface="Arial"/>
              </a:rPr>
              <a:t>Mikä on digitaalinen sosiaalinen innovaatio?</a:t>
            </a:r>
            <a:endParaRPr b="1" sz="36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1"/>
          <p:cNvSpPr txBox="1"/>
          <p:nvPr>
            <p:ph idx="1" type="body"/>
          </p:nvPr>
        </p:nvSpPr>
        <p:spPr>
          <a:xfrm>
            <a:off x="3966827" y="164612"/>
            <a:ext cx="7861650" cy="56954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3400"/>
              <a:buNone/>
            </a:pPr>
            <a:r>
              <a:rPr b="1" i="0" lang="en-IE" sz="3400">
                <a:solidFill>
                  <a:srgbClr val="40A67A"/>
                </a:solidFill>
              </a:rPr>
              <a:t>Digitaalinen</a:t>
            </a:r>
            <a:r>
              <a:rPr b="1" lang="en-IE" sz="3400">
                <a:solidFill>
                  <a:srgbClr val="40A67A"/>
                </a:solidFill>
              </a:rPr>
              <a:t> </a:t>
            </a:r>
            <a:r>
              <a:rPr b="1" i="0" lang="en-IE" sz="3400">
                <a:solidFill>
                  <a:srgbClr val="40A67A"/>
                </a:solidFill>
              </a:rPr>
              <a:t>sosiaalinen innovaatio muuttaa jo elämäämme</a:t>
            </a:r>
            <a:endParaRPr/>
          </a:p>
          <a:p>
            <a:pPr indent="0" lvl="0" marL="0" rtl="0" algn="l">
              <a:lnSpc>
                <a:spcPct val="90000"/>
              </a:lnSpc>
              <a:spcBef>
                <a:spcPts val="1000"/>
              </a:spcBef>
              <a:spcAft>
                <a:spcPts val="0"/>
              </a:spcAft>
              <a:buClr>
                <a:srgbClr val="3F3F3F"/>
              </a:buClr>
              <a:buSzPts val="2400"/>
              <a:buNone/>
            </a:pPr>
            <a:r>
              <a:rPr b="0" i="0" lang="en-IE">
                <a:solidFill>
                  <a:srgbClr val="3F3F3F"/>
                </a:solidFill>
              </a:rPr>
              <a:t>Tuhannet ihmiset, projektit ja organisaatiot käyttävät digitaalista tekniikkaa kaikkialla maailmassa </a:t>
            </a:r>
            <a:r>
              <a:rPr b="1" i="1" lang="en-IE">
                <a:solidFill>
                  <a:srgbClr val="A6377D"/>
                </a:solidFill>
              </a:rPr>
              <a:t>vastaamaan sosiaalisiin ja ympäristöhaasteisiin</a:t>
            </a:r>
            <a:r>
              <a:rPr b="0" i="0" lang="en-IE">
                <a:solidFill>
                  <a:srgbClr val="A6377D"/>
                </a:solidFill>
              </a:rPr>
              <a:t> </a:t>
            </a:r>
            <a:r>
              <a:rPr b="0" i="0" lang="en-IE"/>
              <a:t>eri alueilla,  </a:t>
            </a:r>
            <a:r>
              <a:rPr b="1" lang="en-IE" u="sng">
                <a:solidFill>
                  <a:srgbClr val="3F3F3F"/>
                </a:solidFill>
                <a:hlinkClick r:id="rId3">
                  <a:extLst>
                    <a:ext uri="{A12FA001-AC4F-418D-AE19-62706E023703}">
                      <ahyp:hlinkClr val="tx"/>
                    </a:ext>
                  </a:extLst>
                </a:hlinkClick>
              </a:rPr>
              <a:t>healthcare</a:t>
            </a:r>
            <a:r>
              <a:rPr lang="en-IE">
                <a:solidFill>
                  <a:srgbClr val="3F3F3F"/>
                </a:solidFill>
              </a:rPr>
              <a:t>, </a:t>
            </a:r>
            <a:r>
              <a:rPr b="1" lang="en-IE" u="sng">
                <a:solidFill>
                  <a:srgbClr val="3F3F3F"/>
                </a:solidFill>
                <a:hlinkClick r:id="rId4">
                  <a:extLst>
                    <a:ext uri="{A12FA001-AC4F-418D-AE19-62706E023703}">
                      <ahyp:hlinkClr val="tx"/>
                    </a:ext>
                  </a:extLst>
                </a:hlinkClick>
              </a:rPr>
              <a:t>education and employment</a:t>
            </a:r>
            <a:r>
              <a:rPr lang="en-IE">
                <a:solidFill>
                  <a:srgbClr val="3F3F3F"/>
                </a:solidFill>
              </a:rPr>
              <a:t> to </a:t>
            </a:r>
            <a:r>
              <a:rPr b="1" lang="en-IE" u="sng">
                <a:solidFill>
                  <a:srgbClr val="3F3F3F"/>
                </a:solidFill>
                <a:hlinkClick r:id="rId5">
                  <a:extLst>
                    <a:ext uri="{A12FA001-AC4F-418D-AE19-62706E023703}">
                      <ahyp:hlinkClr val="tx"/>
                    </a:ext>
                  </a:extLst>
                </a:hlinkClick>
              </a:rPr>
              <a:t>democratic participation</a:t>
            </a:r>
            <a:r>
              <a:rPr lang="en-IE">
                <a:solidFill>
                  <a:srgbClr val="3F3F3F"/>
                </a:solidFill>
              </a:rPr>
              <a:t>, </a:t>
            </a:r>
            <a:r>
              <a:rPr b="1" lang="en-IE" u="sng">
                <a:solidFill>
                  <a:srgbClr val="3F3F3F"/>
                </a:solidFill>
                <a:hlinkClick r:id="rId6">
                  <a:extLst>
                    <a:ext uri="{A12FA001-AC4F-418D-AE19-62706E023703}">
                      <ahyp:hlinkClr val="tx"/>
                    </a:ext>
                  </a:extLst>
                </a:hlinkClick>
              </a:rPr>
              <a:t>migration</a:t>
            </a:r>
            <a:r>
              <a:rPr lang="en-IE">
                <a:solidFill>
                  <a:srgbClr val="3F3F3F"/>
                </a:solidFill>
              </a:rPr>
              <a:t> ja </a:t>
            </a:r>
            <a:r>
              <a:rPr b="1" lang="en-IE" u="sng">
                <a:solidFill>
                  <a:srgbClr val="3F3F3F"/>
                </a:solidFill>
                <a:hlinkClick r:id="rId7">
                  <a:extLst>
                    <a:ext uri="{A12FA001-AC4F-418D-AE19-62706E023703}">
                      <ahyp:hlinkClr val="tx"/>
                    </a:ext>
                  </a:extLst>
                </a:hlinkClick>
              </a:rPr>
              <a:t>the environment</a:t>
            </a:r>
            <a:r>
              <a:rPr lang="en-IE">
                <a:solidFill>
                  <a:srgbClr val="3F3F3F"/>
                </a:solidFill>
              </a:rPr>
              <a:t>. </a:t>
            </a:r>
            <a:endParaRPr/>
          </a:p>
          <a:p>
            <a:pPr indent="0" lvl="0" marL="0" rtl="0" algn="l">
              <a:lnSpc>
                <a:spcPct val="90000"/>
              </a:lnSpc>
              <a:spcBef>
                <a:spcPts val="1000"/>
              </a:spcBef>
              <a:spcAft>
                <a:spcPts val="0"/>
              </a:spcAft>
              <a:buClr>
                <a:srgbClr val="3F3F3F"/>
              </a:buClr>
              <a:buSzPts val="2400"/>
              <a:buNone/>
            </a:pPr>
            <a:r>
              <a:rPr lang="en-IE">
                <a:solidFill>
                  <a:srgbClr val="3F3F3F"/>
                </a:solidFill>
              </a:rPr>
              <a:t>Nuoret raivaavat polkua tällä alueella.</a:t>
            </a:r>
            <a:endParaRPr b="0" i="0" sz="1000">
              <a:solidFill>
                <a:srgbClr val="3F3F3F"/>
              </a:solidFill>
            </a:endParaRPr>
          </a:p>
          <a:p>
            <a:pPr indent="0" lvl="0" marL="0" rtl="0" algn="l">
              <a:lnSpc>
                <a:spcPct val="90000"/>
              </a:lnSpc>
              <a:spcBef>
                <a:spcPts val="1000"/>
              </a:spcBef>
              <a:spcAft>
                <a:spcPts val="0"/>
              </a:spcAft>
              <a:buClr>
                <a:srgbClr val="A6377D"/>
              </a:buClr>
              <a:buSzPts val="2400"/>
              <a:buNone/>
            </a:pPr>
            <a:r>
              <a:rPr b="1" lang="en-IE">
                <a:solidFill>
                  <a:srgbClr val="A6377D"/>
                </a:solidFill>
              </a:rPr>
              <a:t>Näissä aloitteissa käytetään laajaa valikoimaa vakiintuneita ja uusia tekniikoita </a:t>
            </a:r>
            <a:r>
              <a:rPr lang="en-IE">
                <a:solidFill>
                  <a:srgbClr val="3F3F3F"/>
                </a:solidFill>
              </a:rPr>
              <a:t>s</a:t>
            </a:r>
            <a:r>
              <a:rPr b="0" i="0" lang="en-IE">
                <a:solidFill>
                  <a:srgbClr val="3F3F3F"/>
                </a:solidFill>
              </a:rPr>
              <a:t>isältää yhteistyöalustat, avoimen datan, kansalaisten tunnistamisen, digitaalisen valmistuksen, avoimen laitteiston, lohkoketjun, koneoppimisen sekä lisätyn ja virtuaalisen todellisuuden - jotta kansalaiset voisivat tehdä yhteistyötä ja tarjota sosiaalisia vaikutuksia.</a:t>
            </a:r>
            <a:endParaRPr/>
          </a:p>
          <a:p>
            <a:pPr indent="0" lvl="0" marL="0" rtl="0" algn="l">
              <a:lnSpc>
                <a:spcPct val="90000"/>
              </a:lnSpc>
              <a:spcBef>
                <a:spcPts val="1000"/>
              </a:spcBef>
              <a:spcAft>
                <a:spcPts val="0"/>
              </a:spcAft>
              <a:buClr>
                <a:srgbClr val="40A67A"/>
              </a:buClr>
              <a:buSzPts val="1800"/>
              <a:buNone/>
            </a:pPr>
            <a:r>
              <a:rPr i="1" lang="en-IE" sz="1800" u="sng">
                <a:solidFill>
                  <a:srgbClr val="40A67A"/>
                </a:solidFill>
                <a:hlinkClick r:id="rId8">
                  <a:extLst>
                    <a:ext uri="{A12FA001-AC4F-418D-AE19-62706E023703}">
                      <ahyp:hlinkClr val="tx"/>
                    </a:ext>
                  </a:extLst>
                </a:hlinkClick>
              </a:rPr>
              <a:t>digitalsocial.eu</a:t>
            </a:r>
            <a:endParaRPr i="1" sz="1800">
              <a:solidFill>
                <a:srgbClr val="40A67A"/>
              </a:solidFill>
            </a:endParaRPr>
          </a:p>
        </p:txBody>
      </p:sp>
      <p:sp>
        <p:nvSpPr>
          <p:cNvPr id="545" name="Google Shape;545;p21"/>
          <p:cNvSpPr txBox="1"/>
          <p:nvPr>
            <p:ph idx="2" type="body"/>
          </p:nvPr>
        </p:nvSpPr>
        <p:spPr>
          <a:xfrm>
            <a:off x="363525" y="280650"/>
            <a:ext cx="3090900" cy="5579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4200"/>
              <a:buNone/>
            </a:pPr>
            <a:r>
              <a:rPr b="1" lang="en-IE" sz="4200"/>
              <a:t>Digitaalinen sosiaalinen innovaatio</a:t>
            </a:r>
            <a:endParaRPr/>
          </a:p>
          <a:p>
            <a:pPr indent="0" lvl="0" marL="0" rtl="0" algn="l">
              <a:lnSpc>
                <a:spcPct val="90000"/>
              </a:lnSpc>
              <a:spcBef>
                <a:spcPts val="1000"/>
              </a:spcBef>
              <a:spcAft>
                <a:spcPts val="0"/>
              </a:spcAft>
              <a:buClr>
                <a:schemeClr val="lt1"/>
              </a:buClr>
              <a:buSzPts val="3600"/>
              <a:buNone/>
            </a:pPr>
            <a:r>
              <a:rPr lang="en-IE"/>
              <a:t>Rohkaista kansalaisia tekemään yhteistyötä ja tuottamaan sosiaalisia vaikutuksia!</a:t>
            </a:r>
            <a:endParaRPr/>
          </a:p>
          <a:p>
            <a:pPr indent="0" lvl="0" marL="0" rtl="0" algn="l">
              <a:lnSpc>
                <a:spcPct val="90000"/>
              </a:lnSpc>
              <a:spcBef>
                <a:spcPts val="1000"/>
              </a:spcBef>
              <a:spcAft>
                <a:spcPts val="0"/>
              </a:spcAft>
              <a:buClr>
                <a:schemeClr val="lt1"/>
              </a:buClr>
              <a:buSzPts val="2200"/>
              <a:buNone/>
            </a:pPr>
            <a:r>
              <a:rPr lang="en-IE" sz="2200"/>
              <a:t>Lue artikkeli </a:t>
            </a:r>
            <a:r>
              <a:rPr lang="en-IE" sz="2200" u="sng">
                <a:solidFill>
                  <a:schemeClr val="hlink"/>
                </a:solidFill>
                <a:hlinkClick r:id="rId9"/>
              </a:rPr>
              <a:t>here</a:t>
            </a:r>
            <a:endParaRPr sz="2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2"/>
          <p:cNvSpPr txBox="1"/>
          <p:nvPr>
            <p:ph idx="1" type="body"/>
          </p:nvPr>
        </p:nvSpPr>
        <p:spPr>
          <a:xfrm>
            <a:off x="3763625" y="71628"/>
            <a:ext cx="8138400" cy="691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6BE92"/>
              </a:buClr>
              <a:buSzPts val="2600"/>
              <a:buNone/>
            </a:pPr>
            <a:r>
              <a:rPr b="1" i="0" lang="en-IE" sz="2600">
                <a:solidFill>
                  <a:srgbClr val="56BE92"/>
                </a:solidFill>
              </a:rPr>
              <a:t>Digitaaliselle</a:t>
            </a:r>
            <a:r>
              <a:rPr b="1" lang="en-IE" sz="2600">
                <a:solidFill>
                  <a:srgbClr val="56BE92"/>
                </a:solidFill>
              </a:rPr>
              <a:t> </a:t>
            </a:r>
            <a:r>
              <a:rPr b="1" i="0" lang="en-IE" sz="2600">
                <a:solidFill>
                  <a:srgbClr val="56BE92"/>
                </a:solidFill>
              </a:rPr>
              <a:t>sosiaaliselle innovaatiolle on ominaista</a:t>
            </a:r>
            <a:endParaRPr/>
          </a:p>
          <a:p>
            <a:pPr indent="0" lvl="0" marL="0" rtl="0" algn="l">
              <a:lnSpc>
                <a:spcPct val="90000"/>
              </a:lnSpc>
              <a:spcBef>
                <a:spcPts val="1000"/>
              </a:spcBef>
              <a:spcAft>
                <a:spcPts val="0"/>
              </a:spcAft>
              <a:buClr>
                <a:srgbClr val="3F3F3F"/>
              </a:buClr>
              <a:buSzPts val="2400"/>
              <a:buNone/>
            </a:pPr>
            <a:r>
              <a:rPr b="1" lang="en-IE">
                <a:solidFill>
                  <a:srgbClr val="3F3F3F"/>
                </a:solidFill>
              </a:rPr>
              <a:t>Sosiaalisten tai ympäristövaikutusten </a:t>
            </a:r>
            <a:r>
              <a:rPr lang="en-IE">
                <a:solidFill>
                  <a:srgbClr val="3F3F3F"/>
                </a:solidFill>
              </a:rPr>
              <a:t>merkityksen asettaminen ennen taloudellista tuottoa. Sitoutua </a:t>
            </a:r>
            <a:r>
              <a:rPr b="1" lang="en-IE">
                <a:solidFill>
                  <a:srgbClr val="3F3F3F"/>
                </a:solidFill>
              </a:rPr>
              <a:t>avoimuuteen, yhteistyöhön ja kansalaisten vaikutusmahdollisuuksiin</a:t>
            </a:r>
            <a:r>
              <a:rPr i="0" lang="en-IE">
                <a:solidFill>
                  <a:srgbClr val="3F3F3F"/>
                </a:solidFill>
              </a:rPr>
              <a:t>. </a:t>
            </a:r>
            <a:r>
              <a:rPr i="1" lang="en-IE" sz="2000" u="sng">
                <a:solidFill>
                  <a:srgbClr val="40A67A"/>
                </a:solidFill>
                <a:hlinkClick r:id="rId3">
                  <a:extLst>
                    <a:ext uri="{A12FA001-AC4F-418D-AE19-62706E023703}">
                      <ahyp:hlinkClr val="tx"/>
                    </a:ext>
                  </a:extLst>
                </a:hlinkClick>
              </a:rPr>
              <a:t>digitalsocial.eu</a:t>
            </a:r>
            <a:br>
              <a:rPr lang="en-IE" sz="2000">
                <a:solidFill>
                  <a:srgbClr val="3F3F3F"/>
                </a:solidFill>
              </a:rPr>
            </a:br>
            <a:endParaRPr i="0" sz="2000">
              <a:solidFill>
                <a:srgbClr val="3F3F3F"/>
              </a:solidFill>
            </a:endParaRPr>
          </a:p>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DSI hyödyntää digitaalista tekniikkaa</a:t>
            </a:r>
            <a:r>
              <a:rPr b="1" lang="en-IE">
                <a:solidFill>
                  <a:srgbClr val="A6377D"/>
                </a:solidFill>
              </a:rPr>
              <a:t> parantaakseen elämää ja suuntaamalla tekniikkaa</a:t>
            </a:r>
            <a:r>
              <a:rPr lang="en-IE">
                <a:solidFill>
                  <a:srgbClr val="3F3F3F"/>
                </a:solidFill>
              </a:rPr>
              <a:t> kohti yhteiskunnallisempia päämääriä.</a:t>
            </a:r>
            <a:endParaRPr/>
          </a:p>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Annetaan kansalaisille mahdollisuus </a:t>
            </a:r>
            <a:r>
              <a:rPr b="1" lang="en-IE">
                <a:solidFill>
                  <a:srgbClr val="A6377D"/>
                </a:solidFill>
              </a:rPr>
              <a:t>hallita elämää paremmin </a:t>
            </a:r>
            <a:r>
              <a:rPr lang="en-IE">
                <a:solidFill>
                  <a:srgbClr val="3F3F3F"/>
                </a:solidFill>
              </a:rPr>
              <a:t>ja käyttää kollektiivisia tietoja ja taitoja positiiviseen muutokseen</a:t>
            </a:r>
            <a:endParaRPr/>
          </a:p>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Lisätä hallituksen, liike-elämän ja kansalaisyhteiskunnan </a:t>
            </a:r>
            <a:r>
              <a:rPr b="1" lang="en-IE">
                <a:solidFill>
                  <a:srgbClr val="A6377D"/>
                </a:solidFill>
              </a:rPr>
              <a:t>vastuuvelvollisuutta ja avoimuutta.</a:t>
            </a:r>
            <a:endParaRPr/>
          </a:p>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Edistää ja tuottaa </a:t>
            </a:r>
            <a:r>
              <a:rPr b="1" lang="en-IE">
                <a:solidFill>
                  <a:srgbClr val="A6377D"/>
                </a:solidFill>
              </a:rPr>
              <a:t>vaihtoehtoja hallitseville teknologia- ja liiketoimintamalleille</a:t>
            </a:r>
            <a:r>
              <a:rPr lang="en-IE">
                <a:solidFill>
                  <a:srgbClr val="3F3F3F"/>
                </a:solidFill>
              </a:rPr>
              <a:t>. Vaihtoehtoja, jotka ovat enemmin avoimia ja yhteistyöhön perustuvia kuin suljettuja tai kilpailukykyisiä;</a:t>
            </a:r>
            <a:endParaRPr b="0" i="0">
              <a:solidFill>
                <a:srgbClr val="3F3F3F"/>
              </a:solidFill>
            </a:endParaRPr>
          </a:p>
          <a:p>
            <a:pPr indent="-342900" lvl="0" marL="342900" rtl="0" algn="l">
              <a:lnSpc>
                <a:spcPct val="90000"/>
              </a:lnSpc>
              <a:spcBef>
                <a:spcPts val="0"/>
              </a:spcBef>
              <a:spcAft>
                <a:spcPts val="0"/>
              </a:spcAft>
              <a:buClr>
                <a:srgbClr val="3F3F3F"/>
              </a:buClr>
              <a:buSzPts val="2400"/>
              <a:buFont typeface="Noto Sans Symbols"/>
              <a:buChar char="✔"/>
            </a:pPr>
            <a:r>
              <a:rPr lang="en-IE">
                <a:solidFill>
                  <a:srgbClr val="3F3F3F"/>
                </a:solidFill>
              </a:rPr>
              <a:t>Käyttää tekniikkaa ympäristön </a:t>
            </a:r>
            <a:r>
              <a:rPr b="1" lang="en-IE">
                <a:solidFill>
                  <a:srgbClr val="A6377D"/>
                </a:solidFill>
              </a:rPr>
              <a:t>kannalta kestävämmän yhteiskunnan luomiseen.</a:t>
            </a:r>
            <a:br>
              <a:rPr b="1" lang="en-IE">
                <a:solidFill>
                  <a:srgbClr val="A6377D"/>
                </a:solidFill>
              </a:rPr>
            </a:br>
            <a:endParaRPr b="1" i="0">
              <a:solidFill>
                <a:srgbClr val="A6377D"/>
              </a:solidFill>
            </a:endParaRPr>
          </a:p>
        </p:txBody>
      </p:sp>
      <p:sp>
        <p:nvSpPr>
          <p:cNvPr id="551" name="Google Shape;551;p22"/>
          <p:cNvSpPr txBox="1"/>
          <p:nvPr>
            <p:ph idx="2" type="body"/>
          </p:nvPr>
        </p:nvSpPr>
        <p:spPr>
          <a:xfrm>
            <a:off x="363525" y="280650"/>
            <a:ext cx="3013500" cy="53775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rPr b="1" lang="en-IE" sz="16000"/>
              <a:t>Digitaalinen- sosiaalinen innovaatio</a:t>
            </a:r>
            <a:endParaRPr b="1" sz="16000"/>
          </a:p>
          <a:p>
            <a:pPr indent="0" lvl="0" marL="0" rtl="0" algn="l">
              <a:lnSpc>
                <a:spcPct val="90000"/>
              </a:lnSpc>
              <a:spcBef>
                <a:spcPts val="1000"/>
              </a:spcBef>
              <a:spcAft>
                <a:spcPts val="0"/>
              </a:spcAft>
              <a:buClr>
                <a:schemeClr val="lt1"/>
              </a:buClr>
              <a:buSzPct val="100000"/>
              <a:buNone/>
            </a:pPr>
            <a:r>
              <a:t/>
            </a:r>
            <a:endParaRPr b="1"/>
          </a:p>
          <a:p>
            <a:pPr indent="0" lvl="0" marL="0" rtl="0" algn="l">
              <a:lnSpc>
                <a:spcPct val="90000"/>
              </a:lnSpc>
              <a:spcBef>
                <a:spcPts val="1000"/>
              </a:spcBef>
              <a:spcAft>
                <a:spcPts val="0"/>
              </a:spcAft>
              <a:buClr>
                <a:schemeClr val="lt1"/>
              </a:buClr>
              <a:buSzPct val="100000"/>
              <a:buNone/>
            </a:pPr>
            <a:r>
              <a:t/>
            </a:r>
            <a:endParaRPr b="1"/>
          </a:p>
          <a:p>
            <a:pPr indent="0" lvl="0" marL="0" rtl="0" algn="l">
              <a:lnSpc>
                <a:spcPct val="120000"/>
              </a:lnSpc>
              <a:spcBef>
                <a:spcPts val="0"/>
              </a:spcBef>
              <a:spcAft>
                <a:spcPts val="0"/>
              </a:spcAft>
              <a:buClr>
                <a:schemeClr val="lt1"/>
              </a:buClr>
              <a:buSzPct val="100000"/>
              <a:buNone/>
            </a:pPr>
            <a:r>
              <a:rPr lang="en-IE" sz="12800"/>
              <a:t>Rohkaista</a:t>
            </a:r>
            <a:r>
              <a:rPr lang="en-IE" sz="12800"/>
              <a:t> kansalaisia tekemään yhteistyötä ja tuottamaan sosiaalisia vaikutuksia!</a:t>
            </a:r>
            <a:endParaRPr/>
          </a:p>
          <a:p>
            <a:pPr indent="0" lvl="0" marL="0" rtl="0" algn="l">
              <a:lnSpc>
                <a:spcPct val="90000"/>
              </a:lnSpc>
              <a:spcBef>
                <a:spcPts val="1000"/>
              </a:spcBef>
              <a:spcAft>
                <a:spcPts val="0"/>
              </a:spcAft>
              <a:buClr>
                <a:schemeClr val="lt1"/>
              </a:buClr>
              <a:buSzPct val="100000"/>
              <a:buNone/>
            </a:pPr>
            <a:r>
              <a:t/>
            </a:r>
            <a:endParaRPr sz="12800"/>
          </a:p>
          <a:p>
            <a:pPr indent="0" lvl="0" marL="0" rtl="0" algn="l">
              <a:lnSpc>
                <a:spcPct val="90000"/>
              </a:lnSpc>
              <a:spcBef>
                <a:spcPts val="1000"/>
              </a:spcBef>
              <a:spcAft>
                <a:spcPts val="0"/>
              </a:spcAft>
              <a:buClr>
                <a:schemeClr val="lt1"/>
              </a:buClr>
              <a:buSzPct val="52631"/>
              <a:buNone/>
            </a:pPr>
            <a:r>
              <a:rPr lang="en-IE" sz="7600"/>
              <a:t>Lue artikkeli </a:t>
            </a:r>
            <a:r>
              <a:rPr lang="en-IE" sz="7600" u="sng">
                <a:solidFill>
                  <a:schemeClr val="hlink"/>
                </a:solidFill>
                <a:hlinkClick r:id="rId4"/>
              </a:rPr>
              <a:t>here</a:t>
            </a:r>
            <a:endParaRPr sz="7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23"/>
          <p:cNvSpPr txBox="1"/>
          <p:nvPr/>
        </p:nvSpPr>
        <p:spPr>
          <a:xfrm>
            <a:off x="697790" y="515791"/>
            <a:ext cx="10796420" cy="100820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F3F3F"/>
              </a:buClr>
              <a:buSzPts val="6600"/>
              <a:buFont typeface="Arial"/>
              <a:buNone/>
            </a:pPr>
            <a:r>
              <a:rPr b="1" lang="en-IE" sz="6600">
                <a:solidFill>
                  <a:srgbClr val="3F3F3F"/>
                </a:solidFill>
                <a:latin typeface="Calibri"/>
                <a:ea typeface="Calibri"/>
                <a:cs typeface="Calibri"/>
                <a:sym typeface="Calibri"/>
              </a:rPr>
              <a:t>AIHE 2</a:t>
            </a:r>
            <a:endParaRPr/>
          </a:p>
          <a:p>
            <a:pPr indent="0" lvl="0" marL="0" marR="0" rtl="0" algn="l">
              <a:lnSpc>
                <a:spcPct val="90000"/>
              </a:lnSpc>
              <a:spcBef>
                <a:spcPts val="1000"/>
              </a:spcBef>
              <a:spcAft>
                <a:spcPts val="0"/>
              </a:spcAft>
              <a:buClr>
                <a:srgbClr val="ED2A59"/>
              </a:buClr>
              <a:buSzPts val="2800"/>
              <a:buFont typeface="Arial"/>
              <a:buNone/>
            </a:pPr>
            <a:r>
              <a:rPr b="1" lang="en-IE" sz="2800">
                <a:solidFill>
                  <a:srgbClr val="ED2A59"/>
                </a:solidFill>
                <a:latin typeface="Calibri"/>
                <a:ea typeface="Calibri"/>
                <a:cs typeface="Calibri"/>
                <a:sym typeface="Calibri"/>
              </a:rPr>
              <a:t>Moduuli 1, Aihe 2 </a:t>
            </a:r>
            <a:r>
              <a:rPr lang="en-IE" sz="2400">
                <a:solidFill>
                  <a:srgbClr val="3F3F3F"/>
                </a:solidFill>
                <a:latin typeface="Calibri"/>
                <a:ea typeface="Calibri"/>
                <a:cs typeface="Calibri"/>
                <a:sym typeface="Calibri"/>
              </a:rPr>
              <a:t>Valaisemme nyt YDSI-taitojen ominaisuuksia ja piirteitä. Suurinta osaa sosiaalisista innovaattoreista ei motivoi raha tai voitto, vaan vahva tahto tehdä jotain hyvää. Me poistamme myytin, jonka mukaan tekemällä hyvää yrityksen tai organisaation kautta uhrataan mahdollisuus ansaita pääomaa ja luoda itselleen toimeentulo. </a:t>
            </a:r>
            <a:r>
              <a:rPr b="1" lang="en-IE" sz="2400">
                <a:solidFill>
                  <a:srgbClr val="ED2A59"/>
                </a:solidFill>
                <a:latin typeface="Calibri"/>
                <a:ea typeface="Calibri"/>
                <a:cs typeface="Calibri"/>
                <a:sym typeface="Calibri"/>
              </a:rPr>
              <a:t>"Monet nuoret innovaattorit eivät tajua olevansa sosiaalisia yrittäjiä"</a:t>
            </a:r>
            <a:endParaRPr b="1" sz="2800">
              <a:solidFill>
                <a:srgbClr val="ED2A59"/>
              </a:solidFill>
              <a:latin typeface="Calibri"/>
              <a:ea typeface="Calibri"/>
              <a:cs typeface="Calibri"/>
              <a:sym typeface="Calibri"/>
            </a:endParaRPr>
          </a:p>
          <a:p>
            <a:pPr indent="-431800" lvl="0" marL="457200" marR="0" rtl="0" algn="l">
              <a:lnSpc>
                <a:spcPct val="90000"/>
              </a:lnSpc>
              <a:spcBef>
                <a:spcPts val="1000"/>
              </a:spcBef>
              <a:spcAft>
                <a:spcPts val="0"/>
              </a:spcAft>
              <a:buClr>
                <a:schemeClr val="dk1"/>
              </a:buClr>
              <a:buSzPts val="400"/>
              <a:buFont typeface="Noto Sans Symbols"/>
              <a:buNone/>
            </a:pPr>
            <a:r>
              <a:t/>
            </a:r>
            <a:endParaRPr sz="400">
              <a:solidFill>
                <a:srgbClr val="3F3F3F"/>
              </a:solidFill>
              <a:latin typeface="Calibri"/>
              <a:ea typeface="Calibri"/>
              <a:cs typeface="Calibri"/>
              <a:sym typeface="Calibri"/>
            </a:endParaRPr>
          </a:p>
          <a:p>
            <a:pPr indent="-457200" lvl="0" marL="457200" marR="0" rtl="0" algn="l">
              <a:lnSpc>
                <a:spcPct val="90000"/>
              </a:lnSpc>
              <a:spcBef>
                <a:spcPts val="1000"/>
              </a:spcBef>
              <a:spcAft>
                <a:spcPts val="0"/>
              </a:spcAft>
              <a:buClr>
                <a:srgbClr val="3F3F3F"/>
              </a:buClr>
              <a:buSzPts val="2800"/>
              <a:buFont typeface="Noto Sans Symbols"/>
              <a:buChar char="✔"/>
            </a:pPr>
            <a:r>
              <a:rPr lang="en-IE" sz="2800">
                <a:solidFill>
                  <a:srgbClr val="3F3F3F"/>
                </a:solidFill>
                <a:latin typeface="Calibri"/>
                <a:ea typeface="Calibri"/>
                <a:cs typeface="Calibri"/>
                <a:sym typeface="Calibri"/>
              </a:rPr>
              <a:t>Oletko sinä kasvamassa YDSIksi?</a:t>
            </a:r>
            <a:endParaRPr/>
          </a:p>
          <a:p>
            <a:pPr indent="-457200" lvl="0" marL="457200" marR="0" rtl="0" algn="l">
              <a:lnSpc>
                <a:spcPct val="90000"/>
              </a:lnSpc>
              <a:spcBef>
                <a:spcPts val="1000"/>
              </a:spcBef>
              <a:spcAft>
                <a:spcPts val="0"/>
              </a:spcAft>
              <a:buClr>
                <a:srgbClr val="3F3F3F"/>
              </a:buClr>
              <a:buSzPts val="2800"/>
              <a:buFont typeface="Noto Sans Symbols"/>
              <a:buChar char="✔"/>
            </a:pPr>
            <a:r>
              <a:rPr lang="en-IE" sz="2800">
                <a:solidFill>
                  <a:srgbClr val="3F3F3F"/>
                </a:solidFill>
                <a:latin typeface="Calibri"/>
                <a:ea typeface="Calibri"/>
                <a:cs typeface="Calibri"/>
                <a:sym typeface="Calibri"/>
              </a:rPr>
              <a:t>Valokeilassa YDSI-taitojen ominaisuuksia ja piirteitä</a:t>
            </a:r>
            <a:endParaRPr/>
          </a:p>
          <a:p>
            <a:pPr indent="-457200" lvl="0" marL="457200" marR="0" rtl="0" algn="l">
              <a:lnSpc>
                <a:spcPct val="90000"/>
              </a:lnSpc>
              <a:spcBef>
                <a:spcPts val="1000"/>
              </a:spcBef>
              <a:spcAft>
                <a:spcPts val="0"/>
              </a:spcAft>
              <a:buClr>
                <a:srgbClr val="3F3F3F"/>
              </a:buClr>
              <a:buSzPts val="2800"/>
              <a:buFont typeface="Noto Sans Symbols"/>
              <a:buChar char="✔"/>
            </a:pPr>
            <a:r>
              <a:rPr lang="en-IE" sz="2800">
                <a:solidFill>
                  <a:srgbClr val="3F3F3F"/>
                </a:solidFill>
                <a:latin typeface="Calibri"/>
                <a:ea typeface="Calibri"/>
                <a:cs typeface="Calibri"/>
                <a:sym typeface="Calibri"/>
              </a:rPr>
              <a:t>Supervoimasi: tuo esiin sosiaalisen innovaattorin digitaaliset taitosi</a:t>
            </a:r>
            <a:endParaRPr/>
          </a:p>
          <a:p>
            <a:pPr indent="-457200" lvl="0" marL="457200" marR="0" rtl="0" algn="l">
              <a:lnSpc>
                <a:spcPct val="90000"/>
              </a:lnSpc>
              <a:spcBef>
                <a:spcPts val="1000"/>
              </a:spcBef>
              <a:spcAft>
                <a:spcPts val="0"/>
              </a:spcAft>
              <a:buClr>
                <a:srgbClr val="3F3F3F"/>
              </a:buClr>
              <a:buSzPts val="2800"/>
              <a:buFont typeface="Noto Sans Symbols"/>
              <a:buChar char="✔"/>
            </a:pPr>
            <a:r>
              <a:rPr lang="en-IE" sz="2800">
                <a:solidFill>
                  <a:srgbClr val="3F3F3F"/>
                </a:solidFill>
                <a:latin typeface="Calibri"/>
                <a:ea typeface="Calibri"/>
                <a:cs typeface="Calibri"/>
                <a:sym typeface="Calibri"/>
              </a:rPr>
              <a:t>Miten nuoret ovat sosiaalisen muutoksen johtajia?</a:t>
            </a:r>
            <a:endParaRPr sz="3000">
              <a:solidFill>
                <a:srgbClr val="3F3F3F"/>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t/>
            </a:r>
            <a:endParaRPr sz="2400">
              <a:solidFill>
                <a:srgbClr val="3F3F3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24"/>
          <p:cNvSpPr txBox="1"/>
          <p:nvPr>
            <p:ph idx="1" type="body"/>
          </p:nvPr>
        </p:nvSpPr>
        <p:spPr>
          <a:xfrm>
            <a:off x="6263065" y="296696"/>
            <a:ext cx="5283900" cy="186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4400"/>
              <a:buNone/>
            </a:pPr>
            <a:r>
              <a:rPr b="1" lang="en-IE" sz="4400">
                <a:solidFill>
                  <a:srgbClr val="ED2A59"/>
                </a:solidFill>
              </a:rPr>
              <a:t>Seuraavaksi valokeilassa nuoria sosiaalisia yrittäjiä</a:t>
            </a:r>
            <a:endParaRPr b="1" sz="4400">
              <a:solidFill>
                <a:srgbClr val="ED2A59"/>
              </a:solidFill>
            </a:endParaRPr>
          </a:p>
        </p:txBody>
      </p:sp>
      <p:sp>
        <p:nvSpPr>
          <p:cNvPr id="562" name="Google Shape;562;p24"/>
          <p:cNvSpPr txBox="1"/>
          <p:nvPr>
            <p:ph idx="2" type="body"/>
          </p:nvPr>
        </p:nvSpPr>
        <p:spPr>
          <a:xfrm>
            <a:off x="6105675" y="2159704"/>
            <a:ext cx="5702100" cy="4443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0" i="0" lang="en-IE" sz="2400">
                <a:solidFill>
                  <a:srgbClr val="3F3F3F"/>
                </a:solidFill>
              </a:rPr>
              <a:t>Jos olet </a:t>
            </a:r>
            <a:r>
              <a:rPr b="1" i="0" lang="en-IE" sz="2400">
                <a:solidFill>
                  <a:srgbClr val="A6377D"/>
                </a:solidFill>
              </a:rPr>
              <a:t>sosiaalinen yrittäjä </a:t>
            </a:r>
            <a:r>
              <a:rPr b="0" i="0" lang="en-IE" sz="2400">
                <a:solidFill>
                  <a:srgbClr val="3F3F3F"/>
                </a:solidFill>
              </a:rPr>
              <a:t>tai haluat tulla sellaiseksi, saatat miettiä, mitkä persoonallisuuden ominaisuudet auttavat sinua menestymään nopeasti kehittyvällä sosiaalisen yrittäjyyden alalla. Sosiaalisilla yrittäjillä on erottuvia persoonallisuuden ominaisuuksia, piirteitä ja taitoja, jotka ovat välttämättömiä menestymiselle sosiaalisena yrittäjänä.</a:t>
            </a:r>
            <a:endParaRPr/>
          </a:p>
          <a:p>
            <a:pPr indent="0" lvl="0" marL="0" rtl="0" algn="l">
              <a:lnSpc>
                <a:spcPct val="90000"/>
              </a:lnSpc>
              <a:spcBef>
                <a:spcPts val="1000"/>
              </a:spcBef>
              <a:spcAft>
                <a:spcPts val="0"/>
              </a:spcAft>
              <a:buClr>
                <a:srgbClr val="3F3F3F"/>
              </a:buClr>
              <a:buSzPts val="2400"/>
              <a:buNone/>
            </a:pPr>
            <a:r>
              <a:rPr b="0" i="0" lang="en-IE">
                <a:solidFill>
                  <a:srgbClr val="3F3F3F"/>
                </a:solidFill>
                <a:latin typeface="Arial"/>
                <a:ea typeface="Arial"/>
                <a:cs typeface="Arial"/>
                <a:sym typeface="Arial"/>
              </a:rPr>
              <a:t>Muista, että </a:t>
            </a:r>
            <a:r>
              <a:rPr b="0" i="0" lang="en-IE">
                <a:solidFill>
                  <a:srgbClr val="40A67A"/>
                </a:solidFill>
                <a:latin typeface="Arial"/>
                <a:ea typeface="Arial"/>
                <a:cs typeface="Arial"/>
                <a:sym typeface="Arial"/>
              </a:rPr>
              <a:t>sosiaalisen yrityksen </a:t>
            </a:r>
            <a:r>
              <a:rPr b="0" i="0" lang="en-IE">
                <a:solidFill>
                  <a:srgbClr val="3F3F3F"/>
                </a:solidFill>
                <a:latin typeface="Arial"/>
                <a:ea typeface="Arial"/>
                <a:cs typeface="Arial"/>
                <a:sym typeface="Arial"/>
              </a:rPr>
              <a:t>ei tarvitse olla monimutkainen, vaan sen</a:t>
            </a:r>
            <a:r>
              <a:rPr lang="en-IE">
                <a:solidFill>
                  <a:srgbClr val="3F3F3F"/>
                </a:solidFill>
                <a:latin typeface="Arial"/>
                <a:ea typeface="Arial"/>
                <a:cs typeface="Arial"/>
                <a:sym typeface="Arial"/>
              </a:rPr>
              <a:t> </a:t>
            </a:r>
            <a:r>
              <a:rPr b="0" i="0" lang="en-IE">
                <a:solidFill>
                  <a:srgbClr val="3F3F3F"/>
                </a:solidFill>
                <a:latin typeface="Arial"/>
                <a:ea typeface="Arial"/>
                <a:cs typeface="Arial"/>
                <a:sym typeface="Arial"/>
              </a:rPr>
              <a:t>on keskityttävä henkilön tai ihmisryhmän elämän parantamiseen.</a:t>
            </a:r>
            <a:endParaRPr b="0" i="0" sz="2400">
              <a:solidFill>
                <a:srgbClr val="3F3F3F"/>
              </a:solidFill>
            </a:endParaRPr>
          </a:p>
          <a:p>
            <a:pPr indent="0" lvl="0" marL="0" rtl="0" algn="r">
              <a:lnSpc>
                <a:spcPct val="90000"/>
              </a:lnSpc>
              <a:spcBef>
                <a:spcPts val="1000"/>
              </a:spcBef>
              <a:spcAft>
                <a:spcPts val="0"/>
              </a:spcAft>
              <a:buClr>
                <a:schemeClr val="dk1"/>
              </a:buClr>
              <a:buSzPts val="2400"/>
              <a:buNone/>
            </a:pPr>
            <a:r>
              <a:t/>
            </a:r>
            <a:endParaRPr>
              <a:solidFill>
                <a:srgbClr val="3F3F3F"/>
              </a:solidFill>
            </a:endParaRPr>
          </a:p>
        </p:txBody>
      </p:sp>
      <p:pic>
        <p:nvPicPr>
          <p:cNvPr descr="A picture containing person, outdoor&#10;&#10;Description automatically generated" id="563" name="Google Shape;563;p24"/>
          <p:cNvPicPr preferRelativeResize="0"/>
          <p:nvPr>
            <p:ph idx="3" type="pic"/>
          </p:nvPr>
        </p:nvPicPr>
        <p:blipFill rotWithShape="1">
          <a:blip r:embed="rId3">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5"/>
          <p:cNvSpPr txBox="1"/>
          <p:nvPr>
            <p:ph idx="1" type="body"/>
          </p:nvPr>
        </p:nvSpPr>
        <p:spPr>
          <a:xfrm>
            <a:off x="6159533" y="449248"/>
            <a:ext cx="5259621" cy="264477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6600"/>
              <a:buNone/>
            </a:pPr>
            <a:r>
              <a:rPr b="1" lang="en-IE" sz="6600">
                <a:solidFill>
                  <a:srgbClr val="A6377D"/>
                </a:solidFill>
              </a:rPr>
              <a:t>Kaikki ovat!</a:t>
            </a:r>
            <a:endParaRPr/>
          </a:p>
          <a:p>
            <a:pPr indent="0" lvl="0" marL="0" rtl="0" algn="l">
              <a:lnSpc>
                <a:spcPct val="90000"/>
              </a:lnSpc>
              <a:spcBef>
                <a:spcPts val="1000"/>
              </a:spcBef>
              <a:spcAft>
                <a:spcPts val="0"/>
              </a:spcAft>
              <a:buClr>
                <a:schemeClr val="lt1"/>
              </a:buClr>
              <a:buSzPts val="4400"/>
              <a:buNone/>
            </a:pPr>
            <a:r>
              <a:rPr b="1" lang="en-IE" sz="4400"/>
              <a:t>Meillä kaikilla on sitä mitä tarvitaan!!</a:t>
            </a:r>
            <a:endParaRPr b="1" sz="4400"/>
          </a:p>
        </p:txBody>
      </p:sp>
      <p:sp>
        <p:nvSpPr>
          <p:cNvPr id="569" name="Google Shape;569;p25"/>
          <p:cNvSpPr txBox="1"/>
          <p:nvPr>
            <p:ph idx="2" type="body"/>
          </p:nvPr>
        </p:nvSpPr>
        <p:spPr>
          <a:xfrm>
            <a:off x="417643" y="965296"/>
            <a:ext cx="5150238"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n-IE" sz="4000"/>
              <a:t>Keitä ovat YDSIt?</a:t>
            </a:r>
            <a:endParaRPr/>
          </a:p>
        </p:txBody>
      </p:sp>
      <p:sp>
        <p:nvSpPr>
          <p:cNvPr id="570" name="Google Shape;570;p25"/>
          <p:cNvSpPr txBox="1"/>
          <p:nvPr>
            <p:ph idx="3" type="body"/>
          </p:nvPr>
        </p:nvSpPr>
        <p:spPr>
          <a:xfrm>
            <a:off x="6283025" y="3094026"/>
            <a:ext cx="5386800" cy="324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b="0" i="0" lang="en-IE">
                <a:latin typeface="arial"/>
                <a:ea typeface="arial"/>
                <a:cs typeface="arial"/>
                <a:sym typeface="arial"/>
              </a:rPr>
              <a:t>YDSIt ovat erityisiä ihmisiä, jotka haluavat tehdä muutoksia, osallistuvat toimintaan ja luovat paremman yhteiskunnan. He ovat ihmisiä, jotka käyttävät näkemystään, kykyjään ja energiaansa myönteiseen panokseen maailmalle, jossa he asuvat, käyttämällä siihen digitaalisia taitoja.</a:t>
            </a:r>
            <a:endParaRPr/>
          </a:p>
        </p:txBody>
      </p:sp>
      <p:pic>
        <p:nvPicPr>
          <p:cNvPr id="571" name="Google Shape;571;p25">
            <a:hlinkClick r:id="rId3"/>
          </p:cNvPr>
          <p:cNvPicPr preferRelativeResize="0"/>
          <p:nvPr/>
        </p:nvPicPr>
        <p:blipFill rotWithShape="1">
          <a:blip r:embed="rId4">
            <a:alphaModFix/>
          </a:blip>
          <a:srcRect b="0" l="0" r="0" t="0"/>
          <a:stretch/>
        </p:blipFill>
        <p:spPr>
          <a:xfrm>
            <a:off x="508178" y="2711936"/>
            <a:ext cx="5440965" cy="30268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6"/>
          <p:cNvSpPr txBox="1"/>
          <p:nvPr>
            <p:ph idx="1" type="body"/>
          </p:nvPr>
        </p:nvSpPr>
        <p:spPr>
          <a:xfrm>
            <a:off x="529849" y="1599180"/>
            <a:ext cx="6622389" cy="264477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3F3F3F"/>
              </a:buClr>
              <a:buSzPts val="2400"/>
              <a:buNone/>
            </a:pPr>
            <a:r>
              <a:rPr i="1" lang="en-IE">
                <a:solidFill>
                  <a:srgbClr val="3F3F3F"/>
                </a:solidFill>
              </a:rPr>
              <a:t>''Näe olosuhteet mahdollisuutena luoda jotain uutta, kun monet muut pitävät sitä siedettävänä haittana. Tämä johtuu siitä että henkilöllä on ainutlaatuisista ominaisuuksista, joita hän käyttää tilanteessa - inspiraatio, luovuus, suora toiminta, rohkeus ja mielenlujuus. Nämä ominaisuudet ovat keskeisiä innovaatioprosessille.”</a:t>
            </a:r>
            <a:r>
              <a:rPr b="1" i="1" lang="en-IE">
                <a:solidFill>
                  <a:srgbClr val="3F3F3F"/>
                </a:solidFill>
              </a:rPr>
              <a:t> </a:t>
            </a:r>
            <a:br>
              <a:rPr b="1" i="1" lang="en-IE">
                <a:solidFill>
                  <a:srgbClr val="3F3F3F"/>
                </a:solidFill>
              </a:rPr>
            </a:br>
            <a:r>
              <a:rPr i="1" lang="en-IE" sz="1800">
                <a:solidFill>
                  <a:srgbClr val="3F3F3F"/>
                </a:solidFill>
              </a:rPr>
              <a:t>(Stanford Social Innovation)</a:t>
            </a:r>
            <a:endParaRPr/>
          </a:p>
          <a:p>
            <a:pPr indent="0" lvl="0" marL="0" rtl="0" algn="ctr">
              <a:lnSpc>
                <a:spcPct val="90000"/>
              </a:lnSpc>
              <a:spcBef>
                <a:spcPts val="1000"/>
              </a:spcBef>
              <a:spcAft>
                <a:spcPts val="0"/>
              </a:spcAft>
              <a:buClr>
                <a:schemeClr val="lt1"/>
              </a:buClr>
              <a:buSzPts val="1800"/>
              <a:buNone/>
            </a:pPr>
            <a:r>
              <a:t/>
            </a:r>
            <a:endParaRPr i="1" sz="1800">
              <a:solidFill>
                <a:srgbClr val="3F3F3F"/>
              </a:solidFill>
            </a:endParaRPr>
          </a:p>
          <a:p>
            <a:pPr indent="0" lvl="0" marL="0" rtl="0" algn="ctr">
              <a:lnSpc>
                <a:spcPct val="90000"/>
              </a:lnSpc>
              <a:spcBef>
                <a:spcPts val="1000"/>
              </a:spcBef>
              <a:spcAft>
                <a:spcPts val="0"/>
              </a:spcAft>
              <a:buClr>
                <a:srgbClr val="3F3F3F"/>
              </a:buClr>
              <a:buSzPts val="2400"/>
              <a:buNone/>
            </a:pPr>
            <a:r>
              <a:rPr b="0" i="1" lang="en-IE">
                <a:solidFill>
                  <a:srgbClr val="3F3F3F"/>
                </a:solidFill>
              </a:rPr>
              <a:t>"Tärkein ero perinteisen yrittäjän ja sosiaalisen yrittäjän välillä on tämä: Sosiaalinen yrittäjyys mittaa menestystä ansaitun rahamäärän lisäksi myös saavutettavista olevista vaikutuksista".</a:t>
            </a:r>
            <a:r>
              <a:rPr b="0" i="0" lang="en-IE">
                <a:solidFill>
                  <a:srgbClr val="3F3F3F"/>
                </a:solidFill>
              </a:rPr>
              <a:t> </a:t>
            </a:r>
            <a:r>
              <a:rPr i="1" lang="en-IE" sz="1800" u="sng">
                <a:solidFill>
                  <a:srgbClr val="3F3F3F"/>
                </a:solidFill>
                <a:hlinkClick r:id="rId3">
                  <a:extLst>
                    <a:ext uri="{A12FA001-AC4F-418D-AE19-62706E023703}">
                      <ahyp:hlinkClr val="tx"/>
                    </a:ext>
                  </a:extLst>
                </a:hlinkClick>
              </a:rPr>
              <a:t>d</a:t>
            </a:r>
            <a:r>
              <a:rPr b="0" i="1" lang="en-IE" sz="1800" u="sng">
                <a:solidFill>
                  <a:srgbClr val="3F3F3F"/>
                </a:solidFill>
                <a:hlinkClick r:id="rId4">
                  <a:extLst>
                    <a:ext uri="{A12FA001-AC4F-418D-AE19-62706E023703}">
                      <ahyp:hlinkClr val="tx"/>
                    </a:ext>
                  </a:extLst>
                </a:hlinkClick>
              </a:rPr>
              <a:t>otrust.org</a:t>
            </a:r>
            <a:endParaRPr b="0" i="1" sz="1800">
              <a:solidFill>
                <a:srgbClr val="3F3F3F"/>
              </a:solidFill>
            </a:endParaRPr>
          </a:p>
          <a:p>
            <a:pPr indent="0" lvl="0" marL="0" rtl="0" algn="ctr">
              <a:lnSpc>
                <a:spcPct val="90000"/>
              </a:lnSpc>
              <a:spcBef>
                <a:spcPts val="1000"/>
              </a:spcBef>
              <a:spcAft>
                <a:spcPts val="0"/>
              </a:spcAft>
              <a:buClr>
                <a:schemeClr val="lt1"/>
              </a:buClr>
              <a:buSzPts val="2400"/>
              <a:buNone/>
            </a:pPr>
            <a:r>
              <a:t/>
            </a:r>
            <a:endParaRPr>
              <a:solidFill>
                <a:srgbClr val="3F3F3F"/>
              </a:solidFill>
            </a:endParaRPr>
          </a:p>
        </p:txBody>
      </p:sp>
      <p:sp>
        <p:nvSpPr>
          <p:cNvPr id="577" name="Google Shape;577;p26"/>
          <p:cNvSpPr txBox="1"/>
          <p:nvPr>
            <p:ph idx="2" type="body"/>
          </p:nvPr>
        </p:nvSpPr>
        <p:spPr>
          <a:xfrm>
            <a:off x="289711" y="194450"/>
            <a:ext cx="6862527" cy="132521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t>Sosiaaliset yrittäjät </a:t>
            </a:r>
            <a:endParaRPr/>
          </a:p>
          <a:p>
            <a:pPr indent="0" lvl="0" marL="0" rtl="0" algn="ctr">
              <a:lnSpc>
                <a:spcPct val="90000"/>
              </a:lnSpc>
              <a:spcBef>
                <a:spcPts val="1000"/>
              </a:spcBef>
              <a:spcAft>
                <a:spcPts val="0"/>
              </a:spcAft>
              <a:buClr>
                <a:schemeClr val="lt1"/>
              </a:buClr>
              <a:buSzPts val="3600"/>
              <a:buNone/>
            </a:pPr>
            <a:r>
              <a:rPr b="1" lang="en-IE"/>
              <a:t>vs. perinteiset yrittäjät…</a:t>
            </a:r>
            <a:endParaRPr b="1"/>
          </a:p>
        </p:txBody>
      </p:sp>
      <p:pic>
        <p:nvPicPr>
          <p:cNvPr descr="A picture containing text, person, person&#10;&#10;Description automatically generated" id="578" name="Google Shape;578;p26"/>
          <p:cNvPicPr preferRelativeResize="0"/>
          <p:nvPr/>
        </p:nvPicPr>
        <p:blipFill rotWithShape="1">
          <a:blip r:embed="rId5">
            <a:alphaModFix/>
          </a:blip>
          <a:srcRect b="0" l="0" r="0" t="0"/>
          <a:stretch/>
        </p:blipFill>
        <p:spPr>
          <a:xfrm>
            <a:off x="7621116" y="0"/>
            <a:ext cx="4570884"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27"/>
          <p:cNvSpPr txBox="1"/>
          <p:nvPr>
            <p:ph idx="1" type="body"/>
          </p:nvPr>
        </p:nvSpPr>
        <p:spPr>
          <a:xfrm>
            <a:off x="318050" y="1582375"/>
            <a:ext cx="7250700" cy="475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Nuoret sosiaaliset yrittäjät käyttävät yritystietojaan ja innovaatioitaan vaikuttaakseen positiivisesti ystäviensä, perheensä ja yhteisönsä jokapäiväiseen elämään. Asuessaan näissä yhteisöissä sosiaaliset yrittäjät tuntevat paremmin </a:t>
            </a:r>
            <a:r>
              <a:rPr b="1" lang="en-IE">
                <a:solidFill>
                  <a:srgbClr val="389DAE"/>
                </a:solidFill>
              </a:rPr>
              <a:t>paikalliset haasteet</a:t>
            </a:r>
            <a:r>
              <a:rPr lang="en-IE">
                <a:solidFill>
                  <a:srgbClr val="3F3F3F"/>
                </a:solidFill>
              </a:rPr>
              <a:t>. Tämän vuoksi he ovat parhaita ihmisiä löytämään ratkaisut. Nuoret digitaaliset sosiaaliset yrittäjät ovat: </a:t>
            </a:r>
            <a:endParaRPr/>
          </a:p>
          <a:p>
            <a:pPr indent="-342900" lvl="0" marL="342900" rtl="0" algn="l">
              <a:lnSpc>
                <a:spcPct val="90000"/>
              </a:lnSpc>
              <a:spcBef>
                <a:spcPts val="1000"/>
              </a:spcBef>
              <a:spcAft>
                <a:spcPts val="0"/>
              </a:spcAft>
              <a:buClr>
                <a:srgbClr val="389DAE"/>
              </a:buClr>
              <a:buSzPts val="2400"/>
              <a:buFont typeface="Arial"/>
              <a:buChar char="•"/>
            </a:pPr>
            <a:r>
              <a:rPr b="1" i="1" lang="en-IE">
                <a:solidFill>
                  <a:srgbClr val="389DAE"/>
                </a:solidFill>
              </a:rPr>
              <a:t>Innovatiivisia, kekseliäitä </a:t>
            </a:r>
            <a:r>
              <a:rPr i="1" lang="en-IE">
                <a:solidFill>
                  <a:srgbClr val="3F3F3F"/>
                </a:solidFill>
              </a:rPr>
              <a:t>ja</a:t>
            </a:r>
            <a:r>
              <a:rPr b="1" i="1" lang="en-IE">
                <a:solidFill>
                  <a:srgbClr val="3F3F3F"/>
                </a:solidFill>
              </a:rPr>
              <a:t> </a:t>
            </a:r>
            <a:r>
              <a:rPr b="1" i="1" lang="en-IE">
                <a:solidFill>
                  <a:srgbClr val="389DAE"/>
                </a:solidFill>
              </a:rPr>
              <a:t>tuloshakuisia</a:t>
            </a:r>
            <a:endParaRPr b="1" i="1">
              <a:solidFill>
                <a:srgbClr val="389DAE"/>
              </a:solidFill>
            </a:endParaRPr>
          </a:p>
          <a:p>
            <a:pPr indent="-342900" lvl="0" marL="342900" rtl="0" algn="l">
              <a:lnSpc>
                <a:spcPct val="90000"/>
              </a:lnSpc>
              <a:spcBef>
                <a:spcPts val="1000"/>
              </a:spcBef>
              <a:spcAft>
                <a:spcPts val="0"/>
              </a:spcAft>
              <a:buClr>
                <a:srgbClr val="3F3F3F"/>
              </a:buClr>
              <a:buSzPts val="2400"/>
              <a:buFont typeface="Arial"/>
              <a:buChar char="•"/>
            </a:pPr>
            <a:r>
              <a:rPr b="0" i="0" lang="en-IE">
                <a:solidFill>
                  <a:srgbClr val="3F3F3F"/>
                </a:solidFill>
              </a:rPr>
              <a:t>Tunnistavat sosiaalisen </a:t>
            </a:r>
            <a:r>
              <a:rPr b="1" i="0" lang="en-IE">
                <a:solidFill>
                  <a:srgbClr val="389DAE"/>
                </a:solidFill>
              </a:rPr>
              <a:t>arvon luomisen mahdollisuudet </a:t>
            </a:r>
            <a:r>
              <a:rPr b="0" i="0" lang="en-IE">
                <a:solidFill>
                  <a:srgbClr val="3F3F3F"/>
                </a:solidFill>
              </a:rPr>
              <a:t>ja etsi</a:t>
            </a:r>
            <a:r>
              <a:rPr lang="en-IE">
                <a:solidFill>
                  <a:srgbClr val="3F3F3F"/>
                </a:solidFill>
              </a:rPr>
              <a:t>vät</a:t>
            </a:r>
            <a:r>
              <a:rPr b="0" i="0" lang="en-IE">
                <a:solidFill>
                  <a:srgbClr val="3F3F3F"/>
                </a:solidFill>
              </a:rPr>
              <a:t> niitä kekseliäästi</a:t>
            </a:r>
            <a:endParaRPr/>
          </a:p>
          <a:p>
            <a:pPr indent="-342900" lvl="0" marL="342900" rtl="0" algn="l">
              <a:lnSpc>
                <a:spcPct val="90000"/>
              </a:lnSpc>
              <a:spcBef>
                <a:spcPts val="1000"/>
              </a:spcBef>
              <a:spcAft>
                <a:spcPts val="0"/>
              </a:spcAft>
              <a:buClr>
                <a:srgbClr val="3F3F3F"/>
              </a:buClr>
              <a:buSzPts val="2400"/>
              <a:buFont typeface="Arial"/>
              <a:buChar char="•"/>
            </a:pPr>
            <a:r>
              <a:rPr b="0" i="0" lang="en-IE">
                <a:solidFill>
                  <a:srgbClr val="3F3F3F"/>
                </a:solidFill>
              </a:rPr>
              <a:t>Tuottavat </a:t>
            </a:r>
            <a:r>
              <a:rPr b="1" i="0" lang="en-IE">
                <a:solidFill>
                  <a:srgbClr val="389DAE"/>
                </a:solidFill>
              </a:rPr>
              <a:t>innovatiivisia lähestymistapoja </a:t>
            </a:r>
            <a:r>
              <a:rPr b="0" i="0" lang="en-IE">
                <a:solidFill>
                  <a:srgbClr val="3F3F3F"/>
                </a:solidFill>
              </a:rPr>
              <a:t>tärkeiden </a:t>
            </a:r>
            <a:r>
              <a:rPr b="1" i="0" lang="en-IE">
                <a:solidFill>
                  <a:srgbClr val="389DAE"/>
                </a:solidFill>
              </a:rPr>
              <a:t>sosiaalisten tarpeiden </a:t>
            </a:r>
            <a:r>
              <a:rPr b="0" i="0" lang="en-IE">
                <a:solidFill>
                  <a:srgbClr val="3F3F3F"/>
                </a:solidFill>
              </a:rPr>
              <a:t>tyydyttämiseksi</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ctr">
              <a:lnSpc>
                <a:spcPct val="90000"/>
              </a:lnSpc>
              <a:spcBef>
                <a:spcPts val="1000"/>
              </a:spcBef>
              <a:spcAft>
                <a:spcPts val="0"/>
              </a:spcAft>
              <a:buClr>
                <a:schemeClr val="dk1"/>
              </a:buClr>
              <a:buSzPts val="2400"/>
              <a:buNone/>
            </a:pPr>
            <a:r>
              <a:t/>
            </a:r>
            <a:endParaRPr>
              <a:solidFill>
                <a:srgbClr val="3F3F3F"/>
              </a:solidFill>
            </a:endParaRPr>
          </a:p>
        </p:txBody>
      </p:sp>
      <p:pic>
        <p:nvPicPr>
          <p:cNvPr descr="A person with the hand on the face&#10;&#10;Description automatically generated with low confidence" id="584" name="Google Shape;584;p27"/>
          <p:cNvPicPr preferRelativeResize="0"/>
          <p:nvPr>
            <p:ph idx="2" type="pic"/>
          </p:nvPr>
        </p:nvPicPr>
        <p:blipFill rotWithShape="1">
          <a:blip r:embed="rId3">
            <a:alphaModFix/>
          </a:blip>
          <a:srcRect b="0" l="29265" r="29265" t="0"/>
          <a:stretch/>
        </p:blipFill>
        <p:spPr>
          <a:xfrm>
            <a:off x="7821613" y="760413"/>
            <a:ext cx="3333750" cy="5359400"/>
          </a:xfrm>
          <a:prstGeom prst="rect">
            <a:avLst/>
          </a:prstGeom>
          <a:noFill/>
          <a:ln>
            <a:noFill/>
          </a:ln>
        </p:spPr>
      </p:pic>
      <p:sp>
        <p:nvSpPr>
          <p:cNvPr id="585" name="Google Shape;585;p27"/>
          <p:cNvSpPr txBox="1"/>
          <p:nvPr>
            <p:ph idx="3" type="body"/>
          </p:nvPr>
        </p:nvSpPr>
        <p:spPr>
          <a:xfrm>
            <a:off x="318055" y="127440"/>
            <a:ext cx="7503558" cy="136991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389DAE"/>
              </a:buClr>
              <a:buSzPts val="3600"/>
              <a:buNone/>
            </a:pPr>
            <a:r>
              <a:rPr b="1" lang="en-IE">
                <a:solidFill>
                  <a:srgbClr val="389DAE"/>
                </a:solidFill>
              </a:rPr>
              <a:t>Oletko jo nuori digitaalinen sosiaalinen yrittäjä?</a:t>
            </a:r>
            <a:endParaRPr b="1">
              <a:solidFill>
                <a:srgbClr val="389DA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8"/>
          <p:cNvSpPr txBox="1"/>
          <p:nvPr>
            <p:ph idx="1" type="body"/>
          </p:nvPr>
        </p:nvSpPr>
        <p:spPr>
          <a:xfrm>
            <a:off x="7648769" y="996322"/>
            <a:ext cx="4383287"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b="1" lang="en-IE" sz="4000"/>
              <a:t>Tutustu muutamaan </a:t>
            </a:r>
            <a:endParaRPr/>
          </a:p>
          <a:p>
            <a:pPr indent="0" lvl="0" marL="0" rtl="0" algn="l">
              <a:lnSpc>
                <a:spcPct val="90000"/>
              </a:lnSpc>
              <a:spcBef>
                <a:spcPts val="1000"/>
              </a:spcBef>
              <a:spcAft>
                <a:spcPts val="0"/>
              </a:spcAft>
              <a:buClr>
                <a:schemeClr val="lt1"/>
              </a:buClr>
              <a:buSzPts val="4000"/>
              <a:buNone/>
            </a:pPr>
            <a:r>
              <a:rPr b="1" lang="en-IE" sz="4000"/>
              <a:t>YDSIin</a:t>
            </a:r>
            <a:endParaRPr b="1" sz="4000"/>
          </a:p>
        </p:txBody>
      </p:sp>
      <p:sp>
        <p:nvSpPr>
          <p:cNvPr id="591" name="Google Shape;591;p28"/>
          <p:cNvSpPr txBox="1"/>
          <p:nvPr>
            <p:ph idx="2" type="body"/>
          </p:nvPr>
        </p:nvSpPr>
        <p:spPr>
          <a:xfrm>
            <a:off x="7386225" y="3093775"/>
            <a:ext cx="44865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lang="en-IE" sz="2800"/>
              <a:t>YDSIt antavat takaisin tekemällä myönteisiä asioita paikallisyhteisöilleen. He ajattelevat toisin ja tekevät positiivisen globaalin muutoksen!</a:t>
            </a:r>
            <a:endParaRPr sz="1000"/>
          </a:p>
          <a:p>
            <a:pPr indent="0" lvl="0" marL="0" rtl="0" algn="l">
              <a:lnSpc>
                <a:spcPct val="90000"/>
              </a:lnSpc>
              <a:spcBef>
                <a:spcPts val="1000"/>
              </a:spcBef>
              <a:spcAft>
                <a:spcPts val="0"/>
              </a:spcAft>
              <a:buClr>
                <a:schemeClr val="lt1"/>
              </a:buClr>
              <a:buSzPts val="2400"/>
              <a:buNone/>
            </a:pPr>
            <a:r>
              <a:t/>
            </a:r>
            <a:endParaRPr b="1"/>
          </a:p>
        </p:txBody>
      </p:sp>
      <p:pic>
        <p:nvPicPr>
          <p:cNvPr id="592" name="Google Shape;592;p28">
            <a:hlinkClick r:id="rId3"/>
          </p:cNvPr>
          <p:cNvPicPr preferRelativeResize="0"/>
          <p:nvPr/>
        </p:nvPicPr>
        <p:blipFill rotWithShape="1">
          <a:blip r:embed="rId4">
            <a:alphaModFix/>
          </a:blip>
          <a:srcRect b="0" l="0" r="0" t="0"/>
          <a:stretch/>
        </p:blipFill>
        <p:spPr>
          <a:xfrm>
            <a:off x="1361744" y="2299579"/>
            <a:ext cx="5217645" cy="3005751"/>
          </a:xfrm>
          <a:prstGeom prst="rect">
            <a:avLst/>
          </a:prstGeom>
          <a:noFill/>
          <a:ln>
            <a:noFill/>
          </a:ln>
        </p:spPr>
      </p:pic>
      <p:sp>
        <p:nvSpPr>
          <p:cNvPr id="593" name="Google Shape;593;p28"/>
          <p:cNvSpPr txBox="1"/>
          <p:nvPr/>
        </p:nvSpPr>
        <p:spPr>
          <a:xfrm>
            <a:off x="-63375" y="9884"/>
            <a:ext cx="6425686"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KATSO…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9"/>
          <p:cNvSpPr txBox="1"/>
          <p:nvPr>
            <p:ph idx="1" type="body"/>
          </p:nvPr>
        </p:nvSpPr>
        <p:spPr>
          <a:xfrm>
            <a:off x="6974858" y="641257"/>
            <a:ext cx="4753316" cy="156260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3600"/>
              <a:buNone/>
            </a:pPr>
            <a:r>
              <a:rPr b="1" lang="en-IE">
                <a:solidFill>
                  <a:srgbClr val="A6377D"/>
                </a:solidFill>
              </a:rPr>
              <a:t>YDSIt ovat </a:t>
            </a:r>
            <a:r>
              <a:rPr b="1" lang="en-IE" sz="7800">
                <a:solidFill>
                  <a:srgbClr val="A6377D"/>
                </a:solidFill>
              </a:rPr>
              <a:t>Pelottomia</a:t>
            </a:r>
            <a:endParaRPr sz="7800">
              <a:solidFill>
                <a:srgbClr val="A6377D"/>
              </a:solidFill>
              <a:latin typeface="Corben"/>
              <a:ea typeface="Corben"/>
              <a:cs typeface="Corben"/>
              <a:sym typeface="Corben"/>
            </a:endParaRPr>
          </a:p>
        </p:txBody>
      </p:sp>
      <p:sp>
        <p:nvSpPr>
          <p:cNvPr id="599" name="Google Shape;599;p29"/>
          <p:cNvSpPr txBox="1"/>
          <p:nvPr>
            <p:ph idx="2" type="body"/>
          </p:nvPr>
        </p:nvSpPr>
        <p:spPr>
          <a:xfrm>
            <a:off x="7279658" y="3047602"/>
            <a:ext cx="4659050"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800"/>
              <a:buNone/>
            </a:pPr>
            <a:r>
              <a:rPr i="1" lang="en-IE" sz="2800">
                <a:solidFill>
                  <a:srgbClr val="A6377D"/>
                </a:solidFill>
              </a:rPr>
              <a:t>Tapaa nuoria pelottomia aikaansaajia, jotka omaksuvat sosiaalisen innovaation</a:t>
            </a:r>
            <a:r>
              <a:rPr b="1" lang="en-IE" sz="3000">
                <a:solidFill>
                  <a:srgbClr val="A6377D"/>
                </a:solidFill>
              </a:rPr>
              <a:t>...</a:t>
            </a:r>
            <a:r>
              <a:rPr b="1" lang="en-IE" sz="3000">
                <a:solidFill>
                  <a:srgbClr val="E48E02"/>
                </a:solidFill>
              </a:rPr>
              <a:t> </a:t>
            </a:r>
            <a:br>
              <a:rPr b="1" lang="en-IE" sz="3000">
                <a:solidFill>
                  <a:srgbClr val="E48E02"/>
                </a:solidFill>
              </a:rPr>
            </a:br>
            <a:r>
              <a:rPr b="1" lang="en-IE" sz="3000">
                <a:solidFill>
                  <a:srgbClr val="E48E02"/>
                </a:solidFill>
              </a:rPr>
              <a:t>se, mitä teemme nyt, tulee olemaan kaikkien aikojen perintö #UBYSI</a:t>
            </a:r>
            <a:endParaRPr b="1" sz="3000">
              <a:solidFill>
                <a:srgbClr val="E48E02"/>
              </a:solidFill>
            </a:endParaRPr>
          </a:p>
        </p:txBody>
      </p:sp>
      <p:pic>
        <p:nvPicPr>
          <p:cNvPr id="600" name="Google Shape;600;p29">
            <a:hlinkClick r:id="rId3"/>
          </p:cNvPr>
          <p:cNvPicPr preferRelativeResize="0"/>
          <p:nvPr/>
        </p:nvPicPr>
        <p:blipFill rotWithShape="1">
          <a:blip r:embed="rId4">
            <a:alphaModFix/>
          </a:blip>
          <a:srcRect b="0" l="0" r="0" t="0"/>
          <a:stretch/>
        </p:blipFill>
        <p:spPr>
          <a:xfrm>
            <a:off x="1313040" y="2185457"/>
            <a:ext cx="5225997" cy="3068476"/>
          </a:xfrm>
          <a:prstGeom prst="rect">
            <a:avLst/>
          </a:prstGeom>
          <a:noFill/>
          <a:ln>
            <a:noFill/>
          </a:ln>
        </p:spPr>
      </p:pic>
      <p:sp>
        <p:nvSpPr>
          <p:cNvPr id="601" name="Google Shape;601;p29"/>
          <p:cNvSpPr txBox="1"/>
          <p:nvPr/>
        </p:nvSpPr>
        <p:spPr>
          <a:xfrm>
            <a:off x="-63375" y="9884"/>
            <a:ext cx="6425686"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KATSO</a:t>
            </a:r>
            <a:endParaRPr/>
          </a:p>
          <a:p>
            <a:pPr indent="0" lvl="0" marL="0" marR="0" rtl="0" algn="l">
              <a:spcBef>
                <a:spcPts val="0"/>
              </a:spcBef>
              <a:spcAft>
                <a:spcPts val="0"/>
              </a:spcAft>
              <a:buNone/>
            </a:pPr>
            <a:r>
              <a:t/>
            </a:r>
            <a:endParaRPr sz="2400">
              <a:solidFill>
                <a:srgbClr val="A6377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group of people sitting at a table looking at a computer&#10;&#10;Description automatically generated" id="411" name="Google Shape;411;p3"/>
          <p:cNvPicPr preferRelativeResize="0"/>
          <p:nvPr>
            <p:ph idx="2" type="pic"/>
          </p:nvPr>
        </p:nvPicPr>
        <p:blipFill rotWithShape="1">
          <a:blip r:embed="rId3">
            <a:alphaModFix/>
          </a:blip>
          <a:srcRect b="0" l="0" r="0" t="0"/>
          <a:stretch/>
        </p:blipFill>
        <p:spPr>
          <a:xfrm>
            <a:off x="6530975" y="784225"/>
            <a:ext cx="3832225" cy="5289550"/>
          </a:xfrm>
          <a:prstGeom prst="rect">
            <a:avLst/>
          </a:prstGeom>
          <a:noFill/>
          <a:ln>
            <a:noFill/>
          </a:ln>
        </p:spPr>
      </p:pic>
      <p:sp>
        <p:nvSpPr>
          <p:cNvPr id="412" name="Google Shape;412;p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Yleiskatsaus</a:t>
            </a:r>
            <a:endParaRPr/>
          </a:p>
        </p:txBody>
      </p:sp>
      <p:sp>
        <p:nvSpPr>
          <p:cNvPr id="413" name="Google Shape;413;p3"/>
          <p:cNvSpPr txBox="1"/>
          <p:nvPr>
            <p:ph idx="3" type="body"/>
          </p:nvPr>
        </p:nvSpPr>
        <p:spPr>
          <a:xfrm>
            <a:off x="471188" y="1534612"/>
            <a:ext cx="4911942" cy="41585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2B0C2"/>
              </a:buClr>
              <a:buSzPts val="2400"/>
              <a:buNone/>
            </a:pPr>
            <a:r>
              <a:rPr b="1" lang="en-IE">
                <a:solidFill>
                  <a:srgbClr val="42B0C2"/>
                </a:solidFill>
                <a:latin typeface="Calibri"/>
                <a:ea typeface="Calibri"/>
                <a:cs typeface="Calibri"/>
                <a:sym typeface="Calibri"/>
              </a:rPr>
              <a:t>Teknologian ja uuden median risteyksessä olevat mahdollisuudet</a:t>
            </a:r>
            <a:endParaRPr/>
          </a:p>
          <a:p>
            <a:pPr indent="-342900" lvl="0" marL="342900" rtl="0" algn="l">
              <a:lnSpc>
                <a:spcPct val="90000"/>
              </a:lnSpc>
              <a:spcBef>
                <a:spcPts val="1000"/>
              </a:spcBef>
              <a:spcAft>
                <a:spcPts val="0"/>
              </a:spcAft>
              <a:buClr>
                <a:srgbClr val="ED2A59"/>
              </a:buClr>
              <a:buSzPts val="2000"/>
              <a:buAutoNum type="arabicPeriod"/>
            </a:pPr>
            <a:r>
              <a:rPr b="1" lang="en-IE" sz="2000">
                <a:solidFill>
                  <a:srgbClr val="ED2A59"/>
                </a:solidFill>
                <a:latin typeface="Calibri"/>
                <a:ea typeface="Calibri"/>
                <a:cs typeface="Calibri"/>
                <a:sym typeface="Calibri"/>
              </a:rPr>
              <a:t>Mitä on sosiaalinen innova</a:t>
            </a:r>
            <a:r>
              <a:rPr b="1" lang="en-IE" sz="2000">
                <a:solidFill>
                  <a:srgbClr val="ED2A59"/>
                </a:solidFill>
              </a:rPr>
              <a:t>a</a:t>
            </a:r>
            <a:r>
              <a:rPr b="1" lang="en-IE" sz="2000">
                <a:solidFill>
                  <a:srgbClr val="ED2A59"/>
                </a:solidFill>
                <a:latin typeface="Calibri"/>
                <a:ea typeface="Calibri"/>
                <a:cs typeface="Calibri"/>
                <a:sym typeface="Calibri"/>
              </a:rPr>
              <a:t>tio? </a:t>
            </a:r>
            <a:endParaRPr/>
          </a:p>
          <a:p>
            <a:pPr indent="-342900" lvl="0" marL="342900" rtl="0" algn="l">
              <a:lnSpc>
                <a:spcPct val="90000"/>
              </a:lnSpc>
              <a:spcBef>
                <a:spcPts val="1000"/>
              </a:spcBef>
              <a:spcAft>
                <a:spcPts val="0"/>
              </a:spcAft>
              <a:buClr>
                <a:srgbClr val="ED2A59"/>
              </a:buClr>
              <a:buSzPts val="2000"/>
              <a:buAutoNum type="arabicPeriod"/>
            </a:pPr>
            <a:r>
              <a:rPr b="1" lang="en-IE" sz="2000">
                <a:solidFill>
                  <a:srgbClr val="ED2A59"/>
                </a:solidFill>
                <a:latin typeface="Calibri"/>
                <a:ea typeface="Calibri"/>
                <a:cs typeface="Calibri"/>
                <a:sym typeface="Calibri"/>
              </a:rPr>
              <a:t>Jännittävä ja edistyksellinen sektori: </a:t>
            </a:r>
            <a:r>
              <a:rPr lang="en-IE" sz="2000">
                <a:solidFill>
                  <a:srgbClr val="3F3F3F"/>
                </a:solidFill>
                <a:latin typeface="Calibri"/>
                <a:ea typeface="Calibri"/>
                <a:cs typeface="Calibri"/>
                <a:sym typeface="Calibri"/>
              </a:rPr>
              <a:t>Kuinka digitaalinen</a:t>
            </a:r>
            <a:r>
              <a:rPr lang="en-IE" sz="2000">
                <a:solidFill>
                  <a:srgbClr val="3F3F3F"/>
                </a:solidFill>
              </a:rPr>
              <a:t> </a:t>
            </a:r>
            <a:r>
              <a:rPr lang="en-IE" sz="2000">
                <a:solidFill>
                  <a:srgbClr val="3F3F3F"/>
                </a:solidFill>
                <a:latin typeface="Calibri"/>
                <a:ea typeface="Calibri"/>
                <a:cs typeface="Calibri"/>
                <a:sym typeface="Calibri"/>
              </a:rPr>
              <a:t>sosiaalinen innovaatio muuttaa maailmaa!</a:t>
            </a:r>
            <a:endParaRPr/>
          </a:p>
          <a:p>
            <a:pPr indent="-342900" lvl="0" marL="342900" rtl="0" algn="l">
              <a:lnSpc>
                <a:spcPct val="90000"/>
              </a:lnSpc>
              <a:spcBef>
                <a:spcPts val="1000"/>
              </a:spcBef>
              <a:spcAft>
                <a:spcPts val="0"/>
              </a:spcAft>
              <a:buClr>
                <a:srgbClr val="ED2A59"/>
              </a:buClr>
              <a:buSzPts val="2000"/>
              <a:buAutoNum type="arabicPeriod"/>
            </a:pPr>
            <a:r>
              <a:rPr b="1" lang="en-IE" sz="2000">
                <a:solidFill>
                  <a:srgbClr val="ED2A59"/>
                </a:solidFill>
                <a:latin typeface="Calibri"/>
                <a:ea typeface="Calibri"/>
                <a:cs typeface="Calibri"/>
                <a:sym typeface="Calibri"/>
              </a:rPr>
              <a:t>Nuoret näyttävät tietä! </a:t>
            </a:r>
            <a:endParaRPr/>
          </a:p>
          <a:p>
            <a:pPr indent="0" lvl="0" marL="0" rtl="0" algn="l">
              <a:lnSpc>
                <a:spcPct val="90000"/>
              </a:lnSpc>
              <a:spcBef>
                <a:spcPts val="1000"/>
              </a:spcBef>
              <a:spcAft>
                <a:spcPts val="0"/>
              </a:spcAft>
              <a:buClr>
                <a:srgbClr val="3F3F3F"/>
              </a:buClr>
              <a:buSzPts val="2000"/>
              <a:buNone/>
            </a:pPr>
            <a:r>
              <a:rPr lang="en-IE" sz="2000">
                <a:solidFill>
                  <a:srgbClr val="3F3F3F"/>
                </a:solidFill>
              </a:rPr>
              <a:t>      </a:t>
            </a:r>
            <a:r>
              <a:rPr lang="en-IE" sz="2000">
                <a:solidFill>
                  <a:srgbClr val="3F3F3F"/>
                </a:solidFill>
                <a:latin typeface="Calibri"/>
                <a:ea typeface="Calibri"/>
                <a:cs typeface="Calibri"/>
                <a:sym typeface="Calibri"/>
              </a:rPr>
              <a:t>Valokeilassa nuoret, jotka ovat jo </a:t>
            </a:r>
            <a:br>
              <a:rPr lang="en-IE" sz="2000">
                <a:solidFill>
                  <a:srgbClr val="3F3F3F"/>
                </a:solidFill>
                <a:latin typeface="Calibri"/>
                <a:ea typeface="Calibri"/>
                <a:cs typeface="Calibri"/>
                <a:sym typeface="Calibri"/>
              </a:rPr>
            </a:br>
            <a:r>
              <a:rPr lang="en-IE" sz="2000">
                <a:solidFill>
                  <a:srgbClr val="3F3F3F"/>
                </a:solidFill>
                <a:latin typeface="Calibri"/>
                <a:ea typeface="Calibri"/>
                <a:cs typeface="Calibri"/>
                <a:sym typeface="Calibri"/>
              </a:rPr>
              <a:t> </a:t>
            </a:r>
            <a:r>
              <a:rPr lang="en-IE" sz="2000">
                <a:solidFill>
                  <a:srgbClr val="3F3F3F"/>
                </a:solidFill>
              </a:rPr>
              <a:t>     </a:t>
            </a:r>
            <a:r>
              <a:rPr lang="en-IE" sz="2000">
                <a:solidFill>
                  <a:srgbClr val="3F3F3F"/>
                </a:solidFill>
                <a:latin typeface="Calibri"/>
                <a:ea typeface="Calibri"/>
                <a:cs typeface="Calibri"/>
                <a:sym typeface="Calibri"/>
              </a:rPr>
              <a:t>nousemassa digitaalisen</a:t>
            </a:r>
            <a:r>
              <a:rPr lang="en-IE" sz="2000">
                <a:solidFill>
                  <a:srgbClr val="3F3F3F"/>
                </a:solidFill>
              </a:rPr>
              <a:t> </a:t>
            </a:r>
            <a:r>
              <a:rPr lang="en-IE" sz="2000">
                <a:solidFill>
                  <a:srgbClr val="3F3F3F"/>
                </a:solidFill>
                <a:latin typeface="Calibri"/>
                <a:ea typeface="Calibri"/>
                <a:cs typeface="Calibri"/>
                <a:sym typeface="Calibri"/>
              </a:rPr>
              <a:t>sosiaalisen </a:t>
            </a:r>
            <a:br>
              <a:rPr lang="en-IE" sz="2000">
                <a:solidFill>
                  <a:srgbClr val="3F3F3F"/>
                </a:solidFill>
                <a:latin typeface="Calibri"/>
                <a:ea typeface="Calibri"/>
                <a:cs typeface="Calibri"/>
                <a:sym typeface="Calibri"/>
              </a:rPr>
            </a:br>
            <a:r>
              <a:rPr lang="en-IE" sz="2000">
                <a:solidFill>
                  <a:srgbClr val="3F3F3F"/>
                </a:solidFill>
                <a:latin typeface="Calibri"/>
                <a:ea typeface="Calibri"/>
                <a:cs typeface="Calibri"/>
                <a:sym typeface="Calibri"/>
              </a:rPr>
              <a:t>      innovaation johtajiksi </a:t>
            </a:r>
            <a:endParaRPr/>
          </a:p>
          <a:p>
            <a:pPr indent="0" lvl="0" marL="0" rtl="0" algn="l">
              <a:lnSpc>
                <a:spcPct val="90000"/>
              </a:lnSpc>
              <a:spcBef>
                <a:spcPts val="1000"/>
              </a:spcBef>
              <a:spcAft>
                <a:spcPts val="0"/>
              </a:spcAft>
              <a:buClr>
                <a:srgbClr val="ED2A59"/>
              </a:buClr>
              <a:buSzPts val="2000"/>
              <a:buNone/>
            </a:pPr>
            <a:r>
              <a:rPr b="1" lang="en-IE" sz="2000">
                <a:solidFill>
                  <a:srgbClr val="ED2A59"/>
                </a:solidFill>
                <a:latin typeface="Calibri"/>
                <a:ea typeface="Calibri"/>
                <a:cs typeface="Calibri"/>
                <a:sym typeface="Calibri"/>
              </a:rPr>
              <a:t>4.   Oletko sinä kehittyvä nuori digitaalinen</a:t>
            </a:r>
            <a:r>
              <a:rPr b="1" lang="en-IE" sz="2000">
                <a:solidFill>
                  <a:srgbClr val="ED2A59"/>
                </a:solidFill>
              </a:rPr>
              <a:t> </a:t>
            </a:r>
            <a:r>
              <a:rPr b="1" lang="en-IE" sz="2000">
                <a:solidFill>
                  <a:srgbClr val="ED2A59"/>
                </a:solidFill>
                <a:latin typeface="Calibri"/>
                <a:ea typeface="Calibri"/>
                <a:cs typeface="Calibri"/>
                <a:sym typeface="Calibri"/>
              </a:rPr>
              <a:t> sosiaalinen innovaattori (=YDSI)?</a:t>
            </a:r>
            <a:endParaRPr b="1" sz="1800">
              <a:solidFill>
                <a:srgbClr val="ED2A59"/>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sp>
        <p:nvSpPr>
          <p:cNvPr id="414" name="Google Shape;414;p3"/>
          <p:cNvSpPr txBox="1"/>
          <p:nvPr>
            <p:ph idx="4" type="body"/>
          </p:nvPr>
        </p:nvSpPr>
        <p:spPr>
          <a:xfrm>
            <a:off x="508178" y="348797"/>
            <a:ext cx="4461735" cy="697353"/>
          </a:xfrm>
          <a:prstGeom prst="rect">
            <a:avLst/>
          </a:prstGeom>
          <a:solidFill>
            <a:srgbClr val="42B0C2"/>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1 Aiheet</a:t>
            </a:r>
            <a:endParaRPr sz="3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A group of people looking at a computer&#10;&#10;Description automatically generated with medium confidence" id="606" name="Google Shape;606;p30"/>
          <p:cNvPicPr preferRelativeResize="0"/>
          <p:nvPr>
            <p:ph idx="2" type="pic"/>
          </p:nvPr>
        </p:nvPicPr>
        <p:blipFill rotWithShape="1">
          <a:blip r:embed="rId3">
            <a:alphaModFix/>
          </a:blip>
          <a:srcRect b="0" l="16662" r="16662" t="0"/>
          <a:stretch/>
        </p:blipFill>
        <p:spPr>
          <a:xfrm>
            <a:off x="0" y="1057059"/>
            <a:ext cx="4672100" cy="4672100"/>
          </a:xfrm>
          <a:prstGeom prst="ellipse">
            <a:avLst/>
          </a:prstGeom>
          <a:noFill/>
          <a:ln>
            <a:noFill/>
          </a:ln>
        </p:spPr>
      </p:pic>
      <p:sp>
        <p:nvSpPr>
          <p:cNvPr id="607" name="Google Shape;607;p30"/>
          <p:cNvSpPr txBox="1"/>
          <p:nvPr>
            <p:ph idx="1" type="body"/>
          </p:nvPr>
        </p:nvSpPr>
        <p:spPr>
          <a:xfrm>
            <a:off x="5805725" y="248575"/>
            <a:ext cx="6058200" cy="17106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56BE92"/>
              </a:buClr>
              <a:buSzPts val="4000"/>
              <a:buNone/>
            </a:pPr>
            <a:r>
              <a:rPr b="1" i="0" lang="en-IE" sz="4000">
                <a:solidFill>
                  <a:srgbClr val="56BE92"/>
                </a:solidFill>
              </a:rPr>
              <a:t>Sosiaallisten yrittäjien persoonallisuuden piirteet</a:t>
            </a:r>
            <a:endParaRPr b="1" i="0" sz="4000">
              <a:solidFill>
                <a:srgbClr val="56BE92"/>
              </a:solidFill>
            </a:endParaRPr>
          </a:p>
          <a:p>
            <a:pPr indent="0" lvl="0" marL="0" rtl="0" algn="r">
              <a:lnSpc>
                <a:spcPct val="100000"/>
              </a:lnSpc>
              <a:spcBef>
                <a:spcPts val="0"/>
              </a:spcBef>
              <a:spcAft>
                <a:spcPts val="0"/>
              </a:spcAft>
              <a:buClr>
                <a:schemeClr val="dk1"/>
              </a:buClr>
              <a:buSzPts val="3600"/>
              <a:buNone/>
            </a:pPr>
            <a:r>
              <a:t/>
            </a:r>
            <a:endParaRPr b="1">
              <a:solidFill>
                <a:srgbClr val="A6377D"/>
              </a:solidFill>
            </a:endParaRPr>
          </a:p>
        </p:txBody>
      </p:sp>
      <p:sp>
        <p:nvSpPr>
          <p:cNvPr id="608" name="Google Shape;608;p30"/>
          <p:cNvSpPr txBox="1"/>
          <p:nvPr>
            <p:ph idx="3" type="body"/>
          </p:nvPr>
        </p:nvSpPr>
        <p:spPr>
          <a:xfrm>
            <a:off x="6221800" y="1533350"/>
            <a:ext cx="5786700" cy="4775700"/>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rgbClr val="3F3F3F"/>
              </a:buClr>
              <a:buSzPts val="2400"/>
              <a:buFont typeface="Noto Sans Symbols"/>
              <a:buChar char="✔"/>
            </a:pPr>
            <a:r>
              <a:rPr b="1" lang="en-IE">
                <a:solidFill>
                  <a:srgbClr val="3F3F3F"/>
                </a:solidFill>
                <a:latin typeface="Open Sans"/>
                <a:ea typeface="Open Sans"/>
                <a:cs typeface="Open Sans"/>
                <a:sym typeface="Open Sans"/>
              </a:rPr>
              <a:t>Riskinottajia, joilla on yrittäjähenkisyyttä </a:t>
            </a:r>
            <a:br>
              <a:rPr b="1" lang="en-IE">
                <a:solidFill>
                  <a:srgbClr val="3F3F3F"/>
                </a:solidFill>
                <a:latin typeface="Open Sans"/>
                <a:ea typeface="Open Sans"/>
                <a:cs typeface="Open Sans"/>
                <a:sym typeface="Open Sans"/>
              </a:rPr>
            </a:br>
            <a:r>
              <a:rPr i="0" lang="en-IE">
                <a:solidFill>
                  <a:srgbClr val="3F3F3F"/>
                </a:solidFill>
                <a:latin typeface="Open Sans"/>
                <a:ea typeface="Open Sans"/>
                <a:cs typeface="Open Sans"/>
                <a:sym typeface="Open Sans"/>
              </a:rPr>
              <a:t>ja jotka pyrkivät käsittelemään sosiaalisia</a:t>
            </a:r>
            <a:r>
              <a:rPr lang="en-IE">
                <a:solidFill>
                  <a:srgbClr val="3F3F3F"/>
                </a:solidFill>
                <a:latin typeface="Open Sans"/>
                <a:ea typeface="Open Sans"/>
                <a:cs typeface="Open Sans"/>
                <a:sym typeface="Open Sans"/>
              </a:rPr>
              <a:t> </a:t>
            </a:r>
            <a:r>
              <a:rPr i="0" lang="en-IE">
                <a:solidFill>
                  <a:srgbClr val="3F3F3F"/>
                </a:solidFill>
                <a:latin typeface="Open Sans"/>
                <a:ea typeface="Open Sans"/>
                <a:cs typeface="Open Sans"/>
                <a:sym typeface="Open Sans"/>
              </a:rPr>
              <a:t>kysymyksiä </a:t>
            </a:r>
            <a:r>
              <a:rPr b="1" i="0" lang="en-IE">
                <a:solidFill>
                  <a:srgbClr val="3F3F3F"/>
                </a:solidFill>
                <a:latin typeface="Open Sans"/>
                <a:ea typeface="Open Sans"/>
                <a:cs typeface="Open Sans"/>
                <a:sym typeface="Open Sans"/>
              </a:rPr>
              <a:t>innovatiivisilla tavoilla.</a:t>
            </a:r>
            <a:endParaRPr b="1" i="0">
              <a:solidFill>
                <a:srgbClr val="3F3F3F"/>
              </a:solidFill>
              <a:latin typeface="Open Sans"/>
              <a:ea typeface="Open Sans"/>
              <a:cs typeface="Open Sans"/>
              <a:sym typeface="Open Sans"/>
            </a:endParaRPr>
          </a:p>
          <a:p>
            <a:pPr indent="-342900" lvl="0" marL="342900" rtl="0" algn="r">
              <a:lnSpc>
                <a:spcPct val="90000"/>
              </a:lnSpc>
              <a:spcBef>
                <a:spcPts val="1000"/>
              </a:spcBef>
              <a:spcAft>
                <a:spcPts val="0"/>
              </a:spcAft>
              <a:buClr>
                <a:srgbClr val="3F3F3F"/>
              </a:buClr>
              <a:buSzPts val="2400"/>
              <a:buFont typeface="Open Sans"/>
              <a:buChar char="✔"/>
            </a:pPr>
            <a:r>
              <a:rPr lang="en-IE">
                <a:solidFill>
                  <a:srgbClr val="3F3F3F"/>
                </a:solidFill>
                <a:latin typeface="Open Sans"/>
                <a:ea typeface="Open Sans"/>
                <a:cs typeface="Open Sans"/>
                <a:sym typeface="Open Sans"/>
              </a:rPr>
              <a:t>Ovat pitkäjänteisiä kohdatessaan kehitysmaissa vallitsevia tehottomia institutionaalisia puitteita.</a:t>
            </a:r>
            <a:endParaRPr>
              <a:latin typeface="Open Sans"/>
              <a:ea typeface="Open Sans"/>
              <a:cs typeface="Open Sans"/>
              <a:sym typeface="Open Sans"/>
            </a:endParaRPr>
          </a:p>
          <a:p>
            <a:pPr indent="-342900" lvl="0" marL="342900" rtl="0" algn="r">
              <a:lnSpc>
                <a:spcPct val="90000"/>
              </a:lnSpc>
              <a:spcBef>
                <a:spcPts val="1000"/>
              </a:spcBef>
              <a:spcAft>
                <a:spcPts val="0"/>
              </a:spcAft>
              <a:buClr>
                <a:srgbClr val="3F3F3F"/>
              </a:buClr>
              <a:buSzPts val="2400"/>
              <a:buFont typeface="Noto Sans Symbols"/>
              <a:buChar char="✔"/>
            </a:pPr>
            <a:r>
              <a:rPr b="1" lang="en-IE">
                <a:solidFill>
                  <a:srgbClr val="3F3F3F"/>
                </a:solidFill>
                <a:latin typeface="Open Sans"/>
                <a:ea typeface="Open Sans"/>
                <a:cs typeface="Open Sans"/>
                <a:sym typeface="Open Sans"/>
              </a:rPr>
              <a:t>Motivoituvat sosiaalisista ongelmista </a:t>
            </a:r>
            <a:r>
              <a:rPr lang="en-IE">
                <a:solidFill>
                  <a:srgbClr val="3F3F3F"/>
                </a:solidFill>
                <a:latin typeface="Open Sans"/>
                <a:ea typeface="Open Sans"/>
                <a:cs typeface="Open Sans"/>
                <a:sym typeface="Open Sans"/>
              </a:rPr>
              <a:t>ja</a:t>
            </a:r>
            <a:r>
              <a:rPr b="1" lang="en-IE">
                <a:solidFill>
                  <a:srgbClr val="3F3F3F"/>
                </a:solidFill>
                <a:latin typeface="Open Sans"/>
                <a:ea typeface="Open Sans"/>
                <a:cs typeface="Open Sans"/>
                <a:sym typeface="Open Sans"/>
              </a:rPr>
              <a:t> haasteista.</a:t>
            </a:r>
            <a:r>
              <a:rPr lang="en-IE">
                <a:solidFill>
                  <a:srgbClr val="3F3F3F"/>
                </a:solidFill>
                <a:latin typeface="Open Sans"/>
                <a:ea typeface="Open Sans"/>
                <a:cs typeface="Open Sans"/>
                <a:sym typeface="Open Sans"/>
              </a:rPr>
              <a:t> </a:t>
            </a:r>
            <a:r>
              <a:rPr i="0" lang="en-IE">
                <a:solidFill>
                  <a:srgbClr val="3F3F3F"/>
                </a:solidFill>
                <a:latin typeface="Open Sans"/>
                <a:ea typeface="Open Sans"/>
                <a:cs typeface="Open Sans"/>
                <a:sym typeface="Open Sans"/>
              </a:rPr>
              <a:t>Hyödyntävät </a:t>
            </a:r>
            <a:r>
              <a:rPr b="1" i="0" lang="en-IE">
                <a:solidFill>
                  <a:srgbClr val="3F3F3F"/>
                </a:solidFill>
                <a:latin typeface="Open Sans"/>
                <a:ea typeface="Open Sans"/>
                <a:cs typeface="Open Sans"/>
                <a:sym typeface="Open Sans"/>
              </a:rPr>
              <a:t>inspiraatiota</a:t>
            </a:r>
            <a:r>
              <a:rPr i="0" lang="en-IE">
                <a:solidFill>
                  <a:srgbClr val="3F3F3F"/>
                </a:solidFill>
                <a:latin typeface="Open Sans"/>
                <a:ea typeface="Open Sans"/>
                <a:cs typeface="Open Sans"/>
                <a:sym typeface="Open Sans"/>
              </a:rPr>
              <a:t> ja</a:t>
            </a:r>
            <a:r>
              <a:rPr lang="en-IE">
                <a:solidFill>
                  <a:srgbClr val="3F3F3F"/>
                </a:solidFill>
                <a:latin typeface="Open Sans"/>
                <a:ea typeface="Open Sans"/>
                <a:cs typeface="Open Sans"/>
                <a:sym typeface="Open Sans"/>
              </a:rPr>
              <a:t> </a:t>
            </a:r>
            <a:r>
              <a:rPr b="1" i="0" lang="en-IE">
                <a:solidFill>
                  <a:srgbClr val="3F3F3F"/>
                </a:solidFill>
                <a:latin typeface="Open Sans"/>
                <a:ea typeface="Open Sans"/>
                <a:cs typeface="Open Sans"/>
                <a:sym typeface="Open Sans"/>
              </a:rPr>
              <a:t>aiempia henkilökohtaisia</a:t>
            </a:r>
            <a:r>
              <a:rPr b="1" lang="en-IE">
                <a:solidFill>
                  <a:srgbClr val="3F3F3F"/>
                </a:solidFill>
                <a:latin typeface="Open Sans"/>
                <a:ea typeface="Open Sans"/>
                <a:cs typeface="Open Sans"/>
                <a:sym typeface="Open Sans"/>
              </a:rPr>
              <a:t> </a:t>
            </a:r>
            <a:r>
              <a:rPr b="1" i="0" lang="en-IE">
                <a:solidFill>
                  <a:srgbClr val="3F3F3F"/>
                </a:solidFill>
                <a:latin typeface="Open Sans"/>
                <a:ea typeface="Open Sans"/>
                <a:cs typeface="Open Sans"/>
                <a:sym typeface="Open Sans"/>
              </a:rPr>
              <a:t>kokemuksia </a:t>
            </a:r>
            <a:r>
              <a:rPr i="0" lang="en-IE">
                <a:solidFill>
                  <a:srgbClr val="3F3F3F"/>
                </a:solidFill>
                <a:latin typeface="Open Sans"/>
                <a:ea typeface="Open Sans"/>
                <a:cs typeface="Open Sans"/>
                <a:sym typeface="Open Sans"/>
              </a:rPr>
              <a:t>sekä heidän </a:t>
            </a:r>
            <a:br>
              <a:rPr i="0" lang="en-IE">
                <a:solidFill>
                  <a:srgbClr val="3F3F3F"/>
                </a:solidFill>
                <a:latin typeface="Open Sans"/>
                <a:ea typeface="Open Sans"/>
                <a:cs typeface="Open Sans"/>
                <a:sym typeface="Open Sans"/>
              </a:rPr>
            </a:br>
            <a:r>
              <a:rPr i="0" lang="en-IE">
                <a:solidFill>
                  <a:srgbClr val="3F3F3F"/>
                </a:solidFill>
                <a:latin typeface="Open Sans"/>
                <a:ea typeface="Open Sans"/>
                <a:cs typeface="Open Sans"/>
                <a:sym typeface="Open Sans"/>
              </a:rPr>
              <a:t>sosiaalisia verko</a:t>
            </a:r>
            <a:r>
              <a:rPr i="0" lang="en-IE">
                <a:solidFill>
                  <a:srgbClr val="3F3F3F"/>
                </a:solidFill>
                <a:latin typeface="Open Sans"/>
                <a:ea typeface="Open Sans"/>
                <a:cs typeface="Open Sans"/>
                <a:sym typeface="Open Sans"/>
              </a:rPr>
              <a:t>stoja.</a:t>
            </a:r>
            <a:endParaRPr>
              <a:solidFill>
                <a:srgbClr val="3F3F3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31"/>
          <p:cNvSpPr txBox="1"/>
          <p:nvPr>
            <p:ph idx="2" type="body"/>
          </p:nvPr>
        </p:nvSpPr>
        <p:spPr>
          <a:xfrm>
            <a:off x="209668" y="297040"/>
            <a:ext cx="801993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lang="en-IE" sz="3600">
                <a:solidFill>
                  <a:srgbClr val="A6377D"/>
                </a:solidFill>
                <a:latin typeface="Corben"/>
                <a:ea typeface="Corben"/>
                <a:cs typeface="Corben"/>
                <a:sym typeface="Corben"/>
              </a:rPr>
              <a:t>ESIMERKKI YDSI,</a:t>
            </a:r>
            <a:endParaRPr/>
          </a:p>
          <a:p>
            <a:pPr indent="0" lvl="0" marL="0" rtl="0" algn="l">
              <a:lnSpc>
                <a:spcPct val="90000"/>
              </a:lnSpc>
              <a:spcBef>
                <a:spcPts val="0"/>
              </a:spcBef>
              <a:spcAft>
                <a:spcPts val="0"/>
              </a:spcAft>
              <a:buClr>
                <a:srgbClr val="A6377D"/>
              </a:buClr>
              <a:buSzPts val="3600"/>
              <a:buNone/>
            </a:pPr>
            <a:r>
              <a:rPr lang="en-IE" sz="3600">
                <a:solidFill>
                  <a:srgbClr val="A6377D"/>
                </a:solidFill>
                <a:latin typeface="Corben"/>
                <a:ea typeface="Corben"/>
                <a:cs typeface="Corben"/>
                <a:sym typeface="Corben"/>
              </a:rPr>
              <a:t> </a:t>
            </a:r>
            <a:r>
              <a:rPr b="1" i="0" lang="en-IE">
                <a:solidFill>
                  <a:srgbClr val="A6377D"/>
                </a:solidFill>
              </a:rPr>
              <a:t>Progressive Careers</a:t>
            </a:r>
            <a:endParaRPr/>
          </a:p>
          <a:p>
            <a:pPr indent="0" lvl="0" marL="0" rtl="0" algn="l">
              <a:lnSpc>
                <a:spcPct val="90000"/>
              </a:lnSpc>
              <a:spcBef>
                <a:spcPts val="0"/>
              </a:spcBef>
              <a:spcAft>
                <a:spcPts val="0"/>
              </a:spcAft>
              <a:buClr>
                <a:srgbClr val="3F3F3F"/>
              </a:buClr>
              <a:buSzPts val="2400"/>
              <a:buNone/>
            </a:pPr>
            <a:r>
              <a:rPr lang="en-IE" sz="2400">
                <a:solidFill>
                  <a:srgbClr val="3F3F3F"/>
                </a:solidFill>
              </a:rPr>
              <a:t>Gary Fawdrey, UK</a:t>
            </a:r>
            <a:endParaRPr/>
          </a:p>
          <a:p>
            <a:pPr indent="0" lvl="0" marL="0" rtl="0" algn="l">
              <a:lnSpc>
                <a:spcPct val="90000"/>
              </a:lnSpc>
              <a:spcBef>
                <a:spcPts val="0"/>
              </a:spcBef>
              <a:spcAft>
                <a:spcPts val="0"/>
              </a:spcAft>
              <a:buClr>
                <a:srgbClr val="3F3F3F"/>
              </a:buClr>
              <a:buSzPts val="2400"/>
              <a:buNone/>
            </a:pPr>
            <a:r>
              <a:rPr b="1" lang="en-IE" sz="2400">
                <a:solidFill>
                  <a:srgbClr val="3F3F3F"/>
                </a:solidFill>
              </a:rPr>
              <a:t>”Käytetään digitaalista vaikuttavuutta </a:t>
            </a:r>
            <a:endParaRPr/>
          </a:p>
          <a:p>
            <a:pPr indent="0" lvl="0" marL="0" rtl="0" algn="l">
              <a:lnSpc>
                <a:spcPct val="90000"/>
              </a:lnSpc>
              <a:spcBef>
                <a:spcPts val="0"/>
              </a:spcBef>
              <a:spcAft>
                <a:spcPts val="0"/>
              </a:spcAft>
              <a:buClr>
                <a:srgbClr val="3F3F3F"/>
              </a:buClr>
              <a:buSzPts val="2400"/>
              <a:buNone/>
            </a:pPr>
            <a:r>
              <a:rPr b="1" lang="en-IE" sz="2400">
                <a:solidFill>
                  <a:srgbClr val="3F3F3F"/>
                </a:solidFill>
              </a:rPr>
              <a:t>sosiaalisesti työttömyyteen ”</a:t>
            </a:r>
            <a:endParaRPr b="1" sz="2400">
              <a:solidFill>
                <a:srgbClr val="3F3F3F"/>
              </a:solidFill>
            </a:endParaRPr>
          </a:p>
        </p:txBody>
      </p:sp>
      <p:sp>
        <p:nvSpPr>
          <p:cNvPr id="614" name="Google Shape;614;p31"/>
          <p:cNvSpPr txBox="1"/>
          <p:nvPr>
            <p:ph idx="3" type="body"/>
          </p:nvPr>
        </p:nvSpPr>
        <p:spPr>
          <a:xfrm>
            <a:off x="10321900" y="4264199"/>
            <a:ext cx="597000" cy="6027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r">
              <a:lnSpc>
                <a:spcPct val="90000"/>
              </a:lnSpc>
              <a:spcBef>
                <a:spcPts val="0"/>
              </a:spcBef>
              <a:spcAft>
                <a:spcPts val="0"/>
              </a:spcAft>
              <a:buClr>
                <a:schemeClr val="lt1"/>
              </a:buClr>
              <a:buSzPct val="100000"/>
              <a:buNone/>
            </a:pPr>
            <a:r>
              <a:rPr lang="en-IE"/>
              <a:t>“</a:t>
            </a:r>
            <a:endParaRPr/>
          </a:p>
        </p:txBody>
      </p:sp>
      <p:sp>
        <p:nvSpPr>
          <p:cNvPr id="615" name="Google Shape;615;p31"/>
          <p:cNvSpPr txBox="1"/>
          <p:nvPr>
            <p:ph idx="4" type="body"/>
          </p:nvPr>
        </p:nvSpPr>
        <p:spPr>
          <a:xfrm>
            <a:off x="6572810" y="1505839"/>
            <a:ext cx="4025700" cy="3559800"/>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400"/>
              <a:buNone/>
            </a:pPr>
            <a:r>
              <a:rPr b="0" i="0" lang="en-IE" sz="2400"/>
              <a:t>Progressive Careers on asettanut tehtävä</a:t>
            </a:r>
            <a:r>
              <a:rPr i="0" lang="en-IE" sz="2400"/>
              <a:t>k</a:t>
            </a:r>
            <a:r>
              <a:rPr b="0" i="0" lang="en-IE" sz="2400"/>
              <a:t>seen puuttua työttömyyden aiheuttamaan humanitaariseen kriisiin. </a:t>
            </a:r>
            <a:r>
              <a:rPr b="0" i="0" lang="en-IE" sz="2400"/>
              <a:t>‘</a:t>
            </a:r>
            <a:r>
              <a:rPr b="0" i="0" lang="en-IE" sz="2400" u="sng" strike="noStrike">
                <a:solidFill>
                  <a:schemeClr val="hlink"/>
                </a:solidFill>
                <a:hlinkClick r:id="rId3"/>
              </a:rPr>
              <a:t>Progressive Careers</a:t>
            </a:r>
            <a:r>
              <a:rPr b="0" i="0" lang="en-IE" sz="2400"/>
              <a:t> on tukiverkosto, jonka tarkoituksena on auttaa ihmisiä siirtymään sosiaalisten vaikuttavuuden alalle ja ansaitsemaan enemmän kuin rahaa. </a:t>
            </a:r>
            <a:endParaRPr/>
          </a:p>
          <a:p>
            <a:pPr indent="0" lvl="0" marL="0" rtl="0" algn="l">
              <a:lnSpc>
                <a:spcPct val="90000"/>
              </a:lnSpc>
              <a:spcBef>
                <a:spcPts val="0"/>
              </a:spcBef>
              <a:spcAft>
                <a:spcPts val="0"/>
              </a:spcAft>
              <a:buClr>
                <a:schemeClr val="lt1"/>
              </a:buClr>
              <a:buSzPts val="2400"/>
              <a:buNone/>
            </a:pPr>
            <a:r>
              <a:rPr i="0" lang="en-IE" sz="2400"/>
              <a:t>                         Gary Fawdrey.</a:t>
            </a:r>
            <a:endParaRPr sz="2400"/>
          </a:p>
        </p:txBody>
      </p:sp>
      <p:sp>
        <p:nvSpPr>
          <p:cNvPr id="616" name="Google Shape;616;p31"/>
          <p:cNvSpPr txBox="1"/>
          <p:nvPr>
            <p:ph idx="5" type="body"/>
          </p:nvPr>
        </p:nvSpPr>
        <p:spPr>
          <a:xfrm>
            <a:off x="6155804" y="1713681"/>
            <a:ext cx="417000" cy="523500"/>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90000"/>
              </a:lnSpc>
              <a:spcBef>
                <a:spcPts val="0"/>
              </a:spcBef>
              <a:spcAft>
                <a:spcPts val="0"/>
              </a:spcAft>
              <a:buClr>
                <a:schemeClr val="lt1"/>
              </a:buClr>
              <a:buSzPct val="100000"/>
              <a:buNone/>
            </a:pPr>
            <a:r>
              <a:rPr lang="en-IE"/>
              <a:t>”</a:t>
            </a:r>
            <a:endParaRPr/>
          </a:p>
        </p:txBody>
      </p:sp>
      <p:pic>
        <p:nvPicPr>
          <p:cNvPr descr="Progressive Careers: creating opportunities to help people transition into the social impact sector" id="617" name="Google Shape;617;p31"/>
          <p:cNvPicPr preferRelativeResize="0"/>
          <p:nvPr/>
        </p:nvPicPr>
        <p:blipFill rotWithShape="1">
          <a:blip r:embed="rId4">
            <a:alphaModFix/>
          </a:blip>
          <a:srcRect b="0" l="0" r="0" t="0"/>
          <a:stretch/>
        </p:blipFill>
        <p:spPr>
          <a:xfrm>
            <a:off x="971833" y="2660557"/>
            <a:ext cx="3810000" cy="3810000"/>
          </a:xfrm>
          <a:prstGeom prst="teardrop">
            <a:avLst>
              <a:gd fmla="val 100000" name="adj"/>
            </a:avLst>
          </a:prstGeom>
          <a:noFill/>
          <a:ln>
            <a:noFill/>
          </a:ln>
        </p:spPr>
      </p:pic>
      <p:sp>
        <p:nvSpPr>
          <p:cNvPr id="618" name="Google Shape;618;p31"/>
          <p:cNvSpPr txBox="1"/>
          <p:nvPr/>
        </p:nvSpPr>
        <p:spPr>
          <a:xfrm>
            <a:off x="3540925" y="3244336"/>
            <a:ext cx="6096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a:solidFill>
                  <a:schemeClr val="dk1"/>
                </a:solidFill>
                <a:latin typeface="Calibri"/>
                <a:ea typeface="Calibri"/>
                <a:cs typeface="Calibri"/>
                <a:sym typeface="Calibri"/>
              </a:rPr>
              <a:t>Gary Fawdrey</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2"/>
          <p:cNvSpPr txBox="1"/>
          <p:nvPr>
            <p:ph idx="1" type="body"/>
          </p:nvPr>
        </p:nvSpPr>
        <p:spPr>
          <a:xfrm>
            <a:off x="3748950" y="568575"/>
            <a:ext cx="8201100" cy="598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Q1</a:t>
            </a:r>
            <a:r>
              <a:rPr b="1" i="1" lang="en-IE">
                <a:solidFill>
                  <a:srgbClr val="389DAE"/>
                </a:solidFill>
              </a:rPr>
              <a:t> </a:t>
            </a:r>
            <a:r>
              <a:rPr i="1" lang="en-IE">
                <a:solidFill>
                  <a:srgbClr val="E48E02"/>
                </a:solidFill>
              </a:rPr>
              <a:t>Mitä tarkoitetaan digitaalisella sosiaalisella innovaatiolla?</a:t>
            </a:r>
            <a:endParaRPr i="1">
              <a:solidFill>
                <a:srgbClr val="E48E02"/>
              </a:solidFill>
            </a:endParaRPr>
          </a:p>
          <a:p>
            <a:pPr indent="0" lvl="0" marL="0" rtl="0" algn="l">
              <a:lnSpc>
                <a:spcPct val="100000"/>
              </a:lnSpc>
              <a:spcBef>
                <a:spcPts val="0"/>
              </a:spcBef>
              <a:spcAft>
                <a:spcPts val="0"/>
              </a:spcAft>
              <a:buClr>
                <a:srgbClr val="666666"/>
              </a:buClr>
              <a:buSzPts val="2400"/>
              <a:buNone/>
            </a:pPr>
            <a:r>
              <a:rPr lang="en-IE">
                <a:solidFill>
                  <a:srgbClr val="666666"/>
                </a:solidFill>
              </a:rPr>
              <a:t>Loin online-hakemiston, joka toi yhteen erilaiset kurssit, jatko-ohjelmat, työpaikkalautakunnat ja rahoittajat sosiaalisten vaikutusten alueella, sekä mentorointijärjestelmän tarjotakseni kiinnostuneille ihmisille 1–1 uravalmennusta heille, jotka jo työskentelevät sosiaalisen vaikuttavuuden alalla.</a:t>
            </a:r>
            <a:endParaRPr b="0" i="0">
              <a:solidFill>
                <a:srgbClr val="666666"/>
              </a:solidFill>
            </a:endParaRPr>
          </a:p>
          <a:p>
            <a:pPr indent="0" lvl="0" marL="0" rtl="0" algn="l">
              <a:lnSpc>
                <a:spcPct val="100000"/>
              </a:lnSpc>
              <a:spcBef>
                <a:spcPts val="0"/>
              </a:spcBef>
              <a:spcAft>
                <a:spcPts val="0"/>
              </a:spcAft>
              <a:buClr>
                <a:srgbClr val="389DAE"/>
              </a:buClr>
              <a:buSzPts val="2400"/>
              <a:buNone/>
            </a:pPr>
            <a:r>
              <a:rPr b="1" lang="en-IE">
                <a:solidFill>
                  <a:srgbClr val="389DAE"/>
                </a:solidFill>
              </a:rPr>
              <a:t>Q2</a:t>
            </a:r>
            <a:r>
              <a:rPr b="1" i="1" lang="en-IE">
                <a:solidFill>
                  <a:srgbClr val="389DAE"/>
                </a:solidFill>
              </a:rPr>
              <a:t> </a:t>
            </a:r>
            <a:r>
              <a:rPr i="1" lang="en-IE">
                <a:solidFill>
                  <a:srgbClr val="E48E02"/>
                </a:solidFill>
              </a:rPr>
              <a:t>Miksi loit tämän sosiaalisen innovaation?  </a:t>
            </a:r>
            <a:br>
              <a:rPr i="1" lang="en-IE">
                <a:solidFill>
                  <a:srgbClr val="E48E02"/>
                </a:solidFill>
              </a:rPr>
            </a:br>
            <a:r>
              <a:rPr b="0" i="0" lang="en-IE">
                <a:solidFill>
                  <a:srgbClr val="666666"/>
                </a:solidFill>
              </a:rPr>
              <a:t>Aloitin Progressive Careers suoraan seurauksena omasta kokemuksestani yrittää murtautua sosiaalisten vaikutusten alalle….</a:t>
            </a:r>
            <a:endParaRPr b="0" i="0">
              <a:solidFill>
                <a:srgbClr val="666666"/>
              </a:solidFill>
            </a:endParaRPr>
          </a:p>
          <a:p>
            <a:pPr indent="0" lvl="0" marL="0" rtl="0" algn="l">
              <a:lnSpc>
                <a:spcPct val="100000"/>
              </a:lnSpc>
              <a:spcBef>
                <a:spcPts val="0"/>
              </a:spcBef>
              <a:spcAft>
                <a:spcPts val="0"/>
              </a:spcAft>
              <a:buClr>
                <a:srgbClr val="389DAE"/>
              </a:buClr>
              <a:buSzPts val="2400"/>
              <a:buNone/>
            </a:pPr>
            <a:r>
              <a:rPr b="1" lang="en-IE">
                <a:solidFill>
                  <a:srgbClr val="389DAE"/>
                </a:solidFill>
              </a:rPr>
              <a:t>Q3</a:t>
            </a:r>
            <a:r>
              <a:rPr b="1" i="1" lang="en-IE">
                <a:solidFill>
                  <a:srgbClr val="389DAE"/>
                </a:solidFill>
              </a:rPr>
              <a:t> </a:t>
            </a:r>
            <a:r>
              <a:rPr i="1" lang="en-IE">
                <a:solidFill>
                  <a:srgbClr val="E48E02"/>
                </a:solidFill>
              </a:rPr>
              <a:t>Kuinka keksit idean?</a:t>
            </a:r>
            <a:endParaRPr/>
          </a:p>
          <a:p>
            <a:pPr indent="0" lvl="0" marL="0" rtl="0" algn="l">
              <a:lnSpc>
                <a:spcPct val="100000"/>
              </a:lnSpc>
              <a:spcBef>
                <a:spcPts val="0"/>
              </a:spcBef>
              <a:spcAft>
                <a:spcPts val="0"/>
              </a:spcAft>
              <a:buClr>
                <a:srgbClr val="666666"/>
              </a:buClr>
              <a:buSzPts val="2400"/>
              <a:buNone/>
            </a:pPr>
            <a:r>
              <a:rPr lang="en-IE">
                <a:solidFill>
                  <a:srgbClr val="666666"/>
                </a:solidFill>
              </a:rPr>
              <a:t>Olin onnekas päästessäni sosiaalisten vaikutusten jatko-ohjelmaan, ja sain harjoittelupaikan sosiaalisen vaikuttavuuden organisaatiosta, joka osaltaan helpotti yhteistyötä useiden hyväntekeväisyysjärjestöjen kanssa.</a:t>
            </a:r>
            <a:endParaRPr>
              <a:solidFill>
                <a:srgbClr val="666666"/>
              </a:solidFill>
            </a:endParaRPr>
          </a:p>
          <a:p>
            <a:pPr indent="0" lvl="0" marL="0" rtl="0" algn="l">
              <a:lnSpc>
                <a:spcPct val="100000"/>
              </a:lnSpc>
              <a:spcBef>
                <a:spcPts val="0"/>
              </a:spcBef>
              <a:spcAft>
                <a:spcPts val="0"/>
              </a:spcAft>
              <a:buClr>
                <a:schemeClr val="dk1"/>
              </a:buClr>
              <a:buSzPts val="2400"/>
              <a:buNone/>
            </a:pPr>
            <a:r>
              <a:t/>
            </a:r>
            <a:endParaRPr/>
          </a:p>
        </p:txBody>
      </p:sp>
      <p:sp>
        <p:nvSpPr>
          <p:cNvPr id="624" name="Google Shape;624;p32"/>
          <p:cNvSpPr txBox="1"/>
          <p:nvPr>
            <p:ph idx="2" type="body"/>
          </p:nvPr>
        </p:nvSpPr>
        <p:spPr>
          <a:xfrm>
            <a:off x="484428" y="142875"/>
            <a:ext cx="2852539" cy="6286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3F3F3F"/>
              </a:buClr>
              <a:buSzPct val="100000"/>
              <a:buNone/>
            </a:pPr>
            <a:r>
              <a:rPr b="1" lang="en-IE">
                <a:solidFill>
                  <a:srgbClr val="3F3F3F"/>
                </a:solidFill>
              </a:rPr>
              <a:t>YDSIn haastattelu</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rgbClr val="3F3F3F"/>
              </a:buClr>
              <a:buSzPct val="100000"/>
              <a:buNone/>
            </a:pPr>
            <a:r>
              <a:rPr lang="en-IE" sz="2800">
                <a:solidFill>
                  <a:srgbClr val="3F3F3F"/>
                </a:solidFill>
              </a:rPr>
              <a:t>Gary Fawdrey</a:t>
            </a:r>
            <a:endParaRPr/>
          </a:p>
          <a:p>
            <a:pPr indent="0" lvl="0" marL="0" rtl="0" algn="l">
              <a:lnSpc>
                <a:spcPct val="90000"/>
              </a:lnSpc>
              <a:spcBef>
                <a:spcPts val="0"/>
              </a:spcBef>
              <a:spcAft>
                <a:spcPts val="0"/>
              </a:spcAft>
              <a:buClr>
                <a:srgbClr val="3F3F3F"/>
              </a:buClr>
              <a:buSzPct val="100000"/>
              <a:buNone/>
            </a:pPr>
            <a:r>
              <a:rPr lang="en-IE" sz="2800" u="sng">
                <a:solidFill>
                  <a:srgbClr val="3F3F3F"/>
                </a:solidFill>
                <a:hlinkClick r:id="rId3">
                  <a:extLst>
                    <a:ext uri="{A12FA001-AC4F-418D-AE19-62706E023703}">
                      <ahyp:hlinkClr val="tx"/>
                    </a:ext>
                  </a:extLst>
                </a:hlinkClick>
              </a:rPr>
              <a:t>Progressive Careers</a:t>
            </a:r>
            <a:r>
              <a:rPr lang="en-IE" sz="2800">
                <a:solidFill>
                  <a:srgbClr val="3F3F3F"/>
                </a:solidFill>
              </a:rPr>
              <a:t>, UK</a:t>
            </a:r>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chemeClr val="lt1"/>
              </a:buClr>
              <a:buSzPct val="100000"/>
              <a:buNone/>
            </a:pPr>
            <a:r>
              <a:rPr b="1" lang="en-IE" sz="2400" u="sng">
                <a:solidFill>
                  <a:schemeClr val="hlink"/>
                </a:solidFill>
                <a:hlinkClick r:id="rId4"/>
              </a:rPr>
              <a:t>Full Interview</a:t>
            </a:r>
            <a:endParaRPr b="1" sz="2400"/>
          </a:p>
        </p:txBody>
      </p:sp>
      <p:pic>
        <p:nvPicPr>
          <p:cNvPr descr="Progressive Careers: creating opportunities to help people transition into the social impact sector" id="625" name="Google Shape;625;p32"/>
          <p:cNvPicPr preferRelativeResize="0"/>
          <p:nvPr/>
        </p:nvPicPr>
        <p:blipFill rotWithShape="1">
          <a:blip r:embed="rId5">
            <a:alphaModFix/>
          </a:blip>
          <a:srcRect b="0" l="0" r="0" t="0"/>
          <a:stretch/>
        </p:blipFill>
        <p:spPr>
          <a:xfrm>
            <a:off x="352425" y="1838325"/>
            <a:ext cx="2667000" cy="2667000"/>
          </a:xfrm>
          <a:prstGeom prst="teardrop">
            <a:avLst>
              <a:gd fmla="val 100000" name="adj"/>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33"/>
          <p:cNvSpPr txBox="1"/>
          <p:nvPr>
            <p:ph idx="1" type="body"/>
          </p:nvPr>
        </p:nvSpPr>
        <p:spPr>
          <a:xfrm>
            <a:off x="3758623" y="459275"/>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Q4</a:t>
            </a:r>
            <a:r>
              <a:rPr b="1" i="1" lang="en-IE">
                <a:solidFill>
                  <a:srgbClr val="389DAE"/>
                </a:solidFill>
              </a:rPr>
              <a:t> </a:t>
            </a:r>
            <a:r>
              <a:rPr i="1" lang="en-IE">
                <a:solidFill>
                  <a:srgbClr val="E48E02"/>
                </a:solidFill>
              </a:rPr>
              <a:t>Mitä pelkäsit alussa ja miten voitit pelon? </a:t>
            </a:r>
            <a:endParaRPr/>
          </a:p>
          <a:p>
            <a:pPr indent="0" lvl="0" marL="0" rtl="0" algn="l">
              <a:lnSpc>
                <a:spcPct val="100000"/>
              </a:lnSpc>
              <a:spcBef>
                <a:spcPts val="0"/>
              </a:spcBef>
              <a:spcAft>
                <a:spcPts val="0"/>
              </a:spcAft>
              <a:buClr>
                <a:srgbClr val="666666"/>
              </a:buClr>
              <a:buSzPts val="2400"/>
              <a:buNone/>
            </a:pPr>
            <a:r>
              <a:rPr lang="en-IE">
                <a:solidFill>
                  <a:srgbClr val="666666"/>
                </a:solidFill>
              </a:rPr>
              <a:t>Suurin pelkoni oli ajanhallinta, kun ryhdyin tähän kokopäiväisen työn rinnalla. Luomalla itselleni selkeät säännöt poistin pelon, koska sain varmuuden siitä, että voin tehdä vain tietyn määrän joka viikko enkä voi joustaa.</a:t>
            </a:r>
            <a:endParaRPr/>
          </a:p>
          <a:p>
            <a:pPr indent="0" lvl="0" marL="0" rtl="0" algn="l">
              <a:lnSpc>
                <a:spcPct val="100000"/>
              </a:lnSpc>
              <a:spcBef>
                <a:spcPts val="0"/>
              </a:spcBef>
              <a:spcAft>
                <a:spcPts val="0"/>
              </a:spcAft>
              <a:buClr>
                <a:srgbClr val="389DAE"/>
              </a:buClr>
              <a:buSzPts val="2400"/>
              <a:buNone/>
            </a:pPr>
            <a:r>
              <a:rPr b="1" lang="en-IE">
                <a:solidFill>
                  <a:srgbClr val="389DAE"/>
                </a:solidFill>
              </a:rPr>
              <a:t>Q5</a:t>
            </a:r>
            <a:r>
              <a:rPr b="1" i="1" lang="en-IE">
                <a:solidFill>
                  <a:srgbClr val="389DAE"/>
                </a:solidFill>
              </a:rPr>
              <a:t> </a:t>
            </a:r>
            <a:r>
              <a:rPr i="1" lang="en-IE">
                <a:solidFill>
                  <a:srgbClr val="E48E02"/>
                </a:solidFill>
              </a:rPr>
              <a:t>Mikä oli sosiaalisen innovaation alku?</a:t>
            </a:r>
            <a:endParaRPr/>
          </a:p>
          <a:p>
            <a:pPr indent="0" lvl="0" marL="0" rtl="0" algn="l">
              <a:lnSpc>
                <a:spcPct val="100000"/>
              </a:lnSpc>
              <a:spcBef>
                <a:spcPts val="0"/>
              </a:spcBef>
              <a:spcAft>
                <a:spcPts val="0"/>
              </a:spcAft>
              <a:buClr>
                <a:srgbClr val="389DAE"/>
              </a:buClr>
              <a:buSzPts val="2400"/>
              <a:buNone/>
            </a:pPr>
            <a:r>
              <a:rPr b="1" lang="en-IE">
                <a:solidFill>
                  <a:srgbClr val="389DAE"/>
                </a:solidFill>
              </a:rPr>
              <a:t>Q6</a:t>
            </a:r>
            <a:r>
              <a:rPr b="1" i="1" lang="en-IE">
                <a:solidFill>
                  <a:srgbClr val="389DAE"/>
                </a:solidFill>
              </a:rPr>
              <a:t> </a:t>
            </a:r>
            <a:r>
              <a:rPr i="1" lang="en-IE">
                <a:solidFill>
                  <a:srgbClr val="E48E02"/>
                </a:solidFill>
              </a:rPr>
              <a:t>Kuinka kiinnitit julkisen huomion ongelmaan, jota halusit käsitellä, ja sait muut uskomaan tavoitteeseesi ja mahdollisuuksiisi?</a:t>
            </a:r>
            <a:endParaRPr/>
          </a:p>
          <a:p>
            <a:pPr indent="0" lvl="0" marL="0" rtl="0" algn="l">
              <a:lnSpc>
                <a:spcPct val="100000"/>
              </a:lnSpc>
              <a:spcBef>
                <a:spcPts val="0"/>
              </a:spcBef>
              <a:spcAft>
                <a:spcPts val="0"/>
              </a:spcAft>
              <a:buClr>
                <a:srgbClr val="389DAE"/>
              </a:buClr>
              <a:buSzPts val="2400"/>
              <a:buNone/>
            </a:pPr>
            <a:r>
              <a:rPr b="1" lang="en-IE">
                <a:solidFill>
                  <a:srgbClr val="389DAE"/>
                </a:solidFill>
              </a:rPr>
              <a:t>Q7</a:t>
            </a:r>
            <a:r>
              <a:rPr b="1" i="1" lang="en-IE">
                <a:solidFill>
                  <a:srgbClr val="389DAE"/>
                </a:solidFill>
              </a:rPr>
              <a:t> </a:t>
            </a:r>
            <a:r>
              <a:rPr i="1" lang="en-IE">
                <a:solidFill>
                  <a:srgbClr val="E48E02"/>
                </a:solidFill>
              </a:rPr>
              <a:t>Kuinka varmistit, että ideasi todella sopii käyttäjien tarpeisiin?</a:t>
            </a:r>
            <a:endParaRPr/>
          </a:p>
          <a:p>
            <a:pPr indent="0" lvl="0" marL="0" rtl="0" algn="l">
              <a:lnSpc>
                <a:spcPct val="100000"/>
              </a:lnSpc>
              <a:spcBef>
                <a:spcPts val="0"/>
              </a:spcBef>
              <a:spcAft>
                <a:spcPts val="0"/>
              </a:spcAft>
              <a:buClr>
                <a:srgbClr val="389DAE"/>
              </a:buClr>
              <a:buSzPts val="2400"/>
              <a:buNone/>
            </a:pPr>
            <a:r>
              <a:rPr b="1" lang="en-IE">
                <a:solidFill>
                  <a:srgbClr val="389DAE"/>
                </a:solidFill>
              </a:rPr>
              <a:t>Q8</a:t>
            </a:r>
            <a:r>
              <a:rPr b="1" i="1" lang="en-IE">
                <a:solidFill>
                  <a:srgbClr val="389DAE"/>
                </a:solidFill>
              </a:rPr>
              <a:t> </a:t>
            </a:r>
            <a:r>
              <a:rPr i="1" lang="en-IE">
                <a:solidFill>
                  <a:srgbClr val="E48E02"/>
                </a:solidFill>
              </a:rPr>
              <a:t>Kuinka keräsit rahaa ideaasi varten ja mitä neuvoja voit antaa muille </a:t>
            </a:r>
            <a:r>
              <a:rPr i="1" lang="en-IE">
                <a:solidFill>
                  <a:srgbClr val="E48E02"/>
                </a:solidFill>
                <a:extLst>
                  <a:ext uri="http://customooxmlschemas.google.com/">
                    <go:slidesCustomData xmlns:go="http://customooxmlschemas.google.com/" textRoundtripDataId="2"/>
                  </a:ext>
                </a:extLst>
              </a:rPr>
              <a:t>DSI</a:t>
            </a:r>
            <a:r>
              <a:rPr i="1" lang="en-IE">
                <a:solidFill>
                  <a:srgbClr val="E48E02"/>
                </a:solidFill>
              </a:rPr>
              <a:t>-varainhankintaan?</a:t>
            </a:r>
            <a:endParaRPr i="1">
              <a:solidFill>
                <a:srgbClr val="E48E02"/>
              </a:solidFill>
            </a:endParaRPr>
          </a:p>
        </p:txBody>
      </p:sp>
      <p:sp>
        <p:nvSpPr>
          <p:cNvPr id="631" name="Google Shape;631;p33"/>
          <p:cNvSpPr txBox="1"/>
          <p:nvPr>
            <p:ph idx="2" type="body"/>
          </p:nvPr>
        </p:nvSpPr>
        <p:spPr>
          <a:xfrm>
            <a:off x="484428" y="142875"/>
            <a:ext cx="2852539" cy="62865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3F3F3F"/>
              </a:buClr>
              <a:buSzPct val="100000"/>
              <a:buNone/>
            </a:pPr>
            <a:r>
              <a:rPr b="1" lang="en-IE">
                <a:solidFill>
                  <a:srgbClr val="3F3F3F"/>
                </a:solidFill>
              </a:rPr>
              <a:t>YDSIn haastattelu</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rgbClr val="3F3F3F"/>
              </a:buClr>
              <a:buSzPct val="100000"/>
              <a:buNone/>
            </a:pPr>
            <a:r>
              <a:rPr lang="en-IE" sz="2800">
                <a:solidFill>
                  <a:srgbClr val="3F3F3F"/>
                </a:solidFill>
              </a:rPr>
              <a:t>Gary Fawdrey</a:t>
            </a:r>
            <a:endParaRPr/>
          </a:p>
          <a:p>
            <a:pPr indent="0" lvl="0" marL="0" rtl="0" algn="l">
              <a:lnSpc>
                <a:spcPct val="90000"/>
              </a:lnSpc>
              <a:spcBef>
                <a:spcPts val="0"/>
              </a:spcBef>
              <a:spcAft>
                <a:spcPts val="0"/>
              </a:spcAft>
              <a:buClr>
                <a:srgbClr val="3F3F3F"/>
              </a:buClr>
              <a:buSzPct val="100000"/>
              <a:buNone/>
            </a:pPr>
            <a:r>
              <a:rPr lang="en-IE" sz="2800" u="sng">
                <a:solidFill>
                  <a:srgbClr val="3F3F3F"/>
                </a:solidFill>
                <a:hlinkClick r:id="rId4">
                  <a:extLst>
                    <a:ext uri="{A12FA001-AC4F-418D-AE19-62706E023703}">
                      <ahyp:hlinkClr val="tx"/>
                    </a:ext>
                  </a:extLst>
                </a:hlinkClick>
              </a:rPr>
              <a:t>Progressive Careers</a:t>
            </a:r>
            <a:r>
              <a:rPr lang="en-IE" sz="2800">
                <a:solidFill>
                  <a:srgbClr val="3F3F3F"/>
                </a:solidFill>
              </a:rPr>
              <a:t>, UK</a:t>
            </a:r>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chemeClr val="lt1"/>
              </a:buClr>
              <a:buSzPct val="100000"/>
              <a:buNone/>
            </a:pPr>
            <a:r>
              <a:rPr b="1" lang="en-IE" sz="2400" u="sng">
                <a:solidFill>
                  <a:schemeClr val="hlink"/>
                </a:solidFill>
                <a:hlinkClick r:id="rId5"/>
              </a:rPr>
              <a:t>Full Interview</a:t>
            </a:r>
            <a:endParaRPr b="1" sz="2400"/>
          </a:p>
        </p:txBody>
      </p:sp>
      <p:pic>
        <p:nvPicPr>
          <p:cNvPr descr="Progressive Careers: creating opportunities to help people transition into the social impact sector" id="632" name="Google Shape;632;p33"/>
          <p:cNvPicPr preferRelativeResize="0"/>
          <p:nvPr/>
        </p:nvPicPr>
        <p:blipFill rotWithShape="1">
          <a:blip r:embed="rId6">
            <a:alphaModFix/>
          </a:blip>
          <a:srcRect b="0" l="0" r="0" t="0"/>
          <a:stretch/>
        </p:blipFill>
        <p:spPr>
          <a:xfrm>
            <a:off x="352425" y="1838325"/>
            <a:ext cx="2667000" cy="2667000"/>
          </a:xfrm>
          <a:prstGeom prst="teardrop">
            <a:avLst>
              <a:gd fmla="val 100000"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34"/>
          <p:cNvSpPr txBox="1"/>
          <p:nvPr>
            <p:ph idx="1" type="body"/>
          </p:nvPr>
        </p:nvSpPr>
        <p:spPr>
          <a:xfrm>
            <a:off x="3758623" y="459275"/>
            <a:ext cx="7766627" cy="52065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2400"/>
              <a:buNone/>
            </a:pPr>
            <a:r>
              <a:rPr b="1" lang="en-IE">
                <a:solidFill>
                  <a:srgbClr val="389DAE"/>
                </a:solidFill>
              </a:rPr>
              <a:t>Q9 </a:t>
            </a:r>
            <a:r>
              <a:rPr i="1" lang="en-IE">
                <a:solidFill>
                  <a:srgbClr val="E48E02"/>
                </a:solidFill>
              </a:rPr>
              <a:t>Kuinka laajensit sosiaalista innovaatiotasi ja mitä skaalausvinkkejä voisit jakaa?</a:t>
            </a:r>
            <a:endParaRPr i="1">
              <a:solidFill>
                <a:srgbClr val="E48E02"/>
              </a:solidFill>
            </a:endParaRPr>
          </a:p>
          <a:p>
            <a:pPr indent="0" lvl="0" marL="0" rtl="0" algn="l">
              <a:lnSpc>
                <a:spcPct val="100000"/>
              </a:lnSpc>
              <a:spcBef>
                <a:spcPts val="0"/>
              </a:spcBef>
              <a:spcAft>
                <a:spcPts val="0"/>
              </a:spcAft>
              <a:buClr>
                <a:srgbClr val="389DAE"/>
              </a:buClr>
              <a:buSzPts val="2400"/>
              <a:buNone/>
            </a:pPr>
            <a:r>
              <a:rPr b="1" lang="en-IE">
                <a:solidFill>
                  <a:srgbClr val="389DAE"/>
                </a:solidFill>
              </a:rPr>
              <a:t>Q10</a:t>
            </a:r>
            <a:r>
              <a:rPr b="1" i="1" lang="en-IE">
                <a:solidFill>
                  <a:srgbClr val="389DAE"/>
                </a:solidFill>
              </a:rPr>
              <a:t> </a:t>
            </a:r>
            <a:r>
              <a:rPr i="1" lang="en-IE">
                <a:solidFill>
                  <a:srgbClr val="E48E02"/>
                </a:solidFill>
              </a:rPr>
              <a:t>Kuinka muutat koko järjestelmää?</a:t>
            </a:r>
            <a:endParaRPr i="1" sz="1000">
              <a:solidFill>
                <a:srgbClr val="E48E02"/>
              </a:solidFill>
            </a:endParaRPr>
          </a:p>
        </p:txBody>
      </p:sp>
      <p:sp>
        <p:nvSpPr>
          <p:cNvPr id="638" name="Google Shape;638;p34"/>
          <p:cNvSpPr txBox="1"/>
          <p:nvPr/>
        </p:nvSpPr>
        <p:spPr>
          <a:xfrm>
            <a:off x="3855075" y="2448431"/>
            <a:ext cx="7573800" cy="341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E" sz="2400">
                <a:solidFill>
                  <a:srgbClr val="666666"/>
                </a:solidFill>
                <a:latin typeface="Calibri"/>
                <a:ea typeface="Calibri"/>
                <a:cs typeface="Calibri"/>
                <a:sym typeface="Calibri"/>
              </a:rPr>
              <a:t>"Olen nyt sosiaalisen innovaation ammattilainen ja valmentaja, intohimoisesti voimaannutan ihmisiä, joilla on kokemusta sosiaalisista ongelmista, ja opastan heitä ratkaisujen kehittämisessä ja toteuttamisessa. Työskentelen tällä hetkellä Nestassa, missä koordinoin Euroopan sosiaalisen innovaation kilpailun toimittamista Euroopan komission puolesta. Olen myös Impact Boomin avustava toimittaja, sosiaalisen innovaation akatemian neuvonantaja ja osa Serious Impact's Expert tiedekuntaa.”</a:t>
            </a:r>
            <a:endParaRPr i="1" sz="2400">
              <a:solidFill>
                <a:schemeClr val="dk1"/>
              </a:solidFill>
              <a:latin typeface="Calibri"/>
              <a:ea typeface="Calibri"/>
              <a:cs typeface="Calibri"/>
              <a:sym typeface="Calibri"/>
            </a:endParaRPr>
          </a:p>
        </p:txBody>
      </p:sp>
      <p:sp>
        <p:nvSpPr>
          <p:cNvPr id="639" name="Google Shape;639;p34"/>
          <p:cNvSpPr txBox="1"/>
          <p:nvPr>
            <p:ph idx="2" type="body"/>
          </p:nvPr>
        </p:nvSpPr>
        <p:spPr>
          <a:xfrm>
            <a:off x="484428" y="142875"/>
            <a:ext cx="2852539" cy="6286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3F3F3F"/>
              </a:buClr>
              <a:buSzPct val="100000"/>
              <a:buNone/>
            </a:pPr>
            <a:r>
              <a:rPr b="1" lang="en-IE">
                <a:solidFill>
                  <a:srgbClr val="3F3F3F"/>
                </a:solidFill>
              </a:rPr>
              <a:t>YDSIn haastattelu</a:t>
            </a:r>
            <a:endParaRPr b="1">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rgbClr val="3F3F3F"/>
              </a:buClr>
              <a:buSzPct val="100000"/>
              <a:buNone/>
            </a:pPr>
            <a:r>
              <a:rPr lang="en-IE" sz="2800">
                <a:solidFill>
                  <a:srgbClr val="3F3F3F"/>
                </a:solidFill>
              </a:rPr>
              <a:t>Gary Fawdrey</a:t>
            </a:r>
            <a:endParaRPr/>
          </a:p>
          <a:p>
            <a:pPr indent="0" lvl="0" marL="0" rtl="0" algn="l">
              <a:lnSpc>
                <a:spcPct val="90000"/>
              </a:lnSpc>
              <a:spcBef>
                <a:spcPts val="0"/>
              </a:spcBef>
              <a:spcAft>
                <a:spcPts val="0"/>
              </a:spcAft>
              <a:buClr>
                <a:srgbClr val="3F3F3F"/>
              </a:buClr>
              <a:buSzPct val="100000"/>
              <a:buNone/>
            </a:pPr>
            <a:r>
              <a:rPr lang="en-IE" sz="2800" u="sng">
                <a:solidFill>
                  <a:srgbClr val="3F3F3F"/>
                </a:solidFill>
                <a:hlinkClick r:id="rId3">
                  <a:extLst>
                    <a:ext uri="{A12FA001-AC4F-418D-AE19-62706E023703}">
                      <ahyp:hlinkClr val="tx"/>
                    </a:ext>
                  </a:extLst>
                </a:hlinkClick>
              </a:rPr>
              <a:t>Progressive Careers</a:t>
            </a:r>
            <a:r>
              <a:rPr lang="en-IE" sz="2800">
                <a:solidFill>
                  <a:srgbClr val="3F3F3F"/>
                </a:solidFill>
              </a:rPr>
              <a:t>, UK</a:t>
            </a:r>
            <a:endParaRPr/>
          </a:p>
          <a:p>
            <a:pPr indent="0" lvl="0" marL="0" rtl="0" algn="l">
              <a:lnSpc>
                <a:spcPct val="90000"/>
              </a:lnSpc>
              <a:spcBef>
                <a:spcPts val="0"/>
              </a:spcBef>
              <a:spcAft>
                <a:spcPts val="0"/>
              </a:spcAft>
              <a:buClr>
                <a:schemeClr val="lt1"/>
              </a:buClr>
              <a:buSzPct val="100000"/>
              <a:buNone/>
            </a:pPr>
            <a:r>
              <a:t/>
            </a:r>
            <a:endParaRPr sz="2800">
              <a:solidFill>
                <a:srgbClr val="3F3F3F"/>
              </a:solidFill>
            </a:endParaRPr>
          </a:p>
          <a:p>
            <a:pPr indent="0" lvl="0" marL="0" rtl="0" algn="l">
              <a:lnSpc>
                <a:spcPct val="90000"/>
              </a:lnSpc>
              <a:spcBef>
                <a:spcPts val="0"/>
              </a:spcBef>
              <a:spcAft>
                <a:spcPts val="0"/>
              </a:spcAft>
              <a:buClr>
                <a:schemeClr val="lt1"/>
              </a:buClr>
              <a:buSzPct val="100000"/>
              <a:buNone/>
            </a:pPr>
            <a:r>
              <a:rPr b="1" lang="en-IE" sz="2400" u="sng">
                <a:solidFill>
                  <a:schemeClr val="hlink"/>
                </a:solidFill>
                <a:hlinkClick r:id="rId4"/>
              </a:rPr>
              <a:t>Full Interview</a:t>
            </a:r>
            <a:endParaRPr b="1" sz="2400"/>
          </a:p>
        </p:txBody>
      </p:sp>
      <p:pic>
        <p:nvPicPr>
          <p:cNvPr descr="Progressive Careers: creating opportunities to help people transition into the social impact sector" id="640" name="Google Shape;640;p34"/>
          <p:cNvPicPr preferRelativeResize="0"/>
          <p:nvPr/>
        </p:nvPicPr>
        <p:blipFill rotWithShape="1">
          <a:blip r:embed="rId5">
            <a:alphaModFix/>
          </a:blip>
          <a:srcRect b="0" l="0" r="0" t="0"/>
          <a:stretch/>
        </p:blipFill>
        <p:spPr>
          <a:xfrm>
            <a:off x="352425" y="1838325"/>
            <a:ext cx="2667000" cy="2667000"/>
          </a:xfrm>
          <a:prstGeom prst="teardrop">
            <a:avLst>
              <a:gd fmla="val 100000" name="adj"/>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35"/>
          <p:cNvSpPr txBox="1"/>
          <p:nvPr>
            <p:ph idx="3" type="body"/>
          </p:nvPr>
        </p:nvSpPr>
        <p:spPr>
          <a:xfrm>
            <a:off x="9447325" y="4987725"/>
            <a:ext cx="600300" cy="3297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646" name="Google Shape;646;p35"/>
          <p:cNvSpPr txBox="1"/>
          <p:nvPr>
            <p:ph idx="4" type="body"/>
          </p:nvPr>
        </p:nvSpPr>
        <p:spPr>
          <a:xfrm>
            <a:off x="6706635" y="1271935"/>
            <a:ext cx="4025700" cy="3715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i="1" lang="en-IE" sz="3200"/>
              <a:t>‘Aloita pienestä ja testaa ideaasi niin paljon kuin mahdollista, mukaan lukien edunsaajien näkemykset.</a:t>
            </a:r>
            <a:endParaRPr/>
          </a:p>
          <a:p>
            <a:pPr indent="0" lvl="0" marL="0" rtl="0" algn="ctr">
              <a:lnSpc>
                <a:spcPct val="90000"/>
              </a:lnSpc>
              <a:spcBef>
                <a:spcPts val="0"/>
              </a:spcBef>
              <a:spcAft>
                <a:spcPts val="0"/>
              </a:spcAft>
              <a:buClr>
                <a:schemeClr val="lt1"/>
              </a:buClr>
              <a:buSzPts val="3200"/>
              <a:buNone/>
            </a:pPr>
            <a:r>
              <a:t/>
            </a:r>
            <a:endParaRPr i="1" sz="3200"/>
          </a:p>
          <a:p>
            <a:pPr indent="0" lvl="0" marL="0" rtl="0" algn="ctr">
              <a:lnSpc>
                <a:spcPct val="90000"/>
              </a:lnSpc>
              <a:spcBef>
                <a:spcPts val="0"/>
              </a:spcBef>
              <a:spcAft>
                <a:spcPts val="0"/>
              </a:spcAft>
              <a:buClr>
                <a:schemeClr val="lt1"/>
              </a:buClr>
              <a:buSzPts val="2400"/>
              <a:buNone/>
            </a:pPr>
            <a:r>
              <a:rPr lang="en-IE" sz="2400"/>
              <a:t>Gary Fawdrey </a:t>
            </a:r>
            <a:endParaRPr sz="2400"/>
          </a:p>
        </p:txBody>
      </p:sp>
      <p:sp>
        <p:nvSpPr>
          <p:cNvPr id="647" name="Google Shape;647;p35"/>
          <p:cNvSpPr txBox="1"/>
          <p:nvPr>
            <p:ph idx="5" type="body"/>
          </p:nvPr>
        </p:nvSpPr>
        <p:spPr>
          <a:xfrm>
            <a:off x="6106284" y="1513696"/>
            <a:ext cx="600351" cy="102493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t/>
            </a:r>
            <a:endParaRPr/>
          </a:p>
        </p:txBody>
      </p:sp>
      <p:pic>
        <p:nvPicPr>
          <p:cNvPr descr="Progressive Careers: creating opportunities to help people transition into the social impact sector" id="648" name="Google Shape;648;p35"/>
          <p:cNvPicPr preferRelativeResize="0"/>
          <p:nvPr/>
        </p:nvPicPr>
        <p:blipFill rotWithShape="1">
          <a:blip r:embed="rId3">
            <a:alphaModFix/>
          </a:blip>
          <a:srcRect b="0" l="0" r="0" t="0"/>
          <a:stretch/>
        </p:blipFill>
        <p:spPr>
          <a:xfrm>
            <a:off x="1653055" y="3213569"/>
            <a:ext cx="2880000" cy="2880000"/>
          </a:xfrm>
          <a:prstGeom prst="teardrop">
            <a:avLst>
              <a:gd fmla="val 100000" name="adj"/>
            </a:avLst>
          </a:prstGeom>
          <a:noFill/>
          <a:ln>
            <a:noFill/>
          </a:ln>
        </p:spPr>
      </p:pic>
      <p:sp>
        <p:nvSpPr>
          <p:cNvPr id="649" name="Google Shape;649;p35"/>
          <p:cNvSpPr txBox="1"/>
          <p:nvPr/>
        </p:nvSpPr>
        <p:spPr>
          <a:xfrm>
            <a:off x="487142" y="1513696"/>
            <a:ext cx="3190200" cy="1569900"/>
          </a:xfrm>
          <a:prstGeom prst="rect">
            <a:avLst/>
          </a:prstGeom>
          <a:solidFill>
            <a:srgbClr val="389DAE"/>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lt1"/>
                </a:solidFill>
                <a:latin typeface="Calibri"/>
                <a:ea typeface="Calibri"/>
                <a:cs typeface="Calibri"/>
                <a:sym typeface="Calibri"/>
              </a:rPr>
              <a:t>Minun neuvoni sosiaaliseksi innovaattoriksi pyrkivälle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erson with glasses&#10;&#10;Description automatically generated with low confidence" id="654" name="Google Shape;654;p36"/>
          <p:cNvPicPr preferRelativeResize="0"/>
          <p:nvPr>
            <p:ph idx="2" type="pic"/>
          </p:nvPr>
        </p:nvPicPr>
        <p:blipFill rotWithShape="1">
          <a:blip r:embed="rId3">
            <a:alphaModFix/>
          </a:blip>
          <a:srcRect b="23379" l="0" r="0" t="23380"/>
          <a:stretch/>
        </p:blipFill>
        <p:spPr>
          <a:xfrm>
            <a:off x="5443538" y="760413"/>
            <a:ext cx="6762750" cy="5400675"/>
          </a:xfrm>
          <a:prstGeom prst="rect">
            <a:avLst/>
          </a:prstGeom>
          <a:noFill/>
          <a:ln>
            <a:noFill/>
          </a:ln>
        </p:spPr>
      </p:pic>
      <p:sp>
        <p:nvSpPr>
          <p:cNvPr id="655" name="Google Shape;655;p36"/>
          <p:cNvSpPr txBox="1"/>
          <p:nvPr>
            <p:ph idx="1" type="body"/>
          </p:nvPr>
        </p:nvSpPr>
        <p:spPr>
          <a:xfrm>
            <a:off x="687310" y="2952517"/>
            <a:ext cx="4461735" cy="3527129"/>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3F3F3F"/>
              </a:buClr>
              <a:buSzPts val="2400"/>
              <a:buFont typeface="Calibri"/>
              <a:buAutoNum type="arabicPeriod"/>
            </a:pPr>
            <a:r>
              <a:rPr lang="en-IE">
                <a:solidFill>
                  <a:srgbClr val="3F3F3F"/>
                </a:solidFill>
              </a:rPr>
              <a:t>Uteliaisuus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Inspiraatio</a:t>
            </a:r>
            <a:endParaRPr>
              <a:solidFill>
                <a:srgbClr val="3F3F3F"/>
              </a:solidFill>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Kekseliäisyys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Käytännöllisyys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Sopeutumiskyky</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Avoimuus yhteistyölle</a:t>
            </a:r>
            <a:endParaRPr>
              <a:solidFill>
                <a:srgbClr val="3F3F3F"/>
              </a:solidFill>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Sitkeys</a:t>
            </a:r>
            <a:endParaRPr>
              <a:solidFill>
                <a:srgbClr val="3F3F3F"/>
              </a:solidFill>
            </a:endParaRPr>
          </a:p>
        </p:txBody>
      </p:sp>
      <p:sp>
        <p:nvSpPr>
          <p:cNvPr id="656" name="Google Shape;656;p36"/>
          <p:cNvSpPr txBox="1"/>
          <p:nvPr/>
        </p:nvSpPr>
        <p:spPr>
          <a:xfrm>
            <a:off x="687310" y="1292410"/>
            <a:ext cx="4827665" cy="213659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07CAC"/>
              </a:buClr>
              <a:buSzPts val="3600"/>
              <a:buFont typeface="Arial"/>
              <a:buNone/>
            </a:pPr>
            <a:r>
              <a:rPr b="1" lang="en-IE" sz="3600">
                <a:solidFill>
                  <a:srgbClr val="F07CAC"/>
                </a:solidFill>
                <a:latin typeface="Calibri"/>
                <a:ea typeface="Calibri"/>
                <a:cs typeface="Calibri"/>
                <a:sym typeface="Calibri"/>
              </a:rPr>
              <a:t>Sosiaaliset yrittäjät </a:t>
            </a:r>
            <a:endParaRPr/>
          </a:p>
          <a:p>
            <a:pPr indent="0" lvl="0" marL="0" marR="0" rtl="0" algn="l">
              <a:lnSpc>
                <a:spcPct val="90000"/>
              </a:lnSpc>
              <a:spcBef>
                <a:spcPts val="1000"/>
              </a:spcBef>
              <a:spcAft>
                <a:spcPts val="0"/>
              </a:spcAft>
              <a:buClr>
                <a:srgbClr val="A6377D"/>
              </a:buClr>
              <a:buSzPts val="3600"/>
              <a:buFont typeface="Arial"/>
              <a:buNone/>
            </a:pPr>
            <a:r>
              <a:rPr b="1" i="1" lang="en-IE" sz="3600">
                <a:solidFill>
                  <a:srgbClr val="A6377D"/>
                </a:solidFill>
                <a:latin typeface="Calibri"/>
                <a:ea typeface="Calibri"/>
                <a:cs typeface="Calibri"/>
                <a:sym typeface="Calibri"/>
              </a:rPr>
              <a:t>7 oleellista ominaisuutta</a:t>
            </a:r>
            <a:endParaRPr b="1" i="1" sz="3600">
              <a:solidFill>
                <a:srgbClr val="A6377D"/>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7"/>
          <p:cNvSpPr txBox="1"/>
          <p:nvPr>
            <p:ph idx="1" type="body"/>
          </p:nvPr>
        </p:nvSpPr>
        <p:spPr>
          <a:xfrm>
            <a:off x="3853000" y="278575"/>
            <a:ext cx="8024700" cy="6310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2800"/>
              <a:buNone/>
            </a:pPr>
            <a:r>
              <a:rPr i="1" lang="en-IE" sz="2800">
                <a:solidFill>
                  <a:srgbClr val="ED2A59"/>
                </a:solidFill>
              </a:rPr>
              <a:t>Sosiaalinen yrittäjyys on uudenlaisen kehittämisen prosessi ja osa uusia organisaatioita, jotka keskittyvät sosiaalisiin, kulttuurisiin ja ympäristöä koskeviin ongelmiin. </a:t>
            </a:r>
            <a:r>
              <a:rPr b="0" i="1" lang="en-IE" sz="1800">
                <a:solidFill>
                  <a:srgbClr val="000000"/>
                </a:solidFill>
              </a:rPr>
              <a:t>(</a:t>
            </a:r>
            <a:r>
              <a:rPr b="0" i="1" lang="en-IE" sz="1800" u="sng" strike="noStrike">
                <a:solidFill>
                  <a:srgbClr val="0D6129"/>
                </a:solidFill>
                <a:hlinkClick r:id="rId3">
                  <a:extLst>
                    <a:ext uri="{A12FA001-AC4F-418D-AE19-62706E023703}">
                      <ahyp:hlinkClr val="tx"/>
                    </a:ext>
                  </a:extLst>
                </a:hlinkClick>
              </a:rPr>
              <a:t>Social Sector Network</a:t>
            </a:r>
            <a:r>
              <a:rPr b="0" i="1" lang="en-IE" sz="1800" u="none" strike="noStrike">
                <a:solidFill>
                  <a:srgbClr val="0D6129"/>
                </a:solidFill>
              </a:rPr>
              <a:t>)</a:t>
            </a:r>
            <a:endParaRPr i="1" sz="1800"/>
          </a:p>
          <a:p>
            <a:pPr indent="-450850" lvl="0" marL="514350" rtl="0" algn="l">
              <a:lnSpc>
                <a:spcPct val="90000"/>
              </a:lnSpc>
              <a:spcBef>
                <a:spcPts val="1000"/>
              </a:spcBef>
              <a:spcAft>
                <a:spcPts val="0"/>
              </a:spcAft>
              <a:buClr>
                <a:schemeClr val="dk1"/>
              </a:buClr>
              <a:buSzPts val="1000"/>
              <a:buFont typeface="Calibri"/>
              <a:buNone/>
            </a:pPr>
            <a:r>
              <a:t/>
            </a:r>
            <a:endParaRPr b="1" sz="1000">
              <a:solidFill>
                <a:srgbClr val="A6377D"/>
              </a:solidFill>
            </a:endParaRPr>
          </a:p>
          <a:p>
            <a:pPr indent="-514350" lvl="0" marL="514350" rtl="0" algn="l">
              <a:lnSpc>
                <a:spcPct val="90000"/>
              </a:lnSpc>
              <a:spcBef>
                <a:spcPts val="1000"/>
              </a:spcBef>
              <a:spcAft>
                <a:spcPts val="0"/>
              </a:spcAft>
              <a:buClr>
                <a:srgbClr val="A6377D"/>
              </a:buClr>
              <a:buSzPts val="2800"/>
              <a:buFont typeface="Calibri"/>
              <a:buAutoNum type="arabicPeriod"/>
            </a:pPr>
            <a:r>
              <a:rPr b="1" lang="en-IE" sz="2800">
                <a:solidFill>
                  <a:srgbClr val="A6377D"/>
                </a:solidFill>
              </a:rPr>
              <a:t>Uteliaisuus </a:t>
            </a:r>
            <a:r>
              <a:rPr b="0" i="0" lang="en-IE">
                <a:solidFill>
                  <a:srgbClr val="3F3F3F"/>
                </a:solidFill>
              </a:rPr>
              <a:t>Sosiaalisten yrittäjien on kasvatettava uteliaisuuttaan ihmisiä ja heidän kohtaami</a:t>
            </a:r>
            <a:r>
              <a:rPr lang="en-IE">
                <a:solidFill>
                  <a:srgbClr val="3F3F3F"/>
                </a:solidFill>
              </a:rPr>
              <a:t>aan</a:t>
            </a:r>
            <a:r>
              <a:rPr b="0" i="0" lang="en-IE">
                <a:solidFill>
                  <a:srgbClr val="3F3F3F"/>
                </a:solidFill>
              </a:rPr>
              <a:t> ongelmi</a:t>
            </a:r>
            <a:r>
              <a:rPr lang="en-IE">
                <a:solidFill>
                  <a:srgbClr val="3F3F3F"/>
                </a:solidFill>
              </a:rPr>
              <a:t>a kohtaan</a:t>
            </a:r>
            <a:r>
              <a:rPr b="0" i="0" lang="en-IE">
                <a:solidFill>
                  <a:srgbClr val="3F3F3F"/>
                </a:solidFill>
              </a:rPr>
              <a:t>. Suuret sosiaaliset hankkeet alkavat usein </a:t>
            </a:r>
            <a:r>
              <a:rPr b="0" i="0" lang="en-IE" u="sng" strike="noStrike">
                <a:solidFill>
                  <a:srgbClr val="3F3F3F"/>
                </a:solidFill>
                <a:hlinkClick r:id="rId4">
                  <a:extLst>
                    <a:ext uri="{A12FA001-AC4F-418D-AE19-62706E023703}">
                      <ahyp:hlinkClr val="tx"/>
                    </a:ext>
                  </a:extLst>
                </a:hlinkClick>
              </a:rPr>
              <a:t>syväänluotaavalla</a:t>
            </a:r>
            <a:r>
              <a:rPr lang="en-IE" u="sng">
                <a:solidFill>
                  <a:srgbClr val="3F3F3F"/>
                </a:solidFill>
                <a:hlinkClick r:id="rId5">
                  <a:extLst>
                    <a:ext uri="{A12FA001-AC4F-418D-AE19-62706E023703}">
                      <ahyp:hlinkClr val="tx"/>
                    </a:ext>
                  </a:extLst>
                </a:hlinkClick>
              </a:rPr>
              <a:t> </a:t>
            </a:r>
            <a:r>
              <a:rPr b="0" i="0" lang="en-IE" u="sng" strike="noStrike">
                <a:solidFill>
                  <a:srgbClr val="3F3F3F"/>
                </a:solidFill>
                <a:hlinkClick r:id="rId6">
                  <a:extLst>
                    <a:ext uri="{A12FA001-AC4F-418D-AE19-62706E023703}">
                      <ahyp:hlinkClr val="tx"/>
                    </a:ext>
                  </a:extLst>
                </a:hlinkClick>
              </a:rPr>
              <a:t>markkinatutk</a:t>
            </a:r>
            <a:r>
              <a:rPr lang="en-IE" u="sng">
                <a:solidFill>
                  <a:srgbClr val="3F3F3F"/>
                </a:solidFill>
                <a:hlinkClick r:id="rId7">
                  <a:extLst>
                    <a:ext uri="{A12FA001-AC4F-418D-AE19-62706E023703}">
                      <ahyp:hlinkClr val="tx"/>
                    </a:ext>
                  </a:extLst>
                </a:hlinkClick>
              </a:rPr>
              <a:t>imuksella</a:t>
            </a:r>
            <a:r>
              <a:rPr b="0" i="0" lang="en-IE">
                <a:solidFill>
                  <a:srgbClr val="3F3F3F"/>
                </a:solidFill>
              </a:rPr>
              <a:t>, empatiakeskeisellä prosessilla, jonka kautta sosiaaliset yrittäjät saavat tietoa alalta.</a:t>
            </a:r>
            <a:endParaRPr/>
          </a:p>
          <a:p>
            <a:pPr indent="-514350" lvl="0" marL="514350" rtl="0" algn="l">
              <a:lnSpc>
                <a:spcPct val="90000"/>
              </a:lnSpc>
              <a:spcBef>
                <a:spcPts val="1000"/>
              </a:spcBef>
              <a:spcAft>
                <a:spcPts val="0"/>
              </a:spcAft>
              <a:buClr>
                <a:srgbClr val="A6377D"/>
              </a:buClr>
              <a:buSzPts val="2800"/>
              <a:buFont typeface="Calibri"/>
              <a:buAutoNum type="arabicPeriod"/>
            </a:pPr>
            <a:r>
              <a:rPr b="1" lang="en-IE" sz="2800">
                <a:solidFill>
                  <a:srgbClr val="A6377D"/>
                </a:solidFill>
              </a:rPr>
              <a:t>Inspiraatio</a:t>
            </a:r>
            <a:r>
              <a:rPr lang="en-IE">
                <a:solidFill>
                  <a:srgbClr val="A6377D"/>
                </a:solidFill>
              </a:rPr>
              <a:t> </a:t>
            </a:r>
            <a:r>
              <a:rPr lang="en-IE">
                <a:solidFill>
                  <a:srgbClr val="3F3F3F"/>
                </a:solidFill>
              </a:rPr>
              <a:t>P</a:t>
            </a:r>
            <a:r>
              <a:rPr lang="en-IE">
                <a:solidFill>
                  <a:srgbClr val="3F3F3F"/>
                </a:solidFill>
              </a:rPr>
              <a:t>ystyäkseen suunnittelemaan tehokkaita ratkaisuja, sosiaaliset yrittäjät ovat inspiroituneet ihmisistä ja heidän kohtaamistaan ongelmista. Inspiraatio motivoi toimintaan ja auttaa sosiaalisia yrittäjiä vastaamaan haasteisiin, joista muut eivät välitä.</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662" name="Google Shape;662;p37"/>
          <p:cNvSpPr txBox="1"/>
          <p:nvPr>
            <p:ph idx="2" type="body"/>
          </p:nvPr>
        </p:nvSpPr>
        <p:spPr>
          <a:xfrm>
            <a:off x="188525" y="171600"/>
            <a:ext cx="3275700" cy="6191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lt1"/>
              </a:buClr>
              <a:buSzPct val="100000"/>
              <a:buNone/>
            </a:pPr>
            <a:r>
              <a:rPr b="1" lang="en-IE" sz="3900"/>
              <a:t>Sosiaaliset yrittäjät </a:t>
            </a:r>
            <a:endParaRPr/>
          </a:p>
          <a:p>
            <a:pPr indent="0" lvl="0" marL="0" rtl="0" algn="l">
              <a:lnSpc>
                <a:spcPct val="90000"/>
              </a:lnSpc>
              <a:spcBef>
                <a:spcPts val="1000"/>
              </a:spcBef>
              <a:spcAft>
                <a:spcPts val="0"/>
              </a:spcAft>
              <a:buClr>
                <a:schemeClr val="lt1"/>
              </a:buClr>
              <a:buSzPct val="100000"/>
              <a:buNone/>
            </a:pPr>
            <a:r>
              <a:t/>
            </a:r>
            <a:endParaRPr b="1" sz="3600"/>
          </a:p>
          <a:p>
            <a:pPr indent="0" lvl="0" marL="0" rtl="0" algn="l">
              <a:lnSpc>
                <a:spcPct val="90000"/>
              </a:lnSpc>
              <a:spcBef>
                <a:spcPts val="1000"/>
              </a:spcBef>
              <a:spcAft>
                <a:spcPts val="0"/>
              </a:spcAft>
              <a:buClr>
                <a:schemeClr val="lt1"/>
              </a:buClr>
              <a:buSzPct val="92307"/>
              <a:buNone/>
            </a:pPr>
            <a:r>
              <a:rPr b="1" lang="en-IE" sz="3900"/>
              <a:t> </a:t>
            </a:r>
            <a:r>
              <a:rPr b="1" i="1" lang="en-IE" sz="3900">
                <a:solidFill>
                  <a:srgbClr val="A6377D"/>
                </a:solidFill>
              </a:rPr>
              <a:t>7 oleellista ominaisuutta</a:t>
            </a:r>
            <a:endParaRPr b="1" i="1" sz="3900">
              <a:solidFill>
                <a:srgbClr val="A6377D"/>
              </a:solidFill>
            </a:endParaRPr>
          </a:p>
          <a:p>
            <a:pPr indent="0" lvl="0" marL="0" rtl="0" algn="l">
              <a:lnSpc>
                <a:spcPct val="90000"/>
              </a:lnSpc>
              <a:spcBef>
                <a:spcPts val="1000"/>
              </a:spcBef>
              <a:spcAft>
                <a:spcPts val="0"/>
              </a:spcAft>
              <a:buClr>
                <a:schemeClr val="lt1"/>
              </a:buClr>
              <a:buSzPct val="100000"/>
              <a:buNone/>
            </a:pPr>
            <a:r>
              <a:t/>
            </a:r>
            <a:endParaRPr b="1" i="1" sz="3600">
              <a:solidFill>
                <a:srgbClr val="A6377D"/>
              </a:solidFill>
            </a:endParaRPr>
          </a:p>
          <a:p>
            <a:pPr indent="0" lvl="0" marL="0" rtl="0" algn="l">
              <a:lnSpc>
                <a:spcPct val="90000"/>
              </a:lnSpc>
              <a:spcBef>
                <a:spcPts val="1000"/>
              </a:spcBef>
              <a:spcAft>
                <a:spcPts val="0"/>
              </a:spcAft>
              <a:buClr>
                <a:schemeClr val="lt1"/>
              </a:buClr>
              <a:buSzPct val="100000"/>
              <a:buNone/>
            </a:pPr>
            <a:r>
              <a:t/>
            </a:r>
            <a:endParaRPr b="1" i="1" sz="3600">
              <a:solidFill>
                <a:srgbClr val="A6377D"/>
              </a:solidFill>
            </a:endParaRPr>
          </a:p>
          <a:p>
            <a:pPr indent="-457200" lvl="0" marL="457200" rtl="0" algn="l">
              <a:lnSpc>
                <a:spcPct val="90000"/>
              </a:lnSpc>
              <a:spcBef>
                <a:spcPts val="1000"/>
              </a:spcBef>
              <a:spcAft>
                <a:spcPts val="0"/>
              </a:spcAft>
              <a:buClr>
                <a:srgbClr val="3F3F3F"/>
              </a:buClr>
              <a:buSzPct val="100000"/>
              <a:buFont typeface="Calibri"/>
              <a:buAutoNum type="arabicPeriod"/>
            </a:pPr>
            <a:r>
              <a:rPr b="1" lang="en-IE" sz="3100">
                <a:solidFill>
                  <a:srgbClr val="3F3F3F"/>
                </a:solidFill>
              </a:rPr>
              <a:t>Uteliaisuus</a:t>
            </a:r>
            <a:endParaRPr/>
          </a:p>
          <a:p>
            <a:pPr indent="-457200" lvl="0" marL="457200" rtl="0" algn="l">
              <a:lnSpc>
                <a:spcPct val="90000"/>
              </a:lnSpc>
              <a:spcBef>
                <a:spcPts val="1000"/>
              </a:spcBef>
              <a:spcAft>
                <a:spcPts val="0"/>
              </a:spcAft>
              <a:buClr>
                <a:srgbClr val="3F3F3F"/>
              </a:buClr>
              <a:buSzPct val="100000"/>
              <a:buFont typeface="Calibri"/>
              <a:buAutoNum type="arabicPeriod"/>
            </a:pPr>
            <a:r>
              <a:rPr b="1" lang="en-IE" sz="3100">
                <a:solidFill>
                  <a:srgbClr val="3F3F3F"/>
                </a:solidFill>
              </a:rPr>
              <a:t>Inspiraatio</a:t>
            </a:r>
            <a:endParaRPr b="1" sz="3100">
              <a:solidFill>
                <a:srgbClr val="3F3F3F"/>
              </a:solidFill>
            </a:endParaRPr>
          </a:p>
          <a:p>
            <a:pPr indent="-457200"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Kekseliäisyys</a:t>
            </a:r>
            <a:endParaRPr/>
          </a:p>
          <a:p>
            <a:pPr indent="-457200" lvl="0" marL="457200" rtl="0" algn="l">
              <a:lnSpc>
                <a:spcPct val="90000"/>
              </a:lnSpc>
              <a:spcBef>
                <a:spcPts val="1000"/>
              </a:spcBef>
              <a:spcAft>
                <a:spcPts val="0"/>
              </a:spcAft>
              <a:buClr>
                <a:srgbClr val="7F7F7F"/>
              </a:buClr>
              <a:buSzPct val="99541"/>
              <a:buFont typeface="Calibri"/>
              <a:buAutoNum type="arabicPeriod"/>
            </a:pPr>
            <a:r>
              <a:rPr lang="en-IE" sz="3114">
                <a:solidFill>
                  <a:srgbClr val="7F7F7F"/>
                </a:solidFill>
              </a:rPr>
              <a:t>Käytännöllisyys</a:t>
            </a:r>
            <a:endParaRPr sz="3114">
              <a:solidFill>
                <a:srgbClr val="7F7F7F"/>
              </a:solidFill>
            </a:endParaRPr>
          </a:p>
          <a:p>
            <a:pPr indent="-457200" lvl="0" marL="457200" rtl="0" algn="l">
              <a:lnSpc>
                <a:spcPct val="90000"/>
              </a:lnSpc>
              <a:spcBef>
                <a:spcPts val="1000"/>
              </a:spcBef>
              <a:spcAft>
                <a:spcPts val="0"/>
              </a:spcAft>
              <a:buClr>
                <a:srgbClr val="7F7F7F"/>
              </a:buClr>
              <a:buSzPct val="99541"/>
              <a:buFont typeface="Calibri"/>
              <a:buAutoNum type="arabicPeriod"/>
            </a:pPr>
            <a:r>
              <a:rPr lang="en-IE" sz="3114">
                <a:solidFill>
                  <a:srgbClr val="7F7F7F"/>
                </a:solidFill>
              </a:rPr>
              <a:t>Sopeutumiskyky</a:t>
            </a:r>
            <a:endParaRPr sz="3114">
              <a:solidFill>
                <a:srgbClr val="7F7F7F"/>
              </a:solidFill>
            </a:endParaRPr>
          </a:p>
          <a:p>
            <a:pPr indent="-457200" lvl="0" marL="457200" rtl="0" algn="l">
              <a:lnSpc>
                <a:spcPct val="90000"/>
              </a:lnSpc>
              <a:spcBef>
                <a:spcPts val="1000"/>
              </a:spcBef>
              <a:spcAft>
                <a:spcPts val="0"/>
              </a:spcAft>
              <a:buClr>
                <a:srgbClr val="7F7F7F"/>
              </a:buClr>
              <a:buSzPct val="99541"/>
              <a:buFont typeface="Calibri"/>
              <a:buAutoNum type="arabicPeriod"/>
            </a:pPr>
            <a:r>
              <a:rPr lang="en-IE" sz="3114">
                <a:solidFill>
                  <a:srgbClr val="7F7F7F"/>
                </a:solidFill>
              </a:rPr>
              <a:t>Avoimuus yhteistyölle</a:t>
            </a:r>
            <a:endParaRPr sz="3114">
              <a:solidFill>
                <a:srgbClr val="7F7F7F"/>
              </a:solidFill>
            </a:endParaRPr>
          </a:p>
          <a:p>
            <a:pPr indent="-457200" lvl="0" marL="457200" rtl="0" algn="l">
              <a:lnSpc>
                <a:spcPct val="90000"/>
              </a:lnSpc>
              <a:spcBef>
                <a:spcPts val="1000"/>
              </a:spcBef>
              <a:spcAft>
                <a:spcPts val="0"/>
              </a:spcAft>
              <a:buClr>
                <a:srgbClr val="7F7F7F"/>
              </a:buClr>
              <a:buSzPct val="99541"/>
              <a:buFont typeface="Calibri"/>
              <a:buAutoNum type="arabicPeriod"/>
            </a:pPr>
            <a:r>
              <a:rPr lang="en-IE" sz="3114">
                <a:solidFill>
                  <a:srgbClr val="7F7F7F"/>
                </a:solidFill>
              </a:rPr>
              <a:t>Sitkeys</a:t>
            </a:r>
            <a:endParaRPr sz="3114">
              <a:solidFill>
                <a:srgbClr val="7F7F7F"/>
              </a:solidFill>
            </a:endParaRPr>
          </a:p>
          <a:p>
            <a:pPr indent="0" lvl="0" marL="0" rtl="0" algn="l">
              <a:lnSpc>
                <a:spcPct val="90000"/>
              </a:lnSpc>
              <a:spcBef>
                <a:spcPts val="1000"/>
              </a:spcBef>
              <a:spcAft>
                <a:spcPts val="0"/>
              </a:spcAft>
              <a:buNone/>
            </a:pPr>
            <a:r>
              <a:t/>
            </a:r>
            <a:endParaRPr sz="3100">
              <a:solidFill>
                <a:srgbClr val="7F7F7F"/>
              </a:solidFill>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rPr b="1" lang="en-IE" sz="2600" u="sng">
                <a:solidFill>
                  <a:schemeClr val="hlink"/>
                </a:solidFill>
                <a:hlinkClick r:id="rId8"/>
              </a:rPr>
              <a:t>Full article</a:t>
            </a:r>
            <a:endParaRPr b="1" sz="26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8"/>
          <p:cNvSpPr txBox="1"/>
          <p:nvPr>
            <p:ph idx="1" type="body"/>
          </p:nvPr>
        </p:nvSpPr>
        <p:spPr>
          <a:xfrm>
            <a:off x="3813675" y="312350"/>
            <a:ext cx="8126700" cy="61914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A6377D"/>
              </a:buClr>
              <a:buSzPts val="2800"/>
              <a:buFont typeface="Calibri"/>
              <a:buAutoNum type="arabicPeriod" startAt="3"/>
            </a:pPr>
            <a:r>
              <a:rPr b="1" lang="en-IE" sz="2800">
                <a:solidFill>
                  <a:srgbClr val="A6377D"/>
                </a:solidFill>
              </a:rPr>
              <a:t>Kekseliäisyys </a:t>
            </a:r>
            <a:r>
              <a:rPr lang="en-IE">
                <a:solidFill>
                  <a:srgbClr val="3F3F3F"/>
                </a:solidFill>
              </a:rPr>
              <a:t>S</a:t>
            </a:r>
            <a:r>
              <a:rPr lang="en-IE">
                <a:solidFill>
                  <a:srgbClr val="3F3F3F"/>
                </a:solidFill>
              </a:rPr>
              <a:t>osiaalisen yrittäjyyden maailmassa avainresurssit, kuten inhimillinen ja taloudellinen pääoma, voivat usein olla niukkoja. Menestyvät sosiaaliset yrittäjät osaavat hyödyntää käytettävissä olevia resursseja ja kehittävät innovatiivisia menetelmiä esteiden voittamiseksi.</a:t>
            </a:r>
            <a:endParaRPr>
              <a:solidFill>
                <a:srgbClr val="3F3F3F"/>
              </a:solidFill>
            </a:endParaRPr>
          </a:p>
          <a:p>
            <a:pPr indent="-514350" lvl="0" marL="514350" rtl="0" algn="l">
              <a:lnSpc>
                <a:spcPct val="90000"/>
              </a:lnSpc>
              <a:spcBef>
                <a:spcPts val="1000"/>
              </a:spcBef>
              <a:spcAft>
                <a:spcPts val="0"/>
              </a:spcAft>
              <a:buClr>
                <a:srgbClr val="A6377D"/>
              </a:buClr>
              <a:buSzPts val="2800"/>
              <a:buFont typeface="Calibri"/>
              <a:buAutoNum type="arabicPeriod" startAt="3"/>
            </a:pPr>
            <a:r>
              <a:rPr b="1" lang="en-IE" sz="2800">
                <a:solidFill>
                  <a:srgbClr val="A6377D"/>
                </a:solidFill>
              </a:rPr>
              <a:t>Käytännöllisyys </a:t>
            </a:r>
            <a:r>
              <a:rPr lang="en-IE">
                <a:solidFill>
                  <a:srgbClr val="3F3F3F"/>
                </a:solidFill>
              </a:rPr>
              <a:t>M</a:t>
            </a:r>
            <a:r>
              <a:rPr lang="en-IE">
                <a:solidFill>
                  <a:srgbClr val="3F3F3F"/>
                </a:solidFill>
              </a:rPr>
              <a:t>aailman muuttaminen vie aikaa, vaivaa ja kokeiluja. Vaikka visio massiivisesta yhteiskunnallisesta muutoksesta voi inspiroida heitä, kokeneet sosiaaliset yrittäjät tietävät, että heidän on otettava pieniä askelia tavotteidensa saavuttamiseksi. Suuria sosiaalisia hankkeita ei synny yhdessä yössä!</a:t>
            </a:r>
            <a:endParaRPr/>
          </a:p>
          <a:p>
            <a:pPr indent="-514350" lvl="0" marL="514350" rtl="0" algn="l">
              <a:lnSpc>
                <a:spcPct val="90000"/>
              </a:lnSpc>
              <a:spcBef>
                <a:spcPts val="1000"/>
              </a:spcBef>
              <a:spcAft>
                <a:spcPts val="0"/>
              </a:spcAft>
              <a:buClr>
                <a:srgbClr val="A6377D"/>
              </a:buClr>
              <a:buSzPts val="2800"/>
              <a:buFont typeface="Calibri"/>
              <a:buAutoNum type="arabicPeriod" startAt="3"/>
            </a:pPr>
            <a:r>
              <a:rPr b="1" lang="en-IE" sz="2800">
                <a:solidFill>
                  <a:srgbClr val="A6377D"/>
                </a:solidFill>
              </a:rPr>
              <a:t>Sopeutumiskyky </a:t>
            </a:r>
            <a:r>
              <a:rPr lang="en-IE">
                <a:solidFill>
                  <a:srgbClr val="3F3F3F"/>
                </a:solidFill>
              </a:rPr>
              <a:t> Sosiaalisten yrittäjien on oltava avoimia ratkaisuille. Tähän sisältyy tieto siitä, milloin kannattaa muuttaa strategioita, jos alkuperäiset menetelmät eivät onnistu. Sopeutumiskyky ja joustavuus ovat olennaisia alkuvaiheen sosiaalisten yritysten kehityksessä.</a:t>
            </a:r>
            <a:endParaRPr/>
          </a:p>
        </p:txBody>
      </p:sp>
      <p:sp>
        <p:nvSpPr>
          <p:cNvPr id="668" name="Google Shape;668;p38"/>
          <p:cNvSpPr txBox="1"/>
          <p:nvPr>
            <p:ph idx="2" type="body"/>
          </p:nvPr>
        </p:nvSpPr>
        <p:spPr>
          <a:xfrm>
            <a:off x="314325" y="161925"/>
            <a:ext cx="3217500" cy="6191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b="1" lang="en-IE" sz="3900"/>
              <a:t>Sosiaaliset yrittäjät </a:t>
            </a:r>
            <a:endParaRPr/>
          </a:p>
          <a:p>
            <a:pPr indent="0" lvl="0" marL="0" rtl="0" algn="l">
              <a:lnSpc>
                <a:spcPct val="90000"/>
              </a:lnSpc>
              <a:spcBef>
                <a:spcPts val="1000"/>
              </a:spcBef>
              <a:spcAft>
                <a:spcPts val="0"/>
              </a:spcAft>
              <a:buClr>
                <a:schemeClr val="lt1"/>
              </a:buClr>
              <a:buSzPct val="100000"/>
              <a:buNone/>
            </a:pPr>
            <a:r>
              <a:t/>
            </a:r>
            <a:endParaRPr b="1" sz="3600"/>
          </a:p>
          <a:p>
            <a:pPr indent="0" lvl="0" marL="0" rtl="0" algn="l">
              <a:lnSpc>
                <a:spcPct val="90000"/>
              </a:lnSpc>
              <a:spcBef>
                <a:spcPts val="1000"/>
              </a:spcBef>
              <a:spcAft>
                <a:spcPts val="0"/>
              </a:spcAft>
              <a:buClr>
                <a:schemeClr val="lt1"/>
              </a:buClr>
              <a:buSzPct val="100000"/>
              <a:buNone/>
            </a:pPr>
            <a:r>
              <a:rPr b="1" lang="en-IE" sz="3600"/>
              <a:t> </a:t>
            </a:r>
            <a:r>
              <a:rPr b="1" i="1" lang="en-IE" sz="3600">
                <a:solidFill>
                  <a:srgbClr val="A6377D"/>
                </a:solidFill>
              </a:rPr>
              <a:t>7 oleellista ominaisuutta</a:t>
            </a:r>
            <a:endParaRPr b="1" i="1" sz="3600">
              <a:solidFill>
                <a:srgbClr val="A6377D"/>
              </a:solidFill>
            </a:endParaRPr>
          </a:p>
          <a:p>
            <a:pPr indent="0" lvl="0" marL="0" rtl="0" algn="l">
              <a:lnSpc>
                <a:spcPct val="90000"/>
              </a:lnSpc>
              <a:spcBef>
                <a:spcPts val="1000"/>
              </a:spcBef>
              <a:spcAft>
                <a:spcPts val="0"/>
              </a:spcAft>
              <a:buClr>
                <a:schemeClr val="lt1"/>
              </a:buClr>
              <a:buSzPct val="100000"/>
              <a:buNone/>
            </a:pPr>
            <a:r>
              <a:t/>
            </a:r>
            <a:endParaRPr b="1" i="1" sz="3600">
              <a:solidFill>
                <a:srgbClr val="A6377D"/>
              </a:solidFill>
            </a:endParaRPr>
          </a:p>
          <a:p>
            <a:pPr indent="-471963"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Uteliaisuus</a:t>
            </a:r>
            <a:endParaRPr/>
          </a:p>
          <a:p>
            <a:pPr indent="-471963"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Inspiraatio</a:t>
            </a:r>
            <a:endParaRPr/>
          </a:p>
          <a:p>
            <a:pPr indent="-471963" lvl="0" marL="457200" rtl="0" algn="l">
              <a:lnSpc>
                <a:spcPct val="90000"/>
              </a:lnSpc>
              <a:spcBef>
                <a:spcPts val="1000"/>
              </a:spcBef>
              <a:spcAft>
                <a:spcPts val="0"/>
              </a:spcAft>
              <a:buClr>
                <a:srgbClr val="3F3F3F"/>
              </a:buClr>
              <a:buSzPct val="100000"/>
              <a:buFont typeface="Calibri"/>
              <a:buAutoNum type="arabicPeriod"/>
            </a:pPr>
            <a:r>
              <a:rPr lang="en-IE" sz="3100">
                <a:solidFill>
                  <a:srgbClr val="3F3F3F"/>
                </a:solidFill>
              </a:rPr>
              <a:t>Kekseliäisyys</a:t>
            </a:r>
            <a:endParaRPr/>
          </a:p>
          <a:p>
            <a:pPr indent="-471963" lvl="0" marL="457200" rtl="0" algn="l">
              <a:lnSpc>
                <a:spcPct val="90000"/>
              </a:lnSpc>
              <a:spcBef>
                <a:spcPts val="1000"/>
              </a:spcBef>
              <a:spcAft>
                <a:spcPts val="0"/>
              </a:spcAft>
              <a:buClr>
                <a:srgbClr val="3F3F3F"/>
              </a:buClr>
              <a:buSzPct val="100000"/>
              <a:buFont typeface="Calibri"/>
              <a:buAutoNum type="arabicPeriod"/>
            </a:pPr>
            <a:r>
              <a:rPr lang="en-IE" sz="3100">
                <a:solidFill>
                  <a:srgbClr val="3F3F3F"/>
                </a:solidFill>
              </a:rPr>
              <a:t>Käytännöllisyys</a:t>
            </a:r>
            <a:endParaRPr/>
          </a:p>
          <a:p>
            <a:pPr indent="-471963" lvl="0" marL="457200" rtl="0" algn="l">
              <a:lnSpc>
                <a:spcPct val="90000"/>
              </a:lnSpc>
              <a:spcBef>
                <a:spcPts val="1000"/>
              </a:spcBef>
              <a:spcAft>
                <a:spcPts val="0"/>
              </a:spcAft>
              <a:buClr>
                <a:srgbClr val="3F3F3F"/>
              </a:buClr>
              <a:buSzPct val="100000"/>
              <a:buFont typeface="Calibri"/>
              <a:buAutoNum type="arabicPeriod"/>
            </a:pPr>
            <a:r>
              <a:rPr lang="en-IE" sz="3100">
                <a:solidFill>
                  <a:srgbClr val="3F3F3F"/>
                </a:solidFill>
              </a:rPr>
              <a:t>Sopeutumiskyky</a:t>
            </a:r>
            <a:endParaRPr/>
          </a:p>
          <a:p>
            <a:pPr indent="-471963" lvl="0" marL="457200" rtl="0" algn="l">
              <a:lnSpc>
                <a:spcPct val="90000"/>
              </a:lnSpc>
              <a:spcBef>
                <a:spcPts val="1000"/>
              </a:spcBef>
              <a:spcAft>
                <a:spcPts val="0"/>
              </a:spcAft>
              <a:buClr>
                <a:srgbClr val="7F7F7F"/>
              </a:buClr>
              <a:buSzPct val="99541"/>
              <a:buFont typeface="Calibri"/>
              <a:buAutoNum type="arabicPeriod"/>
            </a:pPr>
            <a:r>
              <a:rPr lang="en-IE" sz="3114">
                <a:solidFill>
                  <a:srgbClr val="7F7F7F"/>
                </a:solidFill>
              </a:rPr>
              <a:t>Avoimuus yhteistyölle</a:t>
            </a:r>
            <a:endParaRPr/>
          </a:p>
          <a:p>
            <a:pPr indent="-471963"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Sitkeys</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rPr b="1" lang="en-IE" sz="2600" u="sng">
                <a:solidFill>
                  <a:schemeClr val="hlink"/>
                </a:solidFill>
                <a:hlinkClick r:id="rId3"/>
              </a:rPr>
              <a:t>Full article</a:t>
            </a:r>
            <a:endParaRPr b="1" sz="26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39"/>
          <p:cNvSpPr txBox="1"/>
          <p:nvPr>
            <p:ph idx="1" type="body"/>
          </p:nvPr>
        </p:nvSpPr>
        <p:spPr>
          <a:xfrm>
            <a:off x="3862050" y="161925"/>
            <a:ext cx="7540500" cy="6563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IE" sz="2800">
                <a:solidFill>
                  <a:srgbClr val="A6377D"/>
                </a:solidFill>
              </a:rPr>
              <a:t>6.  </a:t>
            </a:r>
            <a:r>
              <a:rPr b="1" lang="en-IE" sz="2800">
                <a:solidFill>
                  <a:srgbClr val="A6377D"/>
                </a:solidFill>
              </a:rPr>
              <a:t>Avoimuus yhteistyölle </a:t>
            </a:r>
            <a:r>
              <a:rPr lang="en-IE">
                <a:solidFill>
                  <a:srgbClr val="3F3F3F"/>
                </a:solidFill>
              </a:rPr>
              <a:t>Vaikka pyrkimys muuttaa </a:t>
            </a:r>
            <a:br>
              <a:rPr lang="en-IE">
                <a:solidFill>
                  <a:srgbClr val="3F3F3F"/>
                </a:solidFill>
              </a:rPr>
            </a:br>
            <a:r>
              <a:rPr lang="en-IE">
                <a:solidFill>
                  <a:srgbClr val="3F3F3F"/>
                </a:solidFill>
              </a:rPr>
              <a:t>	maailmaa saattaa tuntua yksinäiseltä, on tärkeää </a:t>
            </a:r>
            <a:br>
              <a:rPr lang="en-IE">
                <a:solidFill>
                  <a:srgbClr val="3F3F3F"/>
                </a:solidFill>
              </a:rPr>
            </a:br>
            <a:r>
              <a:rPr lang="en-IE">
                <a:solidFill>
                  <a:srgbClr val="3F3F3F"/>
                </a:solidFill>
              </a:rPr>
              <a:t>	muistaa, että sosiaalinen yrittäjyys on joukkuelaji, ja </a:t>
            </a:r>
            <a:br>
              <a:rPr lang="en-IE">
                <a:solidFill>
                  <a:srgbClr val="3F3F3F"/>
                </a:solidFill>
              </a:rPr>
            </a:br>
            <a:r>
              <a:rPr lang="en-IE">
                <a:solidFill>
                  <a:srgbClr val="3F3F3F"/>
                </a:solidFill>
              </a:rPr>
              <a:t>	ihmiset ovat valmiita auttamaan. Sosiaalisten yrittäjien </a:t>
            </a:r>
            <a:br>
              <a:rPr lang="en-IE">
                <a:solidFill>
                  <a:srgbClr val="3F3F3F"/>
                </a:solidFill>
              </a:rPr>
            </a:br>
            <a:r>
              <a:rPr lang="en-IE">
                <a:solidFill>
                  <a:srgbClr val="3F3F3F"/>
                </a:solidFill>
              </a:rPr>
              <a:t>	on pysyttävä avoimina ja tarkkaavaisina mahdollisille </a:t>
            </a:r>
            <a:br>
              <a:rPr lang="en-IE">
                <a:solidFill>
                  <a:srgbClr val="3F3F3F"/>
                </a:solidFill>
              </a:rPr>
            </a:br>
            <a:r>
              <a:rPr lang="en-IE">
                <a:solidFill>
                  <a:srgbClr val="3F3F3F"/>
                </a:solidFill>
              </a:rPr>
              <a:t> 	kumppanuus- ja yhteistyömahdollisuuksille. Monissa </a:t>
            </a:r>
            <a:br>
              <a:rPr lang="en-IE">
                <a:solidFill>
                  <a:srgbClr val="3F3F3F"/>
                </a:solidFill>
              </a:rPr>
            </a:br>
            <a:r>
              <a:rPr lang="en-IE">
                <a:solidFill>
                  <a:srgbClr val="3F3F3F"/>
                </a:solidFill>
              </a:rPr>
              <a:t> 	tapauksissa yhteistyöaloitteet ja -yritykset voivat </a:t>
            </a:r>
            <a:br>
              <a:rPr lang="en-IE">
                <a:solidFill>
                  <a:srgbClr val="3F3F3F"/>
                </a:solidFill>
              </a:rPr>
            </a:br>
            <a:r>
              <a:rPr lang="en-IE">
                <a:solidFill>
                  <a:srgbClr val="3F3F3F"/>
                </a:solidFill>
              </a:rPr>
              <a:t> 	saavuttaa sosiaaliset / liiketoiminnalliset tavoitteet </a:t>
            </a:r>
            <a:br>
              <a:rPr lang="en-IE">
                <a:solidFill>
                  <a:srgbClr val="3F3F3F"/>
                </a:solidFill>
              </a:rPr>
            </a:br>
            <a:r>
              <a:rPr lang="en-IE">
                <a:solidFill>
                  <a:srgbClr val="3F3F3F"/>
                </a:solidFill>
              </a:rPr>
              <a:t> 	paljon tehokkaammin kuin yksin tehtynä.</a:t>
            </a:r>
            <a:br>
              <a:rPr lang="en-IE">
                <a:solidFill>
                  <a:srgbClr val="3F3F3F"/>
                </a:solidFill>
              </a:rPr>
            </a:br>
            <a:endParaRPr/>
          </a:p>
          <a:p>
            <a:pPr indent="0" lvl="0" marL="0" rtl="0" algn="l">
              <a:lnSpc>
                <a:spcPct val="90000"/>
              </a:lnSpc>
              <a:spcBef>
                <a:spcPts val="0"/>
              </a:spcBef>
              <a:spcAft>
                <a:spcPts val="0"/>
              </a:spcAft>
              <a:buNone/>
            </a:pPr>
            <a:r>
              <a:rPr b="1" lang="en-IE">
                <a:solidFill>
                  <a:srgbClr val="A6377D"/>
                </a:solidFill>
              </a:rPr>
              <a:t>7. 	</a:t>
            </a:r>
            <a:r>
              <a:rPr b="1" lang="en-IE" sz="2800">
                <a:solidFill>
                  <a:srgbClr val="A6377D"/>
                </a:solidFill>
              </a:rPr>
              <a:t>Sitkeys</a:t>
            </a:r>
            <a:r>
              <a:rPr lang="en-IE">
                <a:solidFill>
                  <a:srgbClr val="3F3F3F"/>
                </a:solidFill>
              </a:rPr>
              <a:t> </a:t>
            </a:r>
            <a:r>
              <a:rPr lang="en-IE">
                <a:solidFill>
                  <a:srgbClr val="3F3F3F"/>
                </a:solidFill>
              </a:rPr>
              <a:t>Sosiaaliset yrittäjät kohtaavat vaikeimpia  </a:t>
            </a:r>
            <a:br>
              <a:rPr lang="en-IE">
                <a:solidFill>
                  <a:srgbClr val="3F3F3F"/>
                </a:solidFill>
              </a:rPr>
            </a:br>
            <a:r>
              <a:rPr lang="en-IE">
                <a:solidFill>
                  <a:srgbClr val="3F3F3F"/>
                </a:solidFill>
              </a:rPr>
              <a:t>	haasteita, joita yhteiskuntamme tarjoaa. Tämä luo </a:t>
            </a:r>
            <a:br>
              <a:rPr lang="en-IE">
                <a:solidFill>
                  <a:srgbClr val="3F3F3F"/>
                </a:solidFill>
              </a:rPr>
            </a:br>
            <a:r>
              <a:rPr lang="en-IE">
                <a:solidFill>
                  <a:srgbClr val="3F3F3F"/>
                </a:solidFill>
              </a:rPr>
              <a:t> 	usein kaavan alkuvaiheen epäonnistumisille. </a:t>
            </a:r>
            <a:br>
              <a:rPr lang="en-IE">
                <a:solidFill>
                  <a:srgbClr val="3F3F3F"/>
                </a:solidFill>
              </a:rPr>
            </a:br>
            <a:r>
              <a:rPr lang="en-IE">
                <a:solidFill>
                  <a:srgbClr val="3F3F3F"/>
                </a:solidFill>
              </a:rPr>
              <a:t> 	Menestyvät sosiaaliset yrittäjät ovat kuitenkin niitä, </a:t>
            </a:r>
            <a:br>
              <a:rPr lang="en-IE">
                <a:solidFill>
                  <a:srgbClr val="3F3F3F"/>
                </a:solidFill>
              </a:rPr>
            </a:br>
            <a:r>
              <a:rPr lang="en-IE">
                <a:solidFill>
                  <a:srgbClr val="3F3F3F"/>
                </a:solidFill>
              </a:rPr>
              <a:t> 	jotka jatkavat alun takaiskuista huolimatta ja jatkavat </a:t>
            </a:r>
            <a:br>
              <a:rPr lang="en-IE">
                <a:solidFill>
                  <a:srgbClr val="3F3F3F"/>
                </a:solidFill>
              </a:rPr>
            </a:br>
            <a:r>
              <a:rPr lang="en-IE">
                <a:solidFill>
                  <a:srgbClr val="3F3F3F"/>
                </a:solidFill>
              </a:rPr>
              <a:t> 	tehokkaiampien ratkaisujen etsimistä. Kokeneet </a:t>
            </a:r>
            <a:br>
              <a:rPr lang="en-IE">
                <a:solidFill>
                  <a:srgbClr val="3F3F3F"/>
                </a:solidFill>
              </a:rPr>
            </a:br>
            <a:r>
              <a:rPr lang="en-IE">
                <a:solidFill>
                  <a:srgbClr val="3F3F3F"/>
                </a:solidFill>
              </a:rPr>
              <a:t> 	sosiaaliset yrittäjät osaavat oppia epäonnistumisistaan, </a:t>
            </a:r>
            <a:br>
              <a:rPr lang="en-IE">
                <a:solidFill>
                  <a:srgbClr val="3F3F3F"/>
                </a:solidFill>
              </a:rPr>
            </a:br>
            <a:r>
              <a:rPr lang="en-IE">
                <a:solidFill>
                  <a:srgbClr val="3F3F3F"/>
                </a:solidFill>
              </a:rPr>
              <a:t> 	mukauttaa menetelmiään ja tehdä jatkuvasti strategisia </a:t>
            </a:r>
            <a:br>
              <a:rPr lang="en-IE">
                <a:solidFill>
                  <a:srgbClr val="3F3F3F"/>
                </a:solidFill>
              </a:rPr>
            </a:br>
            <a:r>
              <a:rPr lang="en-IE">
                <a:solidFill>
                  <a:srgbClr val="3F3F3F"/>
                </a:solidFill>
              </a:rPr>
              <a:t> 	parannuksia. Älä anna periksi, jos aluksi et onnistu!</a:t>
            </a:r>
            <a:endParaRPr/>
          </a:p>
        </p:txBody>
      </p:sp>
      <p:sp>
        <p:nvSpPr>
          <p:cNvPr id="674" name="Google Shape;674;p39"/>
          <p:cNvSpPr txBox="1"/>
          <p:nvPr>
            <p:ph idx="2" type="body"/>
          </p:nvPr>
        </p:nvSpPr>
        <p:spPr>
          <a:xfrm>
            <a:off x="285326" y="161925"/>
            <a:ext cx="3022500" cy="6191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b="1" lang="en-IE" sz="3900"/>
              <a:t>Sosiaaliset yrittäjät </a:t>
            </a:r>
            <a:endParaRPr/>
          </a:p>
          <a:p>
            <a:pPr indent="0" lvl="0" marL="0" rtl="0" algn="l">
              <a:lnSpc>
                <a:spcPct val="90000"/>
              </a:lnSpc>
              <a:spcBef>
                <a:spcPts val="1000"/>
              </a:spcBef>
              <a:spcAft>
                <a:spcPts val="0"/>
              </a:spcAft>
              <a:buClr>
                <a:schemeClr val="lt1"/>
              </a:buClr>
              <a:buSzPct val="100000"/>
              <a:buNone/>
            </a:pPr>
            <a:r>
              <a:t/>
            </a:r>
            <a:endParaRPr b="1" sz="3600"/>
          </a:p>
          <a:p>
            <a:pPr indent="0" lvl="0" marL="0" rtl="0" algn="l">
              <a:lnSpc>
                <a:spcPct val="90000"/>
              </a:lnSpc>
              <a:spcBef>
                <a:spcPts val="1000"/>
              </a:spcBef>
              <a:spcAft>
                <a:spcPts val="0"/>
              </a:spcAft>
              <a:buClr>
                <a:schemeClr val="lt1"/>
              </a:buClr>
              <a:buSzPct val="100000"/>
              <a:buNone/>
            </a:pPr>
            <a:r>
              <a:rPr b="1" i="1" lang="en-IE" sz="3600">
                <a:solidFill>
                  <a:srgbClr val="A6377D"/>
                </a:solidFill>
              </a:rPr>
              <a:t>7 oleellista ominaisuutta</a:t>
            </a:r>
            <a:endParaRPr b="1" i="1" sz="3600">
              <a:solidFill>
                <a:srgbClr val="A6377D"/>
              </a:solidFill>
            </a:endParaRPr>
          </a:p>
          <a:p>
            <a:pPr indent="0" lvl="0" marL="0" rtl="0" algn="l">
              <a:lnSpc>
                <a:spcPct val="90000"/>
              </a:lnSpc>
              <a:spcBef>
                <a:spcPts val="1000"/>
              </a:spcBef>
              <a:spcAft>
                <a:spcPts val="0"/>
              </a:spcAft>
              <a:buClr>
                <a:schemeClr val="lt1"/>
              </a:buClr>
              <a:buSzPct val="100000"/>
              <a:buNone/>
            </a:pPr>
            <a:r>
              <a:t/>
            </a:r>
            <a:endParaRPr b="1" i="1" sz="3600">
              <a:solidFill>
                <a:srgbClr val="A6377D"/>
              </a:solidFill>
            </a:endParaRPr>
          </a:p>
          <a:p>
            <a:pPr indent="-457231"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Uteliaisuus</a:t>
            </a:r>
            <a:endParaRPr/>
          </a:p>
          <a:p>
            <a:pPr indent="-457231"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Inspiraatio</a:t>
            </a:r>
            <a:endParaRPr/>
          </a:p>
          <a:p>
            <a:pPr indent="-457231"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Kekseliäisyys</a:t>
            </a:r>
            <a:endParaRPr/>
          </a:p>
          <a:p>
            <a:pPr indent="-457231"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Käytännöllisyys</a:t>
            </a:r>
            <a:endParaRPr/>
          </a:p>
          <a:p>
            <a:pPr indent="-457231" lvl="0" marL="457200" rtl="0" algn="l">
              <a:lnSpc>
                <a:spcPct val="90000"/>
              </a:lnSpc>
              <a:spcBef>
                <a:spcPts val="1000"/>
              </a:spcBef>
              <a:spcAft>
                <a:spcPts val="0"/>
              </a:spcAft>
              <a:buClr>
                <a:srgbClr val="7F7F7F"/>
              </a:buClr>
              <a:buSzPct val="100000"/>
              <a:buFont typeface="Calibri"/>
              <a:buAutoNum type="arabicPeriod"/>
            </a:pPr>
            <a:r>
              <a:rPr lang="en-IE" sz="3100">
                <a:solidFill>
                  <a:srgbClr val="7F7F7F"/>
                </a:solidFill>
              </a:rPr>
              <a:t>Sopeutumiskyky</a:t>
            </a:r>
            <a:endParaRPr/>
          </a:p>
          <a:p>
            <a:pPr indent="-457231" lvl="0" marL="457200" rtl="0" algn="l">
              <a:lnSpc>
                <a:spcPct val="90000"/>
              </a:lnSpc>
              <a:spcBef>
                <a:spcPts val="1000"/>
              </a:spcBef>
              <a:spcAft>
                <a:spcPts val="0"/>
              </a:spcAft>
              <a:buClr>
                <a:srgbClr val="3F3F3F"/>
              </a:buClr>
              <a:buSzPct val="100000"/>
              <a:buFont typeface="Calibri"/>
              <a:buAutoNum type="arabicPeriod"/>
            </a:pPr>
            <a:r>
              <a:rPr lang="en-IE" sz="3100">
                <a:solidFill>
                  <a:srgbClr val="3F3F3F"/>
                </a:solidFill>
              </a:rPr>
              <a:t>Avoimuus yhteistyölle</a:t>
            </a:r>
            <a:endParaRPr sz="3100">
              <a:solidFill>
                <a:srgbClr val="3F3F3F"/>
              </a:solidFill>
            </a:endParaRPr>
          </a:p>
          <a:p>
            <a:pPr indent="-457231" lvl="0" marL="457200" rtl="0" algn="l">
              <a:lnSpc>
                <a:spcPct val="90000"/>
              </a:lnSpc>
              <a:spcBef>
                <a:spcPts val="1000"/>
              </a:spcBef>
              <a:spcAft>
                <a:spcPts val="0"/>
              </a:spcAft>
              <a:buClr>
                <a:srgbClr val="3F3F3F"/>
              </a:buClr>
              <a:buSzPct val="100000"/>
              <a:buFont typeface="Calibri"/>
              <a:buAutoNum type="arabicPeriod"/>
            </a:pPr>
            <a:r>
              <a:rPr lang="en-IE" sz="3100">
                <a:solidFill>
                  <a:srgbClr val="3F3F3F"/>
                </a:solidFill>
              </a:rPr>
              <a:t>Sitkeys</a:t>
            </a:r>
            <a:endParaRPr sz="3100">
              <a:solidFill>
                <a:srgbClr val="3F3F3F"/>
              </a:solidFill>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rPr b="1" lang="en-IE" sz="2600" u="sng">
                <a:solidFill>
                  <a:schemeClr val="hlink"/>
                </a:solidFill>
                <a:hlinkClick r:id="rId3"/>
              </a:rPr>
              <a:t>Full article</a:t>
            </a:r>
            <a:endParaRPr b="1"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
          <p:cNvSpPr txBox="1"/>
          <p:nvPr>
            <p:ph idx="2" type="body"/>
          </p:nvPr>
        </p:nvSpPr>
        <p:spPr>
          <a:xfrm>
            <a:off x="6095988" y="1521473"/>
            <a:ext cx="5581500" cy="50874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7391C2"/>
              </a:buClr>
              <a:buSzPts val="2400"/>
              <a:buAutoNum type="arabicPeriod"/>
            </a:pPr>
            <a:r>
              <a:rPr b="1" lang="en-IE">
                <a:solidFill>
                  <a:srgbClr val="7391C2"/>
                </a:solidFill>
                <a:latin typeface="Calibri"/>
                <a:ea typeface="Calibri"/>
                <a:cs typeface="Calibri"/>
                <a:sym typeface="Calibri"/>
              </a:rPr>
              <a:t>Opi luomaan </a:t>
            </a:r>
            <a:r>
              <a:rPr lang="en-IE">
                <a:solidFill>
                  <a:srgbClr val="3F3F3F"/>
                </a:solidFill>
                <a:latin typeface="Calibri"/>
                <a:ea typeface="Calibri"/>
                <a:cs typeface="Calibri"/>
                <a:sym typeface="Calibri"/>
              </a:rPr>
              <a:t>sosiaalisia innovaatioideoita muutokseen ja kehittämään ratkaisuja ihmisten ja yhteiskunnan hyvinvoinnin parantamiseksi</a:t>
            </a:r>
            <a:endParaRPr/>
          </a:p>
          <a:p>
            <a:pPr indent="-342900" lvl="0" marL="342900" rtl="0" algn="l">
              <a:lnSpc>
                <a:spcPct val="90000"/>
              </a:lnSpc>
              <a:spcBef>
                <a:spcPts val="1000"/>
              </a:spcBef>
              <a:spcAft>
                <a:spcPts val="0"/>
              </a:spcAft>
              <a:buClr>
                <a:srgbClr val="E48E02"/>
              </a:buClr>
              <a:buSzPts val="2400"/>
              <a:buAutoNum type="arabicPeriod"/>
            </a:pPr>
            <a:r>
              <a:rPr b="1" lang="en-IE">
                <a:solidFill>
                  <a:srgbClr val="E48E02"/>
                </a:solidFill>
                <a:latin typeface="Calibri"/>
                <a:ea typeface="Calibri"/>
                <a:cs typeface="Calibri"/>
                <a:sym typeface="Calibri"/>
              </a:rPr>
              <a:t>Tutki miten </a:t>
            </a:r>
            <a:r>
              <a:rPr lang="en-IE">
                <a:solidFill>
                  <a:srgbClr val="3F3F3F"/>
                </a:solidFill>
                <a:latin typeface="Calibri"/>
                <a:ea typeface="Calibri"/>
                <a:cs typeface="Calibri"/>
                <a:sym typeface="Calibri"/>
              </a:rPr>
              <a:t>muut nuoret digitaaliset</a:t>
            </a:r>
            <a:r>
              <a:rPr lang="en-IE">
                <a:solidFill>
                  <a:srgbClr val="3F3F3F"/>
                </a:solidFill>
              </a:rPr>
              <a:t> </a:t>
            </a:r>
            <a:r>
              <a:rPr lang="en-IE">
                <a:solidFill>
                  <a:srgbClr val="3F3F3F"/>
                </a:solidFill>
                <a:latin typeface="Calibri"/>
                <a:ea typeface="Calibri"/>
                <a:cs typeface="Calibri"/>
                <a:sym typeface="Calibri"/>
              </a:rPr>
              <a:t>sosiaaliset innovaattorit ovat muuttaneet maailmaa</a:t>
            </a:r>
            <a:endParaRPr>
              <a:solidFill>
                <a:srgbClr val="3F3F3F"/>
              </a:solidFill>
              <a:latin typeface="Calibri"/>
              <a:ea typeface="Calibri"/>
              <a:cs typeface="Calibri"/>
              <a:sym typeface="Calibri"/>
            </a:endParaRPr>
          </a:p>
          <a:p>
            <a:pPr indent="-342900" lvl="0" marL="342900" rtl="0" algn="l">
              <a:lnSpc>
                <a:spcPct val="90000"/>
              </a:lnSpc>
              <a:spcBef>
                <a:spcPts val="1000"/>
              </a:spcBef>
              <a:spcAft>
                <a:spcPts val="0"/>
              </a:spcAft>
              <a:buClr>
                <a:srgbClr val="ED2A59"/>
              </a:buClr>
              <a:buSzPts val="2400"/>
              <a:buAutoNum type="arabicPeriod"/>
            </a:pPr>
            <a:r>
              <a:rPr b="1" lang="en-IE">
                <a:solidFill>
                  <a:srgbClr val="ED2A59"/>
                </a:solidFill>
                <a:latin typeface="Calibri"/>
                <a:ea typeface="Calibri"/>
                <a:cs typeface="Calibri"/>
                <a:sym typeface="Calibri"/>
              </a:rPr>
              <a:t>Löydä jos sinulla on </a:t>
            </a:r>
            <a:r>
              <a:rPr lang="en-IE">
                <a:solidFill>
                  <a:srgbClr val="3F3F3F"/>
                </a:solidFill>
                <a:latin typeface="Calibri"/>
                <a:ea typeface="Calibri"/>
                <a:cs typeface="Calibri"/>
                <a:sym typeface="Calibri"/>
              </a:rPr>
              <a:t>nuoren digitaalisen</a:t>
            </a:r>
            <a:r>
              <a:rPr lang="en-IE">
                <a:solidFill>
                  <a:srgbClr val="3F3F3F"/>
                </a:solidFill>
              </a:rPr>
              <a:t> </a:t>
            </a:r>
            <a:r>
              <a:rPr lang="en-IE">
                <a:solidFill>
                  <a:srgbClr val="3F3F3F"/>
                </a:solidFill>
                <a:latin typeface="Calibri"/>
                <a:ea typeface="Calibri"/>
                <a:cs typeface="Calibri"/>
                <a:sym typeface="Calibri"/>
              </a:rPr>
              <a:t> sosiaalisen innovaattorin taidot, piirteet ja ominaisuudet</a:t>
            </a:r>
            <a:endParaRPr/>
          </a:p>
          <a:p>
            <a:pPr indent="-342900" lvl="0" marL="342900" rtl="0" algn="l">
              <a:lnSpc>
                <a:spcPct val="90000"/>
              </a:lnSpc>
              <a:spcBef>
                <a:spcPts val="1000"/>
              </a:spcBef>
              <a:spcAft>
                <a:spcPts val="0"/>
              </a:spcAft>
              <a:buClr>
                <a:srgbClr val="A6377D"/>
              </a:buClr>
              <a:buSzPts val="2400"/>
              <a:buAutoNum type="arabicPeriod"/>
            </a:pPr>
            <a:r>
              <a:rPr b="1" lang="en-IE">
                <a:solidFill>
                  <a:srgbClr val="A6377D"/>
                </a:solidFill>
                <a:latin typeface="Calibri"/>
                <a:ea typeface="Calibri"/>
                <a:cs typeface="Calibri"/>
                <a:sym typeface="Calibri"/>
              </a:rPr>
              <a:t>Tutustu digitaaliseen kehitykseen </a:t>
            </a:r>
            <a:r>
              <a:rPr lang="en-IE">
                <a:solidFill>
                  <a:srgbClr val="3F3F3F"/>
                </a:solidFill>
                <a:latin typeface="Calibri"/>
                <a:ea typeface="Calibri"/>
                <a:cs typeface="Calibri"/>
                <a:sym typeface="Calibri"/>
              </a:rPr>
              <a:t>tietoa, tekniikoita, jotka muuttavat elämää ja yhteisöjä</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pic>
        <p:nvPicPr>
          <p:cNvPr descr="A group of people sitting at a table looking at a computer&#10;&#10;Description automatically generated" id="420" name="Google Shape;420;p4"/>
          <p:cNvPicPr preferRelativeResize="0"/>
          <p:nvPr>
            <p:ph idx="3" type="pic"/>
          </p:nvPr>
        </p:nvPicPr>
        <p:blipFill rotWithShape="1">
          <a:blip r:embed="rId3">
            <a:alphaModFix/>
          </a:blip>
          <a:srcRect b="0" l="3297" r="3298" t="0"/>
          <a:stretch/>
        </p:blipFill>
        <p:spPr>
          <a:xfrm>
            <a:off x="1631950" y="407988"/>
            <a:ext cx="4051300" cy="5978525"/>
          </a:xfrm>
          <a:prstGeom prst="rect">
            <a:avLst/>
          </a:prstGeom>
          <a:noFill/>
          <a:ln>
            <a:noFill/>
          </a:ln>
        </p:spPr>
      </p:pic>
      <p:sp>
        <p:nvSpPr>
          <p:cNvPr id="421" name="Google Shape;421;p4"/>
          <p:cNvSpPr txBox="1"/>
          <p:nvPr>
            <p:ph idx="4294967295" type="body"/>
          </p:nvPr>
        </p:nvSpPr>
        <p:spPr>
          <a:xfrm>
            <a:off x="6096000" y="413304"/>
            <a:ext cx="5581475" cy="1001363"/>
          </a:xfrm>
          <a:prstGeom prst="rect">
            <a:avLst/>
          </a:prstGeom>
          <a:solidFill>
            <a:srgbClr val="56BE9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1 Oppimistavoitteet</a:t>
            </a:r>
            <a:endParaRPr sz="32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0"/>
          <p:cNvSpPr txBox="1"/>
          <p:nvPr>
            <p:ph idx="2" type="body"/>
          </p:nvPr>
        </p:nvSpPr>
        <p:spPr>
          <a:xfrm>
            <a:off x="209963" y="290919"/>
            <a:ext cx="8010583" cy="12424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None/>
            </a:pPr>
            <a:r>
              <a:rPr b="1" lang="en-IE" sz="4400"/>
              <a:t>Mitä sosiaaliset innovaattorit tekevät?</a:t>
            </a:r>
            <a:endParaRPr/>
          </a:p>
        </p:txBody>
      </p:sp>
      <p:pic>
        <p:nvPicPr>
          <p:cNvPr descr="A person holding a sign&#10;&#10;Description automatically generated with medium confidence" id="680" name="Google Shape;680;p40"/>
          <p:cNvPicPr preferRelativeResize="0"/>
          <p:nvPr>
            <p:ph idx="3" type="pic"/>
          </p:nvPr>
        </p:nvPicPr>
        <p:blipFill rotWithShape="1">
          <a:blip r:embed="rId3">
            <a:alphaModFix/>
          </a:blip>
          <a:srcRect b="18637" l="0" r="0" t="18637"/>
          <a:stretch/>
        </p:blipFill>
        <p:spPr>
          <a:xfrm>
            <a:off x="6794500" y="1154113"/>
            <a:ext cx="4754563" cy="4473575"/>
          </a:xfrm>
          <a:prstGeom prst="rect">
            <a:avLst/>
          </a:prstGeom>
          <a:noFill/>
          <a:ln>
            <a:noFill/>
          </a:ln>
        </p:spPr>
      </p:pic>
      <p:sp>
        <p:nvSpPr>
          <p:cNvPr id="681" name="Google Shape;681;p40"/>
          <p:cNvSpPr txBox="1"/>
          <p:nvPr>
            <p:ph idx="1" type="body"/>
          </p:nvPr>
        </p:nvSpPr>
        <p:spPr>
          <a:xfrm>
            <a:off x="209975" y="1533375"/>
            <a:ext cx="5848200" cy="4764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262626"/>
              </a:buClr>
              <a:buSzPts val="3200"/>
              <a:buNone/>
            </a:pPr>
            <a:r>
              <a:rPr lang="en-IE" sz="3200">
                <a:solidFill>
                  <a:srgbClr val="262626"/>
                </a:solidFill>
              </a:rPr>
              <a:t>Sosiaaliset innovaattorit </a:t>
            </a:r>
            <a:r>
              <a:rPr b="1" lang="en-IE" sz="3200">
                <a:solidFill>
                  <a:srgbClr val="262626"/>
                </a:solidFill>
              </a:rPr>
              <a:t>nousevat</a:t>
            </a:r>
            <a:r>
              <a:rPr lang="en-IE" sz="3200">
                <a:solidFill>
                  <a:srgbClr val="262626"/>
                </a:solidFill>
              </a:rPr>
              <a:t>,</a:t>
            </a:r>
            <a:r>
              <a:rPr b="1" lang="en-IE" sz="3200">
                <a:solidFill>
                  <a:srgbClr val="262626"/>
                </a:solidFill>
              </a:rPr>
              <a:t> puhuvat </a:t>
            </a:r>
            <a:r>
              <a:rPr lang="en-IE" sz="3200">
                <a:solidFill>
                  <a:srgbClr val="262626"/>
                </a:solidFill>
              </a:rPr>
              <a:t>ja </a:t>
            </a:r>
            <a:r>
              <a:rPr b="1" lang="en-IE" sz="3200">
                <a:solidFill>
                  <a:srgbClr val="262626"/>
                </a:solidFill>
              </a:rPr>
              <a:t>tekevät </a:t>
            </a:r>
            <a:r>
              <a:rPr lang="en-IE" sz="3200">
                <a:solidFill>
                  <a:srgbClr val="262626"/>
                </a:solidFill>
              </a:rPr>
              <a:t>asialle jotain. </a:t>
            </a:r>
            <a:r>
              <a:rPr b="1" lang="en-IE" sz="3200">
                <a:solidFill>
                  <a:srgbClr val="262626"/>
                </a:solidFill>
              </a:rPr>
              <a:t>Luovat keskusteluja</a:t>
            </a:r>
            <a:r>
              <a:rPr lang="en-IE" sz="3200">
                <a:solidFill>
                  <a:srgbClr val="262626"/>
                </a:solidFill>
              </a:rPr>
              <a:t>, </a:t>
            </a:r>
            <a:r>
              <a:rPr b="1" lang="en-IE" sz="3200">
                <a:solidFill>
                  <a:srgbClr val="262626"/>
                </a:solidFill>
              </a:rPr>
              <a:t>ovat yhteydessä tukijoihin </a:t>
            </a:r>
            <a:r>
              <a:rPr lang="en-IE" sz="3200">
                <a:solidFill>
                  <a:srgbClr val="262626"/>
                </a:solidFill>
              </a:rPr>
              <a:t>ja </a:t>
            </a:r>
            <a:r>
              <a:rPr b="1" lang="en-IE" sz="3200">
                <a:solidFill>
                  <a:srgbClr val="262626"/>
                </a:solidFill>
              </a:rPr>
              <a:t>ottavat askeleita </a:t>
            </a:r>
            <a:r>
              <a:rPr lang="en-IE" sz="3200">
                <a:solidFill>
                  <a:srgbClr val="262626"/>
                </a:solidFill>
              </a:rPr>
              <a:t>kohti muutosta…</a:t>
            </a:r>
            <a:endParaRPr/>
          </a:p>
          <a:p>
            <a:pPr indent="0" lvl="0" marL="0" rtl="0" algn="l">
              <a:lnSpc>
                <a:spcPct val="90000"/>
              </a:lnSpc>
              <a:spcBef>
                <a:spcPts val="1000"/>
              </a:spcBef>
              <a:spcAft>
                <a:spcPts val="0"/>
              </a:spcAft>
              <a:buClr>
                <a:schemeClr val="lt1"/>
              </a:buClr>
              <a:buSzPts val="2800"/>
              <a:buNone/>
            </a:pPr>
            <a:r>
              <a:rPr b="1" lang="en-IE" sz="2800"/>
              <a:t>Sosiaaliset kysymykset, lapsityövoima, köyhyys, syrjäytyminen, ympäristö, ilmastonmuutos, terveys, hyvinvointi, maailmanlaajuinen oikeus, ihmisoikeudet ...</a:t>
            </a:r>
            <a:endParaRPr b="1" sz="2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A picture containing bench, sitting, person, yellow&#10;&#10;Description automatically generated" id="686" name="Google Shape;686;p41"/>
          <p:cNvPicPr preferRelativeResize="0"/>
          <p:nvPr>
            <p:ph idx="3" type="pic"/>
          </p:nvPr>
        </p:nvPicPr>
        <p:blipFill rotWithShape="1">
          <a:blip r:embed="rId3">
            <a:alphaModFix/>
          </a:blip>
          <a:srcRect b="0" l="11296" r="11297" t="0"/>
          <a:stretch/>
        </p:blipFill>
        <p:spPr>
          <a:xfrm>
            <a:off x="1590040" y="0"/>
            <a:ext cx="3550920" cy="6879132"/>
          </a:xfrm>
          <a:prstGeom prst="rect">
            <a:avLst/>
          </a:prstGeom>
          <a:noFill/>
          <a:ln>
            <a:noFill/>
          </a:ln>
        </p:spPr>
      </p:pic>
      <p:sp>
        <p:nvSpPr>
          <p:cNvPr id="687" name="Google Shape;687;p41"/>
          <p:cNvSpPr txBox="1"/>
          <p:nvPr/>
        </p:nvSpPr>
        <p:spPr>
          <a:xfrm>
            <a:off x="5721789" y="594539"/>
            <a:ext cx="5640309" cy="371581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Proxima Nova"/>
                <a:ea typeface="Proxima Nova"/>
                <a:cs typeface="Proxima Nova"/>
                <a:sym typeface="Proxima Nova"/>
              </a:rPr>
              <a:t>Sosiaaliset innovaattorit uskovat itseensä ...</a:t>
            </a:r>
            <a:endParaRPr b="1" sz="1000">
              <a:solidFill>
                <a:schemeClr val="lt1"/>
              </a:solidFill>
              <a:latin typeface="Proxima Nova"/>
              <a:ea typeface="Proxima Nova"/>
              <a:cs typeface="Proxima Nova"/>
              <a:sym typeface="Proxima Nova"/>
            </a:endParaRPr>
          </a:p>
          <a:p>
            <a:pPr indent="0" lvl="0" marL="0" marR="0" rtl="0" algn="ctr">
              <a:lnSpc>
                <a:spcPct val="90000"/>
              </a:lnSpc>
              <a:spcBef>
                <a:spcPts val="1000"/>
              </a:spcBef>
              <a:spcAft>
                <a:spcPts val="0"/>
              </a:spcAft>
              <a:buClr>
                <a:schemeClr val="lt1"/>
              </a:buClr>
              <a:buSzPts val="3600"/>
              <a:buFont typeface="Arial"/>
              <a:buNone/>
            </a:pPr>
            <a:r>
              <a:rPr i="1" lang="en-IE" sz="3600">
                <a:solidFill>
                  <a:schemeClr val="lt1"/>
                </a:solidFill>
                <a:latin typeface="Proxima Nova"/>
                <a:ea typeface="Proxima Nova"/>
                <a:cs typeface="Proxima Nova"/>
                <a:sym typeface="Proxima Nova"/>
              </a:rPr>
              <a:t>"Useimpia ihmisiä ei pidättele heidän ideoidensa laatu, vaan heidän uskonpuuttensa itseensä. Sinun on elettävä elämääsi ikään kuin olisit jo siellä, missä haluat olla."</a:t>
            </a:r>
            <a:endParaRPr sz="3600">
              <a:solidFill>
                <a:schemeClr val="lt1"/>
              </a:solidFill>
              <a:latin typeface="Proxima Nova"/>
              <a:ea typeface="Proxima Nova"/>
              <a:cs typeface="Proxima Nova"/>
              <a:sym typeface="Proxima Nova"/>
            </a:endParaRPr>
          </a:p>
          <a:p>
            <a:pPr indent="0" lvl="0" marL="0" marR="0" rtl="0" algn="ctr">
              <a:lnSpc>
                <a:spcPct val="90000"/>
              </a:lnSpc>
              <a:spcBef>
                <a:spcPts val="1000"/>
              </a:spcBef>
              <a:spcAft>
                <a:spcPts val="0"/>
              </a:spcAft>
              <a:buClr>
                <a:schemeClr val="lt1"/>
              </a:buClr>
              <a:buSzPts val="2800"/>
              <a:buFont typeface="Arial"/>
              <a:buNone/>
            </a:pPr>
            <a:r>
              <a:rPr i="1" lang="en-IE" sz="2800" u="sng">
                <a:solidFill>
                  <a:schemeClr val="lt1"/>
                </a:solidFill>
                <a:latin typeface="Proxima Nova"/>
                <a:ea typeface="Proxima Nova"/>
                <a:cs typeface="Proxima Nova"/>
                <a:sym typeface="Proxima Nova"/>
                <a:hlinkClick r:id="rId4">
                  <a:extLst>
                    <a:ext uri="{A12FA001-AC4F-418D-AE19-62706E023703}">
                      <ahyp:hlinkClr val="tx"/>
                    </a:ext>
                  </a:extLst>
                </a:hlinkClick>
              </a:rPr>
              <a:t>Russell Simmons</a:t>
            </a:r>
            <a:endParaRPr i="1" sz="2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descr="A person wearing a mask&#10;&#10;Description automatically generated with low confidence" id="692" name="Google Shape;692;p42"/>
          <p:cNvPicPr preferRelativeResize="0"/>
          <p:nvPr>
            <p:ph idx="2" type="pic"/>
          </p:nvPr>
        </p:nvPicPr>
        <p:blipFill rotWithShape="1">
          <a:blip r:embed="rId3">
            <a:alphaModFix/>
          </a:blip>
          <a:srcRect b="23379" l="0" r="0" t="23380"/>
          <a:stretch/>
        </p:blipFill>
        <p:spPr>
          <a:xfrm>
            <a:off x="5443538" y="760413"/>
            <a:ext cx="6762750" cy="5400675"/>
          </a:xfrm>
          <a:prstGeom prst="rect">
            <a:avLst/>
          </a:prstGeom>
          <a:noFill/>
          <a:ln>
            <a:noFill/>
          </a:ln>
        </p:spPr>
      </p:pic>
      <p:sp>
        <p:nvSpPr>
          <p:cNvPr id="693" name="Google Shape;693;p42"/>
          <p:cNvSpPr txBox="1"/>
          <p:nvPr>
            <p:ph idx="1" type="body"/>
          </p:nvPr>
        </p:nvSpPr>
        <p:spPr>
          <a:xfrm>
            <a:off x="781050" y="2721121"/>
            <a:ext cx="4461735" cy="3527129"/>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3F3F3F"/>
              </a:buClr>
              <a:buSzPts val="2400"/>
              <a:buFont typeface="Calibri"/>
              <a:buAutoNum type="arabicPeriod"/>
            </a:pPr>
            <a:r>
              <a:rPr lang="en-IE">
                <a:solidFill>
                  <a:srgbClr val="3F3F3F"/>
                </a:solidFill>
              </a:rPr>
              <a:t>Johtajuus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Optimismi</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Sisukkuus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Kestävyys</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Luovuus ja innovaatio</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Myötätunto</a:t>
            </a:r>
            <a:endParaRPr/>
          </a:p>
          <a:p>
            <a:pPr indent="-457200" lvl="0" marL="457200" rtl="0" algn="l">
              <a:lnSpc>
                <a:spcPct val="90000"/>
              </a:lnSpc>
              <a:spcBef>
                <a:spcPts val="1000"/>
              </a:spcBef>
              <a:spcAft>
                <a:spcPts val="0"/>
              </a:spcAft>
              <a:buClr>
                <a:srgbClr val="3F3F3F"/>
              </a:buClr>
              <a:buSzPts val="2400"/>
              <a:buFont typeface="Calibri"/>
              <a:buAutoNum type="arabicPeriod"/>
            </a:pPr>
            <a:r>
              <a:rPr lang="en-IE">
                <a:solidFill>
                  <a:srgbClr val="3F3F3F"/>
                </a:solidFill>
              </a:rPr>
              <a:t>Tunne- ja sosiaalinen älykkyys</a:t>
            </a:r>
            <a:endParaRPr>
              <a:solidFill>
                <a:srgbClr val="3F3F3F"/>
              </a:solidFill>
            </a:endParaRPr>
          </a:p>
        </p:txBody>
      </p:sp>
      <p:sp>
        <p:nvSpPr>
          <p:cNvPr id="694" name="Google Shape;694;p42"/>
          <p:cNvSpPr txBox="1"/>
          <p:nvPr/>
        </p:nvSpPr>
        <p:spPr>
          <a:xfrm>
            <a:off x="781050" y="1553584"/>
            <a:ext cx="4864836" cy="213659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07CAC"/>
              </a:buClr>
              <a:buSzPts val="3400"/>
              <a:buFont typeface="Arial"/>
              <a:buNone/>
            </a:pPr>
            <a:r>
              <a:rPr b="1" lang="en-IE" sz="3400">
                <a:solidFill>
                  <a:srgbClr val="F07CAC"/>
                </a:solidFill>
                <a:latin typeface="Calibri"/>
                <a:ea typeface="Calibri"/>
                <a:cs typeface="Calibri"/>
                <a:sym typeface="Calibri"/>
              </a:rPr>
              <a:t>Sosiaalisten yrittäjien </a:t>
            </a:r>
            <a:endParaRPr/>
          </a:p>
          <a:p>
            <a:pPr indent="0" lvl="0" marL="0" marR="0" rtl="0" algn="l">
              <a:lnSpc>
                <a:spcPct val="90000"/>
              </a:lnSpc>
              <a:spcBef>
                <a:spcPts val="0"/>
              </a:spcBef>
              <a:spcAft>
                <a:spcPts val="0"/>
              </a:spcAft>
              <a:buClr>
                <a:srgbClr val="A6377D"/>
              </a:buClr>
              <a:buSzPts val="3400"/>
              <a:buFont typeface="Arial"/>
              <a:buNone/>
            </a:pPr>
            <a:r>
              <a:rPr b="1" i="1" lang="en-IE" sz="3400">
                <a:solidFill>
                  <a:srgbClr val="A6377D"/>
                </a:solidFill>
                <a:latin typeface="Calibri"/>
                <a:ea typeface="Calibri"/>
                <a:cs typeface="Calibri"/>
                <a:sym typeface="Calibri"/>
              </a:rPr>
              <a:t>Avaintaidot</a:t>
            </a:r>
            <a:endParaRPr b="1" i="1" sz="3400">
              <a:solidFill>
                <a:srgbClr val="A6377D"/>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3"/>
          <p:cNvSpPr txBox="1"/>
          <p:nvPr>
            <p:ph idx="1" type="body"/>
          </p:nvPr>
        </p:nvSpPr>
        <p:spPr>
          <a:xfrm>
            <a:off x="3966825" y="653500"/>
            <a:ext cx="7540500" cy="5868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i="0" lang="en-IE">
                <a:solidFill>
                  <a:srgbClr val="3F3F3F"/>
                </a:solidFill>
              </a:rPr>
              <a:t>Transformative Action Institute (TAI) teki perusteellisen tutkimuksen sosiaalisista innovaattoreista ja tunnisti seitsemän tärkeää osaamisaluetta, jotka ovat välttämättömiä menestymisen kannalta:</a:t>
            </a:r>
            <a:endParaRPr>
              <a:solidFill>
                <a:srgbClr val="3F3F3F"/>
              </a:solidFill>
            </a:endParaRPr>
          </a:p>
          <a:p>
            <a:pPr indent="-457200" lvl="0" marL="457200" rtl="0" algn="l">
              <a:lnSpc>
                <a:spcPct val="90000"/>
              </a:lnSpc>
              <a:spcBef>
                <a:spcPts val="1000"/>
              </a:spcBef>
              <a:spcAft>
                <a:spcPts val="0"/>
              </a:spcAft>
              <a:buClr>
                <a:srgbClr val="E48E02"/>
              </a:buClr>
              <a:buSzPts val="2800"/>
              <a:buFont typeface="Calibri"/>
              <a:buAutoNum type="arabicPeriod"/>
            </a:pPr>
            <a:r>
              <a:rPr b="1" lang="en-IE" sz="2800">
                <a:solidFill>
                  <a:srgbClr val="E48E02"/>
                </a:solidFill>
              </a:rPr>
              <a:t>Johtajuus</a:t>
            </a:r>
            <a:r>
              <a:rPr lang="en-IE">
                <a:solidFill>
                  <a:srgbClr val="3F3F3F"/>
                </a:solidFill>
              </a:rPr>
              <a:t> He tarttuvat haasteisiin ja toimivat ongelmien ratkaisemiseksi (sen sijaan, että valittaisivat viasta).</a:t>
            </a:r>
            <a:endParaRPr/>
          </a:p>
          <a:p>
            <a:pPr indent="-457200" lvl="0" marL="457200" rtl="0" algn="l">
              <a:lnSpc>
                <a:spcPct val="90000"/>
              </a:lnSpc>
              <a:spcBef>
                <a:spcPts val="1000"/>
              </a:spcBef>
              <a:spcAft>
                <a:spcPts val="0"/>
              </a:spcAft>
              <a:buClr>
                <a:srgbClr val="E48E02"/>
              </a:buClr>
              <a:buSzPts val="2800"/>
              <a:buFont typeface="Calibri"/>
              <a:buAutoNum type="arabicPeriod"/>
            </a:pPr>
            <a:r>
              <a:rPr b="1" lang="en-IE" sz="2800">
                <a:solidFill>
                  <a:srgbClr val="E48E02"/>
                </a:solidFill>
              </a:rPr>
              <a:t>Optimismi</a:t>
            </a:r>
            <a:r>
              <a:rPr lang="en-IE">
                <a:solidFill>
                  <a:srgbClr val="3F3F3F"/>
                </a:solidFill>
              </a:rPr>
              <a:t> He luottavat siihen, että he voivat saavuttaa rohkean vision, vaikka monet muut ihmiset epäilevät heitä. Heillä on vahva itseluottamus ja he uskovat, että heillä on kyky muuttaa olosuhteita.</a:t>
            </a:r>
            <a:endParaRPr/>
          </a:p>
          <a:p>
            <a:pPr indent="-457200" lvl="0" marL="457200" rtl="0" algn="l">
              <a:lnSpc>
                <a:spcPct val="90000"/>
              </a:lnSpc>
              <a:spcBef>
                <a:spcPts val="1000"/>
              </a:spcBef>
              <a:spcAft>
                <a:spcPts val="0"/>
              </a:spcAft>
              <a:buClr>
                <a:srgbClr val="E48E02"/>
              </a:buClr>
              <a:buSzPts val="2800"/>
              <a:buFont typeface="Calibri"/>
              <a:buAutoNum type="arabicPeriod"/>
            </a:pPr>
            <a:r>
              <a:rPr b="1" lang="en-IE" sz="2800">
                <a:solidFill>
                  <a:srgbClr val="E48E02"/>
                </a:solidFill>
              </a:rPr>
              <a:t>Sisukkuus </a:t>
            </a:r>
            <a:r>
              <a:rPr lang="en-IE">
                <a:solidFill>
                  <a:srgbClr val="3F3F3F"/>
                </a:solidFill>
              </a:rPr>
              <a:t>H</a:t>
            </a:r>
            <a:r>
              <a:rPr lang="en-IE">
                <a:solidFill>
                  <a:srgbClr val="3F3F3F"/>
                </a:solidFill>
              </a:rPr>
              <a:t>e ovat yhdistelmä sitkeyttä, intohimoa ja kovaa työtä – hellittämätön pyrkimys tavoitteiden saavuttamiseen, ja täydellinen sitoutuminen tehtävänsä saavuttamiseen.</a:t>
            </a:r>
            <a:endParaRPr/>
          </a:p>
        </p:txBody>
      </p:sp>
      <p:sp>
        <p:nvSpPr>
          <p:cNvPr id="700" name="Google Shape;700;p43"/>
          <p:cNvSpPr txBox="1"/>
          <p:nvPr>
            <p:ph idx="2" type="body"/>
          </p:nvPr>
        </p:nvSpPr>
        <p:spPr>
          <a:xfrm>
            <a:off x="352426" y="304800"/>
            <a:ext cx="2984542" cy="5943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lang="en-IE" sz="3600"/>
              <a:t>Sosiaalisten yrittäjien </a:t>
            </a:r>
            <a:endParaRPr/>
          </a:p>
          <a:p>
            <a:pPr indent="0" lvl="0" marL="0" rtl="0" algn="l">
              <a:lnSpc>
                <a:spcPct val="90000"/>
              </a:lnSpc>
              <a:spcBef>
                <a:spcPts val="1000"/>
              </a:spcBef>
              <a:spcAft>
                <a:spcPts val="0"/>
              </a:spcAft>
              <a:buClr>
                <a:schemeClr val="lt1"/>
              </a:buClr>
              <a:buSzPct val="100000"/>
              <a:buNone/>
            </a:pPr>
            <a:r>
              <a:t/>
            </a:r>
            <a:endParaRPr b="1" sz="3600"/>
          </a:p>
          <a:p>
            <a:pPr indent="0" lvl="0" marL="0" rtl="0" algn="l">
              <a:lnSpc>
                <a:spcPct val="90000"/>
              </a:lnSpc>
              <a:spcBef>
                <a:spcPts val="1000"/>
              </a:spcBef>
              <a:spcAft>
                <a:spcPts val="0"/>
              </a:spcAft>
              <a:buClr>
                <a:schemeClr val="lt1"/>
              </a:buClr>
              <a:buSzPct val="100000"/>
              <a:buNone/>
            </a:pPr>
            <a:r>
              <a:rPr b="1" i="1" lang="en-IE" sz="3600"/>
              <a:t>Avaintaidot</a:t>
            </a:r>
            <a:endParaRPr b="1" i="1" sz="3600"/>
          </a:p>
          <a:p>
            <a:pPr indent="0" lvl="0" marL="0" rtl="0" algn="l">
              <a:lnSpc>
                <a:spcPct val="90000"/>
              </a:lnSpc>
              <a:spcBef>
                <a:spcPts val="1000"/>
              </a:spcBef>
              <a:spcAft>
                <a:spcPts val="0"/>
              </a:spcAft>
              <a:buClr>
                <a:schemeClr val="lt1"/>
              </a:buClr>
              <a:buSzPct val="100000"/>
              <a:buNone/>
            </a:pPr>
            <a:r>
              <a:t/>
            </a:r>
            <a:endParaRPr b="1" i="1" sz="3600"/>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Johtajuus</a:t>
            </a:r>
            <a:endParaRPr/>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Optimismi</a:t>
            </a:r>
            <a:endParaRPr b="1" sz="2400"/>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Sisukkuus</a:t>
            </a:r>
            <a:endParaRPr b="1" sz="2400"/>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Kestävyys</a:t>
            </a:r>
            <a:endParaRPr/>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Luovuus ja</a:t>
            </a:r>
            <a:r>
              <a:rPr lang="en-IE" sz="2400">
                <a:solidFill>
                  <a:srgbClr val="D8D8D8"/>
                </a:solidFill>
              </a:rPr>
              <a:t> Innovaatio</a:t>
            </a:r>
            <a:endParaRPr/>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Myötätunto</a:t>
            </a:r>
            <a:endParaRPr/>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Tunne- ja sosiaalinen älykkyys</a:t>
            </a:r>
            <a:r>
              <a:rPr b="0" i="0" lang="en-IE" sz="2400">
                <a:solidFill>
                  <a:srgbClr val="D8D8D8"/>
                </a:solidFill>
              </a:rPr>
              <a:t> </a:t>
            </a:r>
            <a:endParaRPr sz="2400">
              <a:solidFill>
                <a:srgbClr val="D8D8D8"/>
              </a:solidFill>
            </a:endParaRPr>
          </a:p>
          <a:p>
            <a:pPr indent="0" lvl="0" marL="0" rtl="0" algn="l">
              <a:lnSpc>
                <a:spcPct val="90000"/>
              </a:lnSpc>
              <a:spcBef>
                <a:spcPts val="1000"/>
              </a:spcBef>
              <a:spcAft>
                <a:spcPts val="0"/>
              </a:spcAft>
              <a:buNone/>
            </a:pPr>
            <a:r>
              <a:t/>
            </a:r>
            <a:endParaRPr sz="2400">
              <a:solidFill>
                <a:srgbClr val="D8D8D8"/>
              </a:solidFill>
            </a:endParaRPr>
          </a:p>
          <a:p>
            <a:pPr indent="0" lvl="0" marL="0" rtl="0" algn="l">
              <a:lnSpc>
                <a:spcPct val="90000"/>
              </a:lnSpc>
              <a:spcBef>
                <a:spcPts val="1000"/>
              </a:spcBef>
              <a:spcAft>
                <a:spcPts val="0"/>
              </a:spcAft>
              <a:buNone/>
            </a:pPr>
            <a:r>
              <a:rPr b="1" lang="en-IE" sz="2600" u="sng">
                <a:solidFill>
                  <a:schemeClr val="hlink"/>
                </a:solidFill>
                <a:hlinkClick r:id="rId3"/>
              </a:rPr>
              <a:t>Full Article</a:t>
            </a:r>
            <a:endParaRPr b="1" sz="2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44"/>
          <p:cNvSpPr txBox="1"/>
          <p:nvPr>
            <p:ph idx="1" type="body"/>
          </p:nvPr>
        </p:nvSpPr>
        <p:spPr>
          <a:xfrm>
            <a:off x="3937802" y="386537"/>
            <a:ext cx="7540500" cy="60849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48E02"/>
              </a:buClr>
              <a:buSzPts val="2800"/>
              <a:buFont typeface="Calibri"/>
              <a:buAutoNum type="arabicPeriod" startAt="4"/>
            </a:pPr>
            <a:r>
              <a:rPr b="1" lang="en-IE" sz="2800">
                <a:solidFill>
                  <a:srgbClr val="E48E02"/>
                </a:solidFill>
              </a:rPr>
              <a:t>Kestävyys </a:t>
            </a:r>
            <a:r>
              <a:rPr lang="en-IE">
                <a:solidFill>
                  <a:srgbClr val="3F3F3F"/>
                </a:solidFill>
              </a:rPr>
              <a:t>V</a:t>
            </a:r>
            <a:r>
              <a:rPr lang="en-IE">
                <a:solidFill>
                  <a:srgbClr val="3F3F3F"/>
                </a:solidFill>
              </a:rPr>
              <a:t>astoinkäymisten, esteiden, haasteiden ja epäonnistumisten edessä, kun asiat hajoavat, nämä ihmiset ovat tilanteen tasalla. He menestyvät kaikkein raivokkaimmissa myrskyissä. He näkevät epäonnistumiset arvokkaana palautteena.</a:t>
            </a:r>
            <a:endParaRPr/>
          </a:p>
          <a:p>
            <a:pPr indent="-514350" lvl="0" marL="514350" rtl="0" algn="l">
              <a:lnSpc>
                <a:spcPct val="90000"/>
              </a:lnSpc>
              <a:spcBef>
                <a:spcPts val="1000"/>
              </a:spcBef>
              <a:spcAft>
                <a:spcPts val="0"/>
              </a:spcAft>
              <a:buClr>
                <a:srgbClr val="E48E02"/>
              </a:buClr>
              <a:buSzPts val="2800"/>
              <a:buFont typeface="Calibri"/>
              <a:buAutoNum type="arabicPeriod" startAt="4"/>
            </a:pPr>
            <a:r>
              <a:rPr b="1" lang="en-IE" sz="2800">
                <a:solidFill>
                  <a:srgbClr val="E48E02"/>
                </a:solidFill>
              </a:rPr>
              <a:t>Luovuus ja innovaatio </a:t>
            </a:r>
            <a:r>
              <a:rPr lang="en-IE">
                <a:solidFill>
                  <a:srgbClr val="3F3F3F"/>
                </a:solidFill>
              </a:rPr>
              <a:t>H</a:t>
            </a:r>
            <a:r>
              <a:rPr lang="en-IE">
                <a:solidFill>
                  <a:srgbClr val="3F3F3F"/>
                </a:solidFill>
              </a:rPr>
              <a:t>e näkevät uusia mahdollisuuksia ja ajattelevat epätavallisella tavalla. He näkevät yhteyksiä ja malleja, joita harvat ihmiset kuvittelevat.</a:t>
            </a:r>
            <a:endParaRPr/>
          </a:p>
          <a:p>
            <a:pPr indent="-514350" lvl="0" marL="514350" rtl="0" algn="l">
              <a:lnSpc>
                <a:spcPct val="90000"/>
              </a:lnSpc>
              <a:spcBef>
                <a:spcPts val="1000"/>
              </a:spcBef>
              <a:spcAft>
                <a:spcPts val="0"/>
              </a:spcAft>
              <a:buClr>
                <a:srgbClr val="E48E02"/>
              </a:buClr>
              <a:buSzPts val="2800"/>
              <a:buFont typeface="Calibri"/>
              <a:buAutoNum type="arabicPeriod" startAt="4"/>
            </a:pPr>
            <a:r>
              <a:rPr b="1" lang="en-IE" sz="2800">
                <a:solidFill>
                  <a:srgbClr val="E48E02"/>
                </a:solidFill>
              </a:rPr>
              <a:t>Myötätunto </a:t>
            </a:r>
            <a:r>
              <a:rPr lang="en-IE">
                <a:solidFill>
                  <a:srgbClr val="3F3F3F"/>
                </a:solidFill>
              </a:rPr>
              <a:t>He pystyvät asettamaan itsensä muiden kenkiin ja kuvittelemaan muidenkin näkökulmia kuin omiaan; tämä muiden tarpeiden ymmärtäminen on yksi arvokkaimmista ominaisuuksista.</a:t>
            </a:r>
            <a:endParaRPr/>
          </a:p>
          <a:p>
            <a:pPr indent="-514350" lvl="0" marL="514350" rtl="0" algn="l">
              <a:lnSpc>
                <a:spcPct val="90000"/>
              </a:lnSpc>
              <a:spcBef>
                <a:spcPts val="1000"/>
              </a:spcBef>
              <a:spcAft>
                <a:spcPts val="0"/>
              </a:spcAft>
              <a:buClr>
                <a:srgbClr val="E48E02"/>
              </a:buClr>
              <a:buSzPts val="2800"/>
              <a:buFont typeface="Calibri"/>
              <a:buAutoNum type="arabicPeriod" startAt="4"/>
            </a:pPr>
            <a:r>
              <a:rPr b="1" lang="en-IE" sz="2800">
                <a:solidFill>
                  <a:srgbClr val="E48E02"/>
                </a:solidFill>
              </a:rPr>
              <a:t>Tunne- ja sosiaalinen älykkyys </a:t>
            </a:r>
            <a:endParaRPr/>
          </a:p>
          <a:p>
            <a:pPr indent="0" lvl="1" marL="457200" rtl="0" algn="l">
              <a:lnSpc>
                <a:spcPct val="90000"/>
              </a:lnSpc>
              <a:spcBef>
                <a:spcPts val="500"/>
              </a:spcBef>
              <a:spcAft>
                <a:spcPts val="0"/>
              </a:spcAft>
              <a:buClr>
                <a:srgbClr val="3F3F3F"/>
              </a:buClr>
              <a:buSzPts val="2400"/>
              <a:buNone/>
            </a:pPr>
            <a:r>
              <a:rPr lang="en-IE">
                <a:solidFill>
                  <a:srgbClr val="3F3F3F"/>
                </a:solidFill>
              </a:rPr>
              <a:t>He </a:t>
            </a:r>
            <a:r>
              <a:rPr lang="en-IE">
                <a:solidFill>
                  <a:srgbClr val="3F3F3F"/>
                </a:solidFill>
              </a:rPr>
              <a:t>ovat erinomaisia luomaan yhteyksiä ja rakentamaan vahvoja suhteita.</a:t>
            </a:r>
            <a:endParaRPr/>
          </a:p>
        </p:txBody>
      </p:sp>
      <p:sp>
        <p:nvSpPr>
          <p:cNvPr id="706" name="Google Shape;706;p44"/>
          <p:cNvSpPr txBox="1"/>
          <p:nvPr>
            <p:ph idx="2" type="body"/>
          </p:nvPr>
        </p:nvSpPr>
        <p:spPr>
          <a:xfrm>
            <a:off x="352426" y="304800"/>
            <a:ext cx="2984542" cy="5943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b="1" lang="en-IE" sz="3600"/>
              <a:t>Sosiaalisten yrittäjien </a:t>
            </a:r>
            <a:endParaRPr/>
          </a:p>
          <a:p>
            <a:pPr indent="0" lvl="0" marL="0" rtl="0" algn="l">
              <a:lnSpc>
                <a:spcPct val="90000"/>
              </a:lnSpc>
              <a:spcBef>
                <a:spcPts val="1000"/>
              </a:spcBef>
              <a:spcAft>
                <a:spcPts val="0"/>
              </a:spcAft>
              <a:buClr>
                <a:schemeClr val="lt1"/>
              </a:buClr>
              <a:buSzPct val="100000"/>
              <a:buNone/>
            </a:pPr>
            <a:r>
              <a:t/>
            </a:r>
            <a:endParaRPr b="1" i="1"/>
          </a:p>
          <a:p>
            <a:pPr indent="0" lvl="0" marL="0" marR="0" rtl="0" algn="l">
              <a:lnSpc>
                <a:spcPct val="90000"/>
              </a:lnSpc>
              <a:spcBef>
                <a:spcPts val="1000"/>
              </a:spcBef>
              <a:spcAft>
                <a:spcPts val="0"/>
              </a:spcAft>
              <a:buClr>
                <a:srgbClr val="FFFFFF"/>
              </a:buClr>
              <a:buSzPct val="100000"/>
              <a:buFont typeface="Arial"/>
              <a:buNone/>
            </a:pPr>
            <a:r>
              <a:rPr b="1" i="1" lang="en-IE" sz="3600" u="none" cap="none" strike="noStrike">
                <a:solidFill>
                  <a:srgbClr val="FFFFFF"/>
                </a:solidFill>
                <a:latin typeface="Calibri"/>
                <a:ea typeface="Calibri"/>
                <a:cs typeface="Calibri"/>
                <a:sym typeface="Calibri"/>
              </a:rPr>
              <a:t>Avaintaidot</a:t>
            </a:r>
            <a:endParaRPr b="1" i="1" sz="3600" u="none" cap="none" strike="noStrike">
              <a:solidFill>
                <a:srgbClr val="FFFFFF"/>
              </a:solidFill>
              <a:latin typeface="Calibri"/>
              <a:ea typeface="Calibri"/>
              <a:cs typeface="Calibri"/>
              <a:sym typeface="Calibri"/>
            </a:endParaRPr>
          </a:p>
          <a:p>
            <a:pPr indent="0" lvl="0" marL="0" rtl="0" algn="l">
              <a:lnSpc>
                <a:spcPct val="90000"/>
              </a:lnSpc>
              <a:spcBef>
                <a:spcPts val="1000"/>
              </a:spcBef>
              <a:spcAft>
                <a:spcPts val="0"/>
              </a:spcAft>
              <a:buClr>
                <a:schemeClr val="lt1"/>
              </a:buClr>
              <a:buSzPct val="100000"/>
              <a:buNone/>
            </a:pPr>
            <a:r>
              <a:t/>
            </a:r>
            <a:endParaRPr b="1" i="1" sz="3600"/>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Johtajuus</a:t>
            </a:r>
            <a:endParaRPr/>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Optimismi</a:t>
            </a:r>
            <a:endParaRPr/>
          </a:p>
          <a:p>
            <a:pPr indent="-457200" lvl="0" marL="457200" rtl="0" algn="l">
              <a:lnSpc>
                <a:spcPct val="90000"/>
              </a:lnSpc>
              <a:spcBef>
                <a:spcPts val="1000"/>
              </a:spcBef>
              <a:spcAft>
                <a:spcPts val="0"/>
              </a:spcAft>
              <a:buClr>
                <a:srgbClr val="D8D8D8"/>
              </a:buClr>
              <a:buSzPct val="100000"/>
              <a:buFont typeface="Calibri"/>
              <a:buAutoNum type="arabicPeriod"/>
            </a:pPr>
            <a:r>
              <a:rPr lang="en-IE" sz="2400">
                <a:solidFill>
                  <a:srgbClr val="D8D8D8"/>
                </a:solidFill>
              </a:rPr>
              <a:t>Sisukkuus</a:t>
            </a:r>
            <a:endParaRPr/>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Kestävyys</a:t>
            </a:r>
            <a:endParaRPr/>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Luovuus ja innovaatio</a:t>
            </a:r>
            <a:endParaRPr/>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Myötätunto</a:t>
            </a:r>
            <a:endParaRPr/>
          </a:p>
          <a:p>
            <a:pPr indent="-457200" lvl="0" marL="457200" rtl="0" algn="l">
              <a:lnSpc>
                <a:spcPct val="90000"/>
              </a:lnSpc>
              <a:spcBef>
                <a:spcPts val="1000"/>
              </a:spcBef>
              <a:spcAft>
                <a:spcPts val="0"/>
              </a:spcAft>
              <a:buClr>
                <a:schemeClr val="lt1"/>
              </a:buClr>
              <a:buSzPct val="100000"/>
              <a:buFont typeface="Calibri"/>
              <a:buAutoNum type="arabicPeriod"/>
            </a:pPr>
            <a:r>
              <a:rPr b="1" lang="en-IE" sz="2400"/>
              <a:t>Tunne- ja sosiaalinen älykkyys</a:t>
            </a:r>
            <a:endParaRPr/>
          </a:p>
          <a:p>
            <a:pPr indent="0" lvl="0" marL="0" rtl="0" algn="l">
              <a:lnSpc>
                <a:spcPct val="90000"/>
              </a:lnSpc>
              <a:spcBef>
                <a:spcPts val="1000"/>
              </a:spcBef>
              <a:spcAft>
                <a:spcPts val="0"/>
              </a:spcAft>
              <a:buClr>
                <a:schemeClr val="lt1"/>
              </a:buClr>
              <a:buSzPct val="100000"/>
              <a:buNone/>
            </a:pPr>
            <a:r>
              <a:t/>
            </a:r>
            <a:endParaRPr/>
          </a:p>
          <a:p>
            <a:pPr indent="0" lvl="0" marL="0" rtl="0" algn="l">
              <a:lnSpc>
                <a:spcPct val="90000"/>
              </a:lnSpc>
              <a:spcBef>
                <a:spcPts val="1000"/>
              </a:spcBef>
              <a:spcAft>
                <a:spcPts val="0"/>
              </a:spcAft>
              <a:buClr>
                <a:schemeClr val="lt1"/>
              </a:buClr>
              <a:buSzPct val="100000"/>
              <a:buNone/>
            </a:pPr>
            <a:r>
              <a:rPr b="1" lang="en-IE" sz="2600" u="sng">
                <a:solidFill>
                  <a:schemeClr val="hlink"/>
                </a:solidFill>
                <a:hlinkClick r:id="rId3"/>
              </a:rPr>
              <a:t>Full Article</a:t>
            </a:r>
            <a:endParaRPr b="1" sz="26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5"/>
          <p:cNvSpPr txBox="1"/>
          <p:nvPr>
            <p:ph idx="1" type="body"/>
          </p:nvPr>
        </p:nvSpPr>
        <p:spPr>
          <a:xfrm>
            <a:off x="1077363" y="-10"/>
            <a:ext cx="10855200" cy="165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389DAE"/>
              </a:buClr>
              <a:buSzPts val="3600"/>
              <a:buNone/>
            </a:pPr>
            <a:r>
              <a:rPr b="1" lang="en-IE">
                <a:solidFill>
                  <a:srgbClr val="389DAE"/>
                </a:solidFill>
              </a:rPr>
              <a:t>Cian Fogarty, </a:t>
            </a:r>
            <a:endParaRPr/>
          </a:p>
          <a:p>
            <a:pPr indent="0" lvl="0" marL="0" rtl="0" algn="r">
              <a:lnSpc>
                <a:spcPct val="100000"/>
              </a:lnSpc>
              <a:spcBef>
                <a:spcPts val="0"/>
              </a:spcBef>
              <a:spcAft>
                <a:spcPts val="0"/>
              </a:spcAft>
              <a:buClr>
                <a:srgbClr val="389DAE"/>
              </a:buClr>
              <a:buSzPts val="3600"/>
              <a:buNone/>
            </a:pPr>
            <a:r>
              <a:rPr b="1" lang="en-IE">
                <a:solidFill>
                  <a:srgbClr val="389DAE"/>
                </a:solidFill>
              </a:rPr>
              <a:t>CEO of Aquacica, Ireland</a:t>
            </a:r>
            <a:endParaRPr/>
          </a:p>
          <a:p>
            <a:pPr indent="0" lvl="0" marL="0" rtl="0" algn="r">
              <a:lnSpc>
                <a:spcPct val="100000"/>
              </a:lnSpc>
              <a:spcBef>
                <a:spcPts val="0"/>
              </a:spcBef>
              <a:spcAft>
                <a:spcPts val="0"/>
              </a:spcAft>
              <a:buClr>
                <a:srgbClr val="3F3F3F"/>
              </a:buClr>
              <a:buSzPts val="2400"/>
              <a:buNone/>
            </a:pPr>
            <a:r>
              <a:rPr b="1" lang="en-IE" sz="2400">
                <a:solidFill>
                  <a:srgbClr val="3F3F3F"/>
                </a:solidFill>
              </a:rPr>
              <a:t>‘Greener Globe’ Project</a:t>
            </a:r>
            <a:endParaRPr/>
          </a:p>
        </p:txBody>
      </p:sp>
      <p:sp>
        <p:nvSpPr>
          <p:cNvPr id="712" name="Google Shape;712;p45"/>
          <p:cNvSpPr txBox="1"/>
          <p:nvPr>
            <p:ph idx="2" type="body"/>
          </p:nvPr>
        </p:nvSpPr>
        <p:spPr>
          <a:xfrm>
            <a:off x="7076700" y="1539792"/>
            <a:ext cx="5115300" cy="5194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200"/>
              <a:buNone/>
            </a:pPr>
            <a:r>
              <a:rPr b="1" lang="en-IE" sz="3200">
                <a:solidFill>
                  <a:srgbClr val="ED2A59"/>
                </a:solidFill>
              </a:rPr>
              <a:t>Ympäristön kestävyys</a:t>
            </a:r>
            <a:endParaRPr b="1" sz="3200">
              <a:solidFill>
                <a:srgbClr val="ED2A59"/>
              </a:solidFill>
            </a:endParaRPr>
          </a:p>
          <a:p>
            <a:pPr indent="0" lvl="0" marL="0" rtl="0" algn="ctr">
              <a:lnSpc>
                <a:spcPct val="90000"/>
              </a:lnSpc>
              <a:spcBef>
                <a:spcPts val="1000"/>
              </a:spcBef>
              <a:spcAft>
                <a:spcPts val="0"/>
              </a:spcAft>
              <a:buClr>
                <a:srgbClr val="A6377D"/>
              </a:buClr>
              <a:buSzPts val="2400"/>
              <a:buNone/>
            </a:pPr>
            <a:r>
              <a:rPr b="1" lang="en-IE">
                <a:solidFill>
                  <a:srgbClr val="A6377D"/>
                </a:solidFill>
              </a:rPr>
              <a:t>Hävikin vähentäminen kotitalouksissa, teollisuudessa ja maataloudessa.</a:t>
            </a:r>
            <a:endParaRPr/>
          </a:p>
          <a:p>
            <a:pPr indent="0" lvl="0" marL="0" rtl="0" algn="ctr">
              <a:lnSpc>
                <a:spcPct val="90000"/>
              </a:lnSpc>
              <a:spcBef>
                <a:spcPts val="1000"/>
              </a:spcBef>
              <a:spcAft>
                <a:spcPts val="0"/>
              </a:spcAft>
              <a:buClr>
                <a:srgbClr val="3F3F3F"/>
              </a:buClr>
              <a:buSzPts val="2400"/>
              <a:buNone/>
            </a:pPr>
            <a:r>
              <a:rPr b="0" i="0" lang="en-IE">
                <a:solidFill>
                  <a:srgbClr val="3F3F3F"/>
                </a:solidFill>
              </a:rPr>
              <a:t>YSI on 100%:sti muovannut ihmisen, joka olen tänään, parempaan suuntaan. On uskomatonta ajatella, että yksi pieni ajatus, jonka keksin luokkahuoneen takana, on voinut muuttaa elämäni suuntaa niin paljon. Se on osoittanut minulle, että minulla on intohimo julkiseen puhumiseen ja kanssakäymiseen ihmisten kanssa. Maailma muuttuu ikuisesti, ja tämän päivän lapsista tulee huomisen johtajia.</a:t>
            </a:r>
            <a:endParaRPr b="0" i="0">
              <a:solidFill>
                <a:srgbClr val="3F3F3F"/>
              </a:solidFill>
            </a:endParaRPr>
          </a:p>
          <a:p>
            <a:pPr indent="0" lvl="0" marL="0" rtl="0" algn="ctr">
              <a:lnSpc>
                <a:spcPct val="90000"/>
              </a:lnSpc>
              <a:spcBef>
                <a:spcPts val="1000"/>
              </a:spcBef>
              <a:spcAft>
                <a:spcPts val="0"/>
              </a:spcAft>
              <a:buClr>
                <a:schemeClr val="dk1"/>
              </a:buClr>
              <a:buSzPts val="2400"/>
              <a:buNone/>
            </a:pPr>
            <a:r>
              <a:t/>
            </a:r>
            <a:endParaRPr>
              <a:solidFill>
                <a:srgbClr val="3F3F3F"/>
              </a:solidFill>
            </a:endParaRPr>
          </a:p>
        </p:txBody>
      </p:sp>
      <p:pic>
        <p:nvPicPr>
          <p:cNvPr id="713" name="Google Shape;713;p45">
            <a:hlinkClick r:id="rId3"/>
          </p:cNvPr>
          <p:cNvPicPr preferRelativeResize="0"/>
          <p:nvPr/>
        </p:nvPicPr>
        <p:blipFill rotWithShape="1">
          <a:blip r:embed="rId4">
            <a:alphaModFix/>
          </a:blip>
          <a:srcRect b="0" l="0" r="0" t="0"/>
          <a:stretch/>
        </p:blipFill>
        <p:spPr>
          <a:xfrm>
            <a:off x="1334235" y="2158828"/>
            <a:ext cx="5247634" cy="3045348"/>
          </a:xfrm>
          <a:prstGeom prst="rect">
            <a:avLst/>
          </a:prstGeom>
          <a:noFill/>
          <a:ln>
            <a:noFill/>
          </a:ln>
        </p:spPr>
      </p:pic>
      <p:sp>
        <p:nvSpPr>
          <p:cNvPr id="714" name="Google Shape;714;p45"/>
          <p:cNvSpPr txBox="1"/>
          <p:nvPr/>
        </p:nvSpPr>
        <p:spPr>
          <a:xfrm>
            <a:off x="259531" y="0"/>
            <a:ext cx="7037562"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800">
                <a:solidFill>
                  <a:srgbClr val="A6377D"/>
                </a:solidFill>
                <a:latin typeface="Corben"/>
                <a:ea typeface="Corben"/>
                <a:cs typeface="Corben"/>
                <a:sym typeface="Corben"/>
              </a:rPr>
              <a:t>ESIMERKKI YDSI</a:t>
            </a:r>
            <a:endParaRPr/>
          </a:p>
          <a:p>
            <a:pPr indent="0" lvl="0" marL="0" marR="0" rtl="0" algn="l">
              <a:spcBef>
                <a:spcPts val="0"/>
              </a:spcBef>
              <a:spcAft>
                <a:spcPts val="0"/>
              </a:spcAft>
              <a:buNone/>
            </a:pPr>
            <a:r>
              <a:rPr b="1" lang="en-IE" sz="2200">
                <a:solidFill>
                  <a:srgbClr val="A6377D"/>
                </a:solidFill>
                <a:latin typeface="Calibri"/>
                <a:ea typeface="Calibri"/>
                <a:cs typeface="Calibri"/>
                <a:sym typeface="Calibri"/>
              </a:rPr>
              <a:t>Luovuus, intohimo, haluaa tehdä hyvää muille, sopeutumiskyky, uteliaisuus, avoimuus yhteistyölle, pysyvyys…</a:t>
            </a:r>
            <a:endParaRPr sz="6000">
              <a:solidFill>
                <a:srgbClr val="A6377D"/>
              </a:solidFill>
              <a:latin typeface="Corben"/>
              <a:ea typeface="Corben"/>
              <a:cs typeface="Corben"/>
              <a:sym typeface="Corbe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6"/>
          <p:cNvSpPr/>
          <p:nvPr/>
        </p:nvSpPr>
        <p:spPr>
          <a:xfrm>
            <a:off x="3530850" y="0"/>
            <a:ext cx="8935800" cy="6744300"/>
          </a:xfrm>
          <a:prstGeom prst="wedgeEllipseCallout">
            <a:avLst>
              <a:gd fmla="val -52270" name="adj1"/>
              <a:gd fmla="val 20323" name="adj2"/>
            </a:avLst>
          </a:prstGeom>
          <a:solidFill>
            <a:srgbClr val="F07C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i="1" sz="2300">
              <a:solidFill>
                <a:srgbClr val="3F3F3F"/>
              </a:solidFill>
              <a:latin typeface="Calibri"/>
              <a:ea typeface="Calibri"/>
              <a:cs typeface="Calibri"/>
              <a:sym typeface="Calibri"/>
            </a:endParaRPr>
          </a:p>
          <a:p>
            <a:pPr indent="0" lvl="0" marL="0" marR="0" rtl="0" algn="ctr">
              <a:spcBef>
                <a:spcPts val="0"/>
              </a:spcBef>
              <a:spcAft>
                <a:spcPts val="0"/>
              </a:spcAft>
              <a:buNone/>
            </a:pPr>
            <a:r>
              <a:rPr i="1" lang="en-IE" sz="2300">
                <a:solidFill>
                  <a:srgbClr val="3F3F3F"/>
                </a:solidFill>
                <a:latin typeface="Calibri"/>
                <a:ea typeface="Calibri"/>
                <a:cs typeface="Calibri"/>
                <a:sym typeface="Calibri"/>
              </a:rPr>
              <a:t>'Perustiedot, kuten </a:t>
            </a:r>
            <a:r>
              <a:rPr b="1" i="1" lang="en-IE" sz="2300">
                <a:solidFill>
                  <a:srgbClr val="3F3F3F"/>
                </a:solidFill>
                <a:latin typeface="Calibri"/>
                <a:ea typeface="Calibri"/>
                <a:cs typeface="Calibri"/>
                <a:sym typeface="Calibri"/>
              </a:rPr>
              <a:t>viestintä, työskentely ryhmässä, luova ajattelu, täsmällisyys ja delegointi</a:t>
            </a:r>
            <a:r>
              <a:rPr i="1" lang="en-IE" sz="2300">
                <a:solidFill>
                  <a:srgbClr val="3F3F3F"/>
                </a:solidFill>
                <a:latin typeface="Calibri"/>
                <a:ea typeface="Calibri"/>
                <a:cs typeface="Calibri"/>
                <a:sym typeface="Calibri"/>
              </a:rPr>
              <a:t>, ovat muutamia niistä taidoista, joita YSI:ssä vaalitaan. Se on osoittanut meille, että ideoiden keksiminen on helppoa, toteutus on todellinen haaste, mutta jos muokkaat itseäsi kyseiseen työhön, muutos voi tapahtua. YDSI:n avulla opin, kuinka </a:t>
            </a:r>
            <a:r>
              <a:rPr b="1" i="1" lang="en-IE" sz="2300">
                <a:solidFill>
                  <a:srgbClr val="3F3F3F"/>
                </a:solidFill>
                <a:latin typeface="Calibri"/>
                <a:ea typeface="Calibri"/>
                <a:cs typeface="Calibri"/>
                <a:sym typeface="Calibri"/>
              </a:rPr>
              <a:t>voin käyttää luovuuttani </a:t>
            </a:r>
            <a:r>
              <a:rPr i="1" lang="en-IE" sz="2300">
                <a:solidFill>
                  <a:srgbClr val="3F3F3F"/>
                </a:solidFill>
                <a:latin typeface="Calibri"/>
                <a:ea typeface="Calibri"/>
                <a:cs typeface="Calibri"/>
                <a:sym typeface="Calibri"/>
              </a:rPr>
              <a:t>ja </a:t>
            </a:r>
            <a:r>
              <a:rPr b="1" i="1" lang="en-IE" sz="2300">
                <a:solidFill>
                  <a:srgbClr val="3F3F3F"/>
                </a:solidFill>
                <a:latin typeface="Calibri"/>
                <a:ea typeface="Calibri"/>
                <a:cs typeface="Calibri"/>
                <a:sym typeface="Calibri"/>
              </a:rPr>
              <a:t>työskennellä muiden kanssa </a:t>
            </a:r>
            <a:r>
              <a:rPr i="1" lang="en-IE" sz="2300">
                <a:solidFill>
                  <a:srgbClr val="3F3F3F"/>
                </a:solidFill>
                <a:latin typeface="Calibri"/>
                <a:ea typeface="Calibri"/>
                <a:cs typeface="Calibri"/>
                <a:sym typeface="Calibri"/>
              </a:rPr>
              <a:t>yrittäen tehdä maailmasta paremman asuinpaikan. Se opetti minua </a:t>
            </a:r>
            <a:r>
              <a:rPr b="1" i="1" lang="en-IE" sz="2300">
                <a:solidFill>
                  <a:srgbClr val="3F3F3F"/>
                </a:solidFill>
                <a:latin typeface="Calibri"/>
                <a:ea typeface="Calibri"/>
                <a:cs typeface="Calibri"/>
                <a:sym typeface="Calibri"/>
              </a:rPr>
              <a:t>unelmoimaan mahdotonta</a:t>
            </a:r>
            <a:r>
              <a:rPr i="1" lang="en-IE" sz="2300">
                <a:solidFill>
                  <a:srgbClr val="3F3F3F"/>
                </a:solidFill>
                <a:latin typeface="Calibri"/>
                <a:ea typeface="Calibri"/>
                <a:cs typeface="Calibri"/>
                <a:sym typeface="Calibri"/>
              </a:rPr>
              <a:t>, </a:t>
            </a:r>
            <a:r>
              <a:rPr b="1" i="1" lang="en-IE" sz="2300">
                <a:solidFill>
                  <a:srgbClr val="3F3F3F"/>
                </a:solidFill>
                <a:latin typeface="Calibri"/>
                <a:ea typeface="Calibri"/>
                <a:cs typeface="Calibri"/>
                <a:sym typeface="Calibri"/>
              </a:rPr>
              <a:t>etsimään tuntematonta </a:t>
            </a:r>
            <a:r>
              <a:rPr i="1" lang="en-IE" sz="2300">
                <a:solidFill>
                  <a:srgbClr val="3F3F3F"/>
                </a:solidFill>
                <a:latin typeface="Calibri"/>
                <a:ea typeface="Calibri"/>
                <a:cs typeface="Calibri"/>
                <a:sym typeface="Calibri"/>
              </a:rPr>
              <a:t>ja luomaan sitten innovatiivisen projektin </a:t>
            </a:r>
            <a:r>
              <a:rPr b="1" i="1" lang="en-IE" sz="2300">
                <a:solidFill>
                  <a:srgbClr val="3F3F3F"/>
                </a:solidFill>
                <a:latin typeface="Calibri"/>
                <a:ea typeface="Calibri"/>
                <a:cs typeface="Calibri"/>
                <a:sym typeface="Calibri"/>
              </a:rPr>
              <a:t>ongelmien ratkaisemiseksi </a:t>
            </a:r>
            <a:r>
              <a:rPr i="1" lang="en-IE" sz="2300">
                <a:solidFill>
                  <a:srgbClr val="3F3F3F"/>
                </a:solidFill>
                <a:latin typeface="Calibri"/>
                <a:ea typeface="Calibri"/>
                <a:cs typeface="Calibri"/>
                <a:sym typeface="Calibri"/>
              </a:rPr>
              <a:t>yhteiskunnassamme…. miten työskennellä liiketoiminnassa ja </a:t>
            </a:r>
            <a:r>
              <a:rPr b="1" i="1" lang="en-IE" sz="2300">
                <a:solidFill>
                  <a:srgbClr val="3F3F3F"/>
                </a:solidFill>
                <a:latin typeface="Calibri"/>
                <a:ea typeface="Calibri"/>
                <a:cs typeface="Calibri"/>
                <a:sym typeface="Calibri"/>
              </a:rPr>
              <a:t>olla yhteydessä yhteisöömme </a:t>
            </a:r>
            <a:r>
              <a:rPr i="1" lang="en-IE" sz="2300">
                <a:solidFill>
                  <a:srgbClr val="3F3F3F"/>
                </a:solidFill>
                <a:latin typeface="Calibri"/>
                <a:ea typeface="Calibri"/>
                <a:cs typeface="Calibri"/>
                <a:sym typeface="Calibri"/>
              </a:rPr>
              <a:t>projektin laajentamiseksi. '</a:t>
            </a:r>
            <a:endParaRPr sz="1800">
              <a:solidFill>
                <a:schemeClr val="lt1"/>
              </a:solidFill>
              <a:latin typeface="Calibri"/>
              <a:ea typeface="Calibri"/>
              <a:cs typeface="Calibri"/>
              <a:sym typeface="Calibri"/>
            </a:endParaRPr>
          </a:p>
        </p:txBody>
      </p:sp>
      <p:pic>
        <p:nvPicPr>
          <p:cNvPr id="720" name="Google Shape;720;p46"/>
          <p:cNvPicPr preferRelativeResize="0"/>
          <p:nvPr/>
        </p:nvPicPr>
        <p:blipFill rotWithShape="1">
          <a:blip r:embed="rId3">
            <a:alphaModFix/>
          </a:blip>
          <a:srcRect b="0" l="46310" r="0" t="0"/>
          <a:stretch/>
        </p:blipFill>
        <p:spPr>
          <a:xfrm>
            <a:off x="147424" y="2353334"/>
            <a:ext cx="3242037" cy="3103148"/>
          </a:xfrm>
          <a:prstGeom prst="teardrop">
            <a:avLst>
              <a:gd fmla="val 100000" name="adj"/>
            </a:avLst>
          </a:prstGeom>
          <a:noFill/>
          <a:ln>
            <a:noFill/>
          </a:ln>
        </p:spPr>
      </p:pic>
      <p:sp>
        <p:nvSpPr>
          <p:cNvPr id="721" name="Google Shape;721;p46"/>
          <p:cNvSpPr txBox="1"/>
          <p:nvPr/>
        </p:nvSpPr>
        <p:spPr>
          <a:xfrm>
            <a:off x="147437" y="5573102"/>
            <a:ext cx="5131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000">
                <a:solidFill>
                  <a:srgbClr val="3F3F3F"/>
                </a:solidFill>
                <a:latin typeface="Calibri"/>
                <a:ea typeface="Calibri"/>
                <a:cs typeface="Calibri"/>
                <a:sym typeface="Calibri"/>
              </a:rPr>
              <a:t>Koko</a:t>
            </a:r>
            <a:r>
              <a:rPr lang="en-IE" sz="2000">
                <a:solidFill>
                  <a:srgbClr val="3F3F3F"/>
                </a:solidFill>
                <a:latin typeface="Calibri"/>
                <a:ea typeface="Calibri"/>
                <a:cs typeface="Calibri"/>
                <a:sym typeface="Calibri"/>
              </a:rPr>
              <a:t> Cian Fogarty:n haastattelu </a:t>
            </a:r>
            <a:r>
              <a:rPr lang="en-IE" sz="2000" u="sng">
                <a:solidFill>
                  <a:srgbClr val="3F3F3F"/>
                </a:solidFill>
                <a:latin typeface="Calibri"/>
                <a:ea typeface="Calibri"/>
                <a:cs typeface="Calibri"/>
                <a:sym typeface="Calibri"/>
                <a:hlinkClick r:id="rId4">
                  <a:extLst>
                    <a:ext uri="{A12FA001-AC4F-418D-AE19-62706E023703}">
                      <ahyp:hlinkClr val="tx"/>
                    </a:ext>
                  </a:extLst>
                </a:hlinkClick>
              </a:rPr>
              <a:t>täällä</a:t>
            </a:r>
            <a:endParaRPr sz="2000">
              <a:solidFill>
                <a:srgbClr val="3F3F3F"/>
              </a:solidFill>
              <a:latin typeface="Calibri"/>
              <a:ea typeface="Calibri"/>
              <a:cs typeface="Calibri"/>
              <a:sym typeface="Calibri"/>
            </a:endParaRPr>
          </a:p>
          <a:p>
            <a:pPr indent="0" lvl="0" marL="0" marR="0" rtl="0" algn="l">
              <a:spcBef>
                <a:spcPts val="0"/>
              </a:spcBef>
              <a:spcAft>
                <a:spcPts val="0"/>
              </a:spcAft>
              <a:buNone/>
            </a:pPr>
            <a:r>
              <a:rPr lang="en-IE" sz="2000">
                <a:solidFill>
                  <a:srgbClr val="3F3F3F"/>
                </a:solidFill>
                <a:latin typeface="Calibri"/>
                <a:ea typeface="Calibri"/>
                <a:cs typeface="Calibri"/>
                <a:sym typeface="Calibri"/>
              </a:rPr>
              <a:t>Lue Greener Globe Business Journey:stä </a:t>
            </a:r>
            <a:r>
              <a:rPr lang="en-IE" sz="2000" u="sng">
                <a:solidFill>
                  <a:srgbClr val="3F3F3F"/>
                </a:solidFill>
                <a:latin typeface="Calibri"/>
                <a:ea typeface="Calibri"/>
                <a:cs typeface="Calibri"/>
                <a:sym typeface="Calibri"/>
                <a:hlinkClick r:id="rId5">
                  <a:extLst>
                    <a:ext uri="{A12FA001-AC4F-418D-AE19-62706E023703}">
                      <ahyp:hlinkClr val="tx"/>
                    </a:ext>
                  </a:extLst>
                </a:hlinkClick>
              </a:rPr>
              <a:t>täältä</a:t>
            </a:r>
            <a:endParaRPr sz="2000">
              <a:solidFill>
                <a:srgbClr val="3F3F3F"/>
              </a:solidFill>
              <a:latin typeface="Calibri"/>
              <a:ea typeface="Calibri"/>
              <a:cs typeface="Calibri"/>
              <a:sym typeface="Calibri"/>
            </a:endParaRPr>
          </a:p>
        </p:txBody>
      </p:sp>
      <p:sp>
        <p:nvSpPr>
          <p:cNvPr id="722" name="Google Shape;722;p46"/>
          <p:cNvSpPr txBox="1"/>
          <p:nvPr>
            <p:ph idx="1" type="body"/>
          </p:nvPr>
        </p:nvSpPr>
        <p:spPr>
          <a:xfrm>
            <a:off x="229945" y="206058"/>
            <a:ext cx="4733436" cy="16573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89DAE"/>
              </a:buClr>
              <a:buSzPts val="3600"/>
              <a:buNone/>
            </a:pPr>
            <a:r>
              <a:rPr b="1" lang="en-IE" sz="3600">
                <a:solidFill>
                  <a:srgbClr val="389DAE"/>
                </a:solidFill>
              </a:rPr>
              <a:t>Cian Fogarty, CEO of Aquacica, Ireland</a:t>
            </a:r>
            <a:endParaRPr/>
          </a:p>
          <a:p>
            <a:pPr indent="0" lvl="0" marL="0" rtl="0" algn="l">
              <a:lnSpc>
                <a:spcPct val="100000"/>
              </a:lnSpc>
              <a:spcBef>
                <a:spcPts val="0"/>
              </a:spcBef>
              <a:spcAft>
                <a:spcPts val="0"/>
              </a:spcAft>
              <a:buClr>
                <a:srgbClr val="3F3F3F"/>
              </a:buClr>
              <a:buSzPts val="2400"/>
              <a:buNone/>
            </a:pPr>
            <a:r>
              <a:rPr b="1" lang="en-IE">
                <a:solidFill>
                  <a:srgbClr val="3F3F3F"/>
                </a:solidFill>
              </a:rPr>
              <a:t>‘Greener Globe’ Project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7"/>
          <p:cNvSpPr txBox="1"/>
          <p:nvPr>
            <p:ph idx="1" type="body"/>
          </p:nvPr>
        </p:nvSpPr>
        <p:spPr>
          <a:xfrm>
            <a:off x="613200" y="1770670"/>
            <a:ext cx="4795800" cy="4874400"/>
          </a:xfrm>
          <a:prstGeom prst="rect">
            <a:avLst/>
          </a:prstGeom>
          <a:solidFill>
            <a:srgbClr val="EF619A"/>
          </a:solidFill>
          <a:ln>
            <a:noFill/>
          </a:ln>
        </p:spPr>
        <p:txBody>
          <a:bodyPr anchorCtr="0" anchor="t" bIns="45700" lIns="91425" spcFirstLastPara="1" rIns="91425" wrap="square" tIns="45700">
            <a:noAutofit/>
          </a:bodyPr>
          <a:lstStyle/>
          <a:p>
            <a:pPr indent="-457200" lvl="0" marL="457200" rtl="0" algn="l">
              <a:lnSpc>
                <a:spcPct val="110000"/>
              </a:lnSpc>
              <a:spcBef>
                <a:spcPts val="0"/>
              </a:spcBef>
              <a:spcAft>
                <a:spcPts val="0"/>
              </a:spcAft>
              <a:buClr>
                <a:schemeClr val="lt1"/>
              </a:buClr>
              <a:buSzPts val="2400"/>
              <a:buFont typeface="Calibri"/>
              <a:buAutoNum type="arabicPeriod"/>
            </a:pPr>
            <a:r>
              <a:rPr b="1" lang="en-IE" sz="2400"/>
              <a:t>Verkkokehitys</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Kyberturvallisuus</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Digitaalinen asiakaspalvelu</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Digitaalinen markkinointi ja identiteetti</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Digitaalinen kuvien ja videoiden muokkaus</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Pilvitekniikka ja verkkokauppa</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Digitaaliset ohjelmistot ja työkalut</a:t>
            </a:r>
            <a:endParaRPr/>
          </a:p>
          <a:p>
            <a:pPr indent="-457200" lvl="0" marL="457200" rtl="0" algn="l">
              <a:lnSpc>
                <a:spcPct val="110000"/>
              </a:lnSpc>
              <a:spcBef>
                <a:spcPts val="0"/>
              </a:spcBef>
              <a:spcAft>
                <a:spcPts val="0"/>
              </a:spcAft>
              <a:buClr>
                <a:schemeClr val="lt1"/>
              </a:buClr>
              <a:buSzPts val="2400"/>
              <a:buFont typeface="Calibri"/>
              <a:buAutoNum type="arabicPeriod"/>
            </a:pPr>
            <a:r>
              <a:rPr b="1" lang="en-IE" sz="2400"/>
              <a:t>Elektroniset laitteet</a:t>
            </a:r>
            <a:endParaRPr/>
          </a:p>
        </p:txBody>
      </p:sp>
      <p:sp>
        <p:nvSpPr>
          <p:cNvPr id="728" name="Google Shape;728;p47"/>
          <p:cNvSpPr txBox="1"/>
          <p:nvPr/>
        </p:nvSpPr>
        <p:spPr>
          <a:xfrm>
            <a:off x="578702" y="760413"/>
            <a:ext cx="4864836" cy="10815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400"/>
              <a:buFont typeface="Arial"/>
              <a:buNone/>
            </a:pPr>
            <a:r>
              <a:rPr b="1" lang="en-IE" sz="3400">
                <a:solidFill>
                  <a:schemeClr val="lt1"/>
                </a:solidFill>
                <a:latin typeface="Calibri"/>
                <a:ea typeface="Calibri"/>
                <a:cs typeface="Calibri"/>
                <a:sym typeface="Calibri"/>
              </a:rPr>
              <a:t>Sosiaalisten yrittäjien</a:t>
            </a:r>
            <a:endParaRPr/>
          </a:p>
          <a:p>
            <a:pPr indent="0" lvl="0" marL="0" marR="0" rtl="0" algn="l">
              <a:lnSpc>
                <a:spcPct val="90000"/>
              </a:lnSpc>
              <a:spcBef>
                <a:spcPts val="0"/>
              </a:spcBef>
              <a:spcAft>
                <a:spcPts val="0"/>
              </a:spcAft>
              <a:buClr>
                <a:schemeClr val="lt1"/>
              </a:buClr>
              <a:buSzPts val="3400"/>
              <a:buFont typeface="Arial"/>
              <a:buNone/>
            </a:pPr>
            <a:r>
              <a:rPr b="1" i="1" lang="en-IE" sz="3400">
                <a:solidFill>
                  <a:schemeClr val="lt1"/>
                </a:solidFill>
                <a:latin typeface="Calibri"/>
                <a:ea typeface="Calibri"/>
                <a:cs typeface="Calibri"/>
                <a:sym typeface="Calibri"/>
              </a:rPr>
              <a:t>Digitaaliset avaintaidot</a:t>
            </a:r>
            <a:endParaRPr b="1" i="1" sz="3400">
              <a:solidFill>
                <a:schemeClr val="lt1"/>
              </a:solidFill>
              <a:latin typeface="Calibri"/>
              <a:ea typeface="Calibri"/>
              <a:cs typeface="Calibri"/>
              <a:sym typeface="Calibri"/>
            </a:endParaRPr>
          </a:p>
        </p:txBody>
      </p:sp>
      <p:pic>
        <p:nvPicPr>
          <p:cNvPr descr="A group of people sitting on a bench&#10;&#10;Description automatically generated with low confidence" id="729" name="Google Shape;729;p47"/>
          <p:cNvPicPr preferRelativeResize="0"/>
          <p:nvPr>
            <p:ph idx="2" type="pic"/>
          </p:nvPr>
        </p:nvPicPr>
        <p:blipFill rotWithShape="1">
          <a:blip r:embed="rId3">
            <a:alphaModFix/>
          </a:blip>
          <a:srcRect b="0" l="8257" r="8257" t="0"/>
          <a:stretch/>
        </p:blipFill>
        <p:spPr>
          <a:xfrm>
            <a:off x="5443538" y="760413"/>
            <a:ext cx="6762750" cy="5400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doughnut, donut, food, close&#10;&#10;Description automatically generated" id="734" name="Google Shape;734;p48"/>
          <p:cNvPicPr preferRelativeResize="0"/>
          <p:nvPr>
            <p:ph idx="3" type="pic"/>
          </p:nvPr>
        </p:nvPicPr>
        <p:blipFill rotWithShape="1">
          <a:blip r:embed="rId3">
            <a:alphaModFix/>
          </a:blip>
          <a:srcRect b="0" l="32799" r="32799" t="0"/>
          <a:stretch/>
        </p:blipFill>
        <p:spPr>
          <a:xfrm>
            <a:off x="0" y="-21132"/>
            <a:ext cx="4076699" cy="6879132"/>
          </a:xfrm>
          <a:prstGeom prst="rect">
            <a:avLst/>
          </a:prstGeom>
          <a:noFill/>
          <a:ln>
            <a:noFill/>
          </a:ln>
        </p:spPr>
      </p:pic>
      <p:sp>
        <p:nvSpPr>
          <p:cNvPr id="735" name="Google Shape;735;p48"/>
          <p:cNvSpPr txBox="1"/>
          <p:nvPr>
            <p:ph idx="1" type="body"/>
          </p:nvPr>
        </p:nvSpPr>
        <p:spPr>
          <a:xfrm>
            <a:off x="4250350" y="157875"/>
            <a:ext cx="7061100" cy="112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F619A"/>
              </a:buClr>
              <a:buSzPts val="4000"/>
              <a:buNone/>
            </a:pPr>
            <a:r>
              <a:rPr b="1" lang="en-IE" sz="4000">
                <a:solidFill>
                  <a:srgbClr val="EF619A"/>
                </a:solidFill>
              </a:rPr>
              <a:t>Miksi tarvitsemme digitaalisia taitoja?</a:t>
            </a:r>
            <a:endParaRPr/>
          </a:p>
        </p:txBody>
      </p:sp>
      <p:sp>
        <p:nvSpPr>
          <p:cNvPr id="736" name="Google Shape;736;p48"/>
          <p:cNvSpPr txBox="1"/>
          <p:nvPr/>
        </p:nvSpPr>
        <p:spPr>
          <a:xfrm>
            <a:off x="4528512" y="1488465"/>
            <a:ext cx="7586100" cy="5004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40A67A"/>
              </a:buClr>
              <a:buSzPts val="2300"/>
              <a:buFont typeface="Noto Sans Symbols"/>
              <a:buChar char="✔"/>
            </a:pPr>
            <a:r>
              <a:rPr b="1" i="0" lang="en-IE" sz="2300">
                <a:solidFill>
                  <a:srgbClr val="40A67A"/>
                </a:solidFill>
                <a:latin typeface="Calibri"/>
                <a:ea typeface="Calibri"/>
                <a:cs typeface="Calibri"/>
                <a:sym typeface="Calibri"/>
              </a:rPr>
              <a:t>Vauhdittamaan pohdintaa, luovuutta ja innovointia. </a:t>
            </a:r>
            <a:r>
              <a:rPr b="0" i="0" lang="en-IE" sz="2300">
                <a:solidFill>
                  <a:srgbClr val="3F3F3F"/>
                </a:solidFill>
                <a:latin typeface="Calibri"/>
                <a:ea typeface="Calibri"/>
                <a:cs typeface="Calibri"/>
                <a:sym typeface="Calibri"/>
              </a:rPr>
              <a:t>Digitaaliset taidot käyttävät teknologisia työkaluja, jotka nopeuttavat innovaatioita ja tekevät meistä tuottavampia </a:t>
            </a:r>
            <a:br>
              <a:rPr b="0" i="0" lang="en-IE" sz="2300">
                <a:solidFill>
                  <a:srgbClr val="3F3F3F"/>
                </a:solidFill>
                <a:latin typeface="Calibri"/>
                <a:ea typeface="Calibri"/>
                <a:cs typeface="Calibri"/>
                <a:sym typeface="Calibri"/>
              </a:rPr>
            </a:br>
            <a:r>
              <a:rPr b="0" i="0" lang="en-IE" sz="2300">
                <a:solidFill>
                  <a:srgbClr val="3F3F3F"/>
                </a:solidFill>
                <a:latin typeface="Calibri"/>
                <a:ea typeface="Calibri"/>
                <a:cs typeface="Calibri"/>
                <a:sym typeface="Calibri"/>
              </a:rPr>
              <a:t>ja joustavampia päätöksentekoon.</a:t>
            </a:r>
            <a:endParaRPr/>
          </a:p>
          <a:p>
            <a:pPr indent="-342900" lvl="0" marL="342900" marR="0" rtl="0" algn="l">
              <a:lnSpc>
                <a:spcPct val="90000"/>
              </a:lnSpc>
              <a:spcBef>
                <a:spcPts val="1000"/>
              </a:spcBef>
              <a:spcAft>
                <a:spcPts val="0"/>
              </a:spcAft>
              <a:buClr>
                <a:srgbClr val="40A67A"/>
              </a:buClr>
              <a:buSzPts val="2300"/>
              <a:buFont typeface="Noto Sans Symbols"/>
              <a:buChar char="✔"/>
            </a:pPr>
            <a:r>
              <a:rPr b="1" i="0" lang="en-IE" sz="2300">
                <a:solidFill>
                  <a:srgbClr val="40A67A"/>
                </a:solidFill>
                <a:latin typeface="Calibri"/>
                <a:ea typeface="Calibri"/>
                <a:cs typeface="Calibri"/>
                <a:sym typeface="Calibri"/>
              </a:rPr>
              <a:t>Ymmärtämään interaktiivisten elektronisten laitteiden mahdollisuu</a:t>
            </a:r>
            <a:r>
              <a:rPr b="1" lang="en-IE" sz="2300">
                <a:solidFill>
                  <a:srgbClr val="40A67A"/>
                </a:solidFill>
                <a:latin typeface="Calibri"/>
                <a:ea typeface="Calibri"/>
                <a:cs typeface="Calibri"/>
                <a:sym typeface="Calibri"/>
              </a:rPr>
              <a:t>ksia</a:t>
            </a:r>
            <a:r>
              <a:rPr b="1" i="0" lang="en-IE" sz="2300">
                <a:solidFill>
                  <a:srgbClr val="40A67A"/>
                </a:solidFill>
                <a:latin typeface="Calibri"/>
                <a:ea typeface="Calibri"/>
                <a:cs typeface="Calibri"/>
                <a:sym typeface="Calibri"/>
              </a:rPr>
              <a:t> </a:t>
            </a:r>
            <a:r>
              <a:rPr b="0" i="0" lang="en-IE" sz="2300">
                <a:solidFill>
                  <a:srgbClr val="3F3F3F"/>
                </a:solidFill>
                <a:latin typeface="Calibri"/>
                <a:ea typeface="Calibri"/>
                <a:cs typeface="Calibri"/>
                <a:sym typeface="Calibri"/>
              </a:rPr>
              <a:t>eli </a:t>
            </a:r>
            <a:r>
              <a:rPr lang="en-IE" sz="2300">
                <a:solidFill>
                  <a:srgbClr val="3F3F3F"/>
                </a:solidFill>
                <a:latin typeface="Calibri"/>
                <a:ea typeface="Calibri"/>
                <a:cs typeface="Calibri"/>
                <a:sym typeface="Calibri"/>
              </a:rPr>
              <a:t>o</a:t>
            </a:r>
            <a:r>
              <a:rPr b="0" i="0" lang="en-IE" sz="2300">
                <a:solidFill>
                  <a:srgbClr val="3F3F3F"/>
                </a:solidFill>
                <a:latin typeface="Calibri"/>
                <a:ea typeface="Calibri"/>
                <a:cs typeface="Calibri"/>
                <a:sym typeface="Calibri"/>
              </a:rPr>
              <a:t>ptimoida innovatiivisten ideoiden kehitys ja saavutettavuus.</a:t>
            </a:r>
            <a:endParaRPr b="0" i="0" sz="2300">
              <a:solidFill>
                <a:srgbClr val="3F3F3F"/>
              </a:solidFill>
              <a:latin typeface="Calibri"/>
              <a:ea typeface="Calibri"/>
              <a:cs typeface="Calibri"/>
              <a:sym typeface="Calibri"/>
            </a:endParaRPr>
          </a:p>
          <a:p>
            <a:pPr indent="-342900" lvl="0" marL="342900" marR="0" rtl="0" algn="l">
              <a:lnSpc>
                <a:spcPct val="90000"/>
              </a:lnSpc>
              <a:spcBef>
                <a:spcPts val="1000"/>
              </a:spcBef>
              <a:spcAft>
                <a:spcPts val="0"/>
              </a:spcAft>
              <a:buClr>
                <a:srgbClr val="40A67A"/>
              </a:buClr>
              <a:buSzPts val="2300"/>
              <a:buFont typeface="Noto Sans Symbols"/>
              <a:buChar char="✔"/>
            </a:pPr>
            <a:r>
              <a:rPr b="1" lang="en-IE" sz="2300">
                <a:solidFill>
                  <a:srgbClr val="40A67A"/>
                </a:solidFill>
                <a:latin typeface="Calibri"/>
                <a:ea typeface="Calibri"/>
                <a:cs typeface="Calibri"/>
                <a:sym typeface="Calibri"/>
              </a:rPr>
              <a:t>Digitalisointi tarjoaa meille tietoa, </a:t>
            </a:r>
            <a:r>
              <a:rPr b="1" lang="en-IE" sz="2300" u="sng">
                <a:solidFill>
                  <a:srgbClr val="40A67A"/>
                </a:solidFill>
                <a:latin typeface="Calibri"/>
                <a:ea typeface="Calibri"/>
                <a:cs typeface="Calibri"/>
                <a:sym typeface="Calibri"/>
                <a:hlinkClick r:id="rId4">
                  <a:extLst>
                    <a:ext uri="{A12FA001-AC4F-418D-AE19-62706E023703}">
                      <ahyp:hlinkClr val="tx"/>
                    </a:ext>
                  </a:extLst>
                </a:hlinkClick>
              </a:rPr>
              <a:t>business </a:t>
            </a:r>
            <a:r>
              <a:rPr b="1" lang="en-IE" sz="2300">
                <a:solidFill>
                  <a:srgbClr val="40A67A"/>
                </a:solidFill>
                <a:latin typeface="Calibri"/>
                <a:ea typeface="Calibri"/>
                <a:cs typeface="Calibri"/>
                <a:sym typeface="Calibri"/>
              </a:rPr>
              <a:t>älyä</a:t>
            </a:r>
            <a:r>
              <a:rPr b="1" lang="en-IE" sz="2300">
                <a:solidFill>
                  <a:srgbClr val="40A67A"/>
                </a:solidFill>
                <a:latin typeface="Calibri"/>
                <a:ea typeface="Calibri"/>
                <a:cs typeface="Calibri"/>
                <a:sym typeface="Calibri"/>
              </a:rPr>
              <a:t> ja kilpailuanalyysiä, </a:t>
            </a:r>
            <a:r>
              <a:rPr b="0" i="0" lang="en-IE" sz="2300">
                <a:solidFill>
                  <a:srgbClr val="3F3F3F"/>
                </a:solidFill>
                <a:latin typeface="Calibri"/>
                <a:ea typeface="Calibri"/>
                <a:cs typeface="Calibri"/>
                <a:sym typeface="Calibri"/>
              </a:rPr>
              <a:t>se antaa meille paljon mahdollisuuksia muuntaa tietoa voitokkaaksi liikeideaksi.</a:t>
            </a:r>
            <a:endParaRPr b="0" i="0" sz="2300">
              <a:solidFill>
                <a:srgbClr val="3F3F3F"/>
              </a:solidFill>
              <a:latin typeface="Calibri"/>
              <a:ea typeface="Calibri"/>
              <a:cs typeface="Calibri"/>
              <a:sym typeface="Calibri"/>
            </a:endParaRPr>
          </a:p>
          <a:p>
            <a:pPr indent="-342900" lvl="0" marL="342900" marR="0" rtl="0" algn="l">
              <a:lnSpc>
                <a:spcPct val="90000"/>
              </a:lnSpc>
              <a:spcBef>
                <a:spcPts val="1000"/>
              </a:spcBef>
              <a:spcAft>
                <a:spcPts val="0"/>
              </a:spcAft>
              <a:buClr>
                <a:srgbClr val="40A67A"/>
              </a:buClr>
              <a:buSzPts val="2300"/>
              <a:buFont typeface="Noto Sans Symbols"/>
              <a:buChar char="✔"/>
            </a:pPr>
            <a:r>
              <a:rPr b="1" i="0" lang="en-IE" sz="2300">
                <a:solidFill>
                  <a:srgbClr val="40A67A"/>
                </a:solidFill>
                <a:latin typeface="Calibri"/>
                <a:ea typeface="Calibri"/>
                <a:cs typeface="Calibri"/>
                <a:sym typeface="Calibri"/>
              </a:rPr>
              <a:t>Tehokkuuden parantamiseksi ja lisäämään työtehoa. </a:t>
            </a:r>
            <a:r>
              <a:rPr b="0" i="0" lang="en-IE" sz="2300">
                <a:solidFill>
                  <a:srgbClr val="3F3F3F"/>
                </a:solidFill>
                <a:latin typeface="Calibri"/>
                <a:ea typeface="Calibri"/>
                <a:cs typeface="Calibri"/>
                <a:sym typeface="Calibri"/>
              </a:rPr>
              <a:t>Digitaaliset taidot auttavat sinua hallitsemaan yritystäsi tehokkaammin ja työskentelemään tiiminä ilman fyysistä tilaa.</a:t>
            </a:r>
            <a:endParaRPr sz="2300">
              <a:solidFill>
                <a:srgbClr val="3F3F3F"/>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9"/>
          <p:cNvSpPr txBox="1"/>
          <p:nvPr>
            <p:ph idx="1" type="body"/>
          </p:nvPr>
        </p:nvSpPr>
        <p:spPr>
          <a:xfrm>
            <a:off x="3609225" y="62425"/>
            <a:ext cx="8718300" cy="66498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D2A59"/>
              </a:buClr>
              <a:buSzPts val="2300"/>
              <a:buFont typeface="Calibri"/>
              <a:buAutoNum type="arabicPeriod"/>
            </a:pPr>
            <a:r>
              <a:rPr b="1" lang="en-IE" sz="2300">
                <a:solidFill>
                  <a:srgbClr val="ED2A59"/>
                </a:solidFill>
              </a:rPr>
              <a:t>Verkkokehitys </a:t>
            </a:r>
            <a:r>
              <a:rPr lang="en-IE" sz="2300">
                <a:solidFill>
                  <a:srgbClr val="3F3F3F"/>
                </a:solidFill>
              </a:rPr>
              <a:t>J</a:t>
            </a:r>
            <a:r>
              <a:rPr lang="en-IE" sz="2300">
                <a:solidFill>
                  <a:srgbClr val="3F3F3F"/>
                </a:solidFill>
              </a:rPr>
              <a:t>otta ymmärrät, kuinka voit hallita toimivaa verkkosivustoa ja optimoida hakukoneita, kuinka saat sisältösi sijoitettua Google-haun ensimmäisille sijoille, ja kuinka saat sivulla kävijät kiinnostumaan, klikkaamaan ja palaamaan sivustollesi...</a:t>
            </a:r>
            <a:endParaRPr/>
          </a:p>
          <a:p>
            <a:pPr indent="-457200" lvl="0" marL="457200" rtl="0" algn="l">
              <a:lnSpc>
                <a:spcPct val="90000"/>
              </a:lnSpc>
              <a:spcBef>
                <a:spcPts val="600"/>
              </a:spcBef>
              <a:spcAft>
                <a:spcPts val="0"/>
              </a:spcAft>
              <a:buClr>
                <a:srgbClr val="ED2A59"/>
              </a:buClr>
              <a:buSzPts val="2300"/>
              <a:buFont typeface="Calibri"/>
              <a:buAutoNum type="arabicPeriod"/>
            </a:pPr>
            <a:r>
              <a:rPr b="1" lang="en-IE" sz="2300">
                <a:solidFill>
                  <a:srgbClr val="ED2A59"/>
                </a:solidFill>
              </a:rPr>
              <a:t>Kyberturvallisuus</a:t>
            </a:r>
            <a:r>
              <a:rPr lang="en-IE" sz="2300">
                <a:solidFill>
                  <a:srgbClr val="3F3F3F"/>
                </a:solidFill>
              </a:rPr>
              <a:t> Sinun tulisi ymmärtää tietokoneen turvaaminen, koska se kattaa kaiken suojaamisen: arkaluonteisten tietojen, henkisen omaisuuden, sisäisten tietojen...</a:t>
            </a:r>
            <a:endParaRPr/>
          </a:p>
          <a:p>
            <a:pPr indent="-457200" lvl="0" marL="457200" rtl="0" algn="l">
              <a:lnSpc>
                <a:spcPct val="90000"/>
              </a:lnSpc>
              <a:spcBef>
                <a:spcPts val="600"/>
              </a:spcBef>
              <a:spcAft>
                <a:spcPts val="0"/>
              </a:spcAft>
              <a:buClr>
                <a:srgbClr val="ED2A59"/>
              </a:buClr>
              <a:buSzPts val="2300"/>
              <a:buFont typeface="Calibri"/>
              <a:buAutoNum type="arabicPeriod"/>
            </a:pPr>
            <a:r>
              <a:rPr b="1" lang="en-IE" sz="2300">
                <a:solidFill>
                  <a:srgbClr val="ED2A59"/>
                </a:solidFill>
              </a:rPr>
              <a:t>Digitaalinen asiakaspalvelu </a:t>
            </a:r>
            <a:r>
              <a:rPr lang="en-IE" sz="2300">
                <a:solidFill>
                  <a:srgbClr val="3F3F3F"/>
                </a:solidFill>
              </a:rPr>
              <a:t>On o</a:t>
            </a:r>
            <a:r>
              <a:rPr lang="en-IE" sz="2300">
                <a:solidFill>
                  <a:srgbClr val="3F3F3F"/>
                </a:solidFill>
              </a:rPr>
              <a:t>ltava taitava käyttämään kolmannen osapuolen työkaluja, kuten CRM:ä, chattibotteja tai sosiaalista mediaa. Sosiaalisen median kannalta ei riitä, että lataat vain valokuvia ja viestejä, tarvitset postirakenteen, sisältöstrategian ja räätälöidyn sisältötyypin jokaiselle kohdeyleisölle ja sosiaalisen median kanavalle.</a:t>
            </a:r>
            <a:endParaRPr/>
          </a:p>
          <a:p>
            <a:pPr indent="-457200" lvl="0" marL="457200" rtl="0" algn="l">
              <a:lnSpc>
                <a:spcPct val="90000"/>
              </a:lnSpc>
              <a:spcBef>
                <a:spcPts val="600"/>
              </a:spcBef>
              <a:spcAft>
                <a:spcPts val="0"/>
              </a:spcAft>
              <a:buClr>
                <a:srgbClr val="ED2A59"/>
              </a:buClr>
              <a:buSzPts val="2300"/>
              <a:buFont typeface="Calibri"/>
              <a:buAutoNum type="arabicPeriod"/>
            </a:pPr>
            <a:r>
              <a:rPr b="1" lang="en-IE" sz="2300">
                <a:solidFill>
                  <a:srgbClr val="ED2A59"/>
                </a:solidFill>
              </a:rPr>
              <a:t>Digitaalinen markkinointi ja identiteetti </a:t>
            </a:r>
            <a:r>
              <a:rPr lang="en-IE" sz="2300">
                <a:solidFill>
                  <a:srgbClr val="3F3F3F"/>
                </a:solidFill>
              </a:rPr>
              <a:t>On o</a:t>
            </a:r>
            <a:r>
              <a:rPr lang="en-IE" sz="2300">
                <a:solidFill>
                  <a:srgbClr val="3F3F3F"/>
                </a:solidFill>
              </a:rPr>
              <a:t>sattava myydä ja hallita kaikkea digitaalista markkinointia ja sisältöä; hakukoneoptimointi ja verkkosivustosi sisältö, blogit, digitaaliset kampanjat, videot, virtuaalitapahtumat, chattibotit, tilaukset, sähköpostimarkkinointi... Sinun on myös ymmärrettävä markkinoiti- ja kilpailuanalyysejä, jotta voit ohjata tietoa brändisi aseman parantamiseksi.</a:t>
            </a:r>
            <a:endParaRPr sz="2300">
              <a:solidFill>
                <a:srgbClr val="3F3F3F"/>
              </a:solidFill>
            </a:endParaRPr>
          </a:p>
          <a:p>
            <a:pPr indent="0" lvl="0" marL="0" rtl="0" algn="l">
              <a:lnSpc>
                <a:spcPct val="90000"/>
              </a:lnSpc>
              <a:spcBef>
                <a:spcPts val="600"/>
              </a:spcBef>
              <a:spcAft>
                <a:spcPts val="0"/>
              </a:spcAft>
              <a:buClr>
                <a:schemeClr val="dk1"/>
              </a:buClr>
              <a:buSzPts val="2300"/>
              <a:buNone/>
            </a:pPr>
            <a:r>
              <a:t/>
            </a:r>
            <a:endParaRPr sz="2300"/>
          </a:p>
        </p:txBody>
      </p:sp>
      <p:sp>
        <p:nvSpPr>
          <p:cNvPr id="742" name="Google Shape;742;p49"/>
          <p:cNvSpPr txBox="1"/>
          <p:nvPr>
            <p:ph idx="2" type="body"/>
          </p:nvPr>
        </p:nvSpPr>
        <p:spPr>
          <a:xfrm>
            <a:off x="190500" y="207584"/>
            <a:ext cx="3108300" cy="60609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3F3F3F"/>
              </a:buClr>
              <a:buSzPct val="100000"/>
              <a:buNone/>
            </a:pPr>
            <a:r>
              <a:rPr b="1" lang="en-IE" sz="3600">
                <a:solidFill>
                  <a:srgbClr val="3F3F3F"/>
                </a:solidFill>
              </a:rPr>
              <a:t>Sosiaalisten yrittäj</a:t>
            </a:r>
            <a:r>
              <a:rPr b="1" lang="en-IE">
                <a:solidFill>
                  <a:srgbClr val="3F3F3F"/>
                </a:solidFill>
              </a:rPr>
              <a:t>ie</a:t>
            </a:r>
            <a:r>
              <a:rPr b="1" lang="en-IE" sz="3600">
                <a:solidFill>
                  <a:srgbClr val="3F3F3F"/>
                </a:solidFill>
              </a:rPr>
              <a:t>n</a:t>
            </a:r>
            <a:endParaRPr/>
          </a:p>
          <a:p>
            <a:pPr indent="0" lvl="0" marL="0" rtl="0" algn="l">
              <a:lnSpc>
                <a:spcPct val="90000"/>
              </a:lnSpc>
              <a:spcBef>
                <a:spcPts val="1000"/>
              </a:spcBef>
              <a:spcAft>
                <a:spcPts val="0"/>
              </a:spcAft>
              <a:buClr>
                <a:schemeClr val="lt1"/>
              </a:buClr>
              <a:buSzPct val="100000"/>
              <a:buNone/>
            </a:pPr>
            <a:r>
              <a:t/>
            </a:r>
            <a:endParaRPr b="1" sz="3600">
              <a:solidFill>
                <a:srgbClr val="3F3F3F"/>
              </a:solidFill>
            </a:endParaRPr>
          </a:p>
          <a:p>
            <a:pPr indent="0" lvl="0" marL="0" rtl="0" algn="l">
              <a:lnSpc>
                <a:spcPct val="90000"/>
              </a:lnSpc>
              <a:spcBef>
                <a:spcPts val="1000"/>
              </a:spcBef>
              <a:spcAft>
                <a:spcPts val="0"/>
              </a:spcAft>
              <a:buClr>
                <a:srgbClr val="3F3F3F"/>
              </a:buClr>
              <a:buSzPct val="100000"/>
              <a:buNone/>
            </a:pPr>
            <a:r>
              <a:rPr b="1" i="1" lang="en-IE" sz="3600">
                <a:solidFill>
                  <a:srgbClr val="3F3F3F"/>
                </a:solidFill>
              </a:rPr>
              <a:t>Digitaaliset avaintaidot</a:t>
            </a:r>
            <a:endParaRPr b="1" i="1" sz="3600">
              <a:solidFill>
                <a:srgbClr val="3F3F3F"/>
              </a:solidFill>
            </a:endParaRPr>
          </a:p>
          <a:p>
            <a:pPr indent="0" lvl="0" marL="0" rtl="0" algn="l">
              <a:lnSpc>
                <a:spcPct val="90000"/>
              </a:lnSpc>
              <a:spcBef>
                <a:spcPts val="1000"/>
              </a:spcBef>
              <a:spcAft>
                <a:spcPts val="0"/>
              </a:spcAft>
              <a:buClr>
                <a:schemeClr val="lt1"/>
              </a:buClr>
              <a:buSzPct val="100000"/>
              <a:buNone/>
            </a:pPr>
            <a:r>
              <a:t/>
            </a:r>
            <a:endParaRPr b="1" i="1" sz="3600">
              <a:solidFill>
                <a:srgbClr val="3F3F3F"/>
              </a:solidFill>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Verkkokehitys</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Kyberturvallisuus</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Digitaalinen asiakaspalvelu</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Digitaalinen markkinointi ja identiteetti</a:t>
            </a:r>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Digitaalinen kuvien ja videoiden muokkaus</a:t>
            </a:r>
            <a:endParaRPr>
              <a:solidFill>
                <a:srgbClr val="7F7F7F"/>
              </a:solidFill>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Pilvitekniikka ja verkkokauppa</a:t>
            </a:r>
            <a:endParaRPr b="1" sz="2400">
              <a:solidFill>
                <a:srgbClr val="7F7F7F"/>
              </a:solidFill>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Digitaaliset ohjelmistot ja työkalut  </a:t>
            </a:r>
            <a:endParaRPr b="1" sz="2400">
              <a:solidFill>
                <a:srgbClr val="7F7F7F"/>
              </a:solidFill>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Elektroniset laitteet</a:t>
            </a:r>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
          <p:cNvSpPr txBox="1"/>
          <p:nvPr>
            <p:ph idx="1" type="body"/>
          </p:nvPr>
        </p:nvSpPr>
        <p:spPr>
          <a:xfrm>
            <a:off x="323625" y="3054528"/>
            <a:ext cx="11387400" cy="3505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200"/>
              <a:buNone/>
            </a:pPr>
            <a:r>
              <a:rPr b="1" lang="en-IE" sz="3200">
                <a:solidFill>
                  <a:srgbClr val="A6377D"/>
                </a:solidFill>
                <a:latin typeface="Calibri"/>
                <a:ea typeface="Calibri"/>
                <a:cs typeface="Calibri"/>
                <a:sym typeface="Calibri"/>
              </a:rPr>
              <a:t>Miksi Digitaalinen Sosiaalinen Innovaatio on jännittävä valtatie nuorille tutkittavaksi? </a:t>
            </a:r>
            <a:endParaRPr/>
          </a:p>
          <a:p>
            <a:pPr indent="0" lvl="0" marL="0" rtl="0" algn="l">
              <a:lnSpc>
                <a:spcPct val="90000"/>
              </a:lnSpc>
              <a:spcBef>
                <a:spcPts val="1000"/>
              </a:spcBef>
              <a:spcAft>
                <a:spcPts val="0"/>
              </a:spcAft>
              <a:buClr>
                <a:srgbClr val="3F3F3F"/>
              </a:buClr>
              <a:buSzPts val="2400"/>
              <a:buNone/>
            </a:pPr>
            <a:r>
              <a:rPr lang="en-IE">
                <a:solidFill>
                  <a:srgbClr val="3F3F3F"/>
                </a:solidFill>
                <a:latin typeface="Calibri"/>
                <a:ea typeface="Calibri"/>
                <a:cs typeface="Calibri"/>
                <a:sym typeface="Calibri"/>
              </a:rPr>
              <a:t>Tässä moduulissa opit, miten sosiaalinen innovaatio on ideoiden luomista muutoksille ja kuinka digitaalinen tekniikka on sekoittanut pakkaa ja muuttaa edelleen sosiaalisen innovaation sektoria, kun kohtaamme aivan uuden maailman Covid-19: n jälkeen.</a:t>
            </a:r>
            <a:endParaRPr/>
          </a:p>
          <a:p>
            <a:pPr indent="0" lvl="0" marL="0" rtl="0" algn="l">
              <a:lnSpc>
                <a:spcPct val="90000"/>
              </a:lnSpc>
              <a:spcBef>
                <a:spcPts val="1000"/>
              </a:spcBef>
              <a:spcAft>
                <a:spcPts val="0"/>
              </a:spcAft>
              <a:buClr>
                <a:srgbClr val="ED2A59"/>
              </a:buClr>
              <a:buSzPts val="2400"/>
              <a:buNone/>
            </a:pPr>
            <a:r>
              <a:rPr b="1" lang="en-IE">
                <a:solidFill>
                  <a:srgbClr val="ED2A59"/>
                </a:solidFill>
                <a:latin typeface="Calibri"/>
                <a:ea typeface="Calibri"/>
                <a:cs typeface="Calibri"/>
                <a:sym typeface="Calibri"/>
              </a:rPr>
              <a:t>Moduuli 1 </a:t>
            </a:r>
            <a:r>
              <a:rPr lang="en-IE">
                <a:solidFill>
                  <a:srgbClr val="3F3F3F"/>
                </a:solidFill>
                <a:latin typeface="Calibri"/>
                <a:ea typeface="Calibri"/>
                <a:cs typeface="Calibri"/>
                <a:sym typeface="Calibri"/>
              </a:rPr>
              <a:t>keskittyy nuorison mahdollisuuksiin digitaalisen</a:t>
            </a:r>
            <a:r>
              <a:rPr lang="en-IE">
                <a:solidFill>
                  <a:srgbClr val="3F3F3F"/>
                </a:solidFill>
              </a:rPr>
              <a:t> </a:t>
            </a:r>
            <a:r>
              <a:rPr lang="en-IE">
                <a:solidFill>
                  <a:srgbClr val="3F3F3F"/>
                </a:solidFill>
                <a:latin typeface="Calibri"/>
                <a:ea typeface="Calibri"/>
                <a:cs typeface="Calibri"/>
                <a:sym typeface="Calibri"/>
              </a:rPr>
              <a:t>sosiaalisen innovaation alueella ja tuo esiin joitain nuoria, jotka hyödyntävät digitaalisen</a:t>
            </a:r>
            <a:r>
              <a:rPr lang="en-IE">
                <a:solidFill>
                  <a:srgbClr val="3F3F3F"/>
                </a:solidFill>
              </a:rPr>
              <a:t> </a:t>
            </a:r>
            <a:r>
              <a:rPr lang="en-IE">
                <a:solidFill>
                  <a:srgbClr val="3F3F3F"/>
                </a:solidFill>
                <a:latin typeface="Calibri"/>
                <a:ea typeface="Calibri"/>
                <a:cs typeface="Calibri"/>
                <a:sym typeface="Calibri"/>
              </a:rPr>
              <a:t>sosiaalisen innovaation voimaa ja potentiaalia muuttaakseen yhteisöjään, alueitaan ja itse asiassa maailmaa!</a:t>
            </a:r>
            <a:endParaRPr>
              <a:solidFill>
                <a:srgbClr val="3F3F3F"/>
              </a:solidFill>
            </a:endParaRPr>
          </a:p>
        </p:txBody>
      </p:sp>
      <p:sp>
        <p:nvSpPr>
          <p:cNvPr id="427" name="Google Shape;427;p5"/>
          <p:cNvSpPr txBox="1"/>
          <p:nvPr>
            <p:ph idx="2" type="body"/>
          </p:nvPr>
        </p:nvSpPr>
        <p:spPr>
          <a:xfrm>
            <a:off x="323625" y="1466075"/>
            <a:ext cx="5066100" cy="1436400"/>
          </a:xfrm>
          <a:prstGeom prst="rect">
            <a:avLst/>
          </a:prstGeom>
          <a:solidFill>
            <a:srgbClr val="A6377D"/>
          </a:solid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b="1" lang="en-IE">
                <a:solidFill>
                  <a:schemeClr val="lt1"/>
                </a:solidFill>
              </a:rPr>
              <a:t>Moduuli 1 Johdanto Digitaalinen sosiaalinen innovaatio</a:t>
            </a:r>
            <a:endParaRPr b="1">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50"/>
          <p:cNvSpPr txBox="1"/>
          <p:nvPr>
            <p:ph idx="1" type="body"/>
          </p:nvPr>
        </p:nvSpPr>
        <p:spPr>
          <a:xfrm>
            <a:off x="3502775" y="0"/>
            <a:ext cx="8689200" cy="670980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D2A59"/>
              </a:buClr>
              <a:buSzPts val="2200"/>
              <a:buFont typeface="Calibri"/>
              <a:buAutoNum type="arabicPeriod" startAt="5"/>
            </a:pPr>
            <a:r>
              <a:rPr b="1" lang="en-IE" sz="2200">
                <a:solidFill>
                  <a:srgbClr val="ED2A59"/>
                </a:solidFill>
              </a:rPr>
              <a:t>Digitaalinen kuvien ja videoiden muokkaus </a:t>
            </a:r>
            <a:r>
              <a:rPr lang="en-IE" sz="2200">
                <a:solidFill>
                  <a:srgbClr val="3F3F3F"/>
                </a:solidFill>
              </a:rPr>
              <a:t>V</a:t>
            </a:r>
            <a:r>
              <a:rPr lang="en-IE" sz="2200">
                <a:solidFill>
                  <a:srgbClr val="3F3F3F"/>
                </a:solidFill>
              </a:rPr>
              <a:t>ideo on uutta markkinointisisältöä, sinun on muokattava ja toimitettava arvokasta ammattimaista digitaalista sisältöä videoiden, infografiikan ja muiden formaattien kautta.</a:t>
            </a:r>
            <a:endParaRPr/>
          </a:p>
          <a:p>
            <a:pPr indent="-514350" lvl="0" marL="514350" rtl="0" algn="l">
              <a:lnSpc>
                <a:spcPct val="90000"/>
              </a:lnSpc>
              <a:spcBef>
                <a:spcPts val="600"/>
              </a:spcBef>
              <a:spcAft>
                <a:spcPts val="0"/>
              </a:spcAft>
              <a:buClr>
                <a:srgbClr val="ED2A59"/>
              </a:buClr>
              <a:buSzPts val="2200"/>
              <a:buFont typeface="Calibri"/>
              <a:buAutoNum type="arabicPeriod" startAt="5"/>
            </a:pPr>
            <a:r>
              <a:rPr b="1" lang="en-IE" sz="2200">
                <a:solidFill>
                  <a:srgbClr val="ED2A59"/>
                </a:solidFill>
              </a:rPr>
              <a:t>Pilvitekniikka ja verkkokauppa </a:t>
            </a:r>
            <a:r>
              <a:rPr lang="en-IE" sz="2200">
                <a:solidFill>
                  <a:srgbClr val="3F3F3F"/>
                </a:solidFill>
              </a:rPr>
              <a:t>N</a:t>
            </a:r>
            <a:r>
              <a:rPr lang="en-IE" sz="2200">
                <a:solidFill>
                  <a:srgbClr val="3F3F3F"/>
                </a:solidFill>
              </a:rPr>
              <a:t>äiden työkalujen vaivaton käyttö on välttämätöntä koko asiakaskokemuksen optimoimiseksi; rakenna räätälöitävä alusta, joka sopii erityisesti yrityksesi tarpeisiin; luo älykäs digitaalinen kauppa; pysty myymään ja saamaan tuloja; sopeudu muuttuviin markkinoihin ja hienosäädä asemaasi ja innovaatioitesi kehitystä.</a:t>
            </a:r>
            <a:endParaRPr/>
          </a:p>
          <a:p>
            <a:pPr indent="-514350" lvl="0" marL="514350" rtl="0" algn="l">
              <a:lnSpc>
                <a:spcPct val="90000"/>
              </a:lnSpc>
              <a:spcBef>
                <a:spcPts val="600"/>
              </a:spcBef>
              <a:spcAft>
                <a:spcPts val="0"/>
              </a:spcAft>
              <a:buClr>
                <a:srgbClr val="ED2A59"/>
              </a:buClr>
              <a:buSzPts val="2200"/>
              <a:buFont typeface="Calibri"/>
              <a:buAutoNum type="arabicPeriod" startAt="5"/>
            </a:pPr>
            <a:r>
              <a:rPr b="1" lang="en-IE" sz="2200">
                <a:solidFill>
                  <a:srgbClr val="ED2A59"/>
                </a:solidFill>
              </a:rPr>
              <a:t>Digitaaliset ohjelmistot ja työkalut </a:t>
            </a:r>
            <a:r>
              <a:rPr lang="en-IE" sz="2200">
                <a:solidFill>
                  <a:srgbClr val="3F3F3F"/>
                </a:solidFill>
              </a:rPr>
              <a:t>nopeuttavat tehokkuutta; voit työskennellä tiiminä tai muualla maailmassa; ne sallivat innovaatioita; tekevät sinusta tuottavamman, joustavamman ja kyvykkäämmän reagoimaan ja ennakoimaan odottamatonta; suorittavat data-ana-</a:t>
            </a:r>
            <a:br>
              <a:rPr lang="en-IE" sz="2200">
                <a:solidFill>
                  <a:srgbClr val="3F3F3F"/>
                </a:solidFill>
              </a:rPr>
            </a:br>
            <a:r>
              <a:rPr lang="en-IE" sz="2200">
                <a:solidFill>
                  <a:srgbClr val="3F3F3F"/>
                </a:solidFill>
              </a:rPr>
              <a:t>lyysia; virtaviivaistavat liiketoimintaprosessit; suorittavat virtuaalista projektinhallintaa, raportointia ja luovat yhteistyöympäristöjä.</a:t>
            </a:r>
            <a:endParaRPr/>
          </a:p>
          <a:p>
            <a:pPr indent="-514350" lvl="0" marL="514350" rtl="0" algn="l">
              <a:lnSpc>
                <a:spcPct val="90000"/>
              </a:lnSpc>
              <a:spcBef>
                <a:spcPts val="600"/>
              </a:spcBef>
              <a:spcAft>
                <a:spcPts val="0"/>
              </a:spcAft>
              <a:buClr>
                <a:srgbClr val="ED2A59"/>
              </a:buClr>
              <a:buSzPts val="2200"/>
              <a:buFont typeface="Calibri"/>
              <a:buAutoNum type="arabicPeriod" startAt="5"/>
            </a:pPr>
            <a:r>
              <a:rPr b="1" lang="en-IE" sz="2200">
                <a:solidFill>
                  <a:srgbClr val="ED2A59"/>
                </a:solidFill>
              </a:rPr>
              <a:t>Elektroniset laitteet </a:t>
            </a:r>
            <a:r>
              <a:rPr lang="en-IE" sz="2200">
                <a:solidFill>
                  <a:srgbClr val="3F3F3F"/>
                </a:solidFill>
              </a:rPr>
              <a:t>M</a:t>
            </a:r>
            <a:r>
              <a:rPr lang="en-IE" sz="2200">
                <a:solidFill>
                  <a:srgbClr val="3F3F3F"/>
                </a:solidFill>
              </a:rPr>
              <a:t>iten voit varmistaa, että olet tavoitettavissa ja pääset markkinoimaan kohteillesi laitteiden ja ohjelmistojen kautta, joita he käyttävät tai joihin he pääsevät; miten he ovat vuorovaikutuksessa ja käyttävät niitä kuten; älypuhelimia, tabletteja, kannettavia tietokoneita ja kameroita.</a:t>
            </a:r>
            <a:endParaRPr sz="2300"/>
          </a:p>
        </p:txBody>
      </p:sp>
      <p:sp>
        <p:nvSpPr>
          <p:cNvPr id="748" name="Google Shape;748;p50"/>
          <p:cNvSpPr txBox="1"/>
          <p:nvPr>
            <p:ph idx="2" type="body"/>
          </p:nvPr>
        </p:nvSpPr>
        <p:spPr>
          <a:xfrm>
            <a:off x="190500" y="428089"/>
            <a:ext cx="3108300" cy="60018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3F3F3F"/>
              </a:buClr>
              <a:buSzPct val="100000"/>
              <a:buNone/>
            </a:pPr>
            <a:r>
              <a:rPr b="1" lang="en-IE" sz="3600">
                <a:solidFill>
                  <a:srgbClr val="3F3F3F"/>
                </a:solidFill>
              </a:rPr>
              <a:t>Sosiaalisen yrittäjän</a:t>
            </a:r>
            <a:endParaRPr/>
          </a:p>
          <a:p>
            <a:pPr indent="0" lvl="0" marL="0" rtl="0" algn="l">
              <a:lnSpc>
                <a:spcPct val="90000"/>
              </a:lnSpc>
              <a:spcBef>
                <a:spcPts val="1000"/>
              </a:spcBef>
              <a:spcAft>
                <a:spcPts val="0"/>
              </a:spcAft>
              <a:buClr>
                <a:schemeClr val="lt1"/>
              </a:buClr>
              <a:buSzPct val="100000"/>
              <a:buNone/>
            </a:pPr>
            <a:r>
              <a:t/>
            </a:r>
            <a:endParaRPr b="1" i="1">
              <a:solidFill>
                <a:srgbClr val="3F3F3F"/>
              </a:solidFill>
            </a:endParaRPr>
          </a:p>
          <a:p>
            <a:pPr indent="0" lvl="0" marL="0" rtl="0" algn="l">
              <a:lnSpc>
                <a:spcPct val="90000"/>
              </a:lnSpc>
              <a:spcBef>
                <a:spcPts val="1000"/>
              </a:spcBef>
              <a:spcAft>
                <a:spcPts val="0"/>
              </a:spcAft>
              <a:buClr>
                <a:srgbClr val="3F3F3F"/>
              </a:buClr>
              <a:buSzPct val="100000"/>
              <a:buNone/>
            </a:pPr>
            <a:r>
              <a:rPr b="1" i="1" lang="en-IE" sz="3600">
                <a:solidFill>
                  <a:srgbClr val="3F3F3F"/>
                </a:solidFill>
              </a:rPr>
              <a:t>Digitaaliset avaintaidot</a:t>
            </a:r>
            <a:endParaRPr b="1" i="1" sz="3600">
              <a:solidFill>
                <a:srgbClr val="3F3F3F"/>
              </a:solidFill>
            </a:endParaRPr>
          </a:p>
          <a:p>
            <a:pPr indent="0" lvl="0" marL="0" rtl="0" algn="l">
              <a:lnSpc>
                <a:spcPct val="90000"/>
              </a:lnSpc>
              <a:spcBef>
                <a:spcPts val="1000"/>
              </a:spcBef>
              <a:spcAft>
                <a:spcPts val="0"/>
              </a:spcAft>
              <a:buClr>
                <a:schemeClr val="lt1"/>
              </a:buClr>
              <a:buSzPct val="100000"/>
              <a:buNone/>
            </a:pPr>
            <a:r>
              <a:t/>
            </a:r>
            <a:endParaRPr b="1" i="1" sz="3600">
              <a:solidFill>
                <a:srgbClr val="3F3F3F"/>
              </a:solidFill>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Verkkokehitys</a:t>
            </a:r>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Kyberturvallisuus</a:t>
            </a:r>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Digitaalinen asiakaspalvelu</a:t>
            </a:r>
            <a:endParaRPr/>
          </a:p>
          <a:p>
            <a:pPr indent="-445769" lvl="0" marL="457200" rtl="0" algn="l">
              <a:lnSpc>
                <a:spcPct val="110000"/>
              </a:lnSpc>
              <a:spcBef>
                <a:spcPts val="0"/>
              </a:spcBef>
              <a:spcAft>
                <a:spcPts val="0"/>
              </a:spcAft>
              <a:buClr>
                <a:srgbClr val="7F7F7F"/>
              </a:buClr>
              <a:buSzPct val="100000"/>
              <a:buFont typeface="Calibri"/>
              <a:buAutoNum type="arabicPeriod"/>
            </a:pPr>
            <a:r>
              <a:rPr b="1" lang="en-IE" sz="2400">
                <a:solidFill>
                  <a:srgbClr val="7F7F7F"/>
                </a:solidFill>
              </a:rPr>
              <a:t>Digitaalinen markkinointi ja identiteetti</a:t>
            </a:r>
            <a:endParaRPr b="1" sz="2400">
              <a:solidFill>
                <a:srgbClr val="7F7F7F"/>
              </a:solidFill>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Digitaalinen kuvien ja videoiden muokkaus</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Pilvitekniikka ja verkkokauppa</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Digitaaliset ohjelmistot ja työkalut</a:t>
            </a:r>
            <a:endParaRPr/>
          </a:p>
          <a:p>
            <a:pPr indent="-445769" lvl="0" marL="457200" rtl="0" algn="l">
              <a:lnSpc>
                <a:spcPct val="110000"/>
              </a:lnSpc>
              <a:spcBef>
                <a:spcPts val="0"/>
              </a:spcBef>
              <a:spcAft>
                <a:spcPts val="0"/>
              </a:spcAft>
              <a:buClr>
                <a:srgbClr val="3F3F3F"/>
              </a:buClr>
              <a:buSzPct val="100000"/>
              <a:buFont typeface="Calibri"/>
              <a:buAutoNum type="arabicPeriod"/>
            </a:pPr>
            <a:r>
              <a:rPr b="1" lang="en-IE" sz="2400">
                <a:solidFill>
                  <a:srgbClr val="3F3F3F"/>
                </a:solidFill>
              </a:rPr>
              <a:t>Elektroniset laitteet</a:t>
            </a:r>
            <a:endParaRPr/>
          </a:p>
          <a:p>
            <a:pPr indent="0" lvl="0" marL="0" rtl="0" algn="l">
              <a:lnSpc>
                <a:spcPct val="90000"/>
              </a:lnSpc>
              <a:spcBef>
                <a:spcPts val="1000"/>
              </a:spcBef>
              <a:spcAft>
                <a:spcPts val="0"/>
              </a:spcAft>
              <a:buClr>
                <a:schemeClr val="lt1"/>
              </a:buClr>
              <a:buSzPct val="100000"/>
              <a:buNone/>
            </a:pPr>
            <a:r>
              <a:t/>
            </a:r>
            <a:endParaRPr>
              <a:solidFill>
                <a:srgbClr val="3F3F3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1"/>
          <p:cNvSpPr txBox="1"/>
          <p:nvPr>
            <p:ph idx="1" type="body"/>
          </p:nvPr>
        </p:nvSpPr>
        <p:spPr>
          <a:xfrm>
            <a:off x="3864000" y="502850"/>
            <a:ext cx="8134500" cy="60768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ED2A59"/>
              </a:buClr>
              <a:buSzPts val="2300"/>
              <a:buFont typeface="Calibri"/>
              <a:buAutoNum type="arabicPeriod" startAt="9"/>
            </a:pPr>
            <a:r>
              <a:rPr b="1" lang="en-IE" sz="2300">
                <a:solidFill>
                  <a:srgbClr val="ED2A59"/>
                </a:solidFill>
              </a:rPr>
              <a:t>Yhteistyö- ja sähköisen demokratian alustat </a:t>
            </a:r>
            <a:r>
              <a:rPr lang="en-IE" sz="2300">
                <a:solidFill>
                  <a:srgbClr val="3F3F3F"/>
                </a:solidFill>
              </a:rPr>
              <a:t>hyödyntävät joukko-hankintoja yhteistyössä ja määrittävät tehokkaimmat ratkaisut rahoitukseen ja investointeihin tai luontoissuorituksiin.</a:t>
            </a:r>
            <a:endParaRPr sz="2300">
              <a:solidFill>
                <a:srgbClr val="3F3F3F"/>
              </a:solidFill>
            </a:endParaRPr>
          </a:p>
          <a:p>
            <a:pPr indent="-514350" lvl="0" marL="514350" rtl="0" algn="l">
              <a:lnSpc>
                <a:spcPct val="90000"/>
              </a:lnSpc>
              <a:spcBef>
                <a:spcPts val="600"/>
              </a:spcBef>
              <a:spcAft>
                <a:spcPts val="0"/>
              </a:spcAft>
              <a:buClr>
                <a:srgbClr val="ED2A59"/>
              </a:buClr>
              <a:buSzPts val="2300"/>
              <a:buFont typeface="Calibri"/>
              <a:buAutoNum type="arabicPeriod" startAt="9"/>
            </a:pPr>
            <a:r>
              <a:rPr b="1" lang="en-IE" sz="2300">
                <a:solidFill>
                  <a:srgbClr val="ED2A59"/>
                </a:solidFill>
              </a:rPr>
              <a:t>Open Data &amp; Big Data </a:t>
            </a:r>
            <a:r>
              <a:rPr lang="en-IE" sz="2300">
                <a:solidFill>
                  <a:srgbClr val="3F3F3F"/>
                </a:solidFill>
              </a:rPr>
              <a:t>käyttävät ja tulkitsevat avoimia online-tietolähteitä, jotta voit ajatella innovatiivisemmin ja luovemmin. Tarvitset niitä analysoidaksesi, ristiintarkistaakseesi tietoja ja saadaksesi tietoja asumisesta, väestöstä, ympäristöstä, liikenteestä, kansalaisten ilmoittamista onnettomuuksista ...</a:t>
            </a:r>
            <a:endParaRPr sz="2300">
              <a:solidFill>
                <a:srgbClr val="3F3F3F"/>
              </a:solidFill>
            </a:endParaRPr>
          </a:p>
          <a:p>
            <a:pPr indent="-514350" lvl="0" marL="514350" rtl="0" algn="l">
              <a:lnSpc>
                <a:spcPct val="90000"/>
              </a:lnSpc>
              <a:spcBef>
                <a:spcPts val="600"/>
              </a:spcBef>
              <a:spcAft>
                <a:spcPts val="0"/>
              </a:spcAft>
              <a:buClr>
                <a:srgbClr val="ED2A59"/>
              </a:buClr>
              <a:buSzPts val="2300"/>
              <a:buFont typeface="Calibri"/>
              <a:buAutoNum type="arabicPeriod" startAt="9"/>
            </a:pPr>
            <a:r>
              <a:rPr b="1" lang="en-IE" sz="2300">
                <a:solidFill>
                  <a:srgbClr val="ED2A59"/>
                </a:solidFill>
              </a:rPr>
              <a:t>Koodaus ja ohjelmointi </a:t>
            </a:r>
            <a:r>
              <a:rPr lang="en-IE" sz="2300">
                <a:solidFill>
                  <a:srgbClr val="3F3F3F"/>
                </a:solidFill>
              </a:rPr>
              <a:t>Auttavat m</a:t>
            </a:r>
            <a:r>
              <a:rPr lang="en-IE" sz="2300">
                <a:solidFill>
                  <a:srgbClr val="3F3F3F"/>
                </a:solidFill>
              </a:rPr>
              <a:t>aksimoiman sosiaaliset vaikutukset, kuten kehittämällä pelejä, video-ominaisuuksia tai sovelluksia, skaalaamalla ja optimoimalla käyttöympäristösi (esimerkiksi mukautumalla, jos sinulla on paljon liikennettä, hallitsemalla asiakasmatkaa, muodostamalla parempi yhteys, parantamalla pääsyä, jos kohdemarkkinoiden Internet on huono).</a:t>
            </a:r>
            <a:endParaRPr sz="2300">
              <a:solidFill>
                <a:srgbClr val="3F3F3F"/>
              </a:solidFill>
            </a:endParaRPr>
          </a:p>
          <a:p>
            <a:pPr indent="0" lvl="0" marL="0" rtl="0" algn="l">
              <a:lnSpc>
                <a:spcPct val="90000"/>
              </a:lnSpc>
              <a:spcBef>
                <a:spcPts val="600"/>
              </a:spcBef>
              <a:spcAft>
                <a:spcPts val="0"/>
              </a:spcAft>
              <a:buClr>
                <a:schemeClr val="dk1"/>
              </a:buClr>
              <a:buSzPts val="2400"/>
              <a:buNone/>
            </a:pPr>
            <a:r>
              <a:t/>
            </a:r>
            <a:endParaRPr/>
          </a:p>
        </p:txBody>
      </p:sp>
      <p:sp>
        <p:nvSpPr>
          <p:cNvPr id="754" name="Google Shape;754;p51"/>
          <p:cNvSpPr txBox="1"/>
          <p:nvPr>
            <p:ph idx="2" type="body"/>
          </p:nvPr>
        </p:nvSpPr>
        <p:spPr>
          <a:xfrm>
            <a:off x="190500" y="589478"/>
            <a:ext cx="3108300" cy="567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i="1" lang="en-IE">
                <a:solidFill>
                  <a:srgbClr val="3F3F3F"/>
                </a:solidFill>
              </a:rPr>
              <a:t>…ja lopuksi…</a:t>
            </a:r>
            <a:endParaRPr/>
          </a:p>
          <a:p>
            <a:pPr indent="0" lvl="0" marL="0" rtl="0" algn="l">
              <a:lnSpc>
                <a:spcPct val="90000"/>
              </a:lnSpc>
              <a:spcBef>
                <a:spcPts val="1000"/>
              </a:spcBef>
              <a:spcAft>
                <a:spcPts val="0"/>
              </a:spcAft>
              <a:buClr>
                <a:schemeClr val="lt1"/>
              </a:buClr>
              <a:buSzPts val="3600"/>
              <a:buNone/>
            </a:pPr>
            <a:r>
              <a:t/>
            </a:r>
            <a:endParaRPr b="1" i="1">
              <a:solidFill>
                <a:srgbClr val="3F3F3F"/>
              </a:solidFill>
            </a:endParaRPr>
          </a:p>
          <a:p>
            <a:pPr indent="0" lvl="0" marL="0" rtl="0" algn="l">
              <a:lnSpc>
                <a:spcPct val="90000"/>
              </a:lnSpc>
              <a:spcBef>
                <a:spcPts val="1000"/>
              </a:spcBef>
              <a:spcAft>
                <a:spcPts val="0"/>
              </a:spcAft>
              <a:buClr>
                <a:srgbClr val="3F3F3F"/>
              </a:buClr>
              <a:buSzPts val="3600"/>
              <a:buNone/>
            </a:pPr>
            <a:r>
              <a:rPr b="1" i="1" lang="en-IE" sz="3600">
                <a:solidFill>
                  <a:srgbClr val="3F3F3F"/>
                </a:solidFill>
              </a:rPr>
              <a:t>Mukava omata digitaalisia taitoja!</a:t>
            </a:r>
            <a:endParaRPr/>
          </a:p>
          <a:p>
            <a:pPr indent="0" lvl="0" marL="0" rtl="0" algn="l">
              <a:lnSpc>
                <a:spcPct val="90000"/>
              </a:lnSpc>
              <a:spcBef>
                <a:spcPts val="1000"/>
              </a:spcBef>
              <a:spcAft>
                <a:spcPts val="0"/>
              </a:spcAft>
              <a:buClr>
                <a:schemeClr val="lt1"/>
              </a:buClr>
              <a:buSzPts val="3600"/>
              <a:buNone/>
            </a:pPr>
            <a:r>
              <a:t/>
            </a:r>
            <a:endParaRPr b="1" i="1" sz="3600">
              <a:solidFill>
                <a:srgbClr val="3F3F3F"/>
              </a:solidFill>
            </a:endParaRPr>
          </a:p>
          <a:p>
            <a:pPr indent="-514350" lvl="0" marL="514350" rtl="0" algn="l">
              <a:lnSpc>
                <a:spcPct val="90000"/>
              </a:lnSpc>
              <a:spcBef>
                <a:spcPts val="1000"/>
              </a:spcBef>
              <a:spcAft>
                <a:spcPts val="0"/>
              </a:spcAft>
              <a:buClr>
                <a:srgbClr val="3F3F3F"/>
              </a:buClr>
              <a:buSzPts val="2000"/>
              <a:buFont typeface="Calibri"/>
              <a:buAutoNum type="arabicPeriod" startAt="9"/>
            </a:pPr>
            <a:r>
              <a:rPr b="1" lang="en-IE" sz="2000">
                <a:solidFill>
                  <a:srgbClr val="3F3F3F"/>
                </a:solidFill>
              </a:rPr>
              <a:t>Yhteistyö- ja sähköisen demokratian alustat</a:t>
            </a:r>
            <a:endParaRPr/>
          </a:p>
          <a:p>
            <a:pPr indent="-514350" lvl="0" marL="514350" rtl="0" algn="l">
              <a:lnSpc>
                <a:spcPct val="90000"/>
              </a:lnSpc>
              <a:spcBef>
                <a:spcPts val="1000"/>
              </a:spcBef>
              <a:spcAft>
                <a:spcPts val="0"/>
              </a:spcAft>
              <a:buClr>
                <a:srgbClr val="3F3F3F"/>
              </a:buClr>
              <a:buSzPts val="2000"/>
              <a:buFont typeface="Calibri"/>
              <a:buAutoNum type="arabicPeriod" startAt="9"/>
            </a:pPr>
            <a:r>
              <a:rPr b="1" lang="en-IE" sz="2000">
                <a:solidFill>
                  <a:srgbClr val="3F3F3F"/>
                </a:solidFill>
              </a:rPr>
              <a:t>Open data ja Big data</a:t>
            </a:r>
            <a:endParaRPr/>
          </a:p>
          <a:p>
            <a:pPr indent="-514350" lvl="0" marL="514350" rtl="0" algn="l">
              <a:lnSpc>
                <a:spcPct val="90000"/>
              </a:lnSpc>
              <a:spcBef>
                <a:spcPts val="1000"/>
              </a:spcBef>
              <a:spcAft>
                <a:spcPts val="0"/>
              </a:spcAft>
              <a:buClr>
                <a:srgbClr val="3F3F3F"/>
              </a:buClr>
              <a:buSzPts val="2000"/>
              <a:buFont typeface="Calibri"/>
              <a:buAutoNum type="arabicPeriod" startAt="9"/>
            </a:pPr>
            <a:r>
              <a:rPr b="1" lang="en-IE" sz="2000">
                <a:solidFill>
                  <a:srgbClr val="3F3F3F"/>
                </a:solidFill>
              </a:rPr>
              <a:t>Koodaus ja ohjelmointi</a:t>
            </a:r>
            <a:endParaRPr b="1" i="1" sz="3600">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52"/>
          <p:cNvSpPr txBox="1"/>
          <p:nvPr>
            <p:ph idx="1" type="body"/>
          </p:nvPr>
        </p:nvSpPr>
        <p:spPr>
          <a:xfrm>
            <a:off x="290894" y="1727346"/>
            <a:ext cx="11901000" cy="513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i="1" lang="en-IE">
                <a:solidFill>
                  <a:srgbClr val="3F3F3F"/>
                </a:solidFill>
              </a:rPr>
              <a:t>Jos pystyt vastaamaan kyllä useimpiin näistä kysymyksistä, olet jo lähes YDSI!</a:t>
            </a:r>
            <a:endParaRPr/>
          </a:p>
          <a:p>
            <a:pPr indent="-342900" lvl="0" marL="342900" rtl="0" algn="l">
              <a:lnSpc>
                <a:spcPct val="85000"/>
              </a:lnSpc>
              <a:spcBef>
                <a:spcPts val="1000"/>
              </a:spcBef>
              <a:spcAft>
                <a:spcPts val="0"/>
              </a:spcAft>
              <a:buClr>
                <a:srgbClr val="3F3F3F"/>
              </a:buClr>
              <a:buSzPts val="2400"/>
              <a:buFont typeface="Noto Sans Symbols"/>
              <a:buChar char="❑"/>
            </a:pPr>
            <a:r>
              <a:rPr lang="en-IE">
                <a:solidFill>
                  <a:srgbClr val="3F3F3F"/>
                </a:solidFill>
              </a:rPr>
              <a:t>Uskotko, että sinulla on </a:t>
            </a:r>
            <a:r>
              <a:rPr b="1" lang="en-IE">
                <a:solidFill>
                  <a:srgbClr val="3F3F3F"/>
                </a:solidFill>
              </a:rPr>
              <a:t>kyky muuttaa </a:t>
            </a:r>
            <a:r>
              <a:rPr lang="en-IE">
                <a:solidFill>
                  <a:srgbClr val="3F3F3F"/>
                </a:solidFill>
              </a:rPr>
              <a:t>maailmaa? </a:t>
            </a:r>
            <a:endParaRPr/>
          </a:p>
          <a:p>
            <a:pPr indent="-342900" lvl="0" marL="342900" rtl="0" algn="l">
              <a:lnSpc>
                <a:spcPct val="85000"/>
              </a:lnSpc>
              <a:spcBef>
                <a:spcPts val="1000"/>
              </a:spcBef>
              <a:spcAft>
                <a:spcPts val="0"/>
              </a:spcAft>
              <a:buClr>
                <a:srgbClr val="3F3F3F"/>
              </a:buClr>
              <a:buSzPts val="2400"/>
              <a:buFont typeface="Noto Sans Symbols"/>
              <a:buChar char="❑"/>
            </a:pPr>
            <a:r>
              <a:rPr lang="en-IE">
                <a:solidFill>
                  <a:srgbClr val="3F3F3F"/>
                </a:solidFill>
              </a:rPr>
              <a:t>Arveletko, että pystyt </a:t>
            </a:r>
            <a:r>
              <a:rPr b="1" lang="en-IE">
                <a:solidFill>
                  <a:srgbClr val="3F3F3F"/>
                </a:solidFill>
              </a:rPr>
              <a:t>puuttumaan epäoikeudenmukaisuuteen</a:t>
            </a:r>
            <a:r>
              <a:rPr lang="en-IE">
                <a:solidFill>
                  <a:srgbClr val="3F3F3F"/>
                </a:solidFill>
              </a:rPr>
              <a:t>? </a:t>
            </a:r>
            <a:endParaRPr/>
          </a:p>
          <a:p>
            <a:pPr indent="-342900" lvl="0" marL="342900" rtl="0" algn="l">
              <a:lnSpc>
                <a:spcPct val="85000"/>
              </a:lnSpc>
              <a:spcBef>
                <a:spcPts val="1000"/>
              </a:spcBef>
              <a:spcAft>
                <a:spcPts val="0"/>
              </a:spcAft>
              <a:buClr>
                <a:srgbClr val="3F3F3F"/>
              </a:buClr>
              <a:buSzPts val="2400"/>
              <a:buFont typeface="Noto Sans Symbols"/>
              <a:buChar char="❑"/>
            </a:pPr>
            <a:r>
              <a:rPr lang="en-IE">
                <a:solidFill>
                  <a:srgbClr val="3F3F3F"/>
                </a:solidFill>
              </a:rPr>
              <a:t>Tai ehkä parantamaan paikallista yhteisöäsi?</a:t>
            </a:r>
            <a:endParaRPr/>
          </a:p>
          <a:p>
            <a:pPr indent="-342900" lvl="0" marL="342900" rtl="0" algn="l">
              <a:lnSpc>
                <a:spcPct val="85000"/>
              </a:lnSpc>
              <a:spcBef>
                <a:spcPts val="1000"/>
              </a:spcBef>
              <a:spcAft>
                <a:spcPts val="0"/>
              </a:spcAft>
              <a:buClr>
                <a:srgbClr val="3F3F3F"/>
              </a:buClr>
              <a:buSzPts val="2400"/>
              <a:buFont typeface="Noto Sans Symbols"/>
              <a:buChar char="❑"/>
            </a:pPr>
            <a:r>
              <a:rPr lang="en-IE">
                <a:solidFill>
                  <a:srgbClr val="3F3F3F"/>
                </a:solidFill>
              </a:rPr>
              <a:t>Onko sinulla voimakas halu </a:t>
            </a:r>
            <a:r>
              <a:rPr b="1" lang="en-IE">
                <a:solidFill>
                  <a:srgbClr val="3F3F3F"/>
                </a:solidFill>
              </a:rPr>
              <a:t>antaa vastineeksi jotain takaisin</a:t>
            </a:r>
            <a:r>
              <a:rPr lang="en-IE">
                <a:solidFill>
                  <a:srgbClr val="3F3F3F"/>
                </a:solidFill>
              </a:rPr>
              <a:t>?</a:t>
            </a:r>
            <a:endParaRPr/>
          </a:p>
          <a:p>
            <a:pPr indent="-342900" lvl="0" marL="342900" rtl="0" algn="l">
              <a:lnSpc>
                <a:spcPct val="85000"/>
              </a:lnSpc>
              <a:spcBef>
                <a:spcPts val="600"/>
              </a:spcBef>
              <a:spcAft>
                <a:spcPts val="0"/>
              </a:spcAft>
              <a:buClr>
                <a:srgbClr val="3F3F3F"/>
              </a:buClr>
              <a:buSzPts val="2400"/>
              <a:buFont typeface="Noto Sans Symbols"/>
              <a:buChar char="❑"/>
            </a:pPr>
            <a:r>
              <a:rPr b="1" lang="en-IE">
                <a:solidFill>
                  <a:srgbClr val="3F3F3F"/>
                </a:solidFill>
              </a:rPr>
              <a:t>Oletko herkkä tunnistamaan toisen tarpeet</a:t>
            </a:r>
            <a:r>
              <a:rPr lang="en-IE">
                <a:solidFill>
                  <a:srgbClr val="3F3F3F"/>
                </a:solidFill>
              </a:rPr>
              <a:t>? Parhaita sosiaalisia innovaattoreita ovat he, joilla on vahva kyky empatiaan. He ymmärtävät muiden tarpeet, arvostavat arvoeroja ja monimuotoisuutta. He näkevät maailman empaattisin ja innovatiivisin silmin. He etsivät muita näkökulmia, asiantuntemusta ja luovuutta suunnitellessaan ratkaisuja, jotka perustuvat ihmisten todellisiin kokemuksiin ja tarpeisiin.</a:t>
            </a:r>
            <a:endParaRPr/>
          </a:p>
          <a:p>
            <a:pPr indent="-342900" lvl="0" marL="342900" rtl="0" algn="l">
              <a:lnSpc>
                <a:spcPct val="85000"/>
              </a:lnSpc>
              <a:spcBef>
                <a:spcPts val="1200"/>
              </a:spcBef>
              <a:spcAft>
                <a:spcPts val="0"/>
              </a:spcAft>
              <a:buClr>
                <a:srgbClr val="3F3F3F"/>
              </a:buClr>
              <a:buSzPts val="2400"/>
              <a:buFont typeface="Noto Sans Symbols"/>
              <a:buChar char="❑"/>
            </a:pPr>
            <a:r>
              <a:rPr b="1" lang="en-IE">
                <a:solidFill>
                  <a:srgbClr val="3F3F3F"/>
                </a:solidFill>
              </a:rPr>
              <a:t>Pidätkö ongelmien ratkaisemisesta?</a:t>
            </a:r>
            <a:r>
              <a:rPr lang="en-IE">
                <a:solidFill>
                  <a:srgbClr val="3F3F3F"/>
                </a:solidFill>
              </a:rPr>
              <a:t> Innovaatioita ja luovuutta tarvitaan sosiaalisten innovaatioideoiden matkaan saamiseksi. Sinun ei tarvitse olla kaikkia vastauksia - vain halu etsiä ratkaisuja </a:t>
            </a:r>
            <a:endParaRPr>
              <a:solidFill>
                <a:srgbClr val="3F3F3F"/>
              </a:solidFill>
            </a:endParaRPr>
          </a:p>
          <a:p>
            <a:pPr indent="0" lvl="0" marL="0" rtl="0" algn="ctr">
              <a:lnSpc>
                <a:spcPct val="90000"/>
              </a:lnSpc>
              <a:spcBef>
                <a:spcPts val="1600"/>
              </a:spcBef>
              <a:spcAft>
                <a:spcPts val="0"/>
              </a:spcAft>
              <a:buClr>
                <a:schemeClr val="dk1"/>
              </a:buClr>
              <a:buSzPts val="2400"/>
              <a:buNone/>
            </a:pPr>
            <a:r>
              <a:t/>
            </a:r>
            <a:endParaRPr>
              <a:solidFill>
                <a:srgbClr val="3F3F3F"/>
              </a:solidFill>
            </a:endParaRPr>
          </a:p>
        </p:txBody>
      </p:sp>
      <p:sp>
        <p:nvSpPr>
          <p:cNvPr id="760" name="Google Shape;760;p52"/>
          <p:cNvSpPr txBox="1"/>
          <p:nvPr/>
        </p:nvSpPr>
        <p:spPr>
          <a:xfrm>
            <a:off x="1647651" y="227050"/>
            <a:ext cx="9187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6000">
                <a:solidFill>
                  <a:srgbClr val="A6377D"/>
                </a:solidFill>
                <a:latin typeface="Corben"/>
                <a:ea typeface="Corben"/>
                <a:cs typeface="Corben"/>
                <a:sym typeface="Corben"/>
              </a:rPr>
              <a:t>Arvioinnin aika</a:t>
            </a:r>
            <a:endParaRPr sz="6000">
              <a:solidFill>
                <a:srgbClr val="A6377D"/>
              </a:solidFill>
              <a:latin typeface="Corben"/>
              <a:ea typeface="Corben"/>
              <a:cs typeface="Corben"/>
              <a:sym typeface="Corben"/>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3"/>
          <p:cNvSpPr txBox="1"/>
          <p:nvPr>
            <p:ph idx="1" type="body"/>
          </p:nvPr>
        </p:nvSpPr>
        <p:spPr>
          <a:xfrm>
            <a:off x="485575" y="1065961"/>
            <a:ext cx="11356500" cy="5320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ED2A59"/>
              </a:buClr>
              <a:buSzPts val="2400"/>
              <a:buNone/>
            </a:pPr>
            <a:r>
              <a:rPr b="1" lang="en-IE" sz="2400">
                <a:solidFill>
                  <a:srgbClr val="ED2A59"/>
                </a:solidFill>
                <a:latin typeface="Calibri"/>
                <a:ea typeface="Calibri"/>
                <a:cs typeface="Calibri"/>
                <a:sym typeface="Calibri"/>
              </a:rPr>
              <a:t>Moduuli 1, </a:t>
            </a:r>
            <a:r>
              <a:rPr b="1" lang="en-IE">
                <a:solidFill>
                  <a:srgbClr val="ED2A59"/>
                </a:solidFill>
                <a:latin typeface="Calibri"/>
                <a:ea typeface="Calibri"/>
                <a:cs typeface="Calibri"/>
                <a:sym typeface="Calibri"/>
              </a:rPr>
              <a:t>Aihe</a:t>
            </a:r>
            <a:r>
              <a:rPr b="1" lang="en-IE" sz="2400">
                <a:solidFill>
                  <a:srgbClr val="ED2A59"/>
                </a:solidFill>
                <a:latin typeface="Calibri"/>
                <a:ea typeface="Calibri"/>
                <a:cs typeface="Calibri"/>
                <a:sym typeface="Calibri"/>
              </a:rPr>
              <a:t> 3 </a:t>
            </a:r>
            <a:r>
              <a:rPr lang="en-IE" sz="2400">
                <a:solidFill>
                  <a:srgbClr val="3F3F3F"/>
                </a:solidFill>
                <a:latin typeface="Calibri"/>
                <a:ea typeface="Calibri"/>
                <a:cs typeface="Calibri"/>
                <a:sym typeface="Calibri"/>
              </a:rPr>
              <a:t>Selittää digitaalisen sosiaalisen innovaation erityyppiset tekniikat esimerkk</a:t>
            </a:r>
            <a:r>
              <a:rPr lang="en-IE">
                <a:solidFill>
                  <a:srgbClr val="3F3F3F"/>
                </a:solidFill>
              </a:rPr>
              <a:t>ien avulla eli</a:t>
            </a:r>
            <a:r>
              <a:rPr lang="en-IE" sz="2400">
                <a:solidFill>
                  <a:srgbClr val="3F3F3F"/>
                </a:solidFill>
                <a:latin typeface="Calibri"/>
                <a:ea typeface="Calibri"/>
                <a:cs typeface="Calibri"/>
                <a:sym typeface="Calibri"/>
              </a:rPr>
              <a:t> kuinka ne vaikuttavat jo syvällisesti maailmalla. Keskitytään nuorten voimaan ja potentiaaliin olla digitaalisia sosiaalisia innovaattoreita ja osoitetaan, kuinka YDSIt ratkaisevat ja rakentavat parempaa tulevaisuutta maailmalle. Näytämme, kuinka he soveltavat erityisesti digitaalista tietoa, tekniikkaa, resursseja ja intohimojaan muutta</a:t>
            </a:r>
            <a:r>
              <a:rPr lang="en-IE">
                <a:solidFill>
                  <a:srgbClr val="3F3F3F"/>
                </a:solidFill>
              </a:rPr>
              <a:t>essaan</a:t>
            </a:r>
            <a:r>
              <a:rPr lang="en-IE" sz="2400">
                <a:solidFill>
                  <a:srgbClr val="3F3F3F"/>
                </a:solidFill>
                <a:latin typeface="Calibri"/>
                <a:ea typeface="Calibri"/>
                <a:cs typeface="Calibri"/>
                <a:sym typeface="Calibri"/>
              </a:rPr>
              <a:t> elämää ja yhteisöjä vähäisillä resursseilla.</a:t>
            </a:r>
            <a:br>
              <a:rPr lang="en-IE" sz="2400">
                <a:solidFill>
                  <a:srgbClr val="3F3F3F"/>
                </a:solidFill>
                <a:latin typeface="Calibri"/>
                <a:ea typeface="Calibri"/>
                <a:cs typeface="Calibri"/>
                <a:sym typeface="Calibri"/>
              </a:rPr>
            </a:br>
            <a:endParaRPr sz="1000">
              <a:solidFill>
                <a:srgbClr val="3F3F3F"/>
              </a:solidFill>
              <a:latin typeface="Calibri"/>
              <a:ea typeface="Calibri"/>
              <a:cs typeface="Calibri"/>
              <a:sym typeface="Calibri"/>
            </a:endParaRPr>
          </a:p>
          <a:p>
            <a:pPr indent="0" lvl="0" marL="0" rtl="0" algn="ctr">
              <a:lnSpc>
                <a:spcPct val="100000"/>
              </a:lnSpc>
              <a:spcBef>
                <a:spcPts val="0"/>
              </a:spcBef>
              <a:spcAft>
                <a:spcPts val="0"/>
              </a:spcAft>
              <a:buClr>
                <a:srgbClr val="ED2A59"/>
              </a:buClr>
              <a:buSzPts val="3200"/>
              <a:buNone/>
            </a:pPr>
            <a:r>
              <a:rPr b="1" lang="en-IE" sz="3200">
                <a:solidFill>
                  <a:srgbClr val="ED2A59"/>
                </a:solidFill>
              </a:rPr>
              <a:t>"Digitaaliset tekniikat ovat voimaannuttamisen </a:t>
            </a:r>
            <a:r>
              <a:rPr b="1" lang="en-IE" sz="3200">
                <a:solidFill>
                  <a:srgbClr val="ED2A59"/>
                </a:solidFill>
              </a:rPr>
              <a:t>työkaluja</a:t>
            </a:r>
            <a:r>
              <a:rPr b="1" lang="en-IE" sz="3200">
                <a:solidFill>
                  <a:srgbClr val="ED2A59"/>
                </a:solidFill>
              </a:rPr>
              <a:t>"</a:t>
            </a:r>
            <a:endParaRPr sz="1000">
              <a:solidFill>
                <a:srgbClr val="3F3F3F"/>
              </a:solidFill>
              <a:latin typeface="Calibri"/>
              <a:ea typeface="Calibri"/>
              <a:cs typeface="Calibri"/>
              <a:sym typeface="Calibri"/>
            </a:endParaRPr>
          </a:p>
          <a:p>
            <a:pPr indent="-457200" lvl="0" marL="457200" rtl="0" algn="l">
              <a:lnSpc>
                <a:spcPct val="90000"/>
              </a:lnSpc>
              <a:spcBef>
                <a:spcPts val="1000"/>
              </a:spcBef>
              <a:spcAft>
                <a:spcPts val="0"/>
              </a:spcAft>
              <a:buClr>
                <a:srgbClr val="3F3F3F"/>
              </a:buClr>
              <a:buSzPts val="2400"/>
              <a:buFont typeface="Noto Sans Symbols"/>
              <a:buChar char="✔"/>
            </a:pPr>
            <a:r>
              <a:rPr b="1" lang="en-IE" sz="2400">
                <a:solidFill>
                  <a:srgbClr val="3F3F3F"/>
                </a:solidFill>
              </a:rPr>
              <a:t>Miten digitaalinen sosiaalinen innovaatio muuttaa sosiaalisia, taloudellisia, terveydellisiä ja ympäristöllisiä näkymiä Euroopassa</a:t>
            </a:r>
            <a:endParaRPr/>
          </a:p>
          <a:p>
            <a:pPr indent="-457200" lvl="0" marL="457200" rtl="0" algn="l">
              <a:lnSpc>
                <a:spcPct val="90000"/>
              </a:lnSpc>
              <a:spcBef>
                <a:spcPts val="1000"/>
              </a:spcBef>
              <a:spcAft>
                <a:spcPts val="0"/>
              </a:spcAft>
              <a:buClr>
                <a:srgbClr val="3F3F3F"/>
              </a:buClr>
              <a:buSzPts val="2400"/>
              <a:buFont typeface="Noto Sans Symbols"/>
              <a:buChar char="✔"/>
            </a:pPr>
            <a:r>
              <a:rPr b="1" lang="en-IE" sz="2400">
                <a:solidFill>
                  <a:srgbClr val="3F3F3F"/>
                </a:solidFill>
              </a:rPr>
              <a:t>Eri tekniikoiden voima, kuten </a:t>
            </a:r>
            <a:r>
              <a:rPr b="1" lang="en-IE">
                <a:solidFill>
                  <a:srgbClr val="3F3F3F"/>
                </a:solidFill>
              </a:rPr>
              <a:t>tekoäly</a:t>
            </a:r>
            <a:r>
              <a:rPr b="1" lang="en-IE" sz="2400">
                <a:solidFill>
                  <a:srgbClr val="3F3F3F"/>
                </a:solidFill>
              </a:rPr>
              <a:t>, </a:t>
            </a:r>
            <a:r>
              <a:rPr b="1" lang="en-IE">
                <a:solidFill>
                  <a:srgbClr val="3F3F3F"/>
                </a:solidFill>
              </a:rPr>
              <a:t>lohkoketju</a:t>
            </a:r>
            <a:r>
              <a:rPr b="1" lang="en-IE" sz="2400">
                <a:solidFill>
                  <a:srgbClr val="3F3F3F"/>
                </a:solidFill>
              </a:rPr>
              <a:t>, pilvianalytiikka, IOT (Internet of Things)… </a:t>
            </a:r>
            <a:endParaRPr/>
          </a:p>
          <a:p>
            <a:pPr indent="-457200" lvl="0" marL="457200" rtl="0" algn="l">
              <a:lnSpc>
                <a:spcPct val="90000"/>
              </a:lnSpc>
              <a:spcBef>
                <a:spcPts val="1000"/>
              </a:spcBef>
              <a:spcAft>
                <a:spcPts val="0"/>
              </a:spcAft>
              <a:buClr>
                <a:srgbClr val="3F3F3F"/>
              </a:buClr>
              <a:buSzPts val="2400"/>
              <a:buFont typeface="Noto Sans Symbols"/>
              <a:buChar char="✔"/>
            </a:pPr>
            <a:r>
              <a:rPr b="1" lang="en-IE" sz="2400">
                <a:solidFill>
                  <a:srgbClr val="3F3F3F"/>
                </a:solidFill>
              </a:rPr>
              <a:t>Miten nuoret näyttävät jo tietä ja nousevat johtajiksi digitaalisen sosiaalisen innovaatioiden käyttäjinä</a:t>
            </a:r>
            <a:endParaRPr>
              <a:solidFill>
                <a:srgbClr val="3F3F3F"/>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solidFill>
                <a:srgbClr val="3F3F3F"/>
              </a:solidFill>
            </a:endParaRPr>
          </a:p>
        </p:txBody>
      </p:sp>
      <p:sp>
        <p:nvSpPr>
          <p:cNvPr id="766" name="Google Shape;766;p53"/>
          <p:cNvSpPr txBox="1"/>
          <p:nvPr/>
        </p:nvSpPr>
        <p:spPr>
          <a:xfrm>
            <a:off x="725020" y="141490"/>
            <a:ext cx="10066710" cy="112093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F3F3F"/>
              </a:buClr>
              <a:buSzPts val="6600"/>
              <a:buFont typeface="Arial"/>
              <a:buNone/>
            </a:pPr>
            <a:r>
              <a:rPr b="1" lang="en-IE" sz="6600">
                <a:solidFill>
                  <a:srgbClr val="3F3F3F"/>
                </a:solidFill>
                <a:latin typeface="Calibri"/>
                <a:ea typeface="Calibri"/>
                <a:cs typeface="Calibri"/>
                <a:sym typeface="Calibri"/>
              </a:rPr>
              <a:t>AIHE 3</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doughnut, donut, food, close&#10;&#10;Description automatically generated" id="771" name="Google Shape;771;p54"/>
          <p:cNvPicPr preferRelativeResize="0"/>
          <p:nvPr>
            <p:ph idx="2" type="pic"/>
          </p:nvPr>
        </p:nvPicPr>
        <p:blipFill rotWithShape="1">
          <a:blip r:embed="rId3">
            <a:alphaModFix/>
          </a:blip>
          <a:srcRect b="0" l="33329" r="33329" t="0"/>
          <a:stretch/>
        </p:blipFill>
        <p:spPr>
          <a:xfrm>
            <a:off x="8755811" y="0"/>
            <a:ext cx="3436189" cy="6872292"/>
          </a:xfrm>
          <a:prstGeom prst="rect">
            <a:avLst/>
          </a:prstGeom>
          <a:noFill/>
          <a:ln>
            <a:noFill/>
          </a:ln>
        </p:spPr>
      </p:pic>
      <p:sp>
        <p:nvSpPr>
          <p:cNvPr id="772" name="Google Shape;772;p54"/>
          <p:cNvSpPr txBox="1"/>
          <p:nvPr>
            <p:ph idx="1" type="body"/>
          </p:nvPr>
        </p:nvSpPr>
        <p:spPr>
          <a:xfrm>
            <a:off x="261249" y="171250"/>
            <a:ext cx="8451000" cy="7155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3F3F3F"/>
              </a:buClr>
              <a:buSzPts val="2400"/>
              <a:buNone/>
            </a:pPr>
            <a:r>
              <a:rPr b="1" lang="en-IE">
                <a:solidFill>
                  <a:srgbClr val="3F3F3F"/>
                </a:solidFill>
              </a:rPr>
              <a:t>Euroopan digitaalinen muuttuminen kiihtyy uusien tekniikoiden </a:t>
            </a:r>
            <a:r>
              <a:rPr lang="en-IE">
                <a:solidFill>
                  <a:srgbClr val="3F3F3F"/>
                </a:solidFill>
              </a:rPr>
              <a:t>kuten </a:t>
            </a:r>
            <a:r>
              <a:rPr b="1" i="1" lang="en-IE">
                <a:solidFill>
                  <a:srgbClr val="EF619A"/>
                </a:solidFill>
              </a:rPr>
              <a:t>tekoälyn, robotiikan, pilvipalvelujen</a:t>
            </a:r>
            <a:r>
              <a:rPr i="1" lang="en-IE">
                <a:solidFill>
                  <a:srgbClr val="EF619A"/>
                </a:solidFill>
              </a:rPr>
              <a:t> </a:t>
            </a:r>
            <a:r>
              <a:rPr i="1" lang="en-IE"/>
              <a:t>ja</a:t>
            </a:r>
            <a:r>
              <a:rPr i="1" lang="en-IE">
                <a:solidFill>
                  <a:srgbClr val="EF619A"/>
                </a:solidFill>
              </a:rPr>
              <a:t> </a:t>
            </a:r>
            <a:r>
              <a:rPr b="1" i="1" lang="en-IE">
                <a:solidFill>
                  <a:srgbClr val="EF619A"/>
                </a:solidFill>
              </a:rPr>
              <a:t>lohkoketjun </a:t>
            </a:r>
            <a:r>
              <a:rPr b="1" lang="en-IE">
                <a:solidFill>
                  <a:srgbClr val="3F3F3F"/>
                </a:solidFill>
              </a:rPr>
              <a:t>nopean kehityksen myötä </a:t>
            </a:r>
            <a:r>
              <a:rPr lang="en-IE">
                <a:solidFill>
                  <a:srgbClr val="3F3F3F"/>
                </a:solidFill>
              </a:rPr>
              <a:t>. Aikaisempien merkittävien teknisten edistysaskeleiden tapaan digitalisointi vaikuttaa ihmisten elämään, vuorovaikutukseen, opiskeluun ja työskentelyyn. DSI:llä on valtava kyky kiihdyttää muutosta digitalisoinnin myönteisillä vaikutuksilla ja sillä, miten se vaikuttaa ihmisten elämään, vuorovaikutukseen, työskentelyyn ja opiskeluun.</a:t>
            </a:r>
            <a:endParaRPr>
              <a:solidFill>
                <a:srgbClr val="3F3F3F"/>
              </a:solidFill>
            </a:endParaRPr>
          </a:p>
          <a:p>
            <a:pPr indent="0" lvl="0" marL="0" rtl="0" algn="l">
              <a:lnSpc>
                <a:spcPct val="80000"/>
              </a:lnSpc>
              <a:spcBef>
                <a:spcPts val="0"/>
              </a:spcBef>
              <a:spcAft>
                <a:spcPts val="0"/>
              </a:spcAft>
              <a:buClr>
                <a:schemeClr val="dk1"/>
              </a:buClr>
              <a:buSzPts val="1000"/>
              <a:buNone/>
            </a:pPr>
            <a:r>
              <a:t/>
            </a:r>
            <a:endParaRPr sz="1000">
              <a:solidFill>
                <a:srgbClr val="3F3F3F"/>
              </a:solidFill>
            </a:endParaRPr>
          </a:p>
          <a:p>
            <a:pPr indent="0" lvl="0" marL="0" rtl="0" algn="l">
              <a:lnSpc>
                <a:spcPct val="80000"/>
              </a:lnSpc>
              <a:spcBef>
                <a:spcPts val="0"/>
              </a:spcBef>
              <a:spcAft>
                <a:spcPts val="0"/>
              </a:spcAft>
              <a:buClr>
                <a:srgbClr val="3F3F3F"/>
              </a:buClr>
              <a:buSzPts val="2400"/>
              <a:buNone/>
            </a:pPr>
            <a:r>
              <a:rPr b="1" i="0" lang="en-IE">
                <a:solidFill>
                  <a:srgbClr val="3F3F3F"/>
                </a:solidFill>
              </a:rPr>
              <a:t>Digitaaliset taidot eivät ole vain teknisten taitojen oppimista ja kehittämistä. </a:t>
            </a:r>
            <a:r>
              <a:rPr b="0" i="0" lang="en-IE">
                <a:solidFill>
                  <a:srgbClr val="3F3F3F"/>
                </a:solidFill>
              </a:rPr>
              <a:t>Niihin sisältyy myös tieto- ja viestintätekniikan </a:t>
            </a:r>
            <a:r>
              <a:rPr b="1" i="1" lang="en-IE">
                <a:solidFill>
                  <a:srgbClr val="EF619A"/>
                </a:solidFill>
              </a:rPr>
              <a:t>arvojen, asenteiden, säädösten </a:t>
            </a:r>
            <a:r>
              <a:rPr i="1" lang="en-IE">
                <a:solidFill>
                  <a:srgbClr val="3F3F3F"/>
                </a:solidFill>
              </a:rPr>
              <a:t>ja</a:t>
            </a:r>
            <a:r>
              <a:rPr b="1" i="1" lang="en-IE">
                <a:solidFill>
                  <a:srgbClr val="3F3F3F"/>
                </a:solidFill>
              </a:rPr>
              <a:t> </a:t>
            </a:r>
            <a:r>
              <a:rPr b="1" i="1" lang="en-IE">
                <a:solidFill>
                  <a:srgbClr val="EF619A"/>
                </a:solidFill>
              </a:rPr>
              <a:t>etiikan</a:t>
            </a:r>
            <a:r>
              <a:rPr b="1" i="1" lang="en-IE">
                <a:solidFill>
                  <a:srgbClr val="3F3F3F"/>
                </a:solidFill>
              </a:rPr>
              <a:t> </a:t>
            </a:r>
            <a:r>
              <a:rPr lang="en-IE">
                <a:solidFill>
                  <a:srgbClr val="3F3F3F"/>
                </a:solidFill>
              </a:rPr>
              <a:t>tuntemuksen </a:t>
            </a:r>
            <a:r>
              <a:rPr b="0" i="0" lang="en-IE">
                <a:solidFill>
                  <a:srgbClr val="3F3F3F"/>
                </a:solidFill>
              </a:rPr>
              <a:t>hankkiminen</a:t>
            </a:r>
            <a:r>
              <a:rPr lang="en-IE">
                <a:solidFill>
                  <a:srgbClr val="3F3F3F"/>
                </a:solidFill>
              </a:rPr>
              <a:t> niin, että voidaan hyödyntää</a:t>
            </a:r>
            <a:r>
              <a:rPr b="0" i="0" lang="en-IE">
                <a:solidFill>
                  <a:srgbClr val="3F3F3F"/>
                </a:solidFill>
              </a:rPr>
              <a:t> tekniik</a:t>
            </a:r>
            <a:r>
              <a:rPr lang="en-IE">
                <a:solidFill>
                  <a:srgbClr val="3F3F3F"/>
                </a:solidFill>
              </a:rPr>
              <a:t>kaa maksimaalisesti</a:t>
            </a:r>
            <a:r>
              <a:rPr b="0" i="0" lang="en-IE">
                <a:solidFill>
                  <a:srgbClr val="3F3F3F"/>
                </a:solidFill>
              </a:rPr>
              <a:t>. Lisäksi niihin liittyy </a:t>
            </a:r>
            <a:r>
              <a:rPr b="1" i="1" lang="en-IE">
                <a:solidFill>
                  <a:srgbClr val="EF619A"/>
                </a:solidFill>
              </a:rPr>
              <a:t>ajattelua</a:t>
            </a:r>
            <a:r>
              <a:rPr b="0" i="0" lang="en-IE">
                <a:solidFill>
                  <a:srgbClr val="3F3F3F"/>
                </a:solidFill>
              </a:rPr>
              <a:t> ja tekniikan avulla saatujen </a:t>
            </a:r>
            <a:r>
              <a:rPr b="1" i="1" lang="en-IE">
                <a:solidFill>
                  <a:srgbClr val="EF619A"/>
                </a:solidFill>
              </a:rPr>
              <a:t>tietojen vastuullinen käyttö.</a:t>
            </a:r>
            <a:br>
              <a:rPr b="1" i="1" lang="en-IE">
                <a:solidFill>
                  <a:srgbClr val="EF619A"/>
                </a:solidFill>
              </a:rPr>
            </a:br>
            <a:endParaRPr b="1" i="1" sz="1000">
              <a:solidFill>
                <a:srgbClr val="EF619A"/>
              </a:solidFill>
            </a:endParaRPr>
          </a:p>
          <a:p>
            <a:pPr indent="0" lvl="0" marL="0" rtl="0" algn="l">
              <a:lnSpc>
                <a:spcPct val="80000"/>
              </a:lnSpc>
              <a:spcBef>
                <a:spcPts val="0"/>
              </a:spcBef>
              <a:spcAft>
                <a:spcPts val="0"/>
              </a:spcAft>
              <a:buClr>
                <a:srgbClr val="3F3F3F"/>
              </a:buClr>
              <a:buSzPts val="2400"/>
              <a:buNone/>
            </a:pPr>
            <a:r>
              <a:rPr b="1" lang="en-IE">
                <a:solidFill>
                  <a:srgbClr val="3F3F3F"/>
                </a:solidFill>
              </a:rPr>
              <a:t>Digitaalisen sosiaalisen innovaation yritykset ovat teknologia- ja verkkopohjaista liiketoimintaa. </a:t>
            </a:r>
            <a:r>
              <a:rPr lang="en-IE">
                <a:solidFill>
                  <a:srgbClr val="3F3F3F"/>
                </a:solidFill>
              </a:rPr>
              <a:t>Pohjimmiltasi olet </a:t>
            </a:r>
            <a:r>
              <a:rPr b="1" i="1" lang="en-IE">
                <a:solidFill>
                  <a:srgbClr val="EF619A"/>
                </a:solidFill>
              </a:rPr>
              <a:t>verkko-yrittäjä</a:t>
            </a:r>
            <a:r>
              <a:rPr lang="en-IE">
                <a:solidFill>
                  <a:srgbClr val="3F3F3F"/>
                </a:solidFill>
              </a:rPr>
              <a:t>, joka käynnistää </a:t>
            </a:r>
            <a:r>
              <a:rPr b="1" i="1" lang="en-IE">
                <a:solidFill>
                  <a:srgbClr val="EF619A"/>
                </a:solidFill>
              </a:rPr>
              <a:t>verkkoyrityksen</a:t>
            </a:r>
            <a:r>
              <a:rPr lang="en-IE">
                <a:solidFill>
                  <a:srgbClr val="3F3F3F"/>
                </a:solidFill>
              </a:rPr>
              <a:t>. Menestyäksesi alallasi sinun on edistettävä </a:t>
            </a:r>
            <a:r>
              <a:rPr b="1" i="1" lang="en-IE">
                <a:solidFill>
                  <a:srgbClr val="EF619A"/>
                </a:solidFill>
              </a:rPr>
              <a:t>verkkoyrittäjyyskulttuuria</a:t>
            </a:r>
            <a:r>
              <a:rPr lang="en-IE">
                <a:solidFill>
                  <a:srgbClr val="3F3F3F"/>
                </a:solidFill>
              </a:rPr>
              <a:t> useilla keskeisillä verkko- ja digitaalisilla taidoilla, jotka sisältyvät digitaalisiin taitoihin.</a:t>
            </a:r>
            <a:endParaRPr>
              <a:solidFill>
                <a:srgbClr val="3F3F3F"/>
              </a:solidFill>
            </a:endParaRPr>
          </a:p>
          <a:p>
            <a:pPr indent="0" lvl="0" marL="0" rtl="0" algn="l">
              <a:lnSpc>
                <a:spcPct val="90000"/>
              </a:lnSpc>
              <a:spcBef>
                <a:spcPts val="0"/>
              </a:spcBef>
              <a:spcAft>
                <a:spcPts val="0"/>
              </a:spcAft>
              <a:buClr>
                <a:schemeClr val="dk1"/>
              </a:buClr>
              <a:buSzPts val="2400"/>
              <a:buNone/>
            </a:pPr>
            <a:r>
              <a:t/>
            </a:r>
            <a:endParaRPr>
              <a:solidFill>
                <a:srgbClr val="3F3F3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descr="A person sitting at a table with a computer&#10;&#10;Description automatically generated with medium confidence" id="777" name="Google Shape;777;p55"/>
          <p:cNvPicPr preferRelativeResize="0"/>
          <p:nvPr>
            <p:ph idx="2" type="pic"/>
          </p:nvPr>
        </p:nvPicPr>
        <p:blipFill rotWithShape="1">
          <a:blip r:embed="rId3">
            <a:alphaModFix/>
          </a:blip>
          <a:srcRect b="23379" l="0" r="0" t="23380"/>
          <a:stretch/>
        </p:blipFill>
        <p:spPr>
          <a:xfrm>
            <a:off x="6251430" y="1416999"/>
            <a:ext cx="5940570" cy="4744089"/>
          </a:xfrm>
          <a:prstGeom prst="rect">
            <a:avLst/>
          </a:prstGeom>
          <a:noFill/>
          <a:ln>
            <a:noFill/>
          </a:ln>
        </p:spPr>
      </p:pic>
      <p:sp>
        <p:nvSpPr>
          <p:cNvPr id="778" name="Google Shape;778;p55"/>
          <p:cNvSpPr txBox="1"/>
          <p:nvPr>
            <p:ph idx="1" type="body"/>
          </p:nvPr>
        </p:nvSpPr>
        <p:spPr>
          <a:xfrm>
            <a:off x="392825" y="1557897"/>
            <a:ext cx="5703300" cy="5005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sz="2300">
                <a:solidFill>
                  <a:srgbClr val="3F3F3F"/>
                </a:solidFill>
              </a:rPr>
              <a:t>Seuraavassa aiheessa siirrytään joihinkin keskeisiin tekniikoihin, jotka voivat mahdollistaa sosiaalisen innovaation. Älä pelkää - näytämme kuinka helppoa nämä tekniikat ovat .. tutustut lohkoketjuun, tekoälyyn, pilvianalytiikkaan, pilvipalveluihin, massadataan, esineiden internetiin (IOT) ... ja tutustut siihen, miten kaikki nämä digitaaliset tekniikat ja ratkaisut toimivat yhdessä digitaalisen sosiaalisen innovaation kanssa. Tarkastelemme myös joitain tapaustutkimuksia siitä, miten nuoret digitaaliset sosiaaliset innovaattorit ovat kehittäneet omat ratkaisunsa näiden työkalujen tai niiden yhdistelmien avulla.</a:t>
            </a:r>
            <a:endParaRPr sz="2300"/>
          </a:p>
        </p:txBody>
      </p:sp>
      <p:sp>
        <p:nvSpPr>
          <p:cNvPr id="779" name="Google Shape;779;p55"/>
          <p:cNvSpPr txBox="1"/>
          <p:nvPr>
            <p:ph idx="3" type="body"/>
          </p:nvPr>
        </p:nvSpPr>
        <p:spPr>
          <a:xfrm>
            <a:off x="392825" y="104925"/>
            <a:ext cx="5703300" cy="1524600"/>
          </a:xfrm>
          <a:prstGeom prst="rect">
            <a:avLst/>
          </a:prstGeom>
          <a:solidFill>
            <a:srgbClr val="FDA81F"/>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3F3F3F"/>
              </a:buClr>
              <a:buSzPts val="3200"/>
              <a:buNone/>
            </a:pPr>
            <a:r>
              <a:rPr b="1" lang="en-IE" sz="3200">
                <a:solidFill>
                  <a:srgbClr val="3F3F3F"/>
                </a:solidFill>
              </a:rPr>
              <a:t>Teknologian voima  digitaalisessa sosiaalisessa innovaatiossa</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6"/>
          <p:cNvSpPr txBox="1"/>
          <p:nvPr>
            <p:ph idx="1" type="body"/>
          </p:nvPr>
        </p:nvSpPr>
        <p:spPr>
          <a:xfrm>
            <a:off x="3201261" y="1173072"/>
            <a:ext cx="8278533" cy="17023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Lohkoketju</a:t>
            </a:r>
            <a:r>
              <a:rPr lang="en-IE" sz="3200"/>
              <a:t> </a:t>
            </a:r>
            <a:r>
              <a:rPr lang="en-IE" sz="3200">
                <a:solidFill>
                  <a:srgbClr val="3F3F3F"/>
                </a:solidFill>
              </a:rPr>
              <a:t>yhdistää</a:t>
            </a:r>
            <a:r>
              <a:rPr lang="en-IE" sz="3200">
                <a:solidFill>
                  <a:srgbClr val="3F3F3F"/>
                </a:solidFill>
              </a:rPr>
              <a:t> tietoja</a:t>
            </a:r>
            <a:endParaRPr>
              <a:solidFill>
                <a:srgbClr val="3F3F3F"/>
              </a:solidFill>
            </a:endParaRPr>
          </a:p>
          <a:p>
            <a:pPr indent="0" lvl="0" marL="0" rtl="0" algn="l">
              <a:lnSpc>
                <a:spcPct val="90000"/>
              </a:lnSpc>
              <a:spcBef>
                <a:spcPts val="1000"/>
              </a:spcBef>
              <a:spcAft>
                <a:spcPts val="0"/>
              </a:spcAft>
              <a:buClr>
                <a:schemeClr val="lt1"/>
              </a:buClr>
              <a:buSzPts val="2400"/>
              <a:buNone/>
            </a:pPr>
            <a:r>
              <a:t/>
            </a:r>
            <a:endParaRPr>
              <a:solidFill>
                <a:srgbClr val="3F3F3F"/>
              </a:solidFill>
            </a:endParaRPr>
          </a:p>
          <a:p>
            <a:pPr indent="0" lvl="0" marL="0" rtl="0" algn="l">
              <a:lnSpc>
                <a:spcPct val="90000"/>
              </a:lnSpc>
              <a:spcBef>
                <a:spcPts val="1000"/>
              </a:spcBef>
              <a:spcAft>
                <a:spcPts val="0"/>
              </a:spcAft>
              <a:buClr>
                <a:schemeClr val="lt1"/>
              </a:buClr>
              <a:buSzPts val="2400"/>
              <a:buNone/>
            </a:pPr>
            <a:r>
              <a:t/>
            </a:r>
            <a:endParaRPr>
              <a:solidFill>
                <a:srgbClr val="3F3F3F"/>
              </a:solidFill>
            </a:endParaRPr>
          </a:p>
        </p:txBody>
      </p:sp>
      <p:sp>
        <p:nvSpPr>
          <p:cNvPr id="785" name="Google Shape;785;p56"/>
          <p:cNvSpPr txBox="1"/>
          <p:nvPr>
            <p:ph idx="3" type="body"/>
          </p:nvPr>
        </p:nvSpPr>
        <p:spPr>
          <a:xfrm>
            <a:off x="4522756" y="245809"/>
            <a:ext cx="7923750"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IE" sz="5400"/>
              <a:t>Lohkoketju</a:t>
            </a:r>
            <a:endParaRPr/>
          </a:p>
        </p:txBody>
      </p:sp>
      <p:pic>
        <p:nvPicPr>
          <p:cNvPr id="786" name="Google Shape;786;p56">
            <a:hlinkClick r:id="rId3"/>
          </p:cNvPr>
          <p:cNvPicPr preferRelativeResize="0"/>
          <p:nvPr/>
        </p:nvPicPr>
        <p:blipFill rotWithShape="1">
          <a:blip r:embed="rId4">
            <a:alphaModFix/>
          </a:blip>
          <a:srcRect b="0" l="0" r="0" t="0"/>
          <a:stretch/>
        </p:blipFill>
        <p:spPr>
          <a:xfrm>
            <a:off x="4399984" y="2335794"/>
            <a:ext cx="7262534" cy="3847368"/>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787" name="Google Shape;787;p56"/>
          <p:cNvSpPr txBox="1"/>
          <p:nvPr/>
        </p:nvSpPr>
        <p:spPr>
          <a:xfrm>
            <a:off x="88550" y="2955305"/>
            <a:ext cx="4311300" cy="2416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Katso </a:t>
            </a:r>
            <a:r>
              <a:rPr b="1" lang="en-IE" sz="4000">
                <a:solidFill>
                  <a:schemeClr val="lt1"/>
                </a:solidFill>
                <a:latin typeface="Calibri"/>
                <a:ea typeface="Calibri"/>
                <a:cs typeface="Calibri"/>
                <a:sym typeface="Calibri"/>
              </a:rPr>
              <a:t>video</a:t>
            </a:r>
            <a:r>
              <a:rPr b="1" lang="en-IE" sz="4000">
                <a:solidFill>
                  <a:schemeClr val="lt1"/>
                </a:solidFill>
                <a:latin typeface="Calibri"/>
                <a:ea typeface="Calibri"/>
                <a:cs typeface="Calibri"/>
                <a:sym typeface="Calibri"/>
              </a:rPr>
              <a:t>, </a:t>
            </a:r>
            <a:endParaRPr b="1" sz="4000">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joka selittää lohkoketjun perusteet!</a:t>
            </a:r>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57"/>
          <p:cNvSpPr txBox="1"/>
          <p:nvPr>
            <p:ph idx="1" type="body"/>
          </p:nvPr>
        </p:nvSpPr>
        <p:spPr>
          <a:xfrm>
            <a:off x="3827300" y="330325"/>
            <a:ext cx="7540500" cy="6249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None/>
            </a:pPr>
            <a:r>
              <a:t/>
            </a:r>
            <a:endParaRPr sz="1400">
              <a:solidFill>
                <a:srgbClr val="3F3F3F"/>
              </a:solidFill>
            </a:endParaRPr>
          </a:p>
          <a:p>
            <a:pPr indent="0" lvl="0" marL="0" rtl="0" algn="l">
              <a:lnSpc>
                <a:spcPct val="90000"/>
              </a:lnSpc>
              <a:spcBef>
                <a:spcPts val="0"/>
              </a:spcBef>
              <a:spcAft>
                <a:spcPts val="0"/>
              </a:spcAft>
              <a:buClr>
                <a:srgbClr val="ED2A59"/>
              </a:buClr>
              <a:buSzPts val="3200"/>
              <a:buNone/>
            </a:pPr>
            <a:r>
              <a:rPr b="1" lang="en-IE" sz="3200">
                <a:solidFill>
                  <a:srgbClr val="ED2A59"/>
                </a:solidFill>
                <a:latin typeface="Arial"/>
                <a:ea typeface="Arial"/>
                <a:cs typeface="Arial"/>
                <a:sym typeface="Arial"/>
              </a:rPr>
              <a:t>Rahalähetys</a:t>
            </a:r>
            <a:endParaRPr b="1" sz="3200" u="sng">
              <a:solidFill>
                <a:srgbClr val="ED2A59"/>
              </a:solidFill>
              <a:latin typeface="Arial"/>
              <a:ea typeface="Arial"/>
              <a:cs typeface="Arial"/>
              <a:sym typeface="Arial"/>
              <a:hlinkClick r:id="rId3">
                <a:extLst>
                  <a:ext uri="{A12FA001-AC4F-418D-AE19-62706E023703}">
                    <ahyp:hlinkClr val="tx"/>
                  </a:ext>
                </a:extLst>
              </a:hlinkClick>
            </a:endParaRPr>
          </a:p>
          <a:p>
            <a:pPr indent="0" lvl="0" marL="0" rtl="0" algn="l">
              <a:lnSpc>
                <a:spcPct val="90000"/>
              </a:lnSpc>
              <a:spcBef>
                <a:spcPts val="0"/>
              </a:spcBef>
              <a:spcAft>
                <a:spcPts val="0"/>
              </a:spcAft>
              <a:buClr>
                <a:srgbClr val="ED2A59"/>
              </a:buClr>
              <a:buSzPts val="2400"/>
              <a:buNone/>
            </a:pPr>
            <a:r>
              <a:rPr lang="en-IE" u="sng">
                <a:solidFill>
                  <a:srgbClr val="ED2A59"/>
                </a:solidFill>
                <a:hlinkClick r:id="rId4">
                  <a:extLst>
                    <a:ext uri="{A12FA001-AC4F-418D-AE19-62706E023703}">
                      <ahyp:hlinkClr val="tx"/>
                    </a:ext>
                  </a:extLst>
                </a:hlinkClick>
              </a:rPr>
              <a:t>BitPress</a:t>
            </a:r>
            <a:r>
              <a:rPr lang="en-IE">
                <a:solidFill>
                  <a:srgbClr val="ED2A59"/>
                </a:solidFill>
              </a:rPr>
              <a:t>, </a:t>
            </a:r>
            <a:r>
              <a:rPr lang="en-IE" u="sng">
                <a:solidFill>
                  <a:srgbClr val="ED2A59"/>
                </a:solidFill>
                <a:hlinkClick r:id="rId5">
                  <a:extLst>
                    <a:ext uri="{A12FA001-AC4F-418D-AE19-62706E023703}">
                      <ahyp:hlinkClr val="tx"/>
                    </a:ext>
                  </a:extLst>
                </a:hlinkClick>
              </a:rPr>
              <a:t>Rebit</a:t>
            </a:r>
            <a:r>
              <a:rPr lang="en-IE">
                <a:solidFill>
                  <a:srgbClr val="ED2A59"/>
                </a:solidFill>
              </a:rPr>
              <a:t>, </a:t>
            </a:r>
            <a:r>
              <a:rPr lang="en-IE" u="sng">
                <a:solidFill>
                  <a:srgbClr val="ED2A59"/>
                </a:solidFill>
                <a:hlinkClick r:id="rId6">
                  <a:extLst>
                    <a:ext uri="{A12FA001-AC4F-418D-AE19-62706E023703}">
                      <ahyp:hlinkClr val="tx"/>
                    </a:ext>
                  </a:extLst>
                </a:hlinkClick>
              </a:rPr>
              <a:t>Abra</a:t>
            </a:r>
            <a:r>
              <a:rPr lang="en-IE">
                <a:solidFill>
                  <a:srgbClr val="ED2A59"/>
                </a:solidFill>
              </a:rPr>
              <a:t> </a:t>
            </a:r>
            <a:r>
              <a:rPr lang="en-IE">
                <a:solidFill>
                  <a:srgbClr val="3F3F3F"/>
                </a:solidFill>
              </a:rPr>
              <a:t>alentavat rahamaksujen kansainvälistä lähetystä jopa 90%:a, ja rahat siirtyvät päivässä viikon sijaan.</a:t>
            </a:r>
            <a:br>
              <a:rPr lang="en-IE">
                <a:solidFill>
                  <a:srgbClr val="3F3F3F"/>
                </a:solidFill>
              </a:rPr>
            </a:br>
            <a:endParaRPr b="1" sz="1400">
              <a:solidFill>
                <a:srgbClr val="ED2A59"/>
              </a:solidFill>
              <a:latin typeface="Arial"/>
              <a:ea typeface="Arial"/>
              <a:cs typeface="Arial"/>
              <a:sym typeface="Arial"/>
            </a:endParaRPr>
          </a:p>
          <a:p>
            <a:pPr indent="0" lvl="0" marL="0" rtl="0" algn="l">
              <a:lnSpc>
                <a:spcPct val="90000"/>
              </a:lnSpc>
              <a:spcBef>
                <a:spcPts val="0"/>
              </a:spcBef>
              <a:spcAft>
                <a:spcPts val="0"/>
              </a:spcAft>
              <a:buClr>
                <a:srgbClr val="ED2A59"/>
              </a:buClr>
              <a:buSzPts val="3200"/>
              <a:buNone/>
            </a:pPr>
            <a:r>
              <a:rPr b="1" lang="en-IE" sz="3200">
                <a:solidFill>
                  <a:srgbClr val="ED2A59"/>
                </a:solidFill>
                <a:latin typeface="Arial"/>
                <a:ea typeface="Arial"/>
                <a:cs typeface="Arial"/>
                <a:sym typeface="Arial"/>
              </a:rPr>
              <a:t>Ympäristönsuojelu</a:t>
            </a:r>
            <a:endParaRPr/>
          </a:p>
          <a:p>
            <a:pPr indent="0" lvl="0" marL="0" rtl="0" algn="l">
              <a:lnSpc>
                <a:spcPct val="90000"/>
              </a:lnSpc>
              <a:spcBef>
                <a:spcPts val="0"/>
              </a:spcBef>
              <a:spcAft>
                <a:spcPts val="0"/>
              </a:spcAft>
              <a:buClr>
                <a:srgbClr val="3F3F3F"/>
              </a:buClr>
              <a:buSzPts val="2400"/>
              <a:buNone/>
            </a:pPr>
            <a:r>
              <a:rPr lang="en-IE">
                <a:solidFill>
                  <a:srgbClr val="3F3F3F"/>
                </a:solidFill>
              </a:rPr>
              <a:t>Seuraa tuotteita maatilalta pöydälle ja osoittaa, onko elintarvike luonnonmukainen vai reilun kaupan. </a:t>
            </a:r>
            <a:r>
              <a:rPr b="0" i="0" lang="en-IE" u="sng" strike="noStrike">
                <a:solidFill>
                  <a:srgbClr val="990000"/>
                </a:solidFill>
                <a:hlinkClick r:id="rId7">
                  <a:extLst>
                    <a:ext uri="{A12FA001-AC4F-418D-AE19-62706E023703}">
                      <ahyp:hlinkClr val="tx"/>
                    </a:ext>
                  </a:extLst>
                </a:hlinkClick>
              </a:rPr>
              <a:t>Everledger</a:t>
            </a:r>
            <a:r>
              <a:rPr b="0" i="0" lang="en-IE">
                <a:solidFill>
                  <a:srgbClr val="000000"/>
                </a:solidFill>
              </a:rPr>
              <a:t> </a:t>
            </a:r>
            <a:r>
              <a:rPr lang="en-IE">
                <a:solidFill>
                  <a:srgbClr val="3F3F3F"/>
                </a:solidFill>
              </a:rPr>
              <a:t>määrittää timanttituotteiden historian ja auttaa hallitsemaan ”veritimanttien” virtausta.</a:t>
            </a:r>
            <a:endParaRPr sz="1400">
              <a:solidFill>
                <a:srgbClr val="3F3F3F"/>
              </a:solidFill>
            </a:endParaRPr>
          </a:p>
          <a:p>
            <a:pPr indent="0" lvl="0" marL="0" rtl="0" algn="l">
              <a:lnSpc>
                <a:spcPct val="90000"/>
              </a:lnSpc>
              <a:spcBef>
                <a:spcPts val="0"/>
              </a:spcBef>
              <a:spcAft>
                <a:spcPts val="0"/>
              </a:spcAft>
              <a:buClr>
                <a:schemeClr val="dk1"/>
              </a:buClr>
              <a:buSzPts val="1400"/>
              <a:buNone/>
            </a:pPr>
            <a:r>
              <a:t/>
            </a:r>
            <a:endParaRPr sz="1400">
              <a:solidFill>
                <a:srgbClr val="3F3F3F"/>
              </a:solidFill>
            </a:endParaRPr>
          </a:p>
          <a:p>
            <a:pPr indent="0" lvl="0" marL="0" rtl="0" algn="l">
              <a:lnSpc>
                <a:spcPct val="90000"/>
              </a:lnSpc>
              <a:spcBef>
                <a:spcPts val="0"/>
              </a:spcBef>
              <a:spcAft>
                <a:spcPts val="0"/>
              </a:spcAft>
              <a:buClr>
                <a:srgbClr val="ED2A59"/>
              </a:buClr>
              <a:buSzPts val="3200"/>
              <a:buNone/>
            </a:pPr>
            <a:r>
              <a:rPr b="1" lang="en-IE" sz="3200">
                <a:solidFill>
                  <a:srgbClr val="ED2A59"/>
                </a:solidFill>
                <a:latin typeface="Arial"/>
                <a:ea typeface="Arial"/>
                <a:cs typeface="Arial"/>
                <a:sym typeface="Arial"/>
              </a:rPr>
              <a:t>Identity &amp; Land Rights</a:t>
            </a:r>
            <a:endParaRPr/>
          </a:p>
          <a:p>
            <a:pPr indent="0" lvl="0" marL="0" rtl="0" algn="l">
              <a:lnSpc>
                <a:spcPct val="90000"/>
              </a:lnSpc>
              <a:spcBef>
                <a:spcPts val="0"/>
              </a:spcBef>
              <a:spcAft>
                <a:spcPts val="0"/>
              </a:spcAft>
              <a:buClr>
                <a:srgbClr val="3F3F3F"/>
              </a:buClr>
              <a:buSzPts val="2400"/>
              <a:buNone/>
            </a:pPr>
            <a:r>
              <a:rPr lang="en-IE">
                <a:solidFill>
                  <a:srgbClr val="3F3F3F"/>
                </a:solidFill>
              </a:rPr>
              <a:t>Yksi viidestä ihmisestä maailmassa</a:t>
            </a:r>
            <a:r>
              <a:rPr lang="en-IE" sz="2400">
                <a:solidFill>
                  <a:srgbClr val="3F3F3F"/>
                </a:solidFill>
              </a:rPr>
              <a:t> </a:t>
            </a:r>
            <a:r>
              <a:rPr lang="en-IE">
                <a:solidFill>
                  <a:srgbClr val="3F3F3F"/>
                </a:solidFill>
              </a:rPr>
              <a:t>ei omista laillista henkilöllisyyttä ja luku on korkeampi</a:t>
            </a:r>
            <a:r>
              <a:rPr lang="en-IE" sz="2400">
                <a:solidFill>
                  <a:srgbClr val="3F3F3F"/>
                </a:solidFill>
              </a:rPr>
              <a:t> </a:t>
            </a:r>
            <a:r>
              <a:rPr lang="en-IE">
                <a:solidFill>
                  <a:srgbClr val="3F3F3F"/>
                </a:solidFill>
              </a:rPr>
              <a:t>pakolaisilla</a:t>
            </a:r>
            <a:r>
              <a:rPr lang="en-IE" sz="2400">
                <a:solidFill>
                  <a:srgbClr val="3F3F3F"/>
                </a:solidFill>
              </a:rPr>
              <a:t>, </a:t>
            </a:r>
            <a:r>
              <a:rPr lang="en-IE">
                <a:solidFill>
                  <a:srgbClr val="3F3F3F"/>
                </a:solidFill>
              </a:rPr>
              <a:t>jotka ovat usein joutuneet</a:t>
            </a:r>
            <a:r>
              <a:rPr lang="en-IE" sz="2400">
                <a:solidFill>
                  <a:srgbClr val="3F3F3F"/>
                </a:solidFill>
              </a:rPr>
              <a:t> </a:t>
            </a:r>
            <a:r>
              <a:rPr lang="en-IE">
                <a:solidFill>
                  <a:srgbClr val="3F3F3F"/>
                </a:solidFill>
              </a:rPr>
              <a:t>lähtemään nopeasti</a:t>
            </a:r>
            <a:r>
              <a:rPr lang="en-IE" sz="2400">
                <a:solidFill>
                  <a:srgbClr val="3F3F3F"/>
                </a:solidFill>
              </a:rPr>
              <a:t>. </a:t>
            </a:r>
            <a:r>
              <a:rPr b="0" i="0" lang="en-IE" sz="2400" u="sng" strike="noStrike">
                <a:solidFill>
                  <a:srgbClr val="990000"/>
                </a:solidFill>
                <a:latin typeface="Arial"/>
                <a:ea typeface="Arial"/>
                <a:cs typeface="Arial"/>
                <a:sym typeface="Arial"/>
                <a:hlinkClick r:id="rId8">
                  <a:extLst>
                    <a:ext uri="{A12FA001-AC4F-418D-AE19-62706E023703}">
                      <ahyp:hlinkClr val="tx"/>
                    </a:ext>
                  </a:extLst>
                </a:hlinkClick>
              </a:rPr>
              <a:t>Humanized Internet</a:t>
            </a:r>
            <a:r>
              <a:rPr b="0" i="0" lang="en-IE" sz="2400">
                <a:solidFill>
                  <a:srgbClr val="000000"/>
                </a:solidFill>
                <a:latin typeface="Arial"/>
                <a:ea typeface="Arial"/>
                <a:cs typeface="Arial"/>
                <a:sym typeface="Arial"/>
              </a:rPr>
              <a:t> </a:t>
            </a:r>
            <a:r>
              <a:rPr lang="en-IE">
                <a:solidFill>
                  <a:srgbClr val="3F3F3F"/>
                </a:solidFill>
              </a:rPr>
              <a:t>tallentaa syntymätodistuksia ja korkeakoulututkintoja.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b="0" i="0">
              <a:solidFill>
                <a:srgbClr val="3F3F3F"/>
              </a:solidFill>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a:p>
            <a:pPr indent="0" lvl="0" marL="0" rtl="0" algn="l">
              <a:lnSpc>
                <a:spcPct val="90000"/>
              </a:lnSpc>
              <a:spcBef>
                <a:spcPts val="1000"/>
              </a:spcBef>
              <a:spcAft>
                <a:spcPts val="0"/>
              </a:spcAft>
              <a:buClr>
                <a:schemeClr val="dk1"/>
              </a:buClr>
              <a:buSzPts val="2400"/>
              <a:buNone/>
            </a:pPr>
            <a:r>
              <a:t/>
            </a:r>
            <a:endParaRPr/>
          </a:p>
        </p:txBody>
      </p:sp>
      <p:sp>
        <p:nvSpPr>
          <p:cNvPr id="793" name="Google Shape;793;p57"/>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4000"/>
              <a:buNone/>
            </a:pPr>
            <a:r>
              <a:rPr b="1" lang="en-IE" sz="4000">
                <a:solidFill>
                  <a:srgbClr val="3F3F3F"/>
                </a:solidFill>
              </a:rPr>
              <a:t>Lohkoketju</a:t>
            </a:r>
            <a:endParaRPr/>
          </a:p>
          <a:p>
            <a:pPr indent="0" lvl="0" marL="0" rtl="0" algn="l">
              <a:lnSpc>
                <a:spcPct val="90000"/>
              </a:lnSpc>
              <a:spcBef>
                <a:spcPts val="1000"/>
              </a:spcBef>
              <a:spcAft>
                <a:spcPts val="0"/>
              </a:spcAft>
              <a:buClr>
                <a:schemeClr val="lt1"/>
              </a:buClr>
              <a:buSzPts val="4000"/>
              <a:buNone/>
            </a:pPr>
            <a:r>
              <a:t/>
            </a:r>
            <a:endParaRPr b="1" sz="4000">
              <a:solidFill>
                <a:srgbClr val="3F3F3F"/>
              </a:solidFill>
            </a:endParaRPr>
          </a:p>
          <a:p>
            <a:pPr indent="0" lvl="0" marL="0" rtl="0" algn="l">
              <a:lnSpc>
                <a:spcPct val="90000"/>
              </a:lnSpc>
              <a:spcBef>
                <a:spcPts val="1000"/>
              </a:spcBef>
              <a:spcAft>
                <a:spcPts val="0"/>
              </a:spcAft>
              <a:buClr>
                <a:srgbClr val="3F3F3F"/>
              </a:buClr>
              <a:buSzPts val="3600"/>
              <a:buNone/>
            </a:pPr>
            <a:r>
              <a:rPr lang="en-IE">
                <a:solidFill>
                  <a:srgbClr val="3F3F3F"/>
                </a:solidFill>
              </a:rPr>
              <a:t>Esimerkkejä </a:t>
            </a:r>
            <a:br>
              <a:rPr lang="en-IE">
                <a:solidFill>
                  <a:srgbClr val="3F3F3F"/>
                </a:solidFill>
              </a:rPr>
            </a:br>
            <a:r>
              <a:rPr lang="en-IE">
                <a:solidFill>
                  <a:srgbClr val="3F3F3F"/>
                </a:solidFill>
              </a:rPr>
              <a:t>ja globaali vaikutus</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p:txBody>
      </p:sp>
      <p:sp>
        <p:nvSpPr>
          <p:cNvPr id="794" name="Google Shape;794;p57"/>
          <p:cNvSpPr txBox="1"/>
          <p:nvPr/>
        </p:nvSpPr>
        <p:spPr>
          <a:xfrm>
            <a:off x="7483030" y="1720581"/>
            <a:ext cx="3687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rgbClr val="000000"/>
                </a:solidFill>
                <a:latin typeface="Arial"/>
                <a:ea typeface="Arial"/>
                <a:cs typeface="Arial"/>
                <a:sym typeface="Arial"/>
              </a:rPr>
              <a:t>.</a:t>
            </a:r>
            <a:endParaRPr b="0" i="0" sz="1800">
              <a:solidFill>
                <a:srgbClr val="212529"/>
              </a:solidFill>
              <a:latin typeface="Arial"/>
              <a:ea typeface="Arial"/>
              <a:cs typeface="Arial"/>
              <a:sym typeface="Arial"/>
            </a:endParaRPr>
          </a:p>
        </p:txBody>
      </p:sp>
      <p:grpSp>
        <p:nvGrpSpPr>
          <p:cNvPr id="795" name="Google Shape;795;p57"/>
          <p:cNvGrpSpPr/>
          <p:nvPr/>
        </p:nvGrpSpPr>
        <p:grpSpPr>
          <a:xfrm>
            <a:off x="333064" y="5536853"/>
            <a:ext cx="523448" cy="496908"/>
            <a:chOff x="2583100" y="2973775"/>
            <a:chExt cx="461550" cy="437200"/>
          </a:xfrm>
        </p:grpSpPr>
        <p:sp>
          <p:nvSpPr>
            <p:cNvPr id="796" name="Google Shape;796;p57"/>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97" name="Google Shape;797;p57"/>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798" name="Google Shape;798;p57"/>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57"/>
          <p:cNvSpPr txBox="1"/>
          <p:nvPr/>
        </p:nvSpPr>
        <p:spPr>
          <a:xfrm>
            <a:off x="1392825" y="4445875"/>
            <a:ext cx="1993800" cy="197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rgbClr val="ED2A59"/>
                </a:solidFill>
              </a:rPr>
              <a:t>Lue</a:t>
            </a:r>
            <a:br>
              <a:rPr b="1" lang="en-IE" sz="2400">
                <a:solidFill>
                  <a:srgbClr val="ED2A59"/>
                </a:solidFill>
              </a:rPr>
            </a:br>
            <a:r>
              <a:rPr b="1" lang="en-IE" sz="1600" u="sng">
                <a:solidFill>
                  <a:srgbClr val="ED2A59"/>
                </a:solidFill>
                <a:latin typeface="Arial"/>
                <a:ea typeface="Arial"/>
                <a:cs typeface="Arial"/>
                <a:sym typeface="Arial"/>
                <a:hlinkClick r:id="rId9">
                  <a:extLst>
                    <a:ext uri="{A12FA001-AC4F-418D-AE19-62706E023703}">
                      <ahyp:hlinkClr val="tx"/>
                    </a:ext>
                  </a:extLst>
                </a:hlinkClick>
              </a:rPr>
              <a:t>Digitaalisis</a:t>
            </a:r>
            <a:r>
              <a:rPr b="1" lang="en-IE" sz="1600" u="sng">
                <a:solidFill>
                  <a:srgbClr val="ED2A59"/>
                </a:solidFill>
                <a:hlinkClick r:id="rId10">
                  <a:extLst>
                    <a:ext uri="{A12FA001-AC4F-418D-AE19-62706E023703}">
                      <ahyp:hlinkClr val="tx"/>
                    </a:ext>
                  </a:extLst>
                </a:hlinkClick>
              </a:rPr>
              <a:t>t</a:t>
            </a:r>
            <a:r>
              <a:rPr b="1" lang="en-IE" sz="1600" u="sng">
                <a:solidFill>
                  <a:srgbClr val="ED2A59"/>
                </a:solidFill>
                <a:latin typeface="Arial"/>
                <a:ea typeface="Arial"/>
                <a:cs typeface="Arial"/>
                <a:sym typeface="Arial"/>
                <a:hlinkClick r:id="rId11">
                  <a:extLst>
                    <a:ext uri="{A12FA001-AC4F-418D-AE19-62706E023703}">
                      <ahyp:hlinkClr val="tx"/>
                    </a:ext>
                  </a:extLst>
                </a:hlinkClick>
              </a:rPr>
              <a:t>a valuut</a:t>
            </a:r>
            <a:r>
              <a:rPr b="1" lang="en-IE" sz="1600" u="sng">
                <a:solidFill>
                  <a:srgbClr val="ED2A59"/>
                </a:solidFill>
                <a:hlinkClick r:id="rId12">
                  <a:extLst>
                    <a:ext uri="{A12FA001-AC4F-418D-AE19-62706E023703}">
                      <ahyp:hlinkClr val="tx"/>
                    </a:ext>
                  </a:extLst>
                </a:hlinkClick>
              </a:rPr>
              <a:t>oista ja lohkoketjusta sosiaalisella sektorilla</a:t>
            </a:r>
            <a:r>
              <a:rPr b="1" lang="en-IE" sz="1600" u="sng">
                <a:solidFill>
                  <a:srgbClr val="ED2A59"/>
                </a:solidFill>
                <a:latin typeface="Arial"/>
                <a:ea typeface="Arial"/>
                <a:cs typeface="Arial"/>
                <a:sym typeface="Arial"/>
                <a:hlinkClick r:id="rId13">
                  <a:extLst>
                    <a:ext uri="{A12FA001-AC4F-418D-AE19-62706E023703}">
                      <ahyp:hlinkClr val="tx"/>
                    </a:ext>
                  </a:extLst>
                </a:hlinkClick>
              </a:rPr>
              <a:t> </a:t>
            </a:r>
            <a:endParaRPr b="1" sz="1600">
              <a:solidFill>
                <a:srgbClr val="ED2A59"/>
              </a:solidFill>
              <a:latin typeface="Arial"/>
              <a:ea typeface="Arial"/>
              <a:cs typeface="Arial"/>
              <a:sym typeface="Arial"/>
            </a:endParaRPr>
          </a:p>
          <a:p>
            <a:pPr indent="0" lvl="0" marL="0" marR="0" rtl="0" algn="l">
              <a:spcBef>
                <a:spcPts val="0"/>
              </a:spcBef>
              <a:spcAft>
                <a:spcPts val="0"/>
              </a:spcAft>
              <a:buNone/>
            </a:pPr>
            <a:r>
              <a:t/>
            </a:r>
            <a:endParaRPr b="1" i="1" sz="1800">
              <a:solidFill>
                <a:srgbClr val="ED2A59"/>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descr="Impak Coin is doing a pre-sale right now. : CryptoCurrency" id="804" name="Google Shape;804;p58">
            <a:hlinkClick r:id="rId3"/>
          </p:cNvPr>
          <p:cNvPicPr preferRelativeResize="0"/>
          <p:nvPr/>
        </p:nvPicPr>
        <p:blipFill rotWithShape="1">
          <a:blip r:embed="rId4">
            <a:alphaModFix/>
          </a:blip>
          <a:srcRect b="0" l="0" r="0" t="0"/>
          <a:stretch/>
        </p:blipFill>
        <p:spPr>
          <a:xfrm>
            <a:off x="701877" y="2391373"/>
            <a:ext cx="1620000" cy="1620000"/>
          </a:xfrm>
          <a:prstGeom prst="rect">
            <a:avLst/>
          </a:prstGeom>
          <a:noFill/>
          <a:ln>
            <a:noFill/>
          </a:ln>
        </p:spPr>
      </p:pic>
      <p:sp>
        <p:nvSpPr>
          <p:cNvPr id="805" name="Google Shape;805;p58"/>
          <p:cNvSpPr txBox="1"/>
          <p:nvPr/>
        </p:nvSpPr>
        <p:spPr>
          <a:xfrm>
            <a:off x="218209" y="4077988"/>
            <a:ext cx="2587200" cy="212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ED2A59"/>
                </a:solidFill>
                <a:latin typeface="Arial"/>
                <a:ea typeface="Arial"/>
                <a:cs typeface="Arial"/>
                <a:sym typeface="Arial"/>
              </a:rPr>
              <a:t>Impak</a:t>
            </a:r>
            <a:endParaRPr/>
          </a:p>
          <a:p>
            <a:pPr indent="0" lvl="0" marL="0" rtl="0" algn="ctr">
              <a:spcBef>
                <a:spcPts val="0"/>
              </a:spcBef>
              <a:spcAft>
                <a:spcPts val="0"/>
              </a:spcAft>
              <a:buClr>
                <a:schemeClr val="dk1"/>
              </a:buClr>
              <a:buFont typeface="Arial"/>
              <a:buNone/>
            </a:pPr>
            <a:r>
              <a:rPr lang="en-IE" sz="1800">
                <a:solidFill>
                  <a:srgbClr val="212529"/>
                </a:solidFill>
              </a:rPr>
              <a:t>Vastuullista kuluttamista, apua ja jätteitä innovatiivisen ja läpinäkyvän teknologian kautta </a:t>
            </a:r>
            <a:endParaRPr>
              <a:solidFill>
                <a:schemeClr val="dk1"/>
              </a:solidFill>
            </a:endParaRPr>
          </a:p>
          <a:p>
            <a:pPr indent="0" lvl="0" marL="0" marR="0" rtl="0" algn="ctr">
              <a:spcBef>
                <a:spcPts val="0"/>
              </a:spcBef>
              <a:spcAft>
                <a:spcPts val="0"/>
              </a:spcAft>
              <a:buNone/>
            </a:pPr>
            <a:r>
              <a:t/>
            </a:r>
            <a:endParaRPr sz="1800">
              <a:solidFill>
                <a:srgbClr val="212529"/>
              </a:solidFill>
            </a:endParaRPr>
          </a:p>
        </p:txBody>
      </p:sp>
      <p:pic>
        <p:nvPicPr>
          <p:cNvPr id="806" name="Google Shape;806;p58">
            <a:hlinkClick r:id="rId5"/>
          </p:cNvPr>
          <p:cNvPicPr preferRelativeResize="0"/>
          <p:nvPr/>
        </p:nvPicPr>
        <p:blipFill rotWithShape="1">
          <a:blip r:embed="rId6">
            <a:alphaModFix/>
          </a:blip>
          <a:srcRect b="0" l="0" r="0" t="0"/>
          <a:stretch/>
        </p:blipFill>
        <p:spPr>
          <a:xfrm>
            <a:off x="2894358" y="2391373"/>
            <a:ext cx="1620000" cy="1620000"/>
          </a:xfrm>
          <a:prstGeom prst="rect">
            <a:avLst/>
          </a:prstGeom>
          <a:noFill/>
          <a:ln>
            <a:noFill/>
          </a:ln>
        </p:spPr>
      </p:pic>
      <p:sp>
        <p:nvSpPr>
          <p:cNvPr id="807" name="Google Shape;807;p58"/>
          <p:cNvSpPr txBox="1"/>
          <p:nvPr/>
        </p:nvSpPr>
        <p:spPr>
          <a:xfrm>
            <a:off x="2815698" y="4098775"/>
            <a:ext cx="2182200" cy="240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ED2A59"/>
                </a:solidFill>
                <a:latin typeface="Arial"/>
                <a:ea typeface="Arial"/>
                <a:cs typeface="Arial"/>
                <a:sym typeface="Arial"/>
              </a:rPr>
              <a:t>Root Tokens</a:t>
            </a:r>
            <a:endParaRPr/>
          </a:p>
          <a:p>
            <a:pPr indent="0" lvl="0" marL="0" rtl="0" algn="ctr">
              <a:spcBef>
                <a:spcPts val="0"/>
              </a:spcBef>
              <a:spcAft>
                <a:spcPts val="0"/>
              </a:spcAft>
              <a:buClr>
                <a:schemeClr val="dk1"/>
              </a:buClr>
              <a:buFont typeface="Arial"/>
              <a:buNone/>
            </a:pPr>
            <a:r>
              <a:rPr lang="en-IE" sz="1800">
                <a:solidFill>
                  <a:srgbClr val="212529"/>
                </a:solidFill>
              </a:rPr>
              <a:t>Vastuullista kuluttamista, apua ja jätteitä innovatiivisen ja läpinäkyvän teknologian kautta </a:t>
            </a:r>
            <a:endParaRPr>
              <a:solidFill>
                <a:schemeClr val="dk1"/>
              </a:solidFill>
            </a:endParaRPr>
          </a:p>
          <a:p>
            <a:pPr indent="0" lvl="0" marL="0" marR="0" rtl="0" algn="ctr">
              <a:spcBef>
                <a:spcPts val="0"/>
              </a:spcBef>
              <a:spcAft>
                <a:spcPts val="0"/>
              </a:spcAft>
              <a:buNone/>
            </a:pPr>
            <a:r>
              <a:t/>
            </a:r>
            <a:endParaRPr sz="1800">
              <a:solidFill>
                <a:srgbClr val="212529"/>
              </a:solidFill>
            </a:endParaRPr>
          </a:p>
        </p:txBody>
      </p:sp>
      <p:pic>
        <p:nvPicPr>
          <p:cNvPr descr="Clean Water Coin | Cryptocurrency Altcoin | A Crypto Charity" id="808" name="Google Shape;808;p58">
            <a:hlinkClick r:id="rId7"/>
          </p:cNvPr>
          <p:cNvPicPr preferRelativeResize="0"/>
          <p:nvPr/>
        </p:nvPicPr>
        <p:blipFill rotWithShape="1">
          <a:blip r:embed="rId8">
            <a:alphaModFix/>
          </a:blip>
          <a:srcRect b="0" l="0" r="0" t="0"/>
          <a:stretch/>
        </p:blipFill>
        <p:spPr>
          <a:xfrm>
            <a:off x="4998026" y="2391373"/>
            <a:ext cx="1604620" cy="1620000"/>
          </a:xfrm>
          <a:prstGeom prst="rect">
            <a:avLst/>
          </a:prstGeom>
          <a:noFill/>
          <a:ln>
            <a:noFill/>
          </a:ln>
        </p:spPr>
      </p:pic>
      <p:sp>
        <p:nvSpPr>
          <p:cNvPr id="809" name="Google Shape;809;p58"/>
          <p:cNvSpPr txBox="1"/>
          <p:nvPr/>
        </p:nvSpPr>
        <p:spPr>
          <a:xfrm>
            <a:off x="4603175" y="4109144"/>
            <a:ext cx="25872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ED2A59"/>
                </a:solidFill>
                <a:latin typeface="Arial"/>
                <a:ea typeface="Arial"/>
                <a:cs typeface="Arial"/>
                <a:sym typeface="Arial"/>
              </a:rPr>
              <a:t>Clean Water Coin</a:t>
            </a:r>
            <a:endParaRPr/>
          </a:p>
          <a:p>
            <a:pPr indent="0" lvl="0" marL="0" marR="0" rtl="0" algn="ctr">
              <a:spcBef>
                <a:spcPts val="0"/>
              </a:spcBef>
              <a:spcAft>
                <a:spcPts val="0"/>
              </a:spcAft>
              <a:buNone/>
            </a:pPr>
            <a:r>
              <a:rPr lang="en-IE" sz="1800">
                <a:solidFill>
                  <a:srgbClr val="3F3F3F"/>
                </a:solidFill>
                <a:latin typeface="Calibri"/>
                <a:ea typeface="Calibri"/>
                <a:cs typeface="Calibri"/>
                <a:sym typeface="Calibri"/>
              </a:rPr>
              <a:t>Rahankeruu avustusjärjestön järjestämälle </a:t>
            </a:r>
            <a:br>
              <a:rPr lang="en-IE" sz="1800">
                <a:solidFill>
                  <a:srgbClr val="3F3F3F"/>
                </a:solidFill>
                <a:latin typeface="Calibri"/>
                <a:ea typeface="Calibri"/>
                <a:cs typeface="Calibri"/>
                <a:sym typeface="Calibri"/>
              </a:rPr>
            </a:br>
            <a:r>
              <a:rPr lang="en-IE" sz="1800">
                <a:solidFill>
                  <a:srgbClr val="3F3F3F"/>
                </a:solidFill>
                <a:latin typeface="Calibri"/>
                <a:ea typeface="Calibri"/>
                <a:cs typeface="Calibri"/>
                <a:sym typeface="Calibri"/>
              </a:rPr>
              <a:t>puhtaalle vedelle</a:t>
            </a:r>
            <a:endParaRPr b="0" i="0" sz="1800">
              <a:solidFill>
                <a:srgbClr val="212529"/>
              </a:solidFill>
              <a:latin typeface="Arial"/>
              <a:ea typeface="Arial"/>
              <a:cs typeface="Arial"/>
              <a:sym typeface="Arial"/>
            </a:endParaRPr>
          </a:p>
        </p:txBody>
      </p:sp>
      <p:pic>
        <p:nvPicPr>
          <p:cNvPr descr="BitGive Foundation - 1st Bitcoin and Blockchain Nonprofit" id="810" name="Google Shape;810;p58">
            <a:hlinkClick r:id="rId9"/>
          </p:cNvPr>
          <p:cNvPicPr preferRelativeResize="0"/>
          <p:nvPr/>
        </p:nvPicPr>
        <p:blipFill rotWithShape="1">
          <a:blip r:embed="rId10">
            <a:alphaModFix/>
          </a:blip>
          <a:srcRect b="0" l="0" r="0" t="0"/>
          <a:stretch/>
        </p:blipFill>
        <p:spPr>
          <a:xfrm>
            <a:off x="7086314" y="2796287"/>
            <a:ext cx="2749893" cy="982156"/>
          </a:xfrm>
          <a:prstGeom prst="rect">
            <a:avLst/>
          </a:prstGeom>
          <a:noFill/>
          <a:ln>
            <a:noFill/>
          </a:ln>
        </p:spPr>
      </p:pic>
      <p:sp>
        <p:nvSpPr>
          <p:cNvPr id="811" name="Google Shape;811;p58"/>
          <p:cNvSpPr txBox="1"/>
          <p:nvPr/>
        </p:nvSpPr>
        <p:spPr>
          <a:xfrm>
            <a:off x="7365886" y="4097638"/>
            <a:ext cx="2182200" cy="2955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ED2A59"/>
                </a:solidFill>
                <a:latin typeface="Arial"/>
                <a:ea typeface="Arial"/>
                <a:cs typeface="Arial"/>
                <a:sym typeface="Arial"/>
              </a:rPr>
              <a:t>GiveTrack</a:t>
            </a:r>
            <a:endParaRPr/>
          </a:p>
          <a:p>
            <a:pPr indent="0" lvl="0" marL="0" marR="0" rtl="0" algn="ctr">
              <a:spcBef>
                <a:spcPts val="0"/>
              </a:spcBef>
              <a:spcAft>
                <a:spcPts val="0"/>
              </a:spcAft>
              <a:buNone/>
            </a:pPr>
            <a:r>
              <a:rPr lang="en-IE" sz="1800">
                <a:solidFill>
                  <a:srgbClr val="3F3F3F"/>
                </a:solidFill>
                <a:latin typeface="Calibri"/>
                <a:ea typeface="Calibri"/>
                <a:cs typeface="Calibri"/>
                <a:sym typeface="Calibri"/>
              </a:rPr>
              <a:t>Lahjoittajat ja yleisö voivat jäljittää, miten heidän rahansa on käytetty reaali- aikaisessa julkisessa järjestelmässä</a:t>
            </a:r>
            <a:endParaRPr/>
          </a:p>
          <a:p>
            <a:pPr indent="0" lvl="0" marL="0" marR="0" rtl="0" algn="ctr">
              <a:spcBef>
                <a:spcPts val="0"/>
              </a:spcBef>
              <a:spcAft>
                <a:spcPts val="0"/>
              </a:spcAft>
              <a:buNone/>
            </a:pPr>
            <a:r>
              <a:rPr b="0" i="0" lang="en-IE" sz="1800">
                <a:solidFill>
                  <a:srgbClr val="FFFFFF"/>
                </a:solidFill>
                <a:latin typeface="Roboto"/>
                <a:ea typeface="Roboto"/>
                <a:cs typeface="Roboto"/>
                <a:sym typeface="Roboto"/>
              </a:rPr>
              <a:t>and driving more outcomes on the ground</a:t>
            </a:r>
            <a:endParaRPr b="0" i="0" sz="1800">
              <a:solidFill>
                <a:srgbClr val="212529"/>
              </a:solidFill>
              <a:latin typeface="Arial"/>
              <a:ea typeface="Arial"/>
              <a:cs typeface="Arial"/>
              <a:sym typeface="Arial"/>
            </a:endParaRPr>
          </a:p>
        </p:txBody>
      </p:sp>
      <p:sp>
        <p:nvSpPr>
          <p:cNvPr id="812" name="Google Shape;812;p58"/>
          <p:cNvSpPr txBox="1"/>
          <p:nvPr/>
        </p:nvSpPr>
        <p:spPr>
          <a:xfrm>
            <a:off x="2977486" y="94737"/>
            <a:ext cx="9107100" cy="2493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3600">
                <a:solidFill>
                  <a:srgbClr val="ED2A59"/>
                </a:solidFill>
                <a:latin typeface="Calibri"/>
                <a:ea typeface="Calibri"/>
                <a:cs typeface="Calibri"/>
                <a:sym typeface="Calibri"/>
              </a:rPr>
              <a:t>Filantropia ja lohkoketju</a:t>
            </a:r>
            <a:endParaRPr/>
          </a:p>
          <a:p>
            <a:pPr indent="0" lvl="0" marL="0" marR="0" rtl="0" algn="l">
              <a:spcBef>
                <a:spcPts val="0"/>
              </a:spcBef>
              <a:spcAft>
                <a:spcPts val="0"/>
              </a:spcAft>
              <a:buNone/>
            </a:pPr>
            <a:r>
              <a:rPr b="1" lang="en-IE" sz="2400">
                <a:solidFill>
                  <a:srgbClr val="42B0C2"/>
                </a:solidFill>
                <a:latin typeface="Calibri"/>
                <a:ea typeface="Calibri"/>
                <a:cs typeface="Calibri"/>
                <a:sym typeface="Calibri"/>
              </a:rPr>
              <a:t>Lohkoketju</a:t>
            </a:r>
            <a:r>
              <a:rPr b="1" lang="en-IE" sz="2400">
                <a:solidFill>
                  <a:srgbClr val="42B0C2"/>
                </a:solidFill>
                <a:latin typeface="Calibri"/>
                <a:ea typeface="Calibri"/>
                <a:cs typeface="Calibri"/>
                <a:sym typeface="Calibri"/>
              </a:rPr>
              <a:t> </a:t>
            </a:r>
            <a:r>
              <a:rPr lang="en-IE" sz="2400">
                <a:solidFill>
                  <a:srgbClr val="3F3F3F"/>
                </a:solidFill>
                <a:latin typeface="Calibri"/>
                <a:ea typeface="Calibri"/>
                <a:cs typeface="Calibri"/>
                <a:sym typeface="Calibri"/>
              </a:rPr>
              <a:t>auttaa varainhankintamahdollisuuksissa, hyväntekeväisyysjärjestöjä ja säätiöitä, jotka voivat käyttää </a:t>
            </a:r>
            <a:r>
              <a:rPr lang="en-IE" sz="2400">
                <a:solidFill>
                  <a:srgbClr val="3F3F3F"/>
                </a:solidFill>
                <a:latin typeface="Calibri"/>
                <a:ea typeface="Calibri"/>
                <a:cs typeface="Calibri"/>
                <a:sym typeface="Calibri"/>
              </a:rPr>
              <a:t>lahjoittajien </a:t>
            </a:r>
            <a:r>
              <a:rPr lang="en-IE" sz="2400">
                <a:solidFill>
                  <a:srgbClr val="3F3F3F"/>
                </a:solidFill>
                <a:latin typeface="Calibri"/>
                <a:ea typeface="Calibri"/>
                <a:cs typeface="Calibri"/>
                <a:sym typeface="Calibri"/>
              </a:rPr>
              <a:t>bitcoin ja muita kryptovaluuttalahjoituksia suoraan online-lompakon kautta valuuttoina käyvillä valuuttakursseilla.</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813" name="Google Shape;813;p58"/>
          <p:cNvSpPr txBox="1"/>
          <p:nvPr/>
        </p:nvSpPr>
        <p:spPr>
          <a:xfrm>
            <a:off x="5414826" y="6051025"/>
            <a:ext cx="64977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rgbClr val="ED2A59"/>
                </a:solidFill>
              </a:rPr>
              <a:t>Lue</a:t>
            </a:r>
            <a:br>
              <a:rPr b="1" lang="en-IE" sz="2400">
                <a:solidFill>
                  <a:srgbClr val="ED2A59"/>
                </a:solidFill>
              </a:rPr>
            </a:br>
            <a:r>
              <a:rPr b="1" lang="en-IE" sz="1600" u="sng">
                <a:solidFill>
                  <a:srgbClr val="ED2A59"/>
                </a:solidFill>
                <a:hlinkClick r:id="rId11">
                  <a:extLst>
                    <a:ext uri="{A12FA001-AC4F-418D-AE19-62706E023703}">
                      <ahyp:hlinkClr val="tx"/>
                    </a:ext>
                  </a:extLst>
                </a:hlinkClick>
              </a:rPr>
              <a:t>Digitaalisista valuutoista ja lohkoketjusta sosiaalisella sektorilla</a:t>
            </a:r>
            <a:endParaRPr i="1" sz="1800">
              <a:solidFill>
                <a:srgbClr val="ED2A59"/>
              </a:solidFill>
              <a:latin typeface="Calibri"/>
              <a:ea typeface="Calibri"/>
              <a:cs typeface="Calibri"/>
              <a:sym typeface="Calibri"/>
            </a:endParaRPr>
          </a:p>
        </p:txBody>
      </p:sp>
      <p:grpSp>
        <p:nvGrpSpPr>
          <p:cNvPr id="814" name="Google Shape;814;p58"/>
          <p:cNvGrpSpPr/>
          <p:nvPr/>
        </p:nvGrpSpPr>
        <p:grpSpPr>
          <a:xfrm>
            <a:off x="4603182" y="6112716"/>
            <a:ext cx="703495" cy="646313"/>
            <a:chOff x="2583100" y="2973775"/>
            <a:chExt cx="461550" cy="437200"/>
          </a:xfrm>
        </p:grpSpPr>
        <p:sp>
          <p:nvSpPr>
            <p:cNvPr id="815" name="Google Shape;815;p58"/>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9525">
              <a:solidFill>
                <a:srgbClr val="ED2A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16" name="Google Shape;816;p58"/>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9525">
              <a:solidFill>
                <a:srgbClr val="ED2A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pic>
        <p:nvPicPr>
          <p:cNvPr descr="Internship at Government partnerships division-World food programme | YPARD  | Young Professionals for Agricultural Development" id="817" name="Google Shape;817;p58"/>
          <p:cNvPicPr preferRelativeResize="0"/>
          <p:nvPr/>
        </p:nvPicPr>
        <p:blipFill rotWithShape="1">
          <a:blip r:embed="rId12">
            <a:alphaModFix/>
          </a:blip>
          <a:srcRect b="0" l="17060" r="13828" t="0"/>
          <a:stretch/>
        </p:blipFill>
        <p:spPr>
          <a:xfrm>
            <a:off x="9962500" y="2440238"/>
            <a:ext cx="1950025" cy="1522275"/>
          </a:xfrm>
          <a:prstGeom prst="rect">
            <a:avLst/>
          </a:prstGeom>
          <a:noFill/>
          <a:ln>
            <a:noFill/>
          </a:ln>
        </p:spPr>
      </p:pic>
      <p:sp>
        <p:nvSpPr>
          <p:cNvPr id="818" name="Google Shape;818;p58"/>
          <p:cNvSpPr txBox="1"/>
          <p:nvPr/>
        </p:nvSpPr>
        <p:spPr>
          <a:xfrm>
            <a:off x="9604800" y="4078000"/>
            <a:ext cx="25872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rgbClr val="E48E02"/>
                </a:solidFill>
              </a:rPr>
              <a:t>Onnistuneesti  siirtänyt </a:t>
            </a:r>
            <a:r>
              <a:rPr b="1" lang="en-IE" sz="1800">
                <a:solidFill>
                  <a:srgbClr val="E48E02"/>
                </a:solidFill>
                <a:latin typeface="Arial"/>
                <a:ea typeface="Arial"/>
                <a:cs typeface="Arial"/>
                <a:sym typeface="Arial"/>
              </a:rPr>
              <a:t>1</a:t>
            </a:r>
            <a:r>
              <a:rPr b="1" lang="en-IE" sz="1800">
                <a:solidFill>
                  <a:srgbClr val="E48E02"/>
                </a:solidFill>
              </a:rPr>
              <a:t>,</a:t>
            </a:r>
            <a:r>
              <a:rPr b="1" lang="en-IE" sz="1800">
                <a:solidFill>
                  <a:srgbClr val="E48E02"/>
                </a:solidFill>
                <a:latin typeface="Arial"/>
                <a:ea typeface="Arial"/>
                <a:cs typeface="Arial"/>
                <a:sym typeface="Arial"/>
              </a:rPr>
              <a:t>4 </a:t>
            </a:r>
            <a:r>
              <a:rPr b="1" lang="en-IE" sz="1800">
                <a:solidFill>
                  <a:srgbClr val="E48E02"/>
                </a:solidFill>
              </a:rPr>
              <a:t>M$</a:t>
            </a:r>
            <a:r>
              <a:rPr b="1" lang="en-IE" sz="1800">
                <a:solidFill>
                  <a:srgbClr val="E48E02"/>
                </a:solidFill>
                <a:latin typeface="Arial"/>
                <a:ea typeface="Arial"/>
                <a:cs typeface="Arial"/>
                <a:sym typeface="Arial"/>
              </a:rPr>
              <a:t> 10,000</a:t>
            </a:r>
            <a:r>
              <a:rPr b="1" lang="en-IE" sz="1800">
                <a:solidFill>
                  <a:srgbClr val="E48E02"/>
                </a:solidFill>
              </a:rPr>
              <a:t>:lle</a:t>
            </a:r>
            <a:r>
              <a:rPr b="1" lang="en-IE" sz="1800">
                <a:solidFill>
                  <a:srgbClr val="E48E02"/>
                </a:solidFill>
                <a:latin typeface="Arial"/>
                <a:ea typeface="Arial"/>
                <a:cs typeface="Arial"/>
                <a:sym typeface="Arial"/>
              </a:rPr>
              <a:t> </a:t>
            </a:r>
            <a:r>
              <a:rPr b="1" lang="en-IE" sz="1800">
                <a:solidFill>
                  <a:srgbClr val="E48E02"/>
                </a:solidFill>
              </a:rPr>
              <a:t>Sy</a:t>
            </a:r>
            <a:r>
              <a:rPr b="1" lang="en-IE" sz="1800">
                <a:solidFill>
                  <a:srgbClr val="E48E02"/>
                </a:solidFill>
                <a:latin typeface="Arial"/>
                <a:ea typeface="Arial"/>
                <a:cs typeface="Arial"/>
                <a:sym typeface="Arial"/>
              </a:rPr>
              <a:t>yrian </a:t>
            </a:r>
            <a:r>
              <a:rPr b="1" lang="en-IE" sz="1800">
                <a:solidFill>
                  <a:srgbClr val="E48E02"/>
                </a:solidFill>
              </a:rPr>
              <a:t>pakolaiselle</a:t>
            </a:r>
            <a:endParaRPr/>
          </a:p>
          <a:p>
            <a:pPr indent="0" lvl="0" marL="0" marR="0" rtl="0" algn="ctr">
              <a:spcBef>
                <a:spcPts val="0"/>
              </a:spcBef>
              <a:spcAft>
                <a:spcPts val="0"/>
              </a:spcAft>
              <a:buNone/>
            </a:pPr>
            <a:r>
              <a:rPr lang="en-IE" sz="1800">
                <a:solidFill>
                  <a:srgbClr val="3F3F3F"/>
                </a:solidFill>
                <a:latin typeface="Calibri"/>
                <a:ea typeface="Calibri"/>
                <a:cs typeface="Calibri"/>
                <a:sym typeface="Calibri"/>
              </a:rPr>
              <a:t>j</a:t>
            </a:r>
            <a:r>
              <a:rPr lang="en-IE" sz="1800">
                <a:solidFill>
                  <a:srgbClr val="3F3F3F"/>
                </a:solidFill>
                <a:latin typeface="Calibri"/>
                <a:ea typeface="Calibri"/>
                <a:cs typeface="Calibri"/>
                <a:sym typeface="Calibri"/>
              </a:rPr>
              <a:t>ärjestämällä </a:t>
            </a:r>
            <a:r>
              <a:rPr lang="en-IE" sz="1800">
                <a:solidFill>
                  <a:srgbClr val="3F3F3F"/>
                </a:solidFill>
                <a:latin typeface="Calibri"/>
                <a:ea typeface="Calibri"/>
                <a:cs typeface="Calibri"/>
                <a:sym typeface="Calibri"/>
              </a:rPr>
              <a:t>digitaalisia valuuttatositteita kaupankäyntiin valikoiduilla markkinoilla </a:t>
            </a:r>
            <a:endParaRPr b="0" i="0" sz="1800">
              <a:solidFill>
                <a:srgbClr val="3F3F3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9"/>
          <p:cNvSpPr txBox="1"/>
          <p:nvPr>
            <p:ph idx="1" type="body"/>
          </p:nvPr>
        </p:nvSpPr>
        <p:spPr>
          <a:xfrm>
            <a:off x="205047" y="3146757"/>
            <a:ext cx="11781900" cy="320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lang="en-IE">
                <a:solidFill>
                  <a:srgbClr val="3F3F3F"/>
                </a:solidFill>
              </a:rPr>
              <a:t>Tekoäly</a:t>
            </a:r>
            <a:r>
              <a:rPr b="1" i="0" lang="en-IE">
                <a:solidFill>
                  <a:srgbClr val="3F3F3F"/>
                </a:solidFill>
              </a:rPr>
              <a:t> </a:t>
            </a:r>
            <a:r>
              <a:rPr lang="en-IE">
                <a:solidFill>
                  <a:srgbClr val="3F3F3F"/>
                </a:solidFill>
              </a:rPr>
              <a:t>on koneiden osoittama älykkyyttä, toisin kuin ihmisten ja eläinten osoittama </a:t>
            </a:r>
            <a:r>
              <a:rPr b="1" lang="en-IE">
                <a:solidFill>
                  <a:srgbClr val="3F3F3F"/>
                </a:solidFill>
              </a:rPr>
              <a:t>luonnollinen äly</a:t>
            </a:r>
            <a:r>
              <a:rPr lang="en-IE">
                <a:solidFill>
                  <a:srgbClr val="3F3F3F"/>
                </a:solidFill>
              </a:rPr>
              <a:t>, johon liittyy tietoisuus ja emotionaalisuus. Tekoälyä käytetään usein kuvaamaan koneita (tai tietokoneita), jotka matkivat ihmisiä ja ihmismieliä, kuten "oppimista" ja "ongelmanratkaisua".</a:t>
            </a:r>
            <a:r>
              <a:rPr lang="en-IE" u="sng">
                <a:solidFill>
                  <a:srgbClr val="3F3F3F"/>
                </a:solidFill>
                <a:hlinkClick r:id="rId3">
                  <a:extLst>
                    <a:ext uri="{A12FA001-AC4F-418D-AE19-62706E023703}">
                      <ahyp:hlinkClr val="tx"/>
                    </a:ext>
                  </a:extLst>
                </a:hlinkClick>
              </a:rPr>
              <a:t>w</a:t>
            </a:r>
            <a:r>
              <a:rPr b="0" i="0" lang="en-IE" u="sng">
                <a:solidFill>
                  <a:srgbClr val="3F3F3F"/>
                </a:solidFill>
                <a:hlinkClick r:id="rId4">
                  <a:extLst>
                    <a:ext uri="{A12FA001-AC4F-418D-AE19-62706E023703}">
                      <ahyp:hlinkClr val="tx"/>
                    </a:ext>
                  </a:extLst>
                </a:hlinkClick>
              </a:rPr>
              <a:t>ikipedia </a:t>
            </a:r>
            <a:endParaRPr b="1" sz="1400" u="sng">
              <a:solidFill>
                <a:srgbClr val="0563C1"/>
              </a:solidFill>
              <a:hlinkClick r:id="rId5">
                <a:extLst>
                  <a:ext uri="{A12FA001-AC4F-418D-AE19-62706E023703}">
                    <ahyp:hlinkClr val="tx"/>
                  </a:ext>
                </a:extLst>
              </a:hlinkClick>
            </a:endParaRPr>
          </a:p>
          <a:p>
            <a:pPr indent="0" lvl="0" marL="0" rtl="0" algn="l">
              <a:lnSpc>
                <a:spcPct val="90000"/>
              </a:lnSpc>
              <a:spcBef>
                <a:spcPts val="1000"/>
              </a:spcBef>
              <a:spcAft>
                <a:spcPts val="0"/>
              </a:spcAft>
              <a:buClr>
                <a:schemeClr val="lt1"/>
              </a:buClr>
              <a:buSzPts val="2400"/>
              <a:buNone/>
            </a:pPr>
            <a:r>
              <a:rPr b="1" lang="en-IE" u="sng">
                <a:solidFill>
                  <a:schemeClr val="hlink"/>
                </a:solidFill>
                <a:hlinkClick r:id="rId6"/>
              </a:rPr>
              <a:t>Tämän päivän esimerkkejä</a:t>
            </a:r>
            <a:r>
              <a:rPr b="1" lang="en-IE"/>
              <a:t> </a:t>
            </a:r>
            <a:r>
              <a:rPr lang="en-IE">
                <a:solidFill>
                  <a:srgbClr val="3F3F3F"/>
                </a:solidFill>
              </a:rPr>
              <a:t>ovat</a:t>
            </a:r>
            <a:r>
              <a:rPr b="1" lang="en-IE">
                <a:solidFill>
                  <a:srgbClr val="3F3F3F"/>
                </a:solidFill>
              </a:rPr>
              <a:t> </a:t>
            </a:r>
            <a:r>
              <a:rPr lang="en-IE">
                <a:solidFill>
                  <a:srgbClr val="3F3F3F"/>
                </a:solidFill>
              </a:rPr>
              <a:t>c</a:t>
            </a:r>
            <a:r>
              <a:rPr lang="en-IE">
                <a:solidFill>
                  <a:srgbClr val="3F3F3F"/>
                </a:solidFill>
              </a:rPr>
              <a:t>hattibotit, digitaaliset avustajat, a</a:t>
            </a:r>
            <a:r>
              <a:rPr lang="en-IE">
                <a:solidFill>
                  <a:srgbClr val="3F3F3F"/>
                </a:solidFill>
              </a:rPr>
              <a:t>utomaattinen oikeinkirjoitus</a:t>
            </a:r>
            <a:r>
              <a:rPr lang="en-IE">
                <a:solidFill>
                  <a:srgbClr val="3F3F3F"/>
                </a:solidFill>
              </a:rPr>
              <a:t>, e-maksut. </a:t>
            </a:r>
            <a:r>
              <a:rPr b="1" lang="en-IE"/>
              <a:t>Google Maps </a:t>
            </a:r>
            <a:r>
              <a:rPr lang="en-IE">
                <a:solidFill>
                  <a:srgbClr val="3F3F3F"/>
                </a:solidFill>
              </a:rPr>
              <a:t>suosittelee parhaat reitit, voit </a:t>
            </a:r>
            <a:r>
              <a:rPr lang="en-IE">
                <a:solidFill>
                  <a:srgbClr val="3F3F3F"/>
                </a:solidFill>
              </a:rPr>
              <a:t>välttää esteitä ja ruuhkia</a:t>
            </a:r>
            <a:r>
              <a:rPr lang="en-IE">
                <a:solidFill>
                  <a:srgbClr val="3F3F3F"/>
                </a:solidFill>
              </a:rPr>
              <a:t>. </a:t>
            </a:r>
            <a:r>
              <a:rPr b="1" lang="en-IE"/>
              <a:t>Kasvojen havaitseminen ja tunnistaminen </a:t>
            </a:r>
            <a:r>
              <a:rPr lang="en-IE">
                <a:solidFill>
                  <a:srgbClr val="3F3F3F"/>
                </a:solidFill>
              </a:rPr>
              <a:t>avaa puhelimen tunnistamalla yksilöllisiä kasvonpiirteitä.</a:t>
            </a:r>
            <a:r>
              <a:rPr lang="en-IE">
                <a:solidFill>
                  <a:srgbClr val="3F3F3F"/>
                </a:solidFill>
              </a:rPr>
              <a:t> </a:t>
            </a:r>
            <a:r>
              <a:rPr b="1" lang="en-IE"/>
              <a:t>Sosialisen median tekoäly</a:t>
            </a:r>
            <a:r>
              <a:rPr b="1" lang="en-IE"/>
              <a:t> </a:t>
            </a:r>
            <a:r>
              <a:rPr lang="en-IE">
                <a:solidFill>
                  <a:srgbClr val="3F3F3F"/>
                </a:solidFill>
              </a:rPr>
              <a:t>auttaa havaitsemaan vihapuheen, negatiiviset viestit ja verkkohäiritsijät</a:t>
            </a:r>
            <a:r>
              <a:rPr lang="en-IE">
                <a:solidFill>
                  <a:srgbClr val="3F3F3F"/>
                </a:solidFill>
              </a:rPr>
              <a:t> sekä</a:t>
            </a:r>
            <a:r>
              <a:rPr lang="en-IE">
                <a:solidFill>
                  <a:srgbClr val="3F3F3F"/>
                </a:solidFill>
              </a:rPr>
              <a:t> poistavat tällaiset keskustelut.</a:t>
            </a:r>
            <a:endParaRPr/>
          </a:p>
          <a:p>
            <a:pPr indent="0" lvl="0" marL="0" rtl="0" algn="l">
              <a:lnSpc>
                <a:spcPct val="90000"/>
              </a:lnSpc>
              <a:spcBef>
                <a:spcPts val="1000"/>
              </a:spcBef>
              <a:spcAft>
                <a:spcPts val="0"/>
              </a:spcAft>
              <a:buClr>
                <a:schemeClr val="lt1"/>
              </a:buClr>
              <a:buSzPts val="2400"/>
              <a:buNone/>
            </a:pPr>
            <a:r>
              <a:t/>
            </a:r>
            <a:endParaRPr>
              <a:solidFill>
                <a:srgbClr val="3F3F3F"/>
              </a:solidFill>
            </a:endParaRPr>
          </a:p>
        </p:txBody>
      </p:sp>
      <p:sp>
        <p:nvSpPr>
          <p:cNvPr id="824" name="Google Shape;824;p59"/>
          <p:cNvSpPr txBox="1"/>
          <p:nvPr>
            <p:ph idx="3" type="body"/>
          </p:nvPr>
        </p:nvSpPr>
        <p:spPr>
          <a:xfrm>
            <a:off x="205059" y="2204388"/>
            <a:ext cx="84429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lang="en-IE"/>
              <a:t>Tekoäly</a:t>
            </a:r>
            <a:endParaRPr/>
          </a:p>
        </p:txBody>
      </p:sp>
      <p:pic>
        <p:nvPicPr>
          <p:cNvPr descr="Graphical user interface, website&#10;&#10;Description automatically generated" id="825" name="Google Shape;825;p59"/>
          <p:cNvPicPr preferRelativeResize="0"/>
          <p:nvPr/>
        </p:nvPicPr>
        <p:blipFill rotWithShape="1">
          <a:blip r:embed="rId7">
            <a:alphaModFix/>
          </a:blip>
          <a:srcRect b="0" l="0" r="0" t="0"/>
          <a:stretch/>
        </p:blipFill>
        <p:spPr>
          <a:xfrm>
            <a:off x="6052105" y="0"/>
            <a:ext cx="6190800" cy="2901900"/>
          </a:xfrm>
          <a:prstGeom prst="wedgeRectCallout">
            <a:avLst>
              <a:gd fmla="val -20833" name="adj1"/>
              <a:gd fmla="val 62500" name="adj2"/>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
          <p:cNvSpPr txBox="1"/>
          <p:nvPr>
            <p:ph idx="1" type="body"/>
          </p:nvPr>
        </p:nvSpPr>
        <p:spPr>
          <a:xfrm>
            <a:off x="806950" y="1389959"/>
            <a:ext cx="10985400" cy="4570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b="1" sz="2800">
              <a:latin typeface="Calibri"/>
              <a:ea typeface="Calibri"/>
              <a:cs typeface="Calibri"/>
              <a:sym typeface="Calibri"/>
            </a:endParaRPr>
          </a:p>
          <a:p>
            <a:pPr indent="0" lvl="0" marL="0" rtl="0" algn="l">
              <a:lnSpc>
                <a:spcPct val="90000"/>
              </a:lnSpc>
              <a:spcBef>
                <a:spcPts val="1000"/>
              </a:spcBef>
              <a:spcAft>
                <a:spcPts val="0"/>
              </a:spcAft>
              <a:buClr>
                <a:srgbClr val="ED2A59"/>
              </a:buClr>
              <a:buSzPts val="2800"/>
              <a:buNone/>
            </a:pPr>
            <a:r>
              <a:rPr b="1" lang="en-IE" sz="2800">
                <a:solidFill>
                  <a:srgbClr val="ED2A59"/>
                </a:solidFill>
                <a:latin typeface="Calibri"/>
                <a:ea typeface="Calibri"/>
                <a:cs typeface="Calibri"/>
                <a:sym typeface="Calibri"/>
              </a:rPr>
              <a:t>Moduuli 1, aihe 1 </a:t>
            </a:r>
            <a:r>
              <a:rPr lang="en-IE">
                <a:solidFill>
                  <a:srgbClr val="3F3F3F"/>
                </a:solidFill>
                <a:latin typeface="Calibri"/>
                <a:ea typeface="Calibri"/>
                <a:cs typeface="Calibri"/>
                <a:sym typeface="Calibri"/>
              </a:rPr>
              <a:t>selittää ja määrittää kutakin </a:t>
            </a:r>
            <a:r>
              <a:rPr lang="en-IE">
                <a:solidFill>
                  <a:srgbClr val="3F3F3F"/>
                </a:solidFill>
              </a:rPr>
              <a:t>nuorta</a:t>
            </a:r>
            <a:r>
              <a:rPr lang="en-IE">
                <a:solidFill>
                  <a:srgbClr val="3F3F3F"/>
                </a:solidFill>
                <a:latin typeface="Calibri"/>
                <a:ea typeface="Calibri"/>
                <a:cs typeface="Calibri"/>
                <a:sym typeface="Calibri"/>
              </a:rPr>
              <a:t> DigitaalistaSosiaalista innovaatiota, antaa esimerkkejä, tapaustutkimuksia, ratkaisuja ja </a:t>
            </a:r>
            <a:r>
              <a:rPr lang="en-IE">
                <a:solidFill>
                  <a:srgbClr val="3F3F3F"/>
                </a:solidFill>
              </a:rPr>
              <a:t>lisä</a:t>
            </a:r>
            <a:r>
              <a:rPr lang="en-IE">
                <a:solidFill>
                  <a:srgbClr val="3F3F3F"/>
                </a:solidFill>
                <a:latin typeface="Calibri"/>
                <a:ea typeface="Calibri"/>
                <a:cs typeface="Calibri"/>
                <a:sym typeface="Calibri"/>
              </a:rPr>
              <a:t>tutkimu</a:t>
            </a:r>
            <a:r>
              <a:rPr lang="en-IE">
                <a:solidFill>
                  <a:srgbClr val="3F3F3F"/>
                </a:solidFill>
              </a:rPr>
              <a:t>s</a:t>
            </a:r>
            <a:r>
              <a:rPr lang="en-IE">
                <a:solidFill>
                  <a:srgbClr val="3F3F3F"/>
                </a:solidFill>
                <a:latin typeface="Calibri"/>
                <a:ea typeface="Calibri"/>
                <a:cs typeface="Calibri"/>
                <a:sym typeface="Calibri"/>
              </a:rPr>
              <a:t>materiaalia (paljon linkkejä </a:t>
            </a:r>
            <a:r>
              <a:rPr lang="en-IE">
                <a:solidFill>
                  <a:srgbClr val="3F3F3F"/>
                </a:solidFill>
              </a:rPr>
              <a:t>lisälukemista</a:t>
            </a:r>
            <a:r>
              <a:rPr lang="en-IE">
                <a:solidFill>
                  <a:srgbClr val="3F3F3F"/>
                </a:solidFill>
                <a:latin typeface="Calibri"/>
                <a:ea typeface="Calibri"/>
                <a:cs typeface="Calibri"/>
                <a:sym typeface="Calibri"/>
              </a:rPr>
              <a:t> varten)</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a:solidFill>
                  <a:srgbClr val="3F3F3F"/>
                </a:solidFill>
              </a:rPr>
              <a:t> </a:t>
            </a:r>
            <a:r>
              <a:rPr lang="en-IE">
                <a:solidFill>
                  <a:srgbClr val="3F3F3F"/>
                </a:solidFill>
              </a:rPr>
              <a:t>Mikä on</a:t>
            </a:r>
            <a:r>
              <a:rPr lang="en-IE" sz="2400">
                <a:solidFill>
                  <a:srgbClr val="3F3F3F"/>
                </a:solidFill>
              </a:rPr>
              <a:t> Sosiaalinen innovaatio? </a:t>
            </a:r>
            <a:endParaRPr/>
          </a:p>
          <a:p>
            <a:pPr indent="-457200" lvl="0" marL="457200" rtl="0" algn="l">
              <a:lnSpc>
                <a:spcPct val="90000"/>
              </a:lnSpc>
              <a:spcBef>
                <a:spcPts val="1000"/>
              </a:spcBef>
              <a:spcAft>
                <a:spcPts val="0"/>
              </a:spcAft>
              <a:buClr>
                <a:srgbClr val="3F3F3F"/>
              </a:buClr>
              <a:buSzPts val="2400"/>
              <a:buFont typeface="Noto Sans Symbols"/>
              <a:buChar char="✔"/>
            </a:pPr>
            <a:r>
              <a:rPr lang="en-IE">
                <a:solidFill>
                  <a:srgbClr val="3F3F3F"/>
                </a:solidFill>
              </a:rPr>
              <a:t> </a:t>
            </a:r>
            <a:r>
              <a:rPr lang="en-IE" sz="2400">
                <a:solidFill>
                  <a:srgbClr val="3F3F3F"/>
                </a:solidFill>
              </a:rPr>
              <a:t>Mitä tarkoitetaan Sosiaallisella </a:t>
            </a:r>
            <a:r>
              <a:rPr lang="en-IE">
                <a:solidFill>
                  <a:srgbClr val="3F3F3F"/>
                </a:solidFill>
              </a:rPr>
              <a:t>i</a:t>
            </a:r>
            <a:r>
              <a:rPr lang="en-IE" sz="2400">
                <a:solidFill>
                  <a:srgbClr val="3F3F3F"/>
                </a:solidFill>
              </a:rPr>
              <a:t>nnovaattorilla?</a:t>
            </a:r>
            <a:endParaRPr/>
          </a:p>
          <a:p>
            <a:pPr indent="-457200" lvl="0" marL="4572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Miksi digitaalinen</a:t>
            </a:r>
            <a:r>
              <a:rPr lang="en-IE">
                <a:solidFill>
                  <a:srgbClr val="3F3F3F"/>
                </a:solidFill>
              </a:rPr>
              <a:t> </a:t>
            </a:r>
            <a:r>
              <a:rPr lang="en-IE" sz="2400">
                <a:solidFill>
                  <a:srgbClr val="3F3F3F"/>
                </a:solidFill>
              </a:rPr>
              <a:t>sosiaalinen innovaatio on tärkeää?</a:t>
            </a:r>
            <a:endParaRPr/>
          </a:p>
          <a:p>
            <a:pPr indent="-457200" lvl="0" marL="4572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Mikä on </a:t>
            </a:r>
            <a:r>
              <a:rPr lang="en-IE">
                <a:solidFill>
                  <a:srgbClr val="3F3F3F"/>
                </a:solidFill>
              </a:rPr>
              <a:t>uudistava</a:t>
            </a:r>
            <a:r>
              <a:rPr lang="en-IE" sz="2400">
                <a:solidFill>
                  <a:srgbClr val="3F3F3F"/>
                </a:solidFill>
              </a:rPr>
              <a:t> sosiaalinen muutos?</a:t>
            </a:r>
            <a:endParaRPr/>
          </a:p>
          <a:p>
            <a:pPr indent="-457200" lvl="0" marL="4572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Mitä on sosiaalinen alkemia?</a:t>
            </a:r>
            <a:endParaRPr/>
          </a:p>
          <a:p>
            <a:pPr indent="-457200" lvl="0" marL="457200" rtl="0" algn="l">
              <a:lnSpc>
                <a:spcPct val="90000"/>
              </a:lnSpc>
              <a:spcBef>
                <a:spcPts val="1000"/>
              </a:spcBef>
              <a:spcAft>
                <a:spcPts val="0"/>
              </a:spcAft>
              <a:buClr>
                <a:srgbClr val="3F3F3F"/>
              </a:buClr>
              <a:buSzPts val="2400"/>
              <a:buFont typeface="Noto Sans Symbols"/>
              <a:buChar char="✔"/>
            </a:pPr>
            <a:r>
              <a:rPr lang="en-IE" sz="2400">
                <a:solidFill>
                  <a:srgbClr val="3F3F3F"/>
                </a:solidFill>
              </a:rPr>
              <a:t>Mitä on digitaalinen</a:t>
            </a:r>
            <a:r>
              <a:rPr lang="en-IE">
                <a:solidFill>
                  <a:srgbClr val="3F3F3F"/>
                </a:solidFill>
              </a:rPr>
              <a:t> </a:t>
            </a:r>
            <a:r>
              <a:rPr lang="en-IE" sz="2400">
                <a:solidFill>
                  <a:srgbClr val="3F3F3F"/>
                </a:solidFill>
              </a:rPr>
              <a:t>sosiaalinen innovaatio? </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433" name="Google Shape;433;p6"/>
          <p:cNvSpPr txBox="1"/>
          <p:nvPr/>
        </p:nvSpPr>
        <p:spPr>
          <a:xfrm>
            <a:off x="806942" y="433231"/>
            <a:ext cx="10066710" cy="112093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F3F3F"/>
              </a:buClr>
              <a:buSzPts val="6600"/>
              <a:buFont typeface="Arial"/>
              <a:buNone/>
            </a:pPr>
            <a:r>
              <a:rPr b="1" lang="en-IE" sz="6600">
                <a:solidFill>
                  <a:srgbClr val="3F3F3F"/>
                </a:solidFill>
                <a:latin typeface="Calibri"/>
                <a:ea typeface="Calibri"/>
                <a:cs typeface="Calibri"/>
                <a:sym typeface="Calibri"/>
              </a:rPr>
              <a:t>AIHE 1</a:t>
            </a:r>
            <a:endParaRPr sz="400">
              <a:solidFill>
                <a:srgbClr val="3F3F3F"/>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4000"/>
              <a:buFont typeface="Arial"/>
              <a:buNone/>
            </a:pPr>
            <a:r>
              <a:t/>
            </a:r>
            <a:endParaRPr b="1" sz="4000">
              <a:solidFill>
                <a:srgbClr val="3F3F3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60"/>
          <p:cNvSpPr txBox="1"/>
          <p:nvPr>
            <p:ph idx="3" type="body"/>
          </p:nvPr>
        </p:nvSpPr>
        <p:spPr>
          <a:xfrm>
            <a:off x="2793325" y="269350"/>
            <a:ext cx="8913000" cy="121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IE" sz="5400"/>
              <a:t>TEKOÄLY </a:t>
            </a:r>
            <a:endParaRPr/>
          </a:p>
        </p:txBody>
      </p:sp>
      <p:pic>
        <p:nvPicPr>
          <p:cNvPr id="831" name="Google Shape;831;p60">
            <a:hlinkClick r:id="rId3"/>
          </p:cNvPr>
          <p:cNvPicPr preferRelativeResize="0"/>
          <p:nvPr/>
        </p:nvPicPr>
        <p:blipFill rotWithShape="1">
          <a:blip r:embed="rId4">
            <a:alphaModFix/>
          </a:blip>
          <a:srcRect b="0" l="0" r="0" t="0"/>
          <a:stretch/>
        </p:blipFill>
        <p:spPr>
          <a:xfrm>
            <a:off x="4923400" y="1695638"/>
            <a:ext cx="6627796" cy="3665900"/>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832" name="Google Shape;832;p60"/>
          <p:cNvSpPr txBox="1"/>
          <p:nvPr/>
        </p:nvSpPr>
        <p:spPr>
          <a:xfrm>
            <a:off x="269600" y="2270475"/>
            <a:ext cx="4311600" cy="2080800"/>
          </a:xfrm>
          <a:prstGeom prst="rect">
            <a:avLst/>
          </a:prstGeom>
          <a:solidFill>
            <a:srgbClr val="76C6D3"/>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Katso tämä video nähdäksesi mitä tekoäly on…</a:t>
            </a:r>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4000"/>
              <a:buFont typeface="Arial"/>
              <a:buNone/>
            </a:pPr>
            <a:r>
              <a:t/>
            </a:r>
            <a:endParaRPr b="1" sz="400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61"/>
          <p:cNvSpPr txBox="1"/>
          <p:nvPr>
            <p:ph idx="1" type="body"/>
          </p:nvPr>
        </p:nvSpPr>
        <p:spPr>
          <a:xfrm>
            <a:off x="3651350" y="1433925"/>
            <a:ext cx="8434200" cy="5424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3F3F3F"/>
              </a:buClr>
              <a:buSzPts val="2400"/>
              <a:buFont typeface="Arial"/>
              <a:buChar char="•"/>
            </a:pPr>
            <a:r>
              <a:rPr i="0" lang="en-IE" u="sng">
                <a:solidFill>
                  <a:srgbClr val="3F3F3F"/>
                </a:solidFill>
                <a:latin typeface="Arial"/>
                <a:ea typeface="Arial"/>
                <a:cs typeface="Arial"/>
                <a:sym typeface="Arial"/>
                <a:hlinkClick r:id="rId3">
                  <a:extLst>
                    <a:ext uri="{A12FA001-AC4F-418D-AE19-62706E023703}">
                      <ahyp:hlinkClr val="tx"/>
                    </a:ext>
                  </a:extLst>
                </a:hlinkClick>
              </a:rPr>
              <a:t>Allichat</a:t>
            </a:r>
            <a:r>
              <a:rPr lang="en-IE">
                <a:solidFill>
                  <a:srgbClr val="3F3F3F"/>
                </a:solidFill>
                <a:latin typeface="Arial"/>
                <a:ea typeface="Arial"/>
                <a:cs typeface="Arial"/>
                <a:sym typeface="Arial"/>
              </a:rPr>
              <a:t> on</a:t>
            </a:r>
            <a:r>
              <a:rPr i="0" lang="en-IE">
                <a:solidFill>
                  <a:srgbClr val="3F3F3F"/>
                </a:solidFill>
                <a:latin typeface="Arial"/>
                <a:ea typeface="Arial"/>
                <a:cs typeface="Arial"/>
                <a:sym typeface="Arial"/>
              </a:rPr>
              <a:t> </a:t>
            </a:r>
            <a:r>
              <a:rPr lang="en-IE">
                <a:solidFill>
                  <a:srgbClr val="3F3F3F"/>
                </a:solidFill>
                <a:latin typeface="Arial"/>
                <a:ea typeface="Arial"/>
                <a:cs typeface="Arial"/>
                <a:sym typeface="Arial"/>
              </a:rPr>
              <a:t>tekoälyllä toimiva</a:t>
            </a:r>
            <a:r>
              <a:rPr b="1" lang="en-IE">
                <a:solidFill>
                  <a:srgbClr val="A6377D"/>
                </a:solidFill>
                <a:latin typeface="Arial"/>
                <a:ea typeface="Arial"/>
                <a:cs typeface="Arial"/>
                <a:sym typeface="Arial"/>
              </a:rPr>
              <a:t> chattibotti nuorille, jolla voidaan keskustella mielenterveysasioista.</a:t>
            </a:r>
            <a:r>
              <a:rPr lang="en-IE">
                <a:solidFill>
                  <a:srgbClr val="3F3F3F"/>
                </a:solidFill>
                <a:latin typeface="Arial"/>
                <a:ea typeface="Arial"/>
                <a:cs typeface="Arial"/>
                <a:sym typeface="Arial"/>
              </a:rPr>
              <a:t> Yhteistyöprojekti teknologiayritys Voxsio:n, NHS Forth Valley:n ja Stirlingshiren nuorisoryhmien kesken.</a:t>
            </a:r>
            <a:endParaRPr/>
          </a:p>
          <a:p>
            <a:pPr indent="-342900" lvl="0" marL="342900" rtl="0" algn="l">
              <a:lnSpc>
                <a:spcPct val="90000"/>
              </a:lnSpc>
              <a:spcBef>
                <a:spcPts val="1000"/>
              </a:spcBef>
              <a:spcAft>
                <a:spcPts val="0"/>
              </a:spcAft>
              <a:buClr>
                <a:srgbClr val="3F3F3F"/>
              </a:buClr>
              <a:buSzPts val="2400"/>
              <a:buFont typeface="Arial"/>
              <a:buChar char="•"/>
            </a:pPr>
            <a:r>
              <a:rPr lang="en-IE">
                <a:solidFill>
                  <a:srgbClr val="3F3F3F"/>
                </a:solidFill>
                <a:latin typeface="Arial"/>
                <a:ea typeface="Arial"/>
                <a:cs typeface="Arial"/>
                <a:sym typeface="Arial"/>
              </a:rPr>
              <a:t>Tulkitsee satelliittitiedot ja kartoittaa villieläinten elinympäristöä palauttaakseen sen, muodostaakseen yhteyden ja </a:t>
            </a:r>
            <a:r>
              <a:rPr b="1" lang="en-IE">
                <a:solidFill>
                  <a:srgbClr val="A6377D"/>
                </a:solidFill>
                <a:latin typeface="Arial"/>
                <a:ea typeface="Arial"/>
                <a:cs typeface="Arial"/>
                <a:sym typeface="Arial"/>
              </a:rPr>
              <a:t>suojelee</a:t>
            </a:r>
            <a:r>
              <a:rPr b="1" i="0" lang="en-IE">
                <a:solidFill>
                  <a:srgbClr val="A6377D"/>
                </a:solidFill>
                <a:latin typeface="Arial"/>
                <a:ea typeface="Arial"/>
                <a:cs typeface="Arial"/>
                <a:sym typeface="Arial"/>
              </a:rPr>
              <a:t> </a:t>
            </a:r>
            <a:r>
              <a:rPr b="1" lang="en-IE">
                <a:solidFill>
                  <a:srgbClr val="A6377D"/>
                </a:solidFill>
                <a:latin typeface="Arial"/>
                <a:ea typeface="Arial"/>
                <a:cs typeface="Arial"/>
                <a:sym typeface="Arial"/>
              </a:rPr>
              <a:t>Sko</a:t>
            </a:r>
            <a:r>
              <a:rPr b="1" lang="en-IE">
                <a:solidFill>
                  <a:srgbClr val="A6377D"/>
                </a:solidFill>
                <a:latin typeface="Arial"/>
                <a:ea typeface="Arial"/>
                <a:cs typeface="Arial"/>
                <a:sym typeface="Arial"/>
              </a:rPr>
              <a:t>tlannin</a:t>
            </a:r>
            <a:r>
              <a:rPr b="1" i="0" lang="en-IE">
                <a:solidFill>
                  <a:srgbClr val="A6377D"/>
                </a:solidFill>
                <a:latin typeface="Arial"/>
                <a:ea typeface="Arial"/>
                <a:cs typeface="Arial"/>
                <a:sym typeface="Arial"/>
              </a:rPr>
              <a:t> </a:t>
            </a:r>
            <a:r>
              <a:rPr b="1" lang="en-IE">
                <a:solidFill>
                  <a:srgbClr val="A6377D"/>
                </a:solidFill>
                <a:latin typeface="Arial"/>
                <a:ea typeface="Arial"/>
                <a:cs typeface="Arial"/>
                <a:sym typeface="Arial"/>
              </a:rPr>
              <a:t>luonnon ympäristöä</a:t>
            </a:r>
            <a:r>
              <a:rPr b="1" i="0" lang="en-IE">
                <a:solidFill>
                  <a:srgbClr val="A6377D"/>
                </a:solidFill>
                <a:latin typeface="Arial"/>
                <a:ea typeface="Arial"/>
                <a:cs typeface="Arial"/>
                <a:sym typeface="Arial"/>
              </a:rPr>
              <a:t>.</a:t>
            </a:r>
            <a:endParaRPr b="1" i="0">
              <a:solidFill>
                <a:srgbClr val="A6377D"/>
              </a:solidFill>
              <a:latin typeface="Arial"/>
              <a:ea typeface="Arial"/>
              <a:cs typeface="Arial"/>
              <a:sym typeface="Arial"/>
            </a:endParaRPr>
          </a:p>
          <a:p>
            <a:pPr indent="-342900" lvl="0" marL="342900" rtl="0" algn="l">
              <a:lnSpc>
                <a:spcPct val="90000"/>
              </a:lnSpc>
              <a:spcBef>
                <a:spcPts val="1000"/>
              </a:spcBef>
              <a:spcAft>
                <a:spcPts val="0"/>
              </a:spcAft>
              <a:buClr>
                <a:srgbClr val="3F3F3F"/>
              </a:buClr>
              <a:buSzPts val="2400"/>
              <a:buFont typeface="Arial"/>
              <a:buChar char="•"/>
            </a:pPr>
            <a:r>
              <a:rPr lang="en-IE" u="sng">
                <a:solidFill>
                  <a:srgbClr val="3F3F3F"/>
                </a:solidFill>
                <a:latin typeface="Arial"/>
                <a:ea typeface="Arial"/>
                <a:cs typeface="Arial"/>
                <a:sym typeface="Arial"/>
              </a:rPr>
              <a:t>Build speech</a:t>
            </a:r>
            <a:r>
              <a:rPr lang="en-IE">
                <a:solidFill>
                  <a:srgbClr val="3F3F3F"/>
                </a:solidFill>
                <a:latin typeface="Arial"/>
                <a:ea typeface="Arial"/>
                <a:cs typeface="Arial"/>
                <a:sym typeface="Arial"/>
              </a:rPr>
              <a:t> osaa tunnistaa alueellisia skotlantilaisia aksentteja ja</a:t>
            </a:r>
            <a:r>
              <a:rPr b="1" lang="en-IE">
                <a:solidFill>
                  <a:srgbClr val="A6377D"/>
                </a:solidFill>
                <a:latin typeface="Arial"/>
                <a:ea typeface="Arial"/>
                <a:cs typeface="Arial"/>
                <a:sym typeface="Arial"/>
              </a:rPr>
              <a:t> tukee aikuisia oppijoita </a:t>
            </a:r>
            <a:r>
              <a:rPr lang="en-IE">
                <a:solidFill>
                  <a:srgbClr val="3F3F3F"/>
                </a:solidFill>
                <a:latin typeface="Arial"/>
                <a:ea typeface="Arial"/>
                <a:cs typeface="Arial"/>
                <a:sym typeface="Arial"/>
              </a:rPr>
              <a:t>aikuisten lukutaidon äänentunnistussovelluksella.</a:t>
            </a:r>
            <a:endParaRPr/>
          </a:p>
          <a:p>
            <a:pPr indent="-342900" lvl="0" marL="342900" rtl="0" algn="l">
              <a:lnSpc>
                <a:spcPct val="90000"/>
              </a:lnSpc>
              <a:spcBef>
                <a:spcPts val="1000"/>
              </a:spcBef>
              <a:spcAft>
                <a:spcPts val="0"/>
              </a:spcAft>
              <a:buClr>
                <a:srgbClr val="231F20"/>
              </a:buClr>
              <a:buSzPts val="2400"/>
              <a:buFont typeface="Arial"/>
              <a:buChar char="•"/>
            </a:pPr>
            <a:r>
              <a:rPr lang="en-IE">
                <a:solidFill>
                  <a:srgbClr val="231F20"/>
                </a:solidFill>
                <a:latin typeface="Arial"/>
                <a:ea typeface="Arial"/>
                <a:cs typeface="Arial"/>
                <a:sym typeface="Arial"/>
              </a:rPr>
              <a:t>Kehittää </a:t>
            </a:r>
            <a:r>
              <a:rPr b="1" lang="en-IE">
                <a:solidFill>
                  <a:srgbClr val="A6377D"/>
                </a:solidFill>
                <a:latin typeface="Arial"/>
                <a:ea typeface="Arial"/>
                <a:cs typeface="Arial"/>
                <a:sym typeface="Arial"/>
              </a:rPr>
              <a:t>proteesiraajan, joka lisää käyttäjänsä kykyä hallita omaa raajansa,</a:t>
            </a:r>
            <a:r>
              <a:rPr lang="en-IE">
                <a:solidFill>
                  <a:srgbClr val="231F20"/>
                </a:solidFill>
                <a:latin typeface="Arial"/>
                <a:ea typeface="Arial"/>
                <a:cs typeface="Arial"/>
                <a:sym typeface="Arial"/>
              </a:rPr>
              <a:t> vähentää keskittymistä ja aivovoimaa, jota tarvitaan jokapäiväisten tehtävien suorittamiseen, kuten kynän tarttumiseen tai pallon kiinni saamiseen.</a:t>
            </a:r>
            <a:endParaRPr>
              <a:solidFill>
                <a:srgbClr val="3F3F3F"/>
              </a:solidFill>
              <a:latin typeface="Arial"/>
              <a:ea typeface="Arial"/>
              <a:cs typeface="Arial"/>
              <a:sym typeface="Arial"/>
            </a:endParaRPr>
          </a:p>
        </p:txBody>
      </p:sp>
      <p:sp>
        <p:nvSpPr>
          <p:cNvPr id="838" name="Google Shape;838;p61"/>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None/>
            </a:pPr>
            <a:r>
              <a:rPr b="1" lang="en-IE" sz="4000"/>
              <a:t>Tekoäly</a:t>
            </a:r>
            <a:endParaRPr/>
          </a:p>
          <a:p>
            <a:pPr indent="0" lvl="0" marL="0" rtl="0" algn="l">
              <a:lnSpc>
                <a:spcPct val="90000"/>
              </a:lnSpc>
              <a:spcBef>
                <a:spcPts val="1000"/>
              </a:spcBef>
              <a:spcAft>
                <a:spcPts val="0"/>
              </a:spcAft>
              <a:buClr>
                <a:schemeClr val="lt1"/>
              </a:buClr>
              <a:buSzPts val="3600"/>
              <a:buNone/>
            </a:pPr>
            <a:r>
              <a:t/>
            </a:r>
            <a:endParaRPr b="1">
              <a:solidFill>
                <a:schemeClr val="dk1"/>
              </a:solidFill>
            </a:endParaRPr>
          </a:p>
          <a:p>
            <a:pPr indent="0" lvl="0" marL="0" rtl="0" algn="l">
              <a:lnSpc>
                <a:spcPct val="90000"/>
              </a:lnSpc>
              <a:spcBef>
                <a:spcPts val="1000"/>
              </a:spcBef>
              <a:spcAft>
                <a:spcPts val="0"/>
              </a:spcAft>
              <a:buClr>
                <a:schemeClr val="lt1"/>
              </a:buClr>
              <a:buSzPts val="3600"/>
              <a:buNone/>
            </a:pPr>
            <a:r>
              <a:rPr lang="en-IE" sz="3600"/>
              <a:t>Real World Projects, S</a:t>
            </a:r>
            <a:r>
              <a:rPr lang="en-IE"/>
              <a:t>k</a:t>
            </a:r>
            <a:r>
              <a:rPr lang="en-IE" sz="3600"/>
              <a:t>otlan</a:t>
            </a:r>
            <a:r>
              <a:rPr lang="en-IE"/>
              <a:t>ti</a:t>
            </a:r>
            <a:endParaRPr/>
          </a:p>
          <a:p>
            <a:pPr indent="0" lvl="0" marL="0" rtl="0" algn="l">
              <a:lnSpc>
                <a:spcPct val="90000"/>
              </a:lnSpc>
              <a:spcBef>
                <a:spcPts val="1000"/>
              </a:spcBef>
              <a:spcAft>
                <a:spcPts val="0"/>
              </a:spcAft>
              <a:buClr>
                <a:schemeClr val="lt1"/>
              </a:buClr>
              <a:buSzPts val="1800"/>
              <a:buNone/>
            </a:pPr>
            <a:r>
              <a:t/>
            </a:r>
            <a:endParaRPr b="1" sz="1800"/>
          </a:p>
          <a:p>
            <a:pPr indent="0" lvl="0" marL="0" rtl="0" algn="l">
              <a:lnSpc>
                <a:spcPct val="90000"/>
              </a:lnSpc>
              <a:spcBef>
                <a:spcPts val="1000"/>
              </a:spcBef>
              <a:spcAft>
                <a:spcPts val="0"/>
              </a:spcAft>
              <a:buClr>
                <a:schemeClr val="lt1"/>
              </a:buClr>
              <a:buSzPts val="1800"/>
              <a:buNone/>
            </a:pPr>
            <a:r>
              <a:t/>
            </a:r>
            <a:endParaRPr b="1" sz="1800"/>
          </a:p>
          <a:p>
            <a:pPr indent="0" lvl="1" marL="457200" rtl="0" algn="l">
              <a:lnSpc>
                <a:spcPct val="90000"/>
              </a:lnSpc>
              <a:spcBef>
                <a:spcPts val="500"/>
              </a:spcBef>
              <a:spcAft>
                <a:spcPts val="0"/>
              </a:spcAft>
              <a:buClr>
                <a:schemeClr val="dk1"/>
              </a:buClr>
              <a:buSzPts val="1800"/>
              <a:buNone/>
            </a:pPr>
            <a:r>
              <a:t/>
            </a:r>
            <a:endParaRPr b="1" sz="1800" u="sng">
              <a:solidFill>
                <a:schemeClr val="lt1"/>
              </a:solidFill>
              <a:hlinkClick r:id="rId4">
                <a:extLst>
                  <a:ext uri="{A12FA001-AC4F-418D-AE19-62706E023703}">
                    <ahyp:hlinkClr val="tx"/>
                  </a:ext>
                </a:extLst>
              </a:hlinkClick>
            </a:endParaRPr>
          </a:p>
          <a:p>
            <a:pPr indent="0" lvl="1" marL="457200" rtl="0" algn="l">
              <a:lnSpc>
                <a:spcPct val="90000"/>
              </a:lnSpc>
              <a:spcBef>
                <a:spcPts val="500"/>
              </a:spcBef>
              <a:spcAft>
                <a:spcPts val="0"/>
              </a:spcAft>
              <a:buClr>
                <a:schemeClr val="dk1"/>
              </a:buClr>
              <a:buSzPts val="2000"/>
              <a:buNone/>
            </a:pPr>
            <a:r>
              <a:t/>
            </a:r>
            <a:endParaRPr sz="2000" u="sng">
              <a:solidFill>
                <a:schemeClr val="lt1"/>
              </a:solidFill>
              <a:hlinkClick r:id="rId5">
                <a:extLst>
                  <a:ext uri="{A12FA001-AC4F-418D-AE19-62706E023703}">
                    <ahyp:hlinkClr val="tx"/>
                  </a:ext>
                </a:extLst>
              </a:hlinkClick>
            </a:endParaRPr>
          </a:p>
          <a:p>
            <a:pPr indent="0" lvl="1" marL="457200" rtl="0" algn="l">
              <a:lnSpc>
                <a:spcPct val="90000"/>
              </a:lnSpc>
              <a:spcBef>
                <a:spcPts val="500"/>
              </a:spcBef>
              <a:spcAft>
                <a:spcPts val="0"/>
              </a:spcAft>
              <a:buClr>
                <a:schemeClr val="lt1"/>
              </a:buClr>
              <a:buSzPts val="2000"/>
              <a:buNone/>
            </a:pPr>
            <a:r>
              <a:rPr lang="en-IE" sz="2000" u="sng">
                <a:solidFill>
                  <a:schemeClr val="lt1"/>
                </a:solidFill>
                <a:hlinkClick r:id="rId6">
                  <a:extLst>
                    <a:ext uri="{A12FA001-AC4F-418D-AE19-62706E023703}">
                      <ahyp:hlinkClr val="tx"/>
                    </a:ext>
                  </a:extLst>
                </a:hlinkClick>
              </a:rPr>
              <a:t>Valokeilassa Skotlanti, UK </a:t>
            </a:r>
            <a:endParaRPr/>
          </a:p>
        </p:txBody>
      </p:sp>
      <p:grpSp>
        <p:nvGrpSpPr>
          <p:cNvPr id="839" name="Google Shape;839;p61"/>
          <p:cNvGrpSpPr/>
          <p:nvPr/>
        </p:nvGrpSpPr>
        <p:grpSpPr>
          <a:xfrm>
            <a:off x="400983" y="4977954"/>
            <a:ext cx="523448" cy="496908"/>
            <a:chOff x="2583100" y="2973775"/>
            <a:chExt cx="461550" cy="437200"/>
          </a:xfrm>
        </p:grpSpPr>
        <p:sp>
          <p:nvSpPr>
            <p:cNvPr id="840" name="Google Shape;840;p61"/>
            <p:cNvSpPr/>
            <p:nvPr/>
          </p:nvSpPr>
          <p:spPr>
            <a:xfrm>
              <a:off x="2701225" y="3315975"/>
              <a:ext cx="225300" cy="95000"/>
            </a:xfrm>
            <a:custGeom>
              <a:rect b="b" l="l" r="r" t="t"/>
              <a:pathLst>
                <a:path extrusionOk="0" fill="none" h="3800" w="9012">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841" name="Google Shape;841;p61"/>
            <p:cNvSpPr/>
            <p:nvPr/>
          </p:nvSpPr>
          <p:spPr>
            <a:xfrm>
              <a:off x="2583100" y="2973775"/>
              <a:ext cx="461550" cy="336125"/>
            </a:xfrm>
            <a:custGeom>
              <a:rect b="b" l="l" r="r" t="t"/>
              <a:pathLst>
                <a:path extrusionOk="0" fill="none" h="13445" w="18462">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842" name="Google Shape;842;p61"/>
          <p:cNvSpPr txBox="1"/>
          <p:nvPr/>
        </p:nvSpPr>
        <p:spPr>
          <a:xfrm>
            <a:off x="5145909" y="2"/>
            <a:ext cx="5276100" cy="1317600"/>
          </a:xfrm>
          <a:prstGeom prst="rect">
            <a:avLst/>
          </a:prstGeom>
          <a:solidFill>
            <a:srgbClr val="42B0C2"/>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Valokeilassa Skotlanti, UK</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CivTech Challenge Children" id="847" name="Google Shape;847;p62">
            <a:hlinkClick r:id="rId3"/>
          </p:cNvPr>
          <p:cNvPicPr preferRelativeResize="0"/>
          <p:nvPr/>
        </p:nvPicPr>
        <p:blipFill rotWithShape="1">
          <a:blip r:embed="rId4">
            <a:alphaModFix/>
          </a:blip>
          <a:srcRect b="0" l="0" r="0" t="0"/>
          <a:stretch/>
        </p:blipFill>
        <p:spPr>
          <a:xfrm>
            <a:off x="-152207" y="1270725"/>
            <a:ext cx="5166857" cy="4585052"/>
          </a:xfrm>
          <a:prstGeom prst="ellipse">
            <a:avLst/>
          </a:prstGeom>
          <a:noFill/>
          <a:ln>
            <a:noFill/>
          </a:ln>
        </p:spPr>
      </p:pic>
      <p:sp>
        <p:nvSpPr>
          <p:cNvPr id="848" name="Google Shape;848;p62"/>
          <p:cNvSpPr txBox="1"/>
          <p:nvPr>
            <p:ph idx="3" type="body"/>
          </p:nvPr>
        </p:nvSpPr>
        <p:spPr>
          <a:xfrm>
            <a:off x="7070819" y="1457690"/>
            <a:ext cx="4866429" cy="540031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389DAE"/>
              </a:buClr>
              <a:buSzPts val="2400"/>
              <a:buNone/>
            </a:pPr>
            <a:r>
              <a:rPr b="1" i="1" lang="en-IE" sz="2300">
                <a:solidFill>
                  <a:srgbClr val="389DAE"/>
                </a:solidFill>
                <a:latin typeface="Poppins"/>
                <a:ea typeface="Poppins"/>
                <a:cs typeface="Poppins"/>
                <a:sym typeface="Poppins"/>
              </a:rPr>
              <a:t>Suru, sosiaalinen ahdistus, tenttistressi, uni</a:t>
            </a:r>
            <a:endParaRPr sz="2300"/>
          </a:p>
          <a:p>
            <a:pPr indent="0" lvl="0" marL="0" rtl="0" algn="r">
              <a:lnSpc>
                <a:spcPct val="90000"/>
              </a:lnSpc>
              <a:spcBef>
                <a:spcPts val="1000"/>
              </a:spcBef>
              <a:spcAft>
                <a:spcPts val="0"/>
              </a:spcAft>
              <a:buClr>
                <a:srgbClr val="000000"/>
              </a:buClr>
              <a:buSzPts val="2100"/>
              <a:buNone/>
            </a:pPr>
            <a:r>
              <a:rPr lang="en-IE" sz="2100" u="sng">
                <a:solidFill>
                  <a:srgbClr val="000000"/>
                </a:solidFill>
                <a:latin typeface="Poppins"/>
                <a:ea typeface="Poppins"/>
                <a:cs typeface="Poppins"/>
                <a:sym typeface="Poppins"/>
                <a:hlinkClick r:id="rId5">
                  <a:extLst>
                    <a:ext uri="{A12FA001-AC4F-418D-AE19-62706E023703}">
                      <ahyp:hlinkClr val="tx"/>
                    </a:ext>
                  </a:extLst>
                </a:hlinkClick>
              </a:rPr>
              <a:t>Allichat</a:t>
            </a:r>
            <a:r>
              <a:rPr lang="en-IE" sz="2100">
                <a:solidFill>
                  <a:srgbClr val="000000"/>
                </a:solidFill>
                <a:latin typeface="Poppins"/>
                <a:ea typeface="Poppins"/>
                <a:cs typeface="Poppins"/>
                <a:sym typeface="Poppins"/>
              </a:rPr>
              <a:t> </a:t>
            </a:r>
            <a:r>
              <a:rPr lang="en-IE" sz="2000">
                <a:solidFill>
                  <a:srgbClr val="000000"/>
                </a:solidFill>
                <a:latin typeface="Poppins"/>
                <a:ea typeface="Poppins"/>
                <a:cs typeface="Poppins"/>
                <a:sym typeface="Poppins"/>
              </a:rPr>
              <a:t>auttaa nuoria aloittamaan keskustelun mielenterveydestään, se voi räätälöidä neuvoja ja auttaa ihmisiä ymmärtämään paremmin omia ajatuksia.</a:t>
            </a:r>
            <a:r>
              <a:rPr lang="en-IE" sz="2100">
                <a:solidFill>
                  <a:srgbClr val="000000"/>
                </a:solidFill>
                <a:latin typeface="Poppins"/>
                <a:ea typeface="Poppins"/>
                <a:cs typeface="Poppins"/>
                <a:sym typeface="Poppins"/>
              </a:rPr>
              <a:t>  </a:t>
            </a:r>
            <a:r>
              <a:rPr lang="en-IE">
                <a:solidFill>
                  <a:srgbClr val="000000"/>
                </a:solidFill>
                <a:latin typeface="Poppins"/>
                <a:ea typeface="Poppins"/>
                <a:cs typeface="Poppins"/>
                <a:sym typeface="Poppins"/>
              </a:rPr>
              <a:t> </a:t>
            </a:r>
            <a:endParaRPr/>
          </a:p>
          <a:p>
            <a:pPr indent="0" lvl="0" marL="0" rtl="0" algn="r">
              <a:lnSpc>
                <a:spcPct val="90000"/>
              </a:lnSpc>
              <a:spcBef>
                <a:spcPts val="1000"/>
              </a:spcBef>
              <a:spcAft>
                <a:spcPts val="0"/>
              </a:spcAft>
              <a:buClr>
                <a:srgbClr val="A6377D"/>
              </a:buClr>
              <a:buSzPts val="2400"/>
              <a:buNone/>
            </a:pPr>
            <a:r>
              <a:rPr b="1" lang="en-IE" sz="2100">
                <a:solidFill>
                  <a:srgbClr val="A6377D"/>
                </a:solidFill>
                <a:latin typeface="Arial"/>
                <a:ea typeface="Arial"/>
                <a:cs typeface="Arial"/>
                <a:sym typeface="Arial"/>
              </a:rPr>
              <a:t>Puhuminen ja kuuntelu auttaa sinua puhdistamaan pääsi sotkuisista ajatuksista, rakentamaan hyvinvointiasi ja sietokykyäsi.</a:t>
            </a:r>
            <a:endParaRPr b="1" sz="2100">
              <a:solidFill>
                <a:srgbClr val="A6377D"/>
              </a:solidFill>
              <a:latin typeface="Arial"/>
              <a:ea typeface="Arial"/>
              <a:cs typeface="Arial"/>
              <a:sym typeface="Arial"/>
            </a:endParaRPr>
          </a:p>
          <a:p>
            <a:pPr indent="0" lvl="0" marL="0" rtl="0" algn="r">
              <a:lnSpc>
                <a:spcPct val="90000"/>
              </a:lnSpc>
              <a:spcBef>
                <a:spcPts val="1000"/>
              </a:spcBef>
              <a:spcAft>
                <a:spcPts val="0"/>
              </a:spcAft>
              <a:buClr>
                <a:srgbClr val="A6377D"/>
              </a:buClr>
              <a:buSzPts val="2400"/>
              <a:buNone/>
            </a:pPr>
            <a:r>
              <a:rPr lang="en-IE" sz="2100" u="sng">
                <a:solidFill>
                  <a:srgbClr val="000000"/>
                </a:solidFill>
                <a:latin typeface="Poppins"/>
                <a:ea typeface="Poppins"/>
                <a:cs typeface="Poppins"/>
                <a:sym typeface="Poppins"/>
                <a:hlinkClick r:id="rId6">
                  <a:extLst>
                    <a:ext uri="{A12FA001-AC4F-418D-AE19-62706E023703}">
                      <ahyp:hlinkClr val="tx"/>
                    </a:ext>
                  </a:extLst>
                </a:hlinkClick>
              </a:rPr>
              <a:t>A</a:t>
            </a:r>
            <a:r>
              <a:rPr b="0" i="0" lang="en-IE" sz="2100" u="sng">
                <a:solidFill>
                  <a:srgbClr val="000000"/>
                </a:solidFill>
                <a:latin typeface="Poppins"/>
                <a:ea typeface="Poppins"/>
                <a:cs typeface="Poppins"/>
                <a:sym typeface="Poppins"/>
                <a:hlinkClick r:id="rId7">
                  <a:extLst>
                    <a:ext uri="{A12FA001-AC4F-418D-AE19-62706E023703}">
                      <ahyp:hlinkClr val="tx"/>
                    </a:ext>
                  </a:extLst>
                </a:hlinkClick>
              </a:rPr>
              <a:t>llichat</a:t>
            </a:r>
            <a:r>
              <a:rPr b="0" i="0" lang="en-IE" sz="2100">
                <a:solidFill>
                  <a:srgbClr val="000000"/>
                </a:solidFill>
                <a:latin typeface="Poppins"/>
                <a:ea typeface="Poppins"/>
                <a:cs typeface="Poppins"/>
                <a:sym typeface="Poppins"/>
              </a:rPr>
              <a:t> </a:t>
            </a:r>
            <a:r>
              <a:rPr lang="en-IE" sz="2100">
                <a:solidFill>
                  <a:srgbClr val="000000"/>
                </a:solidFill>
                <a:latin typeface="Poppins"/>
                <a:ea typeface="Poppins"/>
                <a:cs typeface="Poppins"/>
                <a:sym typeface="Poppins"/>
              </a:rPr>
              <a:t>auttaa sinua selvittämään, miten tuntemuksesi ja tunteesi vaikuttavat sinuun ja mitä voit tehdä niiden hallitsemiseksi.</a:t>
            </a:r>
            <a:endParaRPr sz="2100"/>
          </a:p>
        </p:txBody>
      </p:sp>
      <p:sp>
        <p:nvSpPr>
          <p:cNvPr id="849" name="Google Shape;849;p62"/>
          <p:cNvSpPr txBox="1"/>
          <p:nvPr>
            <p:ph idx="1" type="body"/>
          </p:nvPr>
        </p:nvSpPr>
        <p:spPr>
          <a:xfrm>
            <a:off x="1" y="5648104"/>
            <a:ext cx="5869966" cy="1077217"/>
          </a:xfrm>
          <a:prstGeom prst="rect">
            <a:avLst/>
          </a:prstGeom>
          <a:solidFill>
            <a:srgbClr val="42B0C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a:solidFill>
                  <a:schemeClr val="lt1"/>
                </a:solidFill>
              </a:rPr>
              <a:t>Kun mielesi tuntuu sotkuiselta</a:t>
            </a:r>
            <a:endParaRPr/>
          </a:p>
        </p:txBody>
      </p:sp>
      <p:sp>
        <p:nvSpPr>
          <p:cNvPr id="850" name="Google Shape;850;p62"/>
          <p:cNvSpPr txBox="1"/>
          <p:nvPr/>
        </p:nvSpPr>
        <p:spPr>
          <a:xfrm>
            <a:off x="6224961" y="0"/>
            <a:ext cx="5967038" cy="1478397"/>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Malliesimerkki</a:t>
            </a:r>
            <a:r>
              <a:rPr b="1" lang="en-IE" sz="3600">
                <a:solidFill>
                  <a:schemeClr val="lt1"/>
                </a:solidFill>
                <a:latin typeface="Calibri"/>
                <a:ea typeface="Calibri"/>
                <a:cs typeface="Calibri"/>
                <a:sym typeface="Calibri"/>
              </a:rPr>
              <a:t>: Allichat</a:t>
            </a:r>
            <a:endParaRPr/>
          </a:p>
          <a:p>
            <a:pPr indent="0" lvl="0" marL="0" marR="0" rtl="0" algn="ctr">
              <a:lnSpc>
                <a:spcPct val="90000"/>
              </a:lnSpc>
              <a:spcBef>
                <a:spcPts val="1000"/>
              </a:spcBef>
              <a:spcAft>
                <a:spcPts val="0"/>
              </a:spcAft>
              <a:buClr>
                <a:schemeClr val="lt1"/>
              </a:buClr>
              <a:buSzPts val="2400"/>
              <a:buFont typeface="Arial"/>
              <a:buNone/>
            </a:pPr>
            <a:r>
              <a:rPr i="1" lang="en-IE" sz="2400" u="sng">
                <a:solidFill>
                  <a:schemeClr val="lt1"/>
                </a:solidFill>
                <a:latin typeface="Calibri"/>
                <a:ea typeface="Calibri"/>
                <a:cs typeface="Calibri"/>
                <a:sym typeface="Calibri"/>
                <a:hlinkClick r:id="rId8">
                  <a:extLst>
                    <a:ext uri="{A12FA001-AC4F-418D-AE19-62706E023703}">
                      <ahyp:hlinkClr val="tx"/>
                    </a:ext>
                  </a:extLst>
                </a:hlinkClick>
              </a:rPr>
              <a:t>Stirling Youth Forum</a:t>
            </a:r>
            <a:r>
              <a:rPr i="1" lang="en-IE" sz="2400">
                <a:solidFill>
                  <a:schemeClr val="lt1"/>
                </a:solidFill>
                <a:latin typeface="Calibri"/>
                <a:ea typeface="Calibri"/>
                <a:cs typeface="Calibri"/>
                <a:sym typeface="Calibri"/>
              </a:rPr>
              <a:t>, Stirling, UK</a:t>
            </a:r>
            <a:endParaRPr/>
          </a:p>
        </p:txBody>
      </p:sp>
      <p:sp>
        <p:nvSpPr>
          <p:cNvPr id="851" name="Google Shape;851;p62"/>
          <p:cNvSpPr txBox="1"/>
          <p:nvPr/>
        </p:nvSpPr>
        <p:spPr>
          <a:xfrm>
            <a:off x="0" y="-52714"/>
            <a:ext cx="4466400" cy="169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Tekoäly</a:t>
            </a:r>
            <a:endParaRPr sz="2400">
              <a:solidFill>
                <a:srgbClr val="A6377D"/>
              </a:solidFill>
              <a:latin typeface="Corben"/>
              <a:ea typeface="Corben"/>
              <a:cs typeface="Corben"/>
              <a:sym typeface="Corben"/>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3"/>
          <p:cNvSpPr txBox="1"/>
          <p:nvPr>
            <p:ph idx="2" type="body"/>
          </p:nvPr>
        </p:nvSpPr>
        <p:spPr>
          <a:xfrm>
            <a:off x="7295475" y="1869675"/>
            <a:ext cx="4974000" cy="473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Eyra on </a:t>
            </a:r>
            <a:r>
              <a:rPr lang="en-IE"/>
              <a:t>kehittämämme innovatiiivinen laite sokeille ja näkövammaisille. Se käytetään käyttäjän päähässä kuin urheilukuulokkeita, ja antureidensa (kamerat mukaan lukien) ansiosta se pystyy analysoimaan ympäröivää ympäristöä. Eyra pystyy lukemaan tekstejä, tunnistamaan esineitä ja kasvoja, kuvaamaan kuvia ja auttamaan käyttäjää väistämään esteitä. Kaikki tiedot käsitellään paikallisesti tehokkaalla prosessorilla, ja kuultava tieto välitetään sitten käyttäjälle luun johtumisen avulla.</a:t>
            </a:r>
            <a:endParaRPr/>
          </a:p>
        </p:txBody>
      </p:sp>
      <p:sp>
        <p:nvSpPr>
          <p:cNvPr id="857" name="Google Shape;857;p63"/>
          <p:cNvSpPr txBox="1"/>
          <p:nvPr/>
        </p:nvSpPr>
        <p:spPr>
          <a:xfrm>
            <a:off x="6294275" y="0"/>
            <a:ext cx="5897700" cy="1567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6BE92"/>
              </a:buClr>
              <a:buSzPts val="3200"/>
              <a:buFont typeface="Arial"/>
              <a:buNone/>
            </a:pPr>
            <a:r>
              <a:rPr b="1" lang="en-IE" sz="3200">
                <a:solidFill>
                  <a:srgbClr val="56BE92"/>
                </a:solidFill>
                <a:latin typeface="Calibri"/>
                <a:ea typeface="Calibri"/>
                <a:cs typeface="Calibri"/>
                <a:sym typeface="Calibri"/>
              </a:rPr>
              <a:t>Malliesimerkki:</a:t>
            </a:r>
            <a:r>
              <a:rPr b="1" lang="en-IE" sz="3200">
                <a:solidFill>
                  <a:srgbClr val="56BE92"/>
                </a:solidFill>
                <a:latin typeface="Calibri"/>
                <a:ea typeface="Calibri"/>
                <a:cs typeface="Calibri"/>
                <a:sym typeface="Calibri"/>
              </a:rPr>
              <a:t> </a:t>
            </a:r>
            <a:r>
              <a:rPr b="1" lang="en-IE" sz="3200" u="sng">
                <a:solidFill>
                  <a:srgbClr val="56BE92"/>
                </a:solidFill>
                <a:latin typeface="Calibri"/>
                <a:ea typeface="Calibri"/>
                <a:cs typeface="Calibri"/>
                <a:sym typeface="Calibri"/>
                <a:hlinkClick r:id="rId3">
                  <a:extLst>
                    <a:ext uri="{A12FA001-AC4F-418D-AE19-62706E023703}">
                      <ahyp:hlinkClr val="tx"/>
                    </a:ext>
                  </a:extLst>
                </a:hlinkClick>
              </a:rPr>
              <a:t>Eyra</a:t>
            </a:r>
            <a:endParaRPr b="1" sz="3200">
              <a:solidFill>
                <a:srgbClr val="56BE92"/>
              </a:solidFill>
              <a:latin typeface="Calibri"/>
              <a:ea typeface="Calibri"/>
              <a:cs typeface="Calibri"/>
              <a:sym typeface="Calibri"/>
            </a:endParaRPr>
          </a:p>
          <a:p>
            <a:pPr indent="0" lvl="0" marL="0" marR="0" rtl="0" algn="l">
              <a:lnSpc>
                <a:spcPct val="90000"/>
              </a:lnSpc>
              <a:spcBef>
                <a:spcPts val="1000"/>
              </a:spcBef>
              <a:spcAft>
                <a:spcPts val="0"/>
              </a:spcAft>
              <a:buClr>
                <a:srgbClr val="56BE92"/>
              </a:buClr>
              <a:buSzPts val="2400"/>
              <a:buFont typeface="Arial"/>
              <a:buNone/>
            </a:pPr>
            <a:r>
              <a:rPr i="1" lang="en-IE" sz="2400">
                <a:solidFill>
                  <a:srgbClr val="56BE92"/>
                </a:solidFill>
                <a:latin typeface="Calibri"/>
                <a:ea typeface="Calibri"/>
                <a:cs typeface="Calibri"/>
                <a:sym typeface="Calibri"/>
              </a:rPr>
              <a:t>Saverio Murgia &amp; Luca Nardelli, </a:t>
            </a:r>
            <a:endParaRPr/>
          </a:p>
          <a:p>
            <a:pPr indent="0" lvl="0" marL="0" marR="0" rtl="0" algn="l">
              <a:lnSpc>
                <a:spcPct val="90000"/>
              </a:lnSpc>
              <a:spcBef>
                <a:spcPts val="1000"/>
              </a:spcBef>
              <a:spcAft>
                <a:spcPts val="0"/>
              </a:spcAft>
              <a:buClr>
                <a:srgbClr val="56BE92"/>
              </a:buClr>
              <a:buSzPts val="2400"/>
              <a:buFont typeface="Arial"/>
              <a:buNone/>
            </a:pPr>
            <a:r>
              <a:rPr i="1" lang="en-IE" sz="2400">
                <a:solidFill>
                  <a:srgbClr val="56BE92"/>
                </a:solidFill>
                <a:latin typeface="Calibri"/>
                <a:ea typeface="Calibri"/>
                <a:cs typeface="Calibri"/>
                <a:sym typeface="Calibri"/>
              </a:rPr>
              <a:t>Sveitsi</a:t>
            </a:r>
            <a:endParaRPr b="1" i="1" sz="2400">
              <a:solidFill>
                <a:srgbClr val="56BE92"/>
              </a:solidFill>
              <a:latin typeface="Calibri"/>
              <a:ea typeface="Calibri"/>
              <a:cs typeface="Calibri"/>
              <a:sym typeface="Calibri"/>
            </a:endParaRPr>
          </a:p>
        </p:txBody>
      </p:sp>
      <p:pic>
        <p:nvPicPr>
          <p:cNvPr id="858" name="Google Shape;858;p63">
            <a:hlinkClick r:id="rId4"/>
          </p:cNvPr>
          <p:cNvPicPr preferRelativeResize="0"/>
          <p:nvPr/>
        </p:nvPicPr>
        <p:blipFill rotWithShape="1">
          <a:blip r:embed="rId5">
            <a:alphaModFix/>
          </a:blip>
          <a:srcRect b="5695" l="5710" r="5563" t="0"/>
          <a:stretch/>
        </p:blipFill>
        <p:spPr>
          <a:xfrm>
            <a:off x="1299216" y="2224868"/>
            <a:ext cx="5303197" cy="2879792"/>
          </a:xfrm>
          <a:prstGeom prst="rect">
            <a:avLst/>
          </a:prstGeom>
          <a:noFill/>
          <a:ln>
            <a:noFill/>
          </a:ln>
        </p:spPr>
      </p:pic>
      <p:pic>
        <p:nvPicPr>
          <p:cNvPr descr="Dispositivo per non vedenti, Forbes inserisce il savonese Saverio Murgia  tra i migliori imprenditori under 30 - Savonanews.it" id="859" name="Google Shape;859;p63"/>
          <p:cNvPicPr preferRelativeResize="0"/>
          <p:nvPr/>
        </p:nvPicPr>
        <p:blipFill rotWithShape="1">
          <a:blip r:embed="rId6">
            <a:alphaModFix/>
          </a:blip>
          <a:srcRect b="0" l="33796" r="16312" t="2508"/>
          <a:stretch/>
        </p:blipFill>
        <p:spPr>
          <a:xfrm>
            <a:off x="10756805" y="1"/>
            <a:ext cx="1435195" cy="1869674"/>
          </a:xfrm>
          <a:prstGeom prst="rect">
            <a:avLst/>
          </a:prstGeom>
          <a:noFill/>
          <a:ln>
            <a:noFill/>
          </a:ln>
        </p:spPr>
      </p:pic>
      <p:sp>
        <p:nvSpPr>
          <p:cNvPr id="860" name="Google Shape;860;p63"/>
          <p:cNvSpPr txBox="1"/>
          <p:nvPr/>
        </p:nvSpPr>
        <p:spPr>
          <a:xfrm>
            <a:off x="0" y="-52714"/>
            <a:ext cx="4466400" cy="169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Tekoäly</a:t>
            </a:r>
            <a:endParaRPr sz="2400">
              <a:solidFill>
                <a:srgbClr val="A6377D"/>
              </a:solidFill>
              <a:latin typeface="Corben"/>
              <a:ea typeface="Corben"/>
              <a:cs typeface="Corben"/>
              <a:sym typeface="Corben"/>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4"/>
          <p:cNvSpPr txBox="1"/>
          <p:nvPr>
            <p:ph idx="1" type="body"/>
          </p:nvPr>
        </p:nvSpPr>
        <p:spPr>
          <a:xfrm>
            <a:off x="5998855" y="309673"/>
            <a:ext cx="4866300" cy="6975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6BE92"/>
              </a:buClr>
              <a:buSzPct val="100000"/>
              <a:buNone/>
            </a:pPr>
            <a:r>
              <a:rPr b="1" lang="en-IE" sz="4000">
                <a:solidFill>
                  <a:srgbClr val="56BE92"/>
                </a:solidFill>
              </a:rPr>
              <a:t>Massad</a:t>
            </a:r>
            <a:r>
              <a:rPr b="1" lang="en-IE" sz="4000">
                <a:solidFill>
                  <a:srgbClr val="56BE92"/>
                </a:solidFill>
              </a:rPr>
              <a:t>atan analytiikka</a:t>
            </a:r>
            <a:endParaRPr/>
          </a:p>
        </p:txBody>
      </p:sp>
      <p:sp>
        <p:nvSpPr>
          <p:cNvPr id="866" name="Google Shape;866;p64"/>
          <p:cNvSpPr txBox="1"/>
          <p:nvPr>
            <p:ph idx="2" type="body"/>
          </p:nvPr>
        </p:nvSpPr>
        <p:spPr>
          <a:xfrm>
            <a:off x="5939150" y="1007166"/>
            <a:ext cx="5933400" cy="545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6BE92"/>
              </a:buClr>
              <a:buSzPts val="2400"/>
              <a:buNone/>
            </a:pPr>
            <a:r>
              <a:rPr b="1" lang="en-IE">
                <a:solidFill>
                  <a:srgbClr val="56BE92"/>
                </a:solidFill>
              </a:rPr>
              <a:t>Massad</a:t>
            </a:r>
            <a:r>
              <a:rPr b="1" i="0" lang="en-IE">
                <a:solidFill>
                  <a:srgbClr val="56BE92"/>
                </a:solidFill>
              </a:rPr>
              <a:t>ata</a:t>
            </a:r>
            <a:r>
              <a:rPr b="1" lang="en-IE">
                <a:solidFill>
                  <a:srgbClr val="56BE92"/>
                </a:solidFill>
              </a:rPr>
              <a:t>lla a</a:t>
            </a:r>
            <a:r>
              <a:rPr b="1" lang="en-IE">
                <a:solidFill>
                  <a:srgbClr val="56BE92"/>
                </a:solidFill>
              </a:rPr>
              <a:t>nalysointi</a:t>
            </a:r>
            <a:r>
              <a:rPr b="0" i="0" lang="en-IE" sz="500">
                <a:solidFill>
                  <a:srgbClr val="56BE92"/>
                </a:solidFill>
              </a:rPr>
              <a:t>  </a:t>
            </a:r>
            <a:r>
              <a:rPr lang="en-IE">
                <a:solidFill>
                  <a:srgbClr val="3F3F3F"/>
                </a:solidFill>
              </a:rPr>
              <a:t>auttaa yrityksiä saamaan ajanmukaista tietoa valtavista tieto</a:t>
            </a:r>
            <a:r>
              <a:rPr lang="en-IE">
                <a:solidFill>
                  <a:srgbClr val="3F3F3F"/>
                </a:solidFill>
              </a:rPr>
              <a:t>- </a:t>
            </a:r>
            <a:r>
              <a:rPr lang="en-IE">
                <a:solidFill>
                  <a:srgbClr val="3F3F3F"/>
                </a:solidFill>
              </a:rPr>
              <a:t>resursseista. Ihmiset, organisaatiot ja koneet tuottavat </a:t>
            </a:r>
            <a:r>
              <a:rPr b="1" lang="en-IE">
                <a:solidFill>
                  <a:srgbClr val="3F3F3F"/>
                </a:solidFill>
              </a:rPr>
              <a:t>valtavast</a:t>
            </a:r>
            <a:r>
              <a:rPr lang="en-IE">
                <a:solidFill>
                  <a:srgbClr val="3F3F3F"/>
                </a:solidFill>
              </a:rPr>
              <a:t>i dataa. </a:t>
            </a:r>
            <a:r>
              <a:rPr b="1" lang="en-IE">
                <a:solidFill>
                  <a:srgbClr val="3F3F3F"/>
                </a:solidFill>
              </a:rPr>
              <a:t>Sosiaalinen media, pilvisovellukset </a:t>
            </a:r>
            <a:r>
              <a:rPr lang="en-IE">
                <a:solidFill>
                  <a:srgbClr val="3F3F3F"/>
                </a:solidFill>
              </a:rPr>
              <a:t>ja</a:t>
            </a:r>
            <a:r>
              <a:rPr b="1" lang="en-IE">
                <a:solidFill>
                  <a:srgbClr val="3F3F3F"/>
                </a:solidFill>
              </a:rPr>
              <a:t> konetunnistetiedot</a:t>
            </a:r>
            <a:r>
              <a:rPr lang="en-IE">
                <a:solidFill>
                  <a:srgbClr val="3F3F3F"/>
                </a:solidFill>
              </a:rPr>
              <a:t> ovat vain </a:t>
            </a:r>
            <a:r>
              <a:rPr b="1" lang="en-IE">
                <a:solidFill>
                  <a:srgbClr val="3F3F3F"/>
                </a:solidFill>
              </a:rPr>
              <a:t>esimerkkejä</a:t>
            </a:r>
            <a:r>
              <a:rPr lang="en-IE">
                <a:solidFill>
                  <a:srgbClr val="3F3F3F"/>
                </a:solidFill>
              </a:rPr>
              <a:t>.</a:t>
            </a:r>
            <a:r>
              <a:rPr b="0" i="0" lang="en-IE">
                <a:solidFill>
                  <a:srgbClr val="3F3F3F"/>
                </a:solidFill>
              </a:rPr>
              <a:t> </a:t>
            </a:r>
            <a:endParaRPr b="0" i="0">
              <a:solidFill>
                <a:srgbClr val="3F3F3F"/>
              </a:solidFill>
            </a:endParaRPr>
          </a:p>
          <a:p>
            <a:pPr indent="0" lvl="0" marL="0" rtl="0" algn="l">
              <a:lnSpc>
                <a:spcPct val="90000"/>
              </a:lnSpc>
              <a:spcBef>
                <a:spcPts val="0"/>
              </a:spcBef>
              <a:spcAft>
                <a:spcPts val="0"/>
              </a:spcAft>
              <a:buClr>
                <a:srgbClr val="56BE92"/>
              </a:buClr>
              <a:buSzPts val="2400"/>
              <a:buNone/>
            </a:pPr>
            <a:r>
              <a:rPr b="1" lang="en-IE">
                <a:solidFill>
                  <a:srgbClr val="56BE92"/>
                </a:solidFill>
              </a:rPr>
              <a:t>Massadatan</a:t>
            </a:r>
            <a:r>
              <a:rPr b="1" lang="en-IE">
                <a:solidFill>
                  <a:srgbClr val="56BE92"/>
                </a:solidFill>
              </a:rPr>
              <a:t> analysointi </a:t>
            </a:r>
            <a:r>
              <a:rPr lang="en-IE">
                <a:solidFill>
                  <a:srgbClr val="3F3F3F"/>
                </a:solidFill>
              </a:rPr>
              <a:t>tekee datamalleja, oivalluksia, korrelaatioita, ennusteita ja auttaa päätöksentekoa löytämällä ostotottumuksia, yksilöimällä markkinointia, optimoimalla kuljetusalalle tarvittavia työkaluja, seuraamalla terveydentilaa puettavan teknologian avulla, tekee autonomisten ajoneuvojen reaaliaikaisia kartoituksia, ennakoivia varastotilauksia jne. </a:t>
            </a:r>
            <a:endParaRPr/>
          </a:p>
        </p:txBody>
      </p:sp>
      <p:pic>
        <p:nvPicPr>
          <p:cNvPr descr="A picture containing text, person, indoor&#10;&#10;Description automatically generated" id="867" name="Google Shape;867;p64"/>
          <p:cNvPicPr preferRelativeResize="0"/>
          <p:nvPr>
            <p:ph idx="3" type="pic"/>
          </p:nvPr>
        </p:nvPicPr>
        <p:blipFill rotWithShape="1">
          <a:blip r:embed="rId3">
            <a:alphaModFix/>
          </a:blip>
          <a:srcRect b="809" l="0" r="0" t="810"/>
          <a:stretch/>
        </p:blipFill>
        <p:spPr>
          <a:xfrm>
            <a:off x="1631950" y="407988"/>
            <a:ext cx="4051300" cy="59785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picture containing person, microphone&#10;&#10;Description automatically generated" id="872" name="Google Shape;872;p65"/>
          <p:cNvPicPr preferRelativeResize="0"/>
          <p:nvPr/>
        </p:nvPicPr>
        <p:blipFill rotWithShape="1">
          <a:blip r:embed="rId3">
            <a:alphaModFix/>
          </a:blip>
          <a:srcRect b="0" l="0" r="0" t="0"/>
          <a:stretch/>
        </p:blipFill>
        <p:spPr>
          <a:xfrm>
            <a:off x="7288567" y="515709"/>
            <a:ext cx="4770268" cy="5583315"/>
          </a:xfrm>
          <a:prstGeom prst="cloudCallout">
            <a:avLst>
              <a:gd fmla="val -20833" name="adj1"/>
              <a:gd fmla="val 62500" name="adj2"/>
            </a:avLst>
          </a:prstGeom>
          <a:noFill/>
          <a:ln>
            <a:noFill/>
          </a:ln>
        </p:spPr>
      </p:pic>
      <p:sp>
        <p:nvSpPr>
          <p:cNvPr id="873" name="Google Shape;873;p65"/>
          <p:cNvSpPr txBox="1"/>
          <p:nvPr>
            <p:ph idx="1" type="body"/>
          </p:nvPr>
        </p:nvSpPr>
        <p:spPr>
          <a:xfrm>
            <a:off x="329700" y="1062556"/>
            <a:ext cx="7053000" cy="532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Pilvianalytiikka</a:t>
            </a:r>
            <a:r>
              <a:rPr b="0" i="0" lang="en-IE" sz="2800"/>
              <a:t> </a:t>
            </a:r>
            <a:r>
              <a:rPr lang="en-IE">
                <a:solidFill>
                  <a:srgbClr val="3F3F3F"/>
                </a:solidFill>
              </a:rPr>
              <a:t>on julkisten tai yksityisten </a:t>
            </a:r>
            <a:r>
              <a:rPr lang="en-IE">
                <a:solidFill>
                  <a:srgbClr val="3F3F3F"/>
                </a:solidFill>
              </a:rPr>
              <a:t>tietojenkäsittely resurssien</a:t>
            </a:r>
            <a:r>
              <a:rPr lang="en-IE">
                <a:solidFill>
                  <a:srgbClr val="3F3F3F"/>
                </a:solidFill>
              </a:rPr>
              <a:t> (kutsutaan </a:t>
            </a:r>
            <a:r>
              <a:rPr lang="en-IE">
                <a:solidFill>
                  <a:srgbClr val="3F3F3F"/>
                </a:solidFill>
              </a:rPr>
              <a:t>pilveksi) </a:t>
            </a:r>
            <a:r>
              <a:rPr lang="en-IE">
                <a:solidFill>
                  <a:srgbClr val="3F3F3F"/>
                </a:solidFill>
              </a:rPr>
              <a:t>käyttöä tietojen analysoimiseksi kysynnän mukaan. Pilvilaskennan analytiikka auttaa virtaviivaistamaan liiketoiminnan tiedon keräämistä, integrointia, analysointia ja esittämisen parantamista liiketoimintojen päätösten tekemiseksi. </a:t>
            </a:r>
            <a:r>
              <a:rPr b="0" i="0" lang="en-IE">
                <a:solidFill>
                  <a:srgbClr val="3F3F3F"/>
                </a:solidFill>
              </a:rPr>
              <a:t>(reference </a:t>
            </a:r>
            <a:r>
              <a:rPr b="0" i="0" lang="en-IE" u="sng">
                <a:solidFill>
                  <a:srgbClr val="3F3F3F"/>
                </a:solidFill>
                <a:hlinkClick r:id="rId4">
                  <a:extLst>
                    <a:ext uri="{A12FA001-AC4F-418D-AE19-62706E023703}">
                      <ahyp:hlinkClr val="tx"/>
                    </a:ext>
                  </a:extLst>
                </a:hlinkClick>
              </a:rPr>
              <a:t>link</a:t>
            </a:r>
            <a:r>
              <a:rPr b="0" i="0" lang="en-IE">
                <a:solidFill>
                  <a:srgbClr val="3F3F3F"/>
                </a:solidFill>
              </a:rPr>
              <a:t>) </a:t>
            </a:r>
            <a:endParaRPr/>
          </a:p>
          <a:p>
            <a:pPr indent="0" lvl="0" marL="0" rtl="0" algn="l">
              <a:lnSpc>
                <a:spcPct val="90000"/>
              </a:lnSpc>
              <a:spcBef>
                <a:spcPts val="1000"/>
              </a:spcBef>
              <a:spcAft>
                <a:spcPts val="0"/>
              </a:spcAft>
              <a:buClr>
                <a:schemeClr val="lt1"/>
              </a:buClr>
              <a:buSzPts val="2800"/>
              <a:buNone/>
            </a:pPr>
            <a:r>
              <a:rPr b="1" lang="en-IE" sz="2800"/>
              <a:t>Pilvilaskenta </a:t>
            </a:r>
            <a:r>
              <a:rPr lang="en-IE">
                <a:solidFill>
                  <a:srgbClr val="3F3F3F"/>
                </a:solidFill>
              </a:rPr>
              <a:t>on tekniikkaa, jota käytetään Internetissä tietojen tallentamiseen ja hallintaan etäpalvelimille sekä sitten tietojen käyttämiseen Internetin kautta. Se antaa sinulle mahdollisuuden työskennellä ja muuttaa tietoja etänä. Esimerkkejä pilvipalveluista ja sovelluksista Dropbox, Gmail, Facebook, HubSpot, Amazon Web Services, Google, IBM Cloud, Microsoft (Azure), SAP</a:t>
            </a:r>
            <a:endParaRPr/>
          </a:p>
        </p:txBody>
      </p:sp>
      <p:sp>
        <p:nvSpPr>
          <p:cNvPr id="874" name="Google Shape;874;p65"/>
          <p:cNvSpPr txBox="1"/>
          <p:nvPr>
            <p:ph idx="3" type="body"/>
          </p:nvPr>
        </p:nvSpPr>
        <p:spPr>
          <a:xfrm>
            <a:off x="329708" y="365051"/>
            <a:ext cx="79236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Pilvianalytiikka</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66"/>
          <p:cNvSpPr txBox="1"/>
          <p:nvPr>
            <p:ph idx="1" type="body"/>
          </p:nvPr>
        </p:nvSpPr>
        <p:spPr>
          <a:xfrm>
            <a:off x="3740900" y="390327"/>
            <a:ext cx="7918200" cy="62379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A6377D"/>
              </a:buClr>
              <a:buSzPts val="2400"/>
              <a:buFont typeface="Noto Sans Symbols"/>
              <a:buChar char="✔"/>
            </a:pPr>
            <a:r>
              <a:rPr b="1" lang="en-IE">
                <a:solidFill>
                  <a:srgbClr val="A6377D"/>
                </a:solidFill>
              </a:rPr>
              <a:t>Viestintä</a:t>
            </a:r>
            <a:r>
              <a:rPr b="1" lang="en-IE">
                <a:solidFill>
                  <a:srgbClr val="3F3F3F"/>
                </a:solidFill>
              </a:rPr>
              <a:t>. </a:t>
            </a:r>
            <a:r>
              <a:rPr b="1" lang="en-IE" u="sng">
                <a:solidFill>
                  <a:srgbClr val="3F3F3F"/>
                </a:solidFill>
                <a:hlinkClick r:id="rId3">
                  <a:extLst>
                    <a:ext uri="{A12FA001-AC4F-418D-AE19-62706E023703}">
                      <ahyp:hlinkClr val="tx"/>
                    </a:ext>
                  </a:extLst>
                </a:hlinkClick>
              </a:rPr>
              <a:t>Dropbox</a:t>
            </a:r>
            <a:r>
              <a:rPr b="1" lang="en-IE">
                <a:solidFill>
                  <a:srgbClr val="3F3F3F"/>
                </a:solidFill>
              </a:rPr>
              <a:t> </a:t>
            </a:r>
            <a:r>
              <a:rPr lang="en-IE">
                <a:solidFill>
                  <a:srgbClr val="3F3F3F"/>
                </a:solidFill>
              </a:rPr>
              <a:t>käyttäjät voivat käyttää tiedostoja ja tallennustilaa jopa 1 teratavun ilmaisella tallennustilalla.</a:t>
            </a:r>
            <a:endParaRPr/>
          </a:p>
          <a:p>
            <a:pPr indent="-342900" lvl="0" marL="342900" rtl="0" algn="l">
              <a:lnSpc>
                <a:spcPct val="90000"/>
              </a:lnSpc>
              <a:spcBef>
                <a:spcPts val="1000"/>
              </a:spcBef>
              <a:spcAft>
                <a:spcPts val="0"/>
              </a:spcAft>
              <a:buClr>
                <a:srgbClr val="A6377D"/>
              </a:buClr>
              <a:buSzPts val="2400"/>
              <a:buFont typeface="Noto Sans Symbols"/>
              <a:buChar char="✔"/>
            </a:pPr>
            <a:r>
              <a:rPr b="1" lang="en-IE">
                <a:solidFill>
                  <a:srgbClr val="A6377D"/>
                </a:solidFill>
              </a:rPr>
              <a:t>Viestintä</a:t>
            </a:r>
            <a:r>
              <a:rPr lang="en-IE">
                <a:solidFill>
                  <a:srgbClr val="3F3F3F"/>
                </a:solidFill>
              </a:rPr>
              <a:t>. </a:t>
            </a:r>
            <a:r>
              <a:rPr b="1" i="0" lang="en-IE" u="sng">
                <a:solidFill>
                  <a:srgbClr val="3F3F3F"/>
                </a:solidFill>
                <a:hlinkClick r:id="rId4">
                  <a:extLst>
                    <a:ext uri="{A12FA001-AC4F-418D-AE19-62706E023703}">
                      <ahyp:hlinkClr val="tx"/>
                    </a:ext>
                  </a:extLst>
                </a:hlinkClick>
              </a:rPr>
              <a:t>Chatbots </a:t>
            </a:r>
            <a:r>
              <a:rPr b="1" i="0" lang="en-IE">
                <a:solidFill>
                  <a:srgbClr val="3F3F3F"/>
                </a:solidFill>
              </a:rPr>
              <a:t> </a:t>
            </a:r>
            <a:r>
              <a:rPr b="0" i="0" lang="en-IE">
                <a:solidFill>
                  <a:srgbClr val="3F3F3F"/>
                </a:solidFill>
              </a:rPr>
              <a:t>Alexa</a:t>
            </a:r>
            <a:r>
              <a:rPr lang="en-IE">
                <a:solidFill>
                  <a:srgbClr val="3F3F3F"/>
                </a:solidFill>
              </a:rPr>
              <a:t> ja </a:t>
            </a:r>
            <a:r>
              <a:rPr b="0" i="0" lang="en-IE">
                <a:solidFill>
                  <a:srgbClr val="3F3F3F"/>
                </a:solidFill>
              </a:rPr>
              <a:t>Google Assistant </a:t>
            </a:r>
            <a:r>
              <a:rPr lang="en-IE">
                <a:solidFill>
                  <a:srgbClr val="3F3F3F"/>
                </a:solidFill>
              </a:rPr>
              <a:t>tarjoavat räätälöityjä asiakaskokemuksia toiveiden perusteella.</a:t>
            </a:r>
            <a:endParaRPr/>
          </a:p>
          <a:p>
            <a:pPr indent="-342900" lvl="0" marL="342900" rtl="0" algn="l">
              <a:lnSpc>
                <a:spcPct val="90000"/>
              </a:lnSpc>
              <a:spcBef>
                <a:spcPts val="1000"/>
              </a:spcBef>
              <a:spcAft>
                <a:spcPts val="0"/>
              </a:spcAft>
              <a:buClr>
                <a:srgbClr val="A6377D"/>
              </a:buClr>
              <a:buSzPts val="2400"/>
              <a:buFont typeface="Noto Sans Symbols"/>
              <a:buChar char="✔"/>
            </a:pPr>
            <a:r>
              <a:rPr b="1" lang="en-IE">
                <a:solidFill>
                  <a:srgbClr val="A6377D"/>
                </a:solidFill>
              </a:rPr>
              <a:t>Viestintä</a:t>
            </a:r>
            <a:r>
              <a:rPr b="1" lang="en-IE">
                <a:solidFill>
                  <a:srgbClr val="A6377D"/>
                </a:solidFill>
              </a:rPr>
              <a:t>. </a:t>
            </a:r>
            <a:r>
              <a:rPr b="1" lang="en-IE" u="sng">
                <a:solidFill>
                  <a:srgbClr val="3F3F3F"/>
                </a:solidFill>
                <a:hlinkClick r:id="rId5">
                  <a:extLst>
                    <a:ext uri="{A12FA001-AC4F-418D-AE19-62706E023703}">
                      <ahyp:hlinkClr val="tx"/>
                    </a:ext>
                  </a:extLst>
                </a:hlinkClick>
              </a:rPr>
              <a:t>WhatsApp</a:t>
            </a:r>
            <a:r>
              <a:rPr lang="en-IE">
                <a:solidFill>
                  <a:srgbClr val="3F3F3F"/>
                </a:solidFill>
              </a:rPr>
              <a:t> </a:t>
            </a:r>
            <a:r>
              <a:rPr lang="en-IE">
                <a:solidFill>
                  <a:srgbClr val="3F3F3F"/>
                </a:solidFill>
              </a:rPr>
              <a:t>käyttää pilvipohjaista infrastruktuuria. Kaikkien palveluntarjoajien laitteistoihin tallennetut viestit ja tiedot.</a:t>
            </a:r>
            <a:endParaRPr>
              <a:solidFill>
                <a:srgbClr val="3F3F3F"/>
              </a:solidFill>
            </a:endParaRPr>
          </a:p>
          <a:p>
            <a:pPr indent="-342900" lvl="0" marL="342900" rtl="0" algn="l">
              <a:lnSpc>
                <a:spcPct val="90000"/>
              </a:lnSpc>
              <a:spcBef>
                <a:spcPts val="1000"/>
              </a:spcBef>
              <a:spcAft>
                <a:spcPts val="0"/>
              </a:spcAft>
              <a:buClr>
                <a:srgbClr val="A6377D"/>
              </a:buClr>
              <a:buSzPts val="2400"/>
              <a:buFont typeface="Noto Sans Symbols"/>
              <a:buChar char="✔"/>
            </a:pPr>
            <a:r>
              <a:rPr b="1" lang="en-IE">
                <a:solidFill>
                  <a:srgbClr val="A6377D"/>
                </a:solidFill>
              </a:rPr>
              <a:t>Sosiaalinen media. </a:t>
            </a:r>
            <a:r>
              <a:rPr b="1" lang="en-IE" u="sng">
                <a:solidFill>
                  <a:srgbClr val="3F3F3F"/>
                </a:solidFill>
                <a:hlinkClick r:id="rId6">
                  <a:extLst>
                    <a:ext uri="{A12FA001-AC4F-418D-AE19-62706E023703}">
                      <ahyp:hlinkClr val="tx"/>
                    </a:ext>
                  </a:extLst>
                </a:hlinkClick>
              </a:rPr>
              <a:t>Facebook</a:t>
            </a:r>
            <a:r>
              <a:rPr lang="en-IE">
                <a:solidFill>
                  <a:srgbClr val="3F3F3F"/>
                </a:solidFill>
              </a:rPr>
              <a:t> </a:t>
            </a:r>
            <a:r>
              <a:rPr lang="en-IE">
                <a:solidFill>
                  <a:srgbClr val="3F3F3F"/>
                </a:solidFill>
              </a:rPr>
              <a:t>käyttää pilviä tietojen hallintaan ja tallentamiseen reaaliajassa, soitot napsauttamalla ja pikaviesteinä.</a:t>
            </a:r>
            <a:endParaRPr/>
          </a:p>
          <a:p>
            <a:pPr indent="-342900" lvl="0" marL="342900" rtl="0" algn="l">
              <a:lnSpc>
                <a:spcPct val="90000"/>
              </a:lnSpc>
              <a:spcBef>
                <a:spcPts val="1000"/>
              </a:spcBef>
              <a:spcAft>
                <a:spcPts val="0"/>
              </a:spcAft>
              <a:buClr>
                <a:srgbClr val="A6377D"/>
              </a:buClr>
              <a:buSzPts val="2400"/>
              <a:buFont typeface="Noto Sans Symbols"/>
              <a:buChar char="✔"/>
            </a:pPr>
            <a:r>
              <a:rPr b="1" lang="en-IE">
                <a:solidFill>
                  <a:srgbClr val="A6377D"/>
                </a:solidFill>
              </a:rPr>
              <a:t>Koulutus</a:t>
            </a:r>
            <a:r>
              <a:rPr b="1" lang="en-IE">
                <a:solidFill>
                  <a:srgbClr val="A6377D"/>
                </a:solidFill>
              </a:rPr>
              <a:t>. </a:t>
            </a:r>
            <a:r>
              <a:rPr b="1" i="0" lang="en-IE" u="sng">
                <a:solidFill>
                  <a:srgbClr val="3F3F3F"/>
                </a:solidFill>
                <a:hlinkClick r:id="rId7">
                  <a:extLst>
                    <a:ext uri="{A12FA001-AC4F-418D-AE19-62706E023703}">
                      <ahyp:hlinkClr val="tx"/>
                    </a:ext>
                  </a:extLst>
                </a:hlinkClick>
              </a:rPr>
              <a:t>Google App Education (GAE) </a:t>
            </a:r>
            <a:r>
              <a:rPr lang="en-IE"/>
              <a:t>parantaa tehokkuutta, leikkaa kustannuksia, antaa käyttäjälle käyttöön henkilökohtaista työtilaa, opetuksesta tulee interaktiivisempaa.</a:t>
            </a:r>
            <a:endParaRPr/>
          </a:p>
          <a:p>
            <a:pPr indent="-342900" lvl="0" marL="342900" rtl="0" algn="l">
              <a:lnSpc>
                <a:spcPct val="90000"/>
              </a:lnSpc>
              <a:spcBef>
                <a:spcPts val="1000"/>
              </a:spcBef>
              <a:spcAft>
                <a:spcPts val="0"/>
              </a:spcAft>
              <a:buClr>
                <a:srgbClr val="A6377D"/>
              </a:buClr>
              <a:buSzPts val="2400"/>
              <a:buFont typeface="Noto Sans Symbols"/>
              <a:buChar char="✔"/>
            </a:pPr>
            <a:r>
              <a:rPr b="1" lang="en-IE">
                <a:solidFill>
                  <a:srgbClr val="A6377D"/>
                </a:solidFill>
              </a:rPr>
              <a:t>Hallitus</a:t>
            </a:r>
            <a:r>
              <a:rPr lang="en-IE">
                <a:solidFill>
                  <a:srgbClr val="3F3F3F"/>
                </a:solidFill>
              </a:rPr>
              <a:t> </a:t>
            </a:r>
            <a:r>
              <a:rPr b="1" i="0" lang="en-IE" u="sng">
                <a:solidFill>
                  <a:srgbClr val="3F3F3F"/>
                </a:solidFill>
                <a:hlinkClick r:id="rId8">
                  <a:extLst>
                    <a:ext uri="{A12FA001-AC4F-418D-AE19-62706E023703}">
                      <ahyp:hlinkClr val="tx"/>
                    </a:ext>
                  </a:extLst>
                </a:hlinkClick>
              </a:rPr>
              <a:t>e-Governance</a:t>
            </a:r>
            <a:r>
              <a:rPr b="1" i="0" lang="en-IE">
                <a:solidFill>
                  <a:srgbClr val="3F3F3F"/>
                </a:solidFill>
              </a:rPr>
              <a:t> </a:t>
            </a:r>
            <a:r>
              <a:rPr lang="en-IE">
                <a:solidFill>
                  <a:srgbClr val="3F3F3F"/>
                </a:solidFill>
              </a:rPr>
              <a:t>tarjoaa pilvi-IT-palveluja kansalaisille ja</a:t>
            </a:r>
            <a:r>
              <a:rPr lang="en-IE">
                <a:solidFill>
                  <a:srgbClr val="3F3F3F"/>
                </a:solidFill>
              </a:rPr>
              <a:t> käsittelee </a:t>
            </a:r>
            <a:r>
              <a:rPr lang="en-IE">
                <a:solidFill>
                  <a:srgbClr val="3F3F3F"/>
                </a:solidFill>
              </a:rPr>
              <a:t>suuria liiketapahtumia.</a:t>
            </a:r>
            <a:endParaRPr/>
          </a:p>
          <a:p>
            <a:pPr indent="-190500" lvl="0" marL="342900" rtl="0" algn="l">
              <a:lnSpc>
                <a:spcPct val="90000"/>
              </a:lnSpc>
              <a:spcBef>
                <a:spcPts val="1000"/>
              </a:spcBef>
              <a:spcAft>
                <a:spcPts val="0"/>
              </a:spcAft>
              <a:buClr>
                <a:schemeClr val="dk1"/>
              </a:buClr>
              <a:buSzPts val="2400"/>
              <a:buFont typeface="Noto Sans Symbols"/>
              <a:buNone/>
            </a:pPr>
            <a:r>
              <a:t/>
            </a:r>
            <a:endParaRPr b="1">
              <a:solidFill>
                <a:srgbClr val="3F3F3F"/>
              </a:solidFill>
            </a:endParaRPr>
          </a:p>
        </p:txBody>
      </p:sp>
      <p:sp>
        <p:nvSpPr>
          <p:cNvPr id="880" name="Google Shape;880;p66"/>
          <p:cNvSpPr txBox="1"/>
          <p:nvPr>
            <p:ph idx="2" type="body"/>
          </p:nvPr>
        </p:nvSpPr>
        <p:spPr>
          <a:xfrm>
            <a:off x="310250" y="624475"/>
            <a:ext cx="2970000" cy="520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Esimerkit</a:t>
            </a:r>
            <a:r>
              <a:rPr b="1" lang="en-IE">
                <a:solidFill>
                  <a:srgbClr val="3F3F3F"/>
                </a:solidFill>
              </a:rPr>
              <a:t>  Pilvilaskenta &amp; s</a:t>
            </a:r>
            <a:r>
              <a:rPr b="1" lang="en-IE">
                <a:solidFill>
                  <a:srgbClr val="3F3F3F"/>
                </a:solidFill>
              </a:rPr>
              <a:t>ovellukset</a:t>
            </a:r>
            <a:endParaRPr/>
          </a:p>
          <a:p>
            <a:pPr indent="0" lvl="0" marL="0" rtl="0" algn="l">
              <a:lnSpc>
                <a:spcPct val="90000"/>
              </a:lnSpc>
              <a:spcBef>
                <a:spcPts val="1000"/>
              </a:spcBef>
              <a:spcAft>
                <a:spcPts val="0"/>
              </a:spcAft>
              <a:buClr>
                <a:schemeClr val="lt1"/>
              </a:buClr>
              <a:buSzPts val="3600"/>
              <a:buNone/>
            </a:pPr>
            <a:r>
              <a:t/>
            </a:r>
            <a:endParaRPr b="1">
              <a:solidFill>
                <a:srgbClr val="3F3F3F"/>
              </a:solidFill>
            </a:endParaRPr>
          </a:p>
          <a:p>
            <a:pPr indent="0" lvl="0" marL="0" rtl="0" algn="l">
              <a:lnSpc>
                <a:spcPct val="90000"/>
              </a:lnSpc>
              <a:spcBef>
                <a:spcPts val="1000"/>
              </a:spcBef>
              <a:spcAft>
                <a:spcPts val="0"/>
              </a:spcAft>
              <a:buClr>
                <a:srgbClr val="3F3F3F"/>
              </a:buClr>
              <a:buSzPts val="2800"/>
              <a:buNone/>
            </a:pPr>
            <a:r>
              <a:rPr b="1" i="1" lang="en-IE" sz="2800">
                <a:solidFill>
                  <a:srgbClr val="3F3F3F"/>
                </a:solidFill>
              </a:rPr>
              <a:t>Viestintä, sosiaalinen media, </a:t>
            </a:r>
            <a:br>
              <a:rPr b="1" i="1" lang="en-IE" sz="2800">
                <a:solidFill>
                  <a:srgbClr val="3F3F3F"/>
                </a:solidFill>
              </a:rPr>
            </a:br>
            <a:r>
              <a:rPr b="1" i="1" lang="en-IE" sz="2800">
                <a:solidFill>
                  <a:srgbClr val="3F3F3F"/>
                </a:solidFill>
              </a:rPr>
              <a:t>koulutus, hallitus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67"/>
          <p:cNvSpPr txBox="1"/>
          <p:nvPr>
            <p:ph idx="1" type="body"/>
          </p:nvPr>
        </p:nvSpPr>
        <p:spPr>
          <a:xfrm>
            <a:off x="242225" y="1971873"/>
            <a:ext cx="5795400" cy="4502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IE" u="sng">
                <a:solidFill>
                  <a:schemeClr val="hlink"/>
                </a:solidFill>
                <a:latin typeface="Calibri"/>
                <a:ea typeface="Calibri"/>
                <a:cs typeface="Calibri"/>
                <a:sym typeface="Calibri"/>
                <a:hlinkClick r:id="rId3"/>
              </a:rPr>
              <a:t>FoodCloud</a:t>
            </a:r>
            <a:r>
              <a:rPr lang="en-IE">
                <a:latin typeface="Calibri"/>
                <a:ea typeface="Calibri"/>
                <a:cs typeface="Calibri"/>
                <a:sym typeface="Calibri"/>
              </a:rPr>
              <a:t> </a:t>
            </a:r>
            <a:r>
              <a:rPr lang="en-IE"/>
              <a:t>torjuu ruokahävikkiä luomalla hyväntekeväisyysjärjestöjen ja lahjoittavien yritysten </a:t>
            </a:r>
            <a:r>
              <a:rPr lang="en-IE"/>
              <a:t>verkoston</a:t>
            </a:r>
            <a:r>
              <a:rPr lang="en-IE"/>
              <a:t>. Näin se tarjoaa nopeita ja tehokkaita tapoja yrityksille lahjoittaa ylimääräistä ruokaa yli 9500 hyväntekeväi- syysjärjestön verkostolle Irlannissa ja Isossa-Britanniassa.</a:t>
            </a:r>
            <a:endParaRPr/>
          </a:p>
          <a:p>
            <a:pPr indent="0" lvl="0" marL="0" rtl="0" algn="l">
              <a:lnSpc>
                <a:spcPct val="100000"/>
              </a:lnSpc>
              <a:spcBef>
                <a:spcPts val="0"/>
              </a:spcBef>
              <a:spcAft>
                <a:spcPts val="0"/>
              </a:spcAft>
              <a:buClr>
                <a:schemeClr val="lt1"/>
              </a:buClr>
              <a:buSzPts val="2400"/>
              <a:buNone/>
            </a:pPr>
            <a:r>
              <a:rPr lang="en-IE"/>
              <a:t>Useat mukana olevat hyväntekeväisyys- järjestöt tukevat lapsia ja nuoria, joilla on ruokarajoitteita,  sekä vanhuksia, kodittomia, riippuvuuksista kuntoutuvia, perheväkivaltaa </a:t>
            </a:r>
            <a:endParaRPr>
              <a:latin typeface="Calibri"/>
              <a:ea typeface="Calibri"/>
              <a:cs typeface="Calibri"/>
              <a:sym typeface="Calibri"/>
            </a:endParaRPr>
          </a:p>
          <a:p>
            <a:pPr indent="0" lvl="0" marL="0" rtl="0" algn="l">
              <a:lnSpc>
                <a:spcPct val="100000"/>
              </a:lnSpc>
              <a:spcBef>
                <a:spcPts val="0"/>
              </a:spcBef>
              <a:spcAft>
                <a:spcPts val="0"/>
              </a:spcAft>
              <a:buClr>
                <a:schemeClr val="lt1"/>
              </a:buClr>
              <a:buSzPts val="2400"/>
              <a:buNone/>
            </a:pPr>
            <a:r>
              <a:rPr lang="en-IE"/>
              <a:t>p</a:t>
            </a:r>
            <a:r>
              <a:rPr lang="en-IE"/>
              <a:t>akenevia jne.</a:t>
            </a:r>
            <a:endParaRPr/>
          </a:p>
          <a:p>
            <a:pPr indent="0" lvl="0" marL="0" rtl="0" algn="l">
              <a:lnSpc>
                <a:spcPct val="100000"/>
              </a:lnSpc>
              <a:spcBef>
                <a:spcPts val="0"/>
              </a:spcBef>
              <a:spcAft>
                <a:spcPts val="0"/>
              </a:spcAft>
              <a:buClr>
                <a:schemeClr val="lt1"/>
              </a:buClr>
              <a:buSzPts val="2400"/>
              <a:buNone/>
            </a:pPr>
            <a:r>
              <a:t/>
            </a:r>
            <a:endParaRPr/>
          </a:p>
        </p:txBody>
      </p:sp>
      <p:sp>
        <p:nvSpPr>
          <p:cNvPr id="886" name="Google Shape;886;p67"/>
          <p:cNvSpPr txBox="1"/>
          <p:nvPr>
            <p:ph idx="2" type="body"/>
          </p:nvPr>
        </p:nvSpPr>
        <p:spPr>
          <a:xfrm>
            <a:off x="6224960" y="249802"/>
            <a:ext cx="5967039" cy="970422"/>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6BE92"/>
              </a:buClr>
              <a:buSzPts val="3600"/>
              <a:buNone/>
            </a:pPr>
            <a:r>
              <a:rPr b="1" lang="en-IE">
                <a:solidFill>
                  <a:srgbClr val="56BE92"/>
                </a:solidFill>
              </a:rPr>
              <a:t>Malliesimerkki</a:t>
            </a:r>
            <a:r>
              <a:rPr b="1" lang="en-IE">
                <a:solidFill>
                  <a:srgbClr val="56BE92"/>
                </a:solidFill>
              </a:rPr>
              <a:t>: Food Cloud</a:t>
            </a:r>
            <a:endParaRPr/>
          </a:p>
          <a:p>
            <a:pPr indent="0" lvl="0" marL="0" rtl="0" algn="l">
              <a:lnSpc>
                <a:spcPct val="90000"/>
              </a:lnSpc>
              <a:spcBef>
                <a:spcPts val="0"/>
              </a:spcBef>
              <a:spcAft>
                <a:spcPts val="0"/>
              </a:spcAft>
              <a:buClr>
                <a:srgbClr val="56BE92"/>
              </a:buClr>
              <a:buSzPts val="2400"/>
              <a:buNone/>
            </a:pPr>
            <a:r>
              <a:rPr i="1" lang="en-IE" sz="2400">
                <a:solidFill>
                  <a:srgbClr val="56BE92"/>
                </a:solidFill>
              </a:rPr>
              <a:t>Aoibheann O’Brien &amp; Iseult Ward, Irlanti</a:t>
            </a:r>
            <a:endParaRPr/>
          </a:p>
        </p:txBody>
      </p:sp>
      <p:pic>
        <p:nvPicPr>
          <p:cNvPr id="887" name="Google Shape;887;p67">
            <a:hlinkClick r:id="rId4"/>
          </p:cNvPr>
          <p:cNvPicPr preferRelativeResize="0"/>
          <p:nvPr/>
        </p:nvPicPr>
        <p:blipFill rotWithShape="1">
          <a:blip r:embed="rId5">
            <a:alphaModFix/>
          </a:blip>
          <a:srcRect b="0" l="0" r="0" t="0"/>
          <a:stretch/>
        </p:blipFill>
        <p:spPr>
          <a:xfrm>
            <a:off x="5959102" y="2308193"/>
            <a:ext cx="6096000" cy="3657600"/>
          </a:xfrm>
          <a:prstGeom prst="roundRect">
            <a:avLst>
              <a:gd fmla="val 16667" name="adj"/>
            </a:avLst>
          </a:prstGeom>
          <a:noFill/>
          <a:ln>
            <a:noFill/>
          </a:ln>
        </p:spPr>
      </p:pic>
      <p:sp>
        <p:nvSpPr>
          <p:cNvPr id="888" name="Google Shape;888;p67"/>
          <p:cNvSpPr txBox="1"/>
          <p:nvPr/>
        </p:nvSpPr>
        <p:spPr>
          <a:xfrm>
            <a:off x="156413" y="249800"/>
            <a:ext cx="5967000" cy="1446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a:t>
            </a:r>
            <a:r>
              <a:rPr lang="en-IE" sz="4000">
                <a:solidFill>
                  <a:srgbClr val="A6377D"/>
                </a:solidFill>
                <a:latin typeface="Corben"/>
                <a:ea typeface="Corben"/>
                <a:cs typeface="Corben"/>
                <a:sym typeface="Corben"/>
              </a:rPr>
              <a:t>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Pilviperusteiset ohjelmalliset rajapinnat &amp; pilviperusteiset järjestelmät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68"/>
          <p:cNvSpPr txBox="1"/>
          <p:nvPr>
            <p:ph idx="1" type="body"/>
          </p:nvPr>
        </p:nvSpPr>
        <p:spPr>
          <a:xfrm>
            <a:off x="92100" y="1684150"/>
            <a:ext cx="6741600" cy="5040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IE"/>
              <a:t>Käyttämällä FoodCloud-sovellusta yritys voi ladata tietoja ylijäämästään ja ajanjaksosta, jona ruoka voidaan hakea. Tekstiviesti lähetetään automaattisesti hyväntekeväisyysjärjestöille, ja ensimmäinen tarjouksen hyväksynyt hyväntekeväisyysjärjestö hakee sen suoraan yritykseltä.</a:t>
            </a:r>
            <a:endParaRPr/>
          </a:p>
          <a:p>
            <a:pPr indent="-342900" lvl="0" marL="342900" rtl="0" algn="l">
              <a:lnSpc>
                <a:spcPct val="100000"/>
              </a:lnSpc>
              <a:spcBef>
                <a:spcPts val="0"/>
              </a:spcBef>
              <a:spcAft>
                <a:spcPts val="0"/>
              </a:spcAft>
              <a:buClr>
                <a:schemeClr val="lt1"/>
              </a:buClr>
              <a:buSzPts val="2400"/>
              <a:buFont typeface="Noto Sans Symbols"/>
              <a:buChar char="∙"/>
            </a:pPr>
            <a:r>
              <a:rPr lang="en-IE"/>
              <a:t>Jakaa ylimääräistä ruokaa ja vähentää ruokahävikkiä.</a:t>
            </a:r>
            <a:endParaRPr/>
          </a:p>
          <a:p>
            <a:pPr indent="-342900" lvl="0" marL="342900" rtl="0" algn="l">
              <a:lnSpc>
                <a:spcPct val="100000"/>
              </a:lnSpc>
              <a:spcBef>
                <a:spcPts val="0"/>
              </a:spcBef>
              <a:spcAft>
                <a:spcPts val="0"/>
              </a:spcAft>
              <a:buClr>
                <a:schemeClr val="lt1"/>
              </a:buClr>
              <a:buSzPts val="2400"/>
              <a:buFont typeface="Noto Sans Symbols"/>
              <a:buChar char="∙"/>
            </a:pPr>
            <a:r>
              <a:rPr lang="en-IE"/>
              <a:t>Luo mahdollisuuksia yhteiskunnallisen osallisuuteen jakamalla ruokaa</a:t>
            </a:r>
            <a:endParaRPr/>
          </a:p>
          <a:p>
            <a:pPr indent="-342900" lvl="0" marL="342900" rtl="0" algn="l">
              <a:lnSpc>
                <a:spcPct val="100000"/>
              </a:lnSpc>
              <a:spcBef>
                <a:spcPts val="0"/>
              </a:spcBef>
              <a:spcAft>
                <a:spcPts val="0"/>
              </a:spcAft>
              <a:buClr>
                <a:schemeClr val="lt1"/>
              </a:buClr>
              <a:buSzPts val="2400"/>
              <a:buFont typeface="Noto Sans Symbols"/>
              <a:buChar char="∙"/>
            </a:pPr>
            <a:r>
              <a:rPr lang="en-IE"/>
              <a:t>Inspiroi yhteisöjä paikalliseen toimintaan, jonka heijastusvaikutus on maailmanlaajuinen muutos!</a:t>
            </a:r>
            <a:endParaRPr/>
          </a:p>
          <a:p>
            <a:pPr indent="0" lvl="0" marL="0" rtl="0" algn="l">
              <a:lnSpc>
                <a:spcPct val="100000"/>
              </a:lnSpc>
              <a:spcBef>
                <a:spcPts val="80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p:txBody>
      </p:sp>
      <p:pic>
        <p:nvPicPr>
          <p:cNvPr descr="FoodCloud's €110,000 investment boost" id="894" name="Google Shape;894;p68"/>
          <p:cNvPicPr preferRelativeResize="0"/>
          <p:nvPr/>
        </p:nvPicPr>
        <p:blipFill rotWithShape="1">
          <a:blip r:embed="rId3">
            <a:alphaModFix/>
          </a:blip>
          <a:srcRect b="0" l="0" r="0" t="0"/>
          <a:stretch/>
        </p:blipFill>
        <p:spPr>
          <a:xfrm>
            <a:off x="8130282" y="508901"/>
            <a:ext cx="3234800" cy="1819922"/>
          </a:xfrm>
          <a:prstGeom prst="rect">
            <a:avLst/>
          </a:prstGeom>
          <a:noFill/>
          <a:ln>
            <a:noFill/>
          </a:ln>
        </p:spPr>
      </p:pic>
      <p:pic>
        <p:nvPicPr>
          <p:cNvPr id="895" name="Google Shape;895;p68"/>
          <p:cNvPicPr preferRelativeResize="0"/>
          <p:nvPr/>
        </p:nvPicPr>
        <p:blipFill rotWithShape="1">
          <a:blip r:embed="rId4">
            <a:alphaModFix/>
          </a:blip>
          <a:srcRect b="13086" l="0" r="0" t="8573"/>
          <a:stretch/>
        </p:blipFill>
        <p:spPr>
          <a:xfrm>
            <a:off x="6844381" y="2328823"/>
            <a:ext cx="5347619" cy="2901303"/>
          </a:xfrm>
          <a:prstGeom prst="rect">
            <a:avLst/>
          </a:prstGeom>
          <a:noFill/>
          <a:ln>
            <a:noFill/>
          </a:ln>
        </p:spPr>
      </p:pic>
      <p:sp>
        <p:nvSpPr>
          <p:cNvPr id="896" name="Google Shape;896;p68"/>
          <p:cNvSpPr txBox="1"/>
          <p:nvPr/>
        </p:nvSpPr>
        <p:spPr>
          <a:xfrm>
            <a:off x="7812350" y="5530788"/>
            <a:ext cx="3870664" cy="92333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YDSIt kertovat haastattelussa, kuinka kaikki toimii. Klikkaa </a:t>
            </a:r>
            <a:r>
              <a:rPr lang="en-IE" sz="1800" u="sng">
                <a:solidFill>
                  <a:schemeClr val="lt1"/>
                </a:solidFill>
                <a:latin typeface="Calibri"/>
                <a:ea typeface="Calibri"/>
                <a:cs typeface="Calibri"/>
                <a:sym typeface="Calibri"/>
                <a:hlinkClick r:id="rId5">
                  <a:extLst>
                    <a:ext uri="{A12FA001-AC4F-418D-AE19-62706E023703}">
                      <ahyp:hlinkClr val="tx"/>
                    </a:ext>
                  </a:extLst>
                </a:hlinkClick>
              </a:rPr>
              <a:t>tästä</a:t>
            </a:r>
            <a:r>
              <a:rPr lang="en-IE"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68"/>
          <p:cNvSpPr txBox="1"/>
          <p:nvPr/>
        </p:nvSpPr>
        <p:spPr>
          <a:xfrm>
            <a:off x="297750" y="237250"/>
            <a:ext cx="6535800" cy="1446900"/>
          </a:xfrm>
          <a:prstGeom prst="rect">
            <a:avLst/>
          </a:prstGeom>
          <a:solidFill>
            <a:schemeClr val="lt1"/>
          </a:solid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IE" sz="4000">
                <a:solidFill>
                  <a:srgbClr val="A6377D"/>
                </a:solidFill>
                <a:latin typeface="Corben"/>
                <a:ea typeface="Corben"/>
                <a:cs typeface="Corben"/>
                <a:sym typeface="Corben"/>
              </a:rPr>
              <a:t>ESIMERKKI </a:t>
            </a:r>
            <a:r>
              <a:rPr lang="en-IE" sz="4000">
                <a:solidFill>
                  <a:srgbClr val="A6377D"/>
                </a:solidFill>
                <a:latin typeface="Corben"/>
                <a:ea typeface="Corben"/>
                <a:cs typeface="Corben"/>
                <a:sym typeface="Corben"/>
              </a:rPr>
              <a:t>YDSI </a:t>
            </a:r>
            <a:endParaRPr/>
          </a:p>
          <a:p>
            <a:pPr indent="0" lvl="0" marL="0" rtl="0" algn="l">
              <a:spcBef>
                <a:spcPts val="0"/>
              </a:spcBef>
              <a:spcAft>
                <a:spcPts val="0"/>
              </a:spcAft>
              <a:buClr>
                <a:schemeClr val="dk1"/>
              </a:buClr>
              <a:buFont typeface="Arial"/>
              <a:buNone/>
            </a:pPr>
            <a:r>
              <a:rPr lang="en-IE" sz="2400">
                <a:solidFill>
                  <a:srgbClr val="A6377D"/>
                </a:solidFill>
                <a:latin typeface="Calibri"/>
                <a:ea typeface="Calibri"/>
                <a:cs typeface="Calibri"/>
                <a:sym typeface="Calibri"/>
              </a:rPr>
              <a:t>Pilviperusteiset ohjelmalliset rajapinnat &amp; pilviperusteiset järjestelmät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69"/>
          <p:cNvSpPr txBox="1"/>
          <p:nvPr>
            <p:ph idx="1" type="body"/>
          </p:nvPr>
        </p:nvSpPr>
        <p:spPr>
          <a:xfrm>
            <a:off x="437650" y="1659549"/>
            <a:ext cx="7923600" cy="467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lang="en-IE">
                <a:solidFill>
                  <a:srgbClr val="3F3F3F"/>
                </a:solidFill>
              </a:rPr>
              <a:t>Pohjimmiltaan IOT: n ajatus on, että se on </a:t>
            </a:r>
            <a:r>
              <a:rPr lang="en-IE" u="sng">
                <a:solidFill>
                  <a:srgbClr val="3F3F3F"/>
                </a:solidFill>
                <a:hlinkClick r:id="rId3">
                  <a:extLst>
                    <a:ext uri="{A12FA001-AC4F-418D-AE19-62706E023703}">
                      <ahyp:hlinkClr val="tx"/>
                    </a:ext>
                  </a:extLst>
                </a:hlinkClick>
              </a:rPr>
              <a:t>revolutionising connectivity</a:t>
            </a:r>
            <a:r>
              <a:rPr lang="en-IE">
                <a:solidFill>
                  <a:srgbClr val="3F3F3F"/>
                </a:solidFill>
              </a:rPr>
              <a:t>. I</a:t>
            </a:r>
            <a:r>
              <a:rPr lang="en-IE">
                <a:solidFill>
                  <a:srgbClr val="3F3F3F"/>
                </a:solidFill>
              </a:rPr>
              <a:t>OT yhdistää esineitä Internetiin, mikä tekee niistä älykkäitä esineitä sisällyttämällä laitteisiin antureita ja toimilaitteita. Näiden älykkäiden esineiden välistä vuorovaikutusta ihmisten kanssa kutsutaan esineiden internetiksi. Aivan kuten tietokoneesi tai puhelimesi ovat yhteydessä Internetiin nyt, hyvin pian, myös autot, talot, jääkaapit ja melkein mikä </a:t>
            </a:r>
            <a:r>
              <a:rPr lang="en-IE">
                <a:solidFill>
                  <a:srgbClr val="3F3F3F"/>
                </a:solidFill>
              </a:rPr>
              <a:t>tahansa</a:t>
            </a:r>
            <a:r>
              <a:rPr lang="en-IE">
                <a:solidFill>
                  <a:srgbClr val="3F3F3F"/>
                </a:solidFill>
              </a:rPr>
              <a:t>. Tämä antaa esineille mahdollisuuden hallita etäyhteyksiä ja keskustella keskenään.</a:t>
            </a:r>
            <a:r>
              <a:rPr i="0" lang="en-IE">
                <a:solidFill>
                  <a:srgbClr val="3F3F3F"/>
                </a:solidFill>
              </a:rPr>
              <a:t> </a:t>
            </a:r>
            <a:endParaRPr/>
          </a:p>
          <a:p>
            <a:pPr indent="0" lvl="0" marL="0" rtl="0" algn="l">
              <a:lnSpc>
                <a:spcPct val="90000"/>
              </a:lnSpc>
              <a:spcBef>
                <a:spcPts val="1000"/>
              </a:spcBef>
              <a:spcAft>
                <a:spcPts val="0"/>
              </a:spcAft>
              <a:buClr>
                <a:srgbClr val="3F3F3F"/>
              </a:buClr>
              <a:buSzPts val="2400"/>
              <a:buNone/>
            </a:pPr>
            <a:r>
              <a:rPr lang="en-IE">
                <a:solidFill>
                  <a:srgbClr val="3F3F3F"/>
                </a:solidFill>
              </a:rPr>
              <a:t>Tämä reaaliaikainen automaattinen tiedonsiirto, joka tarjoaa tarkkoja ja käytännöllisiä tietoja ilman, että ihmistä tarvitaan vähän tai ei lainkaan, tekee esineiden internetistä välittömän ja vaivattoman.</a:t>
            </a:r>
            <a:endParaRPr/>
          </a:p>
        </p:txBody>
      </p:sp>
      <p:sp>
        <p:nvSpPr>
          <p:cNvPr id="903" name="Google Shape;903;p69"/>
          <p:cNvSpPr txBox="1"/>
          <p:nvPr>
            <p:ph idx="3" type="body"/>
          </p:nvPr>
        </p:nvSpPr>
        <p:spPr>
          <a:xfrm>
            <a:off x="2900900" y="143251"/>
            <a:ext cx="5112000" cy="1196700"/>
          </a:xfrm>
          <a:prstGeom prst="rect">
            <a:avLst/>
          </a:prstGeom>
          <a:solidFill>
            <a:srgbClr val="A6377D"/>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IOT (Internet of Things)</a:t>
            </a:r>
            <a:endParaRPr/>
          </a:p>
        </p:txBody>
      </p:sp>
      <p:pic>
        <p:nvPicPr>
          <p:cNvPr descr="A picture containing person, person&#10;&#10;Description automatically generated" id="904" name="Google Shape;904;p69"/>
          <p:cNvPicPr preferRelativeResize="0"/>
          <p:nvPr/>
        </p:nvPicPr>
        <p:blipFill rotWithShape="1">
          <a:blip r:embed="rId4">
            <a:alphaModFix/>
          </a:blip>
          <a:srcRect b="0" l="0" r="0" t="0"/>
          <a:stretch/>
        </p:blipFill>
        <p:spPr>
          <a:xfrm rot="1166936">
            <a:off x="9111327" y="206756"/>
            <a:ext cx="4097677" cy="6146515"/>
          </a:xfrm>
          <a:prstGeom prst="chord">
            <a:avLst>
              <a:gd fmla="val 2700000" name="adj1"/>
              <a:gd fmla="val 16200000" name="adj2"/>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
          <p:cNvSpPr txBox="1"/>
          <p:nvPr>
            <p:ph idx="1" type="body"/>
          </p:nvPr>
        </p:nvSpPr>
        <p:spPr>
          <a:xfrm>
            <a:off x="577275" y="1590585"/>
            <a:ext cx="11200500" cy="5173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000"/>
              <a:buNone/>
            </a:pPr>
            <a:r>
              <a:t/>
            </a:r>
            <a:endParaRPr sz="1000">
              <a:latin typeface="Calibri"/>
              <a:ea typeface="Calibri"/>
              <a:cs typeface="Calibri"/>
              <a:sym typeface="Calibri"/>
            </a:endParaRPr>
          </a:p>
          <a:p>
            <a:pPr indent="-342900" lvl="0" marL="342900" rtl="0" algn="l">
              <a:lnSpc>
                <a:spcPct val="90000"/>
              </a:lnSpc>
              <a:spcBef>
                <a:spcPts val="1000"/>
              </a:spcBef>
              <a:spcAft>
                <a:spcPts val="0"/>
              </a:spcAft>
              <a:buClr>
                <a:schemeClr val="lt1"/>
              </a:buClr>
              <a:buSzPts val="2400"/>
              <a:buFont typeface="Noto Sans Symbols"/>
              <a:buChar char="✔"/>
            </a:pPr>
            <a:r>
              <a:rPr b="1" lang="en-IE" sz="2400">
                <a:latin typeface="Calibri"/>
                <a:ea typeface="Calibri"/>
                <a:cs typeface="Calibri"/>
                <a:sym typeface="Calibri"/>
              </a:rPr>
              <a:t>SOSIAALINEN INNOVAATIO tarkoittaa muutokse</a:t>
            </a:r>
            <a:r>
              <a:rPr b="1" lang="en-IE" sz="2400"/>
              <a:t>en luotuja</a:t>
            </a:r>
            <a:r>
              <a:rPr lang="en-IE" sz="2400">
                <a:latin typeface="Calibri"/>
                <a:ea typeface="Calibri"/>
                <a:cs typeface="Calibri"/>
                <a:sym typeface="Calibri"/>
              </a:rPr>
              <a:t> ideoita </a:t>
            </a:r>
            <a:r>
              <a:rPr lang="en-IE" sz="2400">
                <a:solidFill>
                  <a:srgbClr val="F2F2F2"/>
                </a:solidFill>
                <a:latin typeface="Calibri"/>
                <a:ea typeface="Calibri"/>
                <a:cs typeface="Calibri"/>
                <a:sym typeface="Calibri"/>
              </a:rPr>
              <a:t>(</a:t>
            </a:r>
            <a:r>
              <a:rPr lang="en-IE" sz="2400" u="sng">
                <a:solidFill>
                  <a:srgbClr val="F2F2F2"/>
                </a:solidFill>
                <a:latin typeface="Calibri"/>
                <a:ea typeface="Calibri"/>
                <a:cs typeface="Calibri"/>
                <a:sym typeface="Calibri"/>
                <a:hlinkClick r:id="rId3">
                  <a:extLst>
                    <a:ext uri="{A12FA001-AC4F-418D-AE19-62706E023703}">
                      <ahyp:hlinkClr val="tx"/>
                    </a:ext>
                  </a:extLst>
                </a:hlinkClick>
              </a:rPr>
              <a:t>Social </a:t>
            </a:r>
            <a:r>
              <a:rPr lang="en-IE" sz="2400" u="sng">
                <a:solidFill>
                  <a:schemeClr val="hlink"/>
                </a:solidFill>
                <a:latin typeface="Calibri"/>
                <a:ea typeface="Calibri"/>
                <a:cs typeface="Calibri"/>
                <a:sym typeface="Calibri"/>
                <a:hlinkClick r:id="rId4"/>
              </a:rPr>
              <a:t>TrendSpotter</a:t>
            </a:r>
            <a:r>
              <a:rPr lang="en-IE" sz="2400">
                <a:latin typeface="Calibri"/>
                <a:ea typeface="Calibri"/>
                <a:cs typeface="Calibri"/>
                <a:sym typeface="Calibri"/>
              </a:rPr>
              <a:t> 2018)</a:t>
            </a:r>
            <a:r>
              <a:rPr lang="en-IE" sz="2400"/>
              <a:t> ja </a:t>
            </a:r>
            <a:r>
              <a:rPr lang="en-IE" sz="2400">
                <a:latin typeface="Calibri"/>
                <a:ea typeface="Calibri"/>
                <a:cs typeface="Calibri"/>
                <a:sym typeface="Calibri"/>
              </a:rPr>
              <a:t>ihmisten ja yhteiskunnan hyvinvoinnin parantamiseksi kehitettyjä ratkaisuja.</a:t>
            </a:r>
            <a:endParaRPr sz="2400">
              <a:latin typeface="Calibri"/>
              <a:ea typeface="Calibri"/>
              <a:cs typeface="Calibri"/>
              <a:sym typeface="Calibri"/>
            </a:endParaRPr>
          </a:p>
          <a:p>
            <a:pPr indent="-279400" lvl="0" marL="342900" rtl="0" algn="l">
              <a:lnSpc>
                <a:spcPct val="90000"/>
              </a:lnSpc>
              <a:spcBef>
                <a:spcPts val="1000"/>
              </a:spcBef>
              <a:spcAft>
                <a:spcPts val="0"/>
              </a:spcAft>
              <a:buClr>
                <a:schemeClr val="lt1"/>
              </a:buClr>
              <a:buSzPts val="1000"/>
              <a:buFont typeface="Noto Sans Symbols"/>
              <a:buNone/>
            </a:pPr>
            <a:r>
              <a:t/>
            </a:r>
            <a:endParaRPr sz="1000">
              <a:latin typeface="Calibri"/>
              <a:ea typeface="Calibri"/>
              <a:cs typeface="Calibri"/>
              <a:sym typeface="Calibri"/>
            </a:endParaRPr>
          </a:p>
          <a:p>
            <a:pPr indent="-342900" lvl="0" marL="342900" rtl="0" algn="l">
              <a:lnSpc>
                <a:spcPct val="90000"/>
              </a:lnSpc>
              <a:spcBef>
                <a:spcPts val="1000"/>
              </a:spcBef>
              <a:spcAft>
                <a:spcPts val="0"/>
              </a:spcAft>
              <a:buClr>
                <a:schemeClr val="lt1"/>
              </a:buClr>
              <a:buSzPts val="2400"/>
              <a:buFont typeface="Noto Sans Symbols"/>
              <a:buChar char="✔"/>
            </a:pPr>
            <a:r>
              <a:rPr b="1" lang="en-IE" sz="2400">
                <a:latin typeface="Calibri"/>
                <a:ea typeface="Calibri"/>
                <a:cs typeface="Calibri"/>
                <a:sym typeface="Calibri"/>
              </a:rPr>
              <a:t>DIGITAALINEN</a:t>
            </a:r>
            <a:r>
              <a:rPr b="1" lang="en-IE" sz="2400"/>
              <a:t> </a:t>
            </a:r>
            <a:r>
              <a:rPr b="1" lang="en-IE" sz="2400">
                <a:latin typeface="Calibri"/>
                <a:ea typeface="Calibri"/>
                <a:cs typeface="Calibri"/>
                <a:sym typeface="Calibri"/>
              </a:rPr>
              <a:t>SOSIAALINEN INNOVOINTI </a:t>
            </a:r>
            <a:r>
              <a:rPr lang="en-IE" sz="2400">
                <a:latin typeface="Calibri"/>
                <a:ea typeface="Calibri"/>
                <a:cs typeface="Calibri"/>
                <a:sym typeface="Calibri"/>
              </a:rPr>
              <a:t>on älykäs / teknologiavetoinen sosiaalisen innovaation muoto (Social Innovation 4.0), joka käyttää digitaalisen tekniikan voimaa ja potentiaalia ideoiden luomiseen ja sosiaalisten muutosratkaisujen kehittämiseen / toteuttamiseen. </a:t>
            </a:r>
            <a:endParaRPr/>
          </a:p>
          <a:p>
            <a:pPr indent="-279400" lvl="0" marL="342900" rtl="0" algn="l">
              <a:lnSpc>
                <a:spcPct val="90000"/>
              </a:lnSpc>
              <a:spcBef>
                <a:spcPts val="1000"/>
              </a:spcBef>
              <a:spcAft>
                <a:spcPts val="0"/>
              </a:spcAft>
              <a:buClr>
                <a:schemeClr val="lt1"/>
              </a:buClr>
              <a:buSzPts val="1000"/>
              <a:buFont typeface="Noto Sans Symbols"/>
              <a:buNone/>
            </a:pPr>
            <a:r>
              <a:t/>
            </a:r>
            <a:endParaRPr sz="1000">
              <a:latin typeface="Calibri"/>
              <a:ea typeface="Calibri"/>
              <a:cs typeface="Calibri"/>
              <a:sym typeface="Calibri"/>
            </a:endParaRPr>
          </a:p>
          <a:p>
            <a:pPr indent="-342900" lvl="0" marL="342900" rtl="0" algn="l">
              <a:lnSpc>
                <a:spcPct val="90000"/>
              </a:lnSpc>
              <a:spcBef>
                <a:spcPts val="1000"/>
              </a:spcBef>
              <a:spcAft>
                <a:spcPts val="0"/>
              </a:spcAft>
              <a:buClr>
                <a:schemeClr val="lt1"/>
              </a:buClr>
              <a:buSzPts val="2400"/>
              <a:buFont typeface="Noto Sans Symbols"/>
              <a:buChar char="✔"/>
            </a:pPr>
            <a:r>
              <a:rPr b="1" lang="en-IE" sz="2400">
                <a:latin typeface="Calibri"/>
                <a:ea typeface="Calibri"/>
                <a:cs typeface="Calibri"/>
                <a:sym typeface="Calibri"/>
              </a:rPr>
              <a:t>KEHITTYN</a:t>
            </a:r>
            <a:r>
              <a:rPr b="1" lang="en-IE" sz="2400"/>
              <a:t>EELLÄ</a:t>
            </a:r>
            <a:r>
              <a:rPr b="1" lang="en-IE" sz="2400">
                <a:latin typeface="Calibri"/>
                <a:ea typeface="Calibri"/>
                <a:cs typeface="Calibri"/>
                <a:sym typeface="Calibri"/>
              </a:rPr>
              <a:t> TEKNIIKALLA </a:t>
            </a:r>
            <a:r>
              <a:rPr lang="en-IE" sz="2400">
                <a:latin typeface="Calibri"/>
                <a:ea typeface="Calibri"/>
                <a:cs typeface="Calibri"/>
                <a:sym typeface="Calibri"/>
              </a:rPr>
              <a:t>kuten lohkoketju, suunnitteluajattelu, virtuaalitodellisuus, robotiikka, tekoäly ja pilvianalytiikka, niillä kaikilla on valtava sosiaalinen innovaatiovoima</a:t>
            </a:r>
            <a:r>
              <a:rPr lang="en-IE" sz="2400"/>
              <a:t>. Mutta</a:t>
            </a:r>
            <a:r>
              <a:rPr lang="en-IE" sz="2400">
                <a:latin typeface="Calibri"/>
                <a:ea typeface="Calibri"/>
                <a:cs typeface="Calibri"/>
                <a:sym typeface="Calibri"/>
              </a:rPr>
              <a:t> miten yksinkertaisempia online-alustoja, verkkosivustoja ja mobiilisovellusta voidaan myös hyödyntää enemmän, opimme myöhemmin lisää  tässä moduulissa ja edelleen tällä kurssilla.</a:t>
            </a:r>
            <a:endParaRPr sz="2400"/>
          </a:p>
        </p:txBody>
      </p:sp>
      <p:sp>
        <p:nvSpPr>
          <p:cNvPr id="439" name="Google Shape;439;p7"/>
          <p:cNvSpPr txBox="1"/>
          <p:nvPr>
            <p:ph idx="2" type="body"/>
          </p:nvPr>
        </p:nvSpPr>
        <p:spPr>
          <a:xfrm>
            <a:off x="1679523" y="515540"/>
            <a:ext cx="8328300" cy="1120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sz="3600"/>
              <a:t>Johdatus sosiaaliseen innovaatioon ja digitaaliseen sosiaaliseen innovaatioon</a:t>
            </a:r>
            <a:endParaRPr b="1" sz="36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70"/>
          <p:cNvSpPr txBox="1"/>
          <p:nvPr>
            <p:ph idx="3" type="body"/>
          </p:nvPr>
        </p:nvSpPr>
        <p:spPr>
          <a:xfrm>
            <a:off x="3348540" y="660595"/>
            <a:ext cx="5111880" cy="697353"/>
          </a:xfrm>
          <a:prstGeom prst="rect">
            <a:avLst/>
          </a:prstGeom>
          <a:solidFill>
            <a:srgbClr val="A6377D"/>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IOT (esineiden internet) </a:t>
            </a:r>
            <a:endParaRPr/>
          </a:p>
        </p:txBody>
      </p:sp>
      <p:pic>
        <p:nvPicPr>
          <p:cNvPr id="910" name="Google Shape;910;p70">
            <a:hlinkClick r:id="rId3"/>
          </p:cNvPr>
          <p:cNvPicPr preferRelativeResize="0"/>
          <p:nvPr/>
        </p:nvPicPr>
        <p:blipFill rotWithShape="1">
          <a:blip r:embed="rId4">
            <a:alphaModFix/>
          </a:blip>
          <a:srcRect b="0" l="0" r="0" t="0"/>
          <a:stretch/>
        </p:blipFill>
        <p:spPr>
          <a:xfrm>
            <a:off x="4854968" y="1837853"/>
            <a:ext cx="6863779" cy="4122156"/>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911" name="Google Shape;911;p70"/>
          <p:cNvSpPr txBox="1"/>
          <p:nvPr/>
        </p:nvSpPr>
        <p:spPr>
          <a:xfrm>
            <a:off x="313638" y="2560186"/>
            <a:ext cx="4311441" cy="2428273"/>
          </a:xfrm>
          <a:prstGeom prst="rect">
            <a:avLst/>
          </a:prstGeom>
          <a:solidFill>
            <a:srgbClr val="76C6D3"/>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000"/>
              <a:buFont typeface="Arial"/>
              <a:buNone/>
            </a:pPr>
            <a:r>
              <a:rPr b="1" lang="en-IE" sz="4000">
                <a:solidFill>
                  <a:schemeClr val="lt1"/>
                </a:solidFill>
                <a:latin typeface="Calibri"/>
                <a:ea typeface="Calibri"/>
                <a:cs typeface="Calibri"/>
                <a:sym typeface="Calibri"/>
              </a:rPr>
              <a:t>Katso tämä video</a:t>
            </a:r>
            <a:r>
              <a:rPr b="1" lang="en-IE" sz="4000">
                <a:solidFill>
                  <a:schemeClr val="lt1"/>
                </a:solidFill>
                <a:latin typeface="Calibri"/>
                <a:ea typeface="Calibri"/>
                <a:cs typeface="Calibri"/>
                <a:sym typeface="Calibri"/>
              </a:rPr>
              <a:t> </a:t>
            </a:r>
            <a:r>
              <a:rPr b="1" lang="en-IE" sz="4000">
                <a:solidFill>
                  <a:schemeClr val="lt1"/>
                </a:solidFill>
                <a:latin typeface="Calibri"/>
                <a:ea typeface="Calibri"/>
                <a:cs typeface="Calibri"/>
                <a:sym typeface="Calibri"/>
              </a:rPr>
              <a:t>IOTista</a:t>
            </a:r>
            <a:r>
              <a:rPr b="1" lang="en-IE" sz="4000">
                <a:solidFill>
                  <a:schemeClr val="lt1"/>
                </a:solidFill>
                <a:latin typeface="Calibri"/>
                <a:ea typeface="Calibri"/>
                <a:cs typeface="Calibri"/>
                <a:sym typeface="Calibri"/>
              </a:rPr>
              <a: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71"/>
          <p:cNvSpPr txBox="1"/>
          <p:nvPr>
            <p:ph idx="1" type="body"/>
          </p:nvPr>
        </p:nvSpPr>
        <p:spPr>
          <a:xfrm>
            <a:off x="376025" y="878778"/>
            <a:ext cx="8689500" cy="5886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2800"/>
              <a:buNone/>
            </a:pPr>
            <a:r>
              <a:rPr b="1" lang="en-IE" sz="2800">
                <a:solidFill>
                  <a:srgbClr val="A6377D"/>
                </a:solidFill>
              </a:rPr>
              <a:t>Esimerkkejä sosiaalisista innovaatiosta</a:t>
            </a:r>
            <a:endParaRPr/>
          </a:p>
          <a:p>
            <a:pPr indent="0" lvl="0" marL="0" rtl="0" algn="ctr">
              <a:lnSpc>
                <a:spcPct val="90000"/>
              </a:lnSpc>
              <a:spcBef>
                <a:spcPts val="0"/>
              </a:spcBef>
              <a:spcAft>
                <a:spcPts val="0"/>
              </a:spcAft>
              <a:buClr>
                <a:schemeClr val="dk1"/>
              </a:buClr>
              <a:buSzPts val="1400"/>
              <a:buNone/>
            </a:pPr>
            <a:r>
              <a:t/>
            </a:r>
            <a:endParaRPr b="1" sz="1400">
              <a:solidFill>
                <a:srgbClr val="A6377D"/>
              </a:solidFill>
            </a:endParaRPr>
          </a:p>
          <a:p>
            <a:pPr indent="0" lvl="0" marL="0" rtl="0" algn="l">
              <a:lnSpc>
                <a:spcPct val="90000"/>
              </a:lnSpc>
              <a:spcBef>
                <a:spcPts val="0"/>
              </a:spcBef>
              <a:spcAft>
                <a:spcPts val="0"/>
              </a:spcAft>
              <a:buClr>
                <a:srgbClr val="3F3F3F"/>
              </a:buClr>
              <a:buSzPts val="2400"/>
              <a:buNone/>
            </a:pPr>
            <a:r>
              <a:rPr lang="en-IE">
                <a:solidFill>
                  <a:srgbClr val="3F3F3F"/>
                </a:solidFill>
              </a:rPr>
              <a:t>Esineet, kuten </a:t>
            </a:r>
            <a:r>
              <a:rPr b="1" lang="en-IE">
                <a:solidFill>
                  <a:srgbClr val="A6377D"/>
                </a:solidFill>
              </a:rPr>
              <a:t>sydänmonitorit, sähkölaitteet </a:t>
            </a:r>
            <a:r>
              <a:rPr lang="en-IE"/>
              <a:t>ja</a:t>
            </a:r>
            <a:r>
              <a:rPr b="1" lang="en-IE">
                <a:solidFill>
                  <a:srgbClr val="A6377D"/>
                </a:solidFill>
              </a:rPr>
              <a:t> autot</a:t>
            </a:r>
            <a:r>
              <a:rPr lang="en-IE">
                <a:solidFill>
                  <a:srgbClr val="3F3F3F"/>
                </a:solidFill>
              </a:rPr>
              <a:t>, jotka olivat aikoinaan selvästi erillisiä esineitä, on nyt kytketty verkkoon pilven kautta.</a:t>
            </a:r>
            <a:endParaRPr/>
          </a:p>
          <a:p>
            <a:pPr indent="-342900" lvl="0" marL="342900" rtl="0" algn="l">
              <a:lnSpc>
                <a:spcPct val="90000"/>
              </a:lnSpc>
              <a:spcBef>
                <a:spcPts val="0"/>
              </a:spcBef>
              <a:spcAft>
                <a:spcPts val="0"/>
              </a:spcAft>
              <a:buClr>
                <a:srgbClr val="A6377D"/>
              </a:buClr>
              <a:buSzPts val="2400"/>
              <a:buFont typeface="Noto Sans Symbols"/>
              <a:buChar char="✔"/>
            </a:pPr>
            <a:r>
              <a:rPr b="1" lang="en-IE">
                <a:solidFill>
                  <a:srgbClr val="A6377D"/>
                </a:solidFill>
              </a:rPr>
              <a:t>Terveys</a:t>
            </a:r>
            <a:r>
              <a:rPr b="1" i="0" lang="en-IE">
                <a:solidFill>
                  <a:srgbClr val="A6377D"/>
                </a:solidFill>
              </a:rPr>
              <a:t>. </a:t>
            </a:r>
            <a:r>
              <a:rPr b="1" lang="en-IE">
                <a:solidFill>
                  <a:srgbClr val="3F3F3F"/>
                </a:solidFill>
              </a:rPr>
              <a:t>Lääkärit</a:t>
            </a:r>
            <a:r>
              <a:rPr b="1" i="0" lang="en-IE">
                <a:solidFill>
                  <a:srgbClr val="A6377D"/>
                </a:solidFill>
              </a:rPr>
              <a:t> </a:t>
            </a:r>
            <a:r>
              <a:rPr lang="en-IE">
                <a:solidFill>
                  <a:srgbClr val="3F3F3F"/>
                </a:solidFill>
              </a:rPr>
              <a:t>hyötyvät voidessaan </a:t>
            </a:r>
            <a:r>
              <a:rPr b="1" lang="en-IE">
                <a:solidFill>
                  <a:srgbClr val="3F3F3F"/>
                </a:solidFill>
              </a:rPr>
              <a:t>seurata potilaiden sykettä säännöllisesti sykemittareiden avulla.</a:t>
            </a:r>
            <a:r>
              <a:rPr b="1" i="0" lang="en-IE">
                <a:solidFill>
                  <a:srgbClr val="3F3F3F"/>
                </a:solidFill>
              </a:rPr>
              <a:t> </a:t>
            </a:r>
            <a:r>
              <a:rPr lang="en-IE">
                <a:solidFill>
                  <a:srgbClr val="3F3F3F"/>
                </a:solidFill>
              </a:rPr>
              <a:t>Potilaat hyötyvät säännöllisestä valvonnasta ja seurannasta ilman useita vastaanottokäyntejä.</a:t>
            </a:r>
            <a:endParaRPr/>
          </a:p>
          <a:p>
            <a:pPr indent="-342900" lvl="0" marL="342900" rtl="0" algn="l">
              <a:lnSpc>
                <a:spcPct val="90000"/>
              </a:lnSpc>
              <a:spcBef>
                <a:spcPts val="0"/>
              </a:spcBef>
              <a:spcAft>
                <a:spcPts val="0"/>
              </a:spcAft>
              <a:buClr>
                <a:srgbClr val="A6377D"/>
              </a:buClr>
              <a:buSzPts val="2400"/>
              <a:buFont typeface="Noto Sans Symbols"/>
              <a:buChar char="✔"/>
            </a:pPr>
            <a:r>
              <a:rPr b="1" lang="en-IE">
                <a:solidFill>
                  <a:srgbClr val="A6377D"/>
                </a:solidFill>
              </a:rPr>
              <a:t>Turvallisuus ja kuljetus</a:t>
            </a:r>
            <a:r>
              <a:rPr b="1" i="0" lang="en-IE">
                <a:solidFill>
                  <a:srgbClr val="A6377D"/>
                </a:solidFill>
              </a:rPr>
              <a:t>. </a:t>
            </a:r>
            <a:r>
              <a:rPr b="1" lang="en-IE"/>
              <a:t>Autoihin yhdistetään GPS- ja varkaudenestojärjestelmä,</a:t>
            </a:r>
            <a:r>
              <a:rPr lang="en-IE"/>
              <a:t> jotka tarjoavat arvokasta tietoa ja suojaavat kuluttajia. Autot neuvottelevat ja maksavat toisilleen tietilasta. Sillat käskevät ajoneuvoja hidastamaan, koska siinä on jäätä.</a:t>
            </a:r>
            <a:endParaRPr/>
          </a:p>
          <a:p>
            <a:pPr indent="-342900" lvl="0" marL="342900" rtl="0" algn="l">
              <a:lnSpc>
                <a:spcPct val="90000"/>
              </a:lnSpc>
              <a:spcBef>
                <a:spcPts val="0"/>
              </a:spcBef>
              <a:spcAft>
                <a:spcPts val="0"/>
              </a:spcAft>
              <a:buClr>
                <a:srgbClr val="A6377D"/>
              </a:buClr>
              <a:buSzPts val="2400"/>
              <a:buFont typeface="Noto Sans Symbols"/>
              <a:buChar char="✔"/>
            </a:pPr>
            <a:r>
              <a:rPr b="1" lang="en-IE">
                <a:solidFill>
                  <a:srgbClr val="A6377D"/>
                </a:solidFill>
              </a:rPr>
              <a:t>K</a:t>
            </a:r>
            <a:r>
              <a:rPr b="1" i="0" lang="en-IE">
                <a:solidFill>
                  <a:srgbClr val="A6377D"/>
                </a:solidFill>
              </a:rPr>
              <a:t>ulutus</a:t>
            </a:r>
            <a:r>
              <a:rPr b="1" lang="en-IE">
                <a:solidFill>
                  <a:srgbClr val="A6377D"/>
                </a:solidFill>
              </a:rPr>
              <a:t>. </a:t>
            </a:r>
            <a:r>
              <a:rPr b="1" lang="en-IE">
                <a:solidFill>
                  <a:srgbClr val="3F3F3F"/>
                </a:solidFill>
              </a:rPr>
              <a:t>Sähkölaitteet</a:t>
            </a:r>
            <a:r>
              <a:rPr lang="en-IE">
                <a:solidFill>
                  <a:srgbClr val="3F3F3F"/>
                </a:solidFill>
              </a:rPr>
              <a:t> ovat nyt </a:t>
            </a:r>
            <a:r>
              <a:rPr b="1" lang="en-IE">
                <a:solidFill>
                  <a:srgbClr val="3F3F3F"/>
                </a:solidFill>
              </a:rPr>
              <a:t>tehokkaampia</a:t>
            </a:r>
            <a:r>
              <a:rPr lang="en-IE">
                <a:solidFill>
                  <a:srgbClr val="3F3F3F"/>
                </a:solidFill>
              </a:rPr>
              <a:t> ja </a:t>
            </a:r>
            <a:r>
              <a:rPr b="1" lang="en-IE">
                <a:solidFill>
                  <a:srgbClr val="3F3F3F"/>
                </a:solidFill>
              </a:rPr>
              <a:t>ympäristöystävällisempiä</a:t>
            </a:r>
            <a:r>
              <a:rPr lang="en-IE">
                <a:solidFill>
                  <a:srgbClr val="3F3F3F"/>
                </a:solidFill>
              </a:rPr>
              <a:t>. Ne pystyvät tasaamaan sähköä ruuhka-aikoina.</a:t>
            </a:r>
            <a:endParaRPr>
              <a:solidFill>
                <a:srgbClr val="3F3F3F"/>
              </a:solidFill>
            </a:endParaRPr>
          </a:p>
          <a:p>
            <a:pPr indent="0" lvl="0" marL="0" rtl="0" algn="l">
              <a:lnSpc>
                <a:spcPct val="90000"/>
              </a:lnSpc>
              <a:spcBef>
                <a:spcPts val="0"/>
              </a:spcBef>
              <a:spcAft>
                <a:spcPts val="0"/>
              </a:spcAft>
              <a:buClr>
                <a:schemeClr val="dk1"/>
              </a:buClr>
              <a:buSzPts val="2400"/>
              <a:buNone/>
            </a:pPr>
            <a:r>
              <a:t/>
            </a:r>
            <a:endParaRPr>
              <a:solidFill>
                <a:srgbClr val="3F3F3F"/>
              </a:solidFill>
            </a:endParaRPr>
          </a:p>
        </p:txBody>
      </p:sp>
      <p:sp>
        <p:nvSpPr>
          <p:cNvPr id="917" name="Google Shape;917;p71"/>
          <p:cNvSpPr txBox="1"/>
          <p:nvPr>
            <p:ph idx="3" type="body"/>
          </p:nvPr>
        </p:nvSpPr>
        <p:spPr>
          <a:xfrm>
            <a:off x="2164773" y="181277"/>
            <a:ext cx="5112000" cy="697500"/>
          </a:xfrm>
          <a:prstGeom prst="rect">
            <a:avLst/>
          </a:prstGeom>
          <a:solidFill>
            <a:srgbClr val="A6377D"/>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1" lang="en-IE">
                <a:solidFill>
                  <a:schemeClr val="lt1"/>
                </a:solidFill>
              </a:rPr>
              <a:t>IOT (esineiden internet) </a:t>
            </a:r>
            <a:endParaRPr/>
          </a:p>
        </p:txBody>
      </p:sp>
      <p:pic>
        <p:nvPicPr>
          <p:cNvPr descr="A picture containing person, person&#10;&#10;Description automatically generated" id="918" name="Google Shape;918;p71"/>
          <p:cNvPicPr preferRelativeResize="0"/>
          <p:nvPr/>
        </p:nvPicPr>
        <p:blipFill rotWithShape="1">
          <a:blip r:embed="rId3">
            <a:alphaModFix/>
          </a:blip>
          <a:srcRect b="0" l="0" r="0" t="0"/>
          <a:stretch/>
        </p:blipFill>
        <p:spPr>
          <a:xfrm rot="1166936">
            <a:off x="9111327" y="206756"/>
            <a:ext cx="4097677" cy="6146515"/>
          </a:xfrm>
          <a:prstGeom prst="chord">
            <a:avLst>
              <a:gd fmla="val 2700000" name="adj1"/>
              <a:gd fmla="val 16200000" name="adj2"/>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72"/>
          <p:cNvSpPr txBox="1"/>
          <p:nvPr>
            <p:ph idx="1" type="body"/>
          </p:nvPr>
        </p:nvSpPr>
        <p:spPr>
          <a:xfrm>
            <a:off x="562075" y="1901900"/>
            <a:ext cx="6201600" cy="478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1" lang="en-IE"/>
              <a:t>Antaa yhteisöille mahdollisuuden ymmärtää paremmin ympäristöään.</a:t>
            </a:r>
            <a:r>
              <a:rPr b="1" lang="en-IE"/>
              <a:t> </a:t>
            </a:r>
            <a:r>
              <a:rPr lang="en-IE"/>
              <a:t>Smart Citizen kehittää työkaluja, avoimen lähdekoodin teknologioita ja antureita kansalaisille reaaliaikaisen datan analyysointiin.</a:t>
            </a:r>
            <a:r>
              <a:rPr lang="en-IE"/>
              <a:t> </a:t>
            </a:r>
            <a:r>
              <a:rPr lang="en-IE"/>
              <a:t>Kansalaiset voivat nyt myötävaikuttaa yhteisön osallistumiseen ja kehittää yhdessä kiireellisten kysymysten käsittelyä, kuten ilmanlaatu, melusaaste ja gammasäteily.</a:t>
            </a:r>
            <a:r>
              <a:rPr lang="en-IE"/>
              <a:t> </a:t>
            </a:r>
            <a:r>
              <a:rPr b="1" lang="en-IE"/>
              <a:t>Esimerkki:</a:t>
            </a:r>
            <a:r>
              <a:rPr b="1" lang="en-IE"/>
              <a:t> </a:t>
            </a:r>
            <a:r>
              <a:rPr lang="en-IE"/>
              <a:t>Ihmiset voivat nyt vedota oikeuksiinsa terveelliseen ympäristöön. Lentokentän lähellä asuvat kansalaiset voivat nyt mitata, ylittääkö melu ja ilmanlaatu EU: n säädökset. Lisätietoa</a:t>
            </a:r>
            <a:r>
              <a:rPr lang="en-IE"/>
              <a:t> </a:t>
            </a:r>
            <a:r>
              <a:rPr lang="en-IE" u="sng">
                <a:solidFill>
                  <a:schemeClr val="hlink"/>
                </a:solidFill>
                <a:hlinkClick r:id="rId3"/>
              </a:rPr>
              <a:t>täältä</a:t>
            </a:r>
            <a:endParaRPr/>
          </a:p>
          <a:p>
            <a:pPr indent="0" lvl="0" marL="0" rtl="0" algn="l">
              <a:lnSpc>
                <a:spcPct val="90000"/>
              </a:lnSpc>
              <a:spcBef>
                <a:spcPts val="10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t/>
            </a:r>
            <a:endParaRPr/>
          </a:p>
        </p:txBody>
      </p:sp>
      <p:pic>
        <p:nvPicPr>
          <p:cNvPr descr="The Smart Citizen kit, mobile app and data visualization platform. |  Download Scientific Diagram" id="924" name="Google Shape;924;p72"/>
          <p:cNvPicPr preferRelativeResize="0"/>
          <p:nvPr/>
        </p:nvPicPr>
        <p:blipFill rotWithShape="1">
          <a:blip r:embed="rId4">
            <a:alphaModFix/>
          </a:blip>
          <a:srcRect b="0" l="0" r="0" t="0"/>
          <a:stretch/>
        </p:blipFill>
        <p:spPr>
          <a:xfrm>
            <a:off x="6966886" y="1530648"/>
            <a:ext cx="4787148" cy="1898352"/>
          </a:xfrm>
          <a:prstGeom prst="roundRect">
            <a:avLst>
              <a:gd fmla="val 16667" name="adj"/>
            </a:avLst>
          </a:prstGeom>
          <a:noFill/>
          <a:ln>
            <a:noFill/>
          </a:ln>
        </p:spPr>
      </p:pic>
      <p:pic>
        <p:nvPicPr>
          <p:cNvPr descr="How to work sustainably with smart citizens? | Waag" id="925" name="Google Shape;925;p72"/>
          <p:cNvPicPr preferRelativeResize="0"/>
          <p:nvPr/>
        </p:nvPicPr>
        <p:blipFill rotWithShape="1">
          <a:blip r:embed="rId5">
            <a:alphaModFix/>
          </a:blip>
          <a:srcRect b="0" l="0" r="0" t="0"/>
          <a:stretch/>
        </p:blipFill>
        <p:spPr>
          <a:xfrm>
            <a:off x="7379459" y="3643576"/>
            <a:ext cx="4052055" cy="3039042"/>
          </a:xfrm>
          <a:prstGeom prst="roundRect">
            <a:avLst>
              <a:gd fmla="val 16667" name="adj"/>
            </a:avLst>
          </a:prstGeom>
          <a:noFill/>
          <a:ln>
            <a:noFill/>
          </a:ln>
        </p:spPr>
      </p:pic>
      <p:sp>
        <p:nvSpPr>
          <p:cNvPr id="926" name="Google Shape;926;p72"/>
          <p:cNvSpPr txBox="1"/>
          <p:nvPr>
            <p:ph idx="2" type="body"/>
          </p:nvPr>
        </p:nvSpPr>
        <p:spPr>
          <a:xfrm>
            <a:off x="6411400" y="477475"/>
            <a:ext cx="5795400" cy="97050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6BE92"/>
              </a:buClr>
              <a:buSzPts val="3600"/>
              <a:buNone/>
            </a:pPr>
            <a:r>
              <a:rPr b="1" lang="en-IE">
                <a:solidFill>
                  <a:srgbClr val="56BE92"/>
                </a:solidFill>
              </a:rPr>
              <a:t>Malliesimerkki</a:t>
            </a:r>
            <a:r>
              <a:rPr b="1" lang="en-IE">
                <a:solidFill>
                  <a:srgbClr val="56BE92"/>
                </a:solidFill>
              </a:rPr>
              <a:t>: Smart Citizen</a:t>
            </a:r>
            <a:endParaRPr/>
          </a:p>
          <a:p>
            <a:pPr indent="0" lvl="0" marL="0" rtl="0" algn="l">
              <a:lnSpc>
                <a:spcPct val="90000"/>
              </a:lnSpc>
              <a:spcBef>
                <a:spcPts val="0"/>
              </a:spcBef>
              <a:spcAft>
                <a:spcPts val="0"/>
              </a:spcAft>
              <a:buClr>
                <a:srgbClr val="56BE92"/>
              </a:buClr>
              <a:buSzPts val="2400"/>
              <a:buNone/>
            </a:pPr>
            <a:r>
              <a:rPr b="0" i="1" lang="en-IE" sz="2400">
                <a:solidFill>
                  <a:srgbClr val="56BE92"/>
                </a:solidFill>
              </a:rPr>
              <a:t>Tomas Diez and Alex Posada, </a:t>
            </a:r>
            <a:r>
              <a:rPr i="1" lang="en-IE" sz="2400">
                <a:solidFill>
                  <a:srgbClr val="56BE92"/>
                </a:solidFill>
              </a:rPr>
              <a:t>Espanja</a:t>
            </a:r>
            <a:endParaRPr b="1" i="1" sz="2400">
              <a:solidFill>
                <a:srgbClr val="56BE92"/>
              </a:solidFill>
            </a:endParaRPr>
          </a:p>
        </p:txBody>
      </p:sp>
      <p:sp>
        <p:nvSpPr>
          <p:cNvPr id="927" name="Google Shape;927;p72"/>
          <p:cNvSpPr txBox="1"/>
          <p:nvPr/>
        </p:nvSpPr>
        <p:spPr>
          <a:xfrm>
            <a:off x="0" y="-9053"/>
            <a:ext cx="6425700" cy="1816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Cloud Based </a:t>
            </a:r>
            <a:r>
              <a:rPr lang="en-IE" sz="2400" u="sng">
                <a:solidFill>
                  <a:srgbClr val="A6377D"/>
                </a:solidFill>
                <a:latin typeface="Calibri"/>
                <a:ea typeface="Calibri"/>
                <a:cs typeface="Calibri"/>
                <a:sym typeface="Calibri"/>
                <a:hlinkClick r:id="rId6">
                  <a:extLst>
                    <a:ext uri="{A12FA001-AC4F-418D-AE19-62706E023703}">
                      <ahyp:hlinkClr val="tx"/>
                    </a:ext>
                  </a:extLst>
                </a:hlinkClick>
              </a:rPr>
              <a:t>A</a:t>
            </a:r>
            <a:r>
              <a:rPr b="0" i="0" lang="en-IE" sz="2400" u="sng">
                <a:solidFill>
                  <a:srgbClr val="A6377D"/>
                </a:solidFill>
                <a:latin typeface="Calibri"/>
                <a:ea typeface="Calibri"/>
                <a:cs typeface="Calibri"/>
                <a:sym typeface="Calibri"/>
                <a:hlinkClick r:id="rId7">
                  <a:extLst>
                    <a:ext uri="{A12FA001-AC4F-418D-AE19-62706E023703}">
                      <ahyp:hlinkClr val="tx"/>
                    </a:ext>
                  </a:extLst>
                </a:hlinkClick>
              </a:rPr>
              <a:t>PI</a:t>
            </a:r>
            <a:r>
              <a:rPr b="0" i="0" lang="en-IE" sz="2400">
                <a:solidFill>
                  <a:srgbClr val="A6377D"/>
                </a:solidFill>
                <a:latin typeface="Calibri"/>
                <a:ea typeface="Calibri"/>
                <a:cs typeface="Calibri"/>
                <a:sym typeface="Calibri"/>
              </a:rPr>
              <a:t>, </a:t>
            </a:r>
            <a:r>
              <a:rPr lang="en-IE" sz="2400" u="sng">
                <a:solidFill>
                  <a:srgbClr val="A6377D"/>
                </a:solidFill>
                <a:latin typeface="Calibri"/>
                <a:ea typeface="Calibri"/>
                <a:cs typeface="Calibri"/>
                <a:sym typeface="Calibri"/>
                <a:hlinkClick r:id="rId8">
                  <a:extLst>
                    <a:ext uri="{A12FA001-AC4F-418D-AE19-62706E023703}">
                      <ahyp:hlinkClr val="tx"/>
                    </a:ext>
                  </a:extLst>
                </a:hlinkClick>
              </a:rPr>
              <a:t>Arduino</a:t>
            </a:r>
            <a:r>
              <a:rPr lang="en-IE" sz="2400">
                <a:solidFill>
                  <a:srgbClr val="A6377D"/>
                </a:solidFill>
                <a:latin typeface="Calibri"/>
                <a:ea typeface="Calibri"/>
                <a:cs typeface="Calibri"/>
                <a:sym typeface="Calibri"/>
              </a:rPr>
              <a:t> Open Source Electronics, Data Platform</a:t>
            </a:r>
            <a:r>
              <a:rPr b="0" i="0" lang="en-IE" sz="2400">
                <a:solidFill>
                  <a:srgbClr val="A6377D"/>
                </a:solidFill>
                <a:latin typeface="Calibri"/>
                <a:ea typeface="Calibri"/>
                <a:cs typeface="Calibri"/>
                <a:sym typeface="Calibri"/>
              </a:rPr>
              <a:t> and a GitHub Data Repository for Discussions</a:t>
            </a:r>
            <a:endParaRPr b="1" sz="1400">
              <a:solidFill>
                <a:srgbClr val="A6377D"/>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73"/>
          <p:cNvSpPr txBox="1"/>
          <p:nvPr>
            <p:ph idx="1" type="body"/>
          </p:nvPr>
        </p:nvSpPr>
        <p:spPr>
          <a:xfrm>
            <a:off x="6816900" y="998925"/>
            <a:ext cx="5039700" cy="6975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90000"/>
              </a:lnSpc>
              <a:spcBef>
                <a:spcPts val="0"/>
              </a:spcBef>
              <a:spcAft>
                <a:spcPts val="0"/>
              </a:spcAft>
              <a:buClr>
                <a:schemeClr val="lt1"/>
              </a:buClr>
              <a:buSzPct val="100000"/>
              <a:buNone/>
            </a:pPr>
            <a:r>
              <a:rPr b="1" lang="en-IE"/>
              <a:t>Kansalaisten johtama innovaatio</a:t>
            </a:r>
            <a:endParaRPr/>
          </a:p>
        </p:txBody>
      </p:sp>
      <p:sp>
        <p:nvSpPr>
          <p:cNvPr id="933" name="Google Shape;933;p73"/>
          <p:cNvSpPr txBox="1"/>
          <p:nvPr>
            <p:ph idx="2" type="body"/>
          </p:nvPr>
        </p:nvSpPr>
        <p:spPr>
          <a:xfrm>
            <a:off x="7029775" y="1466955"/>
            <a:ext cx="5039700" cy="3194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i="1" lang="en-IE" sz="2600"/>
              <a:t>"Sosiaaliset vaikuttamiset ja innovaatiot siitä, miten ihmiset voivat suhtautua toisiinsa täysin uudella tavalla"</a:t>
            </a:r>
            <a:endParaRPr i="1" sz="1000"/>
          </a:p>
          <a:p>
            <a:pPr indent="0" lvl="0" marL="0" rtl="0" algn="ctr">
              <a:lnSpc>
                <a:spcPct val="90000"/>
              </a:lnSpc>
              <a:spcBef>
                <a:spcPts val="1000"/>
              </a:spcBef>
              <a:spcAft>
                <a:spcPts val="0"/>
              </a:spcAft>
              <a:buClr>
                <a:schemeClr val="lt1"/>
              </a:buClr>
              <a:buSzPts val="2600"/>
              <a:buNone/>
            </a:pPr>
            <a:r>
              <a:rPr lang="en-IE" sz="2600"/>
              <a:t>Kansalaisten toiminta ympäristöseurannassa ja menetelmät yhteisön sitoutumiselle ja yhteisluomiselle.</a:t>
            </a:r>
            <a:endParaRPr/>
          </a:p>
          <a:p>
            <a:pPr indent="0" lvl="0" marL="0" rtl="0" algn="l">
              <a:lnSpc>
                <a:spcPct val="90000"/>
              </a:lnSpc>
              <a:spcBef>
                <a:spcPts val="1000"/>
              </a:spcBef>
              <a:spcAft>
                <a:spcPts val="0"/>
              </a:spcAft>
              <a:buClr>
                <a:schemeClr val="lt1"/>
              </a:buClr>
              <a:buSzPts val="2400"/>
              <a:buNone/>
            </a:pPr>
            <a:r>
              <a:t/>
            </a:r>
            <a:endParaRPr/>
          </a:p>
        </p:txBody>
      </p:sp>
      <p:sp>
        <p:nvSpPr>
          <p:cNvPr id="934" name="Google Shape;934;p73"/>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935" name="Google Shape;935;p73">
            <a:hlinkClick r:id="rId3"/>
          </p:cNvPr>
          <p:cNvPicPr preferRelativeResize="0"/>
          <p:nvPr/>
        </p:nvPicPr>
        <p:blipFill rotWithShape="1">
          <a:blip r:embed="rId4">
            <a:alphaModFix/>
          </a:blip>
          <a:srcRect b="0" l="0" r="0" t="0"/>
          <a:stretch/>
        </p:blipFill>
        <p:spPr>
          <a:xfrm>
            <a:off x="1334636" y="2093903"/>
            <a:ext cx="5124887" cy="3194068"/>
          </a:xfrm>
          <a:prstGeom prst="rect">
            <a:avLst/>
          </a:prstGeom>
          <a:noFill/>
          <a:ln>
            <a:noFill/>
          </a:ln>
        </p:spPr>
      </p:pic>
      <p:sp>
        <p:nvSpPr>
          <p:cNvPr id="936" name="Google Shape;936;p73"/>
          <p:cNvSpPr txBox="1"/>
          <p:nvPr/>
        </p:nvSpPr>
        <p:spPr>
          <a:xfrm>
            <a:off x="6416903" y="209159"/>
            <a:ext cx="5589587" cy="697353"/>
          </a:xfrm>
          <a:prstGeom prst="rect">
            <a:avLst/>
          </a:prstGeom>
          <a:solidFill>
            <a:schemeClr val="lt1"/>
          </a:solid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rgbClr val="56BE92"/>
              </a:buClr>
              <a:buSzPct val="100000"/>
              <a:buFont typeface="Arial"/>
              <a:buNone/>
            </a:pPr>
            <a:r>
              <a:rPr b="1" lang="en-IE" sz="3600">
                <a:solidFill>
                  <a:srgbClr val="56BE92"/>
                </a:solidFill>
                <a:latin typeface="Calibri"/>
                <a:ea typeface="Calibri"/>
                <a:cs typeface="Calibri"/>
                <a:sym typeface="Calibri"/>
              </a:rPr>
              <a:t>Malliesimerkki</a:t>
            </a:r>
            <a:r>
              <a:rPr b="1" lang="en-IE" sz="3600">
                <a:solidFill>
                  <a:srgbClr val="56BE92"/>
                </a:solidFill>
                <a:latin typeface="Calibri"/>
                <a:ea typeface="Calibri"/>
                <a:cs typeface="Calibri"/>
                <a:sym typeface="Calibri"/>
              </a:rPr>
              <a:t>: Smart Citizen</a:t>
            </a:r>
            <a:r>
              <a:rPr b="1" lang="en-IE" sz="3600">
                <a:solidFill>
                  <a:srgbClr val="56BE92"/>
                </a:solidFill>
                <a:latin typeface="Calibri"/>
                <a:ea typeface="Calibri"/>
                <a:cs typeface="Calibri"/>
                <a:sym typeface="Calibri"/>
              </a:rPr>
              <a:t> </a:t>
            </a:r>
            <a:endParaRPr sz="3600">
              <a:solidFill>
                <a:srgbClr val="56BE92"/>
              </a:solidFill>
              <a:latin typeface="Calibri"/>
              <a:ea typeface="Calibri"/>
              <a:cs typeface="Calibri"/>
              <a:sym typeface="Calibri"/>
            </a:endParaRPr>
          </a:p>
        </p:txBody>
      </p:sp>
      <p:sp>
        <p:nvSpPr>
          <p:cNvPr id="937" name="Google Shape;937;p73"/>
          <p:cNvSpPr txBox="1"/>
          <p:nvPr/>
        </p:nvSpPr>
        <p:spPr>
          <a:xfrm>
            <a:off x="7263175" y="4069150"/>
            <a:ext cx="4806300" cy="28260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110000"/>
              </a:lnSpc>
              <a:spcBef>
                <a:spcPts val="0"/>
              </a:spcBef>
              <a:spcAft>
                <a:spcPts val="0"/>
              </a:spcAft>
              <a:buClr>
                <a:schemeClr val="lt1"/>
              </a:buClr>
              <a:buSzPts val="2800"/>
              <a:buFont typeface="Arial"/>
              <a:buNone/>
            </a:pPr>
            <a:r>
              <a:t/>
            </a:r>
            <a:endParaRPr sz="2800">
              <a:solidFill>
                <a:schemeClr val="lt1"/>
              </a:solidFill>
              <a:latin typeface="Calibri"/>
              <a:ea typeface="Calibri"/>
              <a:cs typeface="Calibri"/>
              <a:sym typeface="Calibri"/>
            </a:endParaRPr>
          </a:p>
          <a:p>
            <a:pPr indent="0" lvl="0" marL="0" marR="0" rtl="0" algn="ctr">
              <a:lnSpc>
                <a:spcPct val="110000"/>
              </a:lnSpc>
              <a:spcBef>
                <a:spcPts val="0"/>
              </a:spcBef>
              <a:spcAft>
                <a:spcPts val="0"/>
              </a:spcAft>
              <a:buClr>
                <a:schemeClr val="lt1"/>
              </a:buClr>
              <a:buSzPts val="1400"/>
              <a:buFont typeface="Arial"/>
              <a:buNone/>
            </a:pPr>
            <a:r>
              <a:t/>
            </a:r>
            <a:endParaRPr sz="14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2600"/>
              <a:buFont typeface="Arial"/>
              <a:buNone/>
            </a:pPr>
            <a:r>
              <a:rPr lang="en-IE" sz="2600">
                <a:solidFill>
                  <a:schemeClr val="lt1"/>
                </a:solidFill>
                <a:latin typeface="Calibri"/>
                <a:ea typeface="Calibri"/>
                <a:cs typeface="Calibri"/>
                <a:sym typeface="Calibri"/>
              </a:rPr>
              <a:t>Kuinka ympäristöäsi koskevien tietojen jakamisella voi olla arvoa  sinun </a:t>
            </a:r>
            <a:r>
              <a:rPr lang="en-IE" sz="2600">
                <a:solidFill>
                  <a:schemeClr val="lt1"/>
                </a:solidFill>
                <a:latin typeface="Calibri"/>
                <a:ea typeface="Calibri"/>
                <a:cs typeface="Calibri"/>
                <a:sym typeface="Calibri"/>
              </a:rPr>
              <a:t>sekä</a:t>
            </a:r>
            <a:r>
              <a:rPr lang="en-IE" sz="2600">
                <a:solidFill>
                  <a:schemeClr val="lt1"/>
                </a:solidFill>
                <a:latin typeface="Calibri"/>
                <a:ea typeface="Calibri"/>
                <a:cs typeface="Calibri"/>
                <a:sym typeface="Calibri"/>
              </a:rPr>
              <a:t> muiden terveydelle ja elämänlaadulle</a:t>
            </a:r>
            <a:r>
              <a:rPr lang="en-IE" sz="2600">
                <a:solidFill>
                  <a:schemeClr val="lt1"/>
                </a:solidFill>
                <a:latin typeface="Calibri"/>
                <a:ea typeface="Calibri"/>
                <a:cs typeface="Calibri"/>
                <a:sym typeface="Calibri"/>
              </a:rPr>
              <a:t> </a:t>
            </a:r>
            <a:endParaRPr/>
          </a:p>
          <a:p>
            <a:pPr indent="0" lvl="0" marL="0" marR="0" rtl="0" algn="ctr">
              <a:lnSpc>
                <a:spcPct val="110000"/>
              </a:lnSpc>
              <a:spcBef>
                <a:spcPts val="0"/>
              </a:spcBef>
              <a:spcAft>
                <a:spcPts val="0"/>
              </a:spcAft>
              <a:buClr>
                <a:schemeClr val="lt1"/>
              </a:buClr>
              <a:buSzPts val="2800"/>
              <a:buFont typeface="Arial"/>
              <a:buNone/>
            </a:pPr>
            <a:r>
              <a:t/>
            </a:r>
            <a:endParaRPr i="1" sz="2800">
              <a:solidFill>
                <a:schemeClr val="lt1"/>
              </a:solidFill>
              <a:latin typeface="Calibri"/>
              <a:ea typeface="Calibri"/>
              <a:cs typeface="Calibri"/>
              <a:sym typeface="Calibri"/>
            </a:endParaRPr>
          </a:p>
          <a:p>
            <a:pPr indent="0" lvl="0" marL="0" marR="0" rtl="0" algn="ctr">
              <a:lnSpc>
                <a:spcPct val="110000"/>
              </a:lnSpc>
              <a:spcBef>
                <a:spcPts val="0"/>
              </a:spcBef>
              <a:spcAft>
                <a:spcPts val="0"/>
              </a:spcAft>
              <a:buClr>
                <a:schemeClr val="lt1"/>
              </a:buClr>
              <a:buSzPts val="2400"/>
              <a:buFont typeface="Arial"/>
              <a:buNone/>
            </a:pPr>
            <a:r>
              <a:t/>
            </a:r>
            <a:endParaRPr sz="2400">
              <a:solidFill>
                <a:schemeClr val="lt1"/>
              </a:solidFill>
              <a:latin typeface="Calibri"/>
              <a:ea typeface="Calibri"/>
              <a:cs typeface="Calibri"/>
              <a:sym typeface="Calibri"/>
            </a:endParaRPr>
          </a:p>
        </p:txBody>
      </p:sp>
      <p:sp>
        <p:nvSpPr>
          <p:cNvPr id="938" name="Google Shape;938;p73"/>
          <p:cNvSpPr txBox="1"/>
          <p:nvPr/>
        </p:nvSpPr>
        <p:spPr>
          <a:xfrm>
            <a:off x="1102285" y="5904607"/>
            <a:ext cx="5589587" cy="697353"/>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56BE92"/>
              </a:buClr>
              <a:buSzPts val="1800"/>
              <a:buFont typeface="Arial"/>
              <a:buNone/>
            </a:pPr>
            <a:r>
              <a:rPr b="1" lang="en-IE" sz="1800" u="sng">
                <a:solidFill>
                  <a:srgbClr val="56BE92"/>
                </a:solidFill>
                <a:latin typeface="Calibri"/>
                <a:ea typeface="Calibri"/>
                <a:cs typeface="Calibri"/>
                <a:sym typeface="Calibri"/>
                <a:hlinkClick r:id="rId5">
                  <a:extLst>
                    <a:ext uri="{A12FA001-AC4F-418D-AE19-62706E023703}">
                      <ahyp:hlinkClr val="tx"/>
                    </a:ext>
                  </a:extLst>
                </a:hlinkClick>
              </a:rPr>
              <a:t>Verkkosivu</a:t>
            </a:r>
            <a:r>
              <a:rPr b="1" lang="en-IE" sz="1400" u="sng">
                <a:solidFill>
                  <a:srgbClr val="0563C1"/>
                </a:solidFill>
                <a:latin typeface="Calibri"/>
                <a:ea typeface="Calibri"/>
                <a:cs typeface="Calibri"/>
                <a:sym typeface="Calibri"/>
                <a:hlinkClick r:id="rId6">
                  <a:extLst>
                    <a:ext uri="{A12FA001-AC4F-418D-AE19-62706E023703}">
                      <ahyp:hlinkClr val="tx"/>
                    </a:ext>
                  </a:extLst>
                </a:hlinkClick>
              </a:rPr>
              <a:t> https://smartcitizen.me/</a:t>
            </a:r>
            <a:r>
              <a:rPr b="1" lang="en-IE" sz="1400">
                <a:solidFill>
                  <a:srgbClr val="56BE92"/>
                </a:solidFill>
                <a:latin typeface="Calibri"/>
                <a:ea typeface="Calibri"/>
                <a:cs typeface="Calibri"/>
                <a:sym typeface="Calibri"/>
              </a:rPr>
              <a:t> </a:t>
            </a:r>
            <a:endParaRPr sz="1400">
              <a:solidFill>
                <a:srgbClr val="56BE92"/>
              </a:solidFill>
              <a:latin typeface="Calibri"/>
              <a:ea typeface="Calibri"/>
              <a:cs typeface="Calibri"/>
              <a:sym typeface="Calibri"/>
            </a:endParaRPr>
          </a:p>
        </p:txBody>
      </p:sp>
      <p:pic>
        <p:nvPicPr>
          <p:cNvPr descr="Smart Citizen Kit" id="939" name="Google Shape;939;p73"/>
          <p:cNvPicPr preferRelativeResize="0"/>
          <p:nvPr/>
        </p:nvPicPr>
        <p:blipFill rotWithShape="1">
          <a:blip r:embed="rId7">
            <a:alphaModFix/>
          </a:blip>
          <a:srcRect b="0" l="0" r="0" t="0"/>
          <a:stretch/>
        </p:blipFill>
        <p:spPr>
          <a:xfrm>
            <a:off x="-26634" y="5775104"/>
            <a:ext cx="1120041" cy="1120041"/>
          </a:xfrm>
          <a:prstGeom prst="rect">
            <a:avLst/>
          </a:prstGeom>
          <a:noFill/>
          <a:ln>
            <a:noFill/>
          </a:ln>
        </p:spPr>
      </p:pic>
      <p:sp>
        <p:nvSpPr>
          <p:cNvPr id="940" name="Google Shape;940;p73"/>
          <p:cNvSpPr txBox="1"/>
          <p:nvPr/>
        </p:nvSpPr>
        <p:spPr>
          <a:xfrm>
            <a:off x="0" y="-9053"/>
            <a:ext cx="6425700" cy="1816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 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Cloud Based </a:t>
            </a:r>
            <a:r>
              <a:rPr lang="en-IE" sz="2400" u="sng">
                <a:solidFill>
                  <a:srgbClr val="A6377D"/>
                </a:solidFill>
                <a:latin typeface="Calibri"/>
                <a:ea typeface="Calibri"/>
                <a:cs typeface="Calibri"/>
                <a:sym typeface="Calibri"/>
                <a:hlinkClick r:id="rId8">
                  <a:extLst>
                    <a:ext uri="{A12FA001-AC4F-418D-AE19-62706E023703}">
                      <ahyp:hlinkClr val="tx"/>
                    </a:ext>
                  </a:extLst>
                </a:hlinkClick>
              </a:rPr>
              <a:t>A</a:t>
            </a:r>
            <a:r>
              <a:rPr b="0" i="0" lang="en-IE" sz="2400" u="sng">
                <a:solidFill>
                  <a:srgbClr val="A6377D"/>
                </a:solidFill>
                <a:latin typeface="Calibri"/>
                <a:ea typeface="Calibri"/>
                <a:cs typeface="Calibri"/>
                <a:sym typeface="Calibri"/>
                <a:hlinkClick r:id="rId9">
                  <a:extLst>
                    <a:ext uri="{A12FA001-AC4F-418D-AE19-62706E023703}">
                      <ahyp:hlinkClr val="tx"/>
                    </a:ext>
                  </a:extLst>
                </a:hlinkClick>
              </a:rPr>
              <a:t>PI</a:t>
            </a:r>
            <a:r>
              <a:rPr b="0" i="0" lang="en-IE" sz="2400">
                <a:solidFill>
                  <a:srgbClr val="A6377D"/>
                </a:solidFill>
                <a:latin typeface="Calibri"/>
                <a:ea typeface="Calibri"/>
                <a:cs typeface="Calibri"/>
                <a:sym typeface="Calibri"/>
              </a:rPr>
              <a:t>, </a:t>
            </a:r>
            <a:r>
              <a:rPr lang="en-IE" sz="2400" u="sng">
                <a:solidFill>
                  <a:srgbClr val="A6377D"/>
                </a:solidFill>
                <a:latin typeface="Calibri"/>
                <a:ea typeface="Calibri"/>
                <a:cs typeface="Calibri"/>
                <a:sym typeface="Calibri"/>
                <a:hlinkClick r:id="rId10">
                  <a:extLst>
                    <a:ext uri="{A12FA001-AC4F-418D-AE19-62706E023703}">
                      <ahyp:hlinkClr val="tx"/>
                    </a:ext>
                  </a:extLst>
                </a:hlinkClick>
              </a:rPr>
              <a:t>Arduino</a:t>
            </a:r>
            <a:r>
              <a:rPr lang="en-IE" sz="2400">
                <a:solidFill>
                  <a:srgbClr val="A6377D"/>
                </a:solidFill>
                <a:latin typeface="Calibri"/>
                <a:ea typeface="Calibri"/>
                <a:cs typeface="Calibri"/>
                <a:sym typeface="Calibri"/>
              </a:rPr>
              <a:t> Open Source Electronics, Data Platform</a:t>
            </a:r>
            <a:r>
              <a:rPr b="0" i="0" lang="en-IE" sz="2400">
                <a:solidFill>
                  <a:srgbClr val="A6377D"/>
                </a:solidFill>
                <a:latin typeface="Calibri"/>
                <a:ea typeface="Calibri"/>
                <a:cs typeface="Calibri"/>
                <a:sym typeface="Calibri"/>
              </a:rPr>
              <a:t> and a GitHub Data Repository for Discussions</a:t>
            </a:r>
            <a:endParaRPr b="1" sz="1400">
              <a:solidFill>
                <a:srgbClr val="A6377D"/>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4"/>
          <p:cNvSpPr txBox="1"/>
          <p:nvPr>
            <p:ph idx="1" type="body"/>
          </p:nvPr>
        </p:nvSpPr>
        <p:spPr>
          <a:xfrm>
            <a:off x="350500" y="935751"/>
            <a:ext cx="7283700" cy="5537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400"/>
              <a:buNone/>
            </a:pPr>
            <a:r>
              <a:rPr b="1" lang="en-IE">
                <a:solidFill>
                  <a:srgbClr val="3F3F3F"/>
                </a:solidFill>
              </a:rPr>
              <a:t>Robotiikka</a:t>
            </a:r>
            <a:r>
              <a:rPr b="0" i="0" lang="en-IE">
                <a:solidFill>
                  <a:srgbClr val="3F3F3F"/>
                </a:solidFill>
              </a:rPr>
              <a:t>,</a:t>
            </a:r>
            <a:r>
              <a:rPr lang="en-IE">
                <a:solidFill>
                  <a:srgbClr val="3F3F3F"/>
                </a:solidFill>
              </a:rPr>
              <a:t> koneiden</a:t>
            </a:r>
            <a:r>
              <a:rPr lang="en-IE">
                <a:solidFill>
                  <a:srgbClr val="3F3F3F"/>
                </a:solidFill>
              </a:rPr>
              <a:t>, jotka</a:t>
            </a:r>
            <a:r>
              <a:rPr b="1" lang="en-IE">
                <a:solidFill>
                  <a:srgbClr val="3F3F3F"/>
                </a:solidFill>
              </a:rPr>
              <a:t> </a:t>
            </a:r>
            <a:r>
              <a:rPr lang="en-IE">
                <a:solidFill>
                  <a:srgbClr val="3F3F3F"/>
                </a:solidFill>
              </a:rPr>
              <a:t>suorittavat ihmisten perinteisesti tekemiä tehtäviä,</a:t>
            </a:r>
            <a:r>
              <a:rPr lang="en-IE">
                <a:solidFill>
                  <a:srgbClr val="3F3F3F"/>
                </a:solidFill>
              </a:rPr>
              <a:t> suunnittelu, rakentaminen ja käyttö </a:t>
            </a:r>
            <a:r>
              <a:rPr b="1" lang="en-IE">
                <a:solidFill>
                  <a:srgbClr val="3F3F3F"/>
                </a:solidFill>
              </a:rPr>
              <a:t>(robotit)</a:t>
            </a:r>
            <a:r>
              <a:rPr lang="en-IE">
                <a:solidFill>
                  <a:srgbClr val="3F3F3F"/>
                </a:solidFill>
              </a:rPr>
              <a:t>.</a:t>
            </a:r>
            <a:r>
              <a:rPr b="0" i="0" lang="en-IE">
                <a:solidFill>
                  <a:srgbClr val="3F3F3F"/>
                </a:solidFill>
              </a:rPr>
              <a:t> </a:t>
            </a:r>
            <a:r>
              <a:rPr lang="en-IE">
                <a:solidFill>
                  <a:srgbClr val="3F3F3F"/>
                </a:solidFill>
              </a:rPr>
              <a:t>Roboteissa on tyypillisesti liikkuva fyysinen rakenne, moottori tai jokin anturijärjestelmä, virtalähde sekä tietokoneen aivot, jotka ohjaavat kaikkia näitä elementtejä. Robotiikkaa käytetään laajalti sellaisilla teollisuudenaloilla kuin autojen valmistus, joissa on yksinkertaisia toistuvia tehtäviä sekä aloilla, joissa työtä on tehtävä ihmisille vaarallisissa ympäristöissä.</a:t>
            </a:r>
            <a:r>
              <a:rPr b="0" i="0" lang="en-IE">
                <a:solidFill>
                  <a:srgbClr val="3F3F3F"/>
                </a:solidFill>
              </a:rPr>
              <a:t> </a:t>
            </a:r>
            <a:r>
              <a:rPr lang="en-IE">
                <a:solidFill>
                  <a:srgbClr val="3F3F3F"/>
                </a:solidFill>
              </a:rPr>
              <a:t>Robotiikalla on potentiaalia muuttaa elämää ja työtapoja positiivisesti, nostaa tehokkuutta ja turvallisuutta sekä tarjota parempaa palvelutasoa </a:t>
            </a:r>
            <a:r>
              <a:rPr lang="en-IE">
                <a:solidFill>
                  <a:srgbClr val="3F3F3F"/>
                </a:solidFill>
              </a:rPr>
              <a:t>(</a:t>
            </a:r>
            <a:r>
              <a:rPr lang="en-IE" u="sng">
                <a:solidFill>
                  <a:srgbClr val="3F3F3F"/>
                </a:solidFill>
                <a:hlinkClick r:id="rId3">
                  <a:extLst>
                    <a:ext uri="{A12FA001-AC4F-418D-AE19-62706E023703}">
                      <ahyp:hlinkClr val="tx"/>
                    </a:ext>
                  </a:extLst>
                </a:hlinkClick>
              </a:rPr>
              <a:t>How Stuff Works</a:t>
            </a:r>
            <a:r>
              <a:rPr lang="en-IE">
                <a:solidFill>
                  <a:srgbClr val="3F3F3F"/>
                </a:solidFill>
              </a:rPr>
              <a:t>)</a:t>
            </a:r>
            <a:endParaRPr/>
          </a:p>
          <a:p>
            <a:pPr indent="0" lvl="0" marL="0" rtl="0" algn="l">
              <a:lnSpc>
                <a:spcPct val="90000"/>
              </a:lnSpc>
              <a:spcBef>
                <a:spcPts val="1000"/>
              </a:spcBef>
              <a:spcAft>
                <a:spcPts val="0"/>
              </a:spcAft>
              <a:buClr>
                <a:srgbClr val="3F3F3F"/>
              </a:buClr>
              <a:buSzPts val="2400"/>
              <a:buNone/>
            </a:pPr>
            <a:r>
              <a:rPr b="1" lang="en-IE">
                <a:solidFill>
                  <a:srgbClr val="3F3F3F"/>
                </a:solidFill>
              </a:rPr>
              <a:t>Esimerkkeinä:</a:t>
            </a:r>
            <a:r>
              <a:rPr b="1" lang="en-IE">
                <a:solidFill>
                  <a:srgbClr val="3F3F3F"/>
                </a:solidFill>
              </a:rPr>
              <a:t> </a:t>
            </a:r>
            <a:r>
              <a:rPr lang="en-IE" u="sng">
                <a:solidFill>
                  <a:srgbClr val="3F3F3F"/>
                </a:solidFill>
                <a:hlinkClick r:id="rId4">
                  <a:extLst>
                    <a:ext uri="{A12FA001-AC4F-418D-AE19-62706E023703}">
                      <ahyp:hlinkClr val="tx"/>
                    </a:ext>
                  </a:extLst>
                </a:hlinkClick>
              </a:rPr>
              <a:t>Roomba Vacuum, </a:t>
            </a:r>
            <a:r>
              <a:rPr lang="en-IE">
                <a:solidFill>
                  <a:srgbClr val="3F3F3F"/>
                </a:solidFill>
              </a:rPr>
              <a:t>Robot Dog Aibo, itseajavat autot, robottilelut, droonit, 3D tulostin, (</a:t>
            </a:r>
            <a:r>
              <a:rPr lang="en-IE" u="sng">
                <a:solidFill>
                  <a:srgbClr val="3F3F3F"/>
                </a:solidFill>
                <a:hlinkClick r:id="rId5">
                  <a:extLst>
                    <a:ext uri="{A12FA001-AC4F-418D-AE19-62706E023703}">
                      <ahyp:hlinkClr val="tx"/>
                    </a:ext>
                  </a:extLst>
                </a:hlinkClick>
              </a:rPr>
              <a:t>Types of Robotics</a:t>
            </a:r>
            <a:r>
              <a:rPr lang="en-IE">
                <a:solidFill>
                  <a:srgbClr val="3F3F3F"/>
                </a:solidFill>
              </a:rPr>
              <a:t>)</a:t>
            </a:r>
            <a:endParaRPr/>
          </a:p>
        </p:txBody>
      </p:sp>
      <p:sp>
        <p:nvSpPr>
          <p:cNvPr id="946" name="Google Shape;946;p74"/>
          <p:cNvSpPr txBox="1"/>
          <p:nvPr>
            <p:ph idx="3" type="body"/>
          </p:nvPr>
        </p:nvSpPr>
        <p:spPr>
          <a:xfrm>
            <a:off x="233754" y="286634"/>
            <a:ext cx="79236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lang="en-IE" sz="4800"/>
              <a:t>Robotiikka</a:t>
            </a:r>
            <a:endParaRPr/>
          </a:p>
        </p:txBody>
      </p:sp>
      <p:pic>
        <p:nvPicPr>
          <p:cNvPr descr="A picture containing dryer&#10;&#10;Description automatically generated" id="947" name="Google Shape;947;p74"/>
          <p:cNvPicPr preferRelativeResize="0"/>
          <p:nvPr/>
        </p:nvPicPr>
        <p:blipFill rotWithShape="1">
          <a:blip r:embed="rId6">
            <a:alphaModFix/>
          </a:blip>
          <a:srcRect b="0" l="0" r="0" t="0"/>
          <a:stretch/>
        </p:blipFill>
        <p:spPr>
          <a:xfrm>
            <a:off x="6976887" y="1952385"/>
            <a:ext cx="5250186" cy="295322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75"/>
          <p:cNvSpPr txBox="1"/>
          <p:nvPr>
            <p:ph idx="2" type="body"/>
          </p:nvPr>
        </p:nvSpPr>
        <p:spPr>
          <a:xfrm>
            <a:off x="6250825" y="3332850"/>
            <a:ext cx="5634900" cy="3318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u="sng">
                <a:solidFill>
                  <a:schemeClr val="hlink"/>
                </a:solidFill>
                <a:hlinkClick r:id="rId3"/>
              </a:rPr>
              <a:t>Robotteja</a:t>
            </a:r>
            <a:r>
              <a:rPr b="0" lang="en-IE" sz="2800"/>
              <a:t> </a:t>
            </a:r>
            <a:r>
              <a:rPr lang="en-IE" sz="2800"/>
              <a:t>voidaan kouluttaa auttamaan ihmisiä hätätilanteissa, suorittamaan </a:t>
            </a:r>
            <a:r>
              <a:rPr lang="en-IE" sz="2800"/>
              <a:t>vaarallisissa olosuhteissa </a:t>
            </a:r>
            <a:r>
              <a:rPr lang="en-IE" sz="2800"/>
              <a:t>pelastusoperaatioita tai yksinkertaisesti menemään paikkoihin, joihin ihmiset eivät pääse. Tunnettu esimerkki on</a:t>
            </a:r>
            <a:r>
              <a:rPr b="0" lang="en-IE" sz="2800"/>
              <a:t> </a:t>
            </a:r>
            <a:r>
              <a:rPr b="0" lang="en-IE" sz="2800" u="sng">
                <a:solidFill>
                  <a:schemeClr val="hlink"/>
                </a:solidFill>
                <a:hlinkClick r:id="rId4"/>
              </a:rPr>
              <a:t>Mars Rover</a:t>
            </a:r>
            <a:r>
              <a:rPr b="0" lang="en-IE" sz="2800"/>
              <a:t>.</a:t>
            </a:r>
            <a:endParaRPr sz="2800"/>
          </a:p>
        </p:txBody>
      </p:sp>
      <p:sp>
        <p:nvSpPr>
          <p:cNvPr id="953" name="Google Shape;953;p75"/>
          <p:cNvSpPr txBox="1"/>
          <p:nvPr>
            <p:ph idx="4" type="body"/>
          </p:nvPr>
        </p:nvSpPr>
        <p:spPr>
          <a:xfrm>
            <a:off x="1231675" y="871850"/>
            <a:ext cx="4369500" cy="3318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F3F3F"/>
              </a:buClr>
              <a:buSzPts val="3000"/>
              <a:buNone/>
            </a:pPr>
            <a:r>
              <a:rPr lang="en-IE" sz="4000">
                <a:solidFill>
                  <a:srgbClr val="3F3F3F"/>
                </a:solidFill>
              </a:rPr>
              <a:t>“</a:t>
            </a:r>
            <a:r>
              <a:rPr lang="en-IE">
                <a:solidFill>
                  <a:srgbClr val="3F3F3F"/>
                </a:solidFill>
              </a:rPr>
              <a:t>Robotiikka sopeutuu mihin tahansa kulttuuriin, oppii mikä tahansa kielen ja tulee käytännöllisesti katsoen kaiken luojaksi ja rakentajaksi. </a:t>
            </a:r>
            <a:r>
              <a:rPr lang="en-IE" sz="4000">
                <a:solidFill>
                  <a:srgbClr val="3F3F3F"/>
                </a:solidFill>
              </a:rPr>
              <a:t>“</a:t>
            </a:r>
            <a:endParaRPr sz="3400">
              <a:solidFill>
                <a:srgbClr val="3F3F3F"/>
              </a:solidFill>
            </a:endParaRPr>
          </a:p>
        </p:txBody>
      </p:sp>
      <p:pic>
        <p:nvPicPr>
          <p:cNvPr descr="NASA's Perseverance Mars Rover Using PIXL" id="954" name="Google Shape;954;p75"/>
          <p:cNvPicPr preferRelativeResize="0"/>
          <p:nvPr/>
        </p:nvPicPr>
        <p:blipFill rotWithShape="1">
          <a:blip r:embed="rId5">
            <a:alphaModFix/>
          </a:blip>
          <a:srcRect b="0" l="0" r="0" t="0"/>
          <a:stretch/>
        </p:blipFill>
        <p:spPr>
          <a:xfrm>
            <a:off x="6416820" y="294962"/>
            <a:ext cx="5189826" cy="2918860"/>
          </a:xfrm>
          <a:prstGeom prst="roundRect">
            <a:avLst>
              <a:gd fmla="val 16667" name="adj"/>
            </a:avLst>
          </a:prstGeom>
          <a:noFill/>
          <a:ln>
            <a:noFill/>
          </a:ln>
        </p:spPr>
      </p:pic>
      <p:sp>
        <p:nvSpPr>
          <p:cNvPr id="955" name="Google Shape;955;p75"/>
          <p:cNvSpPr txBox="1"/>
          <p:nvPr/>
        </p:nvSpPr>
        <p:spPr>
          <a:xfrm>
            <a:off x="1736875" y="4422775"/>
            <a:ext cx="3000000" cy="923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IE" sz="2400" u="sng">
                <a:solidFill>
                  <a:schemeClr val="hlink"/>
                </a:solidFill>
                <a:hlinkClick r:id="rId6"/>
              </a:rPr>
              <a:t>APS Fellow Linda B. Smith</a:t>
            </a:r>
            <a:endParaRPr sz="2400" u="sng">
              <a:solidFill>
                <a:schemeClr val="hlink"/>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6"/>
          <p:cNvSpPr txBox="1"/>
          <p:nvPr>
            <p:ph idx="1" type="body"/>
          </p:nvPr>
        </p:nvSpPr>
        <p:spPr>
          <a:xfrm>
            <a:off x="3654225" y="126675"/>
            <a:ext cx="8325000" cy="667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A81F"/>
              </a:buClr>
              <a:buSzPts val="2400"/>
              <a:buNone/>
            </a:pPr>
            <a:r>
              <a:rPr b="1" lang="en-IE" sz="2300">
                <a:solidFill>
                  <a:srgbClr val="FDA81F"/>
                </a:solidFill>
              </a:rPr>
              <a:t>Hätäapu- &amp; katastrofivalmiusrobotit</a:t>
            </a:r>
            <a:r>
              <a:rPr b="1" i="0" lang="en-IE" sz="2300">
                <a:solidFill>
                  <a:srgbClr val="FDA81F"/>
                </a:solidFill>
              </a:rPr>
              <a:t> </a:t>
            </a:r>
            <a:r>
              <a:rPr lang="en-IE" sz="2300">
                <a:solidFill>
                  <a:srgbClr val="3F3F3F"/>
                </a:solidFill>
              </a:rPr>
              <a:t>suorittavat vaarallisia töitä, kuten etsivät perheitä hätätilanteissa. Vuoden 2011 japanilaisen tsunamin jälkeen</a:t>
            </a:r>
            <a:r>
              <a:rPr b="0" i="0" lang="en-IE" sz="2300">
                <a:solidFill>
                  <a:srgbClr val="3F3F3F"/>
                </a:solidFill>
              </a:rPr>
              <a:t> </a:t>
            </a:r>
            <a:r>
              <a:rPr b="0" i="0" lang="en-IE" sz="2300" u="sng">
                <a:solidFill>
                  <a:srgbClr val="3F3F3F"/>
                </a:solidFill>
                <a:hlinkClick r:id="rId3">
                  <a:extLst>
                    <a:ext uri="{A12FA001-AC4F-418D-AE19-62706E023703}">
                      <ahyp:hlinkClr val="tx"/>
                    </a:ext>
                  </a:extLst>
                </a:hlinkClick>
              </a:rPr>
              <a:t>Packbots</a:t>
            </a:r>
            <a:r>
              <a:rPr b="0" i="0" lang="en-IE" sz="2300">
                <a:solidFill>
                  <a:srgbClr val="3F3F3F"/>
                </a:solidFill>
              </a:rPr>
              <a:t> </a:t>
            </a:r>
            <a:r>
              <a:rPr lang="en-IE" sz="2300">
                <a:solidFill>
                  <a:srgbClr val="3F3F3F"/>
                </a:solidFill>
              </a:rPr>
              <a:t>tarkastivat vahingot Daiichin ydinvoimalassa.</a:t>
            </a:r>
            <a:endParaRPr sz="2300"/>
          </a:p>
          <a:p>
            <a:pPr indent="0" lvl="0" marL="0" rtl="0" algn="l">
              <a:lnSpc>
                <a:spcPct val="90000"/>
              </a:lnSpc>
              <a:spcBef>
                <a:spcPts val="1000"/>
              </a:spcBef>
              <a:spcAft>
                <a:spcPts val="0"/>
              </a:spcAft>
              <a:buClr>
                <a:srgbClr val="FDA81F"/>
              </a:buClr>
              <a:buSzPts val="2400"/>
              <a:buNone/>
            </a:pPr>
            <a:r>
              <a:rPr b="1" lang="en-IE" sz="2300">
                <a:solidFill>
                  <a:srgbClr val="FDA81F"/>
                </a:solidFill>
              </a:rPr>
              <a:t>Kotirobotit</a:t>
            </a:r>
            <a:r>
              <a:rPr b="1" lang="en-IE" sz="2300">
                <a:solidFill>
                  <a:srgbClr val="FDA81F"/>
                </a:solidFill>
              </a:rPr>
              <a:t> </a:t>
            </a:r>
            <a:r>
              <a:rPr lang="en-IE" sz="2300">
                <a:solidFill>
                  <a:srgbClr val="3F3F3F"/>
                </a:solidFill>
              </a:rPr>
              <a:t>MIT Media Lab on Personal Robots Group, </a:t>
            </a:r>
            <a:r>
              <a:rPr lang="en-IE" sz="2300">
                <a:solidFill>
                  <a:srgbClr val="3F3F3F"/>
                </a:solidFill>
              </a:rPr>
              <a:t>joka on erikoistunut ihmisen ja robotin vuorovaikutukseen.</a:t>
            </a:r>
            <a:r>
              <a:rPr lang="en-IE" sz="2300">
                <a:solidFill>
                  <a:srgbClr val="3F3F3F"/>
                </a:solidFill>
              </a:rPr>
              <a:t> </a:t>
            </a:r>
            <a:r>
              <a:rPr lang="en-IE" sz="2300">
                <a:solidFill>
                  <a:srgbClr val="3F3F3F"/>
                </a:solidFill>
              </a:rPr>
              <a:t>Yksi heidän tavoitteistaan on luoda robotteja auttamaan lapsia oppimisessa, auttamaan lapsia sairaaloissa sekä helpottamaan vanhempien ja lasten vuorovaikutusta.</a:t>
            </a:r>
            <a:endParaRPr sz="2300"/>
          </a:p>
          <a:p>
            <a:pPr indent="0" lvl="0" marL="0" rtl="0" algn="l">
              <a:lnSpc>
                <a:spcPct val="90000"/>
              </a:lnSpc>
              <a:spcBef>
                <a:spcPts val="1000"/>
              </a:spcBef>
              <a:spcAft>
                <a:spcPts val="0"/>
              </a:spcAft>
              <a:buClr>
                <a:srgbClr val="FDA81F"/>
              </a:buClr>
              <a:buSzPts val="2400"/>
              <a:buNone/>
            </a:pPr>
            <a:r>
              <a:rPr b="1" lang="en-IE" sz="2300">
                <a:solidFill>
                  <a:srgbClr val="FDA81F"/>
                </a:solidFill>
              </a:rPr>
              <a:t>Lääketieteelliset ja terveydenhuollon robotit</a:t>
            </a:r>
            <a:r>
              <a:rPr b="1" lang="en-IE" sz="2300">
                <a:solidFill>
                  <a:srgbClr val="FDA81F"/>
                </a:solidFill>
              </a:rPr>
              <a:t> </a:t>
            </a:r>
            <a:r>
              <a:rPr lang="en-IE" sz="2300">
                <a:solidFill>
                  <a:srgbClr val="3F3F3F"/>
                </a:solidFill>
              </a:rPr>
              <a:t>ovat esimerkiksi</a:t>
            </a:r>
            <a:r>
              <a:rPr b="0" i="0" lang="en-IE" sz="2300">
                <a:solidFill>
                  <a:srgbClr val="3F3F3F"/>
                </a:solidFill>
              </a:rPr>
              <a:t> </a:t>
            </a:r>
            <a:br>
              <a:rPr b="0" i="0" lang="en-IE" sz="2300">
                <a:solidFill>
                  <a:srgbClr val="3F3F3F"/>
                </a:solidFill>
              </a:rPr>
            </a:br>
            <a:r>
              <a:rPr b="0" i="0" lang="en-IE" sz="2300" u="sng">
                <a:solidFill>
                  <a:srgbClr val="212529"/>
                </a:solidFill>
                <a:hlinkClick r:id="rId4">
                  <a:extLst>
                    <a:ext uri="{A12FA001-AC4F-418D-AE19-62706E023703}">
                      <ahyp:hlinkClr val="tx"/>
                    </a:ext>
                  </a:extLst>
                </a:hlinkClick>
              </a:rPr>
              <a:t>da Vinci kiru</a:t>
            </a:r>
            <a:r>
              <a:rPr lang="en-IE" sz="2300" u="sng">
                <a:solidFill>
                  <a:srgbClr val="212529"/>
                </a:solidFill>
                <a:hlinkClick r:id="rId5">
                  <a:extLst>
                    <a:ext uri="{A12FA001-AC4F-418D-AE19-62706E023703}">
                      <ahyp:hlinkClr val="tx"/>
                    </a:ext>
                  </a:extLst>
                </a:hlinkClick>
              </a:rPr>
              <a:t>rginen robotti</a:t>
            </a:r>
            <a:r>
              <a:rPr lang="en-IE" sz="2300">
                <a:solidFill>
                  <a:srgbClr val="3F3F3F"/>
                </a:solidFill>
              </a:rPr>
              <a:t>, </a:t>
            </a:r>
            <a:r>
              <a:rPr lang="en-IE" sz="2300">
                <a:solidFill>
                  <a:srgbClr val="3F3F3F"/>
                </a:solidFill>
              </a:rPr>
              <a:t>bioninen proteesi sekä robottimainen ulkoinen tukiranka.</a:t>
            </a:r>
            <a:endParaRPr sz="2300"/>
          </a:p>
          <a:p>
            <a:pPr indent="0" lvl="0" marL="0" rtl="0" algn="l">
              <a:lnSpc>
                <a:spcPct val="90000"/>
              </a:lnSpc>
              <a:spcBef>
                <a:spcPts val="1000"/>
              </a:spcBef>
              <a:spcAft>
                <a:spcPts val="0"/>
              </a:spcAft>
              <a:buClr>
                <a:srgbClr val="FDA81F"/>
              </a:buClr>
              <a:buSzPts val="2400"/>
              <a:buNone/>
            </a:pPr>
            <a:r>
              <a:rPr b="1" i="0" lang="en-IE" sz="2300" u="sng">
                <a:solidFill>
                  <a:srgbClr val="FDA81F"/>
                </a:solidFill>
                <a:hlinkClick r:id="rId6">
                  <a:extLst>
                    <a:ext uri="{A12FA001-AC4F-418D-AE19-62706E023703}">
                      <ahyp:hlinkClr val="tx"/>
                    </a:ext>
                  </a:extLst>
                </a:hlinkClick>
              </a:rPr>
              <a:t>Sustainable Farming </a:t>
            </a:r>
            <a:r>
              <a:rPr lang="en-IE" sz="2300">
                <a:solidFill>
                  <a:srgbClr val="3F3F3F"/>
                </a:solidFill>
              </a:rPr>
              <a:t>uudistamalla maataloutta, joka perustuu robotiikan, tekoälyn ja big datan kehitykseen. </a:t>
            </a:r>
            <a:r>
              <a:rPr lang="en-IE" sz="2300" u="sng">
                <a:solidFill>
                  <a:srgbClr val="3F3F3F"/>
                </a:solidFill>
                <a:hlinkClick r:id="rId7">
                  <a:extLst>
                    <a:ext uri="{A12FA001-AC4F-418D-AE19-62706E023703}">
                      <ahyp:hlinkClr val="tx"/>
                    </a:ext>
                  </a:extLst>
                </a:hlinkClick>
              </a:rPr>
              <a:t>ROMI Robot</a:t>
            </a:r>
            <a:r>
              <a:rPr lang="en-IE" sz="2300">
                <a:solidFill>
                  <a:srgbClr val="3F3F3F"/>
                </a:solidFill>
              </a:rPr>
              <a:t> </a:t>
            </a:r>
            <a:r>
              <a:rPr lang="en-IE" sz="2300">
                <a:solidFill>
                  <a:srgbClr val="3F3F3F"/>
                </a:solidFill>
              </a:rPr>
              <a:t>auttaa maatiloja rikkakasvien vähentämisessä ja sadon seurannassa.</a:t>
            </a:r>
            <a:r>
              <a:rPr lang="en-IE" sz="2300">
                <a:solidFill>
                  <a:srgbClr val="3F3F3F"/>
                </a:solidFill>
              </a:rPr>
              <a:t> </a:t>
            </a:r>
            <a:endParaRPr sz="2300"/>
          </a:p>
          <a:p>
            <a:pPr indent="0" lvl="0" marL="0" rtl="0" algn="l">
              <a:lnSpc>
                <a:spcPct val="90000"/>
              </a:lnSpc>
              <a:spcBef>
                <a:spcPts val="1000"/>
              </a:spcBef>
              <a:spcAft>
                <a:spcPts val="0"/>
              </a:spcAft>
              <a:buClr>
                <a:srgbClr val="FDA81F"/>
              </a:buClr>
              <a:buSzPts val="2400"/>
              <a:buNone/>
            </a:pPr>
            <a:r>
              <a:rPr b="1" i="0" lang="en-IE" sz="2300" u="sng">
                <a:solidFill>
                  <a:srgbClr val="FDA81F"/>
                </a:solidFill>
                <a:hlinkClick r:id="rId8">
                  <a:extLst>
                    <a:ext uri="{A12FA001-AC4F-418D-AE19-62706E023703}">
                      <ahyp:hlinkClr val="tx"/>
                    </a:ext>
                  </a:extLst>
                </a:hlinkClick>
              </a:rPr>
              <a:t>Research Robots </a:t>
            </a:r>
            <a:r>
              <a:rPr b="1" i="0" lang="en-IE" sz="2300">
                <a:solidFill>
                  <a:srgbClr val="FDA81F"/>
                </a:solidFill>
              </a:rPr>
              <a:t> </a:t>
            </a:r>
            <a:r>
              <a:rPr lang="en-IE" sz="2300">
                <a:solidFill>
                  <a:srgbClr val="3F3F3F"/>
                </a:solidFill>
              </a:rPr>
              <a:t>tekevät automaattista käsittelyä ja lukemista biologista ja biokemiallista tutkimusta varten erityisissä molekyylibiologisissa sovelluksissa, kuten puhdistus, pesäkkeiden poiminta tai soluviljelmien kehittäminen</a:t>
            </a:r>
            <a:r>
              <a:rPr lang="en-IE">
                <a:solidFill>
                  <a:srgbClr val="3F3F3F"/>
                </a:solidFill>
              </a:rPr>
              <a:t>.</a:t>
            </a:r>
            <a:endParaRPr>
              <a:solidFill>
                <a:srgbClr val="3F3F3F"/>
              </a:solidFill>
            </a:endParaRPr>
          </a:p>
        </p:txBody>
      </p:sp>
      <p:sp>
        <p:nvSpPr>
          <p:cNvPr id="961" name="Google Shape;961;p76"/>
          <p:cNvSpPr txBox="1"/>
          <p:nvPr>
            <p:ph idx="2" type="body"/>
          </p:nvPr>
        </p:nvSpPr>
        <p:spPr>
          <a:xfrm>
            <a:off x="290903" y="643825"/>
            <a:ext cx="2852400" cy="5206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3600"/>
              <a:buNone/>
            </a:pPr>
            <a:r>
              <a:rPr b="1" lang="en-IE">
                <a:solidFill>
                  <a:srgbClr val="3F3F3F"/>
                </a:solidFill>
              </a:rPr>
              <a:t>Robotiikka digitaalisessa sosiaalisessa innovaatiossa</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a:p>
            <a:pPr indent="0" lvl="0" marL="0" rtl="0" algn="l">
              <a:lnSpc>
                <a:spcPct val="90000"/>
              </a:lnSpc>
              <a:spcBef>
                <a:spcPts val="1000"/>
              </a:spcBef>
              <a:spcAft>
                <a:spcPts val="0"/>
              </a:spcAft>
              <a:buClr>
                <a:srgbClr val="3F3F3F"/>
              </a:buClr>
              <a:buSzPts val="2400"/>
              <a:buNone/>
            </a:pPr>
            <a:r>
              <a:rPr i="1" lang="en-IE" sz="2400">
                <a:solidFill>
                  <a:srgbClr val="3F3F3F"/>
                </a:solidFill>
              </a:rPr>
              <a:t>Terveys, turvallisuus, tutkimus, koti, hätätilanteet ja katastrofit</a:t>
            </a:r>
            <a:endParaRPr/>
          </a:p>
          <a:p>
            <a:pPr indent="0" lvl="0" marL="0" rtl="0" algn="l">
              <a:lnSpc>
                <a:spcPct val="90000"/>
              </a:lnSpc>
              <a:spcBef>
                <a:spcPts val="1000"/>
              </a:spcBef>
              <a:spcAft>
                <a:spcPts val="0"/>
              </a:spcAft>
              <a:buClr>
                <a:schemeClr val="lt1"/>
              </a:buClr>
              <a:buSzPts val="3600"/>
              <a:buNone/>
            </a:pPr>
            <a:r>
              <a:t/>
            </a:r>
            <a:endParaRPr>
              <a:solidFill>
                <a:srgbClr val="3F3F3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77"/>
          <p:cNvSpPr txBox="1"/>
          <p:nvPr>
            <p:ph idx="2" type="body"/>
          </p:nvPr>
        </p:nvSpPr>
        <p:spPr>
          <a:xfrm>
            <a:off x="6604178" y="86556"/>
            <a:ext cx="5602618" cy="970422"/>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6BE92"/>
              </a:buClr>
              <a:buSzPts val="3600"/>
              <a:buNone/>
            </a:pPr>
            <a:r>
              <a:rPr b="1" lang="en-IE">
                <a:solidFill>
                  <a:srgbClr val="56BE92"/>
                </a:solidFill>
              </a:rPr>
              <a:t>Malliesimerkki</a:t>
            </a:r>
            <a:r>
              <a:rPr b="1" lang="en-IE">
                <a:solidFill>
                  <a:srgbClr val="56BE92"/>
                </a:solidFill>
              </a:rPr>
              <a:t>: Dronamics</a:t>
            </a:r>
            <a:endParaRPr/>
          </a:p>
          <a:p>
            <a:pPr indent="0" lvl="0" marL="0" rtl="0" algn="l">
              <a:lnSpc>
                <a:spcPct val="90000"/>
              </a:lnSpc>
              <a:spcBef>
                <a:spcPts val="0"/>
              </a:spcBef>
              <a:spcAft>
                <a:spcPts val="0"/>
              </a:spcAft>
              <a:buClr>
                <a:srgbClr val="56BE92"/>
              </a:buClr>
              <a:buSzPts val="2400"/>
              <a:buNone/>
            </a:pPr>
            <a:r>
              <a:rPr b="1" i="1" lang="en-IE" sz="2400">
                <a:solidFill>
                  <a:srgbClr val="56BE92"/>
                </a:solidFill>
              </a:rPr>
              <a:t>Konstantin Rangelov, Bulgaria</a:t>
            </a:r>
            <a:endParaRPr/>
          </a:p>
        </p:txBody>
      </p:sp>
      <p:sp>
        <p:nvSpPr>
          <p:cNvPr id="967" name="Google Shape;967;p77"/>
          <p:cNvSpPr txBox="1"/>
          <p:nvPr>
            <p:ph idx="1" type="body"/>
          </p:nvPr>
        </p:nvSpPr>
        <p:spPr>
          <a:xfrm>
            <a:off x="234996" y="1056974"/>
            <a:ext cx="6869100" cy="5404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Rangelov on perustaja ja CTO:n </a:t>
            </a:r>
            <a:r>
              <a:rPr b="0" i="0" lang="en-IE"/>
              <a:t> </a:t>
            </a:r>
            <a:r>
              <a:rPr b="0" i="0" lang="en-IE" u="sng" strike="noStrike">
                <a:solidFill>
                  <a:schemeClr val="hlink"/>
                </a:solidFill>
                <a:hlinkClick r:id="rId3"/>
              </a:rPr>
              <a:t>Dronamics</a:t>
            </a:r>
            <a:r>
              <a:rPr b="0" i="0" lang="en-IE"/>
              <a:t>, </a:t>
            </a:r>
            <a:r>
              <a:rPr lang="en-IE"/>
              <a:t>yritys, joka kehittää edistyneen miehittämättömän ilmajärjestelmän, joka pystyy kuljettamaan raskaita hyötykuormia pitkiä matkoja. Rahtidronin tuotanto ja käyttö on halvempaa kuin minkä tahansa olemassa olevan lentokoneen, mikä avaa uusia kauppareittejä ja tekee saman päivän kansainvälisestä toimituksesta mahdollisen ja kustannustehokkaan. Dronamicsin lopullinen tavoite on palvella miljardeja ihmisiä, jotka asuvat kauppa-alueiden ulkopuolella, etenkin syrjäisillä alueilla, ja alentaa kuljetuskustannuksia kaikkialla. Kuten arvokkaiden pelastusmateriaalien (ruoka, terveydenhuolto, tietoliikennetuotteet) kuljettaminen pieniin syrjäisiin vuoristo- tai saaristoyhteisöihin ja sieltä pois. </a:t>
            </a:r>
            <a:r>
              <a:rPr b="0" i="0" lang="en-IE" u="sng">
                <a:solidFill>
                  <a:schemeClr val="hlink"/>
                </a:solidFill>
                <a:hlinkClick r:id="rId4"/>
              </a:rPr>
              <a:t>Dronamics</a:t>
            </a:r>
            <a:endParaRPr b="0" i="0"/>
          </a:p>
          <a:p>
            <a:pPr indent="0" lvl="0" marL="0" rtl="0" algn="l">
              <a:lnSpc>
                <a:spcPct val="90000"/>
              </a:lnSpc>
              <a:spcBef>
                <a:spcPts val="1000"/>
              </a:spcBef>
              <a:spcAft>
                <a:spcPts val="0"/>
              </a:spcAft>
              <a:buClr>
                <a:schemeClr val="lt1"/>
              </a:buClr>
              <a:buSzPts val="2000"/>
              <a:buNone/>
            </a:pPr>
            <a:r>
              <a:rPr b="1" lang="en-IE" sz="2000">
                <a:latin typeface="Roboto"/>
                <a:ea typeface="Roboto"/>
                <a:cs typeface="Roboto"/>
                <a:sym typeface="Roboto"/>
              </a:rPr>
              <a:t>Lue </a:t>
            </a:r>
            <a:r>
              <a:rPr b="0" i="0" lang="en-IE" sz="1600" u="sng">
                <a:solidFill>
                  <a:schemeClr val="hlink"/>
                </a:solidFill>
                <a:latin typeface="Roboto"/>
                <a:ea typeface="Roboto"/>
                <a:cs typeface="Roboto"/>
                <a:sym typeface="Roboto"/>
                <a:hlinkClick r:id="rId5"/>
              </a:rPr>
              <a:t>20 of Europe’s most successful entrepreneurs under 30</a:t>
            </a:r>
            <a:endParaRPr b="0" i="0" sz="1600">
              <a:latin typeface="Roboto"/>
              <a:ea typeface="Roboto"/>
              <a:cs typeface="Roboto"/>
              <a:sym typeface="Roboto"/>
            </a:endParaRPr>
          </a:p>
          <a:p>
            <a:pPr indent="0" lvl="0" marL="0" rtl="0" algn="l">
              <a:lnSpc>
                <a:spcPct val="90000"/>
              </a:lnSpc>
              <a:spcBef>
                <a:spcPts val="1000"/>
              </a:spcBef>
              <a:spcAft>
                <a:spcPts val="0"/>
              </a:spcAft>
              <a:buClr>
                <a:schemeClr val="lt1"/>
              </a:buClr>
              <a:buSzPts val="2400"/>
              <a:buNone/>
            </a:pPr>
            <a:r>
              <a:t/>
            </a:r>
            <a:endParaRPr/>
          </a:p>
        </p:txBody>
      </p:sp>
      <p:pic>
        <p:nvPicPr>
          <p:cNvPr descr="20 of Europe's most successful entrepreneurs under 30 | EU-Startups" id="968" name="Google Shape;968;p77"/>
          <p:cNvPicPr preferRelativeResize="0"/>
          <p:nvPr/>
        </p:nvPicPr>
        <p:blipFill rotWithShape="1">
          <a:blip r:embed="rId6">
            <a:alphaModFix/>
          </a:blip>
          <a:srcRect b="0" l="0" r="0" t="0"/>
          <a:stretch/>
        </p:blipFill>
        <p:spPr>
          <a:xfrm>
            <a:off x="7592963" y="1646068"/>
            <a:ext cx="3962400" cy="3962400"/>
          </a:xfrm>
          <a:prstGeom prst="teardrop">
            <a:avLst>
              <a:gd fmla="val 100000" name="adj"/>
            </a:avLst>
          </a:prstGeom>
          <a:noFill/>
          <a:ln>
            <a:noFill/>
          </a:ln>
        </p:spPr>
      </p:pic>
      <p:pic>
        <p:nvPicPr>
          <p:cNvPr id="969" name="Google Shape;969;p77"/>
          <p:cNvPicPr preferRelativeResize="0"/>
          <p:nvPr/>
        </p:nvPicPr>
        <p:blipFill rotWithShape="1">
          <a:blip r:embed="rId7">
            <a:alphaModFix/>
          </a:blip>
          <a:srcRect b="0" l="0" r="0" t="0"/>
          <a:stretch/>
        </p:blipFill>
        <p:spPr>
          <a:xfrm>
            <a:off x="8590671" y="5768267"/>
            <a:ext cx="2219325" cy="914400"/>
          </a:xfrm>
          <a:prstGeom prst="rect">
            <a:avLst/>
          </a:prstGeom>
          <a:noFill/>
          <a:ln>
            <a:noFill/>
          </a:ln>
        </p:spPr>
      </p:pic>
      <p:sp>
        <p:nvSpPr>
          <p:cNvPr id="970" name="Google Shape;970;p77"/>
          <p:cNvSpPr txBox="1"/>
          <p:nvPr/>
        </p:nvSpPr>
        <p:spPr>
          <a:xfrm>
            <a:off x="0" y="-20240"/>
            <a:ext cx="6425686"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4000">
                <a:solidFill>
                  <a:srgbClr val="A6377D"/>
                </a:solidFill>
                <a:latin typeface="Corben"/>
                <a:ea typeface="Corben"/>
                <a:cs typeface="Corben"/>
                <a:sym typeface="Corben"/>
              </a:rPr>
              <a:t>ESIMERKKI</a:t>
            </a:r>
            <a:r>
              <a:rPr lang="en-IE" sz="4000">
                <a:solidFill>
                  <a:srgbClr val="A6377D"/>
                </a:solidFill>
                <a:latin typeface="Corben"/>
                <a:ea typeface="Corben"/>
                <a:cs typeface="Corben"/>
                <a:sym typeface="Corben"/>
              </a:rPr>
              <a:t> YDSI </a:t>
            </a:r>
            <a:endParaRPr/>
          </a:p>
          <a:p>
            <a:pPr indent="0" lvl="0" marL="0" marR="0" rtl="0" algn="l">
              <a:spcBef>
                <a:spcPts val="0"/>
              </a:spcBef>
              <a:spcAft>
                <a:spcPts val="0"/>
              </a:spcAft>
              <a:buNone/>
            </a:pPr>
            <a:r>
              <a:rPr lang="en-IE" sz="2400">
                <a:solidFill>
                  <a:srgbClr val="A6377D"/>
                </a:solidFill>
                <a:latin typeface="Calibri"/>
                <a:ea typeface="Calibri"/>
                <a:cs typeface="Calibri"/>
                <a:sym typeface="Calibri"/>
              </a:rPr>
              <a:t>Dooneja käyttävä robotiikka</a:t>
            </a:r>
            <a:endParaRPr b="1" sz="1400">
              <a:solidFill>
                <a:srgbClr val="A6377D"/>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8"/>
          <p:cNvSpPr txBox="1"/>
          <p:nvPr>
            <p:ph idx="1" type="body"/>
          </p:nvPr>
        </p:nvSpPr>
        <p:spPr>
          <a:xfrm>
            <a:off x="5464681" y="122810"/>
            <a:ext cx="6243009" cy="6973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40A67A"/>
              </a:buClr>
              <a:buSzPts val="4400"/>
              <a:buNone/>
            </a:pPr>
            <a:r>
              <a:rPr b="1" lang="en-IE" sz="4400">
                <a:solidFill>
                  <a:srgbClr val="40A67A"/>
                </a:solidFill>
              </a:rPr>
              <a:t>Aika harkita</a:t>
            </a:r>
            <a:r>
              <a:rPr b="1" lang="en-IE" sz="4400">
                <a:solidFill>
                  <a:srgbClr val="40A67A"/>
                </a:solidFill>
              </a:rPr>
              <a:t>! </a:t>
            </a:r>
            <a:endParaRPr/>
          </a:p>
          <a:p>
            <a:pPr indent="0" lvl="0" marL="0" rtl="0" algn="r">
              <a:lnSpc>
                <a:spcPct val="90000"/>
              </a:lnSpc>
              <a:spcBef>
                <a:spcPts val="0"/>
              </a:spcBef>
              <a:spcAft>
                <a:spcPts val="0"/>
              </a:spcAft>
              <a:buClr>
                <a:srgbClr val="ED2A59"/>
              </a:buClr>
              <a:buSzPts val="3600"/>
              <a:buNone/>
            </a:pPr>
            <a:r>
              <a:rPr b="1" lang="en-IE">
                <a:solidFill>
                  <a:srgbClr val="ED2A59"/>
                </a:solidFill>
              </a:rPr>
              <a:t>Aloita</a:t>
            </a:r>
            <a:r>
              <a:rPr b="1" lang="en-IE">
                <a:solidFill>
                  <a:srgbClr val="ED2A59"/>
                </a:solidFill>
              </a:rPr>
              <a:t> YDSI matkasi tänään</a:t>
            </a:r>
            <a:endParaRPr/>
          </a:p>
        </p:txBody>
      </p:sp>
      <p:sp>
        <p:nvSpPr>
          <p:cNvPr id="976" name="Google Shape;976;p78"/>
          <p:cNvSpPr txBox="1"/>
          <p:nvPr>
            <p:ph idx="2" type="body"/>
          </p:nvPr>
        </p:nvSpPr>
        <p:spPr>
          <a:xfrm>
            <a:off x="5609913" y="1280386"/>
            <a:ext cx="6384300" cy="259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F3F3F"/>
              </a:buClr>
              <a:buSzPts val="2400"/>
              <a:buNone/>
            </a:pPr>
            <a:r>
              <a:rPr lang="en-IE">
                <a:solidFill>
                  <a:srgbClr val="3F3F3F"/>
                </a:solidFill>
              </a:rPr>
              <a:t>Millaisia ilmeisiä yhteiskunnallisia, ympäristöön liittyviä tai taloudellisia haasteita yhteisösi kohtaa tällä hetkellä?</a:t>
            </a:r>
            <a:endParaRPr/>
          </a:p>
          <a:p>
            <a:pPr indent="0" lvl="0" marL="0" rtl="0" algn="l">
              <a:lnSpc>
                <a:spcPct val="100000"/>
              </a:lnSpc>
              <a:spcBef>
                <a:spcPts val="0"/>
              </a:spcBef>
              <a:spcAft>
                <a:spcPts val="0"/>
              </a:spcAft>
              <a:buClr>
                <a:schemeClr val="dk1"/>
              </a:buClr>
              <a:buSzPts val="1100"/>
              <a:buFont typeface="Arial"/>
              <a:buNone/>
            </a:pPr>
            <a:r>
              <a:rPr lang="en-IE">
                <a:solidFill>
                  <a:srgbClr val="3F3F3F"/>
                </a:solidFill>
              </a:rPr>
              <a:t>Mitä ratkaisuja voit löytää?</a:t>
            </a:r>
            <a:endParaRPr>
              <a:solidFill>
                <a:srgbClr val="3F3F3F"/>
              </a:solidFill>
            </a:endParaRPr>
          </a:p>
          <a:p>
            <a:pPr indent="0" lvl="0" marL="0" rtl="0" algn="l">
              <a:lnSpc>
                <a:spcPct val="100000"/>
              </a:lnSpc>
              <a:spcBef>
                <a:spcPts val="0"/>
              </a:spcBef>
              <a:spcAft>
                <a:spcPts val="0"/>
              </a:spcAft>
              <a:buClr>
                <a:schemeClr val="dk1"/>
              </a:buClr>
              <a:buSzPts val="1100"/>
              <a:buFont typeface="Arial"/>
              <a:buNone/>
            </a:pPr>
            <a:r>
              <a:rPr lang="en-IE">
                <a:solidFill>
                  <a:srgbClr val="3F3F3F"/>
                </a:solidFill>
              </a:rPr>
              <a:t>Onko olemassa tukiryhmää, projektia, verkostoa tai ystäväryhmää, joka voi auttaa sinua rakentamaan ja uudistamaan digitaalista sosiaalista innovaation ideaasi?</a:t>
            </a:r>
            <a:endParaRPr>
              <a:solidFill>
                <a:srgbClr val="3F3F3F"/>
              </a:solidFill>
            </a:endParaRPr>
          </a:p>
          <a:p>
            <a:pPr indent="0" lvl="0" marL="0" rtl="0" algn="l">
              <a:lnSpc>
                <a:spcPct val="90000"/>
              </a:lnSpc>
              <a:spcBef>
                <a:spcPts val="1000"/>
              </a:spcBef>
              <a:spcAft>
                <a:spcPts val="0"/>
              </a:spcAft>
              <a:buClr>
                <a:srgbClr val="389DAE"/>
              </a:buClr>
              <a:buSzPts val="2400"/>
              <a:buNone/>
            </a:pPr>
            <a:r>
              <a:rPr b="1" lang="en-IE">
                <a:solidFill>
                  <a:srgbClr val="389DAE"/>
                </a:solidFill>
              </a:rPr>
              <a:t>Seuraavissa moduuleissa </a:t>
            </a:r>
            <a:r>
              <a:rPr b="1" lang="en-IE">
                <a:solidFill>
                  <a:srgbClr val="389DAE"/>
                </a:solidFill>
              </a:rPr>
              <a:t>on paljon</a:t>
            </a:r>
            <a:r>
              <a:rPr b="1" lang="en-IE">
                <a:solidFill>
                  <a:srgbClr val="389DAE"/>
                </a:solidFill>
              </a:rPr>
              <a:t> harjoituksia kaivautumaan syvemmälle ja herättää YDSI-ideasi eloon!</a:t>
            </a:r>
            <a:endParaRPr/>
          </a:p>
          <a:p>
            <a:pPr indent="0" lvl="0" marL="0" rtl="0" algn="l">
              <a:lnSpc>
                <a:spcPct val="90000"/>
              </a:lnSpc>
              <a:spcBef>
                <a:spcPts val="0"/>
              </a:spcBef>
              <a:spcAft>
                <a:spcPts val="0"/>
              </a:spcAft>
              <a:buClr>
                <a:schemeClr val="dk1"/>
              </a:buClr>
              <a:buSzPts val="1100"/>
              <a:buFont typeface="Arial"/>
              <a:buNone/>
            </a:pPr>
            <a:r>
              <a:rPr b="1" lang="en-IE" sz="3200">
                <a:solidFill>
                  <a:srgbClr val="ED2A59"/>
                </a:solidFill>
              </a:rPr>
              <a:t>Mitä muutoksia voisit tehdä?</a:t>
            </a:r>
            <a:endParaRPr b="1" sz="3200">
              <a:solidFill>
                <a:srgbClr val="ED2A59"/>
              </a:solidFill>
            </a:endParaRPr>
          </a:p>
          <a:p>
            <a:pPr indent="0" lvl="0" marL="0" rtl="0" algn="l">
              <a:lnSpc>
                <a:spcPct val="90000"/>
              </a:lnSpc>
              <a:spcBef>
                <a:spcPts val="0"/>
              </a:spcBef>
              <a:spcAft>
                <a:spcPts val="0"/>
              </a:spcAft>
              <a:buClr>
                <a:schemeClr val="dk1"/>
              </a:buClr>
              <a:buSzPts val="1100"/>
              <a:buFont typeface="Arial"/>
              <a:buNone/>
            </a:pPr>
            <a:r>
              <a:rPr b="1" lang="en-IE" sz="3200">
                <a:solidFill>
                  <a:srgbClr val="ED2A59"/>
                </a:solidFill>
              </a:rPr>
              <a:t>Luota niihin, toimi niiden mukaan jo tänään!</a:t>
            </a:r>
            <a:endParaRPr b="1" sz="3200">
              <a:solidFill>
                <a:srgbClr val="ED2A59"/>
              </a:solidFill>
            </a:endParaRPr>
          </a:p>
          <a:p>
            <a:pPr indent="0" lvl="0" marL="0" rtl="0" algn="r">
              <a:lnSpc>
                <a:spcPct val="90000"/>
              </a:lnSpc>
              <a:spcBef>
                <a:spcPts val="1000"/>
              </a:spcBef>
              <a:spcAft>
                <a:spcPts val="0"/>
              </a:spcAft>
              <a:buClr>
                <a:srgbClr val="ED2A59"/>
              </a:buClr>
              <a:buSzPts val="3200"/>
              <a:buNone/>
            </a:pPr>
            <a:r>
              <a:t/>
            </a:r>
            <a:endParaRPr b="1" sz="3200">
              <a:solidFill>
                <a:srgbClr val="ED2A59"/>
              </a:solidFill>
            </a:endParaRPr>
          </a:p>
        </p:txBody>
      </p:sp>
      <p:pic>
        <p:nvPicPr>
          <p:cNvPr descr="A picture containing person, outdoor&#10;&#10;Description automatically generated" id="977" name="Google Shape;977;p78"/>
          <p:cNvPicPr preferRelativeResize="0"/>
          <p:nvPr>
            <p:ph idx="3" type="pic"/>
          </p:nvPr>
        </p:nvPicPr>
        <p:blipFill rotWithShape="1">
          <a:blip r:embed="rId3">
            <a:alphaModFix/>
          </a:blip>
          <a:srcRect b="809" l="0" r="0" t="810"/>
          <a:stretch/>
        </p:blipFill>
        <p:spPr>
          <a:xfrm>
            <a:off x="1251704" y="471486"/>
            <a:ext cx="3876931" cy="57212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79"/>
          <p:cNvSpPr txBox="1"/>
          <p:nvPr>
            <p:ph idx="1" type="body"/>
          </p:nvPr>
        </p:nvSpPr>
        <p:spPr>
          <a:xfrm>
            <a:off x="116125" y="1146175"/>
            <a:ext cx="74760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Seuraava moduuli </a:t>
            </a:r>
            <a:r>
              <a:rPr lang="en-IE">
                <a:solidFill>
                  <a:srgbClr val="ED2A59"/>
                </a:solidFill>
              </a:rPr>
              <a:t>2 </a:t>
            </a:r>
            <a:endParaRPr/>
          </a:p>
        </p:txBody>
      </p:sp>
      <p:sp>
        <p:nvSpPr>
          <p:cNvPr id="983" name="Google Shape;983;p79"/>
          <p:cNvSpPr txBox="1"/>
          <p:nvPr>
            <p:ph idx="2" type="body"/>
          </p:nvPr>
        </p:nvSpPr>
        <p:spPr>
          <a:xfrm>
            <a:off x="2574425" y="2665620"/>
            <a:ext cx="7846200" cy="1833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i="0" lang="en-IE" sz="2800">
                <a:solidFill>
                  <a:srgbClr val="3F3F3F"/>
                </a:solidFill>
              </a:rPr>
              <a:t>Tutkii nuorten tilaisuuksia sosiaalisissa kysymyksissä ja ratkaisuja, joita he voivat tarjota terveyden, demokratian, kulutuksen, rahan, avoimuuden ja koulutuksen aloilla!</a:t>
            </a:r>
            <a:endParaRPr/>
          </a:p>
        </p:txBody>
      </p:sp>
      <p:sp>
        <p:nvSpPr>
          <p:cNvPr id="984" name="Google Shape;984;p79"/>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985" name="Google Shape;985;p79"/>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8"/>
          <p:cNvSpPr txBox="1"/>
          <p:nvPr>
            <p:ph idx="2" type="body"/>
          </p:nvPr>
        </p:nvSpPr>
        <p:spPr>
          <a:xfrm>
            <a:off x="4418092" y="1271725"/>
            <a:ext cx="7193624"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solidFill>
                <a:srgbClr val="3F3F3F"/>
              </a:solidFill>
            </a:endParaRPr>
          </a:p>
          <a:p>
            <a:pPr indent="0" lvl="0" marL="0" rtl="0" algn="ctr">
              <a:lnSpc>
                <a:spcPct val="90000"/>
              </a:lnSpc>
              <a:spcBef>
                <a:spcPts val="1000"/>
              </a:spcBef>
              <a:spcAft>
                <a:spcPts val="0"/>
              </a:spcAft>
              <a:buClr>
                <a:srgbClr val="3F3F3F"/>
              </a:buClr>
              <a:buSzPts val="2400"/>
              <a:buNone/>
            </a:pPr>
            <a:r>
              <a:rPr lang="en-IE">
                <a:solidFill>
                  <a:srgbClr val="3F3F3F"/>
                </a:solidFill>
              </a:rPr>
              <a:t>”Sosiaaliset innovaatiot ovat uusia ideoita, jotka pyrkivät </a:t>
            </a:r>
            <a:r>
              <a:rPr b="1" i="1" lang="en-IE">
                <a:solidFill>
                  <a:srgbClr val="E48E02"/>
                </a:solidFill>
              </a:rPr>
              <a:t>vastaamaan sosiaalisiin tarpeisiin, luomaan sosiaalisia suhteita ja muodostamaan uusia yhteistyöprojekteja. </a:t>
            </a:r>
            <a:r>
              <a:rPr lang="en-IE">
                <a:solidFill>
                  <a:srgbClr val="3F3F3F"/>
                </a:solidFill>
              </a:rPr>
              <a:t>Nämä innovaatiot voivat olla tuotteita, palveluja tai malleja, jotka vastaavat tehokkaammin tyydyttämättömiin tarpeisiin ”.</a:t>
            </a:r>
            <a:r>
              <a:rPr i="1" lang="en-IE" sz="2000" u="sng">
                <a:solidFill>
                  <a:srgbClr val="A6377D"/>
                </a:solidFill>
                <a:hlinkClick r:id="rId3">
                  <a:extLst>
                    <a:ext uri="{A12FA001-AC4F-418D-AE19-62706E023703}">
                      <ahyp:hlinkClr val="tx"/>
                    </a:ext>
                  </a:extLst>
                </a:hlinkClick>
              </a:rPr>
              <a:t>europa.eu</a:t>
            </a:r>
            <a:endParaRPr i="1" sz="2000">
              <a:solidFill>
                <a:srgbClr val="A6377D"/>
              </a:solidFill>
            </a:endParaRPr>
          </a:p>
          <a:p>
            <a:pPr indent="0" lvl="0" marL="0" rtl="0" algn="r">
              <a:lnSpc>
                <a:spcPct val="90000"/>
              </a:lnSpc>
              <a:spcBef>
                <a:spcPts val="1000"/>
              </a:spcBef>
              <a:spcAft>
                <a:spcPts val="0"/>
              </a:spcAft>
              <a:buClr>
                <a:schemeClr val="dk1"/>
              </a:buClr>
              <a:buSzPts val="2400"/>
              <a:buNone/>
            </a:pPr>
            <a:r>
              <a:t/>
            </a:r>
            <a:endParaRPr/>
          </a:p>
          <a:p>
            <a:pPr indent="0" lvl="0" marL="0" rtl="0" algn="ctr">
              <a:lnSpc>
                <a:spcPct val="90000"/>
              </a:lnSpc>
              <a:spcBef>
                <a:spcPts val="1000"/>
              </a:spcBef>
              <a:spcAft>
                <a:spcPts val="0"/>
              </a:spcAft>
              <a:buClr>
                <a:srgbClr val="3F3F3F"/>
              </a:buClr>
              <a:buSzPts val="2400"/>
              <a:buNone/>
            </a:pPr>
            <a:r>
              <a:rPr lang="en-IE">
                <a:solidFill>
                  <a:srgbClr val="3F3F3F"/>
                </a:solidFill>
                <a:latin typeface="Arial"/>
                <a:ea typeface="Arial"/>
                <a:cs typeface="Arial"/>
                <a:sym typeface="Arial"/>
              </a:rPr>
              <a:t>"Sosiaaliset innovatiiviset toiminnot ja palvelut, joiden </a:t>
            </a:r>
            <a:r>
              <a:rPr lang="en-IE">
                <a:solidFill>
                  <a:srgbClr val="ED2A59"/>
                </a:solidFill>
                <a:latin typeface="Arial"/>
                <a:ea typeface="Arial"/>
                <a:cs typeface="Arial"/>
                <a:sym typeface="Arial"/>
              </a:rPr>
              <a:t>tavoite on vastata sosiaaliseen tarpeeseen </a:t>
            </a:r>
            <a:r>
              <a:rPr lang="en-IE">
                <a:solidFill>
                  <a:srgbClr val="3F3F3F"/>
                </a:solidFill>
                <a:latin typeface="Arial"/>
                <a:ea typeface="Arial"/>
                <a:cs typeface="Arial"/>
                <a:sym typeface="Arial"/>
              </a:rPr>
              <a:t>ja jotka ovat pääasiassa kehittyneet ja levinneet organisaatioiden kautta, joiden ensisijainen tarkoitus on sosiaalnen.” </a:t>
            </a:r>
            <a:r>
              <a:rPr i="1" lang="en-IE" sz="2000" u="sng">
                <a:solidFill>
                  <a:srgbClr val="A6377D"/>
                </a:solidFill>
                <a:hlinkClick r:id="rId4">
                  <a:extLst>
                    <a:ext uri="{A12FA001-AC4F-418D-AE19-62706E023703}">
                      <ahyp:hlinkClr val="tx"/>
                    </a:ext>
                  </a:extLst>
                </a:hlinkClick>
              </a:rPr>
              <a:t>sciencedirect.com</a:t>
            </a:r>
            <a:endParaRPr i="1" sz="2000">
              <a:solidFill>
                <a:srgbClr val="A6377D"/>
              </a:solidFill>
            </a:endParaRPr>
          </a:p>
        </p:txBody>
      </p:sp>
      <p:pic>
        <p:nvPicPr>
          <p:cNvPr descr="A close up of a colorful peacock&#10;&#10;Description automatically generated with low confidence" id="445" name="Google Shape;445;p8"/>
          <p:cNvPicPr preferRelativeResize="0"/>
          <p:nvPr>
            <p:ph idx="3" type="pic"/>
          </p:nvPr>
        </p:nvPicPr>
        <p:blipFill rotWithShape="1">
          <a:blip r:embed="rId5">
            <a:alphaModFix/>
          </a:blip>
          <a:srcRect b="0" l="31028" r="31028" t="0"/>
          <a:stretch/>
        </p:blipFill>
        <p:spPr>
          <a:xfrm>
            <a:off x="1631950" y="407988"/>
            <a:ext cx="2705100" cy="4752975"/>
          </a:xfrm>
          <a:prstGeom prst="rect">
            <a:avLst/>
          </a:prstGeom>
          <a:noFill/>
          <a:ln>
            <a:noFill/>
          </a:ln>
        </p:spPr>
      </p:pic>
      <p:sp>
        <p:nvSpPr>
          <p:cNvPr id="446" name="Google Shape;446;p8"/>
          <p:cNvSpPr txBox="1"/>
          <p:nvPr/>
        </p:nvSpPr>
        <p:spPr>
          <a:xfrm>
            <a:off x="5094123" y="363159"/>
            <a:ext cx="5841561" cy="908566"/>
          </a:xfrm>
          <a:prstGeom prst="rect">
            <a:avLst/>
          </a:prstGeom>
          <a:solidFill>
            <a:srgbClr val="ED2A5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Sosiaalinen innovaatio</a:t>
            </a:r>
            <a:endParaRPr b="1" sz="36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9"/>
          <p:cNvSpPr txBox="1"/>
          <p:nvPr>
            <p:ph idx="2" type="body"/>
          </p:nvPr>
        </p:nvSpPr>
        <p:spPr>
          <a:xfrm>
            <a:off x="4418100" y="1392115"/>
            <a:ext cx="7193700" cy="5052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i="1" lang="en-IE"/>
              <a:t>Vaikka tämä määritelmä on hieman monisanainen, siihen liittyy erittäin tärkeä viesti ...</a:t>
            </a:r>
            <a:endParaRPr/>
          </a:p>
          <a:p>
            <a:pPr indent="0" lvl="0" marL="0" rtl="0" algn="ctr">
              <a:lnSpc>
                <a:spcPct val="90000"/>
              </a:lnSpc>
              <a:spcBef>
                <a:spcPts val="1000"/>
              </a:spcBef>
              <a:spcAft>
                <a:spcPts val="0"/>
              </a:spcAft>
              <a:buClr>
                <a:srgbClr val="ED2A59"/>
              </a:buClr>
              <a:buSzPts val="3600"/>
              <a:buNone/>
            </a:pPr>
            <a:r>
              <a:rPr b="1" lang="en-IE" sz="3600">
                <a:solidFill>
                  <a:srgbClr val="ED2A59"/>
                </a:solidFill>
              </a:rPr>
              <a:t>"Uudet toimivat ideat“</a:t>
            </a:r>
            <a:endParaRPr/>
          </a:p>
          <a:p>
            <a:pPr indent="0" lvl="0" marL="0" rtl="0" algn="ctr">
              <a:lnSpc>
                <a:spcPct val="90000"/>
              </a:lnSpc>
              <a:spcBef>
                <a:spcPts val="1000"/>
              </a:spcBef>
              <a:spcAft>
                <a:spcPts val="0"/>
              </a:spcAft>
              <a:buClr>
                <a:srgbClr val="3F3F3F"/>
              </a:buClr>
              <a:buSzPts val="2400"/>
              <a:buNone/>
            </a:pPr>
            <a:r>
              <a:rPr lang="en-IE">
                <a:solidFill>
                  <a:srgbClr val="3F3F3F"/>
                </a:solidFill>
              </a:rPr>
              <a:t>Ero </a:t>
            </a:r>
            <a:r>
              <a:rPr b="1" lang="en-IE">
                <a:solidFill>
                  <a:srgbClr val="3F3F3F"/>
                </a:solidFill>
              </a:rPr>
              <a:t>innovaatiolla </a:t>
            </a:r>
            <a:r>
              <a:rPr lang="en-IE">
                <a:solidFill>
                  <a:srgbClr val="3F3F3F"/>
                </a:solidFill>
              </a:rPr>
              <a:t>verrattuna </a:t>
            </a:r>
            <a:r>
              <a:rPr b="1" lang="en-IE">
                <a:solidFill>
                  <a:srgbClr val="3F3F3F"/>
                </a:solidFill>
              </a:rPr>
              <a:t>parantamiseen</a:t>
            </a:r>
            <a:r>
              <a:rPr lang="en-IE">
                <a:solidFill>
                  <a:srgbClr val="3F3F3F"/>
                </a:solidFill>
              </a:rPr>
              <a:t>, mikä merkitsee vain asteittaista muutosta; luovuudesta ja keksinnöstä, jotka ovat elintärkeitä innovaatioille, mutta ne eivät sisällä käyttöönoton ja levittämisen kovaa työtä, joka tekee lupaavista ideoista hyödyllisiä. Sosiaalisella innovaatiolla tarkoitetaan uusia ideoita, jotka toimivat sosiaalisten tavoitteiden saavuttamiseksi. Tällä tavalla määritellyllä termillä on potentiaalisesti hyvin laajat rajat - uusista elämäntavoista uusiin tuotteisiin ja palveluihin”.</a:t>
            </a:r>
            <a:endParaRPr>
              <a:solidFill>
                <a:srgbClr val="3F3F3F"/>
              </a:solidFill>
            </a:endParaRPr>
          </a:p>
          <a:p>
            <a:pPr indent="0" lvl="0" marL="0" rtl="0" algn="ctr">
              <a:lnSpc>
                <a:spcPct val="90000"/>
              </a:lnSpc>
              <a:spcBef>
                <a:spcPts val="1000"/>
              </a:spcBef>
              <a:spcAft>
                <a:spcPts val="0"/>
              </a:spcAft>
              <a:buClr>
                <a:srgbClr val="3F3F3F"/>
              </a:buClr>
              <a:buSzPts val="2400"/>
              <a:buNone/>
            </a:pPr>
            <a:r>
              <a:rPr lang="en-IE">
                <a:solidFill>
                  <a:srgbClr val="3F3F3F"/>
                </a:solidFill>
              </a:rPr>
              <a:t> </a:t>
            </a:r>
            <a:r>
              <a:rPr i="1" lang="en-IE" sz="2400" u="sng">
                <a:solidFill>
                  <a:srgbClr val="A6377D"/>
                </a:solidFill>
                <a:hlinkClick r:id="rId3">
                  <a:extLst>
                    <a:ext uri="{A12FA001-AC4F-418D-AE19-62706E023703}">
                      <ahyp:hlinkClr val="tx"/>
                    </a:ext>
                  </a:extLst>
                </a:hlinkClick>
              </a:rPr>
              <a:t>Oxford Business School</a:t>
            </a:r>
            <a:endParaRPr i="1" sz="2400">
              <a:solidFill>
                <a:srgbClr val="A6377D"/>
              </a:solidFill>
            </a:endParaRPr>
          </a:p>
          <a:p>
            <a:pPr indent="0" lvl="0" marL="0" rtl="0" algn="r">
              <a:lnSpc>
                <a:spcPct val="90000"/>
              </a:lnSpc>
              <a:spcBef>
                <a:spcPts val="1000"/>
              </a:spcBef>
              <a:spcAft>
                <a:spcPts val="0"/>
              </a:spcAft>
              <a:buClr>
                <a:schemeClr val="dk1"/>
              </a:buClr>
              <a:buSzPts val="2400"/>
              <a:buNone/>
            </a:pPr>
            <a:r>
              <a:t/>
            </a:r>
            <a:endParaRPr/>
          </a:p>
        </p:txBody>
      </p:sp>
      <p:pic>
        <p:nvPicPr>
          <p:cNvPr descr="A close up of a colorful peacock&#10;&#10;Description automatically generated with low confidence" id="452" name="Google Shape;452;p9"/>
          <p:cNvPicPr preferRelativeResize="0"/>
          <p:nvPr>
            <p:ph idx="3" type="pic"/>
          </p:nvPr>
        </p:nvPicPr>
        <p:blipFill rotWithShape="1">
          <a:blip r:embed="rId4">
            <a:alphaModFix/>
          </a:blip>
          <a:srcRect b="0" l="31028" r="31028" t="0"/>
          <a:stretch/>
        </p:blipFill>
        <p:spPr>
          <a:xfrm>
            <a:off x="1631950" y="407988"/>
            <a:ext cx="2705100" cy="4752975"/>
          </a:xfrm>
          <a:prstGeom prst="rect">
            <a:avLst/>
          </a:prstGeom>
          <a:noFill/>
          <a:ln>
            <a:noFill/>
          </a:ln>
        </p:spPr>
      </p:pic>
      <p:sp>
        <p:nvSpPr>
          <p:cNvPr id="453" name="Google Shape;453;p9"/>
          <p:cNvSpPr txBox="1"/>
          <p:nvPr/>
        </p:nvSpPr>
        <p:spPr>
          <a:xfrm>
            <a:off x="5094123" y="172016"/>
            <a:ext cx="5841561" cy="908566"/>
          </a:xfrm>
          <a:prstGeom prst="rect">
            <a:avLst/>
          </a:prstGeom>
          <a:solidFill>
            <a:srgbClr val="ED2A5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Arial"/>
              <a:buNone/>
            </a:pPr>
            <a:r>
              <a:rPr b="1" lang="en-IE" sz="3600">
                <a:solidFill>
                  <a:schemeClr val="lt1"/>
                </a:solidFill>
                <a:latin typeface="Calibri"/>
                <a:ea typeface="Calibri"/>
                <a:cs typeface="Calibri"/>
                <a:sym typeface="Calibri"/>
              </a:rPr>
              <a:t>Sosiaalinen innovaatio</a:t>
            </a:r>
            <a:endParaRPr b="1" sz="36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