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88150" cy="10020300"/>
  <p:embeddedFontLst>
    <p:embeddedFont>
      <p:font typeface="Corben"/>
      <p:bold r:id="rId80"/>
    </p:embeddedFont>
    <p:embeddedFont>
      <p:font typeface="Public Sans"/>
      <p:regular r:id="rId81"/>
      <p:bold r:id="rId82"/>
      <p:italic r:id="rId83"/>
      <p:boldItalic r:id="rId84"/>
    </p:embeddedFont>
    <p:embeddedFont>
      <p:font typeface="Oswald"/>
      <p:bold r:id="rId85"/>
    </p:embeddedFont>
    <p:embeddedFont>
      <p:font typeface="Dosis ExtraLight"/>
      <p:regular r:id="rId86"/>
      <p:bold r:id="rId87"/>
    </p:embeddedFont>
    <p:embeddedFont>
      <p:font typeface="Open Sans"/>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2" roundtripDataSignature="AMtx7mhu+8dCxEd/h8wHJ85Qi5GadpXg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PublicSans-boldItalic.fntdata"/><Relationship Id="rId83" Type="http://schemas.openxmlformats.org/officeDocument/2006/relationships/font" Target="fonts/PublicSans-italic.fntdata"/><Relationship Id="rId42" Type="http://schemas.openxmlformats.org/officeDocument/2006/relationships/slide" Target="slides/slide38.xml"/><Relationship Id="rId86" Type="http://schemas.openxmlformats.org/officeDocument/2006/relationships/font" Target="fonts/DosisExtraLight-regular.fntdata"/><Relationship Id="rId41" Type="http://schemas.openxmlformats.org/officeDocument/2006/relationships/slide" Target="slides/slide37.xml"/><Relationship Id="rId85" Type="http://schemas.openxmlformats.org/officeDocument/2006/relationships/font" Target="fonts/Oswald-bold.fntdata"/><Relationship Id="rId44" Type="http://schemas.openxmlformats.org/officeDocument/2006/relationships/slide" Target="slides/slide40.xml"/><Relationship Id="rId88" Type="http://schemas.openxmlformats.org/officeDocument/2006/relationships/font" Target="fonts/OpenSans-regular.fntdata"/><Relationship Id="rId43" Type="http://schemas.openxmlformats.org/officeDocument/2006/relationships/slide" Target="slides/slide39.xml"/><Relationship Id="rId87" Type="http://schemas.openxmlformats.org/officeDocument/2006/relationships/font" Target="fonts/DosisExtraLight-bold.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OpenSans-bold.fntdata"/><Relationship Id="rId80" Type="http://schemas.openxmlformats.org/officeDocument/2006/relationships/font" Target="fonts/Corben-bold.fntdata"/><Relationship Id="rId82" Type="http://schemas.openxmlformats.org/officeDocument/2006/relationships/font" Target="fonts/PublicSans-bold.fntdata"/><Relationship Id="rId81" Type="http://schemas.openxmlformats.org/officeDocument/2006/relationships/font" Target="fonts/Public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font" Target="fonts/OpenSans-boldItalic.fntdata"/><Relationship Id="rId90" Type="http://schemas.openxmlformats.org/officeDocument/2006/relationships/font" Target="fonts/OpenSans-italic.fntdata"/><Relationship Id="rId92" Type="http://customschemas.google.com/relationships/presentationmetadata" Target="meta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3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3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4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4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4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4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4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5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5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5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5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5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5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6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6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6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6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6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6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6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6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6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6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6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6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6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6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7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7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7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7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7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7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7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7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7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sp>
        <p:nvSpPr>
          <p:cNvPr id="12" name="Google Shape;12;p77"/>
          <p:cNvSpPr/>
          <p:nvPr/>
        </p:nvSpPr>
        <p:spPr>
          <a:xfrm flipH="1" rot="10800000">
            <a:off x="2166368" y="5734609"/>
            <a:ext cx="1108545" cy="986383"/>
          </a:xfrm>
          <a:prstGeom prst="rtTriangle">
            <a:avLst/>
          </a:prstGeom>
          <a:gradFill>
            <a:gsLst>
              <a:gs pos="0">
                <a:srgbClr val="A6377D"/>
              </a:gs>
              <a:gs pos="43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 name="Google Shape;13;p77"/>
          <p:cNvSpPr/>
          <p:nvPr/>
        </p:nvSpPr>
        <p:spPr>
          <a:xfrm>
            <a:off x="349228" y="1131575"/>
            <a:ext cx="2498448" cy="3312306"/>
          </a:xfrm>
          <a:custGeom>
            <a:rect b="b" l="l" r="r" t="t"/>
            <a:pathLst>
              <a:path extrusionOk="0" h="3161043" w="2384351">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 name="Google Shape;14;p77"/>
          <p:cNvSpPr/>
          <p:nvPr/>
        </p:nvSpPr>
        <p:spPr>
          <a:xfrm>
            <a:off x="550409" y="1105609"/>
            <a:ext cx="4528824" cy="4730005"/>
          </a:xfrm>
          <a:custGeom>
            <a:rect b="b" l="l" r="r" t="t"/>
            <a:pathLst>
              <a:path extrusionOk="0" h="4514000" w="4322006">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 name="Google Shape;15;p77"/>
          <p:cNvSpPr/>
          <p:nvPr/>
        </p:nvSpPr>
        <p:spPr>
          <a:xfrm>
            <a:off x="13184" y="399716"/>
            <a:ext cx="2369119" cy="4023281"/>
          </a:xfrm>
          <a:custGeom>
            <a:rect b="b" l="l" r="r" t="t"/>
            <a:pathLst>
              <a:path extrusionOk="0" h="4023281" w="2369119">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sign&#10;&#10;Description automatically generated" id="16" name="Google Shape;16;p77"/>
          <p:cNvPicPr preferRelativeResize="0"/>
          <p:nvPr/>
        </p:nvPicPr>
        <p:blipFill rotWithShape="1">
          <a:blip r:embed="rId2">
            <a:alphaModFix/>
          </a:blip>
          <a:srcRect b="0" l="0" r="0" t="0"/>
          <a:stretch/>
        </p:blipFill>
        <p:spPr>
          <a:xfrm>
            <a:off x="7673047" y="399716"/>
            <a:ext cx="4191000" cy="1270000"/>
          </a:xfrm>
          <a:prstGeom prst="rect">
            <a:avLst/>
          </a:prstGeom>
          <a:noFill/>
          <a:ln>
            <a:noFill/>
          </a:ln>
        </p:spPr>
      </p:pic>
      <p:sp>
        <p:nvSpPr>
          <p:cNvPr id="17" name="Google Shape;17;p77"/>
          <p:cNvSpPr txBox="1"/>
          <p:nvPr>
            <p:ph idx="1" type="body"/>
          </p:nvPr>
        </p:nvSpPr>
        <p:spPr>
          <a:xfrm>
            <a:off x="1152753" y="3630445"/>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77"/>
          <p:cNvSpPr txBox="1"/>
          <p:nvPr>
            <p:ph idx="2" type="body"/>
          </p:nvPr>
        </p:nvSpPr>
        <p:spPr>
          <a:xfrm>
            <a:off x="1152753" y="2820869"/>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77"/>
          <p:cNvSpPr txBox="1"/>
          <p:nvPr/>
        </p:nvSpPr>
        <p:spPr>
          <a:xfrm>
            <a:off x="9544272" y="6161631"/>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b="0" lang="en-IE" sz="1000" u="none">
                <a:solidFill>
                  <a:schemeClr val="dk1"/>
                </a:solidFill>
                <a:latin typeface="Calibri"/>
                <a:ea typeface="Calibri"/>
                <a:cs typeface="Calibri"/>
                <a:sym typeface="Calibri"/>
              </a:rPr>
              <a:t> This programme has been funded with support from the European Commission </a:t>
            </a:r>
            <a:endParaRPr/>
          </a:p>
        </p:txBody>
      </p:sp>
      <p:pic>
        <p:nvPicPr>
          <p:cNvPr id="20" name="Google Shape;20;p77"/>
          <p:cNvPicPr preferRelativeResize="0"/>
          <p:nvPr/>
        </p:nvPicPr>
        <p:blipFill rotWithShape="1">
          <a:blip r:embed="rId3">
            <a:alphaModFix/>
          </a:blip>
          <a:srcRect b="0" l="0" r="0" t="0"/>
          <a:stretch/>
        </p:blipFill>
        <p:spPr>
          <a:xfrm>
            <a:off x="7890403" y="6161631"/>
            <a:ext cx="1625600" cy="461962"/>
          </a:xfrm>
          <a:prstGeom prst="rect">
            <a:avLst/>
          </a:prstGeom>
          <a:noFill/>
          <a:ln>
            <a:noFill/>
          </a:ln>
        </p:spPr>
      </p:pic>
      <p:sp>
        <p:nvSpPr>
          <p:cNvPr id="21" name="Google Shape;21;p77"/>
          <p:cNvSpPr/>
          <p:nvPr>
            <p:ph idx="3" type="pic"/>
          </p:nvPr>
        </p:nvSpPr>
        <p:spPr>
          <a:xfrm>
            <a:off x="12700" y="1935163"/>
            <a:ext cx="12179300" cy="36464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77"/>
          <p:cNvSpPr txBox="1"/>
          <p:nvPr/>
        </p:nvSpPr>
        <p:spPr>
          <a:xfrm>
            <a:off x="3481863" y="5916368"/>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dk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dk1"/>
              </a:solidFill>
              <a:latin typeface="Calibri"/>
              <a:ea typeface="Calibri"/>
              <a:cs typeface="Calibri"/>
              <a:sym typeface="Calibri"/>
            </a:endParaRPr>
          </a:p>
          <a:p>
            <a:pPr indent="0" lvl="0" marL="0" marR="0" rtl="0" algn="just">
              <a:spcBef>
                <a:spcPts val="0"/>
              </a:spcBef>
              <a:spcAft>
                <a:spcPts val="0"/>
              </a:spcAft>
              <a:buNone/>
            </a:pPr>
            <a:r>
              <a:rPr lang="en-IE" sz="950">
                <a:solidFill>
                  <a:schemeClr val="dk1"/>
                </a:solidFill>
                <a:latin typeface="Calibri"/>
                <a:ea typeface="Calibri"/>
                <a:cs typeface="Calibri"/>
                <a:sym typeface="Calibri"/>
              </a:rPr>
              <a:t> </a:t>
            </a:r>
            <a:endParaRPr sz="95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pink &amp; green">
  <p:cSld name="Large photo with text - pink &amp; green">
    <p:spTree>
      <p:nvGrpSpPr>
        <p:cNvPr id="84" name="Shape 84"/>
        <p:cNvGrpSpPr/>
        <p:nvPr/>
      </p:nvGrpSpPr>
      <p:grpSpPr>
        <a:xfrm>
          <a:off x="0" y="0"/>
          <a:ext cx="0" cy="0"/>
          <a:chOff x="0" y="0"/>
          <a:chExt cx="0" cy="0"/>
        </a:xfrm>
      </p:grpSpPr>
      <p:sp>
        <p:nvSpPr>
          <p:cNvPr id="85" name="Google Shape;85;p86"/>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 name="Google Shape;86;p86"/>
          <p:cNvSpPr/>
          <p:nvPr/>
        </p:nvSpPr>
        <p:spPr>
          <a:xfrm>
            <a:off x="6753" y="0"/>
            <a:ext cx="8764172"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 name="Google Shape;87;p86"/>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86"/>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86"/>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8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91" name="Google Shape;91;p8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92" name="Google Shape;92;p86"/>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2">
  <p:cSld name="Text with photo - White 2">
    <p:spTree>
      <p:nvGrpSpPr>
        <p:cNvPr id="93" name="Shape 93"/>
        <p:cNvGrpSpPr/>
        <p:nvPr/>
      </p:nvGrpSpPr>
      <p:grpSpPr>
        <a:xfrm>
          <a:off x="0" y="0"/>
          <a:ext cx="0" cy="0"/>
          <a:chOff x="0" y="0"/>
          <a:chExt cx="0" cy="0"/>
        </a:xfrm>
      </p:grpSpPr>
      <p:sp>
        <p:nvSpPr>
          <p:cNvPr id="94" name="Google Shape;94;p87"/>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87"/>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 name="Google Shape;96;p87"/>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87"/>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8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99" name="Google Shape;99;p87"/>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Purple">
  <p:cSld name="Text Only Slide - Purple">
    <p:spTree>
      <p:nvGrpSpPr>
        <p:cNvPr id="100" name="Shape 100"/>
        <p:cNvGrpSpPr/>
        <p:nvPr/>
      </p:nvGrpSpPr>
      <p:grpSpPr>
        <a:xfrm>
          <a:off x="0" y="0"/>
          <a:ext cx="0" cy="0"/>
          <a:chOff x="0" y="0"/>
          <a:chExt cx="0" cy="0"/>
        </a:xfrm>
      </p:grpSpPr>
      <p:sp>
        <p:nvSpPr>
          <p:cNvPr id="101" name="Google Shape;101;p88"/>
          <p:cNvSpPr/>
          <p:nvPr/>
        </p:nvSpPr>
        <p:spPr>
          <a:xfrm>
            <a:off x="8946" y="0"/>
            <a:ext cx="3482399"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 name="Google Shape;102;p8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03" name="Google Shape;103;p8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04" name="Google Shape;104;p88"/>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88"/>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Blue">
  <p:cSld name="Text Only Slide - Vertical - Blue">
    <p:spTree>
      <p:nvGrpSpPr>
        <p:cNvPr id="106" name="Shape 106"/>
        <p:cNvGrpSpPr/>
        <p:nvPr/>
      </p:nvGrpSpPr>
      <p:grpSpPr>
        <a:xfrm>
          <a:off x="0" y="0"/>
          <a:ext cx="0" cy="0"/>
          <a:chOff x="0" y="0"/>
          <a:chExt cx="0" cy="0"/>
        </a:xfrm>
      </p:grpSpPr>
      <p:sp>
        <p:nvSpPr>
          <p:cNvPr id="107" name="Google Shape;107;p89"/>
          <p:cNvSpPr/>
          <p:nvPr/>
        </p:nvSpPr>
        <p:spPr>
          <a:xfrm>
            <a:off x="8946" y="0"/>
            <a:ext cx="3482399"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8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09" name="Google Shape;109;p89"/>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10" name="Google Shape;110;p89"/>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89"/>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yellow">
  <p:cSld name="Blue speech bubble on yellow">
    <p:spTree>
      <p:nvGrpSpPr>
        <p:cNvPr id="112" name="Shape 112"/>
        <p:cNvGrpSpPr/>
        <p:nvPr/>
      </p:nvGrpSpPr>
      <p:grpSpPr>
        <a:xfrm>
          <a:off x="0" y="0"/>
          <a:ext cx="0" cy="0"/>
          <a:chOff x="0" y="0"/>
          <a:chExt cx="0" cy="0"/>
        </a:xfrm>
      </p:grpSpPr>
      <p:sp>
        <p:nvSpPr>
          <p:cNvPr id="113" name="Google Shape;113;p90"/>
          <p:cNvSpPr/>
          <p:nvPr/>
        </p:nvSpPr>
        <p:spPr>
          <a:xfrm>
            <a:off x="1" y="0"/>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4" name="Google Shape;114;p90"/>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15" name="Google Shape;115;p90"/>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16" name="Google Shape;116;p90"/>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90"/>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8" name="Google Shape;118;p90"/>
          <p:cNvGrpSpPr/>
          <p:nvPr/>
        </p:nvGrpSpPr>
        <p:grpSpPr>
          <a:xfrm>
            <a:off x="585323" y="292419"/>
            <a:ext cx="5387212" cy="6395610"/>
            <a:chOff x="585323" y="1281787"/>
            <a:chExt cx="4553837" cy="5406241"/>
          </a:xfrm>
        </p:grpSpPr>
        <p:sp>
          <p:nvSpPr>
            <p:cNvPr id="119" name="Google Shape;119;p90"/>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90"/>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1" name="Google Shape;121;p90"/>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90"/>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90"/>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BG">
  <p:cSld name="Circle Photo with text - White BG">
    <p:spTree>
      <p:nvGrpSpPr>
        <p:cNvPr id="124" name="Shape 124"/>
        <p:cNvGrpSpPr/>
        <p:nvPr/>
      </p:nvGrpSpPr>
      <p:grpSpPr>
        <a:xfrm>
          <a:off x="0" y="0"/>
          <a:ext cx="0" cy="0"/>
          <a:chOff x="0" y="0"/>
          <a:chExt cx="0" cy="0"/>
        </a:xfrm>
      </p:grpSpPr>
      <p:sp>
        <p:nvSpPr>
          <p:cNvPr id="125" name="Google Shape;125;p91"/>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p91"/>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7" name="Google Shape;127;p91"/>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28" name="Google Shape;128;p91"/>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29" name="Google Shape;129;p91"/>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91"/>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Quote Bubble with Text">
  <p:cSld name="Purple Quote Bubble with Text">
    <p:spTree>
      <p:nvGrpSpPr>
        <p:cNvPr id="131" name="Shape 131"/>
        <p:cNvGrpSpPr/>
        <p:nvPr/>
      </p:nvGrpSpPr>
      <p:grpSpPr>
        <a:xfrm>
          <a:off x="0" y="0"/>
          <a:ext cx="0" cy="0"/>
          <a:chOff x="0" y="0"/>
          <a:chExt cx="0" cy="0"/>
        </a:xfrm>
      </p:grpSpPr>
      <p:sp>
        <p:nvSpPr>
          <p:cNvPr id="132" name="Google Shape;132;p92"/>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92"/>
          <p:cNvSpPr txBox="1"/>
          <p:nvPr>
            <p:ph idx="1" type="body"/>
          </p:nvPr>
        </p:nvSpPr>
        <p:spPr>
          <a:xfrm>
            <a:off x="365465" y="2699434"/>
            <a:ext cx="4763578"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92"/>
          <p:cNvSpPr txBox="1"/>
          <p:nvPr>
            <p:ph idx="2" type="body"/>
          </p:nvPr>
        </p:nvSpPr>
        <p:spPr>
          <a:xfrm>
            <a:off x="365465" y="9384"/>
            <a:ext cx="476357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9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36" name="Google Shape;136;p92"/>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137" name="Google Shape;137;p92"/>
          <p:cNvGrpSpPr/>
          <p:nvPr/>
        </p:nvGrpSpPr>
        <p:grpSpPr>
          <a:xfrm>
            <a:off x="5370791" y="706737"/>
            <a:ext cx="6112421" cy="5920067"/>
            <a:chOff x="585323" y="1281787"/>
            <a:chExt cx="4553837" cy="5406241"/>
          </a:xfrm>
        </p:grpSpPr>
        <p:sp>
          <p:nvSpPr>
            <p:cNvPr id="138" name="Google Shape;138;p92"/>
            <p:cNvSpPr/>
            <p:nvPr/>
          </p:nvSpPr>
          <p:spPr>
            <a:xfrm flipH="1" rot="10800000">
              <a:off x="2334784" y="5738382"/>
              <a:ext cx="1067258" cy="949646"/>
            </a:xfrm>
            <a:prstGeom prst="rtTriangle">
              <a:avLst/>
            </a:prstGeom>
            <a:gradFill>
              <a:gsLst>
                <a:gs pos="0">
                  <a:srgbClr val="A6377D"/>
                </a:gs>
                <a:gs pos="41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92"/>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0" name="Google Shape;140;p92"/>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92"/>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92"/>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green">
  <p:cSld name="Text slide - green">
    <p:spTree>
      <p:nvGrpSpPr>
        <p:cNvPr id="143" name="Shape 143"/>
        <p:cNvGrpSpPr/>
        <p:nvPr/>
      </p:nvGrpSpPr>
      <p:grpSpPr>
        <a:xfrm>
          <a:off x="0" y="0"/>
          <a:ext cx="0" cy="0"/>
          <a:chOff x="0" y="0"/>
          <a:chExt cx="0" cy="0"/>
        </a:xfrm>
      </p:grpSpPr>
      <p:sp>
        <p:nvSpPr>
          <p:cNvPr id="144" name="Google Shape;144;p93"/>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9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46" name="Google Shape;146;p93"/>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47" name="Google Shape;147;p93"/>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93"/>
          <p:cNvSpPr txBox="1"/>
          <p:nvPr>
            <p:ph idx="1" type="body"/>
          </p:nvPr>
        </p:nvSpPr>
        <p:spPr>
          <a:xfrm>
            <a:off x="508178" y="3429000"/>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93"/>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93"/>
          <p:cNvSpPr txBox="1"/>
          <p:nvPr>
            <p:ph idx="3" type="body"/>
          </p:nvPr>
        </p:nvSpPr>
        <p:spPr>
          <a:xfrm>
            <a:off x="6223065" y="3428941"/>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White">
  <p:cSld name="Vertical Photo - Text - White">
    <p:spTree>
      <p:nvGrpSpPr>
        <p:cNvPr id="151" name="Shape 151"/>
        <p:cNvGrpSpPr/>
        <p:nvPr/>
      </p:nvGrpSpPr>
      <p:grpSpPr>
        <a:xfrm>
          <a:off x="0" y="0"/>
          <a:ext cx="0" cy="0"/>
          <a:chOff x="0" y="0"/>
          <a:chExt cx="0" cy="0"/>
        </a:xfrm>
      </p:grpSpPr>
      <p:sp>
        <p:nvSpPr>
          <p:cNvPr id="152" name="Google Shape;152;p94"/>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94"/>
          <p:cNvSpPr txBox="1"/>
          <p:nvPr>
            <p:ph idx="1" type="body"/>
          </p:nvPr>
        </p:nvSpPr>
        <p:spPr>
          <a:xfrm>
            <a:off x="5621950" y="855235"/>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94"/>
          <p:cNvSpPr txBox="1"/>
          <p:nvPr>
            <p:ph idx="2" type="body"/>
          </p:nvPr>
        </p:nvSpPr>
        <p:spPr>
          <a:xfrm>
            <a:off x="5621952" y="2055587"/>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5" name="Google Shape;155;p94"/>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56" name="Google Shape;156;p9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57" name="Google Shape;157;p94"/>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94"/>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Slide">
  <p:cSld name="1_Text Only Slide">
    <p:spTree>
      <p:nvGrpSpPr>
        <p:cNvPr id="159" name="Shape 159"/>
        <p:cNvGrpSpPr/>
        <p:nvPr/>
      </p:nvGrpSpPr>
      <p:grpSpPr>
        <a:xfrm>
          <a:off x="0" y="0"/>
          <a:ext cx="0" cy="0"/>
          <a:chOff x="0" y="0"/>
          <a:chExt cx="0" cy="0"/>
        </a:xfrm>
      </p:grpSpPr>
      <p:sp>
        <p:nvSpPr>
          <p:cNvPr id="160" name="Google Shape;160;p95"/>
          <p:cNvSpPr/>
          <p:nvPr/>
        </p:nvSpPr>
        <p:spPr>
          <a:xfrm>
            <a:off x="8946" y="0"/>
            <a:ext cx="12183054" cy="170237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9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62" name="Google Shape;162;p95"/>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63" name="Google Shape;163;p95"/>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95"/>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amp; Yelllow">
  <p:cSld name="Text with photo - White &amp; Yelllow">
    <p:spTree>
      <p:nvGrpSpPr>
        <p:cNvPr id="23" name="Shape 23"/>
        <p:cNvGrpSpPr/>
        <p:nvPr/>
      </p:nvGrpSpPr>
      <p:grpSpPr>
        <a:xfrm>
          <a:off x="0" y="0"/>
          <a:ext cx="0" cy="0"/>
          <a:chOff x="0" y="0"/>
          <a:chExt cx="0" cy="0"/>
        </a:xfrm>
      </p:grpSpPr>
      <p:sp>
        <p:nvSpPr>
          <p:cNvPr id="24" name="Google Shape;24;p78"/>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 name="Google Shape;25;p78"/>
          <p:cNvSpPr/>
          <p:nvPr/>
        </p:nvSpPr>
        <p:spPr>
          <a:xfrm>
            <a:off x="0" y="0"/>
            <a:ext cx="5661026"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 name="Google Shape;26;p78"/>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78"/>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 name="Google Shape;28;p78"/>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78"/>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78"/>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7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78"/>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Green">
  <p:cSld name="Phone - Laptop - Green">
    <p:spTree>
      <p:nvGrpSpPr>
        <p:cNvPr id="165" name="Shape 165"/>
        <p:cNvGrpSpPr/>
        <p:nvPr/>
      </p:nvGrpSpPr>
      <p:grpSpPr>
        <a:xfrm>
          <a:off x="0" y="0"/>
          <a:ext cx="0" cy="0"/>
          <a:chOff x="0" y="0"/>
          <a:chExt cx="0" cy="0"/>
        </a:xfrm>
      </p:grpSpPr>
      <p:sp>
        <p:nvSpPr>
          <p:cNvPr id="166" name="Google Shape;166;p96"/>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96"/>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8" name="Google Shape;168;p96"/>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69" name="Google Shape;169;p96"/>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70" name="Google Shape;170;p96"/>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96"/>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screenshot of a computer screen&#10;&#10;Description automatically generated" id="172" name="Google Shape;172;p96"/>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sp>
        <p:nvSpPr>
          <p:cNvPr id="173" name="Google Shape;173;p96"/>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Pink">
  <p:cSld name="Phone - Text - Pink">
    <p:spTree>
      <p:nvGrpSpPr>
        <p:cNvPr id="174" name="Shape 174"/>
        <p:cNvGrpSpPr/>
        <p:nvPr/>
      </p:nvGrpSpPr>
      <p:grpSpPr>
        <a:xfrm>
          <a:off x="0" y="0"/>
          <a:ext cx="0" cy="0"/>
          <a:chOff x="0" y="0"/>
          <a:chExt cx="0" cy="0"/>
        </a:xfrm>
      </p:grpSpPr>
      <p:sp>
        <p:nvSpPr>
          <p:cNvPr id="175" name="Google Shape;175;p97"/>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97"/>
          <p:cNvSpPr/>
          <p:nvPr/>
        </p:nvSpPr>
        <p:spPr>
          <a:xfrm>
            <a:off x="6752" y="0"/>
            <a:ext cx="9527210"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97"/>
          <p:cNvSpPr txBox="1"/>
          <p:nvPr>
            <p:ph idx="1" type="body"/>
          </p:nvPr>
        </p:nvSpPr>
        <p:spPr>
          <a:xfrm>
            <a:off x="3993774" y="2230946"/>
            <a:ext cx="4760259"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97"/>
          <p:cNvSpPr txBox="1"/>
          <p:nvPr>
            <p:ph idx="2" type="body"/>
          </p:nvPr>
        </p:nvSpPr>
        <p:spPr>
          <a:xfrm>
            <a:off x="3993776" y="3431298"/>
            <a:ext cx="4760259"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179" name="Google Shape;179;p97"/>
          <p:cNvPicPr preferRelativeResize="0"/>
          <p:nvPr/>
        </p:nvPicPr>
        <p:blipFill rotWithShape="1">
          <a:blip r:embed="rId2">
            <a:alphaModFix/>
          </a:blip>
          <a:srcRect b="0" l="0" r="0" t="0"/>
          <a:stretch/>
        </p:blipFill>
        <p:spPr>
          <a:xfrm>
            <a:off x="-747898" y="360772"/>
            <a:ext cx="6199242" cy="6131859"/>
          </a:xfrm>
          <a:prstGeom prst="rect">
            <a:avLst/>
          </a:prstGeom>
          <a:noFill/>
          <a:ln>
            <a:noFill/>
          </a:ln>
        </p:spPr>
      </p:pic>
      <p:sp>
        <p:nvSpPr>
          <p:cNvPr id="180" name="Google Shape;180;p97"/>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81" name="Google Shape;181;p9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82" name="Google Shape;182;p9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Text - Blue">
  <p:cSld name="Photo - Text - Blue">
    <p:spTree>
      <p:nvGrpSpPr>
        <p:cNvPr id="183" name="Shape 183"/>
        <p:cNvGrpSpPr/>
        <p:nvPr/>
      </p:nvGrpSpPr>
      <p:grpSpPr>
        <a:xfrm>
          <a:off x="0" y="0"/>
          <a:ext cx="0" cy="0"/>
          <a:chOff x="0" y="0"/>
          <a:chExt cx="0" cy="0"/>
        </a:xfrm>
      </p:grpSpPr>
      <p:sp>
        <p:nvSpPr>
          <p:cNvPr id="184" name="Google Shape;184;p98"/>
          <p:cNvSpPr/>
          <p:nvPr/>
        </p:nvSpPr>
        <p:spPr>
          <a:xfrm>
            <a:off x="-12000" y="0"/>
            <a:ext cx="12204000" cy="689204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185" name="Google Shape;185;p9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86" name="Google Shape;186;p9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87" name="Google Shape;187;p98"/>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p98"/>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98"/>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98"/>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91" name="Shape 191"/>
        <p:cNvGrpSpPr/>
        <p:nvPr/>
      </p:nvGrpSpPr>
      <p:grpSpPr>
        <a:xfrm>
          <a:off x="0" y="0"/>
          <a:ext cx="0" cy="0"/>
          <a:chOff x="0" y="0"/>
          <a:chExt cx="0" cy="0"/>
        </a:xfrm>
      </p:grpSpPr>
      <p:sp>
        <p:nvSpPr>
          <p:cNvPr id="192" name="Google Shape;192;p99"/>
          <p:cNvSpPr/>
          <p:nvPr/>
        </p:nvSpPr>
        <p:spPr>
          <a:xfrm>
            <a:off x="-12000" y="4445608"/>
            <a:ext cx="12204000" cy="2446440"/>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193" name="Google Shape;193;p99"/>
          <p:cNvSpPr/>
          <p:nvPr/>
        </p:nvSpPr>
        <p:spPr>
          <a:xfrm>
            <a:off x="7950631" y="5704683"/>
            <a:ext cx="4241369" cy="75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99"/>
          <p:cNvSpPr/>
          <p:nvPr/>
        </p:nvSpPr>
        <p:spPr>
          <a:xfrm rot="10800000">
            <a:off x="-40269" y="13788"/>
            <a:ext cx="2353298" cy="5669875"/>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99"/>
          <p:cNvSpPr txBox="1"/>
          <p:nvPr>
            <p:ph idx="1" type="body"/>
          </p:nvPr>
        </p:nvSpPr>
        <p:spPr>
          <a:xfrm>
            <a:off x="1095577" y="984623"/>
            <a:ext cx="3878201"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7000"/>
              <a:buNone/>
              <a:defRPr b="1" sz="70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99"/>
          <p:cNvSpPr txBox="1"/>
          <p:nvPr>
            <p:ph idx="2" type="body"/>
          </p:nvPr>
        </p:nvSpPr>
        <p:spPr>
          <a:xfrm>
            <a:off x="3408060" y="1891610"/>
            <a:ext cx="1871803"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b="0" i="1" sz="5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World" id="197" name="Google Shape;197;p99"/>
          <p:cNvPicPr preferRelativeResize="0"/>
          <p:nvPr/>
        </p:nvPicPr>
        <p:blipFill rotWithShape="1">
          <a:blip r:embed="rId2">
            <a:alphaModFix/>
          </a:blip>
          <a:srcRect b="0" l="0" r="0" t="0"/>
          <a:stretch/>
        </p:blipFill>
        <p:spPr>
          <a:xfrm>
            <a:off x="1257866" y="5976997"/>
            <a:ext cx="331987" cy="331987"/>
          </a:xfrm>
          <a:prstGeom prst="rect">
            <a:avLst/>
          </a:prstGeom>
          <a:noFill/>
          <a:ln>
            <a:noFill/>
          </a:ln>
        </p:spPr>
      </p:pic>
      <p:sp>
        <p:nvSpPr>
          <p:cNvPr id="198" name="Google Shape;198;p99"/>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99"/>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nvelope" id="200" name="Google Shape;200;p99"/>
          <p:cNvPicPr preferRelativeResize="0"/>
          <p:nvPr/>
        </p:nvPicPr>
        <p:blipFill rotWithShape="1">
          <a:blip r:embed="rId3">
            <a:alphaModFix/>
          </a:blip>
          <a:srcRect b="0" l="0" r="0" t="0"/>
          <a:stretch/>
        </p:blipFill>
        <p:spPr>
          <a:xfrm>
            <a:off x="1257865" y="5351676"/>
            <a:ext cx="331988" cy="331988"/>
          </a:xfrm>
          <a:prstGeom prst="rect">
            <a:avLst/>
          </a:prstGeom>
          <a:noFill/>
          <a:ln>
            <a:noFill/>
          </a:ln>
        </p:spPr>
      </p:pic>
      <p:pic>
        <p:nvPicPr>
          <p:cNvPr descr="A close up of a sign&#10;&#10;Description automatically generated" id="201" name="Google Shape;201;p99"/>
          <p:cNvPicPr preferRelativeResize="0"/>
          <p:nvPr/>
        </p:nvPicPr>
        <p:blipFill rotWithShape="1">
          <a:blip r:embed="rId4">
            <a:alphaModFix/>
          </a:blip>
          <a:srcRect b="0" l="0" r="0" t="0"/>
          <a:stretch/>
        </p:blipFill>
        <p:spPr>
          <a:xfrm>
            <a:off x="7585518" y="1142393"/>
            <a:ext cx="4191000" cy="1270000"/>
          </a:xfrm>
          <a:prstGeom prst="rect">
            <a:avLst/>
          </a:prstGeom>
          <a:noFill/>
          <a:ln>
            <a:noFill/>
          </a:ln>
        </p:spPr>
      </p:pic>
      <p:sp>
        <p:nvSpPr>
          <p:cNvPr id="202" name="Google Shape;202;p99"/>
          <p:cNvSpPr txBox="1"/>
          <p:nvPr/>
        </p:nvSpPr>
        <p:spPr>
          <a:xfrm>
            <a:off x="9636480" y="5875713"/>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lang="en-IE" sz="1000">
                <a:solidFill>
                  <a:schemeClr val="dk1"/>
                </a:solidFill>
                <a:latin typeface="Calibri"/>
                <a:ea typeface="Calibri"/>
                <a:cs typeface="Calibri"/>
                <a:sym typeface="Calibri"/>
              </a:rPr>
              <a:t> This programme has been funded with support from the European Commission </a:t>
            </a:r>
            <a:endParaRPr/>
          </a:p>
        </p:txBody>
      </p:sp>
      <p:pic>
        <p:nvPicPr>
          <p:cNvPr id="203" name="Google Shape;203;p99"/>
          <p:cNvPicPr preferRelativeResize="0"/>
          <p:nvPr/>
        </p:nvPicPr>
        <p:blipFill rotWithShape="1">
          <a:blip r:embed="rId5">
            <a:alphaModFix/>
          </a:blip>
          <a:srcRect b="0" l="0" r="0" t="0"/>
          <a:stretch/>
        </p:blipFill>
        <p:spPr>
          <a:xfrm>
            <a:off x="7982611" y="5875713"/>
            <a:ext cx="1625600" cy="461962"/>
          </a:xfrm>
          <a:prstGeom prst="rect">
            <a:avLst/>
          </a:prstGeom>
          <a:noFill/>
          <a:ln>
            <a:noFill/>
          </a:ln>
        </p:spPr>
      </p:pic>
      <p:sp>
        <p:nvSpPr>
          <p:cNvPr id="204" name="Google Shape;204;p99"/>
          <p:cNvSpPr txBox="1"/>
          <p:nvPr/>
        </p:nvSpPr>
        <p:spPr>
          <a:xfrm>
            <a:off x="7982611" y="4759353"/>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lt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lt1"/>
              </a:solidFill>
              <a:latin typeface="Calibri"/>
              <a:ea typeface="Calibri"/>
              <a:cs typeface="Calibri"/>
              <a:sym typeface="Calibri"/>
            </a:endParaRPr>
          </a:p>
          <a:p>
            <a:pPr indent="0" lvl="0" marL="0" marR="0" rtl="0" algn="just">
              <a:spcBef>
                <a:spcPts val="0"/>
              </a:spcBef>
              <a:spcAft>
                <a:spcPts val="0"/>
              </a:spcAft>
              <a:buNone/>
            </a:pPr>
            <a:r>
              <a:rPr lang="en-IE" sz="950">
                <a:solidFill>
                  <a:schemeClr val="lt1"/>
                </a:solidFill>
                <a:latin typeface="Calibri"/>
                <a:ea typeface="Calibri"/>
                <a:cs typeface="Calibri"/>
                <a:sym typeface="Calibri"/>
              </a:rPr>
              <a:t> </a:t>
            </a:r>
            <a:endParaRPr sz="950">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face &amp; Size">
  <p:cSld name="Font Typeface &amp; Size">
    <p:spTree>
      <p:nvGrpSpPr>
        <p:cNvPr id="205" name="Shape 205"/>
        <p:cNvGrpSpPr/>
        <p:nvPr/>
      </p:nvGrpSpPr>
      <p:grpSpPr>
        <a:xfrm>
          <a:off x="0" y="0"/>
          <a:ext cx="0" cy="0"/>
          <a:chOff x="0" y="0"/>
          <a:chExt cx="0" cy="0"/>
        </a:xfrm>
      </p:grpSpPr>
      <p:sp>
        <p:nvSpPr>
          <p:cNvPr id="206" name="Google Shape;206;p100"/>
          <p:cNvSpPr/>
          <p:nvPr/>
        </p:nvSpPr>
        <p:spPr>
          <a:xfrm>
            <a:off x="0" y="-2"/>
            <a:ext cx="12192000" cy="685800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100"/>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400" u="none" strike="noStrike">
                <a:solidFill>
                  <a:schemeClr val="lt1"/>
                </a:solidFill>
                <a:latin typeface="Calibri"/>
                <a:ea typeface="Calibri"/>
                <a:cs typeface="Calibri"/>
                <a:sym typeface="Calibri"/>
              </a:rPr>
              <a:t>YDSI</a:t>
            </a:r>
            <a:endParaRPr/>
          </a:p>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208" name="Google Shape;208;p100"/>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PLEASE</a:t>
            </a:r>
            <a:r>
              <a:rPr b="0" i="0" lang="en-IE"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48 point </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Divider</a:t>
            </a:r>
            <a:r>
              <a:rPr b="0" i="0" lang="en-IE"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36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30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24 point</a:t>
            </a:r>
            <a:r>
              <a:rPr b="0" i="0" lang="en-IE" sz="3000" u="none" strike="noStrike">
                <a:solidFill>
                  <a:schemeClr val="lt1"/>
                </a:solidFill>
                <a:latin typeface="Calibri"/>
                <a:ea typeface="Calibri"/>
                <a:cs typeface="Calibri"/>
                <a:sym typeface="Calibri"/>
              </a:rPr>
              <a:t>  -  Main </a:t>
            </a:r>
            <a:r>
              <a:rPr b="0" i="0" lang="en-IE" sz="3000" u="none" strike="noStrike">
                <a:solidFill>
                  <a:schemeClr val="lt1"/>
                </a:solidFill>
                <a:latin typeface="Calibri"/>
                <a:ea typeface="Calibri"/>
                <a:cs typeface="Calibri"/>
                <a:sym typeface="Calibri"/>
              </a:rPr>
              <a:t>Text Body </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209" name="Google Shape;209;p100"/>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strike="noStrike">
                <a:solidFill>
                  <a:schemeClr val="lt1"/>
                </a:solidFill>
                <a:latin typeface="Calibri"/>
                <a:ea typeface="Calibri"/>
                <a:cs typeface="Calibri"/>
                <a:sym typeface="Calibri"/>
              </a:rPr>
              <a:t>YDSI </a:t>
            </a:r>
            <a:r>
              <a:rPr b="0" i="0" lang="en-IE"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IE"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210" name="Google Shape;210;p100"/>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11" name="Google Shape;211;p100"/>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12" name="Google Shape;212;p100"/>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13" name="Google Shape;213;p100"/>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214" name="Shape 214"/>
        <p:cNvGrpSpPr/>
        <p:nvPr/>
      </p:nvGrpSpPr>
      <p:grpSpPr>
        <a:xfrm>
          <a:off x="0" y="0"/>
          <a:ext cx="0" cy="0"/>
          <a:chOff x="0" y="0"/>
          <a:chExt cx="0" cy="0"/>
        </a:xfrm>
      </p:grpSpPr>
      <p:sp>
        <p:nvSpPr>
          <p:cNvPr id="215" name="Google Shape;215;p101"/>
          <p:cNvSpPr/>
          <p:nvPr/>
        </p:nvSpPr>
        <p:spPr>
          <a:xfrm>
            <a:off x="0" y="0"/>
            <a:ext cx="12192000" cy="685800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101"/>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a:t>
            </a:r>
            <a:r>
              <a:rPr lang="en-IE" sz="3600">
                <a:solidFill>
                  <a:schemeClr val="lt1"/>
                </a:solidFill>
                <a:latin typeface="Calibri"/>
                <a:ea typeface="Calibri"/>
                <a:cs typeface="Calibri"/>
                <a:sym typeface="Calibri"/>
              </a:rPr>
              <a:t> WHICH CAN BE USED WITHIN THE </a:t>
            </a:r>
            <a:r>
              <a:rPr b="1" lang="en-IE" sz="3600">
                <a:solidFill>
                  <a:schemeClr val="lt1"/>
                </a:solidFill>
                <a:latin typeface="Calibri"/>
                <a:ea typeface="Calibri"/>
                <a:cs typeface="Calibri"/>
                <a:sym typeface="Calibri"/>
              </a:rPr>
              <a:t>YDSI</a:t>
            </a:r>
            <a:endParaRPr/>
          </a:p>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IE" sz="2400">
                <a:solidFill>
                  <a:schemeClr val="lt1"/>
                </a:solidFill>
                <a:latin typeface="Calibri"/>
                <a:ea typeface="Calibri"/>
                <a:cs typeface="Calibri"/>
                <a:sym typeface="Calibri"/>
              </a:rPr>
              <a:t>Resize them without losing quality.</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 Change line colour, width and style.</a:t>
            </a:r>
            <a:r>
              <a:rPr i="1" lang="en-IE" sz="2400">
                <a:solidFill>
                  <a:schemeClr val="lt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en-IE" sz="2400">
                <a:solidFill>
                  <a:schemeClr val="lt1"/>
                </a:solidFill>
                <a:latin typeface="Calibri"/>
                <a:ea typeface="Calibri"/>
                <a:cs typeface="Calibri"/>
                <a:sym typeface="Calibri"/>
              </a:rPr>
              <a:t>Isn’t that nice? :)</a:t>
            </a:r>
            <a:endParaRPr/>
          </a:p>
        </p:txBody>
      </p:sp>
      <p:sp>
        <p:nvSpPr>
          <p:cNvPr id="217" name="Google Shape;217;p101"/>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18" name="Google Shape;218;p101"/>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19" name="Google Shape;219;p101"/>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Yellow BG">
  <p:cSld name="Circle Photo with text - Yellow BG">
    <p:spTree>
      <p:nvGrpSpPr>
        <p:cNvPr id="220" name="Shape 220"/>
        <p:cNvGrpSpPr/>
        <p:nvPr/>
      </p:nvGrpSpPr>
      <p:grpSpPr>
        <a:xfrm>
          <a:off x="0" y="0"/>
          <a:ext cx="0" cy="0"/>
          <a:chOff x="0" y="0"/>
          <a:chExt cx="0" cy="0"/>
        </a:xfrm>
      </p:grpSpPr>
      <p:sp>
        <p:nvSpPr>
          <p:cNvPr id="221" name="Google Shape;221;p102"/>
          <p:cNvSpPr/>
          <p:nvPr/>
        </p:nvSpPr>
        <p:spPr>
          <a:xfrm>
            <a:off x="0" y="-21688"/>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222" name="Google Shape;222;p102"/>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102"/>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24" name="Google Shape;224;p102"/>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25" name="Google Shape;225;p102"/>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26" name="Google Shape;226;p102"/>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102"/>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amp; Yelllow">
  <p:cSld name="Text with photo - Blue &amp; Yelllow">
    <p:spTree>
      <p:nvGrpSpPr>
        <p:cNvPr id="228" name="Shape 228"/>
        <p:cNvGrpSpPr/>
        <p:nvPr/>
      </p:nvGrpSpPr>
      <p:grpSpPr>
        <a:xfrm>
          <a:off x="0" y="0"/>
          <a:ext cx="0" cy="0"/>
          <a:chOff x="0" y="0"/>
          <a:chExt cx="0" cy="0"/>
        </a:xfrm>
      </p:grpSpPr>
      <p:sp>
        <p:nvSpPr>
          <p:cNvPr id="229" name="Google Shape;229;p103"/>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103"/>
          <p:cNvSpPr/>
          <p:nvPr/>
        </p:nvSpPr>
        <p:spPr>
          <a:xfrm>
            <a:off x="0" y="0"/>
            <a:ext cx="5661026"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103"/>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2" name="Google Shape;232;p103"/>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103"/>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103"/>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103"/>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10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37" name="Google Shape;237;p103"/>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Purple">
  <p:cSld name="Text with photo - Purple">
    <p:spTree>
      <p:nvGrpSpPr>
        <p:cNvPr id="238" name="Shape 238"/>
        <p:cNvGrpSpPr/>
        <p:nvPr/>
      </p:nvGrpSpPr>
      <p:grpSpPr>
        <a:xfrm>
          <a:off x="0" y="0"/>
          <a:ext cx="0" cy="0"/>
          <a:chOff x="0" y="0"/>
          <a:chExt cx="0" cy="0"/>
        </a:xfrm>
      </p:grpSpPr>
      <p:sp>
        <p:nvSpPr>
          <p:cNvPr id="239" name="Google Shape;239;p104"/>
          <p:cNvSpPr/>
          <p:nvPr/>
        </p:nvSpPr>
        <p:spPr>
          <a:xfrm>
            <a:off x="0" y="-21688"/>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40" name="Google Shape;240;p104"/>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41" name="Google Shape;241;p10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42" name="Google Shape;242;p104"/>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104"/>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104"/>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104"/>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Pink">
  <p:cSld name="Photo with sub headings - Pink">
    <p:spTree>
      <p:nvGrpSpPr>
        <p:cNvPr id="246" name="Shape 246"/>
        <p:cNvGrpSpPr/>
        <p:nvPr/>
      </p:nvGrpSpPr>
      <p:grpSpPr>
        <a:xfrm>
          <a:off x="0" y="0"/>
          <a:ext cx="0" cy="0"/>
          <a:chOff x="0" y="0"/>
          <a:chExt cx="0" cy="0"/>
        </a:xfrm>
      </p:grpSpPr>
      <p:sp>
        <p:nvSpPr>
          <p:cNvPr id="247" name="Google Shape;247;p105"/>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05"/>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9" name="Google Shape;249;p105"/>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105"/>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105"/>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105"/>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105"/>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105"/>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10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56" name="Google Shape;256;p105"/>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p:cSld name="Text with photo - White">
    <p:spTree>
      <p:nvGrpSpPr>
        <p:cNvPr id="33" name="Shape 33"/>
        <p:cNvGrpSpPr/>
        <p:nvPr/>
      </p:nvGrpSpPr>
      <p:grpSpPr>
        <a:xfrm>
          <a:off x="0" y="0"/>
          <a:ext cx="0" cy="0"/>
          <a:chOff x="0" y="0"/>
          <a:chExt cx="0" cy="0"/>
        </a:xfrm>
      </p:grpSpPr>
      <p:cxnSp>
        <p:nvCxnSpPr>
          <p:cNvPr id="34" name="Google Shape;34;p79"/>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 name="Google Shape;35;p7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6" name="Google Shape;36;p7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9"/>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9"/>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79"/>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57" name="Shape 257"/>
        <p:cNvGrpSpPr/>
        <p:nvPr/>
      </p:nvGrpSpPr>
      <p:grpSpPr>
        <a:xfrm>
          <a:off x="0" y="0"/>
          <a:ext cx="0" cy="0"/>
          <a:chOff x="0" y="0"/>
          <a:chExt cx="0" cy="0"/>
        </a:xfrm>
      </p:grpSpPr>
      <p:sp>
        <p:nvSpPr>
          <p:cNvPr id="258" name="Google Shape;258;p106"/>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9" name="Google Shape;259;p106"/>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106"/>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106"/>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106"/>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106"/>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106"/>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10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66" name="Google Shape;266;p106"/>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7" name="Shape 267"/>
        <p:cNvGrpSpPr/>
        <p:nvPr/>
      </p:nvGrpSpPr>
      <p:grpSpPr>
        <a:xfrm>
          <a:off x="0" y="0"/>
          <a:ext cx="0" cy="0"/>
          <a:chOff x="0" y="0"/>
          <a:chExt cx="0" cy="0"/>
        </a:xfrm>
      </p:grpSpPr>
      <p:sp>
        <p:nvSpPr>
          <p:cNvPr id="268" name="Google Shape;268;p107"/>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07"/>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107"/>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10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72" name="Google Shape;272;p107"/>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73" name="Google Shape;273;p107"/>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107"/>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White">
  <p:cSld name="Photo with sub headings - White">
    <p:spTree>
      <p:nvGrpSpPr>
        <p:cNvPr id="275" name="Shape 275"/>
        <p:cNvGrpSpPr/>
        <p:nvPr/>
      </p:nvGrpSpPr>
      <p:grpSpPr>
        <a:xfrm>
          <a:off x="0" y="0"/>
          <a:ext cx="0" cy="0"/>
          <a:chOff x="0" y="0"/>
          <a:chExt cx="0" cy="0"/>
        </a:xfrm>
      </p:grpSpPr>
      <p:sp>
        <p:nvSpPr>
          <p:cNvPr id="276" name="Google Shape;276;p108"/>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108"/>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10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79" name="Google Shape;279;p108"/>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80" name="Google Shape;280;p108"/>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108"/>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Quote Bubble with Text">
  <p:cSld name="Blue Quote Bubble with Text">
    <p:spTree>
      <p:nvGrpSpPr>
        <p:cNvPr id="282" name="Shape 282"/>
        <p:cNvGrpSpPr/>
        <p:nvPr/>
      </p:nvGrpSpPr>
      <p:grpSpPr>
        <a:xfrm>
          <a:off x="0" y="0"/>
          <a:ext cx="0" cy="0"/>
          <a:chOff x="0" y="0"/>
          <a:chExt cx="0" cy="0"/>
        </a:xfrm>
      </p:grpSpPr>
      <p:sp>
        <p:nvSpPr>
          <p:cNvPr id="283" name="Google Shape;283;p109"/>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109"/>
          <p:cNvSpPr txBox="1"/>
          <p:nvPr>
            <p:ph idx="1" type="body"/>
          </p:nvPr>
        </p:nvSpPr>
        <p:spPr>
          <a:xfrm>
            <a:off x="365465" y="2699434"/>
            <a:ext cx="5168280"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109"/>
          <p:cNvSpPr txBox="1"/>
          <p:nvPr>
            <p:ph idx="2" type="body"/>
          </p:nvPr>
        </p:nvSpPr>
        <p:spPr>
          <a:xfrm>
            <a:off x="365465" y="1651482"/>
            <a:ext cx="516828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10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87" name="Google Shape;287;p109"/>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288" name="Google Shape;288;p109"/>
          <p:cNvGrpSpPr/>
          <p:nvPr/>
        </p:nvGrpSpPr>
        <p:grpSpPr>
          <a:xfrm>
            <a:off x="6096000" y="231195"/>
            <a:ext cx="5387212" cy="6395610"/>
            <a:chOff x="585323" y="1281787"/>
            <a:chExt cx="4553837" cy="5406241"/>
          </a:xfrm>
        </p:grpSpPr>
        <p:sp>
          <p:nvSpPr>
            <p:cNvPr id="289" name="Google Shape;289;p109"/>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109"/>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1" name="Google Shape;291;p109"/>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09"/>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09"/>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ullet with photos">
  <p:cSld name="3 bullet with photos">
    <p:spTree>
      <p:nvGrpSpPr>
        <p:cNvPr id="294" name="Shape 294"/>
        <p:cNvGrpSpPr/>
        <p:nvPr/>
      </p:nvGrpSpPr>
      <p:grpSpPr>
        <a:xfrm>
          <a:off x="0" y="0"/>
          <a:ext cx="0" cy="0"/>
          <a:chOff x="0" y="0"/>
          <a:chExt cx="0" cy="0"/>
        </a:xfrm>
      </p:grpSpPr>
      <p:sp>
        <p:nvSpPr>
          <p:cNvPr id="295" name="Google Shape;295;p110"/>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11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97" name="Google Shape;297;p110"/>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98" name="Google Shape;298;p110"/>
          <p:cNvSpPr/>
          <p:nvPr/>
        </p:nvSpPr>
        <p:spPr>
          <a:xfrm>
            <a:off x="835544" y="0"/>
            <a:ext cx="10462549" cy="6857999"/>
          </a:xfrm>
          <a:custGeom>
            <a:rect b="b" l="l" r="r" t="t"/>
            <a:pathLst>
              <a:path extrusionOk="0" h="6857999" w="1046254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110"/>
          <p:cNvSpPr/>
          <p:nvPr/>
        </p:nvSpPr>
        <p:spPr>
          <a:xfrm>
            <a:off x="1628273" y="557463"/>
            <a:ext cx="8935453" cy="5690787"/>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110"/>
          <p:cNvSpPr/>
          <p:nvPr>
            <p:ph idx="2" type="pic"/>
          </p:nvPr>
        </p:nvSpPr>
        <p:spPr>
          <a:xfrm>
            <a:off x="203667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1" name="Google Shape;301;p110"/>
          <p:cNvSpPr/>
          <p:nvPr/>
        </p:nvSpPr>
        <p:spPr>
          <a:xfrm>
            <a:off x="287521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110"/>
          <p:cNvSpPr txBox="1"/>
          <p:nvPr>
            <p:ph idx="1" type="body"/>
          </p:nvPr>
        </p:nvSpPr>
        <p:spPr>
          <a:xfrm>
            <a:off x="228775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110"/>
          <p:cNvSpPr txBox="1"/>
          <p:nvPr>
            <p:ph idx="3" type="body"/>
          </p:nvPr>
        </p:nvSpPr>
        <p:spPr>
          <a:xfrm>
            <a:off x="228775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110"/>
          <p:cNvSpPr txBox="1"/>
          <p:nvPr>
            <p:ph idx="4" type="body"/>
          </p:nvPr>
        </p:nvSpPr>
        <p:spPr>
          <a:xfrm>
            <a:off x="287521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110"/>
          <p:cNvSpPr/>
          <p:nvPr>
            <p:ph idx="5" type="pic"/>
          </p:nvPr>
        </p:nvSpPr>
        <p:spPr>
          <a:xfrm>
            <a:off x="476545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6" name="Google Shape;306;p110"/>
          <p:cNvSpPr/>
          <p:nvPr/>
        </p:nvSpPr>
        <p:spPr>
          <a:xfrm>
            <a:off x="560399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110"/>
          <p:cNvSpPr txBox="1"/>
          <p:nvPr>
            <p:ph idx="6" type="body"/>
          </p:nvPr>
        </p:nvSpPr>
        <p:spPr>
          <a:xfrm>
            <a:off x="501653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110"/>
          <p:cNvSpPr txBox="1"/>
          <p:nvPr>
            <p:ph idx="7" type="body"/>
          </p:nvPr>
        </p:nvSpPr>
        <p:spPr>
          <a:xfrm>
            <a:off x="501653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110"/>
          <p:cNvSpPr txBox="1"/>
          <p:nvPr>
            <p:ph idx="8" type="body"/>
          </p:nvPr>
        </p:nvSpPr>
        <p:spPr>
          <a:xfrm>
            <a:off x="560399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110"/>
          <p:cNvSpPr/>
          <p:nvPr>
            <p:ph idx="9" type="pic"/>
          </p:nvPr>
        </p:nvSpPr>
        <p:spPr>
          <a:xfrm>
            <a:off x="7569410"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1" name="Google Shape;311;p110"/>
          <p:cNvSpPr/>
          <p:nvPr/>
        </p:nvSpPr>
        <p:spPr>
          <a:xfrm>
            <a:off x="8407944"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110"/>
          <p:cNvSpPr txBox="1"/>
          <p:nvPr>
            <p:ph idx="13" type="body"/>
          </p:nvPr>
        </p:nvSpPr>
        <p:spPr>
          <a:xfrm>
            <a:off x="7820489"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110"/>
          <p:cNvSpPr txBox="1"/>
          <p:nvPr>
            <p:ph idx="14" type="body"/>
          </p:nvPr>
        </p:nvSpPr>
        <p:spPr>
          <a:xfrm>
            <a:off x="7820488"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110"/>
          <p:cNvSpPr txBox="1"/>
          <p:nvPr>
            <p:ph idx="15" type="body"/>
          </p:nvPr>
        </p:nvSpPr>
        <p:spPr>
          <a:xfrm>
            <a:off x="8407945"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white &amp; green">
  <p:cSld name="Large photo with text - white &amp; green">
    <p:spTree>
      <p:nvGrpSpPr>
        <p:cNvPr id="315" name="Shape 315"/>
        <p:cNvGrpSpPr/>
        <p:nvPr/>
      </p:nvGrpSpPr>
      <p:grpSpPr>
        <a:xfrm>
          <a:off x="0" y="0"/>
          <a:ext cx="0" cy="0"/>
          <a:chOff x="0" y="0"/>
          <a:chExt cx="0" cy="0"/>
        </a:xfrm>
      </p:grpSpPr>
      <p:sp>
        <p:nvSpPr>
          <p:cNvPr id="316" name="Google Shape;316;p111"/>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111"/>
          <p:cNvSpPr/>
          <p:nvPr/>
        </p:nvSpPr>
        <p:spPr>
          <a:xfrm>
            <a:off x="6753" y="0"/>
            <a:ext cx="8764172"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111"/>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9" name="Google Shape;319;p111"/>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111"/>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11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2" name="Google Shape;322;p11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23" name="Google Shape;323;p111"/>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yellow">
  <p:cSld name="4 photos with text - yellow">
    <p:spTree>
      <p:nvGrpSpPr>
        <p:cNvPr id="324" name="Shape 324"/>
        <p:cNvGrpSpPr/>
        <p:nvPr/>
      </p:nvGrpSpPr>
      <p:grpSpPr>
        <a:xfrm>
          <a:off x="0" y="0"/>
          <a:ext cx="0" cy="0"/>
          <a:chOff x="0" y="0"/>
          <a:chExt cx="0" cy="0"/>
        </a:xfrm>
      </p:grpSpPr>
      <p:sp>
        <p:nvSpPr>
          <p:cNvPr id="325" name="Google Shape;325;p112"/>
          <p:cNvSpPr/>
          <p:nvPr/>
        </p:nvSpPr>
        <p:spPr>
          <a:xfrm>
            <a:off x="20821"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112"/>
          <p:cNvSpPr/>
          <p:nvPr/>
        </p:nvSpPr>
        <p:spPr>
          <a:xfrm>
            <a:off x="4149969" y="0"/>
            <a:ext cx="3404382"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112"/>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8" name="Google Shape;328;p112"/>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9" name="Google Shape;329;p112"/>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0" name="Google Shape;330;p112"/>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31" name="Google Shape;331;p112"/>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32" name="Google Shape;332;p112"/>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33" name="Google Shape;333;p112"/>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112"/>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purple">
  <p:cSld name="Blue speech bubble on purple">
    <p:spTree>
      <p:nvGrpSpPr>
        <p:cNvPr id="335" name="Shape 335"/>
        <p:cNvGrpSpPr/>
        <p:nvPr/>
      </p:nvGrpSpPr>
      <p:grpSpPr>
        <a:xfrm>
          <a:off x="0" y="0"/>
          <a:ext cx="0" cy="0"/>
          <a:chOff x="0" y="0"/>
          <a:chExt cx="0" cy="0"/>
        </a:xfrm>
      </p:grpSpPr>
      <p:sp>
        <p:nvSpPr>
          <p:cNvPr id="336" name="Google Shape;336;p113"/>
          <p:cNvSpPr/>
          <p:nvPr/>
        </p:nvSpPr>
        <p:spPr>
          <a:xfrm>
            <a:off x="1" y="0"/>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37" name="Google Shape;337;p113"/>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38" name="Google Shape;338;p11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39" name="Google Shape;339;p113"/>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113"/>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1" name="Google Shape;341;p113"/>
          <p:cNvGrpSpPr/>
          <p:nvPr/>
        </p:nvGrpSpPr>
        <p:grpSpPr>
          <a:xfrm>
            <a:off x="585323" y="292419"/>
            <a:ext cx="5387212" cy="6395610"/>
            <a:chOff x="585323" y="1281787"/>
            <a:chExt cx="4553837" cy="5406241"/>
          </a:xfrm>
        </p:grpSpPr>
        <p:sp>
          <p:nvSpPr>
            <p:cNvPr id="342" name="Google Shape;342;p113"/>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113"/>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4" name="Google Shape;344;p113"/>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113"/>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113"/>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pink &amp; white">
  <p:cSld name="4 photos with text - pink &amp; white">
    <p:spTree>
      <p:nvGrpSpPr>
        <p:cNvPr id="347" name="Shape 347"/>
        <p:cNvGrpSpPr/>
        <p:nvPr/>
      </p:nvGrpSpPr>
      <p:grpSpPr>
        <a:xfrm>
          <a:off x="0" y="0"/>
          <a:ext cx="0" cy="0"/>
          <a:chOff x="0" y="0"/>
          <a:chExt cx="0" cy="0"/>
        </a:xfrm>
      </p:grpSpPr>
      <p:sp>
        <p:nvSpPr>
          <p:cNvPr id="348" name="Google Shape;348;p114"/>
          <p:cNvSpPr/>
          <p:nvPr/>
        </p:nvSpPr>
        <p:spPr>
          <a:xfrm>
            <a:off x="0" y="0"/>
            <a:ext cx="6542926"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114"/>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0" name="Google Shape;350;p114"/>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1" name="Google Shape;351;p114"/>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2" name="Google Shape;352;p114"/>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53" name="Google Shape;353;p114"/>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4" name="Google Shape;354;p11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55" name="Google Shape;355;p114"/>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114"/>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pink">
  <p:cSld name="2 photos with text - pink">
    <p:spTree>
      <p:nvGrpSpPr>
        <p:cNvPr id="357" name="Shape 357"/>
        <p:cNvGrpSpPr/>
        <p:nvPr/>
      </p:nvGrpSpPr>
      <p:grpSpPr>
        <a:xfrm>
          <a:off x="0" y="0"/>
          <a:ext cx="0" cy="0"/>
          <a:chOff x="0" y="0"/>
          <a:chExt cx="0" cy="0"/>
        </a:xfrm>
      </p:grpSpPr>
      <p:sp>
        <p:nvSpPr>
          <p:cNvPr id="358" name="Google Shape;358;p115"/>
          <p:cNvSpPr/>
          <p:nvPr/>
        </p:nvSpPr>
        <p:spPr>
          <a:xfrm>
            <a:off x="0" y="0"/>
            <a:ext cx="1219199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11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60" name="Google Shape;360;p115"/>
          <p:cNvCxnSpPr/>
          <p:nvPr/>
        </p:nvCxnSpPr>
        <p:spPr>
          <a:xfrm>
            <a:off x="386062" y="6472844"/>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61" name="Google Shape;361;p115"/>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2" name="Google Shape;362;p115"/>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3" name="Google Shape;363;p115"/>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15"/>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Yellow">
  <p:cSld name="Text Only Slide - Vertical - Yellow">
    <p:spTree>
      <p:nvGrpSpPr>
        <p:cNvPr id="40" name="Shape 40"/>
        <p:cNvGrpSpPr/>
        <p:nvPr/>
      </p:nvGrpSpPr>
      <p:grpSpPr>
        <a:xfrm>
          <a:off x="0" y="0"/>
          <a:ext cx="0" cy="0"/>
          <a:chOff x="0" y="0"/>
          <a:chExt cx="0" cy="0"/>
        </a:xfrm>
      </p:grpSpPr>
      <p:sp>
        <p:nvSpPr>
          <p:cNvPr id="41" name="Google Shape;41;p80"/>
          <p:cNvSpPr/>
          <p:nvPr/>
        </p:nvSpPr>
        <p:spPr>
          <a:xfrm>
            <a:off x="0" y="0"/>
            <a:ext cx="3482399" cy="6879688"/>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 name="Google Shape;42;p8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43" name="Google Shape;43;p80"/>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44" name="Google Shape;44;p80"/>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white">
  <p:cSld name="2 photos with text - white">
    <p:spTree>
      <p:nvGrpSpPr>
        <p:cNvPr id="365" name="Shape 365"/>
        <p:cNvGrpSpPr/>
        <p:nvPr/>
      </p:nvGrpSpPr>
      <p:grpSpPr>
        <a:xfrm>
          <a:off x="0" y="0"/>
          <a:ext cx="0" cy="0"/>
          <a:chOff x="0" y="0"/>
          <a:chExt cx="0" cy="0"/>
        </a:xfrm>
      </p:grpSpPr>
      <p:sp>
        <p:nvSpPr>
          <p:cNvPr id="366" name="Google Shape;366;p11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67" name="Google Shape;367;p116"/>
          <p:cNvCxnSpPr/>
          <p:nvPr/>
        </p:nvCxnSpPr>
        <p:spPr>
          <a:xfrm>
            <a:off x="386062" y="6472844"/>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68" name="Google Shape;368;p116"/>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9" name="Google Shape;369;p116"/>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0" name="Google Shape;370;p116"/>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116"/>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Blue">
  <p:cSld name="Text Only Slide - Blue">
    <p:spTree>
      <p:nvGrpSpPr>
        <p:cNvPr id="372" name="Shape 372"/>
        <p:cNvGrpSpPr/>
        <p:nvPr/>
      </p:nvGrpSpPr>
      <p:grpSpPr>
        <a:xfrm>
          <a:off x="0" y="0"/>
          <a:ext cx="0" cy="0"/>
          <a:chOff x="0" y="0"/>
          <a:chExt cx="0" cy="0"/>
        </a:xfrm>
      </p:grpSpPr>
      <p:sp>
        <p:nvSpPr>
          <p:cNvPr id="373" name="Google Shape;373;p117"/>
          <p:cNvSpPr/>
          <p:nvPr/>
        </p:nvSpPr>
        <p:spPr>
          <a:xfrm>
            <a:off x="8946" y="0"/>
            <a:ext cx="12183054" cy="170237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11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75" name="Google Shape;375;p117"/>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76" name="Google Shape;376;p117"/>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117"/>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Yellow">
  <p:cSld name="Text Only Slide - Yellow">
    <p:spTree>
      <p:nvGrpSpPr>
        <p:cNvPr id="378" name="Shape 378"/>
        <p:cNvGrpSpPr/>
        <p:nvPr/>
      </p:nvGrpSpPr>
      <p:grpSpPr>
        <a:xfrm>
          <a:off x="0" y="0"/>
          <a:ext cx="0" cy="0"/>
          <a:chOff x="0" y="0"/>
          <a:chExt cx="0" cy="0"/>
        </a:xfrm>
      </p:grpSpPr>
      <p:sp>
        <p:nvSpPr>
          <p:cNvPr id="379" name="Google Shape;379;p118"/>
          <p:cNvSpPr/>
          <p:nvPr/>
        </p:nvSpPr>
        <p:spPr>
          <a:xfrm>
            <a:off x="8946" y="0"/>
            <a:ext cx="12183054" cy="1702371"/>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11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81" name="Google Shape;381;p118"/>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82" name="Google Shape;382;p118"/>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118"/>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White">
  <p:cSld name="Phone - Text - White">
    <p:spTree>
      <p:nvGrpSpPr>
        <p:cNvPr id="384" name="Shape 384"/>
        <p:cNvGrpSpPr/>
        <p:nvPr/>
      </p:nvGrpSpPr>
      <p:grpSpPr>
        <a:xfrm>
          <a:off x="0" y="0"/>
          <a:ext cx="0" cy="0"/>
          <a:chOff x="0" y="0"/>
          <a:chExt cx="0" cy="0"/>
        </a:xfrm>
      </p:grpSpPr>
      <p:sp>
        <p:nvSpPr>
          <p:cNvPr id="385" name="Google Shape;385;p119"/>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19"/>
          <p:cNvSpPr/>
          <p:nvPr/>
        </p:nvSpPr>
        <p:spPr>
          <a:xfrm>
            <a:off x="0" y="-10844"/>
            <a:ext cx="9527210"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119"/>
          <p:cNvSpPr txBox="1"/>
          <p:nvPr>
            <p:ph idx="1" type="body"/>
          </p:nvPr>
        </p:nvSpPr>
        <p:spPr>
          <a:xfrm>
            <a:off x="3373937" y="145292"/>
            <a:ext cx="558512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119"/>
          <p:cNvSpPr txBox="1"/>
          <p:nvPr>
            <p:ph idx="2" type="body"/>
          </p:nvPr>
        </p:nvSpPr>
        <p:spPr>
          <a:xfrm>
            <a:off x="3373937" y="1301327"/>
            <a:ext cx="5585128"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89" name="Google Shape;389;p119"/>
          <p:cNvPicPr preferRelativeResize="0"/>
          <p:nvPr/>
        </p:nvPicPr>
        <p:blipFill rotWithShape="1">
          <a:blip r:embed="rId2">
            <a:alphaModFix/>
          </a:blip>
          <a:srcRect b="0" l="0" r="0" t="0"/>
          <a:stretch/>
        </p:blipFill>
        <p:spPr>
          <a:xfrm>
            <a:off x="-1569830" y="327538"/>
            <a:ext cx="6199242" cy="6131859"/>
          </a:xfrm>
          <a:prstGeom prst="rect">
            <a:avLst/>
          </a:prstGeom>
          <a:noFill/>
          <a:ln>
            <a:noFill/>
          </a:ln>
        </p:spPr>
      </p:pic>
      <p:sp>
        <p:nvSpPr>
          <p:cNvPr id="390" name="Google Shape;390;p119"/>
          <p:cNvSpPr/>
          <p:nvPr>
            <p:ph idx="3" type="pic"/>
          </p:nvPr>
        </p:nvSpPr>
        <p:spPr>
          <a:xfrm>
            <a:off x="362441" y="1318881"/>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91" name="Google Shape;391;p11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92" name="Google Shape;392;p11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hite">
  <p:cSld name="Text slide - white">
    <p:spTree>
      <p:nvGrpSpPr>
        <p:cNvPr id="46" name="Shape 46"/>
        <p:cNvGrpSpPr/>
        <p:nvPr/>
      </p:nvGrpSpPr>
      <p:grpSpPr>
        <a:xfrm>
          <a:off x="0" y="0"/>
          <a:ext cx="0" cy="0"/>
          <a:chOff x="0" y="0"/>
          <a:chExt cx="0" cy="0"/>
        </a:xfrm>
      </p:grpSpPr>
      <p:sp>
        <p:nvSpPr>
          <p:cNvPr id="47" name="Google Shape;47;p8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48" name="Google Shape;48;p8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49" name="Google Shape;49;p81"/>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 name="Google Shape;50;p81"/>
          <p:cNvSpPr txBox="1"/>
          <p:nvPr>
            <p:ph idx="1" type="body"/>
          </p:nvPr>
        </p:nvSpPr>
        <p:spPr>
          <a:xfrm>
            <a:off x="508178" y="3429000"/>
            <a:ext cx="10985483"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1"/>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Pink">
  <p:cSld name="Vertical Photo - Text - Pink">
    <p:spTree>
      <p:nvGrpSpPr>
        <p:cNvPr id="52" name="Shape 52"/>
        <p:cNvGrpSpPr/>
        <p:nvPr/>
      </p:nvGrpSpPr>
      <p:grpSpPr>
        <a:xfrm>
          <a:off x="0" y="0"/>
          <a:ext cx="0" cy="0"/>
          <a:chOff x="0" y="0"/>
          <a:chExt cx="0" cy="0"/>
        </a:xfrm>
      </p:grpSpPr>
      <p:sp>
        <p:nvSpPr>
          <p:cNvPr id="53" name="Google Shape;53;p82"/>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 name="Google Shape;54;p82"/>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 name="Google Shape;55;p82"/>
          <p:cNvSpPr txBox="1"/>
          <p:nvPr>
            <p:ph idx="1" type="body"/>
          </p:nvPr>
        </p:nvSpPr>
        <p:spPr>
          <a:xfrm>
            <a:off x="5359398" y="2230946"/>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82"/>
          <p:cNvSpPr txBox="1"/>
          <p:nvPr>
            <p:ph idx="2" type="body"/>
          </p:nvPr>
        </p:nvSpPr>
        <p:spPr>
          <a:xfrm>
            <a:off x="5359400" y="3431298"/>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7" name="Google Shape;57;p82"/>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58" name="Google Shape;58;p82"/>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59" name="Google Shape;59;p82"/>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82"/>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White">
  <p:cSld name="Phone - Laptop - White">
    <p:spTree>
      <p:nvGrpSpPr>
        <p:cNvPr id="61" name="Shape 61"/>
        <p:cNvGrpSpPr/>
        <p:nvPr/>
      </p:nvGrpSpPr>
      <p:grpSpPr>
        <a:xfrm>
          <a:off x="0" y="0"/>
          <a:ext cx="0" cy="0"/>
          <a:chOff x="0" y="0"/>
          <a:chExt cx="0" cy="0"/>
        </a:xfrm>
      </p:grpSpPr>
      <p:sp>
        <p:nvSpPr>
          <p:cNvPr id="62" name="Google Shape;62;p83"/>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 screen&#10;&#10;Description automatically generated" id="63" name="Google Shape;63;p83"/>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cxnSp>
        <p:nvCxnSpPr>
          <p:cNvPr id="64" name="Google Shape;64;p83"/>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65" name="Google Shape;65;p8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66" name="Google Shape;66;p83"/>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83"/>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83"/>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p:cSld name="Circle Photo with text - White">
    <p:spTree>
      <p:nvGrpSpPr>
        <p:cNvPr id="69" name="Shape 69"/>
        <p:cNvGrpSpPr/>
        <p:nvPr/>
      </p:nvGrpSpPr>
      <p:grpSpPr>
        <a:xfrm>
          <a:off x="0" y="0"/>
          <a:ext cx="0" cy="0"/>
          <a:chOff x="0" y="0"/>
          <a:chExt cx="0" cy="0"/>
        </a:xfrm>
      </p:grpSpPr>
      <p:sp>
        <p:nvSpPr>
          <p:cNvPr id="70" name="Google Shape;70;p8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71" name="Google Shape;71;p8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72" name="Google Shape;72;p84"/>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84"/>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84"/>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p:cSld name="Text with photo - Blue">
    <p:spTree>
      <p:nvGrpSpPr>
        <p:cNvPr id="76" name="Shape 76"/>
        <p:cNvGrpSpPr/>
        <p:nvPr/>
      </p:nvGrpSpPr>
      <p:grpSpPr>
        <a:xfrm>
          <a:off x="0" y="0"/>
          <a:ext cx="0" cy="0"/>
          <a:chOff x="0" y="0"/>
          <a:chExt cx="0" cy="0"/>
        </a:xfrm>
      </p:grpSpPr>
      <p:sp>
        <p:nvSpPr>
          <p:cNvPr id="77" name="Google Shape;77;p85"/>
          <p:cNvSpPr/>
          <p:nvPr/>
        </p:nvSpPr>
        <p:spPr>
          <a:xfrm>
            <a:off x="0" y="269"/>
            <a:ext cx="12192000" cy="685773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78" name="Google Shape;78;p85"/>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85"/>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 name="Google Shape;80;p85"/>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8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83" name="Google Shape;83;p85"/>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hyperlink" Target="https://www.worldbank.org/en/topic/poverty/overvie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hyperlink" Target="https://lifewater.org/blog/9-world-poverty-statistics-to-know-today/#:~:text=%231.,international%20line%20for%20extreme%20poverty.&amp;text=In%20Sub%2DSaharan%20Africa%2C%2041,living%20at%20less%20than%20%241.90." TargetMode="Externa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hyperlink" Target="https://www.nesta.org.uk/feature/mapping-digital-social-innovation/mapping-dsi-skills-and-learning/" TargetMode="Externa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www.fao.org/3/ca1040en/CA1040EN.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hyperlink" Target="https://searchcio.techtarget.com/definition/ICT-information-and-communications-technology-or-technologies" TargetMode="Externa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hyperlink" Target="https://www.technoserve.org/blog/digital-training-keeps-mother-daughters-business-ope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www.technoserve.org/blog/can-drones-change-africas-agricultural-future-2/" TargetMode="External"/><Relationship Id="rId4" Type="http://schemas.openxmlformats.org/officeDocument/2006/relationships/hyperlink" Target="https://www.technoserve.org/blog/5-ways-technology-is-fighting-global-povert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s://en.wikipedia.org/wiki/Smart_contract" TargetMode="External"/><Relationship Id="rId4" Type="http://schemas.openxmlformats.org/officeDocument/2006/relationships/hyperlink" Target="https://hundred.org/en/innovations/making-ghanaian-girls-great-mgcubed#2885137f" TargetMode="External"/><Relationship Id="rId5" Type="http://schemas.openxmlformats.org/officeDocument/2006/relationships/hyperlink" Target="https://smallbusiness.co.uk/entrepreneur-environment-eco-princes-trust-2544109/"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hyperlink" Target="https://www.technoserve.org/our-work/projects/connected-farmer-alliance/" TargetMode="External"/><Relationship Id="rId4" Type="http://schemas.openxmlformats.org/officeDocument/2006/relationships/hyperlink" Target="https://farmingfirst.org/2019/11/three-ways-to-make-technology-inclusive-for-smallholder-farmer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socialmetricscommission.org.uk/wp-content/uploads/2019/07/SMC_measuring-poverty-201908_full-report.pdf#page=25" TargetMode="External"/><Relationship Id="rId4" Type="http://schemas.openxmlformats.org/officeDocument/2006/relationships/hyperlink" Target="https://www.theguardian.com/society/2020/nov/30/almost-700000-driven-poverty-covid-crisis-uk-study" TargetMode="External"/><Relationship Id="rId5" Type="http://schemas.openxmlformats.org/officeDocument/2006/relationships/hyperlink" Target="https://fullfact.org/economy/poverty-uk-guide-facts-and-figur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feebris.com/" TargetMode="External"/><Relationship Id="rId4" Type="http://schemas.openxmlformats.org/officeDocument/2006/relationships/hyperlink" Target="http://neurolove.org/" TargetMode="External"/><Relationship Id="rId5" Type="http://schemas.openxmlformats.org/officeDocument/2006/relationships/hyperlink" Target="https://peppy.health/" TargetMode="External"/><Relationship Id="rId6" Type="http://schemas.openxmlformats.org/officeDocument/2006/relationships/hyperlink" Target="https://www.vinehealth.ai/" TargetMode="External"/><Relationship Id="rId7" Type="http://schemas.openxmlformats.org/officeDocument/2006/relationships/hyperlink" Target="https://beam.org/" TargetMode="External"/><Relationship Id="rId8" Type="http://schemas.openxmlformats.org/officeDocument/2006/relationships/hyperlink" Target="https://www.gov.uk/government/news/digital-innovations-tested-to-support-vulnerable-people-during-covid-19-outbrea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9.jpg"/><Relationship Id="rId4" Type="http://schemas.openxmlformats.org/officeDocument/2006/relationships/hyperlink" Target="https://cdn.wfp.org/2020/school-feeding-map/index.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hyperlink" Target="https://en.wikipedia.org/wiki/Stunted_growth" TargetMode="External"/><Relationship Id="rId4" Type="http://schemas.openxmlformats.org/officeDocument/2006/relationships/hyperlink" Target="https://en.wikipedia.org/wiki/Starvation" TargetMode="External"/><Relationship Id="rId5" Type="http://schemas.openxmlformats.org/officeDocument/2006/relationships/hyperlink" Target="https://www.un.org/en/sections/issues-depth/food/index.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hyperlink" Target="https://wwf.panda.org/discover/our_focus/food_practice/?gclid=CjwKCAiA9vOABhBfEiwATCi7GIuiZH6-1xRKdhlM2IQlIEvNmPSho-6UYfGO9H4Lj8XVXyB_rsxHFhoCBtYQAvD_BwE" TargetMode="Externa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hyperlink" Target="http://siteresources.worldbank.org/INTARD/Resources/MissingFoods10_web.pdf" TargetMode="External"/><Relationship Id="rId4" Type="http://schemas.openxmlformats.org/officeDocument/2006/relationships/hyperlink" Target="https://www.hks.harvard.edu/sites/default/files/degree%20programs/MPP/files/17%203%20MPP_PAE_Agustin%20Viola_Scaling%20Up%20Post-Harvest%20Losses%20Interventions%20in%20Uganda%20Through%20Market%20Forces.pdf" TargetMode="External"/><Relationship Id="rId5" Type="http://schemas.openxmlformats.org/officeDocument/2006/relationships/hyperlink" Target="https://wwf.panda.org/discover/our_focus/food_practice/?gclid=CjwKCAiA9vOABhBfEiwATCi7GIuiZH6-1xRKdhlM2IQlIEvNmPSho-6UYfGO9H4Lj8XVXyB_rsxHFhoCBtYQAvD_BwE" TargetMode="External"/><Relationship Id="rId6"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hyperlink" Target="https://en.smartcampo.group/" TargetMode="Externa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hyperlink" Target="https://gebiedonline.nl/" TargetMode="External"/><Relationship Id="rId4" Type="http://schemas.openxmlformats.org/officeDocument/2006/relationships/hyperlink" Target="https://www.farmhack.nl/" TargetMode="External"/><Relationship Id="rId5" Type="http://schemas.openxmlformats.org/officeDocument/2006/relationships/hyperlink" Target="https://www.sustainweb.org/foodcoops/" TargetMode="External"/><Relationship Id="rId6" Type="http://schemas.openxmlformats.org/officeDocument/2006/relationships/hyperlink" Target="https://www.openfoodnetwork.org/" TargetMode="External"/><Relationship Id="rId7"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hyperlink" Target="https://food.cloud/" TargetMode="External"/><Relationship Id="rId4" Type="http://schemas.openxmlformats.org/officeDocument/2006/relationships/image" Target="../media/image26.png"/><Relationship Id="rId5" Type="http://schemas.openxmlformats.org/officeDocument/2006/relationships/hyperlink" Target="https://food.cloud/" TargetMode="External"/><Relationship Id="rId6" Type="http://schemas.openxmlformats.org/officeDocument/2006/relationships/image" Target="../media/image32.jpg"/><Relationship Id="rId7" Type="http://schemas.openxmlformats.org/officeDocument/2006/relationships/hyperlink" Target="https://www.recyclingwasteworld.co.uk/interviews/how-foodcloud-is-using-technology-to-reduce-food-waste/182933/"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hyperlink" Target="https://food.cloud/the-problem/" TargetMode="External"/><Relationship Id="rId4" Type="http://schemas.openxmlformats.org/officeDocument/2006/relationships/hyperlink" Target="https://food.cloud/general-faq-foodcloud/" TargetMode="External"/><Relationship Id="rId5" Type="http://schemas.openxmlformats.org/officeDocument/2006/relationships/hyperlink" Target="https://food.cloud/foodcloud-technology-platform/" TargetMode="External"/><Relationship Id="rId6" Type="http://schemas.openxmlformats.org/officeDocument/2006/relationships/hyperlink" Target="https://food.clou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s://sdgs.un.org/goals/goal3" TargetMode="External"/><Relationship Id="rId4" Type="http://schemas.openxmlformats.org/officeDocument/2006/relationships/hyperlink" Target="https://walkinourshoes.org/mental-health-challenges/" TargetMode="External"/><Relationship Id="rId5" Type="http://schemas.openxmlformats.org/officeDocument/2006/relationships/hyperlink" Target="https://walkinourshoes.org/mental-health-challenges/" TargetMode="External"/><Relationship Id="rId6" Type="http://schemas.openxmlformats.org/officeDocument/2006/relationships/image" Target="../media/image42.jpg"/><Relationship Id="rId7"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s://digitalsocial.eu/images/upload/13-Health%20and%20care%20(1).pdf" TargetMode="Externa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hyperlink" Target="https://www.tommigame.com/" TargetMode="External"/><Relationship Id="rId4" Type="http://schemas.openxmlformats.org/officeDocument/2006/relationships/hyperlink" Target="https://www.cancerresearchuk.org/about-us/cancer-news/press-release/2014-02-04-cancer-research-uk-launches-spaceship-smartphone-game-to-seek-cancer-cures" TargetMode="External"/><Relationship Id="rId5" Type="http://schemas.openxmlformats.org/officeDocument/2006/relationships/hyperlink" Target="http://www.angioedemaereditario.org/associazione-e-servizi/servizi/diario-elettronico-degli-attacchi/" TargetMode="External"/><Relationship Id="rId6" Type="http://schemas.openxmlformats.org/officeDocument/2006/relationships/hyperlink" Target="https://3dprint.com/208879/stratasys-va-prosthetics-interview/" TargetMode="External"/><Relationship Id="rId7"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hyperlink" Target="https://www.tommigame.com/" TargetMode="External"/><Relationship Id="rId4" Type="http://schemas.openxmlformats.org/officeDocument/2006/relationships/image" Target="../media/image38.png"/><Relationship Id="rId5"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hyperlink" Target="https://www.neurobell.com/" TargetMode="External"/><Relationship Id="rId4" Type="http://schemas.openxmlformats.org/officeDocument/2006/relationships/hyperlink" Target="https://youtu.be/eW7U6hUDnV8" TargetMode="External"/><Relationship Id="rId5" Type="http://schemas.openxmlformats.org/officeDocument/2006/relationships/image" Target="../media/image36.png"/><Relationship Id="rId6"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hyperlink" Target="https://bitherit.com/" TargetMode="External"/><Relationship Id="rId4" Type="http://schemas.openxmlformats.org/officeDocument/2006/relationships/image" Target="../media/image35.jpg"/><Relationship Id="rId5" Type="http://schemas.openxmlformats.org/officeDocument/2006/relationships/hyperlink" Target="https://www.thinkbusiness.ie/articles/cork-student-neurobell-ireland-student-entrepreneur-awards/" TargetMode="External"/><Relationship Id="rId6" Type="http://schemas.openxmlformats.org/officeDocument/2006/relationships/image" Target="../media/image3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hyperlink" Target="https://unmind.com/company" TargetMode="External"/><Relationship Id="rId4" Type="http://schemas.openxmlformats.org/officeDocument/2006/relationships/hyperlink" Target="https://youtu.be/lFnO8wowr-A" TargetMode="External"/><Relationship Id="rId5"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6.jpg"/><Relationship Id="rId4" Type="http://schemas.openxmlformats.org/officeDocument/2006/relationships/hyperlink" Target="https://unmind.com/compan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hyperlink" Target="https://youtu.be/nfdrnggoXg4" TargetMode="External"/><Relationship Id="rId4" Type="http://schemas.openxmlformats.org/officeDocument/2006/relationships/image" Target="../media/image51.png"/><Relationship Id="rId5"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48.jpg"/><Relationship Id="rId4" Type="http://schemas.openxmlformats.org/officeDocument/2006/relationships/hyperlink" Target="https://mindler.se/?gclid=CjwKCAiA9vOABhBfEiwATCi7GFdtrHXhz4vtu8OyaCoT4UhBzIZKNbQpBW5zksa9DWteilrweUYi7BoChAgQAvD_BwE" TargetMode="External"/><Relationship Id="rId9" Type="http://schemas.openxmlformats.org/officeDocument/2006/relationships/hyperlink" Target="https://www.medicalstartups.org/startup/cneuro/" TargetMode="External"/><Relationship Id="rId5" Type="http://schemas.openxmlformats.org/officeDocument/2006/relationships/hyperlink" Target="https://www.medicalstartups.org/startup/mindler/" TargetMode="External"/><Relationship Id="rId6" Type="http://schemas.openxmlformats.org/officeDocument/2006/relationships/image" Target="../media/image45.jpg"/><Relationship Id="rId7" Type="http://schemas.openxmlformats.org/officeDocument/2006/relationships/hyperlink" Target="https://www.cneuro.com/" TargetMode="External"/><Relationship Id="rId8" Type="http://schemas.openxmlformats.org/officeDocument/2006/relationships/hyperlink" Target="https://www.medicalstartups.org/startup/cneuro/" TargetMode="External"/><Relationship Id="rId11" Type="http://schemas.openxmlformats.org/officeDocument/2006/relationships/hyperlink" Target="https://www.healios.org.uk/" TargetMode="External"/><Relationship Id="rId10" Type="http://schemas.openxmlformats.org/officeDocument/2006/relationships/image" Target="../media/image44.jpg"/><Relationship Id="rId12" Type="http://schemas.openxmlformats.org/officeDocument/2006/relationships/hyperlink" Target="https://www.medicalstartups.org/startup/healio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hyperlink" Target="https://sdgs.un.org/goals/goal4" TargetMode="External"/><Relationship Id="rId4" Type="http://schemas.openxmlformats.org/officeDocument/2006/relationships/hyperlink" Target="https://sdgs.un.org/goals/goal4"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hyperlink" Target="https://hegartymaths.com/" TargetMode="External"/><Relationship Id="rId4" Type="http://schemas.openxmlformats.org/officeDocument/2006/relationships/hyperlink" Target="https://www.bookinprogress.org/" TargetMode="External"/><Relationship Id="rId9" Type="http://schemas.openxmlformats.org/officeDocument/2006/relationships/hyperlink" Target="https://www.nesta.org.uk/feature/mapping-digital-social-innovation/mapping-dsi-skills-and-learning/" TargetMode="External"/><Relationship Id="rId5" Type="http://schemas.openxmlformats.org/officeDocument/2006/relationships/hyperlink" Target="https://www.theaccessproject.org.uk/" TargetMode="External"/><Relationship Id="rId6" Type="http://schemas.openxmlformats.org/officeDocument/2006/relationships/hyperlink" Target="http://www.wholeeducation.org/pages/story/peoples_stories/767,863/language_futures.html" TargetMode="External"/><Relationship Id="rId7" Type="http://schemas.openxmlformats.org/officeDocument/2006/relationships/hyperlink" Target="https://www.goodthingsfoundation.org/" TargetMode="External"/><Relationship Id="rId8" Type="http://schemas.openxmlformats.org/officeDocument/2006/relationships/hyperlink" Target="http://frsi.org.pl/" TargetMode="External"/><Relationship Id="rId10"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hyperlink" Target="https://dscax.com/courses/product-design/vinh-truong/enso-the-guided-play-toolkit/" TargetMode="External"/><Relationship Id="rId4" Type="http://schemas.openxmlformats.org/officeDocument/2006/relationships/hyperlink" Target="https://dscax.com/courses/product-design/vinh-truong/enso-the-guided-play-toolkit/" TargetMode="External"/><Relationship Id="rId5" Type="http://schemas.openxmlformats.org/officeDocument/2006/relationships/image" Target="../media/image52.png"/><Relationship Id="rId6" Type="http://schemas.openxmlformats.org/officeDocument/2006/relationships/image" Target="../media/image4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hyperlink" Target="https://www.daycape.com/about-us/" TargetMode="External"/><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2.xml"/><Relationship Id="rId3" Type="http://schemas.openxmlformats.org/officeDocument/2006/relationships/hyperlink" Target="https://youtu.be/1yzAmUnYCaw" TargetMode="External"/><Relationship Id="rId4" Type="http://schemas.openxmlformats.org/officeDocument/2006/relationships/image" Target="../media/image47.png"/><Relationship Id="rId5"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hyperlink" Target="https://sdgs.un.org/goals/goal5" TargetMode="External"/><Relationship Id="rId4" Type="http://schemas.openxmlformats.org/officeDocument/2006/relationships/hyperlink" Target="https://en.unesco.org/news/digital-technologies-ally-gender-equality" TargetMode="External"/><Relationship Id="rId5" Type="http://schemas.openxmlformats.org/officeDocument/2006/relationships/hyperlink" Target="https://www.one.org/international/blog/women-activists-gender-gap/?gclid=Cj0KCQiAmfmABhCHARIsACwPRACnhD-ItjDv0C8nzQVfjaKFxbYMkVNbKqRmy3-62Rho2yaQcQl1kwMaAlkOEALw_wcB"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hyperlink" Target="https://www.unwomen.org/-/media/headquarters/attachments/sections/library/publications/2019/innovation-for-gender-equality-en.pdf?la=en&amp;vs=733" TargetMode="External"/><Relationship Id="rId4"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43.png"/><Relationship Id="rId4" Type="http://schemas.openxmlformats.org/officeDocument/2006/relationships/hyperlink" Target="https://sdgs.un.org/goals/goal7" TargetMode="External"/><Relationship Id="rId9" Type="http://schemas.openxmlformats.org/officeDocument/2006/relationships/image" Target="../media/image64.png"/><Relationship Id="rId5" Type="http://schemas.openxmlformats.org/officeDocument/2006/relationships/image" Target="../media/image49.png"/><Relationship Id="rId6" Type="http://schemas.openxmlformats.org/officeDocument/2006/relationships/hyperlink" Target="https://sdgs.un.org/goals/goal8" TargetMode="External"/><Relationship Id="rId7" Type="http://schemas.openxmlformats.org/officeDocument/2006/relationships/image" Target="../media/image59.png"/><Relationship Id="rId8" Type="http://schemas.openxmlformats.org/officeDocument/2006/relationships/hyperlink" Target="https://sdgs.un.org/goals/goal10" TargetMode="External"/><Relationship Id="rId11" Type="http://schemas.openxmlformats.org/officeDocument/2006/relationships/image" Target="../media/image68.png"/><Relationship Id="rId10" Type="http://schemas.openxmlformats.org/officeDocument/2006/relationships/hyperlink" Target="https://sdgs.un.org/goals/goal9" TargetMode="External"/><Relationship Id="rId13" Type="http://schemas.openxmlformats.org/officeDocument/2006/relationships/image" Target="../media/image10.png"/><Relationship Id="rId12" Type="http://schemas.openxmlformats.org/officeDocument/2006/relationships/hyperlink" Target="https://sdgs.un.org/goals" TargetMode="External"/><Relationship Id="rId15" Type="http://schemas.openxmlformats.org/officeDocument/2006/relationships/hyperlink" Target="https://sdgs.un.org/goals/goal11" TargetMode="External"/><Relationship Id="rId14" Type="http://schemas.openxmlformats.org/officeDocument/2006/relationships/hyperlink" Target="https://sdgs.un.org/goals" TargetMode="External"/><Relationship Id="rId16"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hyperlink" Target="https://sdgs.un.org/goals/goal7" TargetMode="External"/><Relationship Id="rId4" Type="http://schemas.openxmlformats.org/officeDocument/2006/relationships/hyperlink" Target="https://sdgs.un.org/goals/goal8" TargetMode="External"/><Relationship Id="rId9" Type="http://schemas.openxmlformats.org/officeDocument/2006/relationships/image" Target="../media/image73.jpg"/><Relationship Id="rId5" Type="http://schemas.openxmlformats.org/officeDocument/2006/relationships/hyperlink" Target="https://sdgs.un.org/goals/goal9" TargetMode="External"/><Relationship Id="rId6" Type="http://schemas.openxmlformats.org/officeDocument/2006/relationships/hyperlink" Target="https://new.ingwb.com/doyourthing?wt_ga=107974985679_463557066415&amp;wt_gk=b_107974985679_%2Bbusiness%20%2Binnovation&amp;gclid=Cj0KCQiAmfmABhCHARIsACwPRACAmyvR-VZvvtIUcb0sWuUnf4OC4zQB_egU6yOwtz2WPSBY6w3RH7waAqBoEALw_wcB" TargetMode="External"/><Relationship Id="rId7" Type="http://schemas.openxmlformats.org/officeDocument/2006/relationships/hyperlink" Target="https://sdgs.un.org/goals/goal10" TargetMode="External"/><Relationship Id="rId8" Type="http://schemas.openxmlformats.org/officeDocument/2006/relationships/hyperlink" Target="https://sdgs.un.org/goals/goal11"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hyperlink" Target="http://ajuntament.barcelona.cat/vinclesbcn/en/vincles-bcn" TargetMode="External"/><Relationship Id="rId4" Type="http://schemas.openxmlformats.org/officeDocument/2006/relationships/hyperlink" Target="https://decidim.org/" TargetMode="External"/><Relationship Id="rId5" Type="http://schemas.openxmlformats.org/officeDocument/2006/relationships/hyperlink" Target="https://smartcitizen.me/" TargetMode="External"/><Relationship Id="rId6" Type="http://schemas.openxmlformats.org/officeDocument/2006/relationships/image" Target="../media/image7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hyperlink" Target="https://sdgs.un.org/goals/goal6"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hyperlink" Target="https://waterislife.com/impact/clean-water" TargetMode="External"/><Relationship Id="rId4" Type="http://schemas.openxmlformats.org/officeDocument/2006/relationships/hyperlink" Target="https://waterislife.com/impact/clean-water" TargetMode="External"/><Relationship Id="rId5" Type="http://schemas.openxmlformats.org/officeDocument/2006/relationships/hyperlink" Target="https://youtu.be/qYTif9F188E" TargetMode="External"/><Relationship Id="rId6"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 Id="rId3" Type="http://schemas.openxmlformats.org/officeDocument/2006/relationships/hyperlink" Target="http://www.waterspoutt.eu/" TargetMode="External"/><Relationship Id="rId4" Type="http://schemas.openxmlformats.org/officeDocument/2006/relationships/hyperlink" Target="http://www.waterspoutt.eu/what-we-do/the-technology" TargetMode="External"/><Relationship Id="rId5" Type="http://schemas.openxmlformats.org/officeDocument/2006/relationships/hyperlink" Target="https://www.siliconrepublic.com/innovation/water-disinfection-waterspoutt" TargetMode="External"/><Relationship Id="rId6" Type="http://schemas.openxmlformats.org/officeDocument/2006/relationships/hyperlink" Target="https://www.maynoothuniversity.ie/social-sciences-institute/research/waterspoutt" TargetMode="External"/><Relationship Id="rId7"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8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10.png"/><Relationship Id="rId4" Type="http://schemas.openxmlformats.org/officeDocument/2006/relationships/hyperlink" Target="https://sdgs.un.org/goals" TargetMode="External"/><Relationship Id="rId9" Type="http://schemas.openxmlformats.org/officeDocument/2006/relationships/image" Target="../media/image66.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0.png"/><Relationship Id="rId8" Type="http://schemas.openxmlformats.org/officeDocument/2006/relationships/image" Target="../media/image63.png"/><Relationship Id="rId10"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7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hyperlink" Target="https://sdgs.un.org/goals/goal12" TargetMode="External"/><Relationship Id="rId4" Type="http://schemas.openxmlformats.org/officeDocument/2006/relationships/hyperlink" Target="https://sdgs.un.org/goals/goal13" TargetMode="External"/><Relationship Id="rId9" Type="http://schemas.openxmlformats.org/officeDocument/2006/relationships/image" Target="../media/image69.jpg"/><Relationship Id="rId5" Type="http://schemas.openxmlformats.org/officeDocument/2006/relationships/hyperlink" Target="https://sdgs.un.org/goals/goal14" TargetMode="External"/><Relationship Id="rId6" Type="http://schemas.openxmlformats.org/officeDocument/2006/relationships/hyperlink" Target="https://sdgs.un.org/goals/goal15" TargetMode="External"/><Relationship Id="rId7" Type="http://schemas.openxmlformats.org/officeDocument/2006/relationships/hyperlink" Target="https://sdgs.un.org/goals/goal16" TargetMode="External"/><Relationship Id="rId8" Type="http://schemas.openxmlformats.org/officeDocument/2006/relationships/hyperlink" Target="https://sdgs.un.org/goals/goal17"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8.xml"/><Relationship Id="rId3" Type="http://schemas.openxmlformats.org/officeDocument/2006/relationships/hyperlink" Target="https://smallbusiness.co.uk/entrepreneur-environment-eco-princes-trust-2544109/" TargetMode="External"/><Relationship Id="rId4" Type="http://schemas.openxmlformats.org/officeDocument/2006/relationships/hyperlink" Target="https://smallbusiness.co.uk/entrepreneur-environment-eco-princes-trust-2544109/" TargetMode="External"/><Relationship Id="rId5" Type="http://schemas.openxmlformats.org/officeDocument/2006/relationships/hyperlink" Target="https://youtu.be/w8bH4myIP-E" TargetMode="External"/><Relationship Id="rId6"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hyperlink" Target="https://empower.eco/about" TargetMode="Externa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hyperlink" Target="https://www.nudge.nl/" TargetMode="External"/><Relationship Id="rId4" Type="http://schemas.openxmlformats.org/officeDocument/2006/relationships/hyperlink" Target="https://www.opensourceecology.org/" TargetMode="External"/><Relationship Id="rId9" Type="http://schemas.openxmlformats.org/officeDocument/2006/relationships/image" Target="../media/image80.jpg"/><Relationship Id="rId5" Type="http://schemas.openxmlformats.org/officeDocument/2006/relationships/hyperlink" Target="https://www.opensourceecology.org/" TargetMode="External"/><Relationship Id="rId6" Type="http://schemas.openxmlformats.org/officeDocument/2006/relationships/hyperlink" Target="https://www.opensourceecology.org/" TargetMode="External"/><Relationship Id="rId7" Type="http://schemas.openxmlformats.org/officeDocument/2006/relationships/hyperlink" Target="https://www.arduino.cc/" TargetMode="External"/><Relationship Id="rId8" Type="http://schemas.openxmlformats.org/officeDocument/2006/relationships/hyperlink" Target="https://digitalsocial.eu/images/upload/32-Food%20and%20environment.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2.xml"/><Relationship Id="rId3" Type="http://schemas.openxmlformats.org/officeDocument/2006/relationships/hyperlink" Target="https://www.classy.org/blog/how-to-create-a-more-data-driven-nonprofit/" TargetMode="External"/><Relationship Id="rId4" Type="http://schemas.openxmlformats.org/officeDocument/2006/relationships/hyperlink" Target="https://www.itu.int/en/ITU-D/Statistics/Documents/facts/ICTFactsFigures2015.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7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7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hyperlink" Target="https://www.un.org/en/sections/issues-depth/global-issues-overview/" TargetMode="External"/><Relationship Id="rId4" Type="http://schemas.openxmlformats.org/officeDocument/2006/relationships/hyperlink" Target="https://sdgs.un.org/goals" TargetMode="External"/><Relationship Id="rId9" Type="http://schemas.openxmlformats.org/officeDocument/2006/relationships/image" Target="../media/image8.png"/><Relationship Id="rId5" Type="http://schemas.openxmlformats.org/officeDocument/2006/relationships/hyperlink" Target="https://sdgs.un.org/goals" TargetMode="External"/><Relationship Id="rId6" Type="http://schemas.openxmlformats.org/officeDocument/2006/relationships/hyperlink" Target="https://sdgs.un.org/goals" TargetMode="External"/><Relationship Id="rId7" Type="http://schemas.openxmlformats.org/officeDocument/2006/relationships/image" Target="../media/image10.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s://sdgs.un.org/goals/goal3" TargetMode="External"/><Relationship Id="rId4" Type="http://schemas.openxmlformats.org/officeDocument/2006/relationships/image" Target="../media/image16.png"/><Relationship Id="rId9" Type="http://schemas.openxmlformats.org/officeDocument/2006/relationships/hyperlink" Target="https://sdgs.un.org/goals/goal1" TargetMode="External"/><Relationship Id="rId5" Type="http://schemas.openxmlformats.org/officeDocument/2006/relationships/hyperlink" Target="https://sdgs.un.org/goals/goal4" TargetMode="External"/><Relationship Id="rId6" Type="http://schemas.openxmlformats.org/officeDocument/2006/relationships/image" Target="../media/image11.png"/><Relationship Id="rId7" Type="http://schemas.openxmlformats.org/officeDocument/2006/relationships/hyperlink" Target="https://sdgs.un.org/goals/goal5" TargetMode="External"/><Relationship Id="rId8" Type="http://schemas.openxmlformats.org/officeDocument/2006/relationships/image" Target="../media/image17.png"/><Relationship Id="rId11" Type="http://schemas.openxmlformats.org/officeDocument/2006/relationships/hyperlink" Target="https://sdgs.un.org/goals/goal2" TargetMode="External"/><Relationship Id="rId10" Type="http://schemas.openxmlformats.org/officeDocument/2006/relationships/image" Target="../media/image18.png"/><Relationship Id="rId13" Type="http://schemas.openxmlformats.org/officeDocument/2006/relationships/image" Target="../media/image10.png"/><Relationship Id="rId12" Type="http://schemas.openxmlformats.org/officeDocument/2006/relationships/image" Target="../media/image33.png"/><Relationship Id="rId14" Type="http://schemas.openxmlformats.org/officeDocument/2006/relationships/hyperlink" Target="https://sdgs.un.org/goal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A picture containing person, man, photo, looking&#10;&#10;Description automatically generated" id="397" name="Google Shape;397;p1"/>
          <p:cNvPicPr preferRelativeResize="0"/>
          <p:nvPr>
            <p:ph idx="3" type="pic"/>
          </p:nvPr>
        </p:nvPicPr>
        <p:blipFill rotWithShape="1">
          <a:blip r:embed="rId3">
            <a:alphaModFix/>
          </a:blip>
          <a:srcRect b="0" l="0" r="0" t="0"/>
          <a:stretch/>
        </p:blipFill>
        <p:spPr>
          <a:xfrm>
            <a:off x="3234675" y="2036525"/>
            <a:ext cx="8628000" cy="3646500"/>
          </a:xfrm>
          <a:prstGeom prst="rect">
            <a:avLst/>
          </a:prstGeom>
          <a:noFill/>
          <a:ln>
            <a:noFill/>
          </a:ln>
        </p:spPr>
      </p:pic>
      <p:sp>
        <p:nvSpPr>
          <p:cNvPr id="398" name="Google Shape;398;p1"/>
          <p:cNvSpPr txBox="1"/>
          <p:nvPr>
            <p:ph idx="1" type="body"/>
          </p:nvPr>
        </p:nvSpPr>
        <p:spPr>
          <a:xfrm>
            <a:off x="931199" y="3063472"/>
            <a:ext cx="4280400" cy="731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400"/>
              <a:t>Digitaalinen sosiaalinen innovaatio</a:t>
            </a:r>
            <a:endParaRPr sz="3000"/>
          </a:p>
          <a:p>
            <a:pPr indent="0" lvl="0" marL="0" rtl="0" algn="l">
              <a:lnSpc>
                <a:spcPct val="90000"/>
              </a:lnSpc>
              <a:spcBef>
                <a:spcPts val="1000"/>
              </a:spcBef>
              <a:spcAft>
                <a:spcPts val="0"/>
              </a:spcAft>
              <a:buClr>
                <a:schemeClr val="lt1"/>
              </a:buClr>
              <a:buSzPts val="3200"/>
              <a:buNone/>
            </a:pPr>
            <a:r>
              <a:rPr lang="en-IE" sz="3000">
                <a:solidFill>
                  <a:srgbClr val="FFFFFF"/>
                </a:solidFill>
              </a:rPr>
              <a:t>Missä </a:t>
            </a:r>
            <a:r>
              <a:rPr lang="en-IE" sz="3000"/>
              <a:t> ovat </a:t>
            </a:r>
            <a:r>
              <a:rPr lang="en-IE" sz="3000">
                <a:solidFill>
                  <a:srgbClr val="FFFFFF"/>
                </a:solidFill>
              </a:rPr>
              <a:t>mahdollisuudet nuorille?</a:t>
            </a:r>
            <a:endParaRPr b="1" sz="4200"/>
          </a:p>
        </p:txBody>
      </p:sp>
      <p:sp>
        <p:nvSpPr>
          <p:cNvPr id="399" name="Google Shape;399;p1"/>
          <p:cNvSpPr txBox="1"/>
          <p:nvPr>
            <p:ph idx="2" type="body"/>
          </p:nvPr>
        </p:nvSpPr>
        <p:spPr>
          <a:xfrm>
            <a:off x="7520903" y="3010369"/>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b="1" lang="en-IE" sz="5400"/>
              <a:t>Moduuli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10"/>
          <p:cNvSpPr txBox="1"/>
          <p:nvPr>
            <p:ph idx="2" type="body"/>
          </p:nvPr>
        </p:nvSpPr>
        <p:spPr>
          <a:xfrm>
            <a:off x="5541424" y="1357365"/>
            <a:ext cx="6184800" cy="2754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i="1" lang="en-IE" sz="4000"/>
              <a:t>Edistetään sosiaalista innovaatiota vastaamaan sosiaalisiin haasteisiin</a:t>
            </a:r>
            <a:endParaRPr i="1" sz="4000"/>
          </a:p>
          <a:p>
            <a:pPr indent="0" lvl="0" marL="0" rtl="0" algn="l">
              <a:lnSpc>
                <a:spcPct val="90000"/>
              </a:lnSpc>
              <a:spcBef>
                <a:spcPts val="1000"/>
              </a:spcBef>
              <a:spcAft>
                <a:spcPts val="0"/>
              </a:spcAft>
              <a:buClr>
                <a:schemeClr val="lt1"/>
              </a:buClr>
              <a:buSzPts val="4000"/>
              <a:buNone/>
            </a:pPr>
            <a:r>
              <a:t/>
            </a:r>
            <a:endParaRPr sz="4000"/>
          </a:p>
          <a:p>
            <a:pPr indent="0" lvl="0" marL="0" rtl="0" algn="l">
              <a:lnSpc>
                <a:spcPct val="90000"/>
              </a:lnSpc>
              <a:spcBef>
                <a:spcPts val="1000"/>
              </a:spcBef>
              <a:spcAft>
                <a:spcPts val="0"/>
              </a:spcAft>
              <a:buClr>
                <a:schemeClr val="lt1"/>
              </a:buClr>
              <a:buSzPts val="4800"/>
              <a:buNone/>
            </a:pPr>
            <a:r>
              <a:rPr b="1" lang="en-IE" sz="4800"/>
              <a:t>Tavoite 1</a:t>
            </a:r>
            <a:r>
              <a:rPr b="1" lang="en-IE" sz="4800"/>
              <a:t> </a:t>
            </a:r>
            <a:r>
              <a:rPr lang="en-IE" sz="4800"/>
              <a:t>Köyhyyden torjunta</a:t>
            </a:r>
            <a:endParaRPr/>
          </a:p>
          <a:p>
            <a:pPr indent="0" lvl="0" marL="0" rtl="0" algn="l">
              <a:lnSpc>
                <a:spcPct val="90000"/>
              </a:lnSpc>
              <a:spcBef>
                <a:spcPts val="1000"/>
              </a:spcBef>
              <a:spcAft>
                <a:spcPts val="0"/>
              </a:spcAft>
              <a:buClr>
                <a:schemeClr val="lt1"/>
              </a:buClr>
              <a:buSzPts val="6000"/>
              <a:buNone/>
            </a:pPr>
            <a:r>
              <a:t/>
            </a:r>
            <a:endParaRPr sz="6000"/>
          </a:p>
        </p:txBody>
      </p:sp>
      <p:pic>
        <p:nvPicPr>
          <p:cNvPr descr="A picture containing person&#10;&#10;Description automatically generated" id="473" name="Google Shape;473;p10"/>
          <p:cNvPicPr preferRelativeResize="0"/>
          <p:nvPr>
            <p:ph idx="3" type="pic"/>
          </p:nvPr>
        </p:nvPicPr>
        <p:blipFill rotWithShape="1">
          <a:blip r:embed="rId3">
            <a:alphaModFix/>
          </a:blip>
          <a:srcRect b="0" l="11300" r="11301" t="0"/>
          <a:stretch/>
        </p:blipFill>
        <p:spPr>
          <a:xfrm>
            <a:off x="1590040" y="0"/>
            <a:ext cx="3550920" cy="68791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group of people holding signs&#10;&#10;Description automatically generated with medium confidence" id="478" name="Google Shape;478;p11"/>
          <p:cNvPicPr preferRelativeResize="0"/>
          <p:nvPr>
            <p:ph idx="2" type="pic"/>
          </p:nvPr>
        </p:nvPicPr>
        <p:blipFill rotWithShape="1">
          <a:blip r:embed="rId3">
            <a:alphaModFix/>
          </a:blip>
          <a:srcRect b="0" l="3346" r="3346" t="0"/>
          <a:stretch/>
        </p:blipFill>
        <p:spPr>
          <a:xfrm>
            <a:off x="7821613" y="760413"/>
            <a:ext cx="3333750" cy="5359400"/>
          </a:xfrm>
          <a:prstGeom prst="rect">
            <a:avLst/>
          </a:prstGeom>
          <a:noFill/>
          <a:ln>
            <a:noFill/>
          </a:ln>
        </p:spPr>
      </p:pic>
      <p:sp>
        <p:nvSpPr>
          <p:cNvPr id="479" name="Google Shape;479;p11"/>
          <p:cNvSpPr txBox="1"/>
          <p:nvPr>
            <p:ph idx="1" type="body"/>
          </p:nvPr>
        </p:nvSpPr>
        <p:spPr>
          <a:xfrm>
            <a:off x="508178" y="1974148"/>
            <a:ext cx="6302197" cy="415856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800"/>
              <a:buNone/>
            </a:pPr>
            <a:r>
              <a:rPr b="1" i="1" lang="en-IE" sz="2800">
                <a:solidFill>
                  <a:srgbClr val="3F3F3F"/>
                </a:solidFill>
              </a:rPr>
              <a:t>"Noin 10 prosenttia tai yli 700 miljoonaa maailman väestöstä, lähinnä kehittyvissä tai nousevissa talouksissa, elää edelleen äärimmäisessä köyhyydessä ja ansaitsee alle 1,90 dollaria päivässä."</a:t>
            </a:r>
            <a:endParaRPr/>
          </a:p>
          <a:p>
            <a:pPr indent="0" lvl="0" marL="0" rtl="0" algn="ctr">
              <a:lnSpc>
                <a:spcPct val="90000"/>
              </a:lnSpc>
              <a:spcBef>
                <a:spcPts val="1000"/>
              </a:spcBef>
              <a:spcAft>
                <a:spcPts val="0"/>
              </a:spcAft>
              <a:buClr>
                <a:schemeClr val="lt1"/>
              </a:buClr>
              <a:buSzPts val="1400"/>
              <a:buNone/>
            </a:pPr>
            <a:r>
              <a:t/>
            </a:r>
            <a:endParaRPr b="1" i="1" sz="1400">
              <a:solidFill>
                <a:srgbClr val="3F3F3F"/>
              </a:solidFill>
            </a:endParaRPr>
          </a:p>
          <a:p>
            <a:pPr indent="0" lvl="0" marL="0" rtl="0" algn="ctr">
              <a:lnSpc>
                <a:spcPct val="90000"/>
              </a:lnSpc>
              <a:spcBef>
                <a:spcPts val="1000"/>
              </a:spcBef>
              <a:spcAft>
                <a:spcPts val="0"/>
              </a:spcAft>
              <a:buClr>
                <a:srgbClr val="3F3F3F"/>
              </a:buClr>
              <a:buSzPts val="2800"/>
              <a:buNone/>
            </a:pPr>
            <a:r>
              <a:rPr b="1" i="1" lang="en-IE" sz="2800">
                <a:solidFill>
                  <a:srgbClr val="3F3F3F"/>
                </a:solidFill>
              </a:rPr>
              <a:t>"COVID vei 71 miljoonaa ihmistä äärimmäiseen köyhyyteen"</a:t>
            </a:r>
            <a:endParaRPr/>
          </a:p>
          <a:p>
            <a:pPr indent="0" lvl="0" marL="0" rtl="0" algn="ctr">
              <a:lnSpc>
                <a:spcPct val="90000"/>
              </a:lnSpc>
              <a:spcBef>
                <a:spcPts val="1000"/>
              </a:spcBef>
              <a:spcAft>
                <a:spcPts val="0"/>
              </a:spcAft>
              <a:buClr>
                <a:srgbClr val="3F3F3F"/>
              </a:buClr>
              <a:buSzPts val="2400"/>
              <a:buNone/>
            </a:pPr>
            <a:r>
              <a:rPr b="1" i="1" lang="en-IE">
                <a:solidFill>
                  <a:srgbClr val="3F3F3F"/>
                </a:solidFill>
              </a:rPr>
              <a:t>(United Nations, 2020)</a:t>
            </a:r>
            <a:endParaRPr/>
          </a:p>
          <a:p>
            <a:pPr indent="0" lvl="0" marL="0" rtl="0" algn="ctr">
              <a:lnSpc>
                <a:spcPct val="90000"/>
              </a:lnSpc>
              <a:spcBef>
                <a:spcPts val="1000"/>
              </a:spcBef>
              <a:spcAft>
                <a:spcPts val="0"/>
              </a:spcAft>
              <a:buClr>
                <a:schemeClr val="lt1"/>
              </a:buClr>
              <a:buSzPts val="2400"/>
              <a:buNone/>
            </a:pPr>
            <a:r>
              <a:t/>
            </a:r>
            <a:endParaRPr b="1" i="1">
              <a:solidFill>
                <a:srgbClr val="3F3F3F"/>
              </a:solidFill>
            </a:endParaRPr>
          </a:p>
          <a:p>
            <a:pPr indent="0" lvl="0" marL="0" rtl="0" algn="ctr">
              <a:lnSpc>
                <a:spcPct val="90000"/>
              </a:lnSpc>
              <a:spcBef>
                <a:spcPts val="1000"/>
              </a:spcBef>
              <a:spcAft>
                <a:spcPts val="0"/>
              </a:spcAft>
              <a:buClr>
                <a:schemeClr val="lt1"/>
              </a:buClr>
              <a:buSzPts val="2400"/>
              <a:buNone/>
            </a:pPr>
            <a:r>
              <a:rPr b="1" i="1" lang="en-IE"/>
              <a:t>Further </a:t>
            </a:r>
            <a:r>
              <a:rPr b="1" i="1" lang="en-IE" u="sng">
                <a:solidFill>
                  <a:schemeClr val="hlink"/>
                </a:solidFill>
                <a:hlinkClick r:id="rId4"/>
              </a:rPr>
              <a:t>Reading</a:t>
            </a:r>
            <a:endParaRPr b="1" i="1"/>
          </a:p>
          <a:p>
            <a:pPr indent="0" lvl="0" marL="0" rtl="0" algn="l">
              <a:lnSpc>
                <a:spcPct val="90000"/>
              </a:lnSpc>
              <a:spcBef>
                <a:spcPts val="1000"/>
              </a:spcBef>
              <a:spcAft>
                <a:spcPts val="0"/>
              </a:spcAft>
              <a:buClr>
                <a:schemeClr val="lt1"/>
              </a:buClr>
              <a:buSzPts val="2400"/>
              <a:buNone/>
            </a:pPr>
            <a:r>
              <a:t/>
            </a:r>
            <a:endParaRPr b="1">
              <a:solidFill>
                <a:srgbClr val="3F3F3F"/>
              </a:solidFill>
            </a:endParaRPr>
          </a:p>
        </p:txBody>
      </p:sp>
      <p:sp>
        <p:nvSpPr>
          <p:cNvPr id="480" name="Google Shape;480;p11"/>
          <p:cNvSpPr txBox="1"/>
          <p:nvPr>
            <p:ph idx="3" type="body"/>
          </p:nvPr>
        </p:nvSpPr>
        <p:spPr>
          <a:xfrm>
            <a:off x="1" y="468110"/>
            <a:ext cx="5657850" cy="1189240"/>
          </a:xfrm>
          <a:prstGeom prst="rect">
            <a:avLst/>
          </a:prstGeom>
          <a:solidFill>
            <a:srgbClr val="FDA81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3F3F3F"/>
              </a:buClr>
              <a:buSzPts val="3600"/>
              <a:buNone/>
            </a:pPr>
            <a:r>
              <a:rPr b="1" lang="en-IE">
                <a:solidFill>
                  <a:srgbClr val="3F3F3F"/>
                </a:solidFill>
              </a:rPr>
              <a:t>Köyhyys vaikuttaa</a:t>
            </a:r>
            <a:r>
              <a:rPr b="1" lang="en-IE">
                <a:solidFill>
                  <a:srgbClr val="3F3F3F"/>
                </a:solidFill>
              </a:rPr>
              <a:t> yhteen yhdeksästä ihmisestä maapallolla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2"/>
          <p:cNvSpPr txBox="1"/>
          <p:nvPr>
            <p:ph idx="1" type="body"/>
          </p:nvPr>
        </p:nvSpPr>
        <p:spPr>
          <a:xfrm>
            <a:off x="515918" y="1354360"/>
            <a:ext cx="4718700" cy="3527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n-IE">
                <a:latin typeface="Open Sans"/>
                <a:ea typeface="Open Sans"/>
                <a:cs typeface="Open Sans"/>
                <a:sym typeface="Open Sans"/>
              </a:rPr>
              <a:t>50% maailman köyhistä elää haavoittuvilla alueilla ja konflikteissa vuoteen 2030 mennessä, ellemme toimi tänään!</a:t>
            </a:r>
            <a:endParaRPr sz="1000"/>
          </a:p>
          <a:p>
            <a:pPr indent="0" lvl="0" marL="0" rtl="0" algn="ctr">
              <a:lnSpc>
                <a:spcPct val="90000"/>
              </a:lnSpc>
              <a:spcBef>
                <a:spcPts val="1000"/>
              </a:spcBef>
              <a:spcAft>
                <a:spcPts val="0"/>
              </a:spcAft>
              <a:buClr>
                <a:schemeClr val="lt1"/>
              </a:buClr>
              <a:buSzPts val="2400"/>
              <a:buNone/>
            </a:pPr>
            <a:r>
              <a:rPr b="1" lang="en-IE"/>
              <a:t>Noin 80 miljoonaa maapallomme haavoittuvinta ihmistä asuu 82 maassa ympäri maailmaa. He ovat alttiita maailman kiireellisimmille haasteille - ilmastonmuutokselle, saastumiselle, hauraudelle, konflikteille, väkivallalle, korruptiolle, jännitteille, lisääntyneelle pakolaismäärälle ja pakkomuutolle.</a:t>
            </a:r>
            <a:endParaRPr/>
          </a:p>
          <a:p>
            <a:pPr indent="0" lvl="0" marL="0" rtl="0" algn="ctr">
              <a:lnSpc>
                <a:spcPct val="90000"/>
              </a:lnSpc>
              <a:spcBef>
                <a:spcPts val="1000"/>
              </a:spcBef>
              <a:spcAft>
                <a:spcPts val="0"/>
              </a:spcAft>
              <a:buClr>
                <a:schemeClr val="lt1"/>
              </a:buClr>
              <a:buSzPts val="1800"/>
              <a:buNone/>
            </a:pPr>
            <a:r>
              <a:rPr b="1" i="1" lang="en-IE" sz="1800"/>
              <a:t>(United Nations, 2020)</a:t>
            </a:r>
            <a:endParaRPr/>
          </a:p>
          <a:p>
            <a:pPr indent="0" lvl="0" marL="0" rtl="0" algn="ctr">
              <a:lnSpc>
                <a:spcPct val="90000"/>
              </a:lnSpc>
              <a:spcBef>
                <a:spcPts val="1000"/>
              </a:spcBef>
              <a:spcAft>
                <a:spcPts val="0"/>
              </a:spcAft>
              <a:buClr>
                <a:schemeClr val="lt1"/>
              </a:buClr>
              <a:buSzPts val="2400"/>
              <a:buNone/>
            </a:pPr>
            <a:r>
              <a:t/>
            </a:r>
            <a:endParaRPr sz="2400"/>
          </a:p>
          <a:p>
            <a:pPr indent="0" lvl="0" marL="0" rtl="0" algn="l">
              <a:lnSpc>
                <a:spcPct val="90000"/>
              </a:lnSpc>
              <a:spcBef>
                <a:spcPts val="1000"/>
              </a:spcBef>
              <a:spcAft>
                <a:spcPts val="0"/>
              </a:spcAft>
              <a:buClr>
                <a:schemeClr val="lt1"/>
              </a:buClr>
              <a:buSzPts val="2400"/>
              <a:buNone/>
            </a:pPr>
            <a:r>
              <a:t/>
            </a:r>
            <a:endParaRPr/>
          </a:p>
        </p:txBody>
      </p:sp>
      <p:sp>
        <p:nvSpPr>
          <p:cNvPr id="486" name="Google Shape;486;p12"/>
          <p:cNvSpPr txBox="1"/>
          <p:nvPr>
            <p:ph idx="3" type="body"/>
          </p:nvPr>
        </p:nvSpPr>
        <p:spPr>
          <a:xfrm>
            <a:off x="298644" y="204361"/>
            <a:ext cx="4718700" cy="69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Köyhyys on globaali sosiaalinen ongelma</a:t>
            </a:r>
            <a:endParaRPr/>
          </a:p>
          <a:p>
            <a:pPr indent="0" lvl="0" marL="0" rtl="0" algn="ctr">
              <a:lnSpc>
                <a:spcPct val="90000"/>
              </a:lnSpc>
              <a:spcBef>
                <a:spcPts val="1000"/>
              </a:spcBef>
              <a:spcAft>
                <a:spcPts val="0"/>
              </a:spcAft>
              <a:buClr>
                <a:schemeClr val="lt1"/>
              </a:buClr>
              <a:buSzPts val="3600"/>
              <a:buNone/>
            </a:pPr>
            <a:r>
              <a:t/>
            </a:r>
            <a:endParaRPr/>
          </a:p>
        </p:txBody>
      </p:sp>
      <p:sp>
        <p:nvSpPr>
          <p:cNvPr id="487" name="Google Shape;487;p12"/>
          <p:cNvSpPr txBox="1"/>
          <p:nvPr/>
        </p:nvSpPr>
        <p:spPr>
          <a:xfrm>
            <a:off x="5524500" y="6343650"/>
            <a:ext cx="63436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800" u="sng">
                <a:solidFill>
                  <a:schemeClr val="lt1"/>
                </a:solidFill>
                <a:latin typeface="Calibri"/>
                <a:ea typeface="Calibri"/>
                <a:cs typeface="Calibri"/>
                <a:sym typeface="Calibri"/>
                <a:hlinkClick r:id="rId3">
                  <a:extLst>
                    <a:ext uri="{A12FA001-AC4F-418D-AE19-62706E023703}">
                      <ahyp:hlinkClr val="tx"/>
                    </a:ext>
                  </a:extLst>
                </a:hlinkClick>
              </a:rPr>
              <a:t>Further Reading 9 World Poverty Statistics Everyone Should Know</a:t>
            </a:r>
            <a:endParaRPr sz="1800">
              <a:solidFill>
                <a:schemeClr val="lt1"/>
              </a:solidFill>
              <a:latin typeface="Calibri"/>
              <a:ea typeface="Calibri"/>
              <a:cs typeface="Calibri"/>
              <a:sym typeface="Calibri"/>
            </a:endParaRPr>
          </a:p>
        </p:txBody>
      </p:sp>
      <p:pic>
        <p:nvPicPr>
          <p:cNvPr descr="A picture containing outdoor, person&#10;&#10;Description automatically generated" id="488" name="Google Shape;488;p12"/>
          <p:cNvPicPr preferRelativeResize="0"/>
          <p:nvPr>
            <p:ph idx="2" type="pic"/>
          </p:nvPr>
        </p:nvPicPr>
        <p:blipFill rotWithShape="1">
          <a:blip r:embed="rId4">
            <a:alphaModFix/>
          </a:blip>
          <a:srcRect b="0" l="8260" r="8260" t="0"/>
          <a:stretch/>
        </p:blipFill>
        <p:spPr>
          <a:xfrm>
            <a:off x="5443538" y="760413"/>
            <a:ext cx="6762750" cy="5400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13"/>
          <p:cNvSpPr txBox="1"/>
          <p:nvPr>
            <p:ph idx="1" type="body"/>
          </p:nvPr>
        </p:nvSpPr>
        <p:spPr>
          <a:xfrm>
            <a:off x="-195084" y="37961"/>
            <a:ext cx="9683572" cy="8162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4000"/>
              <a:buNone/>
            </a:pPr>
            <a:r>
              <a:rPr b="1" lang="en-IE" sz="4000">
                <a:solidFill>
                  <a:srgbClr val="3F3F3F"/>
                </a:solidFill>
              </a:rPr>
              <a:t>Köyhyys - haasteet ja ongelmat</a:t>
            </a:r>
            <a:endParaRPr/>
          </a:p>
          <a:p>
            <a:pPr indent="0" lvl="0" marL="0" rtl="0" algn="ctr">
              <a:lnSpc>
                <a:spcPct val="90000"/>
              </a:lnSpc>
              <a:spcBef>
                <a:spcPts val="1000"/>
              </a:spcBef>
              <a:spcAft>
                <a:spcPts val="0"/>
              </a:spcAft>
              <a:buClr>
                <a:srgbClr val="ED2A59"/>
              </a:buClr>
              <a:buSzPts val="2800"/>
              <a:buNone/>
            </a:pPr>
            <a:r>
              <a:rPr b="1" lang="en-IE" sz="2800">
                <a:solidFill>
                  <a:srgbClr val="ED2A59"/>
                </a:solidFill>
              </a:rPr>
              <a:t>Tavoitteena 1 (ei köyhyyttä) ja tavoitteena 2 (ei nälkää)</a:t>
            </a:r>
            <a:endParaRPr/>
          </a:p>
        </p:txBody>
      </p:sp>
      <p:sp>
        <p:nvSpPr>
          <p:cNvPr id="494" name="Google Shape;494;p13"/>
          <p:cNvSpPr txBox="1"/>
          <p:nvPr>
            <p:ph idx="3" type="body"/>
          </p:nvPr>
        </p:nvSpPr>
        <p:spPr>
          <a:xfrm>
            <a:off x="451025" y="1358352"/>
            <a:ext cx="6683100" cy="54996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3F3F3F"/>
              </a:buClr>
              <a:buSzPts val="2400"/>
              <a:buFont typeface="Noto Sans Symbols"/>
              <a:buChar char="✔"/>
            </a:pPr>
            <a:r>
              <a:rPr lang="en-IE" sz="2400">
                <a:solidFill>
                  <a:srgbClr val="3F3F3F"/>
                </a:solidFill>
              </a:rPr>
              <a:t>Peruspalvelujen, kuten koulutuksen, </a:t>
            </a:r>
            <a:r>
              <a:rPr lang="en-IE" sz="2400">
                <a:solidFill>
                  <a:srgbClr val="3F3F3F"/>
                </a:solidFill>
              </a:rPr>
              <a:t>tekniikan, </a:t>
            </a:r>
            <a:r>
              <a:rPr lang="en-IE" sz="2400">
                <a:solidFill>
                  <a:srgbClr val="3F3F3F"/>
                </a:solidFill>
              </a:rPr>
              <a:t>terveydenhuollon, rahoituksen, tulojen (työttömyyden) ja infrastruktuurin, </a:t>
            </a:r>
            <a:r>
              <a:rPr b="1" lang="en-IE" sz="2400">
                <a:solidFill>
                  <a:srgbClr val="3F3F3F"/>
                </a:solidFill>
              </a:rPr>
              <a:t>saatavuuteen </a:t>
            </a:r>
            <a:r>
              <a:rPr lang="en-IE" sz="2400">
                <a:solidFill>
                  <a:srgbClr val="3F3F3F"/>
                </a:solidFill>
              </a:rPr>
              <a:t>tai </a:t>
            </a:r>
            <a:r>
              <a:rPr b="1" lang="en-IE" sz="2400">
                <a:solidFill>
                  <a:srgbClr val="3F3F3F"/>
                </a:solidFill>
              </a:rPr>
              <a:t>puuttumiseen</a:t>
            </a:r>
            <a:endParaRPr b="1"/>
          </a:p>
          <a:p>
            <a:pPr indent="-342900" lvl="0" marL="3429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Kokee jatkuvaa </a:t>
            </a:r>
            <a:r>
              <a:rPr b="1" lang="en-IE" sz="2400">
                <a:solidFill>
                  <a:srgbClr val="3F3F3F"/>
                </a:solidFill>
              </a:rPr>
              <a:t>nälkää</a:t>
            </a:r>
            <a:r>
              <a:rPr lang="en-IE" sz="2400">
                <a:solidFill>
                  <a:srgbClr val="3F3F3F"/>
                </a:solidFill>
              </a:rPr>
              <a:t>, aliravitsemus</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Kokee</a:t>
            </a:r>
            <a:r>
              <a:rPr lang="en-IE" sz="2400">
                <a:solidFill>
                  <a:srgbClr val="3F3F3F"/>
                </a:solidFill>
              </a:rPr>
              <a:t> sosiaalista </a:t>
            </a:r>
            <a:r>
              <a:rPr b="1" i="1" lang="en-IE" sz="2400">
                <a:solidFill>
                  <a:srgbClr val="3F3F3F"/>
                </a:solidFill>
              </a:rPr>
              <a:t>syrjintäa, syrjäytymistä</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Heillä ei ole vaikutusta tärkeisiin </a:t>
            </a:r>
            <a:r>
              <a:rPr b="1" lang="en-IE" sz="2400">
                <a:solidFill>
                  <a:srgbClr val="3F3F3F"/>
                </a:solidFill>
              </a:rPr>
              <a:t>päätöksiin</a:t>
            </a:r>
            <a:r>
              <a:rPr lang="en-IE" sz="2400">
                <a:solidFill>
                  <a:srgbClr val="3F3F3F"/>
                </a:solidFill>
              </a:rPr>
              <a:t> ja vaikea </a:t>
            </a:r>
            <a:r>
              <a:rPr lang="en-IE" sz="2400">
                <a:solidFill>
                  <a:srgbClr val="3F3F3F"/>
                </a:solidFill>
              </a:rPr>
              <a:t>vaikuttaa </a:t>
            </a:r>
            <a:r>
              <a:rPr lang="en-IE" sz="2400">
                <a:solidFill>
                  <a:srgbClr val="3F3F3F"/>
                </a:solidFill>
              </a:rPr>
              <a:t>hallitukseen </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Puutteita aloitteissa tai </a:t>
            </a:r>
            <a:r>
              <a:rPr b="1" lang="en-IE" sz="2400">
                <a:solidFill>
                  <a:srgbClr val="3F3F3F"/>
                </a:solidFill>
              </a:rPr>
              <a:t>investoinneissa</a:t>
            </a:r>
            <a:r>
              <a:rPr lang="en-IE" sz="2400">
                <a:solidFill>
                  <a:srgbClr val="3F3F3F"/>
                </a:solidFill>
              </a:rPr>
              <a:t> talous-, infrastruktuuri- ja maatalouden aloilla</a:t>
            </a:r>
            <a:endParaRPr sz="2400">
              <a:solidFill>
                <a:srgbClr val="3F3F3F"/>
              </a:solidFill>
            </a:endParaRPr>
          </a:p>
          <a:p>
            <a:pPr indent="-342900" lvl="0" marL="3429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Naisilta ja vammaisilta evätään </a:t>
            </a:r>
            <a:r>
              <a:rPr b="1" lang="en-IE" sz="2400">
                <a:solidFill>
                  <a:srgbClr val="3F3F3F"/>
                </a:solidFill>
              </a:rPr>
              <a:t>yhtäläiset mahdollisuudet</a:t>
            </a:r>
            <a:endParaRPr b="1"/>
          </a:p>
          <a:p>
            <a:pPr indent="-342900" lvl="0" marL="3429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Lisääntyvä köyhyys lisää </a:t>
            </a:r>
            <a:r>
              <a:rPr b="1" lang="en-IE" sz="2400">
                <a:solidFill>
                  <a:srgbClr val="3F3F3F"/>
                </a:solidFill>
              </a:rPr>
              <a:t>rikollisuutta</a:t>
            </a:r>
            <a:r>
              <a:rPr lang="en-IE" sz="2400">
                <a:solidFill>
                  <a:srgbClr val="3F3F3F"/>
                </a:solidFill>
              </a:rPr>
              <a:t>, konflikteja, jännitteitä, väkivaltaa, korruptiota ...</a:t>
            </a:r>
            <a:endParaRPr/>
          </a:p>
          <a:p>
            <a:pPr indent="0" lvl="0" marL="0" rtl="0" algn="l">
              <a:lnSpc>
                <a:spcPct val="90000"/>
              </a:lnSpc>
              <a:spcBef>
                <a:spcPts val="1000"/>
              </a:spcBef>
              <a:spcAft>
                <a:spcPts val="0"/>
              </a:spcAft>
              <a:buClr>
                <a:schemeClr val="dk1"/>
              </a:buClr>
              <a:buSzPts val="2400"/>
              <a:buNone/>
            </a:pPr>
            <a:r>
              <a:t/>
            </a:r>
            <a:endParaRPr sz="2400">
              <a:solidFill>
                <a:srgbClr val="3F3F3F"/>
              </a:solidFill>
            </a:endParaRPr>
          </a:p>
        </p:txBody>
      </p:sp>
      <p:pic>
        <p:nvPicPr>
          <p:cNvPr descr="A picture containing outdoor&#10;&#10;Description automatically generated" id="495" name="Google Shape;495;p13"/>
          <p:cNvPicPr preferRelativeResize="0"/>
          <p:nvPr>
            <p:ph idx="2" type="pic"/>
          </p:nvPr>
        </p:nvPicPr>
        <p:blipFill rotWithShape="1">
          <a:blip r:embed="rId3">
            <a:alphaModFix/>
          </a:blip>
          <a:srcRect b="0" l="26674" r="26673" t="0"/>
          <a:stretch/>
        </p:blipFill>
        <p:spPr>
          <a:xfrm>
            <a:off x="9270238" y="854213"/>
            <a:ext cx="3333900" cy="5359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4"/>
          <p:cNvSpPr txBox="1"/>
          <p:nvPr>
            <p:ph idx="1" type="body"/>
          </p:nvPr>
        </p:nvSpPr>
        <p:spPr>
          <a:xfrm>
            <a:off x="3822902" y="-9"/>
            <a:ext cx="7540500" cy="5206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A67A"/>
              </a:buClr>
              <a:buSzPts val="3200"/>
              <a:buNone/>
            </a:pPr>
            <a:r>
              <a:rPr b="1" lang="en-IE" sz="3200">
                <a:solidFill>
                  <a:srgbClr val="40A67A"/>
                </a:solidFill>
              </a:rPr>
              <a:t>MAHDOLLISUUDET</a:t>
            </a:r>
            <a:endParaRPr/>
          </a:p>
          <a:p>
            <a:pPr indent="0" lvl="0" marL="0" rtl="0" algn="ctr">
              <a:lnSpc>
                <a:spcPct val="90000"/>
              </a:lnSpc>
              <a:spcBef>
                <a:spcPts val="1000"/>
              </a:spcBef>
              <a:spcAft>
                <a:spcPts val="0"/>
              </a:spcAft>
              <a:buClr>
                <a:srgbClr val="ED2A59"/>
              </a:buClr>
              <a:buSzPts val="2800"/>
              <a:buNone/>
            </a:pPr>
            <a:r>
              <a:rPr b="1" lang="en-IE" sz="2500">
                <a:solidFill>
                  <a:srgbClr val="ED2A59"/>
                </a:solidFill>
              </a:rPr>
              <a:t>Ajattele</a:t>
            </a:r>
            <a:r>
              <a:rPr lang="en-IE" sz="2500">
                <a:solidFill>
                  <a:srgbClr val="3F3F3F"/>
                </a:solidFill>
              </a:rPr>
              <a:t> yhteisön sosiaalisia verkostoja ruoan tai tuotteiden jakamiseen digitaalisten osuuskuntamallien kautta</a:t>
            </a:r>
            <a:endParaRPr sz="2100"/>
          </a:p>
          <a:p>
            <a:pPr indent="0" lvl="0" marL="0" rtl="0" algn="ctr">
              <a:lnSpc>
                <a:spcPct val="90000"/>
              </a:lnSpc>
              <a:spcBef>
                <a:spcPts val="1000"/>
              </a:spcBef>
              <a:spcAft>
                <a:spcPts val="0"/>
              </a:spcAft>
              <a:buClr>
                <a:srgbClr val="40A67A"/>
              </a:buClr>
              <a:buSzPts val="3200"/>
              <a:buNone/>
            </a:pPr>
            <a:r>
              <a:rPr b="1" lang="en-IE" sz="3200">
                <a:solidFill>
                  <a:srgbClr val="40A67A"/>
                </a:solidFill>
              </a:rPr>
              <a:t>DSI </a:t>
            </a:r>
            <a:r>
              <a:rPr b="1" lang="en-IE" sz="3200">
                <a:solidFill>
                  <a:srgbClr val="40A67A"/>
                </a:solidFill>
              </a:rPr>
              <a:t>Tutkii mahdollisuuksia</a:t>
            </a:r>
            <a:endParaRPr/>
          </a:p>
          <a:p>
            <a:pPr indent="0" lvl="0" marL="0" rtl="0" algn="l">
              <a:lnSpc>
                <a:spcPct val="90000"/>
              </a:lnSpc>
              <a:spcBef>
                <a:spcPts val="1000"/>
              </a:spcBef>
              <a:spcAft>
                <a:spcPts val="0"/>
              </a:spcAft>
              <a:buClr>
                <a:srgbClr val="3F3F3F"/>
              </a:buClr>
              <a:buSzPts val="2400"/>
              <a:buNone/>
            </a:pPr>
            <a:r>
              <a:rPr lang="en-IE" sz="2200">
                <a:solidFill>
                  <a:srgbClr val="3F3F3F"/>
                </a:solidFill>
              </a:rPr>
              <a:t>DSI on fantastinen, koska se käyttää </a:t>
            </a:r>
            <a:r>
              <a:rPr b="1" lang="en-IE" sz="2200">
                <a:solidFill>
                  <a:srgbClr val="3F3F3F"/>
                </a:solidFill>
              </a:rPr>
              <a:t>avoimia, yhteistyöhön perustuvia tekniikoita</a:t>
            </a:r>
            <a:r>
              <a:rPr lang="en-IE" sz="2200">
                <a:solidFill>
                  <a:srgbClr val="3F3F3F"/>
                </a:solidFill>
              </a:rPr>
              <a:t>, joita voidaan soveltaa kaikkiin 17 globaaliin haasteeseen, joilla varmistetaan siirtyminen kestävämpään yhteiskuntaan ja talouteen, mukaan lukien yleisön osallistaminen, puhtaamman, paikallisen energiantuotannon mahdollistaminen ja </a:t>
            </a:r>
            <a:r>
              <a:rPr lang="en-IE" sz="2200">
                <a:solidFill>
                  <a:srgbClr val="3F3F3F"/>
                </a:solidFill>
              </a:rPr>
              <a:t>optimoida </a:t>
            </a:r>
            <a:r>
              <a:rPr lang="en-IE" sz="2200">
                <a:solidFill>
                  <a:srgbClr val="3F3F3F"/>
                </a:solidFill>
              </a:rPr>
              <a:t>liikkumisratkaisuja.</a:t>
            </a:r>
            <a:endParaRPr sz="2200">
              <a:solidFill>
                <a:srgbClr val="3F3F3F"/>
              </a:solidFill>
            </a:endParaRPr>
          </a:p>
          <a:p>
            <a:pPr indent="0" lvl="0" marL="0" rtl="0" algn="l">
              <a:lnSpc>
                <a:spcPct val="90000"/>
              </a:lnSpc>
              <a:spcBef>
                <a:spcPts val="1000"/>
              </a:spcBef>
              <a:spcAft>
                <a:spcPts val="0"/>
              </a:spcAft>
              <a:buClr>
                <a:srgbClr val="3F3F3F"/>
              </a:buClr>
              <a:buSzPts val="2400"/>
              <a:buNone/>
            </a:pPr>
            <a:r>
              <a:rPr lang="en-IE" sz="2200">
                <a:solidFill>
                  <a:srgbClr val="3F3F3F"/>
                </a:solidFill>
              </a:rPr>
              <a:t>Tavoitteena on lisätä t</a:t>
            </a:r>
            <a:r>
              <a:rPr b="1" lang="en-IE" sz="2200">
                <a:solidFill>
                  <a:srgbClr val="3F3F3F"/>
                </a:solidFill>
              </a:rPr>
              <a:t>ietoisuutta sosiaalisista kysymyksistä ja haasteista,</a:t>
            </a:r>
            <a:r>
              <a:rPr lang="en-IE" sz="2200">
                <a:solidFill>
                  <a:srgbClr val="3F3F3F"/>
                </a:solidFill>
              </a:rPr>
              <a:t> parantaa kansalaisten </a:t>
            </a:r>
            <a:r>
              <a:rPr b="1" lang="en-IE" sz="2200">
                <a:solidFill>
                  <a:srgbClr val="3F3F3F"/>
                </a:solidFill>
              </a:rPr>
              <a:t>mahdollisuuksia </a:t>
            </a:r>
            <a:r>
              <a:rPr lang="en-IE" sz="2200">
                <a:solidFill>
                  <a:srgbClr val="3F3F3F"/>
                </a:solidFill>
              </a:rPr>
              <a:t>saada tekniikkaa ja kestävyysratkaisuja ja tehdä näistä ratkaisuista </a:t>
            </a:r>
            <a:r>
              <a:rPr b="1" lang="en-IE" sz="2200">
                <a:solidFill>
                  <a:srgbClr val="3F3F3F"/>
                </a:solidFill>
              </a:rPr>
              <a:t>edullisempia</a:t>
            </a:r>
            <a:r>
              <a:rPr lang="en-IE" sz="2200">
                <a:solidFill>
                  <a:srgbClr val="3F3F3F"/>
                </a:solidFill>
              </a:rPr>
              <a:t> edistämällä</a:t>
            </a:r>
            <a:r>
              <a:rPr b="1" lang="en-IE" sz="2200">
                <a:solidFill>
                  <a:srgbClr val="3F3F3F"/>
                </a:solidFill>
              </a:rPr>
              <a:t> yhteisön yhteistyötä.</a:t>
            </a:r>
            <a:endParaRPr b="1" sz="2200">
              <a:solidFill>
                <a:srgbClr val="3F3F3F"/>
              </a:solidFill>
            </a:endParaRPr>
          </a:p>
          <a:p>
            <a:pPr indent="0" lvl="0" marL="0" rtl="0" algn="l">
              <a:lnSpc>
                <a:spcPct val="90000"/>
              </a:lnSpc>
              <a:spcBef>
                <a:spcPts val="1000"/>
              </a:spcBef>
              <a:spcAft>
                <a:spcPts val="0"/>
              </a:spcAft>
              <a:buClr>
                <a:srgbClr val="3F3F3F"/>
              </a:buClr>
              <a:buSzPts val="2400"/>
              <a:buNone/>
            </a:pPr>
            <a:r>
              <a:rPr lang="en-IE" sz="2200" u="sng">
                <a:solidFill>
                  <a:srgbClr val="3F3F3F"/>
                </a:solidFill>
                <a:hlinkClick r:id="rId3">
                  <a:extLst>
                    <a:ext uri="{A12FA001-AC4F-418D-AE19-62706E023703}">
                      <ahyp:hlinkClr val="tx"/>
                    </a:ext>
                  </a:extLst>
                </a:hlinkClick>
              </a:rPr>
              <a:t>DSI</a:t>
            </a:r>
            <a:r>
              <a:rPr lang="en-IE" sz="2200">
                <a:solidFill>
                  <a:srgbClr val="3F3F3F"/>
                </a:solidFill>
              </a:rPr>
              <a:t> tavoittelee</a:t>
            </a:r>
            <a:r>
              <a:rPr lang="en-IE" sz="2200">
                <a:solidFill>
                  <a:srgbClr val="3F3F3F"/>
                </a:solidFill>
              </a:rPr>
              <a:t> lisäämään t</a:t>
            </a:r>
            <a:r>
              <a:rPr b="1" lang="en-IE" sz="2200">
                <a:solidFill>
                  <a:srgbClr val="3F3F3F"/>
                </a:solidFill>
              </a:rPr>
              <a:t>ietoisuutta sosiaalisista kysymyksistä ja haasteista,</a:t>
            </a:r>
            <a:r>
              <a:rPr lang="en-IE" sz="2200">
                <a:solidFill>
                  <a:srgbClr val="3F3F3F"/>
                </a:solidFill>
              </a:rPr>
              <a:t> parantamaan kansalaisten </a:t>
            </a:r>
            <a:r>
              <a:rPr b="1" lang="en-IE" sz="2200">
                <a:solidFill>
                  <a:srgbClr val="3F3F3F"/>
                </a:solidFill>
              </a:rPr>
              <a:t>mahdollisuuksia </a:t>
            </a:r>
            <a:r>
              <a:rPr lang="en-IE" sz="2200">
                <a:solidFill>
                  <a:srgbClr val="3F3F3F"/>
                </a:solidFill>
              </a:rPr>
              <a:t>saada tekniikkaa ja kestäviä ratkaisuja ja tehdä näistä ratkaisuista </a:t>
            </a:r>
            <a:r>
              <a:rPr b="1" lang="en-IE" sz="2200">
                <a:solidFill>
                  <a:srgbClr val="3F3F3F"/>
                </a:solidFill>
              </a:rPr>
              <a:t>edullisempia</a:t>
            </a:r>
            <a:r>
              <a:rPr lang="en-IE" sz="2200">
                <a:solidFill>
                  <a:srgbClr val="3F3F3F"/>
                </a:solidFill>
              </a:rPr>
              <a:t> edistämällä</a:t>
            </a:r>
            <a:r>
              <a:rPr b="1" lang="en-IE" sz="2200">
                <a:solidFill>
                  <a:srgbClr val="3F3F3F"/>
                </a:solidFill>
              </a:rPr>
              <a:t> yhteisön yhteistyötä.</a:t>
            </a:r>
            <a:endParaRPr b="1" sz="2200">
              <a:solidFill>
                <a:srgbClr val="3F3F3F"/>
              </a:solidFill>
            </a:endParaRPr>
          </a:p>
          <a:p>
            <a:pPr indent="0" lvl="0" marL="0" rtl="0" algn="ctr">
              <a:lnSpc>
                <a:spcPct val="90000"/>
              </a:lnSpc>
              <a:spcBef>
                <a:spcPts val="1000"/>
              </a:spcBef>
              <a:spcAft>
                <a:spcPts val="0"/>
              </a:spcAft>
              <a:buClr>
                <a:srgbClr val="3F3F3F"/>
              </a:buClr>
              <a:buSzPts val="2400"/>
              <a:buNone/>
            </a:pPr>
            <a:r>
              <a:t/>
            </a:r>
            <a:endParaRPr>
              <a:solidFill>
                <a:srgbClr val="3F3F3F"/>
              </a:solidFill>
            </a:endParaRPr>
          </a:p>
          <a:p>
            <a:pPr indent="0" lvl="0" marL="0" rtl="0" algn="ctr">
              <a:lnSpc>
                <a:spcPct val="90000"/>
              </a:lnSpc>
              <a:spcBef>
                <a:spcPts val="1000"/>
              </a:spcBef>
              <a:spcAft>
                <a:spcPts val="0"/>
              </a:spcAft>
              <a:buClr>
                <a:srgbClr val="3F3F3F"/>
              </a:buClr>
              <a:buSzPts val="2400"/>
              <a:buNone/>
            </a:pPr>
            <a:r>
              <a:t/>
            </a:r>
            <a:endParaRPr>
              <a:solidFill>
                <a:srgbClr val="3F3F3F"/>
              </a:solidFill>
            </a:endParaRPr>
          </a:p>
        </p:txBody>
      </p:sp>
      <p:pic>
        <p:nvPicPr>
          <p:cNvPr descr="A person taking a selfie&#10;&#10;Description automatically generated with medium confidence" id="501" name="Google Shape;501;p14"/>
          <p:cNvPicPr preferRelativeResize="0"/>
          <p:nvPr/>
        </p:nvPicPr>
        <p:blipFill rotWithShape="1">
          <a:blip r:embed="rId4">
            <a:alphaModFix/>
          </a:blip>
          <a:srcRect b="0" l="0" r="0" t="0"/>
          <a:stretch/>
        </p:blipFill>
        <p:spPr>
          <a:xfrm>
            <a:off x="9525" y="825741"/>
            <a:ext cx="3472758" cy="52065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5"/>
          <p:cNvSpPr txBox="1"/>
          <p:nvPr>
            <p:ph idx="1" type="body"/>
          </p:nvPr>
        </p:nvSpPr>
        <p:spPr>
          <a:xfrm>
            <a:off x="3690600" y="178578"/>
            <a:ext cx="8130000" cy="8160600"/>
          </a:xfrm>
          <a:prstGeom prst="rect">
            <a:avLst/>
          </a:prstGeom>
          <a:noFill/>
          <a:ln>
            <a:noFill/>
          </a:ln>
        </p:spPr>
        <p:txBody>
          <a:bodyPr anchorCtr="0" anchor="t" bIns="45700" lIns="91425" spcFirstLastPara="1" rIns="91425" wrap="square" tIns="45700">
            <a:noAutofit/>
          </a:bodyPr>
          <a:lstStyle/>
          <a:p>
            <a:pPr indent="-330200" lvl="0" marL="342900" rtl="0" algn="l">
              <a:lnSpc>
                <a:spcPct val="90000"/>
              </a:lnSpc>
              <a:spcBef>
                <a:spcPts val="0"/>
              </a:spcBef>
              <a:spcAft>
                <a:spcPts val="0"/>
              </a:spcAft>
              <a:buClr>
                <a:srgbClr val="3F3F3F"/>
              </a:buClr>
              <a:buSzPts val="2200"/>
              <a:buFont typeface="Noto Sans Symbols"/>
              <a:buChar char="✔"/>
            </a:pPr>
            <a:r>
              <a:rPr lang="en-IE" sz="2200">
                <a:solidFill>
                  <a:srgbClr val="3F3F3F"/>
                </a:solidFill>
              </a:rPr>
              <a:t>ICT voi tarjota</a:t>
            </a:r>
            <a:r>
              <a:rPr b="1" lang="en-IE" sz="2200">
                <a:solidFill>
                  <a:srgbClr val="40A67A"/>
                </a:solidFill>
              </a:rPr>
              <a:t> liiketoiminta- ja työllistymismahdollisuuksia, tavoittaa</a:t>
            </a:r>
            <a:r>
              <a:rPr lang="en-IE" sz="2200">
                <a:solidFill>
                  <a:srgbClr val="3F3F3F"/>
                </a:solidFill>
              </a:rPr>
              <a:t> naisia ja nuoria, jotka eivät yleensä ole tavoitettavissa.</a:t>
            </a:r>
            <a:endParaRPr sz="2200"/>
          </a:p>
          <a:p>
            <a:pPr indent="-330200" lvl="0" marL="342900" rtl="0" algn="l">
              <a:lnSpc>
                <a:spcPct val="90000"/>
              </a:lnSpc>
              <a:spcBef>
                <a:spcPts val="1000"/>
              </a:spcBef>
              <a:spcAft>
                <a:spcPts val="0"/>
              </a:spcAft>
              <a:buClr>
                <a:srgbClr val="3F3F3F"/>
              </a:buClr>
              <a:buSzPts val="2200"/>
              <a:buFont typeface="Noto Sans Symbols"/>
              <a:buChar char="✔"/>
            </a:pPr>
            <a:r>
              <a:rPr lang="en-IE" sz="2200">
                <a:solidFill>
                  <a:srgbClr val="3F3F3F"/>
                </a:solidFill>
              </a:rPr>
              <a:t>ICT </a:t>
            </a:r>
            <a:r>
              <a:rPr lang="en-IE" sz="2200">
                <a:solidFill>
                  <a:srgbClr val="3F3F3F"/>
                </a:solidFill>
              </a:rPr>
              <a:t>tarjoaa mahdollisuuden </a:t>
            </a:r>
            <a:r>
              <a:rPr b="1" lang="en-IE" sz="2200">
                <a:solidFill>
                  <a:srgbClr val="40A67A"/>
                </a:solidFill>
              </a:rPr>
              <a:t>rahoitukseen ja vakuutuksiin</a:t>
            </a:r>
            <a:r>
              <a:rPr lang="en-IE" sz="2200">
                <a:solidFill>
                  <a:srgbClr val="3F3F3F"/>
                </a:solidFill>
              </a:rPr>
              <a:t> niille, joilla ei yleensä ole näitä mahdollisuuksia. Tieto- ja viestintätekniikan avulla he voivat turvata säästöt, löytää kohtuuhintaisia vakuutuksia ja työkaluja rahojensa hallintaan.</a:t>
            </a:r>
            <a:endParaRPr sz="2200"/>
          </a:p>
          <a:p>
            <a:pPr indent="-330200" lvl="0" marL="342900" rtl="0" algn="l">
              <a:lnSpc>
                <a:spcPct val="90000"/>
              </a:lnSpc>
              <a:spcBef>
                <a:spcPts val="1000"/>
              </a:spcBef>
              <a:spcAft>
                <a:spcPts val="0"/>
              </a:spcAft>
              <a:buClr>
                <a:srgbClr val="3F3F3F"/>
              </a:buClr>
              <a:buSzPts val="2200"/>
              <a:buFont typeface="Noto Sans Symbols"/>
              <a:buChar char="✔"/>
            </a:pPr>
            <a:r>
              <a:rPr lang="en-IE" sz="2200">
                <a:solidFill>
                  <a:srgbClr val="3F3F3F"/>
                </a:solidFill>
              </a:rPr>
              <a:t>ICT:llä v</a:t>
            </a:r>
            <a:r>
              <a:rPr lang="en-IE" sz="2200">
                <a:solidFill>
                  <a:srgbClr val="3F3F3F"/>
                </a:solidFill>
              </a:rPr>
              <a:t>armistetaan, että </a:t>
            </a:r>
            <a:r>
              <a:rPr b="1" lang="en-IE" sz="2200">
                <a:solidFill>
                  <a:srgbClr val="40A67A"/>
                </a:solidFill>
              </a:rPr>
              <a:t>ruoka on turvallista</a:t>
            </a:r>
            <a:r>
              <a:rPr lang="en-IE" sz="2200">
                <a:solidFill>
                  <a:srgbClr val="3F3F3F"/>
                </a:solidFill>
              </a:rPr>
              <a:t>, tarjoamalla verkossa tehokkaita ja luotettavia tietoja, jossa käytetään elintarvikkeiden jäljittämistä ja standardeja.</a:t>
            </a:r>
            <a:endParaRPr sz="2200"/>
          </a:p>
          <a:p>
            <a:pPr indent="-330200" lvl="0" marL="342900" rtl="0" algn="l">
              <a:lnSpc>
                <a:spcPct val="90000"/>
              </a:lnSpc>
              <a:spcBef>
                <a:spcPts val="1000"/>
              </a:spcBef>
              <a:spcAft>
                <a:spcPts val="0"/>
              </a:spcAft>
              <a:buClr>
                <a:srgbClr val="3F3F3F"/>
              </a:buClr>
              <a:buSzPts val="2200"/>
              <a:buFont typeface="Noto Sans Symbols"/>
              <a:buChar char="✔"/>
            </a:pPr>
            <a:r>
              <a:rPr lang="en-IE" sz="2200">
                <a:solidFill>
                  <a:srgbClr val="3F3F3F"/>
                </a:solidFill>
              </a:rPr>
              <a:t>ICT </a:t>
            </a:r>
            <a:r>
              <a:rPr lang="en-IE" sz="2200">
                <a:solidFill>
                  <a:srgbClr val="3F3F3F"/>
                </a:solidFill>
              </a:rPr>
              <a:t>yhdistää</a:t>
            </a:r>
            <a:r>
              <a:rPr lang="en-IE" sz="2200">
                <a:solidFill>
                  <a:srgbClr val="3F3F3F"/>
                </a:solidFill>
              </a:rPr>
              <a:t> </a:t>
            </a:r>
            <a:r>
              <a:rPr lang="en-IE" sz="2200">
                <a:solidFill>
                  <a:srgbClr val="3F3F3F"/>
                </a:solidFill>
              </a:rPr>
              <a:t>maataloustutkijoiden, jatkokäsittelijöiden ja maanviljelijöiden </a:t>
            </a:r>
            <a:r>
              <a:rPr lang="en-IE" sz="2200">
                <a:solidFill>
                  <a:srgbClr val="3F3F3F"/>
                </a:solidFill>
              </a:rPr>
              <a:t>kommunikaatiota</a:t>
            </a:r>
            <a:r>
              <a:rPr lang="en-IE" sz="2200">
                <a:solidFill>
                  <a:srgbClr val="3F3F3F"/>
                </a:solidFill>
              </a:rPr>
              <a:t>, jotta voidaan </a:t>
            </a:r>
            <a:r>
              <a:rPr b="1" lang="en-IE" sz="2200">
                <a:solidFill>
                  <a:srgbClr val="40A67A"/>
                </a:solidFill>
              </a:rPr>
              <a:t>parantaa tuotantoa</a:t>
            </a:r>
            <a:r>
              <a:rPr lang="en-IE" sz="2200">
                <a:solidFill>
                  <a:srgbClr val="3F3F3F"/>
                </a:solidFill>
              </a:rPr>
              <a:t>, sekä antaa neuvoja milloin tahansa, missä tahansa ja reaaliajassa.</a:t>
            </a:r>
            <a:endParaRPr sz="2200"/>
          </a:p>
          <a:p>
            <a:pPr indent="-330200" lvl="0" marL="342900" rtl="0" algn="l">
              <a:lnSpc>
                <a:spcPct val="90000"/>
              </a:lnSpc>
              <a:spcBef>
                <a:spcPts val="1000"/>
              </a:spcBef>
              <a:spcAft>
                <a:spcPts val="0"/>
              </a:spcAft>
              <a:buClr>
                <a:srgbClr val="3F3F3F"/>
              </a:buClr>
              <a:buSzPts val="2200"/>
              <a:buFont typeface="Noto Sans Symbols"/>
              <a:buChar char="✔"/>
            </a:pPr>
            <a:r>
              <a:rPr lang="en-IE" sz="2200">
                <a:solidFill>
                  <a:srgbClr val="3F3F3F"/>
                </a:solidFill>
              </a:rPr>
              <a:t>ICT </a:t>
            </a:r>
            <a:r>
              <a:rPr lang="en-IE" sz="2200">
                <a:solidFill>
                  <a:srgbClr val="3F3F3F"/>
                </a:solidFill>
              </a:rPr>
              <a:t>antaa viljelijöille mahdollisuuden harjoittaa ympäristön kannalta </a:t>
            </a:r>
            <a:r>
              <a:rPr b="1" lang="en-IE" sz="2200">
                <a:solidFill>
                  <a:srgbClr val="40A67A"/>
                </a:solidFill>
              </a:rPr>
              <a:t>kestäviä viljelykäytäntöjä</a:t>
            </a:r>
            <a:r>
              <a:rPr lang="en-IE" sz="2200">
                <a:solidFill>
                  <a:srgbClr val="3F3F3F"/>
                </a:solidFill>
              </a:rPr>
              <a:t> tarjoamalla pääsyn </a:t>
            </a:r>
            <a:r>
              <a:rPr b="1" lang="en-IE" sz="2200">
                <a:solidFill>
                  <a:srgbClr val="3F3F3F"/>
                </a:solidFill>
              </a:rPr>
              <a:t>ilmasto tietoihin</a:t>
            </a:r>
            <a:r>
              <a:rPr lang="en-IE" sz="2200">
                <a:solidFill>
                  <a:srgbClr val="3F3F3F"/>
                </a:solidFill>
              </a:rPr>
              <a:t> ja opettamalla heitä käyttämään niitä.</a:t>
            </a:r>
            <a:endParaRPr sz="2200"/>
          </a:p>
          <a:p>
            <a:pPr indent="-330200" lvl="0" marL="342900" rtl="0" algn="l">
              <a:lnSpc>
                <a:spcPct val="90000"/>
              </a:lnSpc>
              <a:spcBef>
                <a:spcPts val="1000"/>
              </a:spcBef>
              <a:spcAft>
                <a:spcPts val="0"/>
              </a:spcAft>
              <a:buClr>
                <a:srgbClr val="3F3F3F"/>
              </a:buClr>
              <a:buSzPts val="2200"/>
              <a:buFont typeface="Noto Sans Symbols"/>
              <a:buChar char="✔"/>
            </a:pPr>
            <a:r>
              <a:rPr lang="en-IE" sz="2200">
                <a:solidFill>
                  <a:srgbClr val="3F3F3F"/>
                </a:solidFill>
              </a:rPr>
              <a:t>ICT mahdollistaa </a:t>
            </a:r>
            <a:r>
              <a:rPr b="1" lang="en-IE" sz="2200">
                <a:solidFill>
                  <a:srgbClr val="40A67A"/>
                </a:solidFill>
              </a:rPr>
              <a:t>tuen ja rahoituksen</a:t>
            </a:r>
            <a:r>
              <a:rPr lang="en-IE" sz="2200">
                <a:solidFill>
                  <a:srgbClr val="3F3F3F"/>
                </a:solidFill>
              </a:rPr>
              <a:t>  sallimalla paikallisen ja kansainvälisen kommunikoinnin, tarjota ja jakaa hämmästyttävää tietoa reaaliajassa esim. </a:t>
            </a:r>
            <a:r>
              <a:rPr b="1" lang="en-IE" sz="2200">
                <a:solidFill>
                  <a:srgbClr val="3F3F3F"/>
                </a:solidFill>
              </a:rPr>
              <a:t>p</a:t>
            </a:r>
            <a:r>
              <a:rPr b="1" lang="en-IE" sz="2200">
                <a:solidFill>
                  <a:srgbClr val="3F3F3F"/>
                </a:solidFill>
              </a:rPr>
              <a:t>ilvipohjainen joukkorahoitus</a:t>
            </a:r>
            <a:r>
              <a:rPr lang="en-IE" sz="2200">
                <a:solidFill>
                  <a:srgbClr val="3F3F3F"/>
                </a:solidFill>
              </a:rPr>
              <a:t>, josta yksityishenkilöt ja organisaatiot voivat saada rahoitusta ja tukea.</a:t>
            </a:r>
            <a:endParaRPr sz="2200"/>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a:p>
        </p:txBody>
      </p:sp>
      <p:sp>
        <p:nvSpPr>
          <p:cNvPr id="507" name="Google Shape;507;p15"/>
          <p:cNvSpPr txBox="1"/>
          <p:nvPr/>
        </p:nvSpPr>
        <p:spPr>
          <a:xfrm>
            <a:off x="171450" y="529249"/>
            <a:ext cx="3219450" cy="5799502"/>
          </a:xfrm>
          <a:prstGeom prst="rect">
            <a:avLst/>
          </a:prstGeom>
          <a:noFill/>
          <a:ln>
            <a:noFill/>
          </a:ln>
        </p:spPr>
        <p:txBody>
          <a:bodyPr anchorCtr="0" anchor="t" bIns="45700" lIns="91425" spcFirstLastPara="1" rIns="91425" wrap="square" tIns="45700">
            <a:normAutofit fontScale="62500"/>
          </a:bodyPr>
          <a:lstStyle/>
          <a:p>
            <a:pPr indent="0" lvl="0" marL="0" marR="0" rtl="0" algn="ctr">
              <a:lnSpc>
                <a:spcPct val="90000"/>
              </a:lnSpc>
              <a:spcBef>
                <a:spcPts val="0"/>
              </a:spcBef>
              <a:spcAft>
                <a:spcPts val="0"/>
              </a:spcAft>
              <a:buClr>
                <a:schemeClr val="lt1"/>
              </a:buClr>
              <a:buSzPct val="100000"/>
              <a:buFont typeface="Arial"/>
              <a:buNone/>
            </a:pPr>
            <a:r>
              <a:rPr b="1" lang="en-IE" sz="3600">
                <a:solidFill>
                  <a:schemeClr val="lt1"/>
                </a:solidFill>
                <a:latin typeface="Calibri"/>
                <a:ea typeface="Calibri"/>
                <a:cs typeface="Calibri"/>
                <a:sym typeface="Calibri"/>
              </a:rPr>
              <a:t>Sosiaalisen innovaation mahdollisuudet</a:t>
            </a:r>
            <a:endParaRPr b="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b="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30555"/>
              <a:buFont typeface="Arial"/>
              <a:buNone/>
            </a:pPr>
            <a:r>
              <a:rPr b="1" lang="en-IE" sz="3600">
                <a:solidFill>
                  <a:schemeClr val="lt1"/>
                </a:solidFill>
                <a:latin typeface="Calibri"/>
                <a:ea typeface="Calibri"/>
                <a:cs typeface="Calibri"/>
                <a:sym typeface="Calibri"/>
              </a:rPr>
              <a:t>Torju köyhyyttä </a:t>
            </a:r>
            <a:endParaRPr b="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30555"/>
              <a:buFont typeface="Arial"/>
              <a:buNone/>
            </a:pPr>
            <a:r>
              <a:rPr b="1" lang="en-IE" sz="3600">
                <a:solidFill>
                  <a:schemeClr val="lt1"/>
                </a:solidFill>
                <a:latin typeface="Calibri"/>
                <a:ea typeface="Calibri"/>
                <a:cs typeface="Calibri"/>
                <a:sym typeface="Calibri"/>
              </a:rPr>
              <a:t>ICT:n avulla (tietoliikennetekniikalla)</a:t>
            </a:r>
            <a:endParaRPr b="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b="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rPr lang="en-IE" sz="3600">
                <a:solidFill>
                  <a:schemeClr val="lt1"/>
                </a:solidFill>
                <a:latin typeface="Calibri"/>
                <a:ea typeface="Calibri"/>
                <a:cs typeface="Calibri"/>
                <a:sym typeface="Calibri"/>
              </a:rPr>
              <a:t>Esimerkkejä älypuhelimista, tietokoneista, internettiin liitetyistä laitteista, langattomasta tekniikasta.</a:t>
            </a:r>
            <a:endParaRPr/>
          </a:p>
          <a:p>
            <a:pPr indent="0" lvl="0" marL="0" marR="0" rtl="0" algn="ctr">
              <a:lnSpc>
                <a:spcPct val="90000"/>
              </a:lnSpc>
              <a:spcBef>
                <a:spcPts val="0"/>
              </a:spcBef>
              <a:spcAft>
                <a:spcPts val="0"/>
              </a:spcAft>
              <a:buClr>
                <a:schemeClr val="lt1"/>
              </a:buClr>
              <a:buSzPct val="100000"/>
              <a:buFont typeface="Arial"/>
              <a:buNone/>
            </a:pPr>
            <a:r>
              <a:t/>
            </a:r>
            <a:endParaRPr i="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b="1" sz="3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rPr lang="en-IE" sz="2000">
                <a:solidFill>
                  <a:schemeClr val="lt1"/>
                </a:solidFill>
                <a:latin typeface="Calibri"/>
                <a:ea typeface="Calibri"/>
                <a:cs typeface="Calibri"/>
                <a:sym typeface="Calibri"/>
              </a:rPr>
              <a:t>Read </a:t>
            </a:r>
            <a:r>
              <a:rPr lang="en-IE" sz="2000" u="sng">
                <a:solidFill>
                  <a:schemeClr val="lt1"/>
                </a:solidFill>
                <a:latin typeface="Calibri"/>
                <a:ea typeface="Calibri"/>
                <a:cs typeface="Calibri"/>
                <a:sym typeface="Calibri"/>
                <a:hlinkClick r:id="rId3">
                  <a:extLst>
                    <a:ext uri="{A12FA001-AC4F-418D-AE19-62706E023703}">
                      <ahyp:hlinkClr val="tx"/>
                    </a:ext>
                  </a:extLst>
                </a:hlinkClick>
              </a:rPr>
              <a:t>More</a:t>
            </a:r>
            <a:endParaRPr sz="20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b="1" sz="36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ct val="100000"/>
              <a:buFont typeface="Arial"/>
              <a:buNone/>
            </a:pPr>
            <a:r>
              <a:t/>
            </a:r>
            <a:endParaRPr sz="36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6"/>
          <p:cNvSpPr txBox="1"/>
          <p:nvPr>
            <p:ph idx="1" type="body"/>
          </p:nvPr>
        </p:nvSpPr>
        <p:spPr>
          <a:xfrm>
            <a:off x="3843402" y="71450"/>
            <a:ext cx="7540500" cy="5206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2400"/>
              <a:buNone/>
            </a:pPr>
            <a:r>
              <a:rPr b="1" lang="en-IE">
                <a:solidFill>
                  <a:srgbClr val="ED2A59"/>
                </a:solidFill>
              </a:rPr>
              <a:t>ICT sisältää pitkän luettelon tietokone- ja digitaalitekniikoihin liittyvistä komponenteista.</a:t>
            </a:r>
            <a:r>
              <a:rPr lang="en-IE"/>
              <a:t> ICT </a:t>
            </a:r>
            <a:r>
              <a:rPr lang="en-IE">
                <a:solidFill>
                  <a:srgbClr val="3F3F3F"/>
                </a:solidFill>
              </a:rPr>
              <a:t>osien luettelo ei koskaan päätty</a:t>
            </a:r>
            <a:r>
              <a:rPr lang="en-IE">
                <a:solidFill>
                  <a:srgbClr val="3F3F3F"/>
                </a:solidFill>
              </a:rPr>
              <a:t> </a:t>
            </a:r>
            <a:r>
              <a:rPr b="1" i="1" lang="en-IE">
                <a:solidFill>
                  <a:srgbClr val="3F3F3F"/>
                </a:solidFill>
              </a:rPr>
              <a:t>(pilvipalvelut, ohjelmistot, laitteistot, Internet-yhteys, tiedot, tapahtumat, viestintätekniikka…).</a:t>
            </a:r>
            <a:r>
              <a:rPr lang="en-IE">
                <a:solidFill>
                  <a:srgbClr val="3F3F3F"/>
                </a:solidFill>
              </a:rPr>
              <a:t> </a:t>
            </a:r>
            <a:r>
              <a:rPr lang="en-IE">
                <a:solidFill>
                  <a:srgbClr val="3F3F3F"/>
                </a:solidFill>
              </a:rPr>
              <a:t>Näiden </a:t>
            </a:r>
            <a:r>
              <a:rPr lang="en-IE">
                <a:solidFill>
                  <a:srgbClr val="3F3F3F"/>
                </a:solidFill>
              </a:rPr>
              <a:t> ICT </a:t>
            </a:r>
            <a:r>
              <a:rPr lang="en-IE">
                <a:solidFill>
                  <a:srgbClr val="3F3F3F"/>
                </a:solidFill>
              </a:rPr>
              <a:t> osien käyttö voi edelleen mullistaa ihmiskokemusta. Esimerkiksi tietokoneet ovat vastanneet puhelimiin ja ohjaaneet puhelut henkilölle; nyt robotit eivät vain pysty vastaamaan puheluihin, vaan ne voivat usein myös käsitellä soittajien palvelupyyntöjä nopeammin ja tehokkaammin.</a:t>
            </a:r>
            <a:endParaRPr/>
          </a:p>
        </p:txBody>
      </p:sp>
      <p:sp>
        <p:nvSpPr>
          <p:cNvPr id="513" name="Google Shape;513;p16"/>
          <p:cNvSpPr txBox="1"/>
          <p:nvPr>
            <p:ph idx="2" type="body"/>
          </p:nvPr>
        </p:nvSpPr>
        <p:spPr>
          <a:xfrm>
            <a:off x="334045" y="234400"/>
            <a:ext cx="2852539" cy="5206518"/>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3600"/>
              <a:buNone/>
            </a:pPr>
            <a:r>
              <a:rPr lang="en-IE"/>
              <a:t>ICT:n</a:t>
            </a:r>
            <a:endParaRPr/>
          </a:p>
          <a:p>
            <a:pPr indent="0" lvl="0" marL="0" rtl="0" algn="ctr">
              <a:spcBef>
                <a:spcPts val="0"/>
              </a:spcBef>
              <a:spcAft>
                <a:spcPts val="0"/>
              </a:spcAft>
              <a:buClr>
                <a:schemeClr val="lt1"/>
              </a:buClr>
              <a:buSzPts val="3600"/>
              <a:buFont typeface="Arial"/>
              <a:buNone/>
            </a:pPr>
            <a:r>
              <a:rPr lang="en-IE"/>
              <a:t>Komponentit</a:t>
            </a:r>
            <a:endParaRPr sz="2800"/>
          </a:p>
          <a:p>
            <a:pPr indent="0" lvl="0" marL="0" rtl="0" algn="ctr">
              <a:lnSpc>
                <a:spcPct val="90000"/>
              </a:lnSpc>
              <a:spcBef>
                <a:spcPts val="1000"/>
              </a:spcBef>
              <a:spcAft>
                <a:spcPts val="0"/>
              </a:spcAft>
              <a:buClr>
                <a:schemeClr val="lt1"/>
              </a:buClr>
              <a:buSzPts val="2800"/>
              <a:buNone/>
            </a:pPr>
            <a:r>
              <a:rPr lang="en-IE" sz="2800"/>
              <a:t>… ovat tekniikoita, jotka yhdistävät ihmisten ja organisaatioiden vuorovaikutuksen digitaalisessa maailmassa</a:t>
            </a:r>
            <a:endParaRPr/>
          </a:p>
          <a:p>
            <a:pPr indent="0" lvl="0" marL="0" rtl="0" algn="ctr">
              <a:lnSpc>
                <a:spcPct val="90000"/>
              </a:lnSpc>
              <a:spcBef>
                <a:spcPts val="1000"/>
              </a:spcBef>
              <a:spcAft>
                <a:spcPts val="0"/>
              </a:spcAft>
              <a:buClr>
                <a:schemeClr val="lt1"/>
              </a:buClr>
              <a:buSzPts val="2800"/>
              <a:buNone/>
            </a:pPr>
            <a:r>
              <a:t/>
            </a:r>
            <a:endParaRPr sz="2800"/>
          </a:p>
          <a:p>
            <a:pPr indent="0" lvl="0" marL="0" rtl="0" algn="ctr">
              <a:lnSpc>
                <a:spcPct val="90000"/>
              </a:lnSpc>
              <a:spcBef>
                <a:spcPts val="1000"/>
              </a:spcBef>
              <a:spcAft>
                <a:spcPts val="0"/>
              </a:spcAft>
              <a:buClr>
                <a:schemeClr val="lt1"/>
              </a:buClr>
              <a:buSzPts val="2800"/>
              <a:buNone/>
            </a:pPr>
            <a:r>
              <a:t/>
            </a:r>
            <a:endParaRPr sz="2800"/>
          </a:p>
          <a:p>
            <a:pPr indent="0" lvl="0" marL="0" rtl="0" algn="ctr">
              <a:lnSpc>
                <a:spcPct val="90000"/>
              </a:lnSpc>
              <a:spcBef>
                <a:spcPts val="1000"/>
              </a:spcBef>
              <a:spcAft>
                <a:spcPts val="0"/>
              </a:spcAft>
              <a:buClr>
                <a:schemeClr val="lt1"/>
              </a:buClr>
              <a:buSzPts val="1800"/>
              <a:buNone/>
            </a:pPr>
            <a:r>
              <a:rPr lang="en-IE" sz="1800" u="sng">
                <a:solidFill>
                  <a:schemeClr val="hlink"/>
                </a:solidFill>
                <a:hlinkClick r:id="rId3"/>
              </a:rPr>
              <a:t>Read More </a:t>
            </a:r>
            <a:endParaRPr sz="1800"/>
          </a:p>
        </p:txBody>
      </p:sp>
      <p:pic>
        <p:nvPicPr>
          <p:cNvPr descr="Components of ICT" id="514" name="Google Shape;514;p16"/>
          <p:cNvPicPr preferRelativeResize="0"/>
          <p:nvPr/>
        </p:nvPicPr>
        <p:blipFill rotWithShape="1">
          <a:blip r:embed="rId4">
            <a:alphaModFix/>
          </a:blip>
          <a:srcRect b="7980" l="7033" r="7418" t="23212"/>
          <a:stretch/>
        </p:blipFill>
        <p:spPr>
          <a:xfrm>
            <a:off x="5781674" y="3514725"/>
            <a:ext cx="3663825" cy="3219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7"/>
          <p:cNvSpPr txBox="1"/>
          <p:nvPr>
            <p:ph idx="1" type="body"/>
          </p:nvPr>
        </p:nvSpPr>
        <p:spPr>
          <a:xfrm>
            <a:off x="3794810" y="110292"/>
            <a:ext cx="8029015" cy="520651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D2A59"/>
              </a:buClr>
              <a:buSzPts val="2400"/>
              <a:buFont typeface="Noto Sans Symbols"/>
              <a:buChar char="✔"/>
            </a:pPr>
            <a:r>
              <a:rPr b="1" lang="en-IE" sz="2400">
                <a:solidFill>
                  <a:srgbClr val="ED2A59"/>
                </a:solidFill>
              </a:rPr>
              <a:t>ICT I</a:t>
            </a:r>
            <a:r>
              <a:rPr b="1" lang="en-IE" sz="2400">
                <a:solidFill>
                  <a:srgbClr val="ED2A59"/>
                </a:solidFill>
              </a:rPr>
              <a:t>nformation Communication Technologies</a:t>
            </a:r>
            <a:r>
              <a:rPr b="1" lang="en-IE">
                <a:solidFill>
                  <a:srgbClr val="ED2A59"/>
                </a:solidFill>
              </a:rPr>
              <a:t> </a:t>
            </a:r>
            <a:r>
              <a:rPr lang="en-IE" sz="2400">
                <a:solidFill>
                  <a:srgbClr val="3F3F3F"/>
                </a:solidFill>
              </a:rPr>
              <a:t>erityisesti maaseudulla </a:t>
            </a:r>
            <a:r>
              <a:rPr b="1" lang="en-IE" sz="2400">
                <a:solidFill>
                  <a:srgbClr val="3F3F3F"/>
                </a:solidFill>
              </a:rPr>
              <a:t>vähentää tiedonsiirron ja rahansiirron</a:t>
            </a:r>
            <a:r>
              <a:rPr lang="en-IE" sz="2400">
                <a:solidFill>
                  <a:srgbClr val="3F3F3F"/>
                </a:solidFill>
              </a:rPr>
              <a:t> kustannuksia, tehostaa </a:t>
            </a:r>
            <a:r>
              <a:rPr b="1" lang="en-IE" sz="2400">
                <a:solidFill>
                  <a:srgbClr val="3F3F3F"/>
                </a:solidFill>
              </a:rPr>
              <a:t>palvelujen tarjoamista</a:t>
            </a:r>
            <a:r>
              <a:rPr lang="en-IE" sz="2400">
                <a:solidFill>
                  <a:srgbClr val="3F3F3F"/>
                </a:solidFill>
              </a:rPr>
              <a:t>, luo uusia tapoja</a:t>
            </a:r>
            <a:r>
              <a:rPr b="1" lang="en-IE" sz="2400">
                <a:solidFill>
                  <a:srgbClr val="3F3F3F"/>
                </a:solidFill>
              </a:rPr>
              <a:t> ansaita rahaa</a:t>
            </a:r>
            <a:r>
              <a:rPr lang="en-IE" sz="2400">
                <a:solidFill>
                  <a:srgbClr val="3F3F3F"/>
                </a:solidFill>
              </a:rPr>
              <a:t> ja auttaa s</a:t>
            </a:r>
            <a:r>
              <a:rPr b="1" lang="en-IE" sz="2400">
                <a:solidFill>
                  <a:srgbClr val="3F3F3F"/>
                </a:solidFill>
              </a:rPr>
              <a:t>uojaamaan resursseja</a:t>
            </a:r>
            <a:r>
              <a:rPr lang="en-IE" sz="2400">
                <a:solidFill>
                  <a:srgbClr val="3F3F3F"/>
                </a:solidFill>
              </a:rPr>
              <a:t>. </a:t>
            </a:r>
            <a:r>
              <a:rPr lang="en-IE">
                <a:solidFill>
                  <a:srgbClr val="3F3F3F"/>
                </a:solidFill>
              </a:rPr>
              <a:t>ICT </a:t>
            </a:r>
            <a:r>
              <a:rPr lang="en-IE" sz="2400">
                <a:solidFill>
                  <a:srgbClr val="3F3F3F"/>
                </a:solidFill>
              </a:rPr>
              <a:t>on myös muuttanut tapaa, jolla yritykset, ihmiset ja hallitukset t</a:t>
            </a:r>
            <a:r>
              <a:rPr b="1" lang="en-IE" sz="2400">
                <a:solidFill>
                  <a:srgbClr val="3F3F3F"/>
                </a:solidFill>
              </a:rPr>
              <a:t>yöskentelevät</a:t>
            </a:r>
            <a:r>
              <a:rPr lang="en-IE" sz="2400">
                <a:solidFill>
                  <a:srgbClr val="3F3F3F"/>
                </a:solidFill>
              </a:rPr>
              <a:t>, työskentelevät muiden kanssa ja </a:t>
            </a:r>
            <a:r>
              <a:rPr b="1" lang="en-IE" sz="2400">
                <a:solidFill>
                  <a:srgbClr val="3F3F3F"/>
                </a:solidFill>
              </a:rPr>
              <a:t>kommunikoivat</a:t>
            </a:r>
            <a:r>
              <a:rPr lang="en-IE" sz="2400">
                <a:solidFill>
                  <a:srgbClr val="3F3F3F"/>
                </a:solidFill>
              </a:rPr>
              <a:t>.</a:t>
            </a:r>
            <a:endParaRPr sz="1000">
              <a:solidFill>
                <a:srgbClr val="3F3F3F"/>
              </a:solidFill>
            </a:endParaRPr>
          </a:p>
          <a:p>
            <a:pPr indent="-342900" lvl="0" marL="342900" rtl="0" algn="l">
              <a:lnSpc>
                <a:spcPct val="90000"/>
              </a:lnSpc>
              <a:spcBef>
                <a:spcPts val="1000"/>
              </a:spcBef>
              <a:spcAft>
                <a:spcPts val="0"/>
              </a:spcAft>
              <a:buClr>
                <a:srgbClr val="ED2A59"/>
              </a:buClr>
              <a:buSzPts val="2400"/>
              <a:buFont typeface="Noto Sans Symbols"/>
              <a:buChar char="✔"/>
            </a:pPr>
            <a:r>
              <a:rPr b="1" lang="en-IE">
                <a:solidFill>
                  <a:srgbClr val="ED2A59"/>
                </a:solidFill>
              </a:rPr>
              <a:t>ICT koulutus </a:t>
            </a:r>
            <a:r>
              <a:rPr b="1" lang="en-IE">
                <a:solidFill>
                  <a:srgbClr val="3F3F3F"/>
                </a:solidFill>
              </a:rPr>
              <a:t>digitaalinen </a:t>
            </a:r>
            <a:r>
              <a:rPr b="1" lang="en-IE">
                <a:solidFill>
                  <a:srgbClr val="3F3F3F"/>
                </a:solidFill>
              </a:rPr>
              <a:t>kahtiajako</a:t>
            </a:r>
            <a:r>
              <a:rPr lang="en-IE">
                <a:solidFill>
                  <a:srgbClr val="3F3F3F"/>
                </a:solidFill>
              </a:rPr>
              <a:t> näkyy erona v</a:t>
            </a:r>
            <a:r>
              <a:rPr lang="en-IE">
                <a:solidFill>
                  <a:srgbClr val="3F3F3F"/>
                </a:solidFill>
              </a:rPr>
              <a:t>ähiten kehittyneiden maiden matkaviestin-laajakaistaliittymien määrässä, joka  on neljä kertaa pienempi kuin kehittyneissä maissa (ITU, 2017).</a:t>
            </a:r>
            <a:r>
              <a:rPr lang="en-IE" sz="2400">
                <a:solidFill>
                  <a:srgbClr val="3F3F3F"/>
                </a:solidFill>
              </a:rPr>
              <a:t> </a:t>
            </a:r>
            <a:r>
              <a:rPr lang="en-IE">
                <a:solidFill>
                  <a:srgbClr val="3F3F3F"/>
                </a:solidFill>
              </a:rPr>
              <a:t>ICT</a:t>
            </a:r>
            <a:r>
              <a:rPr b="1" lang="en-IE">
                <a:solidFill>
                  <a:srgbClr val="009FD8"/>
                </a:solidFill>
              </a:rPr>
              <a:t> </a:t>
            </a:r>
            <a:r>
              <a:rPr lang="en-IE">
                <a:solidFill>
                  <a:srgbClr val="3F3F3F"/>
                </a:solidFill>
              </a:rPr>
              <a:t>voi tarjota </a:t>
            </a:r>
            <a:r>
              <a:rPr b="1" lang="en-IE">
                <a:solidFill>
                  <a:srgbClr val="3F3F3F"/>
                </a:solidFill>
              </a:rPr>
              <a:t>nuorille yrittäjille edullisemman ja luotettavamman pääsyn ICT-laitteisiin</a:t>
            </a:r>
            <a:r>
              <a:rPr lang="en-IE">
                <a:solidFill>
                  <a:srgbClr val="3F3F3F"/>
                </a:solidFill>
              </a:rPr>
              <a:t> ja </a:t>
            </a:r>
            <a:r>
              <a:rPr b="1" lang="en-IE">
                <a:solidFill>
                  <a:srgbClr val="3F3F3F"/>
                </a:solidFill>
              </a:rPr>
              <a:t>yhdistää heidät</a:t>
            </a:r>
            <a:r>
              <a:rPr lang="en-IE">
                <a:solidFill>
                  <a:srgbClr val="3F3F3F"/>
                </a:solidFill>
              </a:rPr>
              <a:t> oikeaan infrastruktuuriin.</a:t>
            </a:r>
            <a:r>
              <a:rPr lang="en-IE">
                <a:solidFill>
                  <a:srgbClr val="3F3F3F"/>
                </a:solidFill>
              </a:rPr>
              <a:t> </a:t>
            </a:r>
            <a:r>
              <a:rPr lang="en-IE" sz="2400">
                <a:solidFill>
                  <a:srgbClr val="3F3F3F"/>
                </a:solidFill>
              </a:rPr>
              <a:t>ICT digitaalinen innovaatio voi </a:t>
            </a:r>
            <a:r>
              <a:rPr b="1" lang="en-IE" sz="2400">
                <a:solidFill>
                  <a:srgbClr val="3F3F3F"/>
                </a:solidFill>
              </a:rPr>
              <a:t>auttaa nuoria tulemaan</a:t>
            </a:r>
            <a:r>
              <a:rPr lang="en-IE" sz="2400">
                <a:solidFill>
                  <a:srgbClr val="3F3F3F"/>
                </a:solidFill>
              </a:rPr>
              <a:t> myös innovaatioiden edistäjiksi.</a:t>
            </a:r>
            <a:endParaRPr sz="1000">
              <a:solidFill>
                <a:srgbClr val="3F3F3F"/>
              </a:solidFill>
            </a:endParaRPr>
          </a:p>
          <a:p>
            <a:pPr indent="0" lvl="0" marL="0" rtl="0" algn="l">
              <a:lnSpc>
                <a:spcPct val="90000"/>
              </a:lnSpc>
              <a:spcBef>
                <a:spcPts val="1000"/>
              </a:spcBef>
              <a:spcAft>
                <a:spcPts val="0"/>
              </a:spcAft>
              <a:buClr>
                <a:srgbClr val="ED2A59"/>
              </a:buClr>
              <a:buSzPts val="2400"/>
              <a:buNone/>
            </a:pPr>
            <a:r>
              <a:rPr b="1" i="1" lang="en-IE">
                <a:solidFill>
                  <a:srgbClr val="ED2A59"/>
                </a:solidFill>
              </a:rPr>
              <a:t>Huomioi</a:t>
            </a:r>
            <a:r>
              <a:rPr b="1" i="1" lang="en-IE" sz="2400">
                <a:solidFill>
                  <a:srgbClr val="ED2A59"/>
                </a:solidFill>
              </a:rPr>
              <a:t>: </a:t>
            </a:r>
            <a:r>
              <a:rPr lang="en-IE" sz="2400">
                <a:solidFill>
                  <a:srgbClr val="3F3F3F"/>
                </a:solidFill>
              </a:rPr>
              <a:t>ICT </a:t>
            </a:r>
            <a:r>
              <a:rPr lang="en-IE">
                <a:solidFill>
                  <a:srgbClr val="3F3F3F"/>
                </a:solidFill>
              </a:rPr>
              <a:t>koulutuksen on oltava varma siitä, että se pystyy huomioimaan köyhempien maaseutuväestöjen tarpeet ja rajoitukset, sen on oltava heidän kielellään ja kunnioitettava heidän kulttuuriaan ja perinteitään.</a:t>
            </a:r>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520" name="Google Shape;520;p17"/>
          <p:cNvSpPr txBox="1"/>
          <p:nvPr/>
        </p:nvSpPr>
        <p:spPr>
          <a:xfrm>
            <a:off x="167677" y="653500"/>
            <a:ext cx="3219450" cy="5206518"/>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30555"/>
              <a:buFont typeface="Arial"/>
              <a:buNone/>
            </a:pPr>
            <a:r>
              <a:rPr b="1" lang="en-IE" sz="3600">
                <a:solidFill>
                  <a:srgbClr val="3F3F3F"/>
                </a:solidFill>
                <a:latin typeface="Calibri"/>
                <a:ea typeface="Calibri"/>
                <a:cs typeface="Calibri"/>
                <a:sym typeface="Calibri"/>
              </a:rPr>
              <a:t>Sosiaalisen innovaation mahdollisuudet</a:t>
            </a:r>
            <a:endParaRPr b="1"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30555"/>
              <a:buFont typeface="Arial"/>
              <a:buNone/>
            </a:pPr>
            <a:r>
              <a:rPr b="1" lang="en-IE" sz="3600">
                <a:solidFill>
                  <a:srgbClr val="3F3F3F"/>
                </a:solidFill>
                <a:latin typeface="Calibri"/>
                <a:ea typeface="Calibri"/>
                <a:cs typeface="Calibri"/>
                <a:sym typeface="Calibri"/>
              </a:rPr>
              <a:t>  Köyhyys</a:t>
            </a:r>
            <a:endParaRPr b="1"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rgbClr val="3F3F3F"/>
              </a:buClr>
              <a:buSzPct val="100000"/>
              <a:buFont typeface="Arial"/>
              <a:buNone/>
            </a:pPr>
            <a:r>
              <a:t/>
            </a:r>
            <a:endParaRPr b="1"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b="1"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b="1"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rgbClr val="3F3F3F"/>
              </a:buClr>
              <a:buSzPct val="100000"/>
              <a:buFont typeface="Arial"/>
              <a:buNone/>
            </a:pPr>
            <a:r>
              <a:rPr lang="en-IE" sz="3600">
                <a:solidFill>
                  <a:srgbClr val="3F3F3F"/>
                </a:solidFill>
                <a:latin typeface="Calibri"/>
                <a:ea typeface="Calibri"/>
                <a:cs typeface="Calibri"/>
                <a:sym typeface="Calibri"/>
              </a:rPr>
              <a:t> </a:t>
            </a:r>
            <a:endParaRPr/>
          </a:p>
          <a:p>
            <a:pPr indent="0" lvl="0" marL="0" marR="0" rtl="0" algn="ctr">
              <a:lnSpc>
                <a:spcPct val="90000"/>
              </a:lnSpc>
              <a:spcBef>
                <a:spcPts val="0"/>
              </a:spcBef>
              <a:spcAft>
                <a:spcPts val="0"/>
              </a:spcAft>
              <a:buClr>
                <a:srgbClr val="3F3F3F"/>
              </a:buClr>
              <a:buSzPct val="100000"/>
              <a:buFont typeface="Arial"/>
              <a:buNone/>
            </a:pPr>
            <a:r>
              <a:rPr lang="en-IE" sz="3600">
                <a:solidFill>
                  <a:srgbClr val="3F3F3F"/>
                </a:solidFill>
                <a:latin typeface="Calibri"/>
                <a:ea typeface="Calibri"/>
                <a:cs typeface="Calibri"/>
                <a:sym typeface="Calibri"/>
              </a:rPr>
              <a:t>ICT (</a:t>
            </a:r>
            <a:r>
              <a:rPr lang="en-IE" sz="3600">
                <a:solidFill>
                  <a:srgbClr val="3F3F3F"/>
                </a:solidFill>
                <a:latin typeface="Calibri"/>
                <a:ea typeface="Calibri"/>
                <a:cs typeface="Calibri"/>
                <a:sym typeface="Calibri"/>
              </a:rPr>
              <a:t>Information Communication Technologies = Tieto- ja viestintä- tekniikka) tarjoaa saatavilla olevia, edullisia ratkaisuja!</a:t>
            </a:r>
            <a:endParaRPr sz="3600">
              <a:solidFill>
                <a:srgbClr val="3F3F3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8"/>
          <p:cNvSpPr txBox="1"/>
          <p:nvPr>
            <p:ph idx="1" type="body"/>
          </p:nvPr>
        </p:nvSpPr>
        <p:spPr>
          <a:xfrm>
            <a:off x="3721578" y="12"/>
            <a:ext cx="8010900" cy="52065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D2A59"/>
              </a:buClr>
              <a:buSzPts val="2400"/>
              <a:buFont typeface="Noto Sans Symbols"/>
              <a:buChar char="✔"/>
            </a:pPr>
            <a:r>
              <a:rPr b="1" lang="en-IE">
                <a:solidFill>
                  <a:srgbClr val="ED2A59"/>
                </a:solidFill>
              </a:rPr>
              <a:t>ICT: n kansalaisyhteiskunta ja maatalous </a:t>
            </a:r>
            <a:r>
              <a:rPr b="1" lang="en-IE">
                <a:solidFill>
                  <a:srgbClr val="009FD8"/>
                </a:solidFill>
              </a:rPr>
              <a:t>ICT</a:t>
            </a:r>
            <a:r>
              <a:rPr lang="en-IE">
                <a:solidFill>
                  <a:srgbClr val="3F3F3F"/>
                </a:solidFill>
              </a:rPr>
              <a:t> </a:t>
            </a:r>
            <a:r>
              <a:rPr lang="en-IE">
                <a:solidFill>
                  <a:srgbClr val="3F3F3F"/>
                </a:solidFill>
              </a:rPr>
              <a:t>tarjoaa kriittistä</a:t>
            </a:r>
            <a:r>
              <a:rPr b="1" lang="en-IE">
                <a:solidFill>
                  <a:srgbClr val="3F3F3F"/>
                </a:solidFill>
              </a:rPr>
              <a:t> tietoa</a:t>
            </a:r>
            <a:r>
              <a:rPr lang="en-IE">
                <a:solidFill>
                  <a:srgbClr val="3F3F3F"/>
                </a:solidFill>
              </a:rPr>
              <a:t> maaseutuyhteisöille, jotta ne voivat tehdä </a:t>
            </a:r>
            <a:r>
              <a:rPr b="1" lang="en-IE">
                <a:solidFill>
                  <a:srgbClr val="3F3F3F"/>
                </a:solidFill>
              </a:rPr>
              <a:t>päätöksiä </a:t>
            </a:r>
            <a:r>
              <a:rPr lang="en-IE">
                <a:solidFill>
                  <a:srgbClr val="3F3F3F"/>
                </a:solidFill>
              </a:rPr>
              <a:t>tuotteiden ja palvelujen maailmanlaajuisesta tuotannosta, jakelusta ja kulutuksesta (esim. elintarvikkeiden reaaliaikaiset hinnat paikallisilla markkinoilla); ympäristöolosuhteet (milloin istuttaa tai kalastaa, mitä istuttaa, mitä työkaluja / lannoitteita / veden käyttö ja miten, milloin sadonkorjuu, kuinka paljon pidetään omassa käyttössä kotitaloudessa, kuinka paljon myydään itse rahalla ja kuinka paljon kaupoille.</a:t>
            </a:r>
            <a:endParaRPr/>
          </a:p>
          <a:p>
            <a:pPr indent="-342900" lvl="0" marL="342900" rtl="0" algn="l">
              <a:lnSpc>
                <a:spcPct val="90000"/>
              </a:lnSpc>
              <a:spcBef>
                <a:spcPts val="0"/>
              </a:spcBef>
              <a:spcAft>
                <a:spcPts val="0"/>
              </a:spcAft>
              <a:buClr>
                <a:srgbClr val="ED2A59"/>
              </a:buClr>
              <a:buSzPts val="2400"/>
              <a:buFont typeface="Noto Sans Symbols"/>
              <a:buChar char="✔"/>
            </a:pPr>
            <a:r>
              <a:rPr b="1" lang="en-IE">
                <a:solidFill>
                  <a:srgbClr val="ED2A59"/>
                </a:solidFill>
              </a:rPr>
              <a:t>ICT </a:t>
            </a:r>
            <a:r>
              <a:rPr b="1" lang="en-IE">
                <a:solidFill>
                  <a:srgbClr val="ED2A59"/>
                </a:solidFill>
              </a:rPr>
              <a:t>Liiketalouden koulutus</a:t>
            </a:r>
            <a:r>
              <a:rPr b="1" lang="en-IE">
                <a:solidFill>
                  <a:srgbClr val="ED2A59"/>
                </a:solidFill>
              </a:rPr>
              <a:t> </a:t>
            </a:r>
            <a:r>
              <a:rPr b="1" i="1" lang="en-IE">
                <a:solidFill>
                  <a:srgbClr val="009FD8"/>
                </a:solidFill>
              </a:rPr>
              <a:t>Verkko-oppimisalustat </a:t>
            </a:r>
            <a:r>
              <a:rPr lang="en-IE">
                <a:solidFill>
                  <a:srgbClr val="3F3F3F"/>
                </a:solidFill>
              </a:rPr>
              <a:t>syrjäisissä ja vaikeissa paikoissa oleville liikemiehille, jotta he voivat käyttää </a:t>
            </a:r>
            <a:r>
              <a:rPr b="1" lang="en-IE">
                <a:solidFill>
                  <a:srgbClr val="3F3F3F"/>
                </a:solidFill>
              </a:rPr>
              <a:t>koulutus- ja yritysneuvontapalveluja</a:t>
            </a:r>
            <a:r>
              <a:rPr lang="en-IE">
                <a:solidFill>
                  <a:srgbClr val="3F3F3F"/>
                </a:solidFill>
              </a:rPr>
              <a:t>, </a:t>
            </a:r>
            <a:r>
              <a:rPr b="1" lang="en-IE">
                <a:solidFill>
                  <a:srgbClr val="3F3F3F"/>
                </a:solidFill>
              </a:rPr>
              <a:t>työkaluja, tietoa ja tukea</a:t>
            </a:r>
            <a:r>
              <a:rPr lang="en-IE">
                <a:solidFill>
                  <a:srgbClr val="3F3F3F"/>
                </a:solidFill>
              </a:rPr>
              <a:t>, joita he tarvitsevat menestyvän liiketoiminnan harjoittamiseksi ilman henkilökohtaisten kouluttajien hankkimista.Se on</a:t>
            </a:r>
            <a:r>
              <a:rPr b="1" lang="en-IE">
                <a:solidFill>
                  <a:srgbClr val="3F3F3F"/>
                </a:solidFill>
              </a:rPr>
              <a:t> edullinen, joustava</a:t>
            </a:r>
            <a:r>
              <a:rPr lang="en-IE">
                <a:solidFill>
                  <a:srgbClr val="3F3F3F"/>
                </a:solidFill>
              </a:rPr>
              <a:t> ja tavoittaa useampia yrittäjiä, ja se on käytettävissä riippumatta siitä, missä asut.</a:t>
            </a:r>
            <a:r>
              <a:rPr lang="en-IE"/>
              <a:t>                                                   </a:t>
            </a:r>
            <a:r>
              <a:rPr b="1" lang="en-IE">
                <a:solidFill>
                  <a:srgbClr val="ED2A59"/>
                </a:solidFill>
              </a:rPr>
              <a:t>Opi</a:t>
            </a:r>
            <a:r>
              <a:rPr lang="en-IE">
                <a:solidFill>
                  <a:srgbClr val="3F3F3F"/>
                </a:solidFill>
              </a:rPr>
              <a:t> </a:t>
            </a:r>
            <a:r>
              <a:rPr lang="en-IE">
                <a:solidFill>
                  <a:srgbClr val="3F3F3F"/>
                </a:solidFill>
              </a:rPr>
              <a:t>miten</a:t>
            </a:r>
            <a:r>
              <a:rPr lang="en-IE">
                <a:solidFill>
                  <a:srgbClr val="3F3F3F"/>
                </a:solidFill>
              </a:rPr>
              <a:t> </a:t>
            </a:r>
            <a:r>
              <a:rPr b="1" lang="en-IE" u="sng">
                <a:solidFill>
                  <a:srgbClr val="009FD8"/>
                </a:solidFill>
                <a:hlinkClick r:id="rId3">
                  <a:extLst>
                    <a:ext uri="{A12FA001-AC4F-418D-AE19-62706E023703}">
                      <ahyp:hlinkClr val="tx"/>
                    </a:ext>
                  </a:extLst>
                </a:hlinkClick>
              </a:rPr>
              <a:t>WhatApp</a:t>
            </a:r>
            <a:r>
              <a:rPr b="1" lang="en-IE">
                <a:solidFill>
                  <a:srgbClr val="009FD8"/>
                </a:solidFill>
              </a:rPr>
              <a:t> </a:t>
            </a:r>
            <a:r>
              <a:rPr lang="en-IE">
                <a:solidFill>
                  <a:srgbClr val="3F3F3F"/>
                </a:solidFill>
              </a:rPr>
              <a:t>antoi tälle vaikeuksissa olevalle äiti - tytäryritykselle tietoa yrityksen pitämiseksi hengissä COVID 19: n aikana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b="1" sz="2400">
              <a:solidFill>
                <a:srgbClr val="ED2A59"/>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526" name="Google Shape;526;p18"/>
          <p:cNvSpPr txBox="1"/>
          <p:nvPr/>
        </p:nvSpPr>
        <p:spPr>
          <a:xfrm>
            <a:off x="95250" y="291350"/>
            <a:ext cx="3219600" cy="55686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90000"/>
              </a:lnSpc>
              <a:spcBef>
                <a:spcPts val="0"/>
              </a:spcBef>
              <a:spcAft>
                <a:spcPts val="0"/>
              </a:spcAft>
              <a:buClr>
                <a:schemeClr val="dk1"/>
              </a:buClr>
              <a:buSzPct val="28308"/>
              <a:buFont typeface="Arial"/>
              <a:buNone/>
            </a:pPr>
            <a:r>
              <a:rPr b="1" lang="en-IE" sz="3885">
                <a:solidFill>
                  <a:srgbClr val="3F3F3F"/>
                </a:solidFill>
                <a:latin typeface="Calibri"/>
                <a:ea typeface="Calibri"/>
                <a:cs typeface="Calibri"/>
                <a:sym typeface="Calibri"/>
              </a:rPr>
              <a:t>Sosiaalisen innovaation mahdollisuudet</a:t>
            </a:r>
            <a:endParaRPr b="1" sz="3885">
              <a:solidFill>
                <a:srgbClr val="3F3F3F"/>
              </a:solidFill>
              <a:latin typeface="Calibri"/>
              <a:ea typeface="Calibri"/>
              <a:cs typeface="Calibri"/>
              <a:sym typeface="Calibri"/>
            </a:endParaRPr>
          </a:p>
          <a:p>
            <a:pPr indent="0" lvl="0" marL="0" rtl="0" algn="ctr">
              <a:lnSpc>
                <a:spcPct val="90000"/>
              </a:lnSpc>
              <a:spcBef>
                <a:spcPts val="0"/>
              </a:spcBef>
              <a:spcAft>
                <a:spcPts val="0"/>
              </a:spcAft>
              <a:buClr>
                <a:schemeClr val="dk1"/>
              </a:buClr>
              <a:buSzPct val="28308"/>
              <a:buFont typeface="Arial"/>
              <a:buNone/>
            </a:pPr>
            <a:r>
              <a:rPr b="1" lang="en-IE" sz="3885">
                <a:solidFill>
                  <a:srgbClr val="3F3F3F"/>
                </a:solidFill>
                <a:latin typeface="Calibri"/>
                <a:ea typeface="Calibri"/>
                <a:cs typeface="Calibri"/>
                <a:sym typeface="Calibri"/>
              </a:rPr>
              <a:t>  Köyhyys</a:t>
            </a:r>
            <a:endParaRPr b="1" sz="3885">
              <a:solidFill>
                <a:srgbClr val="3F3F3F"/>
              </a:solidFill>
              <a:latin typeface="Calibri"/>
              <a:ea typeface="Calibri"/>
              <a:cs typeface="Calibri"/>
              <a:sym typeface="Calibri"/>
            </a:endParaRPr>
          </a:p>
          <a:p>
            <a:pPr indent="0" lvl="0" marL="0" rtl="0" algn="ctr">
              <a:lnSpc>
                <a:spcPct val="90000"/>
              </a:lnSpc>
              <a:spcBef>
                <a:spcPts val="0"/>
              </a:spcBef>
              <a:spcAft>
                <a:spcPts val="0"/>
              </a:spcAft>
              <a:buClr>
                <a:srgbClr val="3F3F3F"/>
              </a:buClr>
              <a:buSzPct val="92647"/>
              <a:buFont typeface="Arial"/>
              <a:buNone/>
            </a:pPr>
            <a:r>
              <a:t/>
            </a:r>
            <a:endParaRPr b="1" sz="3885">
              <a:solidFill>
                <a:srgbClr val="3F3F3F"/>
              </a:solidFill>
              <a:latin typeface="Calibri"/>
              <a:ea typeface="Calibri"/>
              <a:cs typeface="Calibri"/>
              <a:sym typeface="Calibri"/>
            </a:endParaRPr>
          </a:p>
          <a:p>
            <a:pPr indent="0" lvl="0" marL="0" rtl="0" algn="ctr">
              <a:lnSpc>
                <a:spcPct val="90000"/>
              </a:lnSpc>
              <a:spcBef>
                <a:spcPts val="0"/>
              </a:spcBef>
              <a:spcAft>
                <a:spcPts val="0"/>
              </a:spcAft>
              <a:buClr>
                <a:schemeClr val="lt1"/>
              </a:buClr>
              <a:buSzPct val="100000"/>
              <a:buFont typeface="Arial"/>
              <a:buNone/>
            </a:pPr>
            <a:r>
              <a:t/>
            </a:r>
            <a:endParaRPr b="1" sz="3600">
              <a:solidFill>
                <a:srgbClr val="3F3F3F"/>
              </a:solidFill>
              <a:latin typeface="Calibri"/>
              <a:ea typeface="Calibri"/>
              <a:cs typeface="Calibri"/>
              <a:sym typeface="Calibri"/>
            </a:endParaRPr>
          </a:p>
          <a:p>
            <a:pPr indent="0" lvl="0" marL="0" rtl="0" algn="ctr">
              <a:lnSpc>
                <a:spcPct val="90000"/>
              </a:lnSpc>
              <a:spcBef>
                <a:spcPts val="0"/>
              </a:spcBef>
              <a:spcAft>
                <a:spcPts val="0"/>
              </a:spcAft>
              <a:buClr>
                <a:schemeClr val="lt1"/>
              </a:buClr>
              <a:buSzPct val="100000"/>
              <a:buFont typeface="Arial"/>
              <a:buNone/>
            </a:pPr>
            <a:r>
              <a:t/>
            </a:r>
            <a:endParaRPr b="1" sz="3600">
              <a:solidFill>
                <a:srgbClr val="3F3F3F"/>
              </a:solidFill>
              <a:latin typeface="Calibri"/>
              <a:ea typeface="Calibri"/>
              <a:cs typeface="Calibri"/>
              <a:sym typeface="Calibri"/>
            </a:endParaRPr>
          </a:p>
          <a:p>
            <a:pPr indent="0" lvl="0" marL="0" rtl="0" algn="ctr">
              <a:lnSpc>
                <a:spcPct val="90000"/>
              </a:lnSpc>
              <a:spcBef>
                <a:spcPts val="0"/>
              </a:spcBef>
              <a:spcAft>
                <a:spcPts val="0"/>
              </a:spcAft>
              <a:buClr>
                <a:srgbClr val="3F3F3F"/>
              </a:buClr>
              <a:buSzPct val="100000"/>
              <a:buFont typeface="Arial"/>
              <a:buNone/>
            </a:pPr>
            <a:r>
              <a:rPr lang="en-IE" sz="3600">
                <a:solidFill>
                  <a:srgbClr val="3F3F3F"/>
                </a:solidFill>
                <a:latin typeface="Calibri"/>
                <a:ea typeface="Calibri"/>
                <a:cs typeface="Calibri"/>
                <a:sym typeface="Calibri"/>
              </a:rPr>
              <a:t> </a:t>
            </a:r>
            <a:endParaRPr>
              <a:solidFill>
                <a:schemeClr val="dk1"/>
              </a:solidFill>
            </a:endParaRPr>
          </a:p>
          <a:p>
            <a:pPr indent="0" lvl="0" marL="0" rtl="0" algn="ctr">
              <a:lnSpc>
                <a:spcPct val="90000"/>
              </a:lnSpc>
              <a:spcBef>
                <a:spcPts val="0"/>
              </a:spcBef>
              <a:spcAft>
                <a:spcPts val="0"/>
              </a:spcAft>
              <a:buClr>
                <a:srgbClr val="3F3F3F"/>
              </a:buClr>
              <a:buSzPct val="100000"/>
              <a:buFont typeface="Arial"/>
              <a:buNone/>
            </a:pPr>
            <a:r>
              <a:rPr lang="en-IE" sz="3600">
                <a:solidFill>
                  <a:srgbClr val="3F3F3F"/>
                </a:solidFill>
                <a:latin typeface="Calibri"/>
                <a:ea typeface="Calibri"/>
                <a:cs typeface="Calibri"/>
                <a:sym typeface="Calibri"/>
              </a:rPr>
              <a:t>ICT (Information Communication Technologies = Tieto- ja viestintä- tekniikka)tarjoaa saatavilla olevia, edullisia ratkaisuja!</a:t>
            </a:r>
            <a:endParaRPr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ct val="100000"/>
              <a:buFont typeface="Arial"/>
              <a:buNone/>
            </a:pPr>
            <a:r>
              <a:t/>
            </a:r>
            <a:endParaRPr b="1" sz="3600">
              <a:solidFill>
                <a:srgbClr val="3F3F3F"/>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ct val="100000"/>
              <a:buFont typeface="Arial"/>
              <a:buNone/>
            </a:pPr>
            <a:r>
              <a:t/>
            </a:r>
            <a:endParaRPr sz="3600">
              <a:solidFill>
                <a:srgbClr val="3F3F3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19"/>
          <p:cNvSpPr txBox="1"/>
          <p:nvPr>
            <p:ph idx="1" type="body"/>
          </p:nvPr>
        </p:nvSpPr>
        <p:spPr>
          <a:xfrm>
            <a:off x="3785864" y="245251"/>
            <a:ext cx="8104800" cy="5206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2400"/>
              <a:buNone/>
            </a:pPr>
            <a:r>
              <a:rPr b="1" lang="en-IE">
                <a:solidFill>
                  <a:srgbClr val="A6377D"/>
                </a:solidFill>
              </a:rPr>
              <a:t>Kuinka tieto- ja viestintätekniikka toimii yhdessä huippuluokan tekoälyn, esineiden internetin, datatieteen ja -analytiikan, robotiikan, koneoppimisen, kaukokartoituksen, joukkorahoituksen ja </a:t>
            </a:r>
            <a:r>
              <a:rPr b="1" lang="en-IE">
                <a:solidFill>
                  <a:srgbClr val="A6377D"/>
                </a:solidFill>
              </a:rPr>
              <a:t>blockchain</a:t>
            </a:r>
            <a:r>
              <a:rPr b="1" lang="en-IE">
                <a:solidFill>
                  <a:srgbClr val="A6377D"/>
                </a:solidFill>
              </a:rPr>
              <a:t> muuttavat tapoja, jolla elämme ja teemme liiketoimintaa.</a:t>
            </a:r>
            <a:r>
              <a:rPr b="1" lang="en-IE" sz="2400">
                <a:solidFill>
                  <a:srgbClr val="A6377D"/>
                </a:solidFill>
              </a:rPr>
              <a:t> </a:t>
            </a:r>
            <a:endParaRPr/>
          </a:p>
          <a:p>
            <a:pPr indent="0" lvl="0" marL="0" rtl="0" algn="ctr">
              <a:lnSpc>
                <a:spcPct val="90000"/>
              </a:lnSpc>
              <a:spcBef>
                <a:spcPts val="1000"/>
              </a:spcBef>
              <a:spcAft>
                <a:spcPts val="0"/>
              </a:spcAft>
              <a:buClr>
                <a:schemeClr val="dk1"/>
              </a:buClr>
              <a:buSzPts val="1000"/>
              <a:buNone/>
            </a:pPr>
            <a:r>
              <a:t/>
            </a:r>
            <a:endParaRPr b="1" sz="1000">
              <a:solidFill>
                <a:srgbClr val="3F3F3F"/>
              </a:solidFill>
            </a:endParaRPr>
          </a:p>
          <a:p>
            <a:pPr indent="0" lvl="0" marL="0" rtl="0" algn="l">
              <a:lnSpc>
                <a:spcPct val="90000"/>
              </a:lnSpc>
              <a:spcBef>
                <a:spcPts val="1000"/>
              </a:spcBef>
              <a:spcAft>
                <a:spcPts val="0"/>
              </a:spcAft>
              <a:buClr>
                <a:srgbClr val="ED2A59"/>
              </a:buClr>
              <a:buSzPts val="2400"/>
              <a:buNone/>
            </a:pPr>
            <a:r>
              <a:rPr b="1" lang="en-IE">
                <a:solidFill>
                  <a:srgbClr val="ED2A59"/>
                </a:solidFill>
              </a:rPr>
              <a:t>Maatalous satelliittikaukosensorit ja dronit</a:t>
            </a:r>
            <a:r>
              <a:rPr b="1" lang="en-IE" sz="2400">
                <a:solidFill>
                  <a:srgbClr val="ED2A59"/>
                </a:solidFill>
              </a:rPr>
              <a:t> </a:t>
            </a:r>
            <a:r>
              <a:rPr lang="en-IE" sz="2400">
                <a:solidFill>
                  <a:srgbClr val="3F3F3F"/>
                </a:solidFill>
              </a:rPr>
              <a:t>kerä</a:t>
            </a:r>
            <a:r>
              <a:rPr lang="en-IE">
                <a:solidFill>
                  <a:srgbClr val="3F3F3F"/>
                </a:solidFill>
              </a:rPr>
              <a:t>ävät </a:t>
            </a:r>
            <a:r>
              <a:rPr lang="en-IE" sz="2400">
                <a:solidFill>
                  <a:srgbClr val="3F3F3F"/>
                </a:solidFill>
              </a:rPr>
              <a:t>tietoa maaperän kosteudesta, lämpötilasta, sadon kasvusta ja karjan rehutasosta.</a:t>
            </a:r>
            <a:r>
              <a:rPr lang="en-IE" sz="2400">
                <a:solidFill>
                  <a:srgbClr val="3F3F3F"/>
                </a:solidFill>
              </a:rPr>
              <a:t> </a:t>
            </a:r>
            <a:r>
              <a:rPr lang="en-IE" sz="2400">
                <a:solidFill>
                  <a:srgbClr val="3F3F3F"/>
                </a:solidFill>
              </a:rPr>
              <a:t>Sen avulla viljelijät voivat saada </a:t>
            </a:r>
            <a:r>
              <a:rPr b="1" lang="en-IE" sz="2400">
                <a:solidFill>
                  <a:srgbClr val="3F3F3F"/>
                </a:solidFill>
              </a:rPr>
              <a:t>parempaa tuotantoa, vähentää menoja ja lisätä tuloja</a:t>
            </a:r>
            <a:r>
              <a:rPr lang="en-IE" sz="2400">
                <a:solidFill>
                  <a:srgbClr val="3F3F3F"/>
                </a:solidFill>
              </a:rPr>
              <a:t> parantamalla</a:t>
            </a:r>
            <a:r>
              <a:rPr b="1" lang="en-IE" sz="2400">
                <a:solidFill>
                  <a:srgbClr val="3F3F3F"/>
                </a:solidFill>
              </a:rPr>
              <a:t> viljelykasvien hoitoa </a:t>
            </a:r>
            <a:r>
              <a:rPr lang="en-IE" sz="2400">
                <a:solidFill>
                  <a:srgbClr val="3F3F3F"/>
                </a:solidFill>
              </a:rPr>
              <a:t>ja vähentämällä lannoitteiden, torjunta-aineiden ja veden käyttöä.</a:t>
            </a:r>
            <a:endParaRPr/>
          </a:p>
          <a:p>
            <a:pPr indent="0" lvl="0" marL="0" rtl="0" algn="l">
              <a:lnSpc>
                <a:spcPct val="90000"/>
              </a:lnSpc>
              <a:spcBef>
                <a:spcPts val="1000"/>
              </a:spcBef>
              <a:spcAft>
                <a:spcPts val="0"/>
              </a:spcAft>
              <a:buClr>
                <a:srgbClr val="009FD8"/>
              </a:buClr>
              <a:buSzPts val="2400"/>
              <a:buNone/>
            </a:pPr>
            <a:r>
              <a:rPr b="1" lang="en-IE" sz="2400" u="sng">
                <a:solidFill>
                  <a:srgbClr val="009FD8"/>
                </a:solidFill>
                <a:hlinkClick r:id="rId3">
                  <a:extLst>
                    <a:ext uri="{A12FA001-AC4F-418D-AE19-62706E023703}">
                      <ahyp:hlinkClr val="tx"/>
                    </a:ext>
                  </a:extLst>
                </a:hlinkClick>
              </a:rPr>
              <a:t>Geospatial technology</a:t>
            </a:r>
            <a:r>
              <a:rPr lang="en-IE">
                <a:solidFill>
                  <a:srgbClr val="3F3F3F"/>
                </a:solidFill>
              </a:rPr>
              <a:t> auttaa</a:t>
            </a:r>
            <a:r>
              <a:rPr lang="en-IE">
                <a:solidFill>
                  <a:srgbClr val="3F3F3F"/>
                </a:solidFill>
              </a:rPr>
              <a:t> </a:t>
            </a:r>
            <a:r>
              <a:rPr lang="en-IE" sz="2400">
                <a:solidFill>
                  <a:srgbClr val="3F3F3F"/>
                </a:solidFill>
              </a:rPr>
              <a:t>“</a:t>
            </a:r>
            <a:r>
              <a:rPr lang="en-IE" sz="2400" u="sng">
                <a:solidFill>
                  <a:srgbClr val="3F3F3F"/>
                </a:solidFill>
                <a:hlinkClick r:id="rId4">
                  <a:extLst>
                    <a:ext uri="{A12FA001-AC4F-418D-AE19-62706E023703}">
                      <ahyp:hlinkClr val="tx"/>
                    </a:ext>
                  </a:extLst>
                </a:hlinkClick>
              </a:rPr>
              <a:t>precision agriculture</a:t>
            </a:r>
            <a:r>
              <a:rPr lang="en-IE" sz="2400">
                <a:solidFill>
                  <a:srgbClr val="3F3F3F"/>
                </a:solidFill>
              </a:rPr>
              <a:t>”, </a:t>
            </a:r>
            <a:r>
              <a:rPr lang="en-IE">
                <a:solidFill>
                  <a:srgbClr val="3F3F3F"/>
                </a:solidFill>
              </a:rPr>
              <a:t>käyttämällä </a:t>
            </a:r>
            <a:r>
              <a:rPr b="1" lang="en-IE">
                <a:solidFill>
                  <a:srgbClr val="3F3F3F"/>
                </a:solidFill>
              </a:rPr>
              <a:t>kaukokartoitustietoja</a:t>
            </a:r>
            <a:r>
              <a:rPr lang="en-IE">
                <a:solidFill>
                  <a:srgbClr val="3F3F3F"/>
                </a:solidFill>
              </a:rPr>
              <a:t> (</a:t>
            </a:r>
            <a:r>
              <a:rPr b="1" lang="en-IE">
                <a:solidFill>
                  <a:srgbClr val="3F3F3F"/>
                </a:solidFill>
              </a:rPr>
              <a:t>satelliiteista tai droneista</a:t>
            </a:r>
            <a:r>
              <a:rPr lang="en-IE">
                <a:solidFill>
                  <a:srgbClr val="3F3F3F"/>
                </a:solidFill>
              </a:rPr>
              <a:t> otettuja kuvia ja tietoja) ja </a:t>
            </a:r>
            <a:r>
              <a:rPr b="1" lang="en-IE">
                <a:solidFill>
                  <a:srgbClr val="3F3F3F"/>
                </a:solidFill>
              </a:rPr>
              <a:t>koneoppimalla</a:t>
            </a:r>
            <a:r>
              <a:rPr lang="en-IE">
                <a:solidFill>
                  <a:srgbClr val="3F3F3F"/>
                </a:solidFill>
              </a:rPr>
              <a:t> tarkkoja vesimääriä, lannoitteita, torjunta-aineita ja muita syötteitä, jotka tulisi huomioida  viljelyssä, sekä oikeat ajoitukset. Tarkkuusviljelystä on tulossa tapa, jolla asioita tehdään rivikasveille, kuten maissi ja soija.</a:t>
            </a:r>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532" name="Google Shape;532;p19"/>
          <p:cNvSpPr txBox="1"/>
          <p:nvPr/>
        </p:nvSpPr>
        <p:spPr>
          <a:xfrm>
            <a:off x="3876414" y="-452240"/>
            <a:ext cx="7923600" cy="697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Arial"/>
              <a:buNone/>
            </a:pPr>
            <a:r>
              <a:t/>
            </a:r>
            <a:endParaRPr b="1" sz="3600">
              <a:solidFill>
                <a:srgbClr val="ED2A59"/>
              </a:solidFill>
              <a:latin typeface="Calibri"/>
              <a:ea typeface="Calibri"/>
              <a:cs typeface="Calibri"/>
              <a:sym typeface="Calibri"/>
            </a:endParaRPr>
          </a:p>
        </p:txBody>
      </p:sp>
      <p:sp>
        <p:nvSpPr>
          <p:cNvPr id="533" name="Google Shape;533;p19"/>
          <p:cNvSpPr txBox="1"/>
          <p:nvPr>
            <p:ph idx="2" type="body"/>
          </p:nvPr>
        </p:nvSpPr>
        <p:spPr>
          <a:xfrm>
            <a:off x="301423" y="245245"/>
            <a:ext cx="2852539" cy="612698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ctr">
              <a:lnSpc>
                <a:spcPct val="90000"/>
              </a:lnSpc>
              <a:spcBef>
                <a:spcPts val="0"/>
              </a:spcBef>
              <a:spcAft>
                <a:spcPts val="0"/>
              </a:spcAft>
              <a:buClr>
                <a:schemeClr val="lt1"/>
              </a:buClr>
              <a:buSzPct val="100000"/>
              <a:buNone/>
            </a:pPr>
            <a:r>
              <a:rPr b="1" lang="en-IE" sz="4600"/>
              <a:t>Sosiaalisen innovaation mahdollisuudet</a:t>
            </a:r>
            <a:endParaRPr/>
          </a:p>
          <a:p>
            <a:pPr indent="0" lvl="0" marL="0" rtl="0" algn="ctr">
              <a:lnSpc>
                <a:spcPct val="90000"/>
              </a:lnSpc>
              <a:spcBef>
                <a:spcPts val="0"/>
              </a:spcBef>
              <a:spcAft>
                <a:spcPts val="0"/>
              </a:spcAft>
              <a:buClr>
                <a:schemeClr val="lt1"/>
              </a:buClr>
              <a:buSzPct val="100000"/>
              <a:buNone/>
            </a:pPr>
            <a:r>
              <a:rPr b="1" lang="en-IE" sz="4600"/>
              <a:t> Köyhyys</a:t>
            </a:r>
            <a:endParaRPr/>
          </a:p>
          <a:p>
            <a:pPr indent="0" lvl="0" marL="0" rtl="0" algn="ctr">
              <a:lnSpc>
                <a:spcPct val="90000"/>
              </a:lnSpc>
              <a:spcBef>
                <a:spcPts val="0"/>
              </a:spcBef>
              <a:spcAft>
                <a:spcPts val="0"/>
              </a:spcAft>
              <a:buClr>
                <a:schemeClr val="lt1"/>
              </a:buClr>
              <a:buSzPct val="100000"/>
              <a:buNone/>
            </a:pPr>
            <a:r>
              <a:t/>
            </a:r>
            <a:endParaRPr b="1"/>
          </a:p>
          <a:p>
            <a:pPr indent="0" lvl="0" marL="0" rtl="0" algn="ctr">
              <a:lnSpc>
                <a:spcPct val="90000"/>
              </a:lnSpc>
              <a:spcBef>
                <a:spcPts val="0"/>
              </a:spcBef>
              <a:spcAft>
                <a:spcPts val="0"/>
              </a:spcAft>
              <a:buClr>
                <a:schemeClr val="lt1"/>
              </a:buClr>
              <a:buSzPct val="100000"/>
              <a:buNone/>
            </a:pPr>
            <a:r>
              <a:t/>
            </a:r>
            <a:endParaRPr b="1"/>
          </a:p>
          <a:p>
            <a:pPr indent="0" lvl="0" marL="0" rtl="0" algn="ctr">
              <a:lnSpc>
                <a:spcPct val="120000"/>
              </a:lnSpc>
              <a:spcBef>
                <a:spcPts val="0"/>
              </a:spcBef>
              <a:spcAft>
                <a:spcPts val="0"/>
              </a:spcAft>
              <a:buClr>
                <a:schemeClr val="lt1"/>
              </a:buClr>
              <a:buSzPct val="100000"/>
              <a:buNone/>
            </a:pPr>
            <a:r>
              <a:rPr lang="en-IE" sz="3100"/>
              <a:t>Tekoäly, esineiden internet, datatiede ja -analytiikka, robotiikka, koneoppiminen, kaukokartoitus, joukkorahoitus ja </a:t>
            </a:r>
            <a:r>
              <a:rPr lang="en-IE" sz="3100"/>
              <a:t>block-chain…</a:t>
            </a:r>
            <a:endParaRPr b="1" sz="3100"/>
          </a:p>
          <a:p>
            <a:pPr indent="0" lvl="0" marL="0" rtl="0" algn="ctr">
              <a:lnSpc>
                <a:spcPct val="90000"/>
              </a:lnSpc>
              <a:spcBef>
                <a:spcPts val="0"/>
              </a:spcBef>
              <a:spcAft>
                <a:spcPts val="0"/>
              </a:spcAft>
              <a:buClr>
                <a:schemeClr val="lt1"/>
              </a:buClr>
              <a:buSzPct val="100000"/>
              <a:buNone/>
            </a:pPr>
            <a:r>
              <a:t/>
            </a:r>
            <a:endParaRPr b="1"/>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erson wearing a mask&#10;&#10;Description automatically generated with low confidence" id="404" name="Google Shape;404;p2"/>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
        <p:nvSpPr>
          <p:cNvPr id="405" name="Google Shape;405;p2"/>
          <p:cNvSpPr txBox="1"/>
          <p:nvPr>
            <p:ph idx="1" type="body"/>
          </p:nvPr>
        </p:nvSpPr>
        <p:spPr>
          <a:xfrm rot="-5400000">
            <a:off x="8342950" y="2835975"/>
            <a:ext cx="6301800" cy="132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TERVETULOA</a:t>
            </a:r>
            <a:endParaRPr/>
          </a:p>
        </p:txBody>
      </p:sp>
      <p:sp>
        <p:nvSpPr>
          <p:cNvPr id="406" name="Google Shape;406;p2"/>
          <p:cNvSpPr txBox="1"/>
          <p:nvPr/>
        </p:nvSpPr>
        <p:spPr>
          <a:xfrm>
            <a:off x="634925" y="166924"/>
            <a:ext cx="4461735" cy="697353"/>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E48E02"/>
              </a:buClr>
              <a:buSzPct val="27301"/>
              <a:buFont typeface="Arial"/>
              <a:buNone/>
            </a:pPr>
            <a:r>
              <a:rPr b="1" lang="en-IE" sz="10256">
                <a:solidFill>
                  <a:srgbClr val="E48E02"/>
                </a:solidFill>
                <a:latin typeface="Calibri"/>
                <a:ea typeface="Calibri"/>
                <a:cs typeface="Calibri"/>
                <a:sym typeface="Calibri"/>
              </a:rPr>
              <a:t>Yleiskatsaus kaikkiin kuuteen moduuliin</a:t>
            </a:r>
            <a:r>
              <a:rPr b="1" lang="en-IE" sz="2800">
                <a:solidFill>
                  <a:srgbClr val="E48E02"/>
                </a:solidFill>
                <a:latin typeface="Calibri"/>
                <a:ea typeface="Calibri"/>
                <a:cs typeface="Calibri"/>
                <a:sym typeface="Calibri"/>
              </a:rPr>
              <a:t>	</a:t>
            </a:r>
            <a:endParaRPr>
              <a:solidFill>
                <a:schemeClr val="dk1"/>
              </a:solidFill>
            </a:endParaRPr>
          </a:p>
          <a:p>
            <a:pPr indent="0" lvl="0" marL="0" marR="0" rtl="0" algn="l">
              <a:lnSpc>
                <a:spcPct val="90000"/>
              </a:lnSpc>
              <a:spcBef>
                <a:spcPts val="0"/>
              </a:spcBef>
              <a:spcAft>
                <a:spcPts val="0"/>
              </a:spcAft>
              <a:buClr>
                <a:srgbClr val="E48E02"/>
              </a:buClr>
              <a:buSzPct val="100000"/>
              <a:buFont typeface="Arial"/>
              <a:buNone/>
            </a:pPr>
            <a:r>
              <a:t/>
            </a:r>
            <a:endParaRPr b="1" sz="2800">
              <a:solidFill>
                <a:srgbClr val="E48E02"/>
              </a:solidFill>
              <a:latin typeface="Calibri"/>
              <a:ea typeface="Calibri"/>
              <a:cs typeface="Calibri"/>
              <a:sym typeface="Calibri"/>
            </a:endParaRPr>
          </a:p>
        </p:txBody>
      </p:sp>
      <p:sp>
        <p:nvSpPr>
          <p:cNvPr id="407" name="Google Shape;407;p2"/>
          <p:cNvSpPr txBox="1"/>
          <p:nvPr>
            <p:ph idx="3" type="body"/>
          </p:nvPr>
        </p:nvSpPr>
        <p:spPr>
          <a:xfrm>
            <a:off x="249340" y="784225"/>
            <a:ext cx="5300434" cy="41585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48E02"/>
              </a:buClr>
              <a:buSzPts val="2200"/>
              <a:buFont typeface="Arial"/>
              <a:buNone/>
            </a:pPr>
            <a:r>
              <a:rPr b="1" lang="en-IE" sz="2200">
                <a:solidFill>
                  <a:srgbClr val="E48E02"/>
                </a:solidFill>
              </a:rPr>
              <a:t>Moduuli 1 </a:t>
            </a:r>
            <a:r>
              <a:rPr lang="en-IE" sz="2200">
                <a:solidFill>
                  <a:srgbClr val="3F3F3F"/>
                </a:solidFill>
              </a:rPr>
              <a:t>Digitaalinen Sosiaalinen Innovaatio johdanto –teknologian ja uuden median risteyksessä olevat mahdollisuudet</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2 </a:t>
            </a:r>
            <a:r>
              <a:rPr lang="en-IE" sz="2200">
                <a:solidFill>
                  <a:srgbClr val="3F3F3F"/>
                </a:solidFill>
              </a:rPr>
              <a:t>Missä ovat mahdollisuudet nuorille? Sosiaalikysymysten ratkaisut terveyden, demokratian, kulutuksen, rahan, avoimuuden ja koulutuksen aloilla</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3  </a:t>
            </a:r>
            <a:r>
              <a:rPr lang="en-IE" sz="2200">
                <a:solidFill>
                  <a:srgbClr val="3F3F3F"/>
                </a:solidFill>
              </a:rPr>
              <a:t>Desing-(muotoilu)ajattelussa hallinta ja toteutus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4 </a:t>
            </a:r>
            <a:r>
              <a:rPr lang="en-IE" sz="2200">
                <a:solidFill>
                  <a:srgbClr val="3F3F3F"/>
                </a:solidFill>
              </a:rPr>
              <a:t>Liiketoiminnan edistäminen ja kumppanuuksien luominen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5 </a:t>
            </a:r>
            <a:r>
              <a:rPr lang="en-IE" sz="2200">
                <a:solidFill>
                  <a:srgbClr val="3F3F3F"/>
                </a:solidFill>
              </a:rPr>
              <a:t>Kuinka rahoittaa ja saada tukea digitaalisen sosiaalisen innovaation ideaasi</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6 </a:t>
            </a:r>
            <a:r>
              <a:rPr lang="en-IE" sz="2200">
                <a:solidFill>
                  <a:srgbClr val="3F3F3F"/>
                </a:solidFill>
              </a:rPr>
              <a:t>Sosiaalisen innovaation tehtävämarkkinointi - sydämen ja mielen tavoittaminen</a:t>
            </a:r>
            <a:endParaRPr sz="2200">
              <a:solidFill>
                <a:srgbClr val="3F3F3F"/>
              </a:solidFill>
            </a:endParaRPr>
          </a:p>
          <a:p>
            <a:pPr indent="0" lvl="0" marL="0" rtl="0" algn="l">
              <a:lnSpc>
                <a:spcPct val="90000"/>
              </a:lnSpc>
              <a:spcBef>
                <a:spcPts val="1000"/>
              </a:spcBef>
              <a:spcAft>
                <a:spcPts val="0"/>
              </a:spcAft>
              <a:buClr>
                <a:srgbClr val="E48E02"/>
              </a:buClr>
              <a:buSzPts val="2300"/>
              <a:buNone/>
            </a:pPr>
            <a:r>
              <a:t/>
            </a:r>
            <a:endParaRPr b="1" sz="2300">
              <a:solidFill>
                <a:srgbClr val="E48E0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20"/>
          <p:cNvSpPr txBox="1"/>
          <p:nvPr>
            <p:ph idx="1" type="body"/>
          </p:nvPr>
        </p:nvSpPr>
        <p:spPr>
          <a:xfrm>
            <a:off x="3711777" y="-5"/>
            <a:ext cx="81048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lang="en-IE">
                <a:solidFill>
                  <a:srgbClr val="ED2A59"/>
                </a:solidFill>
              </a:rPr>
              <a:t>Blockchain luottamukseen. </a:t>
            </a:r>
            <a:r>
              <a:rPr lang="en-IE">
                <a:solidFill>
                  <a:srgbClr val="3F3F3F"/>
                </a:solidFill>
              </a:rPr>
              <a:t>Heikon luotettavuden maissa blockchain- tai</a:t>
            </a:r>
            <a:r>
              <a:rPr b="1" lang="en-IE">
                <a:solidFill>
                  <a:srgbClr val="3F3F3F"/>
                </a:solidFill>
              </a:rPr>
              <a:t> digitaalinen kirjanpitotekniikka </a:t>
            </a:r>
            <a:r>
              <a:rPr lang="en-IE">
                <a:solidFill>
                  <a:srgbClr val="3F3F3F"/>
                </a:solidFill>
              </a:rPr>
              <a:t>on ratkaisu arkaluontoisten </a:t>
            </a:r>
            <a:r>
              <a:rPr b="1" lang="en-IE">
                <a:solidFill>
                  <a:srgbClr val="3F3F3F"/>
                </a:solidFill>
              </a:rPr>
              <a:t>tietojen tallentamiseen ja </a:t>
            </a:r>
            <a:r>
              <a:rPr lang="en-IE">
                <a:solidFill>
                  <a:srgbClr val="3F3F3F"/>
                </a:solidFill>
              </a:rPr>
              <a:t>tapahtumien </a:t>
            </a:r>
            <a:r>
              <a:rPr b="1" lang="en-IE">
                <a:solidFill>
                  <a:srgbClr val="3F3F3F"/>
                </a:solidFill>
              </a:rPr>
              <a:t>turvalliseen käsittelyyn</a:t>
            </a:r>
            <a:r>
              <a:rPr lang="en-IE">
                <a:solidFill>
                  <a:srgbClr val="3F3F3F"/>
                </a:solidFill>
              </a:rPr>
              <a:t>.</a:t>
            </a:r>
            <a:r>
              <a:rPr lang="en-IE" sz="2400">
                <a:solidFill>
                  <a:srgbClr val="3F3F3F"/>
                </a:solidFill>
              </a:rPr>
              <a:t> </a:t>
            </a:r>
            <a:r>
              <a:rPr lang="en-IE">
                <a:solidFill>
                  <a:srgbClr val="3F3F3F"/>
                </a:solidFill>
              </a:rPr>
              <a:t>BC voi myös tarjota t</a:t>
            </a:r>
            <a:r>
              <a:rPr b="1" lang="en-IE">
                <a:solidFill>
                  <a:srgbClr val="3F3F3F"/>
                </a:solidFill>
              </a:rPr>
              <a:t>urvallisen tallennustilan</a:t>
            </a:r>
            <a:r>
              <a:rPr lang="en-IE">
                <a:solidFill>
                  <a:srgbClr val="3F3F3F"/>
                </a:solidFill>
              </a:rPr>
              <a:t> </a:t>
            </a:r>
            <a:r>
              <a:rPr b="1" lang="en-IE">
                <a:solidFill>
                  <a:srgbClr val="3F3F3F"/>
                </a:solidFill>
              </a:rPr>
              <a:t>verkkotapahtumille </a:t>
            </a:r>
            <a:r>
              <a:rPr lang="en-IE">
                <a:solidFill>
                  <a:srgbClr val="3F3F3F"/>
                </a:solidFill>
              </a:rPr>
              <a:t>ja </a:t>
            </a:r>
            <a:r>
              <a:rPr b="1" lang="en-IE">
                <a:solidFill>
                  <a:srgbClr val="3F3F3F"/>
                </a:solidFill>
              </a:rPr>
              <a:t>sopimustiedoille</a:t>
            </a:r>
            <a:r>
              <a:rPr lang="en-IE">
                <a:solidFill>
                  <a:srgbClr val="3F3F3F"/>
                </a:solidFill>
              </a:rPr>
              <a:t>.</a:t>
            </a:r>
            <a:r>
              <a:rPr lang="en-IE" sz="2400">
                <a:solidFill>
                  <a:srgbClr val="3F3F3F"/>
                </a:solidFill>
              </a:rPr>
              <a:t> </a:t>
            </a:r>
            <a:r>
              <a:rPr b="1" i="1" lang="en-IE" sz="2400" u="sng">
                <a:solidFill>
                  <a:srgbClr val="3F3F3F"/>
                </a:solidFill>
                <a:hlinkClick r:id="rId3">
                  <a:extLst>
                    <a:ext uri="{A12FA001-AC4F-418D-AE19-62706E023703}">
                      <ahyp:hlinkClr val="tx"/>
                    </a:ext>
                  </a:extLst>
                </a:hlinkClick>
              </a:rPr>
              <a:t>Smart contracts </a:t>
            </a:r>
            <a:r>
              <a:rPr lang="en-IE" sz="2400">
                <a:solidFill>
                  <a:srgbClr val="3F3F3F"/>
                </a:solidFill>
              </a:rPr>
              <a:t>blockchainilla </a:t>
            </a:r>
            <a:r>
              <a:rPr lang="en-IE">
                <a:solidFill>
                  <a:srgbClr val="3F3F3F"/>
                </a:solidFill>
              </a:rPr>
              <a:t>kannattaa, koska niitä ei voida muuttaa ilman jälkiä ja auktoriteettia - tarkoittaa, että asiakirjojen korruptiota tai väärinkäyttöä ei voi tapahtua.</a:t>
            </a:r>
            <a:endParaRPr sz="2400">
              <a:solidFill>
                <a:srgbClr val="3F3F3F"/>
              </a:solidFill>
            </a:endParaRPr>
          </a:p>
          <a:p>
            <a:pPr indent="0" lvl="0" marL="0" rtl="0" algn="l">
              <a:lnSpc>
                <a:spcPct val="90000"/>
              </a:lnSpc>
              <a:spcBef>
                <a:spcPts val="1000"/>
              </a:spcBef>
              <a:spcAft>
                <a:spcPts val="0"/>
              </a:spcAft>
              <a:buClr>
                <a:srgbClr val="ED2A59"/>
              </a:buClr>
              <a:buSzPts val="2400"/>
              <a:buNone/>
            </a:pPr>
            <a:r>
              <a:rPr b="1" lang="en-IE">
                <a:solidFill>
                  <a:srgbClr val="ED2A59"/>
                </a:solidFill>
              </a:rPr>
              <a:t>Aurinkokäyttöiset tietokoneet lisäävät pääsyä koulutukseen </a:t>
            </a:r>
            <a:r>
              <a:rPr lang="en-IE">
                <a:solidFill>
                  <a:srgbClr val="3F3F3F"/>
                </a:solidFill>
              </a:rPr>
              <a:t>Monilla maaseudun lapsilla, etenkin hankalassa asemassa olevilla tytöillä, on rajallinen mahdollisuus saada koulutusta, heillä ei ole juuri opettajia eikä resursseja. </a:t>
            </a:r>
            <a:r>
              <a:rPr b="1" lang="en-IE">
                <a:solidFill>
                  <a:srgbClr val="3F3F3F"/>
                </a:solidFill>
              </a:rPr>
              <a:t>Aurinkokäyttöiset tietokoneet ja projektorit </a:t>
            </a:r>
            <a:r>
              <a:rPr lang="en-IE">
                <a:solidFill>
                  <a:srgbClr val="3F3F3F"/>
                </a:solidFill>
              </a:rPr>
              <a:t>antavat opiskelijoille mahdollisuuden osallistua interaktiiviseen etäopiskeluun reaaliajassa laadukkaiden opettajien kanssa.</a:t>
            </a:r>
            <a:r>
              <a:rPr lang="en-IE" sz="2400">
                <a:solidFill>
                  <a:srgbClr val="3F3F3F"/>
                </a:solidFill>
              </a:rPr>
              <a:t> </a:t>
            </a:r>
            <a:r>
              <a:rPr b="1" lang="en-IE" sz="2400" u="sng">
                <a:solidFill>
                  <a:srgbClr val="009FD8"/>
                </a:solidFill>
                <a:hlinkClick r:id="rId4">
                  <a:extLst>
                    <a:ext uri="{A12FA001-AC4F-418D-AE19-62706E023703}">
                      <ahyp:hlinkClr val="tx"/>
                    </a:ext>
                  </a:extLst>
                </a:hlinkClick>
              </a:rPr>
              <a:t>Making Ghanaian Girls Great</a:t>
            </a:r>
            <a:r>
              <a:rPr lang="en-IE" sz="2400">
                <a:solidFill>
                  <a:srgbClr val="3F3F3F"/>
                </a:solidFill>
              </a:rPr>
              <a:t>! </a:t>
            </a:r>
            <a:endParaRPr/>
          </a:p>
          <a:p>
            <a:pPr indent="0" lvl="0" marL="0" rtl="0" algn="l">
              <a:lnSpc>
                <a:spcPct val="90000"/>
              </a:lnSpc>
              <a:spcBef>
                <a:spcPts val="1000"/>
              </a:spcBef>
              <a:spcAft>
                <a:spcPts val="0"/>
              </a:spcAft>
              <a:buClr>
                <a:srgbClr val="000000"/>
              </a:buClr>
              <a:buSzPts val="800"/>
              <a:buNone/>
            </a:pPr>
            <a:r>
              <a:rPr b="1" i="0" lang="en-IE" sz="800">
                <a:solidFill>
                  <a:srgbClr val="000000"/>
                </a:solidFill>
                <a:latin typeface="Arial"/>
                <a:ea typeface="Arial"/>
                <a:cs typeface="Arial"/>
                <a:sym typeface="Arial"/>
              </a:rPr>
              <a:t> </a:t>
            </a:r>
            <a:r>
              <a:rPr b="1" lang="en-IE" sz="2400">
                <a:solidFill>
                  <a:srgbClr val="ED2A59"/>
                </a:solidFill>
              </a:rPr>
              <a:t>Paremm</a:t>
            </a:r>
            <a:r>
              <a:rPr b="1" lang="en-IE">
                <a:solidFill>
                  <a:srgbClr val="ED2A59"/>
                </a:solidFill>
              </a:rPr>
              <a:t>in</a:t>
            </a:r>
            <a:r>
              <a:rPr b="1" lang="en-IE" sz="2400">
                <a:solidFill>
                  <a:srgbClr val="ED2A59"/>
                </a:solidFill>
              </a:rPr>
              <a:t> jätehuo</a:t>
            </a:r>
            <a:r>
              <a:rPr b="1" lang="en-IE">
                <a:solidFill>
                  <a:srgbClr val="ED2A59"/>
                </a:solidFill>
              </a:rPr>
              <a:t>letut </a:t>
            </a:r>
            <a:r>
              <a:rPr lang="en-IE" sz="2400"/>
              <a:t>maat</a:t>
            </a:r>
            <a:r>
              <a:rPr lang="en-IE"/>
              <a:t> </a:t>
            </a:r>
            <a:r>
              <a:rPr lang="en-IE">
                <a:solidFill>
                  <a:srgbClr val="3F3F3F"/>
                </a:solidFill>
              </a:rPr>
              <a:t>kasvavat ja niillä on ylikuormitettuja kiinteiden jätteiden käsittelylaitoksia ja roskaamisongelmia. Muovien kierrätys sekä ihmisjätteiden käsittelytekniikka voi muuttaa kaupunkien köyhien elämää.</a:t>
            </a:r>
            <a:r>
              <a:rPr lang="en-IE" sz="2400">
                <a:solidFill>
                  <a:srgbClr val="3F3F3F"/>
                </a:solidFill>
              </a:rPr>
              <a:t> </a:t>
            </a:r>
            <a:r>
              <a:rPr lang="en-IE">
                <a:solidFill>
                  <a:srgbClr val="3F3F3F"/>
                </a:solidFill>
              </a:rPr>
              <a:t> </a:t>
            </a:r>
            <a:r>
              <a:rPr b="1" lang="en-IE" u="sng">
                <a:solidFill>
                  <a:srgbClr val="009FD8"/>
                </a:solidFill>
                <a:hlinkClick r:id="rId5">
                  <a:extLst>
                    <a:ext uri="{A12FA001-AC4F-418D-AE19-62706E023703}">
                      <ahyp:hlinkClr val="tx"/>
                    </a:ext>
                  </a:extLst>
                </a:hlinkClick>
              </a:rPr>
              <a:t>Inherit Earth, UK</a:t>
            </a:r>
            <a:endParaRPr b="1" sz="2400">
              <a:solidFill>
                <a:srgbClr val="009FD8"/>
              </a:solidFill>
            </a:endParaRPr>
          </a:p>
          <a:p>
            <a:pPr indent="0" lvl="0" marL="0" rtl="0" algn="l">
              <a:lnSpc>
                <a:spcPct val="90000"/>
              </a:lnSpc>
              <a:spcBef>
                <a:spcPts val="1000"/>
              </a:spcBef>
              <a:spcAft>
                <a:spcPts val="0"/>
              </a:spcAft>
              <a:buClr>
                <a:schemeClr val="dk1"/>
              </a:buClr>
              <a:buSzPts val="2400"/>
              <a:buNone/>
            </a:pPr>
            <a:r>
              <a:t/>
            </a:r>
            <a:endParaRPr/>
          </a:p>
        </p:txBody>
      </p:sp>
      <p:sp>
        <p:nvSpPr>
          <p:cNvPr id="539" name="Google Shape;539;p20"/>
          <p:cNvSpPr txBox="1"/>
          <p:nvPr/>
        </p:nvSpPr>
        <p:spPr>
          <a:xfrm>
            <a:off x="3534052" y="-592465"/>
            <a:ext cx="7923600" cy="697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Arial"/>
              <a:buNone/>
            </a:pPr>
            <a:r>
              <a:t/>
            </a:r>
            <a:endParaRPr b="1" sz="3600">
              <a:solidFill>
                <a:srgbClr val="ED2A59"/>
              </a:solidFill>
              <a:latin typeface="Calibri"/>
              <a:ea typeface="Calibri"/>
              <a:cs typeface="Calibri"/>
              <a:sym typeface="Calibri"/>
            </a:endParaRPr>
          </a:p>
        </p:txBody>
      </p:sp>
      <p:sp>
        <p:nvSpPr>
          <p:cNvPr id="540" name="Google Shape;540;p20"/>
          <p:cNvSpPr txBox="1"/>
          <p:nvPr>
            <p:ph idx="2" type="body"/>
          </p:nvPr>
        </p:nvSpPr>
        <p:spPr>
          <a:xfrm>
            <a:off x="301423" y="245245"/>
            <a:ext cx="2852539" cy="612698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spcBef>
                <a:spcPts val="0"/>
              </a:spcBef>
              <a:spcAft>
                <a:spcPts val="0"/>
              </a:spcAft>
              <a:buClr>
                <a:schemeClr val="lt1"/>
              </a:buClr>
              <a:buSzPct val="100000"/>
              <a:buNone/>
            </a:pPr>
            <a:r>
              <a:rPr b="1" lang="en-IE" sz="4600"/>
              <a:t>Sosiaalisen innovaation mahdollisuudet</a:t>
            </a:r>
            <a:endParaRPr/>
          </a:p>
          <a:p>
            <a:pPr indent="0" lvl="0" marL="0" rtl="0" algn="ctr">
              <a:spcBef>
                <a:spcPts val="0"/>
              </a:spcBef>
              <a:spcAft>
                <a:spcPts val="0"/>
              </a:spcAft>
              <a:buClr>
                <a:schemeClr val="lt1"/>
              </a:buClr>
              <a:buSzPct val="100000"/>
              <a:buNone/>
            </a:pPr>
            <a:r>
              <a:rPr b="1" lang="en-IE" sz="4600"/>
              <a:t> Köyhyys</a:t>
            </a:r>
            <a:endParaRPr/>
          </a:p>
          <a:p>
            <a:pPr indent="0" lvl="0" marL="0" rtl="0" algn="ctr">
              <a:lnSpc>
                <a:spcPct val="90000"/>
              </a:lnSpc>
              <a:spcBef>
                <a:spcPts val="0"/>
              </a:spcBef>
              <a:spcAft>
                <a:spcPts val="0"/>
              </a:spcAft>
              <a:buClr>
                <a:schemeClr val="lt1"/>
              </a:buClr>
              <a:buSzPct val="100000"/>
              <a:buNone/>
            </a:pPr>
            <a:r>
              <a:rPr b="1" lang="en-IE" sz="4600"/>
              <a:t> </a:t>
            </a:r>
            <a:endParaRPr/>
          </a:p>
          <a:p>
            <a:pPr indent="0" lvl="0" marL="0" rtl="0" algn="ctr">
              <a:lnSpc>
                <a:spcPct val="90000"/>
              </a:lnSpc>
              <a:spcBef>
                <a:spcPts val="0"/>
              </a:spcBef>
              <a:spcAft>
                <a:spcPts val="0"/>
              </a:spcAft>
              <a:buClr>
                <a:schemeClr val="lt1"/>
              </a:buClr>
              <a:buSzPct val="100000"/>
              <a:buNone/>
            </a:pPr>
            <a:r>
              <a:t/>
            </a:r>
            <a:endParaRPr b="1"/>
          </a:p>
          <a:p>
            <a:pPr indent="0" lvl="0" marL="0" rtl="0" algn="ctr">
              <a:lnSpc>
                <a:spcPct val="90000"/>
              </a:lnSpc>
              <a:spcBef>
                <a:spcPts val="0"/>
              </a:spcBef>
              <a:spcAft>
                <a:spcPts val="0"/>
              </a:spcAft>
              <a:buClr>
                <a:schemeClr val="lt1"/>
              </a:buClr>
              <a:buSzPct val="100000"/>
              <a:buNone/>
            </a:pPr>
            <a:r>
              <a:t/>
            </a:r>
            <a:endParaRPr b="1"/>
          </a:p>
          <a:p>
            <a:pPr indent="0" lvl="0" marL="0" rtl="0" algn="ctr">
              <a:lnSpc>
                <a:spcPct val="120000"/>
              </a:lnSpc>
              <a:spcBef>
                <a:spcPts val="0"/>
              </a:spcBef>
              <a:spcAft>
                <a:spcPts val="0"/>
              </a:spcAft>
              <a:buClr>
                <a:schemeClr val="lt1"/>
              </a:buClr>
              <a:buSzPct val="100000"/>
              <a:buNone/>
            </a:pPr>
            <a:r>
              <a:rPr lang="en-IE" sz="3100"/>
              <a:t>Tekoäly, esineiden internet, datatiede ja -analytiikka, robotiikka, koneoppiminen, kaukokartoitus, joukkorahoitus ja block-chain…</a:t>
            </a:r>
            <a:endParaRPr b="1" sz="3100"/>
          </a:p>
          <a:p>
            <a:pPr indent="0" lvl="0" marL="0" rtl="0" algn="ctr">
              <a:lnSpc>
                <a:spcPct val="120000"/>
              </a:lnSpc>
              <a:spcBef>
                <a:spcPts val="0"/>
              </a:spcBef>
              <a:spcAft>
                <a:spcPts val="0"/>
              </a:spcAft>
              <a:buClr>
                <a:schemeClr val="lt1"/>
              </a:buClr>
              <a:buSzPct val="100000"/>
              <a:buNone/>
            </a:pPr>
            <a:r>
              <a:t/>
            </a:r>
            <a:endParaRPr sz="3100"/>
          </a:p>
          <a:p>
            <a:pPr indent="0" lvl="0" marL="0" rtl="0" algn="ctr">
              <a:lnSpc>
                <a:spcPct val="90000"/>
              </a:lnSpc>
              <a:spcBef>
                <a:spcPts val="0"/>
              </a:spcBef>
              <a:spcAft>
                <a:spcPts val="0"/>
              </a:spcAft>
              <a:buClr>
                <a:schemeClr val="lt1"/>
              </a:buClr>
              <a:buSzPct val="100000"/>
              <a:buNone/>
            </a:pPr>
            <a:r>
              <a:t/>
            </a:r>
            <a:endParaRPr b="1"/>
          </a:p>
          <a:p>
            <a:pPr indent="0" lvl="0" marL="0" rtl="0" algn="l">
              <a:lnSpc>
                <a:spcPct val="90000"/>
              </a:lnSpc>
              <a:spcBef>
                <a:spcPts val="1000"/>
              </a:spcBef>
              <a:spcAft>
                <a:spcPts val="0"/>
              </a:spcAft>
              <a:buClr>
                <a:schemeClr val="lt1"/>
              </a:buClr>
              <a:buSzPct val="1000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1"/>
          <p:cNvSpPr txBox="1"/>
          <p:nvPr>
            <p:ph idx="1" type="body"/>
          </p:nvPr>
        </p:nvSpPr>
        <p:spPr>
          <a:xfrm>
            <a:off x="3601726" y="-10"/>
            <a:ext cx="8205600" cy="52065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D2A59"/>
              </a:buClr>
              <a:buSzPts val="2400"/>
              <a:buFont typeface="Noto Sans Symbols"/>
              <a:buChar char="✔"/>
            </a:pPr>
            <a:r>
              <a:rPr b="1" lang="en-IE" sz="2400">
                <a:solidFill>
                  <a:srgbClr val="ED2A59"/>
                </a:solidFill>
              </a:rPr>
              <a:t>Mobile Phone Banking </a:t>
            </a:r>
            <a:r>
              <a:rPr lang="en-IE">
                <a:solidFill>
                  <a:srgbClr val="3F3F3F"/>
                </a:solidFill>
              </a:rPr>
              <a:t>tarjoaa köyhille pääsyn pankkitoimintaan </a:t>
            </a:r>
            <a:r>
              <a:rPr b="1" lang="en-IE">
                <a:solidFill>
                  <a:srgbClr val="3F3F3F"/>
                </a:solidFill>
              </a:rPr>
              <a:t>ilman transaktiokustannuksia</a:t>
            </a:r>
            <a:r>
              <a:rPr lang="en-IE">
                <a:solidFill>
                  <a:srgbClr val="3F3F3F"/>
                </a:solidFill>
              </a:rPr>
              <a:t> ja ilman perinteistä,</a:t>
            </a:r>
            <a:r>
              <a:rPr b="1" lang="en-IE">
                <a:solidFill>
                  <a:srgbClr val="3F3F3F"/>
                </a:solidFill>
              </a:rPr>
              <a:t> fyysisen pankin</a:t>
            </a:r>
            <a:r>
              <a:rPr lang="en-IE">
                <a:solidFill>
                  <a:srgbClr val="3F3F3F"/>
                </a:solidFill>
              </a:rPr>
              <a:t> tarvetta. Auttaa köyhiä </a:t>
            </a:r>
            <a:r>
              <a:rPr b="1" lang="en-IE">
                <a:solidFill>
                  <a:srgbClr val="3F3F3F"/>
                </a:solidFill>
              </a:rPr>
              <a:t>suojelemaan omaisuuttaan</a:t>
            </a:r>
            <a:r>
              <a:rPr lang="en-IE">
                <a:solidFill>
                  <a:srgbClr val="3F3F3F"/>
                </a:solidFill>
              </a:rPr>
              <a:t> ja </a:t>
            </a:r>
            <a:r>
              <a:rPr b="1" lang="en-IE">
                <a:solidFill>
                  <a:srgbClr val="3F3F3F"/>
                </a:solidFill>
              </a:rPr>
              <a:t>sijoittamaan viisaasti</a:t>
            </a:r>
            <a:r>
              <a:rPr lang="en-IE">
                <a:solidFill>
                  <a:srgbClr val="3F3F3F"/>
                </a:solidFill>
              </a:rPr>
              <a:t>. Sen avulla he voivat </a:t>
            </a:r>
            <a:r>
              <a:rPr b="1" lang="en-IE">
                <a:solidFill>
                  <a:srgbClr val="3F3F3F"/>
                </a:solidFill>
              </a:rPr>
              <a:t>säästää rahaa </a:t>
            </a:r>
            <a:r>
              <a:rPr lang="en-IE">
                <a:solidFill>
                  <a:srgbClr val="3F3F3F"/>
                </a:solidFill>
              </a:rPr>
              <a:t>pelkäämättä varkauksia. Matkapuhelinten ja mobiilirahan käyttö helpottaa kehitysmaiden ihmisten pääsyä v</a:t>
            </a:r>
            <a:r>
              <a:rPr b="1" lang="en-IE">
                <a:solidFill>
                  <a:srgbClr val="3F3F3F"/>
                </a:solidFill>
              </a:rPr>
              <a:t>altion palveluihin </a:t>
            </a:r>
            <a:r>
              <a:rPr lang="en-IE">
                <a:solidFill>
                  <a:srgbClr val="3F3F3F"/>
                </a:solidFill>
              </a:rPr>
              <a:t>ja</a:t>
            </a:r>
            <a:r>
              <a:rPr b="1" lang="en-IE">
                <a:solidFill>
                  <a:srgbClr val="3F3F3F"/>
                </a:solidFill>
              </a:rPr>
              <a:t> apuun</a:t>
            </a:r>
            <a:r>
              <a:rPr lang="en-IE">
                <a:solidFill>
                  <a:srgbClr val="3F3F3F"/>
                </a:solidFill>
              </a:rPr>
              <a:t>.</a:t>
            </a:r>
            <a:r>
              <a:rPr lang="en-IE"/>
              <a:t> </a:t>
            </a:r>
            <a:r>
              <a:rPr b="1" i="0" lang="en-IE">
                <a:solidFill>
                  <a:srgbClr val="ED2A59"/>
                </a:solidFill>
              </a:rPr>
              <a:t>Mobile Supply Chain Platforms </a:t>
            </a:r>
            <a:r>
              <a:rPr lang="en-IE">
                <a:solidFill>
                  <a:srgbClr val="3F3F3F"/>
                </a:solidFill>
              </a:rPr>
              <a:t>l</a:t>
            </a:r>
            <a:r>
              <a:rPr lang="en-IE">
                <a:solidFill>
                  <a:srgbClr val="3F3F3F"/>
                </a:solidFill>
              </a:rPr>
              <a:t>isää pienviljelijöiden ja yrittäjien tuloja yhdistämällä ne yhteen tarjoamalla entistä parempia</a:t>
            </a:r>
            <a:r>
              <a:rPr b="1" lang="en-IE">
                <a:solidFill>
                  <a:srgbClr val="3F3F3F"/>
                </a:solidFill>
              </a:rPr>
              <a:t> verkkomarkkinoita</a:t>
            </a:r>
            <a:r>
              <a:rPr lang="en-IE">
                <a:solidFill>
                  <a:srgbClr val="3F3F3F"/>
                </a:solidFill>
              </a:rPr>
              <a:t>, myydä verkossa, lisätä kilpailua, avoimuutta, maineen rakentamista, ostajien saatavuutta, viestintää ja vastuullisuutta. </a:t>
            </a:r>
            <a:r>
              <a:rPr b="1" lang="en-IE">
                <a:solidFill>
                  <a:srgbClr val="3F3F3F"/>
                </a:solidFill>
              </a:rPr>
              <a:t>Mobiilit toimitusketjualustat</a:t>
            </a:r>
            <a:r>
              <a:rPr lang="en-IE">
                <a:solidFill>
                  <a:srgbClr val="3F3F3F"/>
                </a:solidFill>
              </a:rPr>
              <a:t> auttavat yhdistämään tuhansia yrityksiä ja maanviljelijöitä alueellisesti, kansallisesti tai kansainvälisesti. </a:t>
            </a:r>
            <a:r>
              <a:rPr b="1" lang="en-IE">
                <a:solidFill>
                  <a:srgbClr val="3F3F3F"/>
                </a:solidFill>
              </a:rPr>
              <a:t>Sovellukset</a:t>
            </a:r>
            <a:r>
              <a:rPr lang="en-IE">
                <a:solidFill>
                  <a:srgbClr val="3F3F3F"/>
                </a:solidFill>
              </a:rPr>
              <a:t> tarjoavat markkinoiden hintatietoja, auttavat maanviljelijöitä myymään satonsa korkeampaan hintaan, mikä parantaa heidän tulojaan ja elämäänsä. </a:t>
            </a:r>
            <a:r>
              <a:rPr b="1" i="0" lang="en-IE" u="sng" strike="noStrike">
                <a:solidFill>
                  <a:srgbClr val="009FD8"/>
                </a:solidFill>
                <a:hlinkClick r:id="rId3">
                  <a:extLst>
                    <a:ext uri="{A12FA001-AC4F-418D-AE19-62706E023703}">
                      <ahyp:hlinkClr val="tx"/>
                    </a:ext>
                  </a:extLst>
                </a:hlinkClick>
              </a:rPr>
              <a:t>Connected Farmer Alliance</a:t>
            </a:r>
            <a:r>
              <a:rPr b="1" i="0" lang="en-IE">
                <a:solidFill>
                  <a:srgbClr val="009FD8"/>
                </a:solidFill>
              </a:rPr>
              <a:t> </a:t>
            </a:r>
            <a:r>
              <a:rPr lang="en-IE">
                <a:solidFill>
                  <a:srgbClr val="3F3F3F"/>
                </a:solidFill>
              </a:rPr>
              <a:t>yhdistää 500 000 pienviljelijää maataloustuotteiden ostajiin uuden mobiilijärjestelmän avulla, joka helpottaa </a:t>
            </a:r>
            <a:r>
              <a:rPr b="1" lang="en-IE">
                <a:solidFill>
                  <a:srgbClr val="3F3F3F"/>
                </a:solidFill>
              </a:rPr>
              <a:t>maksujen ja tietojen siirtämistä</a:t>
            </a:r>
            <a:r>
              <a:rPr lang="en-IE">
                <a:solidFill>
                  <a:srgbClr val="3F3F3F"/>
                </a:solidFill>
              </a:rPr>
              <a:t>.</a:t>
            </a:r>
            <a:endParaRPr/>
          </a:p>
          <a:p>
            <a:pPr indent="0" lvl="0" marL="0" rtl="0" algn="l">
              <a:lnSpc>
                <a:spcPct val="90000"/>
              </a:lnSpc>
              <a:spcBef>
                <a:spcPts val="1000"/>
              </a:spcBef>
              <a:spcAft>
                <a:spcPts val="0"/>
              </a:spcAft>
              <a:buClr>
                <a:schemeClr val="dk1"/>
              </a:buClr>
              <a:buSzPts val="2400"/>
              <a:buNone/>
            </a:pPr>
            <a:r>
              <a:t/>
            </a:r>
            <a:endParaRPr b="0" i="0" sz="2400">
              <a:solidFill>
                <a:srgbClr val="2B2B2B"/>
              </a:solidFill>
              <a:latin typeface="Public Sans"/>
              <a:ea typeface="Public Sans"/>
              <a:cs typeface="Public Sans"/>
              <a:sym typeface="Public Sans"/>
            </a:endParaRPr>
          </a:p>
          <a:p>
            <a:pPr indent="-190500" lvl="0" marL="342900" rtl="0" algn="l">
              <a:lnSpc>
                <a:spcPct val="90000"/>
              </a:lnSpc>
              <a:spcBef>
                <a:spcPts val="1000"/>
              </a:spcBef>
              <a:spcAft>
                <a:spcPts val="0"/>
              </a:spcAft>
              <a:buClr>
                <a:schemeClr val="dk1"/>
              </a:buClr>
              <a:buSzPts val="2400"/>
              <a:buFont typeface="Noto Sans Symbols"/>
              <a:buNone/>
            </a:pPr>
            <a:r>
              <a:t/>
            </a:r>
            <a:endParaRPr b="0" i="0" sz="2400">
              <a:solidFill>
                <a:srgbClr val="25245D"/>
              </a:solidFill>
              <a:latin typeface="Arial"/>
              <a:ea typeface="Arial"/>
              <a:cs typeface="Arial"/>
              <a:sym typeface="Aria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546" name="Google Shape;546;p21"/>
          <p:cNvSpPr txBox="1"/>
          <p:nvPr>
            <p:ph idx="2" type="body"/>
          </p:nvPr>
        </p:nvSpPr>
        <p:spPr>
          <a:xfrm>
            <a:off x="177598" y="563198"/>
            <a:ext cx="3137102" cy="520651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4600"/>
              <a:buFont typeface="Arial"/>
              <a:buNone/>
            </a:pPr>
            <a:r>
              <a:rPr b="1" lang="en-IE" sz="3200"/>
              <a:t>Sosiaalisen innovaation mahdollisuudet</a:t>
            </a:r>
            <a:endParaRPr sz="3200"/>
          </a:p>
          <a:p>
            <a:pPr indent="0" lvl="0" marL="0" rtl="0" algn="ctr">
              <a:spcBef>
                <a:spcPts val="0"/>
              </a:spcBef>
              <a:spcAft>
                <a:spcPts val="0"/>
              </a:spcAft>
              <a:buClr>
                <a:schemeClr val="lt1"/>
              </a:buClr>
              <a:buSzPts val="4600"/>
              <a:buFont typeface="Arial"/>
              <a:buNone/>
            </a:pPr>
            <a:r>
              <a:rPr b="1" lang="en-IE" sz="3200"/>
              <a:t> Köyhyys</a:t>
            </a:r>
            <a:endParaRPr sz="3200"/>
          </a:p>
          <a:p>
            <a:pPr indent="0" lvl="0" marL="0" rtl="0" algn="ctr">
              <a:lnSpc>
                <a:spcPct val="90000"/>
              </a:lnSpc>
              <a:spcBef>
                <a:spcPts val="0"/>
              </a:spcBef>
              <a:spcAft>
                <a:spcPts val="0"/>
              </a:spcAft>
              <a:buClr>
                <a:schemeClr val="lt1"/>
              </a:buClr>
              <a:buSzPts val="3600"/>
              <a:buNone/>
            </a:pPr>
            <a:r>
              <a:t/>
            </a:r>
            <a:endParaRPr b="1"/>
          </a:p>
          <a:p>
            <a:pPr indent="0" lvl="0" marL="0" rtl="0" algn="ctr">
              <a:lnSpc>
                <a:spcPct val="90000"/>
              </a:lnSpc>
              <a:spcBef>
                <a:spcPts val="1000"/>
              </a:spcBef>
              <a:spcAft>
                <a:spcPts val="0"/>
              </a:spcAft>
              <a:buClr>
                <a:schemeClr val="dk1"/>
              </a:buClr>
              <a:buSzPts val="1100"/>
              <a:buNone/>
            </a:pPr>
            <a:r>
              <a:rPr i="1" lang="en-IE"/>
              <a:t>Valokeilassa k</a:t>
            </a:r>
            <a:r>
              <a:rPr i="1" lang="en-IE"/>
              <a:t>ännykkä</a:t>
            </a:r>
            <a:endParaRPr i="1"/>
          </a:p>
          <a:p>
            <a:pPr indent="0" lvl="0" marL="0" rtl="0" algn="ctr">
              <a:spcBef>
                <a:spcPts val="1000"/>
              </a:spcBef>
              <a:spcAft>
                <a:spcPts val="0"/>
              </a:spcAft>
              <a:buClr>
                <a:schemeClr val="dk1"/>
              </a:buClr>
              <a:buSzPts val="1100"/>
              <a:buNone/>
            </a:pPr>
            <a:r>
              <a:rPr i="1" lang="en-IE"/>
              <a:t>teknologian</a:t>
            </a:r>
            <a:endParaRPr i="1"/>
          </a:p>
          <a:p>
            <a:pPr indent="0" lvl="0" marL="0" rtl="0" algn="ctr">
              <a:lnSpc>
                <a:spcPct val="90000"/>
              </a:lnSpc>
              <a:spcBef>
                <a:spcPts val="1000"/>
              </a:spcBef>
              <a:spcAft>
                <a:spcPts val="0"/>
              </a:spcAft>
              <a:buClr>
                <a:schemeClr val="dk1"/>
              </a:buClr>
              <a:buSzPts val="1100"/>
              <a:buFont typeface="Arial"/>
              <a:buNone/>
            </a:pPr>
            <a:r>
              <a:rPr i="1" lang="en-IE"/>
              <a:t>voimaa</a:t>
            </a:r>
            <a:endParaRPr i="1"/>
          </a:p>
          <a:p>
            <a:pPr indent="0" lvl="0" marL="0" rtl="0" algn="ctr">
              <a:lnSpc>
                <a:spcPct val="90000"/>
              </a:lnSpc>
              <a:spcBef>
                <a:spcPts val="1000"/>
              </a:spcBef>
              <a:spcAft>
                <a:spcPts val="0"/>
              </a:spcAft>
              <a:buClr>
                <a:schemeClr val="lt1"/>
              </a:buClr>
              <a:buSzPts val="3600"/>
              <a:buNone/>
            </a:pPr>
            <a:r>
              <a:t/>
            </a:r>
            <a:endParaRPr i="1"/>
          </a:p>
          <a:p>
            <a:pPr indent="0" lvl="0" marL="0" rtl="0" algn="ctr">
              <a:lnSpc>
                <a:spcPct val="90000"/>
              </a:lnSpc>
              <a:spcBef>
                <a:spcPts val="1000"/>
              </a:spcBef>
              <a:spcAft>
                <a:spcPts val="0"/>
              </a:spcAft>
              <a:buClr>
                <a:schemeClr val="lt1"/>
              </a:buClr>
              <a:buSzPts val="2000"/>
              <a:buNone/>
            </a:pPr>
            <a:r>
              <a:t/>
            </a:r>
            <a:endParaRPr i="1" sz="2000"/>
          </a:p>
          <a:p>
            <a:pPr indent="0" lvl="0" marL="0" rtl="0" algn="ctr">
              <a:lnSpc>
                <a:spcPct val="90000"/>
              </a:lnSpc>
              <a:spcBef>
                <a:spcPts val="1000"/>
              </a:spcBef>
              <a:spcAft>
                <a:spcPts val="0"/>
              </a:spcAft>
              <a:buClr>
                <a:schemeClr val="lt1"/>
              </a:buClr>
              <a:buSzPts val="2000"/>
              <a:buNone/>
            </a:pPr>
            <a:r>
              <a:rPr i="1" lang="en-IE" sz="2000"/>
              <a:t>Read </a:t>
            </a:r>
            <a:r>
              <a:rPr i="1" lang="en-IE" sz="2000" u="sng">
                <a:solidFill>
                  <a:schemeClr val="hlink"/>
                </a:solidFill>
                <a:hlinkClick r:id="rId4"/>
              </a:rPr>
              <a:t>more</a:t>
            </a:r>
            <a:endParaRPr i="1"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22"/>
          <p:cNvSpPr txBox="1"/>
          <p:nvPr>
            <p:ph idx="1" type="body"/>
          </p:nvPr>
        </p:nvSpPr>
        <p:spPr>
          <a:xfrm>
            <a:off x="6096001" y="1037867"/>
            <a:ext cx="5696784" cy="159587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None/>
            </a:pPr>
            <a:r>
              <a:rPr b="1" lang="en-IE" sz="4000">
                <a:solidFill>
                  <a:schemeClr val="dk1"/>
                </a:solidFill>
              </a:rPr>
              <a:t>DSI p</a:t>
            </a:r>
            <a:r>
              <a:rPr b="1" lang="en-IE" sz="4000">
                <a:solidFill>
                  <a:schemeClr val="dk1"/>
                </a:solidFill>
              </a:rPr>
              <a:t>rojektit, jotka vastaavat COVID: n vaikutuksiin paikallisyhteisöissämme</a:t>
            </a:r>
            <a:endParaRPr/>
          </a:p>
        </p:txBody>
      </p:sp>
      <p:sp>
        <p:nvSpPr>
          <p:cNvPr id="552" name="Google Shape;552;p22"/>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IE">
                <a:solidFill>
                  <a:schemeClr val="dk1"/>
                </a:solidFill>
                <a:latin typeface="Arial"/>
                <a:ea typeface="Arial"/>
                <a:cs typeface="Arial"/>
                <a:sym typeface="Arial"/>
              </a:rPr>
              <a:t>Seuraavassa osassa opit, kuinka 18:lla yrityksellä on potentiaalia auttaa useita Covid-19-ohjelman aikana eniten kärsineitä ryhmiä, mukaan lukien nuoret vanhemmat, kotona olevat vanhukset ja kodittomat, sekä tarjoamaan ihmisille työkaluja huolehtimaan omasta aloitteestaan </a:t>
            </a:r>
            <a:r>
              <a:rPr lang="en-IE">
                <a:solidFill>
                  <a:schemeClr val="dk1"/>
                </a:solidFill>
                <a:latin typeface="Arial"/>
                <a:ea typeface="Arial"/>
                <a:cs typeface="Arial"/>
                <a:sym typeface="Arial"/>
              </a:rPr>
              <a:t>mielenterveydestä eristämisen aikana</a:t>
            </a:r>
            <a:r>
              <a:rPr lang="en-IE">
                <a:solidFill>
                  <a:schemeClr val="dk1"/>
                </a:solidFill>
                <a:latin typeface="Arial"/>
                <a:ea typeface="Arial"/>
                <a:cs typeface="Arial"/>
                <a:sym typeface="Arial"/>
              </a:rPr>
              <a:t>. </a:t>
            </a:r>
            <a:endParaRPr>
              <a:solidFill>
                <a:schemeClr val="dk1"/>
              </a:solidFill>
            </a:endParaRPr>
          </a:p>
        </p:txBody>
      </p:sp>
      <p:sp>
        <p:nvSpPr>
          <p:cNvPr id="553" name="Google Shape;553;p22"/>
          <p:cNvSpPr txBox="1"/>
          <p:nvPr>
            <p:ph idx="3" type="body"/>
          </p:nvPr>
        </p:nvSpPr>
        <p:spPr>
          <a:xfrm>
            <a:off x="4769500" y="4695425"/>
            <a:ext cx="452100" cy="2556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54" name="Google Shape;554;p22"/>
          <p:cNvSpPr txBox="1"/>
          <p:nvPr>
            <p:ph idx="4" type="body"/>
          </p:nvPr>
        </p:nvSpPr>
        <p:spPr>
          <a:xfrm>
            <a:off x="1373700" y="1167201"/>
            <a:ext cx="4369500" cy="4209600"/>
          </a:xfrm>
          <a:prstGeom prst="rect">
            <a:avLst/>
          </a:prstGeom>
          <a:noFill/>
          <a:ln>
            <a:noFill/>
          </a:ln>
        </p:spPr>
        <p:txBody>
          <a:bodyPr anchorCtr="0" anchor="ctr" bIns="45700" lIns="91425" spcFirstLastPara="1" rIns="91425" wrap="square" tIns="45700">
            <a:normAutofit fontScale="77500" lnSpcReduction="10000"/>
          </a:bodyPr>
          <a:lstStyle/>
          <a:p>
            <a:pPr indent="0" lvl="0" marL="0" rtl="0" algn="l">
              <a:lnSpc>
                <a:spcPct val="90000"/>
              </a:lnSpc>
              <a:spcBef>
                <a:spcPts val="1000"/>
              </a:spcBef>
              <a:spcAft>
                <a:spcPts val="0"/>
              </a:spcAft>
              <a:buClr>
                <a:schemeClr val="dk1"/>
              </a:buClr>
              <a:buSzPct val="36666"/>
              <a:buFont typeface="Arial"/>
              <a:buNone/>
            </a:pPr>
            <a:r>
              <a:rPr i="0" lang="en-IE">
                <a:solidFill>
                  <a:srgbClr val="0B0C0C"/>
                </a:solidFill>
                <a:latin typeface="Arial"/>
                <a:ea typeface="Arial"/>
                <a:cs typeface="Arial"/>
                <a:sym typeface="Arial"/>
              </a:rPr>
              <a:t>Teknologia on jo osoittautunut tehokkaaksi välineeksi vastaaman tähän pandemiaan, joka pitää meidät yhteydessä tavoilla, joita emme olisi voineet kuvitella edes muutama vuosi sitten.</a:t>
            </a:r>
            <a:endParaRPr i="0">
              <a:solidFill>
                <a:srgbClr val="0B0C0C"/>
              </a:solidFill>
              <a:latin typeface="Arial"/>
              <a:ea typeface="Arial"/>
              <a:cs typeface="Arial"/>
              <a:sym typeface="Arial"/>
            </a:endParaRPr>
          </a:p>
          <a:p>
            <a:pPr indent="0" lvl="0" marL="0" rtl="0" algn="l">
              <a:lnSpc>
                <a:spcPct val="90000"/>
              </a:lnSpc>
              <a:spcBef>
                <a:spcPts val="1000"/>
              </a:spcBef>
              <a:spcAft>
                <a:spcPts val="0"/>
              </a:spcAft>
              <a:buClr>
                <a:schemeClr val="dk1"/>
              </a:buClr>
              <a:buSzPct val="36666"/>
              <a:buFont typeface="Arial"/>
              <a:buNone/>
            </a:pPr>
            <a:r>
              <a:rPr i="0" lang="en-IE">
                <a:solidFill>
                  <a:srgbClr val="0B0C0C"/>
                </a:solidFill>
                <a:latin typeface="Arial"/>
                <a:ea typeface="Arial"/>
                <a:cs typeface="Arial"/>
                <a:sym typeface="Arial"/>
              </a:rPr>
              <a:t>Nämä innovatiiviset projektit tarjoavat uutta toivoa ja elintärkeää tukeamonille ihmisille.</a:t>
            </a:r>
            <a:endParaRPr i="0">
              <a:solidFill>
                <a:srgbClr val="0B0C0C"/>
              </a:solidFill>
              <a:latin typeface="Arial"/>
              <a:ea typeface="Arial"/>
              <a:cs typeface="Arial"/>
              <a:sym typeface="Arial"/>
            </a:endParaRPr>
          </a:p>
          <a:p>
            <a:pPr indent="0" lvl="0" marL="0" rtl="0" algn="l">
              <a:lnSpc>
                <a:spcPct val="90000"/>
              </a:lnSpc>
              <a:spcBef>
                <a:spcPts val="1000"/>
              </a:spcBef>
              <a:spcAft>
                <a:spcPts val="0"/>
              </a:spcAft>
              <a:buClr>
                <a:srgbClr val="0B0C0C"/>
              </a:buClr>
              <a:buSzPct val="100000"/>
              <a:buNone/>
            </a:pPr>
            <a:r>
              <a:t/>
            </a:r>
            <a:endParaRPr i="0">
              <a:solidFill>
                <a:srgbClr val="0B0C0C"/>
              </a:solidFill>
              <a:latin typeface="Arial"/>
              <a:ea typeface="Arial"/>
              <a:cs typeface="Arial"/>
              <a:sym typeface="Arial"/>
            </a:endParaRPr>
          </a:p>
          <a:p>
            <a:pPr indent="0" lvl="0" marL="0" rtl="0" algn="ctr">
              <a:lnSpc>
                <a:spcPct val="90000"/>
              </a:lnSpc>
              <a:spcBef>
                <a:spcPts val="1000"/>
              </a:spcBef>
              <a:spcAft>
                <a:spcPts val="0"/>
              </a:spcAft>
              <a:buClr>
                <a:schemeClr val="lt1"/>
              </a:buClr>
              <a:buSzPct val="100000"/>
              <a:buNone/>
            </a:pPr>
            <a:r>
              <a:t/>
            </a:r>
            <a:endParaRPr/>
          </a:p>
        </p:txBody>
      </p:sp>
      <p:sp>
        <p:nvSpPr>
          <p:cNvPr id="555" name="Google Shape;555;p22"/>
          <p:cNvSpPr txBox="1"/>
          <p:nvPr>
            <p:ph idx="5" type="body"/>
          </p:nvPr>
        </p:nvSpPr>
        <p:spPr>
          <a:xfrm>
            <a:off x="-77400" y="-87858"/>
            <a:ext cx="2613300" cy="879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23"/>
          <p:cNvSpPr txBox="1"/>
          <p:nvPr>
            <p:ph idx="1" type="body"/>
          </p:nvPr>
        </p:nvSpPr>
        <p:spPr>
          <a:xfrm>
            <a:off x="3952026" y="144884"/>
            <a:ext cx="79128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E1E1E"/>
              </a:buClr>
              <a:buSzPts val="2400"/>
              <a:buNone/>
            </a:pPr>
            <a:r>
              <a:rPr lang="en-IE" sz="2300">
                <a:solidFill>
                  <a:srgbClr val="1E1E1E"/>
                </a:solidFill>
              </a:rPr>
              <a:t>Köyhyydessä oleminen tarkoittaa eri asioita eri ihmisille. Kyse ei ole </a:t>
            </a:r>
            <a:r>
              <a:rPr b="1" lang="en-IE" sz="2300">
                <a:solidFill>
                  <a:srgbClr val="1E1E1E"/>
                </a:solidFill>
              </a:rPr>
              <a:t>vain pienistä tuloista,</a:t>
            </a:r>
            <a:r>
              <a:rPr lang="en-IE" sz="2300">
                <a:solidFill>
                  <a:srgbClr val="1E1E1E"/>
                </a:solidFill>
              </a:rPr>
              <a:t> vaan se voi riippua käytettävissä olevista rahoista ja säästöistä ja jos sinulla on varaa kiinteisiin kustannuksiin, kuten lastenhoitoon, asuntolainan ja vuokrakuluihin, vammaisuuteen liittyviin kustannuksiin, ruokaan, sähköön.</a:t>
            </a:r>
            <a:r>
              <a:rPr b="0" i="0" lang="en-IE" sz="2300">
                <a:solidFill>
                  <a:srgbClr val="1E1E1E"/>
                </a:solidFill>
              </a:rPr>
              <a:t> </a:t>
            </a:r>
            <a:r>
              <a:rPr lang="en-IE" sz="2300">
                <a:solidFill>
                  <a:srgbClr val="1E1E1E"/>
                </a:solidFill>
              </a:rPr>
              <a:t>Köyhyys ei voi olla </a:t>
            </a:r>
            <a:r>
              <a:rPr lang="en-IE" sz="2300">
                <a:solidFill>
                  <a:srgbClr val="1E1E1E"/>
                </a:solidFill>
              </a:rPr>
              <a:t>pitkään </a:t>
            </a:r>
            <a:r>
              <a:rPr b="1" lang="en-IE" sz="2300">
                <a:solidFill>
                  <a:srgbClr val="1E1E1E"/>
                </a:solidFill>
              </a:rPr>
              <a:t>kohtuullista elintasoa </a:t>
            </a:r>
            <a:r>
              <a:rPr lang="en-IE" sz="2300">
                <a:solidFill>
                  <a:srgbClr val="1E1E1E"/>
                </a:solidFill>
              </a:rPr>
              <a:t>, esim. ei ole lämpimiä vaatteita, eikä ravitsevaa ruokaa, eikä lämmitystä tai peruslomia pitkäksi aikaa eikä vain kertaluonteisena.</a:t>
            </a:r>
            <a:endParaRPr sz="2300"/>
          </a:p>
          <a:p>
            <a:pPr indent="0" lvl="0" marL="0" rtl="0" algn="l">
              <a:lnSpc>
                <a:spcPct val="90000"/>
              </a:lnSpc>
              <a:spcBef>
                <a:spcPts val="1000"/>
              </a:spcBef>
              <a:spcAft>
                <a:spcPts val="0"/>
              </a:spcAft>
              <a:buClr>
                <a:srgbClr val="1E1E1E"/>
              </a:buClr>
              <a:buSzPts val="2400"/>
              <a:buNone/>
            </a:pPr>
            <a:r>
              <a:rPr lang="en-IE" sz="2300">
                <a:solidFill>
                  <a:srgbClr val="1E1E1E"/>
                </a:solidFill>
              </a:rPr>
              <a:t>Arviolta </a:t>
            </a:r>
            <a:r>
              <a:rPr b="1" lang="en-IE" sz="2300">
                <a:solidFill>
                  <a:srgbClr val="E01483"/>
                </a:solidFill>
              </a:rPr>
              <a:t>14,3 miljoonaa ihmistä </a:t>
            </a:r>
            <a:r>
              <a:rPr lang="en-IE" sz="2300">
                <a:solidFill>
                  <a:srgbClr val="1E1E1E"/>
                </a:solidFill>
              </a:rPr>
              <a:t>on köyhiä UK:ssa. Se on 22% aikuisista ja 34% lapsista elää köyhyydessä.</a:t>
            </a:r>
            <a:endParaRPr sz="2300"/>
          </a:p>
          <a:p>
            <a:pPr indent="0" lvl="0" marL="0" rtl="0" algn="l">
              <a:lnSpc>
                <a:spcPct val="90000"/>
              </a:lnSpc>
              <a:spcBef>
                <a:spcPts val="1000"/>
              </a:spcBef>
              <a:spcAft>
                <a:spcPts val="0"/>
              </a:spcAft>
              <a:buClr>
                <a:srgbClr val="ED2A59"/>
              </a:buClr>
              <a:buSzPts val="2400"/>
              <a:buNone/>
            </a:pPr>
            <a:r>
              <a:rPr b="1" i="0" lang="en-IE" sz="2300">
                <a:solidFill>
                  <a:srgbClr val="E01483"/>
                </a:solidFill>
              </a:rPr>
              <a:t>Juu</a:t>
            </a:r>
            <a:r>
              <a:rPr b="1" lang="en-IE" sz="2300">
                <a:solidFill>
                  <a:srgbClr val="E01483"/>
                </a:solidFill>
              </a:rPr>
              <a:t>ri alle puolet</a:t>
            </a:r>
            <a:r>
              <a:rPr b="1" i="0" lang="en-IE" sz="2300">
                <a:solidFill>
                  <a:srgbClr val="E01483"/>
                </a:solidFill>
              </a:rPr>
              <a:t>(49%) </a:t>
            </a:r>
            <a:r>
              <a:rPr lang="en-IE" sz="2300">
                <a:solidFill>
                  <a:srgbClr val="1E1E1E"/>
                </a:solidFill>
              </a:rPr>
              <a:t>köyhistä olevista on</a:t>
            </a:r>
            <a:r>
              <a:rPr b="0" i="0" lang="en-IE" sz="2300">
                <a:solidFill>
                  <a:srgbClr val="1E1E1E"/>
                </a:solidFill>
              </a:rPr>
              <a:t> “</a:t>
            </a:r>
            <a:r>
              <a:rPr b="0" i="0" lang="en-IE" sz="2300" u="sng" strike="noStrike">
                <a:solidFill>
                  <a:srgbClr val="1E1E1E"/>
                </a:solidFill>
                <a:hlinkClick r:id="rId3">
                  <a:extLst>
                    <a:ext uri="{A12FA001-AC4F-418D-AE19-62706E023703}">
                      <ahyp:hlinkClr val="tx"/>
                    </a:ext>
                  </a:extLst>
                </a:hlinkClick>
              </a:rPr>
              <a:t>persistent poverty</a:t>
            </a:r>
            <a:r>
              <a:rPr b="0" i="0" lang="en-IE" sz="2300">
                <a:solidFill>
                  <a:srgbClr val="1E1E1E"/>
                </a:solidFill>
              </a:rPr>
              <a:t>” </a:t>
            </a:r>
            <a:r>
              <a:rPr lang="en-IE" sz="2300">
                <a:solidFill>
                  <a:srgbClr val="1E1E1E"/>
                </a:solidFill>
              </a:rPr>
              <a:t>ihmisiä, jotka ovat pudonneet köyhyysrajan alapuolelle vähintään kahtena viimeisen kolmen vuoden aikana</a:t>
            </a:r>
            <a:endParaRPr sz="2300"/>
          </a:p>
          <a:p>
            <a:pPr indent="0" lvl="0" marL="0" rtl="0" algn="l">
              <a:lnSpc>
                <a:spcPct val="90000"/>
              </a:lnSpc>
              <a:spcBef>
                <a:spcPts val="1000"/>
              </a:spcBef>
              <a:spcAft>
                <a:spcPts val="0"/>
              </a:spcAft>
              <a:buClr>
                <a:srgbClr val="1E1E1E"/>
              </a:buClr>
              <a:buSzPts val="2400"/>
              <a:buNone/>
            </a:pPr>
            <a:r>
              <a:rPr b="0" i="0" lang="en-IE" sz="2300" u="sng">
                <a:solidFill>
                  <a:srgbClr val="1E1E1E"/>
                </a:solidFill>
                <a:hlinkClick r:id="rId4">
                  <a:extLst>
                    <a:ext uri="{A12FA001-AC4F-418D-AE19-62706E023703}">
                      <ahyp:hlinkClr val="tx"/>
                    </a:ext>
                  </a:extLst>
                </a:hlinkClick>
              </a:rPr>
              <a:t>COVID</a:t>
            </a:r>
            <a:r>
              <a:rPr lang="en-IE" sz="2300">
                <a:solidFill>
                  <a:srgbClr val="1E1E1E"/>
                </a:solidFill>
              </a:rPr>
              <a:t> lisäsi lähinnä työpaikkojenn menetyksiä ja ansioiden vähenemistä.</a:t>
            </a:r>
            <a:r>
              <a:rPr lang="en-IE" sz="2300">
                <a:solidFill>
                  <a:srgbClr val="E01483"/>
                </a:solidFill>
              </a:rPr>
              <a:t> </a:t>
            </a:r>
            <a:r>
              <a:rPr b="1" lang="en-IE" sz="2300">
                <a:solidFill>
                  <a:srgbClr val="E01483"/>
                </a:solidFill>
              </a:rPr>
              <a:t>700 000 köyhyyteen joutunutta</a:t>
            </a:r>
            <a:r>
              <a:rPr lang="en-IE" sz="2300">
                <a:solidFill>
                  <a:srgbClr val="A6377D"/>
                </a:solidFill>
              </a:rPr>
              <a:t> </a:t>
            </a:r>
            <a:r>
              <a:rPr lang="en-IE" sz="2300">
                <a:solidFill>
                  <a:srgbClr val="1E1E1E"/>
                </a:solidFill>
              </a:rPr>
              <a:t>(mukaan lukien 120 000 lasta) on nyt 15 miljoonaa - </a:t>
            </a:r>
            <a:r>
              <a:rPr b="1" lang="en-IE" sz="2300">
                <a:solidFill>
                  <a:srgbClr val="E01483"/>
                </a:solidFill>
              </a:rPr>
              <a:t>23% väestöstä</a:t>
            </a:r>
            <a:r>
              <a:rPr lang="en-IE" sz="2300">
                <a:solidFill>
                  <a:srgbClr val="1E1E1E"/>
                </a:solidFill>
              </a:rPr>
              <a:t>. Eniten kärsivät nuoret työntekijät, matalapalkkaiset sekä palvelualojen ja vähittäiskaupan työntekijät. 270 000 on syvässä köyhyydessä.</a:t>
            </a:r>
            <a:endParaRPr b="0" i="0" sz="2300">
              <a:solidFill>
                <a:srgbClr val="1E1E1E"/>
              </a:solidFill>
            </a:endParaRPr>
          </a:p>
          <a:p>
            <a:pPr indent="0" lvl="0" marL="0" rtl="0" algn="l">
              <a:lnSpc>
                <a:spcPct val="90000"/>
              </a:lnSpc>
              <a:spcBef>
                <a:spcPts val="1000"/>
              </a:spcBef>
              <a:spcAft>
                <a:spcPts val="0"/>
              </a:spcAft>
              <a:buClr>
                <a:schemeClr val="dk1"/>
              </a:buClr>
              <a:buSzPts val="2400"/>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561" name="Google Shape;561;p23"/>
          <p:cNvSpPr txBox="1"/>
          <p:nvPr>
            <p:ph idx="2" type="body"/>
          </p:nvPr>
        </p:nvSpPr>
        <p:spPr>
          <a:xfrm>
            <a:off x="194718" y="637044"/>
            <a:ext cx="3164119" cy="520651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B0C0C"/>
              </a:buClr>
              <a:buSzPts val="3600"/>
              <a:buNone/>
            </a:pPr>
            <a:r>
              <a:rPr b="1" lang="en-IE">
                <a:solidFill>
                  <a:srgbClr val="0B0C0C"/>
                </a:solidFill>
              </a:rPr>
              <a:t>Köyhyys</a:t>
            </a:r>
            <a:endParaRPr/>
          </a:p>
          <a:p>
            <a:pPr indent="0" lvl="0" marL="0" rtl="0" algn="ctr">
              <a:lnSpc>
                <a:spcPct val="90000"/>
              </a:lnSpc>
              <a:spcBef>
                <a:spcPts val="0"/>
              </a:spcBef>
              <a:spcAft>
                <a:spcPts val="0"/>
              </a:spcAft>
              <a:buClr>
                <a:srgbClr val="0B0C0C"/>
              </a:buClr>
              <a:buSzPts val="3600"/>
              <a:buNone/>
            </a:pPr>
            <a:r>
              <a:rPr b="1" lang="en-IE">
                <a:solidFill>
                  <a:srgbClr val="0B0C0C"/>
                </a:solidFill>
              </a:rPr>
              <a:t>UK:ssa</a:t>
            </a:r>
            <a:endParaRPr/>
          </a:p>
          <a:p>
            <a:pPr indent="0" lvl="0" marL="0" rtl="0" algn="ctr">
              <a:lnSpc>
                <a:spcPct val="90000"/>
              </a:lnSpc>
              <a:spcBef>
                <a:spcPts val="0"/>
              </a:spcBef>
              <a:spcAft>
                <a:spcPts val="0"/>
              </a:spcAft>
              <a:buClr>
                <a:schemeClr val="lt1"/>
              </a:buClr>
              <a:buSzPts val="3600"/>
              <a:buNone/>
            </a:pPr>
            <a:r>
              <a:t/>
            </a:r>
            <a:endParaRPr b="1" i="0">
              <a:solidFill>
                <a:srgbClr val="0B0C0C"/>
              </a:solidFill>
            </a:endParaRPr>
          </a:p>
          <a:p>
            <a:pPr indent="0" lvl="0" marL="0" rtl="0" algn="ctr">
              <a:lnSpc>
                <a:spcPct val="90000"/>
              </a:lnSpc>
              <a:spcBef>
                <a:spcPts val="0"/>
              </a:spcBef>
              <a:spcAft>
                <a:spcPts val="0"/>
              </a:spcAft>
              <a:buClr>
                <a:srgbClr val="0B0C0C"/>
              </a:buClr>
              <a:buSzPts val="2800"/>
              <a:buNone/>
            </a:pPr>
            <a:r>
              <a:rPr b="1" i="1" lang="en-IE" sz="2800">
                <a:solidFill>
                  <a:srgbClr val="0B0C0C"/>
                </a:solidFill>
              </a:rPr>
              <a:t>COVID on työntänyt 700 000 ihmistä köyhyyteen.</a:t>
            </a:r>
            <a:endParaRPr b="1" i="1" sz="2800">
              <a:solidFill>
                <a:srgbClr val="0B0C0C"/>
              </a:solidFill>
            </a:endParaRPr>
          </a:p>
          <a:p>
            <a:pPr indent="0" lvl="0" marL="0" rtl="0" algn="ctr">
              <a:lnSpc>
                <a:spcPct val="90000"/>
              </a:lnSpc>
              <a:spcBef>
                <a:spcPts val="0"/>
              </a:spcBef>
              <a:spcAft>
                <a:spcPts val="0"/>
              </a:spcAft>
              <a:buClr>
                <a:srgbClr val="0B0C0C"/>
              </a:buClr>
              <a:buSzPts val="2800"/>
              <a:buNone/>
            </a:pPr>
            <a:r>
              <a:rPr b="1" i="1" lang="en-IE" sz="2800">
                <a:solidFill>
                  <a:srgbClr val="0B0C0C"/>
                </a:solidFill>
              </a:rPr>
              <a:t> 270 000 ihmistä on syvässä köyhyydessä</a:t>
            </a:r>
            <a:endParaRPr/>
          </a:p>
          <a:p>
            <a:pPr indent="0" lvl="0" marL="0" rtl="0" algn="ctr">
              <a:lnSpc>
                <a:spcPct val="90000"/>
              </a:lnSpc>
              <a:spcBef>
                <a:spcPts val="0"/>
              </a:spcBef>
              <a:spcAft>
                <a:spcPts val="0"/>
              </a:spcAft>
              <a:buClr>
                <a:schemeClr val="lt1"/>
              </a:buClr>
              <a:buSzPts val="3600"/>
              <a:buNone/>
            </a:pPr>
            <a:r>
              <a:t/>
            </a:r>
            <a:endParaRPr b="1">
              <a:solidFill>
                <a:srgbClr val="0B0C0C"/>
              </a:solidFill>
            </a:endParaRPr>
          </a:p>
          <a:p>
            <a:pPr indent="0" lvl="0" marL="0" rtl="0" algn="ctr">
              <a:lnSpc>
                <a:spcPct val="90000"/>
              </a:lnSpc>
              <a:spcBef>
                <a:spcPts val="0"/>
              </a:spcBef>
              <a:spcAft>
                <a:spcPts val="0"/>
              </a:spcAft>
              <a:buClr>
                <a:schemeClr val="dk1"/>
              </a:buClr>
              <a:buSzPts val="2000"/>
              <a:buNone/>
            </a:pPr>
            <a:r>
              <a:rPr i="1" lang="en-IE" sz="2000">
                <a:solidFill>
                  <a:schemeClr val="dk1"/>
                </a:solidFill>
              </a:rPr>
              <a:t>Read </a:t>
            </a:r>
            <a:r>
              <a:rPr i="1" lang="en-IE" sz="2000" u="sng">
                <a:solidFill>
                  <a:schemeClr val="dk1"/>
                </a:solidFill>
                <a:hlinkClick r:id="rId5">
                  <a:extLst>
                    <a:ext uri="{A12FA001-AC4F-418D-AE19-62706E023703}">
                      <ahyp:hlinkClr val="tx"/>
                    </a:ext>
                  </a:extLst>
                </a:hlinkClick>
              </a:rPr>
              <a:t>more</a:t>
            </a:r>
            <a:endParaRPr i="1" sz="20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24"/>
          <p:cNvSpPr txBox="1"/>
          <p:nvPr>
            <p:ph idx="1" type="body"/>
          </p:nvPr>
        </p:nvSpPr>
        <p:spPr>
          <a:xfrm>
            <a:off x="3818702" y="115234"/>
            <a:ext cx="75405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i="0" lang="en-IE" u="sng">
                <a:solidFill>
                  <a:srgbClr val="ED2A59"/>
                </a:solidFill>
                <a:hlinkClick r:id="rId3">
                  <a:extLst>
                    <a:ext uri="{A12FA001-AC4F-418D-AE19-62706E023703}">
                      <ahyp:hlinkClr val="tx"/>
                    </a:ext>
                  </a:extLst>
                </a:hlinkClick>
              </a:rPr>
              <a:t>Feebris</a:t>
            </a:r>
            <a:r>
              <a:rPr b="0" i="0" lang="en-IE">
                <a:solidFill>
                  <a:srgbClr val="0B0C0C"/>
                </a:solidFill>
              </a:rPr>
              <a:t> </a:t>
            </a:r>
            <a:r>
              <a:rPr b="1" lang="en-IE">
                <a:solidFill>
                  <a:srgbClr val="40A67A"/>
                </a:solidFill>
              </a:rPr>
              <a:t> </a:t>
            </a:r>
            <a:r>
              <a:rPr lang="en-IE">
                <a:solidFill>
                  <a:srgbClr val="0B0C0C"/>
                </a:solidFill>
              </a:rPr>
              <a:t>- sovellus kaikkein </a:t>
            </a:r>
            <a:r>
              <a:rPr b="1" lang="en-IE">
                <a:solidFill>
                  <a:srgbClr val="40A67A"/>
                </a:solidFill>
              </a:rPr>
              <a:t>heikoimmassa asemassa oleville, jotka ovat eristyksessä</a:t>
            </a:r>
            <a:r>
              <a:rPr lang="en-IE">
                <a:solidFill>
                  <a:srgbClr val="0B0C0C"/>
                </a:solidFill>
              </a:rPr>
              <a:t>, joka auttaa hoitajia tunnistamaan terveysriskit ja heikkenemisen ikääntyvillä.</a:t>
            </a:r>
            <a:endParaRPr/>
          </a:p>
          <a:p>
            <a:pPr indent="0" lvl="0" marL="0" rtl="0" algn="l">
              <a:lnSpc>
                <a:spcPct val="90000"/>
              </a:lnSpc>
              <a:spcBef>
                <a:spcPts val="1000"/>
              </a:spcBef>
              <a:spcAft>
                <a:spcPts val="0"/>
              </a:spcAft>
              <a:buClr>
                <a:srgbClr val="ED2A59"/>
              </a:buClr>
              <a:buSzPts val="2400"/>
              <a:buNone/>
            </a:pPr>
            <a:r>
              <a:rPr b="1" i="0" lang="en-IE" u="sng">
                <a:solidFill>
                  <a:srgbClr val="ED2A59"/>
                </a:solidFill>
                <a:hlinkClick r:id="rId4">
                  <a:extLst>
                    <a:ext uri="{A12FA001-AC4F-418D-AE19-62706E023703}">
                      <ahyp:hlinkClr val="tx"/>
                    </a:ext>
                  </a:extLst>
                </a:hlinkClick>
              </a:rPr>
              <a:t>Neurolove.org</a:t>
            </a:r>
            <a:r>
              <a:rPr b="1" i="0" lang="en-IE">
                <a:solidFill>
                  <a:srgbClr val="ED2A59"/>
                </a:solidFill>
              </a:rPr>
              <a:t> </a:t>
            </a:r>
            <a:r>
              <a:rPr lang="en-IE">
                <a:solidFill>
                  <a:srgbClr val="0B0C0C"/>
                </a:solidFill>
              </a:rPr>
              <a:t>tukee </a:t>
            </a:r>
            <a:r>
              <a:rPr b="1" lang="en-IE">
                <a:solidFill>
                  <a:srgbClr val="40A67A"/>
                </a:solidFill>
              </a:rPr>
              <a:t>mielenterveydestä kärsiviä nuoria</a:t>
            </a:r>
            <a:r>
              <a:rPr lang="en-IE">
                <a:solidFill>
                  <a:srgbClr val="0B0C0C"/>
                </a:solidFill>
              </a:rPr>
              <a:t> - foorumi, joka tarjoaa ystävällistä korvaa- ja inhimillistä tukea nuorille auttaakseen heitä pysymään käytännössä sosiaalisina ja turvassa verkossa.</a:t>
            </a:r>
            <a:endParaRPr/>
          </a:p>
          <a:p>
            <a:pPr indent="0" lvl="0" marL="0" rtl="0" algn="l">
              <a:lnSpc>
                <a:spcPct val="90000"/>
              </a:lnSpc>
              <a:spcBef>
                <a:spcPts val="1000"/>
              </a:spcBef>
              <a:spcAft>
                <a:spcPts val="0"/>
              </a:spcAft>
              <a:buClr>
                <a:srgbClr val="ED2A59"/>
              </a:buClr>
              <a:buSzPts val="2400"/>
              <a:buNone/>
            </a:pPr>
            <a:r>
              <a:rPr b="1" i="0" lang="en-IE" u="sng">
                <a:solidFill>
                  <a:srgbClr val="ED2A59"/>
                </a:solidFill>
                <a:hlinkClick r:id="rId5">
                  <a:extLst>
                    <a:ext uri="{A12FA001-AC4F-418D-AE19-62706E023703}">
                      <ahyp:hlinkClr val="tx"/>
                    </a:ext>
                  </a:extLst>
                </a:hlinkClick>
              </a:rPr>
              <a:t>Peppy</a:t>
            </a:r>
            <a:r>
              <a:rPr b="1" i="0" lang="en-IE">
                <a:solidFill>
                  <a:srgbClr val="ED2A59"/>
                </a:solidFill>
              </a:rPr>
              <a:t> </a:t>
            </a:r>
            <a:r>
              <a:rPr b="1" lang="en-IE">
                <a:solidFill>
                  <a:srgbClr val="40A67A"/>
                </a:solidFill>
              </a:rPr>
              <a:t>vanhemmille - </a:t>
            </a:r>
            <a:r>
              <a:rPr lang="en-IE"/>
              <a:t>autetaan tulevia vanhempia ja uusia vanhempia pääsemään luotettaviin, käteviin neuvoihin ennen synnytystä ja mielenterveysongelmiin.</a:t>
            </a:r>
            <a:endParaRPr b="1">
              <a:solidFill>
                <a:srgbClr val="40A67A"/>
              </a:solidFill>
            </a:endParaRPr>
          </a:p>
          <a:p>
            <a:pPr indent="0" lvl="0" marL="0" rtl="0" algn="l">
              <a:lnSpc>
                <a:spcPct val="90000"/>
              </a:lnSpc>
              <a:spcBef>
                <a:spcPts val="1000"/>
              </a:spcBef>
              <a:spcAft>
                <a:spcPts val="0"/>
              </a:spcAft>
              <a:buClr>
                <a:srgbClr val="ED2A59"/>
              </a:buClr>
              <a:buSzPts val="2400"/>
              <a:buNone/>
            </a:pPr>
            <a:r>
              <a:rPr b="1" i="0" lang="en-IE" u="sng">
                <a:solidFill>
                  <a:srgbClr val="ED2A59"/>
                </a:solidFill>
                <a:hlinkClick r:id="rId6">
                  <a:extLst>
                    <a:ext uri="{A12FA001-AC4F-418D-AE19-62706E023703}">
                      <ahyp:hlinkClr val="tx"/>
                    </a:ext>
                  </a:extLst>
                </a:hlinkClick>
              </a:rPr>
              <a:t>Vinehealth</a:t>
            </a:r>
            <a:r>
              <a:rPr b="1" i="0" lang="en-IE">
                <a:solidFill>
                  <a:srgbClr val="ED2A59"/>
                </a:solidFill>
              </a:rPr>
              <a:t> </a:t>
            </a:r>
            <a:r>
              <a:rPr b="1" lang="en-IE">
                <a:solidFill>
                  <a:srgbClr val="40A67A"/>
                </a:solidFill>
              </a:rPr>
              <a:t>syöpä potilaille</a:t>
            </a:r>
            <a:r>
              <a:rPr b="1" i="0" lang="en-IE">
                <a:solidFill>
                  <a:srgbClr val="40A67A"/>
                </a:solidFill>
              </a:rPr>
              <a:t> </a:t>
            </a:r>
            <a:r>
              <a:rPr b="0" i="0" lang="en-IE">
                <a:solidFill>
                  <a:srgbClr val="0B0C0C"/>
                </a:solidFill>
              </a:rPr>
              <a:t>– </a:t>
            </a:r>
            <a:r>
              <a:rPr lang="en-IE">
                <a:solidFill>
                  <a:srgbClr val="0B0C0C"/>
                </a:solidFill>
              </a:rPr>
              <a:t>mobiilisovellus, jolla tuetaan syöpäpotilaita hoidon aikana ja seurataan ja saadan käsitys heidän hoidosta, mukaan lukien oireet, sivuvaikutukset, tapaamiset ja lääkkeet.</a:t>
            </a:r>
            <a:endParaRPr/>
          </a:p>
          <a:p>
            <a:pPr indent="0" lvl="0" marL="0" rtl="0" algn="l">
              <a:lnSpc>
                <a:spcPct val="90000"/>
              </a:lnSpc>
              <a:spcBef>
                <a:spcPts val="1000"/>
              </a:spcBef>
              <a:spcAft>
                <a:spcPts val="0"/>
              </a:spcAft>
              <a:buClr>
                <a:srgbClr val="ED2A59"/>
              </a:buClr>
              <a:buSzPts val="2400"/>
              <a:buNone/>
            </a:pPr>
            <a:r>
              <a:rPr b="1" i="0" lang="en-IE" u="sng">
                <a:solidFill>
                  <a:srgbClr val="ED2A59"/>
                </a:solidFill>
                <a:hlinkClick r:id="rId7">
                  <a:extLst>
                    <a:ext uri="{A12FA001-AC4F-418D-AE19-62706E023703}">
                      <ahyp:hlinkClr val="tx"/>
                    </a:ext>
                  </a:extLst>
                </a:hlinkClick>
              </a:rPr>
              <a:t>Beam</a:t>
            </a:r>
            <a:r>
              <a:rPr b="0" i="0" lang="en-IE">
                <a:solidFill>
                  <a:srgbClr val="0B0C0C"/>
                </a:solidFill>
              </a:rPr>
              <a:t> </a:t>
            </a:r>
            <a:r>
              <a:rPr b="1" lang="en-IE">
                <a:solidFill>
                  <a:srgbClr val="40A67A"/>
                </a:solidFill>
              </a:rPr>
              <a:t>kodittomille</a:t>
            </a:r>
            <a:r>
              <a:rPr b="1" i="0" lang="en-IE">
                <a:solidFill>
                  <a:srgbClr val="40A67A"/>
                </a:solidFill>
              </a:rPr>
              <a:t> </a:t>
            </a:r>
            <a:r>
              <a:rPr b="0" i="0" lang="en-IE">
                <a:solidFill>
                  <a:srgbClr val="0B0C0C"/>
                </a:solidFill>
              </a:rPr>
              <a:t>– </a:t>
            </a:r>
            <a:r>
              <a:rPr lang="en-IE">
                <a:solidFill>
                  <a:srgbClr val="0B0C0C"/>
                </a:solidFill>
              </a:rPr>
              <a:t>digitaalinen foorumi kodittomien tukemiseksi keräämällä tietoja paikallisilta viranomaisilta ja kodittomien hyväntekeväisyysjärjestöiltä sen varmistamiseksi, että tavarat rahoitetaan, toimitetaan ja dokumentoidaan.</a:t>
            </a:r>
            <a:endParaRPr/>
          </a:p>
          <a:p>
            <a:pPr indent="0" lvl="0" marL="0" rtl="0" algn="l">
              <a:lnSpc>
                <a:spcPct val="90000"/>
              </a:lnSpc>
              <a:spcBef>
                <a:spcPts val="1000"/>
              </a:spcBef>
              <a:spcAft>
                <a:spcPts val="0"/>
              </a:spcAft>
              <a:buClr>
                <a:schemeClr val="dk1"/>
              </a:buClr>
              <a:buSzPts val="2400"/>
              <a:buNone/>
            </a:pPr>
            <a:r>
              <a:t/>
            </a:r>
            <a:endParaRPr b="0" i="0" sz="2400">
              <a:solidFill>
                <a:srgbClr val="2B2B2B"/>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b="0" i="0" sz="2400">
              <a:solidFill>
                <a:srgbClr val="25245D"/>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sz="240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567" name="Google Shape;567;p24"/>
          <p:cNvSpPr txBox="1"/>
          <p:nvPr>
            <p:ph idx="2" type="body"/>
          </p:nvPr>
        </p:nvSpPr>
        <p:spPr>
          <a:xfrm>
            <a:off x="342879" y="115224"/>
            <a:ext cx="2852400" cy="5206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B0C0C"/>
              </a:buClr>
              <a:buSzPts val="3600"/>
              <a:buNone/>
            </a:pPr>
            <a:r>
              <a:rPr b="1" lang="en-IE">
                <a:solidFill>
                  <a:srgbClr val="0B0C0C"/>
                </a:solidFill>
              </a:rPr>
              <a:t>Köyhyys</a:t>
            </a:r>
            <a:endParaRPr/>
          </a:p>
          <a:p>
            <a:pPr indent="0" lvl="0" marL="0" rtl="0" algn="ctr">
              <a:spcBef>
                <a:spcPts val="0"/>
              </a:spcBef>
              <a:spcAft>
                <a:spcPts val="0"/>
              </a:spcAft>
              <a:buClr>
                <a:srgbClr val="0B0C0C"/>
              </a:buClr>
              <a:buSzPts val="3600"/>
              <a:buNone/>
            </a:pPr>
            <a:r>
              <a:rPr b="1" lang="en-IE">
                <a:solidFill>
                  <a:srgbClr val="0B0C0C"/>
                </a:solidFill>
              </a:rPr>
              <a:t>UK:ssa</a:t>
            </a:r>
            <a:endParaRPr/>
          </a:p>
          <a:p>
            <a:pPr indent="0" lvl="0" marL="0" rtl="0" algn="ctr">
              <a:lnSpc>
                <a:spcPct val="90000"/>
              </a:lnSpc>
              <a:spcBef>
                <a:spcPts val="0"/>
              </a:spcBef>
              <a:spcAft>
                <a:spcPts val="0"/>
              </a:spcAft>
              <a:buClr>
                <a:srgbClr val="0B0C0C"/>
              </a:buClr>
              <a:buSzPts val="3600"/>
              <a:buNone/>
            </a:pPr>
            <a:r>
              <a:t/>
            </a:r>
            <a:endParaRPr b="1">
              <a:solidFill>
                <a:srgbClr val="0B0C0C"/>
              </a:solidFill>
            </a:endParaRPr>
          </a:p>
          <a:p>
            <a:pPr indent="0" lvl="0" marL="0" rtl="0" algn="ctr">
              <a:lnSpc>
                <a:spcPct val="90000"/>
              </a:lnSpc>
              <a:spcBef>
                <a:spcPts val="0"/>
              </a:spcBef>
              <a:spcAft>
                <a:spcPts val="0"/>
              </a:spcAft>
              <a:buClr>
                <a:schemeClr val="lt1"/>
              </a:buClr>
              <a:buSzPts val="3600"/>
              <a:buNone/>
            </a:pPr>
            <a:r>
              <a:t/>
            </a:r>
            <a:endParaRPr b="1">
              <a:solidFill>
                <a:srgbClr val="0B0C0C"/>
              </a:solidFill>
            </a:endParaRPr>
          </a:p>
          <a:p>
            <a:pPr indent="0" lvl="0" marL="0" rtl="0" algn="ctr">
              <a:lnSpc>
                <a:spcPct val="90000"/>
              </a:lnSpc>
              <a:spcBef>
                <a:spcPts val="1000"/>
              </a:spcBef>
              <a:spcAft>
                <a:spcPts val="0"/>
              </a:spcAft>
              <a:buClr>
                <a:srgbClr val="0B0C0C"/>
              </a:buClr>
              <a:buSzPts val="2800"/>
              <a:buNone/>
            </a:pPr>
            <a:r>
              <a:rPr b="1" i="1" lang="en-IE" sz="2800">
                <a:solidFill>
                  <a:srgbClr val="0B0C0C"/>
                </a:solidFill>
              </a:rPr>
              <a:t>Digitaaliset innovaatiot, jotka on testattu haavoittuvien ihmisten tukemiseksi COVID-19-taudin aikana</a:t>
            </a:r>
            <a:endParaRPr/>
          </a:p>
          <a:p>
            <a:pPr indent="0" lvl="0" marL="0" rtl="0" algn="ctr">
              <a:lnSpc>
                <a:spcPct val="90000"/>
              </a:lnSpc>
              <a:spcBef>
                <a:spcPts val="1000"/>
              </a:spcBef>
              <a:spcAft>
                <a:spcPts val="0"/>
              </a:spcAft>
              <a:buClr>
                <a:schemeClr val="lt1"/>
              </a:buClr>
              <a:buSzPts val="2800"/>
              <a:buNone/>
            </a:pPr>
            <a:r>
              <a:t/>
            </a:r>
            <a:endParaRPr b="1" i="1" sz="2800">
              <a:solidFill>
                <a:srgbClr val="0B0C0C"/>
              </a:solidFill>
            </a:endParaRPr>
          </a:p>
          <a:p>
            <a:pPr indent="0" lvl="0" marL="0" rtl="0" algn="ctr">
              <a:lnSpc>
                <a:spcPct val="90000"/>
              </a:lnSpc>
              <a:spcBef>
                <a:spcPts val="1000"/>
              </a:spcBef>
              <a:spcAft>
                <a:spcPts val="0"/>
              </a:spcAft>
              <a:buClr>
                <a:schemeClr val="dk1"/>
              </a:buClr>
              <a:buSzPts val="2000"/>
              <a:buNone/>
            </a:pPr>
            <a:r>
              <a:rPr i="1" lang="en-IE" sz="2000">
                <a:solidFill>
                  <a:schemeClr val="dk1"/>
                </a:solidFill>
              </a:rPr>
              <a:t>Read </a:t>
            </a:r>
            <a:r>
              <a:rPr i="1" lang="en-IE" sz="2000" u="sng">
                <a:solidFill>
                  <a:schemeClr val="dk1"/>
                </a:solidFill>
                <a:hlinkClick r:id="rId8">
                  <a:extLst>
                    <a:ext uri="{A12FA001-AC4F-418D-AE19-62706E023703}">
                      <ahyp:hlinkClr val="tx"/>
                    </a:ext>
                  </a:extLst>
                </a:hlinkClick>
              </a:rPr>
              <a:t>more</a:t>
            </a:r>
            <a:endParaRPr i="1" sz="20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5"/>
          <p:cNvSpPr txBox="1"/>
          <p:nvPr/>
        </p:nvSpPr>
        <p:spPr>
          <a:xfrm>
            <a:off x="5356859" y="1527950"/>
            <a:ext cx="6184901" cy="27543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i="1" lang="en-IE" sz="4000">
                <a:solidFill>
                  <a:schemeClr val="lt1"/>
                </a:solidFill>
                <a:latin typeface="Calibri"/>
                <a:ea typeface="Calibri"/>
                <a:cs typeface="Calibri"/>
                <a:sym typeface="Calibri"/>
              </a:rPr>
              <a:t>Edistetään sosiaalista innovaatiota vastaamaan sosiaalisiin haasteisiin</a:t>
            </a:r>
            <a:endParaRPr i="1"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000"/>
              <a:buFont typeface="Arial"/>
              <a:buNone/>
            </a:pPr>
            <a:r>
              <a:t/>
            </a:r>
            <a:endParaRPr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800"/>
              <a:buFont typeface="Arial"/>
              <a:buNone/>
            </a:pPr>
            <a:r>
              <a:rPr b="1" lang="en-IE" sz="4800">
                <a:solidFill>
                  <a:schemeClr val="lt1"/>
                </a:solidFill>
                <a:latin typeface="Calibri"/>
                <a:ea typeface="Calibri"/>
                <a:cs typeface="Calibri"/>
                <a:sym typeface="Calibri"/>
              </a:rPr>
              <a:t>Tavoite 2 </a:t>
            </a:r>
            <a:endParaRPr b="1" sz="48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800"/>
              <a:buFont typeface="Arial"/>
              <a:buNone/>
            </a:pPr>
            <a:r>
              <a:rPr lang="en-IE" sz="4800">
                <a:solidFill>
                  <a:schemeClr val="lt1"/>
                </a:solidFill>
                <a:latin typeface="Calibri"/>
                <a:ea typeface="Calibri"/>
                <a:cs typeface="Calibri"/>
                <a:sym typeface="Calibri"/>
              </a:rPr>
              <a:t>Nälän torjuminen</a:t>
            </a:r>
            <a:endParaRPr/>
          </a:p>
          <a:p>
            <a:pPr indent="0" lvl="0" marL="0" marR="0" rtl="0" algn="l">
              <a:lnSpc>
                <a:spcPct val="90000"/>
              </a:lnSpc>
              <a:spcBef>
                <a:spcPts val="1000"/>
              </a:spcBef>
              <a:spcAft>
                <a:spcPts val="0"/>
              </a:spcAft>
              <a:buClr>
                <a:schemeClr val="lt1"/>
              </a:buClr>
              <a:buSzPts val="6000"/>
              <a:buFont typeface="Arial"/>
              <a:buNone/>
            </a:pPr>
            <a:r>
              <a:t/>
            </a:r>
            <a:endParaRPr sz="6000">
              <a:solidFill>
                <a:schemeClr val="lt1"/>
              </a:solidFill>
              <a:latin typeface="Calibri"/>
              <a:ea typeface="Calibri"/>
              <a:cs typeface="Calibri"/>
              <a:sym typeface="Calibri"/>
            </a:endParaRPr>
          </a:p>
        </p:txBody>
      </p:sp>
      <p:pic>
        <p:nvPicPr>
          <p:cNvPr descr="A picture containing outdoor, person&#10;&#10;Description automatically generated" id="573" name="Google Shape;573;p25"/>
          <p:cNvPicPr preferRelativeResize="0"/>
          <p:nvPr>
            <p:ph idx="3" type="pic"/>
          </p:nvPr>
        </p:nvPicPr>
        <p:blipFill rotWithShape="1">
          <a:blip r:embed="rId3">
            <a:alphaModFix/>
          </a:blip>
          <a:srcRect b="0" l="27002" r="27003" t="0"/>
          <a:stretch/>
        </p:blipFill>
        <p:spPr>
          <a:xfrm>
            <a:off x="1590040" y="0"/>
            <a:ext cx="3550920" cy="68791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6"/>
          <p:cNvSpPr txBox="1"/>
          <p:nvPr>
            <p:ph idx="3" type="body"/>
          </p:nvPr>
        </p:nvSpPr>
        <p:spPr>
          <a:xfrm>
            <a:off x="6697943" y="-74704"/>
            <a:ext cx="4975500" cy="460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ED2A59"/>
              </a:buClr>
              <a:buSzPts val="3200"/>
              <a:buNone/>
            </a:pPr>
            <a:r>
              <a:rPr b="1" lang="en-IE" sz="3200">
                <a:solidFill>
                  <a:srgbClr val="ED2A59"/>
                </a:solidFill>
              </a:rPr>
              <a:t>Kuinka voi olla vuosi 2020 ja ihmiset ovat edelleen nälkäisiä?</a:t>
            </a:r>
            <a:endParaRPr/>
          </a:p>
          <a:p>
            <a:pPr indent="0" lvl="0" marL="0" rtl="0" algn="l">
              <a:lnSpc>
                <a:spcPct val="90000"/>
              </a:lnSpc>
              <a:spcBef>
                <a:spcPts val="1000"/>
              </a:spcBef>
              <a:spcAft>
                <a:spcPts val="0"/>
              </a:spcAft>
              <a:buClr>
                <a:srgbClr val="EF619A"/>
              </a:buClr>
              <a:buSzPts val="2400"/>
              <a:buNone/>
            </a:pPr>
            <a:r>
              <a:rPr b="1" i="1" lang="en-IE">
                <a:solidFill>
                  <a:srgbClr val="EF619A"/>
                </a:solidFill>
              </a:rPr>
              <a:t>Ja miten liikalihavuus kasvaa sekä aikuisilla että lapsilla?</a:t>
            </a:r>
            <a:endParaRPr/>
          </a:p>
          <a:p>
            <a:pPr indent="0" lvl="0" marL="0" rtl="0" algn="l">
              <a:lnSpc>
                <a:spcPct val="90000"/>
              </a:lnSpc>
              <a:spcBef>
                <a:spcPts val="1000"/>
              </a:spcBef>
              <a:spcAft>
                <a:spcPts val="0"/>
              </a:spcAft>
              <a:buClr>
                <a:srgbClr val="40A67A"/>
              </a:buClr>
              <a:buSzPts val="2400"/>
              <a:buNone/>
            </a:pPr>
            <a:r>
              <a:rPr b="1" i="1" lang="en-IE">
                <a:solidFill>
                  <a:srgbClr val="40A67A"/>
                </a:solidFill>
              </a:rPr>
              <a:t>7,5 miljardia ihmistä on tällä maapallolla, joista joka yhdeksäs on aliravittu</a:t>
            </a:r>
            <a:endParaRPr/>
          </a:p>
          <a:p>
            <a:pPr indent="0" lvl="0" marL="0" rtl="0" algn="l">
              <a:lnSpc>
                <a:spcPct val="90000"/>
              </a:lnSpc>
              <a:spcBef>
                <a:spcPts val="1000"/>
              </a:spcBef>
              <a:spcAft>
                <a:spcPts val="0"/>
              </a:spcAft>
              <a:buClr>
                <a:srgbClr val="3F3F3F"/>
              </a:buClr>
              <a:buSzPts val="2400"/>
              <a:buNone/>
            </a:pPr>
            <a:r>
              <a:rPr lang="en-IE">
                <a:solidFill>
                  <a:srgbClr val="3F3F3F"/>
                </a:solidFill>
              </a:rPr>
              <a:t>Ongelmana on, kuinka</a:t>
            </a:r>
            <a:r>
              <a:rPr b="1" lang="en-IE">
                <a:solidFill>
                  <a:srgbClr val="3F3F3F"/>
                </a:solidFill>
              </a:rPr>
              <a:t> </a:t>
            </a:r>
            <a:r>
              <a:rPr b="1" i="1" lang="en-IE">
                <a:solidFill>
                  <a:srgbClr val="3F3F3F"/>
                </a:solidFill>
              </a:rPr>
              <a:t>tuotamme </a:t>
            </a:r>
            <a:r>
              <a:rPr lang="en-IE">
                <a:solidFill>
                  <a:srgbClr val="3F3F3F"/>
                </a:solidFill>
              </a:rPr>
              <a:t>ja </a:t>
            </a:r>
            <a:r>
              <a:rPr b="1" i="1" lang="en-IE">
                <a:solidFill>
                  <a:srgbClr val="3F3F3F"/>
                </a:solidFill>
              </a:rPr>
              <a:t>kulutamme</a:t>
            </a:r>
            <a:r>
              <a:rPr b="1" lang="en-IE">
                <a:solidFill>
                  <a:srgbClr val="3F3F3F"/>
                </a:solidFill>
              </a:rPr>
              <a:t> </a:t>
            </a:r>
            <a:r>
              <a:rPr lang="en-IE">
                <a:solidFill>
                  <a:srgbClr val="3F3F3F"/>
                </a:solidFill>
              </a:rPr>
              <a:t>ruokaa, ja osa ihmisistä </a:t>
            </a:r>
            <a:r>
              <a:rPr b="1" i="1" lang="en-IE">
                <a:solidFill>
                  <a:srgbClr val="3F3F3F"/>
                </a:solidFill>
              </a:rPr>
              <a:t>ei saa</a:t>
            </a:r>
            <a:r>
              <a:rPr b="1" lang="en-IE">
                <a:solidFill>
                  <a:srgbClr val="3F3F3F"/>
                </a:solidFill>
              </a:rPr>
              <a:t> </a:t>
            </a:r>
            <a:r>
              <a:rPr lang="en-IE">
                <a:solidFill>
                  <a:srgbClr val="3F3F3F"/>
                </a:solidFill>
              </a:rPr>
              <a:t>ruokaa. Monilla ihmisillä ei ole tarpeeksi rahaa ruoan ostamiseen tai he eivät voi kasvattaa sitä.</a:t>
            </a:r>
            <a:r>
              <a:rPr lang="en-IE"/>
              <a:t> </a:t>
            </a:r>
            <a:r>
              <a:rPr lang="en-IE">
                <a:solidFill>
                  <a:srgbClr val="3F3F3F"/>
                </a:solidFill>
              </a:rPr>
              <a:t>Hukkaamme </a:t>
            </a:r>
            <a:r>
              <a:rPr b="1" i="1" lang="en-IE">
                <a:solidFill>
                  <a:srgbClr val="3F3F3F"/>
                </a:solidFill>
              </a:rPr>
              <a:t>kolmanneksen</a:t>
            </a:r>
            <a:r>
              <a:rPr i="1" lang="en-IE">
                <a:solidFill>
                  <a:srgbClr val="3F3F3F"/>
                </a:solidFill>
              </a:rPr>
              <a:t> </a:t>
            </a:r>
            <a:r>
              <a:rPr lang="en-IE">
                <a:solidFill>
                  <a:srgbClr val="3F3F3F"/>
                </a:solidFill>
              </a:rPr>
              <a:t>kaikista tuotetuista elintarvikkeista ja kaikista sen tuotantoon käytetyistä luonnonvaroista.</a:t>
            </a:r>
            <a:endParaRPr/>
          </a:p>
        </p:txBody>
      </p:sp>
      <p:pic>
        <p:nvPicPr>
          <p:cNvPr descr="A group of girls eating at a table&#10;&#10;Description automatically generated with low confidence" id="579" name="Google Shape;579;p26"/>
          <p:cNvPicPr preferRelativeResize="0"/>
          <p:nvPr>
            <p:ph idx="2" type="pic"/>
          </p:nvPr>
        </p:nvPicPr>
        <p:blipFill rotWithShape="1">
          <a:blip r:embed="rId3">
            <a:alphaModFix/>
          </a:blip>
          <a:srcRect b="0" l="18750" r="18749" t="0"/>
          <a:stretch/>
        </p:blipFill>
        <p:spPr>
          <a:xfrm>
            <a:off x="0" y="1057059"/>
            <a:ext cx="4672100" cy="46721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descr="A picture containing outdoor, person&#10;&#10;Description automatically generated" id="584" name="Google Shape;584;p27"/>
          <p:cNvPicPr preferRelativeResize="0"/>
          <p:nvPr>
            <p:ph idx="2" type="pic"/>
          </p:nvPr>
        </p:nvPicPr>
        <p:blipFill rotWithShape="1">
          <a:blip r:embed="rId3">
            <a:alphaModFix/>
          </a:blip>
          <a:srcRect b="0" l="5435" r="5435" t="0"/>
          <a:stretch/>
        </p:blipFill>
        <p:spPr>
          <a:xfrm>
            <a:off x="0" y="1057059"/>
            <a:ext cx="4672100" cy="4672100"/>
          </a:xfrm>
          <a:prstGeom prst="ellipse">
            <a:avLst/>
          </a:prstGeom>
          <a:noFill/>
          <a:ln>
            <a:noFill/>
          </a:ln>
        </p:spPr>
      </p:pic>
      <p:sp>
        <p:nvSpPr>
          <p:cNvPr id="585" name="Google Shape;585;p27"/>
          <p:cNvSpPr txBox="1"/>
          <p:nvPr>
            <p:ph idx="3" type="body"/>
          </p:nvPr>
        </p:nvSpPr>
        <p:spPr>
          <a:xfrm>
            <a:off x="6663350" y="121933"/>
            <a:ext cx="5265236" cy="460397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IE" sz="3000">
                <a:solidFill>
                  <a:srgbClr val="ED2A59"/>
                </a:solidFill>
              </a:rPr>
              <a:t>Kuinka voi olla vuosi 2020 ja ihmiset ovat edelleen nälkäisiä?</a:t>
            </a:r>
            <a:endParaRPr sz="2200"/>
          </a:p>
          <a:p>
            <a:pPr indent="-342900" lvl="0" marL="342900" rtl="0" algn="l">
              <a:lnSpc>
                <a:spcPct val="90000"/>
              </a:lnSpc>
              <a:spcBef>
                <a:spcPts val="1000"/>
              </a:spcBef>
              <a:spcAft>
                <a:spcPts val="0"/>
              </a:spcAft>
              <a:buClr>
                <a:srgbClr val="EF619A"/>
              </a:buClr>
              <a:buSzPts val="2400"/>
              <a:buFont typeface="Noto Sans Symbols"/>
              <a:buChar char="✔"/>
            </a:pPr>
            <a:r>
              <a:rPr b="1" i="1" lang="en-IE">
                <a:solidFill>
                  <a:srgbClr val="EF619A"/>
                </a:solidFill>
              </a:rPr>
              <a:t>Kasvava maailman väestö </a:t>
            </a:r>
            <a:r>
              <a:rPr lang="en-IE">
                <a:solidFill>
                  <a:srgbClr val="3F3F3F"/>
                </a:solidFill>
              </a:rPr>
              <a:t>lisäää ruoan kysyntää vuosi vuodelta.</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Nopea</a:t>
            </a:r>
            <a:r>
              <a:rPr lang="en-IE">
                <a:solidFill>
                  <a:srgbClr val="3F3F3F"/>
                </a:solidFill>
              </a:rPr>
              <a:t> </a:t>
            </a:r>
            <a:r>
              <a:rPr b="1" i="1" lang="en-IE">
                <a:solidFill>
                  <a:srgbClr val="EF619A"/>
                </a:solidFill>
              </a:rPr>
              <a:t>öljyn hinnan nousu </a:t>
            </a:r>
            <a:r>
              <a:rPr lang="en-IE">
                <a:solidFill>
                  <a:srgbClr val="3F3F3F"/>
                </a:solidFill>
              </a:rPr>
              <a:t>lisää tuotantokustannuksia.</a:t>
            </a:r>
            <a:endParaRPr/>
          </a:p>
          <a:p>
            <a:pPr indent="-342900" lvl="0" marL="342900" rtl="0" algn="l">
              <a:lnSpc>
                <a:spcPct val="90000"/>
              </a:lnSpc>
              <a:spcBef>
                <a:spcPts val="1000"/>
              </a:spcBef>
              <a:spcAft>
                <a:spcPts val="0"/>
              </a:spcAft>
              <a:buClr>
                <a:srgbClr val="EF619A"/>
              </a:buClr>
              <a:buSzPts val="2400"/>
              <a:buFont typeface="Noto Sans Symbols"/>
              <a:buChar char="✔"/>
            </a:pPr>
            <a:r>
              <a:rPr b="1" i="1" lang="en-IE">
                <a:solidFill>
                  <a:srgbClr val="EF619A"/>
                </a:solidFill>
              </a:rPr>
              <a:t>Ei ole saatavilla</a:t>
            </a:r>
            <a:r>
              <a:rPr b="1" i="1" lang="en-IE">
                <a:solidFill>
                  <a:srgbClr val="EF619A"/>
                </a:solidFill>
              </a:rPr>
              <a:t> </a:t>
            </a:r>
            <a:r>
              <a:rPr lang="en-IE">
                <a:solidFill>
                  <a:srgbClr val="3F3F3F"/>
                </a:solidFill>
              </a:rPr>
              <a:t>ravitsevaa ruokaa</a:t>
            </a:r>
            <a:r>
              <a:rPr b="0" i="0" lang="en-IE">
                <a:solidFill>
                  <a:srgbClr val="3F3F3F"/>
                </a:solidFill>
              </a:rPr>
              <a:t> </a:t>
            </a:r>
            <a:r>
              <a:rPr lang="en-IE">
                <a:solidFill>
                  <a:srgbClr val="3F3F3F"/>
                </a:solidFill>
              </a:rPr>
              <a:t>joka on usein </a:t>
            </a:r>
            <a:r>
              <a:rPr lang="en-IE">
                <a:solidFill>
                  <a:srgbClr val="3F3F3F"/>
                </a:solidFill>
              </a:rPr>
              <a:t> </a:t>
            </a:r>
            <a:r>
              <a:rPr b="1" i="1" lang="en-IE">
                <a:solidFill>
                  <a:srgbClr val="EF619A"/>
                </a:solidFill>
              </a:rPr>
              <a:t>kallimpaa</a:t>
            </a:r>
            <a:r>
              <a:rPr b="1" i="1" lang="en-IE">
                <a:solidFill>
                  <a:srgbClr val="3F3F3F"/>
                </a:solidFill>
              </a:rPr>
              <a:t> </a:t>
            </a:r>
            <a:r>
              <a:rPr lang="en-IE">
                <a:solidFill>
                  <a:srgbClr val="3F3F3F"/>
                </a:solidFill>
              </a:rPr>
              <a:t>ja joillakin alueilla terveellistä ruokaa on</a:t>
            </a:r>
            <a:r>
              <a:rPr lang="en-IE">
                <a:solidFill>
                  <a:srgbClr val="3F3F3F"/>
                </a:solidFill>
              </a:rPr>
              <a:t> </a:t>
            </a:r>
            <a:r>
              <a:rPr b="1" i="1" lang="en-IE">
                <a:solidFill>
                  <a:srgbClr val="EF619A"/>
                </a:solidFill>
              </a:rPr>
              <a:t>rajoitetusti </a:t>
            </a:r>
            <a:r>
              <a:rPr lang="en-IE">
                <a:solidFill>
                  <a:srgbClr val="3F3F3F"/>
                </a:solidFill>
              </a:rPr>
              <a:t>tai </a:t>
            </a:r>
            <a:r>
              <a:rPr lang="en-IE">
                <a:solidFill>
                  <a:srgbClr val="3F3F3F"/>
                </a:solidFill>
              </a:rPr>
              <a:t>sitä </a:t>
            </a:r>
            <a:r>
              <a:rPr b="1" i="1" lang="en-IE">
                <a:solidFill>
                  <a:srgbClr val="EF619A"/>
                </a:solidFill>
              </a:rPr>
              <a:t>ei ole</a:t>
            </a:r>
            <a:r>
              <a:rPr b="1" i="1" lang="en-IE">
                <a:solidFill>
                  <a:srgbClr val="3F3F3F"/>
                </a:solidFill>
              </a:rPr>
              <a:t>. </a:t>
            </a:r>
            <a:endParaRPr/>
          </a:p>
          <a:p>
            <a:pPr indent="-342900" lvl="0" marL="342900" rtl="0" algn="l">
              <a:lnSpc>
                <a:spcPct val="90000"/>
              </a:lnSpc>
              <a:spcBef>
                <a:spcPts val="1000"/>
              </a:spcBef>
              <a:spcAft>
                <a:spcPts val="0"/>
              </a:spcAft>
              <a:buClr>
                <a:srgbClr val="EF619A"/>
              </a:buClr>
              <a:buSzPts val="2400"/>
              <a:buFont typeface="Noto Sans Symbols"/>
              <a:buChar char="✔"/>
            </a:pPr>
            <a:r>
              <a:rPr b="1" i="1" lang="en-IE">
                <a:solidFill>
                  <a:srgbClr val="EF619A"/>
                </a:solidFill>
              </a:rPr>
              <a:t>Sairaus tai taloudellinen kaaos.</a:t>
            </a:r>
            <a:r>
              <a:rPr b="1" i="1" lang="en-IE">
                <a:solidFill>
                  <a:srgbClr val="EF619A"/>
                </a:solidFill>
              </a:rPr>
              <a:t> </a:t>
            </a:r>
            <a:r>
              <a:rPr lang="en-IE">
                <a:solidFill>
                  <a:srgbClr val="3F3F3F"/>
                </a:solidFill>
              </a:rPr>
              <a:t>COVID-19 johtuen yli 368 miljoonaa lasta on </a:t>
            </a:r>
            <a:r>
              <a:rPr lang="en-IE" u="sng">
                <a:solidFill>
                  <a:srgbClr val="3F3F3F"/>
                </a:solidFill>
                <a:hlinkClick r:id="rId4">
                  <a:extLst>
                    <a:ext uri="{A12FA001-AC4F-418D-AE19-62706E023703}">
                      <ahyp:hlinkClr val="tx"/>
                    </a:ext>
                  </a:extLst>
                </a:hlinkClick>
              </a:rPr>
              <a:t>missing meals</a:t>
            </a:r>
            <a:r>
              <a:rPr lang="en-IE">
                <a:solidFill>
                  <a:srgbClr val="3F3F3F"/>
                </a:solidFill>
              </a:rPr>
              <a:t> ilman ruokaa ja välipaloja, koska koulut on suljettu. Se on myös rajoittanut elintarvikkeiden liikkumista, viljelysiementen toimittamista, elintarvikeapujen jakamista…</a:t>
            </a:r>
            <a:endParaRPr/>
          </a:p>
          <a:p>
            <a:pPr indent="-190500" lvl="0" marL="342900" rtl="0" algn="l">
              <a:lnSpc>
                <a:spcPct val="90000"/>
              </a:lnSpc>
              <a:spcBef>
                <a:spcPts val="1000"/>
              </a:spcBef>
              <a:spcAft>
                <a:spcPts val="0"/>
              </a:spcAft>
              <a:buClr>
                <a:schemeClr val="dk1"/>
              </a:buClr>
              <a:buSzPts val="2400"/>
              <a:buFont typeface="Noto Sans Symbols"/>
              <a:buNone/>
            </a:pPr>
            <a:r>
              <a:t/>
            </a:r>
            <a:endParaRPr b="0" i="0">
              <a:solidFill>
                <a:srgbClr val="3F3F3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28"/>
          <p:cNvSpPr txBox="1"/>
          <p:nvPr>
            <p:ph idx="1" type="body"/>
          </p:nvPr>
        </p:nvSpPr>
        <p:spPr>
          <a:xfrm>
            <a:off x="217325" y="754857"/>
            <a:ext cx="5126700" cy="6101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3200"/>
              <a:buNone/>
            </a:pPr>
            <a:r>
              <a:rPr b="1" i="1" lang="en-IE" sz="3200">
                <a:solidFill>
                  <a:srgbClr val="A6377D"/>
                </a:solidFill>
              </a:rPr>
              <a:t>Haaste on pahenemassa eikä paranemassa</a:t>
            </a:r>
            <a:endParaRPr/>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rPr>
              <a:t>21.3% alle viisi vuotiaista on kitukasvuisia </a:t>
            </a:r>
            <a:r>
              <a:rPr b="1" i="1" lang="en-IE" u="sng">
                <a:solidFill>
                  <a:srgbClr val="009FD8"/>
                </a:solidFill>
                <a:hlinkClick r:id="rId3">
                  <a:extLst>
                    <a:ext uri="{A12FA001-AC4F-418D-AE19-62706E023703}">
                      <ahyp:hlinkClr val="tx"/>
                    </a:ext>
                  </a:extLst>
                </a:hlinkClick>
              </a:rPr>
              <a:t>stunted</a:t>
            </a:r>
            <a:r>
              <a:rPr lang="en-IE">
                <a:solidFill>
                  <a:srgbClr val="3F3F3F"/>
                </a:solidFill>
              </a:rPr>
              <a:t> (144 million).</a:t>
            </a:r>
            <a:endParaRPr/>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rPr>
              <a:t>6.9% a</a:t>
            </a:r>
            <a:r>
              <a:rPr lang="en-IE">
                <a:solidFill>
                  <a:srgbClr val="3F3F3F"/>
                </a:solidFill>
              </a:rPr>
              <a:t>lle viisi vuotiaista on vaikuttanut ruuan energia köyhyys </a:t>
            </a:r>
            <a:r>
              <a:rPr b="1" i="1" lang="en-IE" u="sng">
                <a:solidFill>
                  <a:srgbClr val="009FD8"/>
                </a:solidFill>
                <a:hlinkClick r:id="rId4">
                  <a:extLst>
                    <a:ext uri="{A12FA001-AC4F-418D-AE19-62706E023703}">
                      <ahyp:hlinkClr val="tx"/>
                    </a:ext>
                  </a:extLst>
                </a:hlinkClick>
              </a:rPr>
              <a:t>wasting </a:t>
            </a:r>
            <a:r>
              <a:rPr lang="en-IE">
                <a:solidFill>
                  <a:srgbClr val="3F3F3F"/>
                </a:solidFill>
              </a:rPr>
              <a:t>(47 million) (2019).</a:t>
            </a:r>
            <a:endParaRPr/>
          </a:p>
          <a:p>
            <a:pPr indent="-342900" lvl="0" marL="342900" rtl="0" algn="l">
              <a:lnSpc>
                <a:spcPct val="90000"/>
              </a:lnSpc>
              <a:spcBef>
                <a:spcPts val="1000"/>
              </a:spcBef>
              <a:spcAft>
                <a:spcPts val="0"/>
              </a:spcAft>
              <a:buClr>
                <a:srgbClr val="009FD8"/>
              </a:buClr>
              <a:buSzPts val="2400"/>
              <a:buFont typeface="Arial"/>
              <a:buChar char="•"/>
            </a:pPr>
            <a:r>
              <a:rPr b="1" lang="en-IE">
                <a:solidFill>
                  <a:srgbClr val="009FD8"/>
                </a:solidFill>
              </a:rPr>
              <a:t>Uhat</a:t>
            </a:r>
            <a:r>
              <a:rPr lang="en-IE">
                <a:solidFill>
                  <a:srgbClr val="3F3F3F"/>
                </a:solidFill>
              </a:rPr>
              <a:t> </a:t>
            </a:r>
            <a:r>
              <a:rPr lang="en-IE">
                <a:solidFill>
                  <a:srgbClr val="3F3F3F"/>
                </a:solidFill>
              </a:rPr>
              <a:t>ruokajärjestelmiiin ilmastoshokkien, konfliktien, heinäsirkkojen, virusten ja tautien</a:t>
            </a:r>
            <a:r>
              <a:rPr lang="en-IE">
                <a:solidFill>
                  <a:srgbClr val="3F3F3F"/>
                </a:solidFill>
              </a:rPr>
              <a:t>, COVID-19</a:t>
            </a:r>
            <a:endParaRPr/>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rPr>
              <a:t>40-85% kaikista </a:t>
            </a:r>
            <a:r>
              <a:rPr b="1" i="1" lang="en-IE">
                <a:solidFill>
                  <a:srgbClr val="009FD8"/>
                </a:solidFill>
              </a:rPr>
              <a:t>pienistä elintarviketuottajista</a:t>
            </a:r>
            <a:r>
              <a:rPr lang="en-IE">
                <a:solidFill>
                  <a:srgbClr val="3F3F3F"/>
                </a:solidFill>
              </a:rPr>
              <a:t> </a:t>
            </a:r>
            <a:r>
              <a:rPr lang="en-IE">
                <a:solidFill>
                  <a:srgbClr val="3F3F3F"/>
                </a:solidFill>
              </a:rPr>
              <a:t>kehitysmaissa kriisi on kohdistunut heihin.</a:t>
            </a:r>
            <a:endParaRPr/>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rPr>
              <a:t>45%  </a:t>
            </a:r>
            <a:r>
              <a:rPr b="1" i="1" lang="en-IE">
                <a:solidFill>
                  <a:srgbClr val="009FD8"/>
                </a:solidFill>
              </a:rPr>
              <a:t>alle viisi vuotiaista lapsista </a:t>
            </a:r>
            <a:r>
              <a:rPr lang="en-IE">
                <a:solidFill>
                  <a:srgbClr val="1E1E1E"/>
                </a:solidFill>
              </a:rPr>
              <a:t>kuolee</a:t>
            </a:r>
            <a:r>
              <a:rPr b="1" i="1" lang="en-IE">
                <a:solidFill>
                  <a:srgbClr val="009FD8"/>
                </a:solidFill>
              </a:rPr>
              <a:t> </a:t>
            </a:r>
            <a:r>
              <a:rPr lang="en-IE">
                <a:solidFill>
                  <a:srgbClr val="3F3F3F"/>
                </a:solidFill>
              </a:rPr>
              <a:t>aliravitsemukseen.</a:t>
            </a:r>
            <a:r>
              <a:rPr lang="en-IE">
                <a:solidFill>
                  <a:srgbClr val="3F3F3F"/>
                </a:solidFill>
              </a:rPr>
              <a:t>  </a:t>
            </a:r>
            <a:endParaRPr/>
          </a:p>
        </p:txBody>
      </p:sp>
      <p:sp>
        <p:nvSpPr>
          <p:cNvPr id="591" name="Google Shape;591;p28"/>
          <p:cNvSpPr txBox="1"/>
          <p:nvPr>
            <p:ph idx="2" type="body"/>
          </p:nvPr>
        </p:nvSpPr>
        <p:spPr>
          <a:xfrm>
            <a:off x="2277409" y="57502"/>
            <a:ext cx="6361766"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48E02"/>
              </a:buClr>
              <a:buSzPts val="5400"/>
              <a:buNone/>
            </a:pPr>
            <a:r>
              <a:rPr b="1" lang="en-IE" sz="5400">
                <a:solidFill>
                  <a:srgbClr val="E48E02"/>
                </a:solidFill>
              </a:rPr>
              <a:t>Tavoite 2 ei nälkää</a:t>
            </a:r>
            <a:endParaRPr/>
          </a:p>
        </p:txBody>
      </p:sp>
      <p:sp>
        <p:nvSpPr>
          <p:cNvPr id="592" name="Google Shape;592;p28"/>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93" name="Google Shape;593;p28"/>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b="1" lang="en-IE"/>
              <a:t>Lopeta nälkä, saavutetaan elintarviketurva ja parempi ravitsemus sekä </a:t>
            </a:r>
            <a:r>
              <a:rPr b="1" lang="en-IE"/>
              <a:t>edistetään</a:t>
            </a:r>
            <a:r>
              <a:rPr b="1" lang="en-IE"/>
              <a:t> kestävää maataloutta</a:t>
            </a:r>
            <a:endParaRPr/>
          </a:p>
          <a:p>
            <a:pPr indent="0" lvl="0" marL="0" rtl="0" algn="ctr">
              <a:lnSpc>
                <a:spcPct val="90000"/>
              </a:lnSpc>
              <a:spcBef>
                <a:spcPts val="1000"/>
              </a:spcBef>
              <a:spcAft>
                <a:spcPts val="0"/>
              </a:spcAft>
              <a:buClr>
                <a:schemeClr val="lt1"/>
              </a:buClr>
              <a:buSzPts val="1400"/>
              <a:buNone/>
            </a:pPr>
            <a:r>
              <a:t/>
            </a:r>
            <a:endParaRPr b="1" sz="1400"/>
          </a:p>
          <a:p>
            <a:pPr indent="0" lvl="0" marL="0" rtl="0" algn="ctr">
              <a:lnSpc>
                <a:spcPct val="90000"/>
              </a:lnSpc>
              <a:spcBef>
                <a:spcPts val="1000"/>
              </a:spcBef>
              <a:spcAft>
                <a:spcPts val="0"/>
              </a:spcAft>
              <a:buClr>
                <a:schemeClr val="lt1"/>
              </a:buClr>
              <a:buSzPts val="1800"/>
              <a:buNone/>
            </a:pPr>
            <a:r>
              <a:rPr b="1" lang="en-IE" sz="1800" u="sng">
                <a:solidFill>
                  <a:schemeClr val="hlink"/>
                </a:solidFill>
                <a:hlinkClick r:id="rId5"/>
              </a:rPr>
              <a:t>United Nations</a:t>
            </a:r>
            <a:endParaRPr b="1" sz="1800"/>
          </a:p>
        </p:txBody>
      </p:sp>
      <p:sp>
        <p:nvSpPr>
          <p:cNvPr id="594" name="Google Shape;594;p28"/>
          <p:cNvSpPr txBox="1"/>
          <p:nvPr>
            <p:ph idx="5" type="body"/>
          </p:nvPr>
        </p:nvSpPr>
        <p:spPr>
          <a:xfrm>
            <a:off x="10962679" y="754850"/>
            <a:ext cx="12294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29"/>
          <p:cNvSpPr txBox="1"/>
          <p:nvPr>
            <p:ph idx="1" type="body"/>
          </p:nvPr>
        </p:nvSpPr>
        <p:spPr>
          <a:xfrm>
            <a:off x="3966827" y="305358"/>
            <a:ext cx="7540362" cy="520651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400"/>
              <a:buNone/>
            </a:pPr>
            <a:r>
              <a:rPr b="1" lang="en-IE" sz="4000">
                <a:solidFill>
                  <a:srgbClr val="ED2A59"/>
                </a:solidFill>
              </a:rPr>
              <a:t>Nälkä on muutakin kuin </a:t>
            </a:r>
            <a:r>
              <a:rPr b="1" lang="en-IE" sz="4000">
                <a:solidFill>
                  <a:srgbClr val="ED2A59"/>
                </a:solidFill>
              </a:rPr>
              <a:t>puuttuva</a:t>
            </a:r>
            <a:r>
              <a:rPr b="1" lang="en-IE" sz="4000">
                <a:solidFill>
                  <a:srgbClr val="ED2A59"/>
                </a:solidFill>
              </a:rPr>
              <a:t> ateria!</a:t>
            </a:r>
            <a:endParaRPr sz="400">
              <a:solidFill>
                <a:srgbClr val="3F3F3F"/>
              </a:solidFill>
            </a:endParaRPr>
          </a:p>
          <a:p>
            <a:pPr indent="0" lvl="0" marL="0" rtl="0" algn="ctr">
              <a:lnSpc>
                <a:spcPct val="90000"/>
              </a:lnSpc>
              <a:spcBef>
                <a:spcPts val="1000"/>
              </a:spcBef>
              <a:spcAft>
                <a:spcPts val="0"/>
              </a:spcAft>
              <a:buClr>
                <a:srgbClr val="3F3F3F"/>
              </a:buClr>
              <a:buSzPts val="2400"/>
              <a:buNone/>
            </a:pPr>
            <a:r>
              <a:rPr lang="en-IE">
                <a:solidFill>
                  <a:srgbClr val="3F3F3F"/>
                </a:solidFill>
              </a:rPr>
              <a:t>Kroonisesta nälästä kärsivät ihmiset kärsivät aliravitsemuksesta ja huonosta terveydestä.Heidän mielensä ja ruumiinsa eivät saa tarvitsemiaan ravintoaineita, mikä estää heitä työskentelemästä, oppimasta ja vaikuttamiseen elämäänsä.</a:t>
            </a:r>
            <a:endParaRPr/>
          </a:p>
          <a:p>
            <a:pPr indent="0" lvl="0" marL="0" rtl="0" algn="ctr">
              <a:lnSpc>
                <a:spcPct val="90000"/>
              </a:lnSpc>
              <a:spcBef>
                <a:spcPts val="1000"/>
              </a:spcBef>
              <a:spcAft>
                <a:spcPts val="0"/>
              </a:spcAft>
              <a:buClr>
                <a:schemeClr val="dk1"/>
              </a:buClr>
              <a:buSzPts val="400"/>
              <a:buNone/>
            </a:pPr>
            <a:r>
              <a:t/>
            </a:r>
            <a:endParaRPr sz="400">
              <a:solidFill>
                <a:srgbClr val="3F3F3F"/>
              </a:solidFill>
            </a:endParaRPr>
          </a:p>
          <a:p>
            <a:pPr indent="0" lvl="0" marL="0" rtl="0" algn="ctr">
              <a:lnSpc>
                <a:spcPct val="90000"/>
              </a:lnSpc>
              <a:spcBef>
                <a:spcPts val="1000"/>
              </a:spcBef>
              <a:spcAft>
                <a:spcPts val="0"/>
              </a:spcAft>
              <a:buClr>
                <a:srgbClr val="3F3F3F"/>
              </a:buClr>
              <a:buSzPts val="2400"/>
              <a:buNone/>
            </a:pPr>
            <a:r>
              <a:rPr lang="en-IE">
                <a:solidFill>
                  <a:srgbClr val="3F3F3F"/>
                </a:solidFill>
              </a:rPr>
              <a:t>Heille kertyy</a:t>
            </a:r>
            <a:r>
              <a:rPr i="0" lang="en-IE">
                <a:solidFill>
                  <a:srgbClr val="3F3F3F"/>
                </a:solidFill>
              </a:rPr>
              <a:t> </a:t>
            </a:r>
            <a:r>
              <a:rPr b="1" i="1" lang="en-IE">
                <a:solidFill>
                  <a:srgbClr val="EF619A"/>
                </a:solidFill>
              </a:rPr>
              <a:t>kroonisia terveysongelmia</a:t>
            </a:r>
            <a:r>
              <a:rPr i="0" lang="en-IE">
                <a:solidFill>
                  <a:srgbClr val="3F3F3F"/>
                </a:solidFill>
              </a:rPr>
              <a:t>, </a:t>
            </a:r>
            <a:r>
              <a:rPr lang="en-IE">
                <a:solidFill>
                  <a:srgbClr val="3F3F3F"/>
                </a:solidFill>
              </a:rPr>
              <a:t>lasten </a:t>
            </a:r>
            <a:r>
              <a:rPr b="1" i="1" lang="en-IE">
                <a:solidFill>
                  <a:srgbClr val="EF619A"/>
                </a:solidFill>
              </a:rPr>
              <a:t>kasvu </a:t>
            </a:r>
            <a:r>
              <a:rPr lang="en-IE">
                <a:solidFill>
                  <a:srgbClr val="3F3F3F"/>
                </a:solidFill>
              </a:rPr>
              <a:t>ja </a:t>
            </a:r>
            <a:r>
              <a:rPr b="1" i="1" lang="en-IE">
                <a:solidFill>
                  <a:srgbClr val="EF619A"/>
                </a:solidFill>
              </a:rPr>
              <a:t>henkinen kehitys </a:t>
            </a:r>
            <a:r>
              <a:rPr b="1" i="1" lang="en-IE">
                <a:solidFill>
                  <a:srgbClr val="EF619A"/>
                </a:solidFill>
              </a:rPr>
              <a:t>hidastuu. </a:t>
            </a:r>
            <a:r>
              <a:rPr b="1" i="1" lang="en-IE">
                <a:solidFill>
                  <a:srgbClr val="EF619A"/>
                </a:solidFill>
              </a:rPr>
              <a:t>raskaus</a:t>
            </a:r>
            <a:r>
              <a:rPr lang="en-IE">
                <a:solidFill>
                  <a:srgbClr val="3F3F3F"/>
                </a:solidFill>
              </a:rPr>
              <a:t> </a:t>
            </a:r>
            <a:r>
              <a:rPr lang="en-IE">
                <a:solidFill>
                  <a:srgbClr val="3F3F3F"/>
                </a:solidFill>
              </a:rPr>
              <a:t>johtaa aliravittuun lapseen</a:t>
            </a:r>
            <a:r>
              <a:rPr lang="en-IE">
                <a:solidFill>
                  <a:srgbClr val="3F3F3F"/>
                </a:solidFill>
              </a:rPr>
              <a:t>, </a:t>
            </a:r>
            <a:r>
              <a:rPr b="1" i="1" lang="en-IE">
                <a:solidFill>
                  <a:srgbClr val="EF619A"/>
                </a:solidFill>
              </a:rPr>
              <a:t>työkyvyttömyyden</a:t>
            </a:r>
            <a:r>
              <a:rPr b="1" i="1" lang="en-IE">
                <a:solidFill>
                  <a:srgbClr val="EF619A"/>
                </a:solidFill>
              </a:rPr>
              <a:t> </a:t>
            </a:r>
            <a:r>
              <a:rPr lang="en-IE">
                <a:solidFill>
                  <a:srgbClr val="3F3F3F"/>
                </a:solidFill>
              </a:rPr>
              <a:t>vaikutus </a:t>
            </a:r>
            <a:r>
              <a:rPr b="1" i="1" lang="en-IE">
                <a:solidFill>
                  <a:srgbClr val="EF619A"/>
                </a:solidFill>
              </a:rPr>
              <a:t>maanviljelijöille on ettei ole varaa työkaluihin</a:t>
            </a:r>
            <a:r>
              <a:rPr lang="en-IE">
                <a:solidFill>
                  <a:srgbClr val="3F3F3F"/>
                </a:solidFill>
              </a:rPr>
              <a:t>,</a:t>
            </a:r>
            <a:r>
              <a:rPr lang="en-IE">
                <a:solidFill>
                  <a:srgbClr val="3F3F3F"/>
                </a:solidFill>
              </a:rPr>
              <a:t>siemeniin ja lannoitteisiin, joita he tarvitsevat tuotannon ja karjan lisäämiseksi.</a:t>
            </a:r>
            <a:r>
              <a:rPr lang="en-IE">
                <a:solidFill>
                  <a:srgbClr val="3F3F3F"/>
                </a:solidFill>
              </a:rPr>
              <a:t> </a:t>
            </a:r>
            <a:r>
              <a:rPr b="1" i="1" lang="en-IE">
                <a:solidFill>
                  <a:srgbClr val="EF619A"/>
                </a:solidFill>
              </a:rPr>
              <a:t>Lasten täytyy tehdä työtä </a:t>
            </a:r>
            <a:r>
              <a:rPr lang="en-IE">
                <a:solidFill>
                  <a:srgbClr val="3F3F3F"/>
                </a:solidFill>
              </a:rPr>
              <a:t>eivätkä mene kouluun. H</a:t>
            </a:r>
            <a:r>
              <a:rPr lang="en-IE">
                <a:solidFill>
                  <a:srgbClr val="3F3F3F"/>
                </a:solidFill>
              </a:rPr>
              <a:t>e ovat aliravittuja </a:t>
            </a:r>
            <a:r>
              <a:rPr b="1" i="1" lang="en-IE">
                <a:solidFill>
                  <a:srgbClr val="EF619A"/>
                </a:solidFill>
              </a:rPr>
              <a:t>eivät opi</a:t>
            </a:r>
            <a:r>
              <a:rPr lang="en-IE">
                <a:solidFill>
                  <a:srgbClr val="3F3F3F"/>
                </a:solidFill>
              </a:rPr>
              <a:t>, j</a:t>
            </a:r>
            <a:r>
              <a:rPr lang="en-IE">
                <a:solidFill>
                  <a:srgbClr val="3F3F3F"/>
                </a:solidFill>
              </a:rPr>
              <a:t>oten he eivät voi edetä. Aiheuttaa lisääntynyttä </a:t>
            </a:r>
            <a:r>
              <a:rPr b="1" lang="en-IE">
                <a:solidFill>
                  <a:srgbClr val="EF619A"/>
                </a:solidFill>
              </a:rPr>
              <a:t>muuttoliikettä</a:t>
            </a:r>
            <a:r>
              <a:rPr lang="en-IE">
                <a:solidFill>
                  <a:srgbClr val="3F3F3F"/>
                </a:solidFill>
              </a:rPr>
              <a:t> ja </a:t>
            </a:r>
            <a:r>
              <a:rPr b="1" lang="en-IE">
                <a:solidFill>
                  <a:srgbClr val="EF619A"/>
                </a:solidFill>
              </a:rPr>
              <a:t>pakolaisten</a:t>
            </a:r>
            <a:r>
              <a:rPr lang="en-IE">
                <a:solidFill>
                  <a:srgbClr val="3F3F3F"/>
                </a:solidFill>
              </a:rPr>
              <a:t> määriä.</a:t>
            </a:r>
            <a:endParaRPr/>
          </a:p>
          <a:p>
            <a:pPr indent="0" lvl="0" marL="0" rtl="0" algn="ctr">
              <a:lnSpc>
                <a:spcPct val="90000"/>
              </a:lnSpc>
              <a:spcBef>
                <a:spcPts val="1000"/>
              </a:spcBef>
              <a:spcAft>
                <a:spcPts val="0"/>
              </a:spcAft>
              <a:buClr>
                <a:schemeClr val="dk1"/>
              </a:buClr>
              <a:buSzPts val="2400"/>
              <a:buNone/>
            </a:pPr>
            <a:r>
              <a:t/>
            </a:r>
            <a:endParaRPr i="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pic>
        <p:nvPicPr>
          <p:cNvPr id="600" name="Google Shape;600;p29"/>
          <p:cNvPicPr preferRelativeResize="0"/>
          <p:nvPr/>
        </p:nvPicPr>
        <p:blipFill rotWithShape="1">
          <a:blip r:embed="rId3">
            <a:alphaModFix/>
          </a:blip>
          <a:srcRect b="0" l="5865" r="0" t="0"/>
          <a:stretch/>
        </p:blipFill>
        <p:spPr>
          <a:xfrm>
            <a:off x="19050" y="885825"/>
            <a:ext cx="3465110" cy="529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group of people sitting at a table looking at a computer&#10;&#10;Description automatically generated" id="412" name="Google Shape;412;p3"/>
          <p:cNvPicPr preferRelativeResize="0"/>
          <p:nvPr>
            <p:ph idx="2" type="pic"/>
          </p:nvPr>
        </p:nvPicPr>
        <p:blipFill rotWithShape="1">
          <a:blip r:embed="rId3">
            <a:alphaModFix/>
          </a:blip>
          <a:srcRect b="0" l="0" r="0" t="0"/>
          <a:stretch/>
        </p:blipFill>
        <p:spPr>
          <a:xfrm>
            <a:off x="6530975" y="784225"/>
            <a:ext cx="3832225" cy="5289550"/>
          </a:xfrm>
          <a:prstGeom prst="rect">
            <a:avLst/>
          </a:prstGeom>
          <a:noFill/>
          <a:ln>
            <a:noFill/>
          </a:ln>
        </p:spPr>
      </p:pic>
      <p:sp>
        <p:nvSpPr>
          <p:cNvPr id="413" name="Google Shape;413;p3"/>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0"/>
              <a:buNone/>
            </a:pPr>
            <a:r>
              <a:rPr lang="en-IE"/>
              <a:t>Yleiskatsaus</a:t>
            </a:r>
            <a:endParaRPr/>
          </a:p>
        </p:txBody>
      </p:sp>
      <p:sp>
        <p:nvSpPr>
          <p:cNvPr id="414" name="Google Shape;414;p3"/>
          <p:cNvSpPr txBox="1"/>
          <p:nvPr>
            <p:ph idx="3" type="body"/>
          </p:nvPr>
        </p:nvSpPr>
        <p:spPr>
          <a:xfrm>
            <a:off x="357100" y="860926"/>
            <a:ext cx="5028600" cy="58053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2B0C2"/>
              </a:buClr>
              <a:buSzPts val="2400"/>
              <a:buNone/>
            </a:pPr>
            <a:r>
              <a:rPr b="1" lang="en-IE">
                <a:solidFill>
                  <a:srgbClr val="42B0C2"/>
                </a:solidFill>
              </a:rPr>
              <a:t>Digitaalinen sosiaalinen innovaatio - Mitkä ovat nuorten mahdollisuudet?</a:t>
            </a:r>
            <a:endParaRPr/>
          </a:p>
          <a:p>
            <a:pPr indent="-342900" lvl="0" marL="342900" rtl="0" algn="l">
              <a:lnSpc>
                <a:spcPct val="100000"/>
              </a:lnSpc>
              <a:spcBef>
                <a:spcPts val="0"/>
              </a:spcBef>
              <a:spcAft>
                <a:spcPts val="0"/>
              </a:spcAft>
              <a:buClr>
                <a:srgbClr val="ED2A59"/>
              </a:buClr>
              <a:buSzPts val="2000"/>
              <a:buFont typeface="Calibri"/>
              <a:buAutoNum type="arabicPeriod"/>
            </a:pPr>
            <a:r>
              <a:rPr b="1" lang="en-IE" sz="2000">
                <a:solidFill>
                  <a:srgbClr val="ED2A59"/>
                </a:solidFill>
              </a:rPr>
              <a:t>Ymmärtää olemassa olevat ja tulevat globaalit sosiaaliset innovaatiokysymykset</a:t>
            </a:r>
            <a:r>
              <a:rPr b="1" lang="en-IE" sz="2000">
                <a:solidFill>
                  <a:srgbClr val="ED2A59"/>
                </a:solidFill>
                <a:latin typeface="Calibri"/>
                <a:ea typeface="Calibri"/>
                <a:cs typeface="Calibri"/>
                <a:sym typeface="Calibri"/>
              </a:rPr>
              <a:t> </a:t>
            </a:r>
            <a:r>
              <a:rPr lang="en-IE" sz="2000">
                <a:solidFill>
                  <a:srgbClr val="3F3F3F"/>
                </a:solidFill>
              </a:rPr>
              <a:t>kuten jätteiden kulutus, ruoan kestävyys, koulutuksen saatavuus, sosiaalinen epäoikeudenmukaisuus.</a:t>
            </a:r>
            <a:endParaRPr/>
          </a:p>
          <a:p>
            <a:pPr indent="-342900" lvl="0" marL="342900" rtl="0" algn="l">
              <a:lnSpc>
                <a:spcPct val="100000"/>
              </a:lnSpc>
              <a:spcBef>
                <a:spcPts val="0"/>
              </a:spcBef>
              <a:spcAft>
                <a:spcPts val="0"/>
              </a:spcAft>
              <a:buClr>
                <a:srgbClr val="ED2A59"/>
              </a:buClr>
              <a:buSzPts val="2000"/>
              <a:buFont typeface="Calibri"/>
              <a:buAutoNum type="arabicPeriod"/>
            </a:pPr>
            <a:r>
              <a:rPr b="1" lang="en-IE" sz="2000">
                <a:solidFill>
                  <a:srgbClr val="ED2A59"/>
                </a:solidFill>
              </a:rPr>
              <a:t>Opi edistämään sosiaalista innovaatiota vastaamaan sosiaalisiin haasteisiin</a:t>
            </a:r>
            <a:endParaRPr b="1" sz="800">
              <a:solidFill>
                <a:srgbClr val="ED2A59"/>
              </a:solidFill>
              <a:latin typeface="Calibri"/>
              <a:ea typeface="Calibri"/>
              <a:cs typeface="Calibri"/>
              <a:sym typeface="Calibri"/>
            </a:endParaRPr>
          </a:p>
          <a:p>
            <a:pPr indent="-342900" lvl="0" marL="342900" rtl="0" algn="l">
              <a:lnSpc>
                <a:spcPct val="100000"/>
              </a:lnSpc>
              <a:spcBef>
                <a:spcPts val="0"/>
              </a:spcBef>
              <a:spcAft>
                <a:spcPts val="0"/>
              </a:spcAft>
              <a:buClr>
                <a:srgbClr val="ED2A59"/>
              </a:buClr>
              <a:buSzPts val="2000"/>
              <a:buFont typeface="Calibri"/>
              <a:buAutoNum type="arabicPeriod"/>
            </a:pPr>
            <a:r>
              <a:rPr b="1" lang="en-IE" sz="2000">
                <a:solidFill>
                  <a:srgbClr val="ED2A59"/>
                </a:solidFill>
              </a:rPr>
              <a:t>Tutustu nuorten mahdollisuuksiin</a:t>
            </a:r>
            <a:r>
              <a:rPr b="1" lang="en-IE" sz="2000">
                <a:solidFill>
                  <a:srgbClr val="ED2A59"/>
                </a:solidFill>
                <a:latin typeface="Calibri"/>
                <a:ea typeface="Calibri"/>
                <a:cs typeface="Calibri"/>
                <a:sym typeface="Calibri"/>
              </a:rPr>
              <a:t> </a:t>
            </a:r>
            <a:r>
              <a:rPr lang="en-IE" sz="2000">
                <a:solidFill>
                  <a:srgbClr val="3F3F3F"/>
                </a:solidFill>
              </a:rPr>
              <a:t>terveys, demokratia, kulutus, raha, avoimuus, koulutus. Katsaus erilaisiin ratkaisuihin, joita voidaan tarjota näiden sosiaalisten ongelmien ratkaisemiseksi.</a:t>
            </a:r>
            <a:endParaRPr/>
          </a:p>
          <a:p>
            <a:pPr indent="-177800" lvl="0" marL="228600" rtl="0" algn="l">
              <a:lnSpc>
                <a:spcPct val="100000"/>
              </a:lnSpc>
              <a:spcBef>
                <a:spcPts val="0"/>
              </a:spcBef>
              <a:spcAft>
                <a:spcPts val="0"/>
              </a:spcAft>
              <a:buClr>
                <a:schemeClr val="dk1"/>
              </a:buClr>
              <a:buSzPts val="800"/>
              <a:buFont typeface="Calibri"/>
              <a:buNone/>
            </a:pPr>
            <a:r>
              <a:t/>
            </a:r>
            <a:endParaRPr sz="800">
              <a:solidFill>
                <a:srgbClr val="3F3F3F"/>
              </a:solidFill>
              <a:latin typeface="Calibri"/>
              <a:ea typeface="Calibri"/>
              <a:cs typeface="Calibri"/>
              <a:sym typeface="Calibri"/>
            </a:endParaRPr>
          </a:p>
          <a:p>
            <a:pPr indent="-342900" lvl="0" marL="342900" rtl="0" algn="l">
              <a:lnSpc>
                <a:spcPct val="100000"/>
              </a:lnSpc>
              <a:spcBef>
                <a:spcPts val="0"/>
              </a:spcBef>
              <a:spcAft>
                <a:spcPts val="0"/>
              </a:spcAft>
              <a:buClr>
                <a:srgbClr val="ED2A59"/>
              </a:buClr>
              <a:buSzPts val="2000"/>
              <a:buFont typeface="Calibri"/>
              <a:buAutoNum type="arabicPeriod"/>
            </a:pPr>
            <a:r>
              <a:rPr b="1" lang="en-IE" sz="2000">
                <a:solidFill>
                  <a:srgbClr val="ED2A59"/>
                </a:solidFill>
              </a:rPr>
              <a:t>Valokeilassa nuoria sosiaalisia innovaattoreita, jotka jo johtavat tietä </a:t>
            </a:r>
            <a:r>
              <a:rPr lang="en-IE" sz="2000">
                <a:solidFill>
                  <a:srgbClr val="3F3F3F"/>
                </a:solidFill>
              </a:rPr>
              <a:t>maailmanlaajuisten ja eurooppalaisten sosiaalisten kysymysten käsittelemiseksi.</a:t>
            </a:r>
            <a:endParaRPr/>
          </a:p>
          <a:p>
            <a:pPr indent="-228600" lvl="0" marL="342900" rtl="0" algn="l">
              <a:lnSpc>
                <a:spcPct val="90000"/>
              </a:lnSpc>
              <a:spcBef>
                <a:spcPts val="1000"/>
              </a:spcBef>
              <a:spcAft>
                <a:spcPts val="0"/>
              </a:spcAft>
              <a:buClr>
                <a:schemeClr val="dk1"/>
              </a:buClr>
              <a:buSzPts val="1800"/>
              <a:buNone/>
            </a:pPr>
            <a:r>
              <a:t/>
            </a:r>
            <a:endParaRPr b="1" sz="1800">
              <a:solidFill>
                <a:srgbClr val="ED2A59"/>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ED2A59"/>
              </a:solidFill>
            </a:endParaRPr>
          </a:p>
        </p:txBody>
      </p:sp>
      <p:sp>
        <p:nvSpPr>
          <p:cNvPr id="415" name="Google Shape;415;p3"/>
          <p:cNvSpPr txBox="1"/>
          <p:nvPr>
            <p:ph idx="4" type="body"/>
          </p:nvPr>
        </p:nvSpPr>
        <p:spPr>
          <a:xfrm>
            <a:off x="640610" y="86872"/>
            <a:ext cx="4461600" cy="697500"/>
          </a:xfrm>
          <a:prstGeom prst="rect">
            <a:avLst/>
          </a:prstGeom>
          <a:solidFill>
            <a:srgbClr val="42B0C2"/>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solidFill>
                  <a:schemeClr val="lt1"/>
                </a:solidFill>
              </a:rPr>
              <a:t>Moduuli 2 Aiheet</a:t>
            </a:r>
            <a:endParaRPr sz="32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0"/>
          <p:cNvSpPr txBox="1"/>
          <p:nvPr>
            <p:ph idx="1" type="body"/>
          </p:nvPr>
        </p:nvSpPr>
        <p:spPr>
          <a:xfrm>
            <a:off x="3727563" y="106789"/>
            <a:ext cx="7840500" cy="5206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A67A"/>
              </a:buClr>
              <a:buSzPts val="2400"/>
              <a:buNone/>
            </a:pPr>
            <a:r>
              <a:rPr b="1" i="1" lang="en-IE">
                <a:solidFill>
                  <a:srgbClr val="40A67A"/>
                </a:solidFill>
              </a:rPr>
              <a:t>Maatalous tarjoaa meille ruokaa, joka pitää meidät hengissä. Sen voimalla pysymme terveinä tai sairastumme. Nykyiset ruokajärjestelmät rasittavat maapalloa!</a:t>
            </a:r>
            <a:endParaRPr b="1" i="1">
              <a:solidFill>
                <a:srgbClr val="40A67A"/>
              </a:solidFill>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Parannetaan</a:t>
            </a:r>
            <a:r>
              <a:rPr lang="en-IE">
                <a:solidFill>
                  <a:srgbClr val="3F3F3F"/>
                </a:solidFill>
              </a:rPr>
              <a:t> </a:t>
            </a:r>
            <a:r>
              <a:rPr b="1" i="1" lang="en-IE">
                <a:solidFill>
                  <a:srgbClr val="3F3F3F"/>
                </a:solidFill>
              </a:rPr>
              <a:t>tuotantotehokkuutta, palautetaan viljelysmaata ja käytetään sitä uudelleen </a:t>
            </a:r>
            <a:r>
              <a:rPr i="1" lang="en-IE">
                <a:solidFill>
                  <a:srgbClr val="3F3F3F"/>
                </a:solidFill>
              </a:rPr>
              <a:t>ja</a:t>
            </a:r>
            <a:r>
              <a:rPr lang="en-IE">
                <a:solidFill>
                  <a:srgbClr val="3F3F3F"/>
                </a:solidFill>
              </a:rPr>
              <a:t> hallitaan villjelyä kestävällä tavalla.</a:t>
            </a:r>
            <a:endParaRPr/>
          </a:p>
          <a:p>
            <a:pPr indent="-342900" lvl="0" marL="342900" rtl="0" algn="l">
              <a:lnSpc>
                <a:spcPct val="90000"/>
              </a:lnSpc>
              <a:spcBef>
                <a:spcPts val="1000"/>
              </a:spcBef>
              <a:spcAft>
                <a:spcPts val="0"/>
              </a:spcAft>
              <a:buClr>
                <a:srgbClr val="3F3F3F"/>
              </a:buClr>
              <a:buSzPts val="2400"/>
              <a:buFont typeface="Noto Sans Symbols"/>
              <a:buChar char="✔"/>
            </a:pPr>
            <a:r>
              <a:rPr b="1" i="1" lang="en-IE">
                <a:solidFill>
                  <a:srgbClr val="3F3F3F"/>
                </a:solidFill>
              </a:rPr>
              <a:t>Kulutustottumusten</a:t>
            </a:r>
            <a:r>
              <a:rPr lang="en-IE">
                <a:solidFill>
                  <a:srgbClr val="3F3F3F"/>
                </a:solidFill>
              </a:rPr>
              <a:t> muuttaminen toisi ravitsevan ruuan kaikille.</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Taklataan</a:t>
            </a:r>
            <a:r>
              <a:rPr i="1" lang="en-IE">
                <a:solidFill>
                  <a:srgbClr val="3F3F3F"/>
                </a:solidFill>
              </a:rPr>
              <a:t> </a:t>
            </a:r>
            <a:r>
              <a:rPr b="1" i="1" lang="en-IE">
                <a:solidFill>
                  <a:srgbClr val="3F3F3F"/>
                </a:solidFill>
              </a:rPr>
              <a:t>ruokahävikki</a:t>
            </a:r>
            <a:r>
              <a:rPr b="1" lang="en-IE">
                <a:solidFill>
                  <a:srgbClr val="3F3F3F"/>
                </a:solidFill>
              </a:rPr>
              <a:t>ä</a:t>
            </a:r>
            <a:r>
              <a:rPr lang="en-IE">
                <a:solidFill>
                  <a:srgbClr val="3F3F3F"/>
                </a:solidFill>
              </a:rPr>
              <a:t> puolittamalla maailmanlaajuinen ruuan tuhlaus ja sadonkorjuun jälkeinen menetys.</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Ihmisen ja</a:t>
            </a:r>
            <a:r>
              <a:rPr b="1" lang="en-IE">
                <a:solidFill>
                  <a:srgbClr val="3F3F3F"/>
                </a:solidFill>
              </a:rPr>
              <a:t> </a:t>
            </a:r>
            <a:r>
              <a:rPr b="1" i="1" lang="en-IE">
                <a:solidFill>
                  <a:srgbClr val="3F3F3F"/>
                </a:solidFill>
              </a:rPr>
              <a:t>planeetan terveys</a:t>
            </a:r>
            <a:r>
              <a:rPr b="1" lang="en-IE">
                <a:solidFill>
                  <a:srgbClr val="3F3F3F"/>
                </a:solidFill>
              </a:rPr>
              <a:t> </a:t>
            </a:r>
            <a:r>
              <a:rPr lang="en-IE">
                <a:solidFill>
                  <a:srgbClr val="3F3F3F"/>
                </a:solidFill>
              </a:rPr>
              <a:t>kohenee</a:t>
            </a:r>
            <a:r>
              <a:rPr b="1" lang="en-IE">
                <a:solidFill>
                  <a:srgbClr val="3F3F3F"/>
                </a:solidFill>
              </a:rPr>
              <a:t> </a:t>
            </a:r>
            <a:r>
              <a:rPr lang="en-IE">
                <a:solidFill>
                  <a:srgbClr val="3F3F3F"/>
                </a:solidFill>
              </a:rPr>
              <a:t>puolittamalla  maailmanlaajuinen hiilijalanjälki.</a:t>
            </a:r>
            <a:endParaRPr/>
          </a:p>
          <a:p>
            <a:pPr indent="-342900" lvl="0" marL="342900" rtl="0" algn="l">
              <a:lnSpc>
                <a:spcPct val="90000"/>
              </a:lnSpc>
              <a:spcBef>
                <a:spcPts val="1000"/>
              </a:spcBef>
              <a:spcAft>
                <a:spcPts val="0"/>
              </a:spcAft>
              <a:buClr>
                <a:srgbClr val="3F3F3F"/>
              </a:buClr>
              <a:buSzPts val="2400"/>
              <a:buFont typeface="Noto Sans Symbols"/>
              <a:buChar char="✔"/>
            </a:pPr>
            <a:r>
              <a:rPr b="1" i="1" lang="en-IE">
                <a:solidFill>
                  <a:srgbClr val="3F3F3F"/>
                </a:solidFill>
              </a:rPr>
              <a:t>Koulutetaan maanviljelijöitä</a:t>
            </a:r>
            <a:r>
              <a:rPr b="1" lang="en-IE">
                <a:solidFill>
                  <a:srgbClr val="3F3F3F"/>
                </a:solidFill>
              </a:rPr>
              <a:t> </a:t>
            </a:r>
            <a:r>
              <a:rPr lang="en-IE">
                <a:solidFill>
                  <a:srgbClr val="3F3F3F"/>
                </a:solidFill>
              </a:rPr>
              <a:t>ja nuoria uusimaan maatalouskäytäntöjä viljelyn laadun ja sadon parantamiseksi.</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Rakennetaan </a:t>
            </a:r>
            <a:r>
              <a:rPr b="1" i="1" lang="en-IE">
                <a:solidFill>
                  <a:srgbClr val="3F3F3F"/>
                </a:solidFill>
              </a:rPr>
              <a:t>vahvoja yhteisöjä</a:t>
            </a:r>
            <a:r>
              <a:rPr i="1" lang="en-IE">
                <a:solidFill>
                  <a:srgbClr val="3F3F3F"/>
                </a:solidFill>
              </a:rPr>
              <a:t> </a:t>
            </a:r>
            <a:r>
              <a:rPr lang="en-IE">
                <a:solidFill>
                  <a:srgbClr val="3F3F3F"/>
                </a:solidFill>
              </a:rPr>
              <a:t>perustamaan omat kasvipuutarhansa, pidetään terveellisen ruokavalion ja ravitsemuksen työpajoja.</a:t>
            </a:r>
            <a:endParaRPr/>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i="0">
              <a:solidFill>
                <a:srgbClr val="3F3F3F"/>
              </a:solidFill>
            </a:endParaRPr>
          </a:p>
          <a:p>
            <a:pPr indent="-190500" lvl="0" marL="342900" rtl="0" algn="l">
              <a:lnSpc>
                <a:spcPct val="90000"/>
              </a:lnSpc>
              <a:spcBef>
                <a:spcPts val="1000"/>
              </a:spcBef>
              <a:spcAft>
                <a:spcPts val="0"/>
              </a:spcAft>
              <a:buClr>
                <a:schemeClr val="dk1"/>
              </a:buClr>
              <a:buSzPts val="2400"/>
              <a:buFont typeface="Noto Sans Symbols"/>
              <a:buNone/>
            </a:pPr>
            <a:r>
              <a:t/>
            </a:r>
            <a:endParaRPr>
              <a:solidFill>
                <a:srgbClr val="3F3F3F"/>
              </a:solidFill>
            </a:endParaRPr>
          </a:p>
          <a:p>
            <a:pPr indent="0" lvl="0" marL="0" rtl="0" algn="ctr">
              <a:lnSpc>
                <a:spcPct val="90000"/>
              </a:lnSpc>
              <a:spcBef>
                <a:spcPts val="1000"/>
              </a:spcBef>
              <a:spcAft>
                <a:spcPts val="0"/>
              </a:spcAft>
              <a:buClr>
                <a:schemeClr val="dk1"/>
              </a:buClr>
              <a:buSzPts val="3200"/>
              <a:buNone/>
            </a:pPr>
            <a:r>
              <a:t/>
            </a:r>
            <a:endParaRPr b="1" sz="320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606" name="Google Shape;606;p30"/>
          <p:cNvSpPr txBox="1"/>
          <p:nvPr>
            <p:ph idx="2" type="body"/>
          </p:nvPr>
        </p:nvSpPr>
        <p:spPr>
          <a:xfrm>
            <a:off x="153909" y="167039"/>
            <a:ext cx="3250193" cy="617944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ctr">
              <a:lnSpc>
                <a:spcPct val="120000"/>
              </a:lnSpc>
              <a:spcBef>
                <a:spcPts val="0"/>
              </a:spcBef>
              <a:spcAft>
                <a:spcPts val="0"/>
              </a:spcAft>
              <a:buClr>
                <a:srgbClr val="3F3F3F"/>
              </a:buClr>
              <a:buSzPct val="100000"/>
              <a:buNone/>
            </a:pPr>
            <a:r>
              <a:rPr b="1" lang="en-IE" sz="14400">
                <a:solidFill>
                  <a:srgbClr val="3F3F3F"/>
                </a:solidFill>
              </a:rPr>
              <a:t>Nälänhätä</a:t>
            </a:r>
            <a:endParaRPr/>
          </a:p>
          <a:p>
            <a:pPr indent="0" lvl="0" marL="0" rtl="0" algn="ctr">
              <a:lnSpc>
                <a:spcPct val="120000"/>
              </a:lnSpc>
              <a:spcBef>
                <a:spcPts val="0"/>
              </a:spcBef>
              <a:spcAft>
                <a:spcPts val="0"/>
              </a:spcAft>
              <a:buClr>
                <a:schemeClr val="lt1"/>
              </a:buClr>
              <a:buSzPct val="100000"/>
              <a:buNone/>
            </a:pPr>
            <a:r>
              <a:t/>
            </a:r>
            <a:endParaRPr b="1" sz="1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1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rgbClr val="3F3F3F"/>
              </a:buClr>
              <a:buSzPct val="100000"/>
              <a:buNone/>
            </a:pPr>
            <a:r>
              <a:rPr b="1" lang="en-IE" sz="14400">
                <a:solidFill>
                  <a:srgbClr val="3F3F3F"/>
                </a:solidFill>
              </a:rPr>
              <a:t>Maatalous valokeilassa</a:t>
            </a:r>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rgbClr val="3F3F3F"/>
              </a:buClr>
              <a:buSzPct val="100000"/>
              <a:buNone/>
            </a:pPr>
            <a:r>
              <a:rPr b="1" i="1" lang="en-IE" sz="14400">
                <a:solidFill>
                  <a:srgbClr val="3F3F3F"/>
                </a:solidFill>
              </a:rPr>
              <a:t>Haasteet</a:t>
            </a:r>
            <a:endParaRPr/>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rgbClr val="3F3F3F"/>
              </a:buClr>
              <a:buSzPct val="100000"/>
              <a:buNone/>
            </a:pPr>
            <a:r>
              <a:rPr b="1" lang="en-IE" u="sng">
                <a:solidFill>
                  <a:srgbClr val="3F3F3F"/>
                </a:solidFill>
                <a:hlinkClick r:id="rId3">
                  <a:extLst>
                    <a:ext uri="{A12FA001-AC4F-418D-AE19-62706E023703}">
                      <ahyp:hlinkClr val="tx"/>
                    </a:ext>
                  </a:extLst>
                </a:hlinkClick>
              </a:rPr>
              <a:t>World Wildlife Fund</a:t>
            </a:r>
            <a:endParaRPr b="1">
              <a:solidFill>
                <a:srgbClr val="3F3F3F"/>
              </a:solidFill>
            </a:endParaRPr>
          </a:p>
        </p:txBody>
      </p:sp>
      <p:pic>
        <p:nvPicPr>
          <p:cNvPr descr="A person sleeping on the ground&#10;&#10;Description automatically generated with low confidence" id="607" name="Google Shape;607;p30"/>
          <p:cNvPicPr preferRelativeResize="0"/>
          <p:nvPr/>
        </p:nvPicPr>
        <p:blipFill rotWithShape="1">
          <a:blip r:embed="rId4">
            <a:alphaModFix/>
          </a:blip>
          <a:srcRect b="0" l="0" r="0" t="0"/>
          <a:stretch/>
        </p:blipFill>
        <p:spPr>
          <a:xfrm>
            <a:off x="0" y="3359294"/>
            <a:ext cx="3508744" cy="23373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1"/>
          <p:cNvSpPr txBox="1"/>
          <p:nvPr>
            <p:ph idx="1" type="body"/>
          </p:nvPr>
        </p:nvSpPr>
        <p:spPr>
          <a:xfrm>
            <a:off x="3980005" y="96176"/>
            <a:ext cx="7540500" cy="5206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A67A"/>
              </a:buClr>
              <a:buSzPts val="2400"/>
              <a:buNone/>
            </a:pPr>
            <a:r>
              <a:rPr b="1" lang="en-IE">
                <a:solidFill>
                  <a:srgbClr val="40A67A"/>
                </a:solidFill>
              </a:rPr>
              <a:t>Ruokahävikin torjuminen suoraan ei ole vain välitön tapa vähentää nälkää, se tarjoaa myös keinon parantaa toimeentuloa ja lisätä taloudellisia resursseja.</a:t>
            </a:r>
            <a:endParaRPr/>
          </a:p>
          <a:p>
            <a:pPr indent="0" lvl="0" marL="0" rtl="0" algn="l">
              <a:lnSpc>
                <a:spcPct val="90000"/>
              </a:lnSpc>
              <a:spcBef>
                <a:spcPts val="1000"/>
              </a:spcBef>
              <a:spcAft>
                <a:spcPts val="0"/>
              </a:spcAft>
              <a:buClr>
                <a:srgbClr val="ED2A59"/>
              </a:buClr>
              <a:buSzPts val="2600"/>
              <a:buNone/>
            </a:pPr>
            <a:r>
              <a:rPr b="1" lang="en-IE" sz="2600">
                <a:solidFill>
                  <a:srgbClr val="ED2A59"/>
                </a:solidFill>
              </a:rPr>
              <a:t>Ruokavarasto</a:t>
            </a:r>
            <a:r>
              <a:rPr b="1" lang="en-IE" sz="2600">
                <a:solidFill>
                  <a:srgbClr val="ED2A59"/>
                </a:solidFill>
              </a:rPr>
              <a:t> haaste</a:t>
            </a:r>
            <a:r>
              <a:rPr lang="en-IE">
                <a:solidFill>
                  <a:srgbClr val="3F3F3F"/>
                </a:solidFill>
              </a:rPr>
              <a:t> </a:t>
            </a:r>
            <a:r>
              <a:rPr lang="en-IE">
                <a:solidFill>
                  <a:srgbClr val="3F3F3F"/>
                </a:solidFill>
              </a:rPr>
              <a:t>Viljelijät tuottavat yli 80% kehitysmaiden elintarvikkeista. Haasteisiin kuuluvat alhaiset sadot, koska viljelijöiltä puuttuu koulutus, he menettävät säännöllisesti 40% sadosta, koska sille ei ole riittävää varastotilaa, ja sato on myytävä heti, kun hinnat ovat alhaiset ajankohdan vuoksi.</a:t>
            </a:r>
            <a:endParaRPr/>
          </a:p>
          <a:p>
            <a:pPr indent="0" lvl="0" marL="0" rtl="0" algn="ctr">
              <a:lnSpc>
                <a:spcPct val="90000"/>
              </a:lnSpc>
              <a:spcBef>
                <a:spcPts val="1000"/>
              </a:spcBef>
              <a:spcAft>
                <a:spcPts val="0"/>
              </a:spcAft>
              <a:buClr>
                <a:srgbClr val="3F3F3F"/>
              </a:buClr>
              <a:buSzPts val="2400"/>
              <a:buNone/>
            </a:pPr>
            <a:r>
              <a:rPr b="1" lang="en-IE">
                <a:solidFill>
                  <a:srgbClr val="3F3F3F"/>
                </a:solidFill>
              </a:rPr>
              <a:t>Ruokahäviö maksaa Saharan eteläpuolisen maanviljelijöille</a:t>
            </a:r>
            <a:r>
              <a:rPr b="1" lang="en-IE">
                <a:solidFill>
                  <a:srgbClr val="3F3F3F"/>
                </a:solidFill>
              </a:rPr>
              <a:t>, Afrikassa yksistään </a:t>
            </a:r>
            <a:r>
              <a:rPr b="1" lang="en-IE" u="sng" strike="noStrike">
                <a:solidFill>
                  <a:srgbClr val="3F3F3F"/>
                </a:solidFill>
                <a:hlinkClick r:id="rId3">
                  <a:extLst>
                    <a:ext uri="{A12FA001-AC4F-418D-AE19-62706E023703}">
                      <ahyp:hlinkClr val="tx"/>
                    </a:ext>
                  </a:extLst>
                </a:hlinkClick>
              </a:rPr>
              <a:t>$4 billion each year</a:t>
            </a:r>
            <a:r>
              <a:rPr b="1" lang="en-IE">
                <a:solidFill>
                  <a:srgbClr val="3F3F3F"/>
                </a:solidFill>
              </a:rPr>
              <a:t>. </a:t>
            </a:r>
            <a:r>
              <a:rPr b="1" lang="en-IE">
                <a:solidFill>
                  <a:srgbClr val="3F3F3F"/>
                </a:solidFill>
              </a:rPr>
              <a:t>Kuvittele mahdollisuudet, kun maanviljelijät pystyvät suojelemaan satoaan!</a:t>
            </a:r>
            <a:endParaRPr/>
          </a:p>
          <a:p>
            <a:pPr indent="0" lvl="0" marL="0" rtl="0" algn="l">
              <a:lnSpc>
                <a:spcPct val="90000"/>
              </a:lnSpc>
              <a:spcBef>
                <a:spcPts val="1000"/>
              </a:spcBef>
              <a:spcAft>
                <a:spcPts val="0"/>
              </a:spcAft>
              <a:buClr>
                <a:srgbClr val="40A67A"/>
              </a:buClr>
              <a:buSzPts val="2800"/>
              <a:buNone/>
            </a:pPr>
            <a:r>
              <a:rPr b="1" lang="en-IE" sz="2800">
                <a:solidFill>
                  <a:srgbClr val="40A67A"/>
                </a:solidFill>
              </a:rPr>
              <a:t>Ratkaisuna</a:t>
            </a:r>
            <a:r>
              <a:rPr lang="en-IE">
                <a:solidFill>
                  <a:srgbClr val="3F3F3F"/>
                </a:solidFill>
              </a:rPr>
              <a:t> on </a:t>
            </a:r>
            <a:r>
              <a:rPr b="1" lang="en-IE" u="sng">
                <a:solidFill>
                  <a:srgbClr val="009FD8"/>
                </a:solidFill>
                <a:hlinkClick r:id="rId4">
                  <a:extLst>
                    <a:ext uri="{A12FA001-AC4F-418D-AE19-62706E023703}">
                      <ahyp:hlinkClr val="tx"/>
                    </a:ext>
                  </a:extLst>
                </a:hlinkClick>
              </a:rPr>
              <a:t>technology in logistics and supply change management</a:t>
            </a:r>
            <a:r>
              <a:rPr b="1" lang="en-IE">
                <a:solidFill>
                  <a:srgbClr val="009FD8"/>
                </a:solidFill>
              </a:rPr>
              <a:t> </a:t>
            </a:r>
            <a:r>
              <a:rPr lang="en-IE">
                <a:solidFill>
                  <a:srgbClr val="3F3F3F"/>
                </a:solidFill>
              </a:rPr>
              <a:t>joka antaa viljelijöille mahdollisuuden ostaa edullisia siiloja ja päästä varastointikoulutukseen. Ugandassa viljelijät ovat vähentäneet varastointiin liittyviä sadonkorjuun jälkeisiä tappioita 98%</a:t>
            </a:r>
            <a:r>
              <a:rPr lang="en-IE">
                <a:solidFill>
                  <a:srgbClr val="3F3F3F"/>
                </a:solidFill>
              </a:rPr>
              <a:t> </a:t>
            </a:r>
            <a:r>
              <a:rPr lang="en-IE">
                <a:solidFill>
                  <a:srgbClr val="3F3F3F"/>
                </a:solidFill>
              </a:rPr>
              <a:t>ja 40 000 viljelijää on hyötynyt siitä.</a:t>
            </a:r>
            <a:endParaRPr/>
          </a:p>
          <a:p>
            <a:pPr indent="-190500" lvl="0" marL="342900" rtl="0" algn="l">
              <a:lnSpc>
                <a:spcPct val="90000"/>
              </a:lnSpc>
              <a:spcBef>
                <a:spcPts val="1000"/>
              </a:spcBef>
              <a:spcAft>
                <a:spcPts val="0"/>
              </a:spcAft>
              <a:buClr>
                <a:schemeClr val="dk1"/>
              </a:buClr>
              <a:buSzPts val="2400"/>
              <a:buFont typeface="Calibri"/>
              <a:buNone/>
            </a:pPr>
            <a:r>
              <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613" name="Google Shape;613;p31"/>
          <p:cNvSpPr txBox="1"/>
          <p:nvPr>
            <p:ph idx="2" type="body"/>
          </p:nvPr>
        </p:nvSpPr>
        <p:spPr>
          <a:xfrm>
            <a:off x="144740" y="-1"/>
            <a:ext cx="3250200" cy="61794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ctr">
              <a:lnSpc>
                <a:spcPct val="120000"/>
              </a:lnSpc>
              <a:spcBef>
                <a:spcPts val="0"/>
              </a:spcBef>
              <a:spcAft>
                <a:spcPts val="0"/>
              </a:spcAft>
              <a:buClr>
                <a:schemeClr val="lt1"/>
              </a:buClr>
              <a:buSzPct val="100000"/>
              <a:buNone/>
            </a:pPr>
            <a:r>
              <a:t/>
            </a:r>
            <a:endParaRPr b="1" sz="1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1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rgbClr val="3F3F3F"/>
              </a:buClr>
              <a:buSzPct val="100000"/>
              <a:buNone/>
            </a:pPr>
            <a:r>
              <a:rPr b="1" lang="en-IE" sz="14400">
                <a:solidFill>
                  <a:srgbClr val="3F3F3F"/>
                </a:solidFill>
              </a:rPr>
              <a:t>Maatalous valokeilassa</a:t>
            </a:r>
            <a:endParaRPr/>
          </a:p>
          <a:p>
            <a:pPr indent="0" lvl="0" marL="0" rtl="0" algn="ctr">
              <a:lnSpc>
                <a:spcPct val="120000"/>
              </a:lnSpc>
              <a:spcBef>
                <a:spcPts val="0"/>
              </a:spcBef>
              <a:spcAft>
                <a:spcPts val="0"/>
              </a:spcAft>
              <a:buClr>
                <a:srgbClr val="3F3F3F"/>
              </a:buClr>
              <a:buSzPct val="100000"/>
              <a:buNone/>
            </a:pPr>
            <a:r>
              <a:rPr i="1" lang="en-IE" sz="14400">
                <a:solidFill>
                  <a:srgbClr val="3F3F3F"/>
                </a:solidFill>
              </a:rPr>
              <a:t>Ruokavarasto</a:t>
            </a:r>
            <a:endParaRPr/>
          </a:p>
          <a:p>
            <a:pPr indent="0" lvl="0" marL="0" rtl="0" algn="ctr">
              <a:lnSpc>
                <a:spcPct val="120000"/>
              </a:lnSpc>
              <a:spcBef>
                <a:spcPts val="0"/>
              </a:spcBef>
              <a:spcAft>
                <a:spcPts val="0"/>
              </a:spcAft>
              <a:buClr>
                <a:schemeClr val="lt1"/>
              </a:buClr>
              <a:buSzPct val="100000"/>
              <a:buNone/>
            </a:pPr>
            <a:r>
              <a:t/>
            </a:r>
            <a:endParaRPr b="1" sz="11100">
              <a:solidFill>
                <a:srgbClr val="3F3F3F"/>
              </a:solidFill>
            </a:endParaRPr>
          </a:p>
          <a:p>
            <a:pPr indent="0" lvl="0" marL="0" rtl="0" algn="ctr">
              <a:lnSpc>
                <a:spcPct val="120000"/>
              </a:lnSpc>
              <a:spcBef>
                <a:spcPts val="0"/>
              </a:spcBef>
              <a:spcAft>
                <a:spcPts val="0"/>
              </a:spcAft>
              <a:buClr>
                <a:schemeClr val="lt1"/>
              </a:buClr>
              <a:buSzPct val="100000"/>
              <a:buNone/>
            </a:pPr>
            <a:r>
              <a:t/>
            </a:r>
            <a:endParaRPr b="1" sz="111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rgbClr val="3F3F3F"/>
              </a:buClr>
              <a:buSzPct val="100000"/>
              <a:buNone/>
            </a:pPr>
            <a:r>
              <a:rPr b="1" lang="en-IE" u="sng">
                <a:solidFill>
                  <a:srgbClr val="3F3F3F"/>
                </a:solidFill>
                <a:hlinkClick r:id="rId5">
                  <a:extLst>
                    <a:ext uri="{A12FA001-AC4F-418D-AE19-62706E023703}">
                      <ahyp:hlinkClr val="tx"/>
                    </a:ext>
                  </a:extLst>
                </a:hlinkClick>
              </a:rPr>
              <a:t>World Wildlife Fund</a:t>
            </a:r>
            <a:endParaRPr b="1">
              <a:solidFill>
                <a:srgbClr val="3F3F3F"/>
              </a:solidFill>
            </a:endParaRPr>
          </a:p>
        </p:txBody>
      </p:sp>
      <p:pic>
        <p:nvPicPr>
          <p:cNvPr descr="A picture containing plant&#10;&#10;Description automatically generated" id="614" name="Google Shape;614;p31"/>
          <p:cNvPicPr preferRelativeResize="0"/>
          <p:nvPr/>
        </p:nvPicPr>
        <p:blipFill rotWithShape="1">
          <a:blip r:embed="rId6">
            <a:alphaModFix/>
          </a:blip>
          <a:srcRect b="0" l="18282" r="23561" t="708"/>
          <a:stretch/>
        </p:blipFill>
        <p:spPr>
          <a:xfrm>
            <a:off x="12473" y="2275115"/>
            <a:ext cx="3514725" cy="4000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2"/>
          <p:cNvSpPr txBox="1"/>
          <p:nvPr>
            <p:ph idx="1" type="body"/>
          </p:nvPr>
        </p:nvSpPr>
        <p:spPr>
          <a:xfrm>
            <a:off x="3790950" y="525950"/>
            <a:ext cx="7716239" cy="520651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A67A"/>
              </a:buClr>
              <a:buSzPts val="3200"/>
              <a:buNone/>
            </a:pPr>
            <a:r>
              <a:rPr b="1" lang="en-IE" sz="3200">
                <a:solidFill>
                  <a:srgbClr val="40A67A"/>
                </a:solidFill>
              </a:rPr>
              <a:t>ICT </a:t>
            </a:r>
            <a:r>
              <a:rPr b="1" lang="en-IE" sz="3200">
                <a:solidFill>
                  <a:srgbClr val="40A67A"/>
                </a:solidFill>
              </a:rPr>
              <a:t>Tuotannon optimointi, riskien hallinta ...</a:t>
            </a:r>
            <a:endParaRPr/>
          </a:p>
          <a:p>
            <a:pPr indent="0" lvl="0" marL="0" rtl="0" algn="ctr">
              <a:lnSpc>
                <a:spcPct val="90000"/>
              </a:lnSpc>
              <a:spcBef>
                <a:spcPts val="1000"/>
              </a:spcBef>
              <a:spcAft>
                <a:spcPts val="0"/>
              </a:spcAft>
              <a:buClr>
                <a:schemeClr val="dk1"/>
              </a:buClr>
              <a:buSzPts val="1000"/>
              <a:buNone/>
            </a:pPr>
            <a:r>
              <a:t/>
            </a:r>
            <a:endParaRPr b="1" sz="1000">
              <a:solidFill>
                <a:srgbClr val="40A67A"/>
              </a:solidFill>
            </a:endParaRPr>
          </a:p>
          <a:p>
            <a:pPr indent="0" lvl="0" marL="0" rtl="0" algn="l">
              <a:lnSpc>
                <a:spcPct val="90000"/>
              </a:lnSpc>
              <a:spcBef>
                <a:spcPts val="1000"/>
              </a:spcBef>
              <a:spcAft>
                <a:spcPts val="0"/>
              </a:spcAft>
              <a:buClr>
                <a:srgbClr val="3F3F3F"/>
              </a:buClr>
              <a:buSzPts val="2400"/>
              <a:buNone/>
            </a:pPr>
            <a:r>
              <a:rPr b="1" lang="en-IE">
                <a:solidFill>
                  <a:srgbClr val="3F3F3F"/>
                </a:solidFill>
              </a:rPr>
              <a:t>ICT</a:t>
            </a:r>
            <a:r>
              <a:rPr b="1" lang="en-IE">
                <a:solidFill>
                  <a:srgbClr val="009FD8"/>
                </a:solidFill>
              </a:rPr>
              <a:t> </a:t>
            </a:r>
            <a:r>
              <a:rPr lang="en-IE">
                <a:solidFill>
                  <a:srgbClr val="3F3F3F"/>
                </a:solidFill>
              </a:rPr>
              <a:t>voi tarjota pienille tuottajille tärkeitä </a:t>
            </a:r>
            <a:r>
              <a:rPr b="1" lang="en-IE">
                <a:solidFill>
                  <a:srgbClr val="3F3F3F"/>
                </a:solidFill>
              </a:rPr>
              <a:t>sää- ja ilmastopalveluja</a:t>
            </a:r>
            <a:r>
              <a:rPr lang="en-IE">
                <a:solidFill>
                  <a:srgbClr val="3F3F3F"/>
                </a:solidFill>
              </a:rPr>
              <a:t>, joiden avulla he voivat suunnitella maataloustoimintaa, </a:t>
            </a:r>
            <a:r>
              <a:rPr b="1" lang="en-IE">
                <a:solidFill>
                  <a:srgbClr val="3F3F3F"/>
                </a:solidFill>
              </a:rPr>
              <a:t>optimoida tuotannon,</a:t>
            </a:r>
            <a:r>
              <a:rPr lang="en-IE">
                <a:solidFill>
                  <a:srgbClr val="3F3F3F"/>
                </a:solidFill>
              </a:rPr>
              <a:t> hallita </a:t>
            </a:r>
            <a:r>
              <a:rPr b="1" lang="en-IE">
                <a:solidFill>
                  <a:srgbClr val="3F3F3F"/>
                </a:solidFill>
              </a:rPr>
              <a:t>ilmastoon liittyviä riskejä</a:t>
            </a:r>
            <a:r>
              <a:rPr lang="en-IE">
                <a:solidFill>
                  <a:srgbClr val="3F3F3F"/>
                </a:solidFill>
              </a:rPr>
              <a:t> ja sisällyttää</a:t>
            </a:r>
            <a:r>
              <a:rPr b="1" lang="en-IE">
                <a:solidFill>
                  <a:srgbClr val="3F3F3F"/>
                </a:solidFill>
              </a:rPr>
              <a:t> ilmastonmuutokseen sopeutumisen </a:t>
            </a:r>
            <a:r>
              <a:rPr lang="en-IE">
                <a:solidFill>
                  <a:srgbClr val="3F3F3F"/>
                </a:solidFill>
              </a:rPr>
              <a:t>päätöksentekoonsa. Kaikki nämä tiedot voidaan antaa maatilatasolla käyttäjäystävällisinä ja kattavina palveluina suoraan viljelijäryhmille.</a:t>
            </a:r>
            <a:endParaRPr/>
          </a:p>
          <a:p>
            <a:pPr indent="0" lvl="0" marL="0" rtl="0" algn="l">
              <a:lnSpc>
                <a:spcPct val="90000"/>
              </a:lnSpc>
              <a:spcBef>
                <a:spcPts val="1000"/>
              </a:spcBef>
              <a:spcAft>
                <a:spcPts val="0"/>
              </a:spcAft>
              <a:buClr>
                <a:srgbClr val="009FD8"/>
              </a:buClr>
              <a:buSzPts val="2400"/>
              <a:buNone/>
            </a:pPr>
            <a:r>
              <a:rPr b="1" lang="en-IE" u="sng">
                <a:solidFill>
                  <a:srgbClr val="009FD8"/>
                </a:solidFill>
                <a:hlinkClick r:id="rId3">
                  <a:extLst>
                    <a:ext uri="{A12FA001-AC4F-418D-AE19-62706E023703}">
                      <ahyp:hlinkClr val="tx"/>
                    </a:ext>
                  </a:extLst>
                </a:hlinkClick>
              </a:rPr>
              <a:t>SmartCampo</a:t>
            </a:r>
            <a:r>
              <a:rPr lang="en-IE">
                <a:solidFill>
                  <a:srgbClr val="3F3F3F"/>
                </a:solidFill>
              </a:rPr>
              <a:t> </a:t>
            </a:r>
            <a:r>
              <a:rPr lang="en-IE">
                <a:solidFill>
                  <a:srgbClr val="3F3F3F"/>
                </a:solidFill>
              </a:rPr>
              <a:t>on</a:t>
            </a:r>
            <a:r>
              <a:rPr b="1" lang="en-IE">
                <a:solidFill>
                  <a:srgbClr val="3F3F3F"/>
                </a:solidFill>
              </a:rPr>
              <a:t> mobiilisovellus</a:t>
            </a:r>
            <a:r>
              <a:rPr lang="en-IE">
                <a:solidFill>
                  <a:srgbClr val="3F3F3F"/>
                </a:solidFill>
              </a:rPr>
              <a:t>, jonka avulla maanviljelijät voivat tarkistaa nykyiset </a:t>
            </a:r>
            <a:r>
              <a:rPr b="1" lang="en-IE">
                <a:solidFill>
                  <a:srgbClr val="3F3F3F"/>
                </a:solidFill>
              </a:rPr>
              <a:t>sääolosuhteet</a:t>
            </a:r>
            <a:r>
              <a:rPr lang="en-IE">
                <a:solidFill>
                  <a:srgbClr val="3F3F3F"/>
                </a:solidFill>
              </a:rPr>
              <a:t> ja luoda sitten </a:t>
            </a:r>
            <a:r>
              <a:rPr b="1" lang="en-IE">
                <a:solidFill>
                  <a:srgbClr val="3F3F3F"/>
                </a:solidFill>
              </a:rPr>
              <a:t>räätälöityjä raportteja</a:t>
            </a:r>
            <a:r>
              <a:rPr lang="en-IE">
                <a:solidFill>
                  <a:srgbClr val="3F3F3F"/>
                </a:solidFill>
              </a:rPr>
              <a:t> maatiloista ja pelloista istutuspäivän, maaperän tekstuurin ja kastelukäytäntöjen perusteella. Viljelijät voivat halutessaan vastaanottaa </a:t>
            </a:r>
            <a:r>
              <a:rPr b="1" lang="en-IE">
                <a:solidFill>
                  <a:srgbClr val="3F3F3F"/>
                </a:solidFill>
              </a:rPr>
              <a:t>ilmoituksia</a:t>
            </a:r>
            <a:r>
              <a:rPr lang="en-IE">
                <a:solidFill>
                  <a:srgbClr val="3F3F3F"/>
                </a:solidFill>
              </a:rPr>
              <a:t>, joissa sääolosuhteet huomioidaan </a:t>
            </a:r>
            <a:r>
              <a:rPr lang="en-IE">
                <a:solidFill>
                  <a:srgbClr val="3F3F3F"/>
                </a:solidFill>
              </a:rPr>
              <a:t>elintarviketurvan</a:t>
            </a:r>
            <a:r>
              <a:rPr lang="en-IE">
                <a:solidFill>
                  <a:srgbClr val="3F3F3F"/>
                </a:solidFill>
              </a:rPr>
              <a:t> </a:t>
            </a:r>
            <a:r>
              <a:rPr b="1" lang="en-IE">
                <a:solidFill>
                  <a:srgbClr val="3F3F3F"/>
                </a:solidFill>
              </a:rPr>
              <a:t>seurannassa</a:t>
            </a:r>
            <a:r>
              <a:rPr lang="en-IE">
                <a:solidFill>
                  <a:srgbClr val="3F3F3F"/>
                </a:solidFill>
              </a:rPr>
              <a:t>. He voivat saada </a:t>
            </a:r>
            <a:r>
              <a:rPr b="1" lang="en-IE">
                <a:solidFill>
                  <a:srgbClr val="3F3F3F"/>
                </a:solidFill>
              </a:rPr>
              <a:t>ennakkovaroituksia</a:t>
            </a:r>
            <a:r>
              <a:rPr lang="en-IE">
                <a:solidFill>
                  <a:srgbClr val="3F3F3F"/>
                </a:solidFill>
              </a:rPr>
              <a:t> tai varoituksia tulevista elintarvikekriiseistä maan tai alueen tasolla.</a:t>
            </a:r>
            <a:endParaRPr/>
          </a:p>
        </p:txBody>
      </p:sp>
      <p:sp>
        <p:nvSpPr>
          <p:cNvPr id="620" name="Google Shape;620;p32"/>
          <p:cNvSpPr txBox="1"/>
          <p:nvPr>
            <p:ph idx="2" type="body"/>
          </p:nvPr>
        </p:nvSpPr>
        <p:spPr>
          <a:xfrm>
            <a:off x="144740" y="96174"/>
            <a:ext cx="3250193" cy="6179440"/>
          </a:xfrm>
          <a:prstGeom prst="rect">
            <a:avLst/>
          </a:prstGeom>
          <a:noFill/>
          <a:ln>
            <a:noFill/>
          </a:ln>
        </p:spPr>
        <p:txBody>
          <a:bodyPr anchorCtr="0" anchor="t" bIns="45700" lIns="91425" spcFirstLastPara="1" rIns="91425" wrap="square" tIns="45700">
            <a:normAutofit fontScale="32500" lnSpcReduction="10000"/>
          </a:bodyPr>
          <a:lstStyle/>
          <a:p>
            <a:pPr indent="0" lvl="0" marL="0" rtl="0" algn="ctr">
              <a:lnSpc>
                <a:spcPct val="120000"/>
              </a:lnSpc>
              <a:spcBef>
                <a:spcPts val="0"/>
              </a:spcBef>
              <a:spcAft>
                <a:spcPts val="0"/>
              </a:spcAft>
              <a:buClr>
                <a:srgbClr val="3F3F3F"/>
              </a:buClr>
              <a:buSzPct val="168724"/>
              <a:buFont typeface="Arial"/>
              <a:buNone/>
            </a:pPr>
            <a:r>
              <a:rPr b="1" lang="en-IE" sz="8534">
                <a:solidFill>
                  <a:srgbClr val="3F3F3F"/>
                </a:solidFill>
              </a:rPr>
              <a:t>Maatalous valokeilassa</a:t>
            </a:r>
            <a:endParaRPr sz="100"/>
          </a:p>
          <a:p>
            <a:pPr indent="0" lvl="0" marL="0" rtl="0" algn="ctr">
              <a:lnSpc>
                <a:spcPct val="100000"/>
              </a:lnSpc>
              <a:spcBef>
                <a:spcPts val="0"/>
              </a:spcBef>
              <a:spcAft>
                <a:spcPts val="0"/>
              </a:spcAft>
              <a:buClr>
                <a:srgbClr val="3F3F3F"/>
              </a:buClr>
              <a:buSzPct val="100000"/>
              <a:buNone/>
            </a:pPr>
            <a:r>
              <a:t/>
            </a:r>
            <a:endParaRPr b="1">
              <a:solidFill>
                <a:srgbClr val="3F3F3F"/>
              </a:solidFill>
            </a:endParaRPr>
          </a:p>
          <a:p>
            <a:pPr indent="0" lvl="0" marL="0" rtl="0" algn="ctr">
              <a:lnSpc>
                <a:spcPct val="120000"/>
              </a:lnSpc>
              <a:spcBef>
                <a:spcPts val="0"/>
              </a:spcBef>
              <a:spcAft>
                <a:spcPts val="0"/>
              </a:spcAft>
              <a:buClr>
                <a:srgbClr val="3F3F3F"/>
              </a:buClr>
              <a:buSzPct val="39728"/>
              <a:buNone/>
            </a:pPr>
            <a:r>
              <a:rPr i="1" lang="en-IE" sz="9061">
                <a:solidFill>
                  <a:srgbClr val="3F3F3F"/>
                </a:solidFill>
              </a:rPr>
              <a:t>Optimointi</a:t>
            </a:r>
            <a:endParaRPr sz="9061"/>
          </a:p>
          <a:p>
            <a:pPr indent="0" lvl="0" marL="0" rtl="0" algn="ctr">
              <a:lnSpc>
                <a:spcPct val="120000"/>
              </a:lnSpc>
              <a:spcBef>
                <a:spcPts val="0"/>
              </a:spcBef>
              <a:spcAft>
                <a:spcPts val="0"/>
              </a:spcAft>
              <a:buClr>
                <a:schemeClr val="lt1"/>
              </a:buClr>
              <a:buSzPct val="100000"/>
              <a:buNone/>
            </a:pPr>
            <a:r>
              <a:t/>
            </a:r>
            <a:endParaRPr b="1" sz="1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120000"/>
              </a:lnSpc>
              <a:spcBef>
                <a:spcPts val="0"/>
              </a:spcBef>
              <a:spcAft>
                <a:spcPts val="0"/>
              </a:spcAft>
              <a:buClr>
                <a:schemeClr val="lt1"/>
              </a:buClr>
              <a:buSzPct val="100000"/>
              <a:buNone/>
            </a:pPr>
            <a:r>
              <a:t/>
            </a:r>
            <a:endParaRPr b="1" sz="4000">
              <a:solidFill>
                <a:srgbClr val="3F3F3F"/>
              </a:solidFill>
            </a:endParaRPr>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a:p>
            <a:pPr indent="0" lvl="0" marL="0" rtl="0" algn="ctr">
              <a:lnSpc>
                <a:spcPct val="90000"/>
              </a:lnSpc>
              <a:spcBef>
                <a:spcPts val="1000"/>
              </a:spcBef>
              <a:spcAft>
                <a:spcPts val="0"/>
              </a:spcAft>
              <a:buClr>
                <a:schemeClr val="lt1"/>
              </a:buClr>
              <a:buSzPct val="100000"/>
              <a:buNone/>
            </a:pPr>
            <a:r>
              <a:t/>
            </a:r>
            <a:endParaRPr b="1"/>
          </a:p>
        </p:txBody>
      </p:sp>
      <p:pic>
        <p:nvPicPr>
          <p:cNvPr descr="A picture containing ground, outdoor, person, person&#10;&#10;Description automatically generated" id="621" name="Google Shape;621;p32"/>
          <p:cNvPicPr preferRelativeResize="0"/>
          <p:nvPr/>
        </p:nvPicPr>
        <p:blipFill rotWithShape="1">
          <a:blip r:embed="rId4">
            <a:alphaModFix/>
          </a:blip>
          <a:srcRect b="8280" l="47849" r="0" t="0"/>
          <a:stretch/>
        </p:blipFill>
        <p:spPr>
          <a:xfrm>
            <a:off x="0" y="2028824"/>
            <a:ext cx="3509780" cy="41148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3"/>
          <p:cNvSpPr txBox="1"/>
          <p:nvPr>
            <p:ph idx="1" type="body"/>
          </p:nvPr>
        </p:nvSpPr>
        <p:spPr>
          <a:xfrm>
            <a:off x="3766533" y="152322"/>
            <a:ext cx="81333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lang="en-IE">
                <a:solidFill>
                  <a:srgbClr val="ED2A59"/>
                </a:solidFill>
              </a:rPr>
              <a:t>Yhteisö foorumit</a:t>
            </a:r>
            <a:r>
              <a:rPr b="1" lang="en-IE">
                <a:solidFill>
                  <a:srgbClr val="ED2A59"/>
                </a:solidFill>
              </a:rPr>
              <a:t> </a:t>
            </a:r>
            <a:r>
              <a:rPr b="1" lang="en-IE" u="sng">
                <a:solidFill>
                  <a:srgbClr val="009FD8"/>
                </a:solidFill>
                <a:hlinkClick r:id="rId3">
                  <a:extLst>
                    <a:ext uri="{A12FA001-AC4F-418D-AE19-62706E023703}">
                      <ahyp:hlinkClr val="tx"/>
                    </a:ext>
                  </a:extLst>
                </a:hlinkClick>
              </a:rPr>
              <a:t>Gebiedonline</a:t>
            </a:r>
            <a:r>
              <a:rPr b="1" lang="en-IE">
                <a:solidFill>
                  <a:srgbClr val="009FD8"/>
                </a:solidFill>
              </a:rPr>
              <a:t>, </a:t>
            </a:r>
            <a:r>
              <a:rPr lang="en-IE">
                <a:solidFill>
                  <a:srgbClr val="3F3F3F"/>
                </a:solidFill>
              </a:rPr>
              <a:t>NL yhdistää ihmisiä toisiinsa yhteisöalustan kautta, jossa kaikki päätetään yhdessä. Yhteisö voi osallistua keskusteluihin ja päätöksentekoon, kehittää tietoa ja keksiä ratkaisuja yhdessä mm. nälkään ja kodittomuuteen.</a:t>
            </a:r>
            <a:endParaRPr/>
          </a:p>
          <a:p>
            <a:pPr indent="0" lvl="0" marL="0" rtl="0" algn="l">
              <a:lnSpc>
                <a:spcPct val="90000"/>
              </a:lnSpc>
              <a:spcBef>
                <a:spcPts val="1000"/>
              </a:spcBef>
              <a:spcAft>
                <a:spcPts val="0"/>
              </a:spcAft>
              <a:buClr>
                <a:srgbClr val="ED2A59"/>
              </a:buClr>
              <a:buSzPts val="2400"/>
              <a:buNone/>
            </a:pPr>
            <a:r>
              <a:rPr b="1" lang="en-IE">
                <a:solidFill>
                  <a:srgbClr val="ED2A59"/>
                </a:solidFill>
              </a:rPr>
              <a:t>Yhteistyön data ja ma</a:t>
            </a:r>
            <a:r>
              <a:rPr b="1" lang="en-IE">
                <a:solidFill>
                  <a:srgbClr val="ED2A59"/>
                </a:solidFill>
              </a:rPr>
              <a:t>atalouden digitalisointi</a:t>
            </a:r>
            <a:r>
              <a:rPr b="1" lang="en-IE">
                <a:solidFill>
                  <a:srgbClr val="ED2A59"/>
                </a:solidFill>
              </a:rPr>
              <a:t> </a:t>
            </a:r>
            <a:r>
              <a:rPr lang="en-IE">
                <a:solidFill>
                  <a:srgbClr val="3F3F3F"/>
                </a:solidFill>
              </a:rPr>
              <a:t>tarjoaa innovatiivisia ratkaisuja viljelijöille.</a:t>
            </a:r>
            <a:r>
              <a:rPr lang="en-IE">
                <a:solidFill>
                  <a:srgbClr val="3F3F3F"/>
                </a:solidFill>
              </a:rPr>
              <a:t> </a:t>
            </a:r>
            <a:r>
              <a:rPr b="1" lang="en-IE" u="sng">
                <a:solidFill>
                  <a:srgbClr val="009FD8"/>
                </a:solidFill>
                <a:hlinkClick r:id="rId4">
                  <a:extLst>
                    <a:ext uri="{A12FA001-AC4F-418D-AE19-62706E023703}">
                      <ahyp:hlinkClr val="tx"/>
                    </a:ext>
                  </a:extLst>
                </a:hlinkClick>
              </a:rPr>
              <a:t>FarmHack.nl</a:t>
            </a:r>
            <a:r>
              <a:rPr b="1" lang="en-IE">
                <a:solidFill>
                  <a:srgbClr val="009FD8"/>
                </a:solidFill>
              </a:rPr>
              <a:t> </a:t>
            </a:r>
            <a:r>
              <a:rPr lang="en-IE">
                <a:solidFill>
                  <a:srgbClr val="333333"/>
                </a:solidFill>
              </a:rPr>
              <a:t>tuo tieto- ja viestintätekniikan ja maatalouden yhteen. Se mobilisoi luovia ihmisiä, jotka käyttävät asiantuntemustaan maatalouden IT-kysymyksiin, konseptikehittäjiä, kaupunkisuunnittelijoita, sidosryhmiä luomaan uusia ja paikallisesti merkityksellisiä sovelluksia maataloustuotantoon.</a:t>
            </a:r>
            <a:endParaRPr/>
          </a:p>
          <a:p>
            <a:pPr indent="0" lvl="0" marL="0" rtl="0" algn="l">
              <a:lnSpc>
                <a:spcPct val="90000"/>
              </a:lnSpc>
              <a:spcBef>
                <a:spcPts val="1000"/>
              </a:spcBef>
              <a:spcAft>
                <a:spcPts val="0"/>
              </a:spcAft>
              <a:buClr>
                <a:srgbClr val="ED2A59"/>
              </a:buClr>
              <a:buSzPts val="2400"/>
              <a:buNone/>
            </a:pPr>
            <a:r>
              <a:rPr b="1" lang="en-IE">
                <a:solidFill>
                  <a:srgbClr val="ED2A59"/>
                </a:solidFill>
              </a:rPr>
              <a:t>Kansalaisverkostot "sijoittavat ruokaa uudelleen" </a:t>
            </a:r>
            <a:r>
              <a:rPr b="1" lang="en-IE">
                <a:solidFill>
                  <a:srgbClr val="ED2A59"/>
                </a:solidFill>
              </a:rPr>
              <a:t> ICT </a:t>
            </a:r>
            <a:r>
              <a:rPr b="1" lang="en-IE" u="sng">
                <a:solidFill>
                  <a:srgbClr val="009FD8"/>
                </a:solidFill>
                <a:hlinkClick r:id="rId5">
                  <a:extLst>
                    <a:ext uri="{A12FA001-AC4F-418D-AE19-62706E023703}">
                      <ahyp:hlinkClr val="tx"/>
                    </a:ext>
                  </a:extLst>
                </a:hlinkClick>
              </a:rPr>
              <a:t>Sustainweb</a:t>
            </a:r>
            <a:r>
              <a:rPr b="1" lang="en-IE">
                <a:solidFill>
                  <a:srgbClr val="009FD8"/>
                </a:solidFill>
              </a:rPr>
              <a:t>, </a:t>
            </a:r>
            <a:r>
              <a:rPr lang="en-IE">
                <a:solidFill>
                  <a:srgbClr val="333333"/>
                </a:solidFill>
              </a:rPr>
              <a:t>Yhdistynyt kuningaskunnalla on verkosto elintarvikeosuuskuntia, ostoryhmiä ja muita yhteisön elintarvikeyrityksiä; auttamaan uusia ryhmiä pääsemään kentälle ja nykyisiä ryhmiä menestymään.</a:t>
            </a:r>
            <a:r>
              <a:rPr lang="en-IE">
                <a:solidFill>
                  <a:srgbClr val="333333"/>
                </a:solidFill>
              </a:rPr>
              <a:t> </a:t>
            </a:r>
            <a:r>
              <a:rPr b="1" lang="en-IE" u="sng">
                <a:solidFill>
                  <a:srgbClr val="009FD8"/>
                </a:solidFill>
                <a:hlinkClick r:id="rId6">
                  <a:extLst>
                    <a:ext uri="{A12FA001-AC4F-418D-AE19-62706E023703}">
                      <ahyp:hlinkClr val="tx"/>
                    </a:ext>
                  </a:extLst>
                </a:hlinkClick>
              </a:rPr>
              <a:t>Open Food Network </a:t>
            </a:r>
            <a:r>
              <a:rPr lang="en-IE">
                <a:solidFill>
                  <a:srgbClr val="333333"/>
                </a:solidFill>
              </a:rPr>
              <a:t>on verkosto, jossa pientuottajat, paikalliset markkinat ja kuluttaja-aloitteet voivat löytää toisensa ja vahvistaa paikallisia ruokaketjuja.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627" name="Google Shape;627;p33"/>
          <p:cNvSpPr txBox="1"/>
          <p:nvPr/>
        </p:nvSpPr>
        <p:spPr>
          <a:xfrm>
            <a:off x="3679652" y="-459503"/>
            <a:ext cx="7923600" cy="697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 </a:t>
            </a:r>
            <a:endParaRPr/>
          </a:p>
        </p:txBody>
      </p:sp>
      <p:sp>
        <p:nvSpPr>
          <p:cNvPr id="628" name="Google Shape;628;p33"/>
          <p:cNvSpPr txBox="1"/>
          <p:nvPr>
            <p:ph idx="2" type="body"/>
          </p:nvPr>
        </p:nvSpPr>
        <p:spPr>
          <a:xfrm>
            <a:off x="301423" y="452647"/>
            <a:ext cx="2852539" cy="520651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F3F3F"/>
              </a:buClr>
              <a:buSzPts val="3600"/>
              <a:buNone/>
            </a:pPr>
            <a:r>
              <a:rPr b="1" lang="en-IE">
                <a:solidFill>
                  <a:srgbClr val="3F3F3F"/>
                </a:solidFill>
              </a:rPr>
              <a:t>Yhteisö valokeilassa</a:t>
            </a:r>
            <a:endParaRPr/>
          </a:p>
          <a:p>
            <a:pPr indent="0" lvl="0" marL="0" rtl="0" algn="ctr">
              <a:lnSpc>
                <a:spcPct val="90000"/>
              </a:lnSpc>
              <a:spcBef>
                <a:spcPts val="1000"/>
              </a:spcBef>
              <a:spcAft>
                <a:spcPts val="0"/>
              </a:spcAft>
              <a:buClr>
                <a:schemeClr val="lt1"/>
              </a:buClr>
              <a:buSzPts val="3600"/>
              <a:buNone/>
            </a:pPr>
            <a:r>
              <a:t/>
            </a:r>
            <a:endParaRPr b="1">
              <a:solidFill>
                <a:srgbClr val="3F3F3F"/>
              </a:solidFill>
            </a:endParaRPr>
          </a:p>
          <a:p>
            <a:pPr indent="0" lvl="0" marL="0" rtl="0" algn="ctr">
              <a:lnSpc>
                <a:spcPct val="90000"/>
              </a:lnSpc>
              <a:spcBef>
                <a:spcPts val="1000"/>
              </a:spcBef>
              <a:spcAft>
                <a:spcPts val="0"/>
              </a:spcAft>
              <a:buClr>
                <a:schemeClr val="lt1"/>
              </a:buClr>
              <a:buSzPts val="3600"/>
              <a:buNone/>
            </a:pPr>
            <a:r>
              <a:t/>
            </a:r>
            <a:endParaRPr b="1">
              <a:solidFill>
                <a:srgbClr val="3F3F3F"/>
              </a:solidFill>
            </a:endParaRPr>
          </a:p>
        </p:txBody>
      </p:sp>
      <p:pic>
        <p:nvPicPr>
          <p:cNvPr descr="A picture containing outdoor, road, person, ground&#10;&#10;Description automatically generated" id="629" name="Google Shape;629;p33"/>
          <p:cNvPicPr preferRelativeResize="0"/>
          <p:nvPr/>
        </p:nvPicPr>
        <p:blipFill rotWithShape="1">
          <a:blip r:embed="rId7">
            <a:alphaModFix/>
          </a:blip>
          <a:srcRect b="0" l="28223" r="17172" t="-452"/>
          <a:stretch/>
        </p:blipFill>
        <p:spPr>
          <a:xfrm>
            <a:off x="0" y="1647825"/>
            <a:ext cx="3465110" cy="42417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34">
            <a:hlinkClick r:id="rId3"/>
          </p:cNvPr>
          <p:cNvPicPr preferRelativeResize="0"/>
          <p:nvPr/>
        </p:nvPicPr>
        <p:blipFill rotWithShape="1">
          <a:blip r:embed="rId4">
            <a:alphaModFix/>
          </a:blip>
          <a:srcRect b="0" l="0" r="0" t="0"/>
          <a:stretch/>
        </p:blipFill>
        <p:spPr>
          <a:xfrm>
            <a:off x="344032" y="2289580"/>
            <a:ext cx="5069941" cy="3088179"/>
          </a:xfrm>
          <a:prstGeom prst="roundRect">
            <a:avLst>
              <a:gd fmla="val 16667" name="adj"/>
            </a:avLst>
          </a:prstGeom>
          <a:noFill/>
          <a:ln>
            <a:noFill/>
          </a:ln>
        </p:spPr>
      </p:pic>
      <p:sp>
        <p:nvSpPr>
          <p:cNvPr id="635" name="Google Shape;635;p34"/>
          <p:cNvSpPr/>
          <p:nvPr/>
        </p:nvSpPr>
        <p:spPr>
          <a:xfrm>
            <a:off x="5413973" y="1267485"/>
            <a:ext cx="6778027" cy="4520116"/>
          </a:xfrm>
          <a:prstGeom prst="wedgeEllipseCallout">
            <a:avLst>
              <a:gd fmla="val -84490" name="adj1"/>
              <a:gd fmla="val 2864" name="adj2"/>
            </a:avLst>
          </a:prstGeom>
          <a:solidFill>
            <a:srgbClr val="F07C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rgbClr val="F2F2F2"/>
              </a:solidFill>
              <a:latin typeface="Calibri"/>
              <a:ea typeface="Calibri"/>
              <a:cs typeface="Calibri"/>
              <a:sym typeface="Calibri"/>
            </a:endParaRPr>
          </a:p>
          <a:p>
            <a:pPr indent="0" lvl="0" marL="0" marR="0" rtl="0" algn="ctr">
              <a:spcBef>
                <a:spcPts val="0"/>
              </a:spcBef>
              <a:spcAft>
                <a:spcPts val="0"/>
              </a:spcAft>
              <a:buNone/>
            </a:pPr>
            <a:r>
              <a:rPr b="1" lang="en-IE" sz="2200">
                <a:solidFill>
                  <a:schemeClr val="lt1"/>
                </a:solidFill>
                <a:latin typeface="Calibri"/>
                <a:ea typeface="Calibri"/>
                <a:cs typeface="Calibri"/>
                <a:sym typeface="Calibri"/>
              </a:rPr>
              <a:t>Maailman nälän ratkaiseminen</a:t>
            </a:r>
            <a:endParaRPr/>
          </a:p>
          <a:p>
            <a:pPr indent="0" lvl="0" marL="0" marR="0" rtl="0" algn="ctr">
              <a:spcBef>
                <a:spcPts val="0"/>
              </a:spcBef>
              <a:spcAft>
                <a:spcPts val="0"/>
              </a:spcAft>
              <a:buNone/>
            </a:pPr>
            <a:r>
              <a:rPr lang="en-IE" sz="2200" u="sng">
                <a:solidFill>
                  <a:schemeClr val="lt1"/>
                </a:solidFill>
                <a:latin typeface="Calibri"/>
                <a:ea typeface="Calibri"/>
                <a:cs typeface="Calibri"/>
                <a:sym typeface="Calibri"/>
                <a:hlinkClick r:id="rId5">
                  <a:extLst>
                    <a:ext uri="{A12FA001-AC4F-418D-AE19-62706E023703}">
                      <ahyp:hlinkClr val="tx"/>
                    </a:ext>
                  </a:extLst>
                </a:hlinkClick>
              </a:rPr>
              <a:t>FoodCloud</a:t>
            </a:r>
            <a:r>
              <a:rPr lang="en-IE" sz="2200">
                <a:solidFill>
                  <a:schemeClr val="lt1"/>
                </a:solidFill>
                <a:latin typeface="Calibri"/>
                <a:ea typeface="Calibri"/>
                <a:cs typeface="Calibri"/>
                <a:sym typeface="Calibri"/>
              </a:rPr>
              <a:t> t</a:t>
            </a:r>
            <a:r>
              <a:rPr lang="en-IE" sz="2200">
                <a:solidFill>
                  <a:schemeClr val="lt1"/>
                </a:solidFill>
                <a:latin typeface="Calibri"/>
                <a:ea typeface="Calibri"/>
                <a:cs typeface="Calibri"/>
                <a:sym typeface="Calibri"/>
              </a:rPr>
              <a:t>avoitteena on tarjota ratkaisumme yhteisöille ympäri maailmaa, jotka voivat hyötyä näkemyksestämme maailmasta, jossa hyvä ruoka ei mene hukkaan, ja olemme tällä hetkellä kiinnostuneita hyväntekeväisyysjärjestöistä ja -yrityksistä maailmanlaajuisesti, jotka voisivat hyötyä ratkaisustamme.</a:t>
            </a:r>
            <a:endParaRPr sz="2200">
              <a:solidFill>
                <a:schemeClr val="lt1"/>
              </a:solidFill>
              <a:latin typeface="Calibri"/>
              <a:ea typeface="Calibri"/>
              <a:cs typeface="Calibri"/>
              <a:sym typeface="Calibri"/>
            </a:endParaRPr>
          </a:p>
          <a:p>
            <a:pPr indent="0" lvl="0" marL="0" marR="0" rtl="0" algn="ctr">
              <a:spcBef>
                <a:spcPts val="0"/>
              </a:spcBef>
              <a:spcAft>
                <a:spcPts val="0"/>
              </a:spcAft>
              <a:buNone/>
            </a:pPr>
            <a:r>
              <a:rPr i="1" lang="en-IE" sz="2200">
                <a:solidFill>
                  <a:schemeClr val="lt1"/>
                </a:solidFill>
                <a:latin typeface="Calibri"/>
                <a:ea typeface="Calibri"/>
                <a:cs typeface="Calibri"/>
                <a:sym typeface="Calibri"/>
              </a:rPr>
              <a:t>Food Cloud</a:t>
            </a:r>
            <a:endParaRPr/>
          </a:p>
          <a:p>
            <a:pPr indent="0" lvl="0" marL="0" marR="0" rtl="0" algn="ctr">
              <a:spcBef>
                <a:spcPts val="0"/>
              </a:spcBef>
              <a:spcAft>
                <a:spcPts val="0"/>
              </a:spcAft>
              <a:buNone/>
            </a:pPr>
            <a:r>
              <a:t/>
            </a:r>
            <a:endParaRPr i="1" sz="2200">
              <a:solidFill>
                <a:srgbClr val="F2F2F2"/>
              </a:solidFill>
              <a:latin typeface="Calibri"/>
              <a:ea typeface="Calibri"/>
              <a:cs typeface="Calibri"/>
              <a:sym typeface="Calibri"/>
            </a:endParaRPr>
          </a:p>
          <a:p>
            <a:pPr indent="0" lvl="0" marL="0" marR="0" rtl="0" algn="ctr">
              <a:spcBef>
                <a:spcPts val="0"/>
              </a:spcBef>
              <a:spcAft>
                <a:spcPts val="0"/>
              </a:spcAft>
              <a:buNone/>
            </a:pPr>
            <a:r>
              <a:t/>
            </a:r>
            <a:endParaRPr sz="2200">
              <a:solidFill>
                <a:srgbClr val="F2F2F2"/>
              </a:solidFill>
              <a:latin typeface="Calibri"/>
              <a:ea typeface="Calibri"/>
              <a:cs typeface="Calibri"/>
              <a:sym typeface="Calibri"/>
            </a:endParaRPr>
          </a:p>
        </p:txBody>
      </p:sp>
      <p:sp>
        <p:nvSpPr>
          <p:cNvPr id="636" name="Google Shape;636;p34"/>
          <p:cNvSpPr txBox="1"/>
          <p:nvPr/>
        </p:nvSpPr>
        <p:spPr>
          <a:xfrm>
            <a:off x="0" y="3773"/>
            <a:ext cx="10738318" cy="9704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Nälän torjujana</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Aoibheann O’Brien &amp; Iseult Ward, Food Cloud, Ireland </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pic>
        <p:nvPicPr>
          <p:cNvPr descr="FoodCloud's €110,000 investment boost" id="637" name="Google Shape;637;p34"/>
          <p:cNvPicPr preferRelativeResize="0"/>
          <p:nvPr/>
        </p:nvPicPr>
        <p:blipFill rotWithShape="1">
          <a:blip r:embed="rId6">
            <a:alphaModFix/>
          </a:blip>
          <a:srcRect b="0" l="0" r="0" t="0"/>
          <a:stretch/>
        </p:blipFill>
        <p:spPr>
          <a:xfrm>
            <a:off x="9939752" y="0"/>
            <a:ext cx="2252248" cy="1267131"/>
          </a:xfrm>
          <a:prstGeom prst="rect">
            <a:avLst/>
          </a:prstGeom>
          <a:noFill/>
          <a:ln>
            <a:noFill/>
          </a:ln>
        </p:spPr>
      </p:pic>
      <p:sp>
        <p:nvSpPr>
          <p:cNvPr id="638" name="Google Shape;638;p34"/>
          <p:cNvSpPr txBox="1"/>
          <p:nvPr/>
        </p:nvSpPr>
        <p:spPr>
          <a:xfrm>
            <a:off x="6867654" y="5959617"/>
            <a:ext cx="3870664" cy="646331"/>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Interview with FoodCloud on how it works click </a:t>
            </a:r>
            <a:r>
              <a:rPr lang="en-IE" sz="1800" u="sng">
                <a:solidFill>
                  <a:schemeClr val="lt1"/>
                </a:solidFill>
                <a:latin typeface="Calibri"/>
                <a:ea typeface="Calibri"/>
                <a:cs typeface="Calibri"/>
                <a:sym typeface="Calibri"/>
                <a:hlinkClick r:id="rId7">
                  <a:extLst>
                    <a:ext uri="{A12FA001-AC4F-418D-AE19-62706E023703}">
                      <ahyp:hlinkClr val="tx"/>
                    </a:ext>
                  </a:extLst>
                </a:hlinkClick>
              </a:rPr>
              <a:t>here</a:t>
            </a:r>
            <a:r>
              <a:rPr lang="en-IE"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35"/>
          <p:cNvSpPr txBox="1"/>
          <p:nvPr>
            <p:ph idx="1" type="body"/>
          </p:nvPr>
        </p:nvSpPr>
        <p:spPr>
          <a:xfrm>
            <a:off x="3649400" y="78290"/>
            <a:ext cx="82977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2400"/>
              <a:buNone/>
            </a:pPr>
            <a:r>
              <a:rPr b="1" lang="en-IE" sz="2300">
                <a:solidFill>
                  <a:srgbClr val="009FD8"/>
                </a:solidFill>
              </a:rPr>
              <a:t>Haaste </a:t>
            </a:r>
            <a:r>
              <a:rPr lang="en-IE" sz="2300">
                <a:solidFill>
                  <a:srgbClr val="3F3F3F"/>
                </a:solidFill>
              </a:rPr>
              <a:t>ratkaista maailman nälkä </a:t>
            </a:r>
            <a:r>
              <a:rPr b="0" i="0" lang="en-IE" sz="2300" u="sng">
                <a:solidFill>
                  <a:srgbClr val="3F3F3F"/>
                </a:solidFill>
                <a:hlinkClick r:id="rId3">
                  <a:extLst>
                    <a:ext uri="{A12FA001-AC4F-418D-AE19-62706E023703}">
                      <ahyp:hlinkClr val="tx"/>
                    </a:ext>
                  </a:extLst>
                </a:hlinkClick>
              </a:rPr>
              <a:t>food waste </a:t>
            </a:r>
            <a:r>
              <a:rPr lang="en-IE" sz="2300">
                <a:solidFill>
                  <a:srgbClr val="3F3F3F"/>
                </a:solidFill>
              </a:rPr>
              <a:t>hallinnalla</a:t>
            </a:r>
            <a:r>
              <a:rPr b="0" i="0" lang="en-IE" sz="2300">
                <a:solidFill>
                  <a:srgbClr val="3F3F3F"/>
                </a:solidFill>
              </a:rPr>
              <a:t>. </a:t>
            </a:r>
            <a:r>
              <a:rPr lang="en-IE" sz="2300">
                <a:solidFill>
                  <a:srgbClr val="3F3F3F"/>
                </a:solidFill>
              </a:rPr>
              <a:t>Maailmanlaajuisesti jokainen 7: stä (1/11 ihmisestä Irlannissa) kokee ruokavajetta. 1 300 000 000 tonnia (33%) ruokaa menee hukkaan vuodessa. Ruokaa tuhlataan Kiinan, Mongolian ja Kazakstanin kokoisilla maatalousmailla. Suurimmassa vaarassa ovat vähäosaiset  ja haavottuvassa asemassa olevat.</a:t>
            </a:r>
            <a:endParaRPr sz="2300"/>
          </a:p>
          <a:p>
            <a:pPr indent="0" lvl="0" marL="0" rtl="0" algn="l">
              <a:lnSpc>
                <a:spcPct val="90000"/>
              </a:lnSpc>
              <a:spcBef>
                <a:spcPts val="600"/>
              </a:spcBef>
              <a:spcAft>
                <a:spcPts val="0"/>
              </a:spcAft>
              <a:buClr>
                <a:srgbClr val="40A67A"/>
              </a:buClr>
              <a:buSzPts val="2400"/>
              <a:buNone/>
            </a:pPr>
            <a:r>
              <a:rPr b="1" lang="en-IE" sz="2300">
                <a:solidFill>
                  <a:srgbClr val="40A67A"/>
                </a:solidFill>
              </a:rPr>
              <a:t>Tilaisuus</a:t>
            </a:r>
            <a:r>
              <a:rPr lang="en-IE" sz="2300">
                <a:solidFill>
                  <a:srgbClr val="000000"/>
                </a:solidFill>
              </a:rPr>
              <a:t> </a:t>
            </a:r>
            <a:r>
              <a:rPr b="1" i="0" lang="en-IE" sz="2300" u="sng">
                <a:solidFill>
                  <a:srgbClr val="009FD8"/>
                </a:solidFill>
                <a:hlinkClick r:id="rId4">
                  <a:extLst>
                    <a:ext uri="{A12FA001-AC4F-418D-AE19-62706E023703}">
                      <ahyp:hlinkClr val="tx"/>
                    </a:ext>
                  </a:extLst>
                </a:hlinkClick>
              </a:rPr>
              <a:t>FoodCloud</a:t>
            </a:r>
            <a:r>
              <a:rPr b="0" i="0" lang="en-IE" sz="2300">
                <a:solidFill>
                  <a:srgbClr val="3F3F3F"/>
                </a:solidFill>
              </a:rPr>
              <a:t> </a:t>
            </a:r>
            <a:r>
              <a:rPr lang="en-IE" sz="2300">
                <a:solidFill>
                  <a:srgbClr val="3F3F3F"/>
                </a:solidFill>
              </a:rPr>
              <a:t>yhdistää hyväntekeväisyysjärjestöt, kuten kodittomien turvakodit, supermarkettien ja ravintoloiden ylijäämäkaupan </a:t>
            </a:r>
            <a:r>
              <a:rPr b="0" i="0" lang="en-IE" sz="2300" u="sng">
                <a:solidFill>
                  <a:srgbClr val="3F3F3F"/>
                </a:solidFill>
                <a:hlinkClick r:id="rId5">
                  <a:extLst>
                    <a:ext uri="{A12FA001-AC4F-418D-AE19-62706E023703}">
                      <ahyp:hlinkClr val="tx"/>
                    </a:ext>
                  </a:extLst>
                </a:hlinkClick>
              </a:rPr>
              <a:t>online cloud application</a:t>
            </a:r>
            <a:r>
              <a:rPr b="0" i="0" lang="en-IE" sz="2300">
                <a:solidFill>
                  <a:srgbClr val="3F3F3F"/>
                </a:solidFill>
              </a:rPr>
              <a:t>. </a:t>
            </a:r>
            <a:r>
              <a:rPr lang="en-IE" sz="2300">
                <a:solidFill>
                  <a:srgbClr val="3F3F3F"/>
                </a:solidFill>
              </a:rPr>
              <a:t>Jälleenmyyjä lataa ruokansa älypuhelinsovelluksen tai myymälän PDA: n kautta. Paikalliset hyväntekeväisyysjärjestöt, jotka ovat yhteydessä kauppiaaseen alustan kautta, saavat ilmoituksen siitä, että ruokaa on saatavana kerättäväksi tiettyyn aikaan.</a:t>
            </a:r>
            <a:endParaRPr sz="2300"/>
          </a:p>
          <a:p>
            <a:pPr indent="0" lvl="0" marL="0" rtl="0" algn="l">
              <a:lnSpc>
                <a:spcPct val="100000"/>
              </a:lnSpc>
              <a:spcBef>
                <a:spcPts val="600"/>
              </a:spcBef>
              <a:spcAft>
                <a:spcPts val="0"/>
              </a:spcAft>
              <a:buClr>
                <a:srgbClr val="ED2A59"/>
              </a:buClr>
              <a:buSzPts val="2400"/>
              <a:buNone/>
            </a:pPr>
            <a:r>
              <a:rPr b="1" lang="en-IE" sz="2300">
                <a:solidFill>
                  <a:srgbClr val="ED2A59"/>
                </a:solidFill>
              </a:rPr>
              <a:t>Tulos</a:t>
            </a:r>
            <a:r>
              <a:rPr b="0" i="0" lang="en-IE" sz="2300">
                <a:solidFill>
                  <a:srgbClr val="000000"/>
                </a:solidFill>
              </a:rPr>
              <a:t> </a:t>
            </a:r>
            <a:r>
              <a:rPr lang="en-IE" sz="2300">
                <a:solidFill>
                  <a:srgbClr val="3F3F3F"/>
                </a:solidFill>
              </a:rPr>
              <a:t>Ruuan ylijäämä menee yli 9500 hyväntekeväisyysjärjestön verkostoon Irlannissa ja Isossa-Britanniassa. 65 miljoonaa ateriaa on mennyt ihmisille eikä hukkaan. 27, 299 tonnia ruokaa jaettiin uudelleen. Yhteistyössä on 3000 supermarkettia pelkästään Isossa-Britanniassa. Hyväntekeväisyysjärjestöt ovat säästäneet merkittäviä kustannuksia, jotka ne ovat investoineet uudelleen välttämättömiin palveluihin.</a:t>
            </a:r>
            <a:endParaRPr sz="2300"/>
          </a:p>
        </p:txBody>
      </p:sp>
      <p:sp>
        <p:nvSpPr>
          <p:cNvPr id="644" name="Google Shape;644;p35"/>
          <p:cNvSpPr txBox="1"/>
          <p:nvPr>
            <p:ph idx="2" type="body"/>
          </p:nvPr>
        </p:nvSpPr>
        <p:spPr>
          <a:xfrm>
            <a:off x="54318" y="365440"/>
            <a:ext cx="3364127" cy="606252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ctr">
              <a:lnSpc>
                <a:spcPct val="90000"/>
              </a:lnSpc>
              <a:spcBef>
                <a:spcPts val="1000"/>
              </a:spcBef>
              <a:spcAft>
                <a:spcPts val="0"/>
              </a:spcAft>
              <a:buClr>
                <a:srgbClr val="3F3F3F"/>
              </a:buClr>
              <a:buSzPct val="31791"/>
              <a:buNone/>
            </a:pPr>
            <a:r>
              <a:rPr b="1" lang="en-IE" sz="13840">
                <a:solidFill>
                  <a:srgbClr val="3F3F3F"/>
                </a:solidFill>
              </a:rPr>
              <a:t>Nälän </a:t>
            </a:r>
            <a:endParaRPr b="1" sz="13840">
              <a:solidFill>
                <a:srgbClr val="3F3F3F"/>
              </a:solidFill>
            </a:endParaRPr>
          </a:p>
          <a:p>
            <a:pPr indent="0" lvl="0" marL="0" rtl="0" algn="ctr">
              <a:lnSpc>
                <a:spcPct val="90000"/>
              </a:lnSpc>
              <a:spcBef>
                <a:spcPts val="1000"/>
              </a:spcBef>
              <a:spcAft>
                <a:spcPts val="0"/>
              </a:spcAft>
              <a:buClr>
                <a:srgbClr val="3F3F3F"/>
              </a:buClr>
              <a:buSzPct val="31791"/>
              <a:buNone/>
            </a:pPr>
            <a:r>
              <a:rPr b="1" lang="en-IE" sz="13840">
                <a:solidFill>
                  <a:srgbClr val="3F3F3F"/>
                </a:solidFill>
              </a:rPr>
              <a:t>torjunta</a:t>
            </a:r>
            <a:endParaRPr sz="13040"/>
          </a:p>
          <a:p>
            <a:pPr indent="0" lvl="0" marL="0" rtl="0" algn="ctr">
              <a:lnSpc>
                <a:spcPct val="90000"/>
              </a:lnSpc>
              <a:spcBef>
                <a:spcPts val="1000"/>
              </a:spcBef>
              <a:spcAft>
                <a:spcPts val="0"/>
              </a:spcAft>
              <a:buClr>
                <a:schemeClr val="lt1"/>
              </a:buClr>
              <a:buSzPct val="62025"/>
              <a:buNone/>
            </a:pPr>
            <a:r>
              <a:t/>
            </a:r>
            <a:endParaRPr sz="2257">
              <a:solidFill>
                <a:srgbClr val="3F3F3F"/>
              </a:solidFill>
            </a:endParaRPr>
          </a:p>
          <a:p>
            <a:pPr indent="0" lvl="0" marL="0" rtl="0" algn="ctr">
              <a:lnSpc>
                <a:spcPct val="90000"/>
              </a:lnSpc>
              <a:spcBef>
                <a:spcPts val="1000"/>
              </a:spcBef>
              <a:spcAft>
                <a:spcPts val="0"/>
              </a:spcAft>
              <a:buClr>
                <a:schemeClr val="lt1"/>
              </a:buClr>
              <a:buSzPct val="62025"/>
              <a:buNone/>
            </a:pPr>
            <a:r>
              <a:t/>
            </a:r>
            <a:endParaRPr sz="2257">
              <a:solidFill>
                <a:srgbClr val="3F3F3F"/>
              </a:solidFill>
            </a:endParaRPr>
          </a:p>
          <a:p>
            <a:pPr indent="0" lvl="0" marL="0" rtl="0" algn="ctr">
              <a:lnSpc>
                <a:spcPct val="90000"/>
              </a:lnSpc>
              <a:spcBef>
                <a:spcPts val="1000"/>
              </a:spcBef>
              <a:spcAft>
                <a:spcPts val="0"/>
              </a:spcAft>
              <a:buClr>
                <a:schemeClr val="lt1"/>
              </a:buClr>
              <a:buSzPct val="62025"/>
              <a:buNone/>
            </a:pPr>
            <a:r>
              <a:t/>
            </a:r>
            <a:endParaRPr sz="2257">
              <a:solidFill>
                <a:srgbClr val="3F3F3F"/>
              </a:solidFill>
            </a:endParaRPr>
          </a:p>
          <a:p>
            <a:pPr indent="0" lvl="0" marL="0" rtl="0" algn="ctr">
              <a:lnSpc>
                <a:spcPct val="90000"/>
              </a:lnSpc>
              <a:spcBef>
                <a:spcPts val="1000"/>
              </a:spcBef>
              <a:spcAft>
                <a:spcPts val="0"/>
              </a:spcAft>
              <a:buClr>
                <a:schemeClr val="lt1"/>
              </a:buClr>
              <a:buSzPct val="62025"/>
              <a:buNone/>
            </a:pPr>
            <a:r>
              <a:t/>
            </a:r>
            <a:endParaRPr sz="2257">
              <a:solidFill>
                <a:srgbClr val="3F3F3F"/>
              </a:solidFill>
            </a:endParaRPr>
          </a:p>
          <a:p>
            <a:pPr indent="0" lvl="0" marL="0" rtl="0" algn="ctr">
              <a:lnSpc>
                <a:spcPct val="90000"/>
              </a:lnSpc>
              <a:spcBef>
                <a:spcPts val="1000"/>
              </a:spcBef>
              <a:spcAft>
                <a:spcPts val="0"/>
              </a:spcAft>
              <a:buClr>
                <a:schemeClr val="lt1"/>
              </a:buClr>
              <a:buSzPct val="62025"/>
              <a:buNone/>
            </a:pPr>
            <a:r>
              <a:t/>
            </a:r>
            <a:endParaRPr sz="2257">
              <a:solidFill>
                <a:srgbClr val="3F3F3F"/>
              </a:solidFill>
            </a:endParaRPr>
          </a:p>
          <a:p>
            <a:pPr indent="0" lvl="0" marL="0" rtl="0" algn="ctr">
              <a:lnSpc>
                <a:spcPct val="90000"/>
              </a:lnSpc>
              <a:spcBef>
                <a:spcPts val="1000"/>
              </a:spcBef>
              <a:spcAft>
                <a:spcPts val="0"/>
              </a:spcAft>
              <a:buClr>
                <a:schemeClr val="lt1"/>
              </a:buClr>
              <a:buSzPct val="62025"/>
              <a:buNone/>
            </a:pPr>
            <a:r>
              <a:t/>
            </a:r>
            <a:endParaRPr sz="2257">
              <a:solidFill>
                <a:srgbClr val="3F3F3F"/>
              </a:solidFill>
            </a:endParaRPr>
          </a:p>
          <a:p>
            <a:pPr indent="0" lvl="0" marL="0" rtl="0" algn="ctr">
              <a:lnSpc>
                <a:spcPct val="90000"/>
              </a:lnSpc>
              <a:spcBef>
                <a:spcPts val="0"/>
              </a:spcBef>
              <a:spcAft>
                <a:spcPts val="0"/>
              </a:spcAft>
              <a:buClr>
                <a:srgbClr val="3F3F3F"/>
              </a:buClr>
              <a:buSzPct val="27295"/>
              <a:buNone/>
            </a:pPr>
            <a:r>
              <a:rPr lang="en-IE" sz="9525">
                <a:solidFill>
                  <a:srgbClr val="3F3F3F"/>
                </a:solidFill>
              </a:rPr>
              <a:t>"Voittoa tavoittelematon digitaalinen sosiaalinen innovaatioyritys, joka jakaa ylimääräisen ruoan yrityksistä ja ravintoloista hyväntekeväisyyteen yhteisöissä eri puolilla Irlantia ja Yhdistynyttä kuningaskuntaa."</a:t>
            </a:r>
            <a:endParaRPr sz="10525"/>
          </a:p>
          <a:p>
            <a:pPr indent="0" lvl="0" marL="0" rtl="0" algn="ctr">
              <a:lnSpc>
                <a:spcPct val="90000"/>
              </a:lnSpc>
              <a:spcBef>
                <a:spcPts val="0"/>
              </a:spcBef>
              <a:spcAft>
                <a:spcPts val="0"/>
              </a:spcAft>
              <a:buClr>
                <a:schemeClr val="lt1"/>
              </a:buClr>
              <a:buSzPct val="35135"/>
              <a:buNone/>
            </a:pPr>
            <a:r>
              <a:t/>
            </a:r>
            <a:endParaRPr sz="7400">
              <a:solidFill>
                <a:srgbClr val="3F3F3F"/>
              </a:solidFill>
            </a:endParaRPr>
          </a:p>
          <a:p>
            <a:pPr indent="0" lvl="0" marL="0" rtl="0" algn="ctr">
              <a:lnSpc>
                <a:spcPct val="90000"/>
              </a:lnSpc>
              <a:spcBef>
                <a:spcPts val="0"/>
              </a:spcBef>
              <a:spcAft>
                <a:spcPts val="0"/>
              </a:spcAft>
              <a:buClr>
                <a:srgbClr val="3F3F3F"/>
              </a:buClr>
              <a:buSzPct val="27272"/>
              <a:buNone/>
            </a:pPr>
            <a:r>
              <a:rPr lang="en-IE" sz="6600" u="sng">
                <a:solidFill>
                  <a:srgbClr val="3F3F3F"/>
                </a:solidFill>
                <a:hlinkClick r:id="rId6">
                  <a:extLst>
                    <a:ext uri="{A12FA001-AC4F-418D-AE19-62706E023703}">
                      <ahyp:hlinkClr val="tx"/>
                    </a:ext>
                  </a:extLst>
                </a:hlinkClick>
              </a:rPr>
              <a:t>https://food.cloud/</a:t>
            </a:r>
            <a:r>
              <a:rPr lang="en-IE" sz="6600">
                <a:solidFill>
                  <a:srgbClr val="3F3F3F"/>
                </a:solidFill>
              </a:rPr>
              <a:t> </a:t>
            </a:r>
            <a:endParaRPr sz="8400"/>
          </a:p>
          <a:p>
            <a:pPr indent="0" lvl="0" marL="0" rtl="0" algn="ctr">
              <a:lnSpc>
                <a:spcPct val="90000"/>
              </a:lnSpc>
              <a:spcBef>
                <a:spcPts val="1000"/>
              </a:spcBef>
              <a:spcAft>
                <a:spcPts val="0"/>
              </a:spcAft>
              <a:buClr>
                <a:schemeClr val="lt1"/>
              </a:buClr>
              <a:buSzPct val="42857"/>
              <a:buNone/>
            </a:pPr>
            <a:r>
              <a:t/>
            </a:r>
            <a:endParaRPr sz="8400">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descr="A picture containing person, person, indoor&#10;&#10;Description automatically generated" id="649" name="Google Shape;649;p36"/>
          <p:cNvPicPr preferRelativeResize="0"/>
          <p:nvPr>
            <p:ph idx="3" type="pic"/>
          </p:nvPr>
        </p:nvPicPr>
        <p:blipFill rotWithShape="1">
          <a:blip r:embed="rId3">
            <a:alphaModFix/>
          </a:blip>
          <a:srcRect b="0" l="11296" r="11297" t="0"/>
          <a:stretch/>
        </p:blipFill>
        <p:spPr>
          <a:xfrm>
            <a:off x="1590040" y="0"/>
            <a:ext cx="3550920" cy="6879132"/>
          </a:xfrm>
          <a:prstGeom prst="rect">
            <a:avLst/>
          </a:prstGeom>
          <a:noFill/>
          <a:ln>
            <a:noFill/>
          </a:ln>
        </p:spPr>
      </p:pic>
      <p:sp>
        <p:nvSpPr>
          <p:cNvPr id="650" name="Google Shape;650;p36"/>
          <p:cNvSpPr txBox="1"/>
          <p:nvPr/>
        </p:nvSpPr>
        <p:spPr>
          <a:xfrm>
            <a:off x="5404484" y="1480325"/>
            <a:ext cx="6549391" cy="27543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i="1" lang="en-IE" sz="4000">
                <a:solidFill>
                  <a:schemeClr val="lt1"/>
                </a:solidFill>
                <a:latin typeface="Calibri"/>
                <a:ea typeface="Calibri"/>
                <a:cs typeface="Calibri"/>
                <a:sym typeface="Calibri"/>
              </a:rPr>
              <a:t>Edistetään sosiaalista innovaatiota vastaamaan sosiaalisiin haasteisiin</a:t>
            </a:r>
            <a:endParaRPr i="1"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000"/>
              <a:buFont typeface="Arial"/>
              <a:buNone/>
            </a:pPr>
            <a:r>
              <a:t/>
            </a:r>
            <a:endParaRPr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800"/>
              <a:buFont typeface="Arial"/>
              <a:buNone/>
            </a:pPr>
            <a:r>
              <a:rPr b="1" lang="en-IE" sz="4800">
                <a:solidFill>
                  <a:schemeClr val="lt1"/>
                </a:solidFill>
                <a:latin typeface="Calibri"/>
                <a:ea typeface="Calibri"/>
                <a:cs typeface="Calibri"/>
                <a:sym typeface="Calibri"/>
              </a:rPr>
              <a:t>Tavoite</a:t>
            </a:r>
            <a:r>
              <a:rPr b="1" lang="en-IE" sz="4800">
                <a:solidFill>
                  <a:schemeClr val="lt1"/>
                </a:solidFill>
                <a:latin typeface="Calibri"/>
                <a:ea typeface="Calibri"/>
                <a:cs typeface="Calibri"/>
                <a:sym typeface="Calibri"/>
              </a:rPr>
              <a:t> 3 </a:t>
            </a:r>
            <a:endParaRPr/>
          </a:p>
          <a:p>
            <a:pPr indent="0" lvl="0" marL="0" marR="0" rtl="0" algn="l">
              <a:lnSpc>
                <a:spcPct val="90000"/>
              </a:lnSpc>
              <a:spcBef>
                <a:spcPts val="1000"/>
              </a:spcBef>
              <a:spcAft>
                <a:spcPts val="0"/>
              </a:spcAft>
              <a:buClr>
                <a:schemeClr val="lt1"/>
              </a:buClr>
              <a:buSzPts val="4400"/>
              <a:buFont typeface="Arial"/>
              <a:buNone/>
            </a:pPr>
            <a:r>
              <a:rPr lang="en-IE" sz="4400">
                <a:solidFill>
                  <a:schemeClr val="lt1"/>
                </a:solidFill>
                <a:latin typeface="Calibri"/>
                <a:ea typeface="Calibri"/>
                <a:cs typeface="Calibri"/>
                <a:sym typeface="Calibri"/>
              </a:rPr>
              <a:t>Terveyden ja hyvinvoinnin luominen</a:t>
            </a:r>
            <a:endParaRPr/>
          </a:p>
          <a:p>
            <a:pPr indent="0" lvl="0" marL="0" marR="0" rtl="0" algn="l">
              <a:lnSpc>
                <a:spcPct val="90000"/>
              </a:lnSpc>
              <a:spcBef>
                <a:spcPts val="1000"/>
              </a:spcBef>
              <a:spcAft>
                <a:spcPts val="0"/>
              </a:spcAft>
              <a:buClr>
                <a:schemeClr val="lt1"/>
              </a:buClr>
              <a:buSzPts val="6000"/>
              <a:buFont typeface="Arial"/>
              <a:buNone/>
            </a:pPr>
            <a:r>
              <a:t/>
            </a:r>
            <a:endParaRPr sz="60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37"/>
          <p:cNvSpPr txBox="1"/>
          <p:nvPr>
            <p:ph idx="1" type="body"/>
          </p:nvPr>
        </p:nvSpPr>
        <p:spPr>
          <a:xfrm>
            <a:off x="3757188" y="979425"/>
            <a:ext cx="8133389" cy="520651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CA146"/>
              </a:buClr>
              <a:buSzPts val="2400"/>
              <a:buNone/>
            </a:pPr>
            <a:r>
              <a:rPr b="1" lang="en-IE" u="sng">
                <a:solidFill>
                  <a:srgbClr val="4CA146"/>
                </a:solidFill>
                <a:hlinkClick r:id="rId3">
                  <a:extLst>
                    <a:ext uri="{A12FA001-AC4F-418D-AE19-62706E023703}">
                      <ahyp:hlinkClr val="tx"/>
                    </a:ext>
                  </a:extLst>
                </a:hlinkClick>
              </a:rPr>
              <a:t>Wellbeing </a:t>
            </a:r>
            <a:r>
              <a:rPr lang="en-IE"/>
              <a:t>tarpeisiin kuuluvat </a:t>
            </a:r>
            <a:r>
              <a:rPr b="1" lang="en-IE"/>
              <a:t>koulutus</a:t>
            </a:r>
            <a:r>
              <a:rPr lang="en-IE"/>
              <a:t> ja </a:t>
            </a:r>
            <a:r>
              <a:rPr b="1" lang="en-IE"/>
              <a:t>palvelut</a:t>
            </a:r>
            <a:r>
              <a:rPr lang="en-IE"/>
              <a:t>, joita tarjotaan esimerkiksi tuberkuloosin, lasten terveyden, immunisoinnin, HIV: n, mielenterveyden… Alle puolet maailman väestöstä kuuluu välttämättömien terveyspalvelujen piiriin.</a:t>
            </a:r>
            <a:endParaRPr/>
          </a:p>
          <a:p>
            <a:pPr indent="0" lvl="0" marL="0" rtl="0" algn="ctr">
              <a:lnSpc>
                <a:spcPct val="90000"/>
              </a:lnSpc>
              <a:spcBef>
                <a:spcPts val="1000"/>
              </a:spcBef>
              <a:spcAft>
                <a:spcPts val="0"/>
              </a:spcAft>
              <a:buClr>
                <a:srgbClr val="009FD8"/>
              </a:buClr>
              <a:buSzPts val="2400"/>
              <a:buNone/>
            </a:pPr>
            <a:r>
              <a:rPr b="1" lang="en-IE">
                <a:solidFill>
                  <a:srgbClr val="009FD8"/>
                </a:solidFill>
              </a:rPr>
              <a:t>Mielenterveys</a:t>
            </a:r>
            <a:r>
              <a:rPr b="1" lang="en-IE">
                <a:solidFill>
                  <a:srgbClr val="009FD8"/>
                </a:solidFill>
              </a:rPr>
              <a:t> </a:t>
            </a:r>
            <a:r>
              <a:rPr lang="en-IE">
                <a:solidFill>
                  <a:srgbClr val="3F3F3F"/>
                </a:solidFill>
              </a:rPr>
              <a:t>liittyy</a:t>
            </a:r>
            <a:r>
              <a:rPr lang="en-IE">
                <a:solidFill>
                  <a:srgbClr val="3F3F3F"/>
                </a:solidFill>
              </a:rPr>
              <a:t> fyysinen kunto, uni, ystävyyssuhteet, perhesuhteet, itsetunto, ajattelutapa. </a:t>
            </a:r>
            <a:r>
              <a:rPr b="1" i="1" lang="en-IE" u="sng">
                <a:solidFill>
                  <a:srgbClr val="3F3F3F"/>
                </a:solidFill>
                <a:hlinkClick r:id="rId4">
                  <a:extLst>
                    <a:ext uri="{A12FA001-AC4F-418D-AE19-62706E023703}">
                      <ahyp:hlinkClr val="tx"/>
                    </a:ext>
                  </a:extLst>
                </a:hlinkClick>
              </a:rPr>
              <a:t>Mental health types</a:t>
            </a:r>
            <a:r>
              <a:rPr b="1" lang="en-IE" u="sng">
                <a:solidFill>
                  <a:srgbClr val="3F3F3F"/>
                </a:solidFill>
                <a:hlinkClick r:id="rId5">
                  <a:extLst>
                    <a:ext uri="{A12FA001-AC4F-418D-AE19-62706E023703}">
                      <ahyp:hlinkClr val="tx"/>
                    </a:ext>
                  </a:extLst>
                </a:hlinkClick>
              </a:rPr>
              <a:t> </a:t>
            </a:r>
            <a:r>
              <a:rPr lang="en-IE">
                <a:solidFill>
                  <a:srgbClr val="3F3F3F"/>
                </a:solidFill>
              </a:rPr>
              <a:t>kuuluu ahdistuneisuus, masennus (ADHD), autismi, posttraumaattinen stressihäiriö (PTSD), skitsofrenia ja </a:t>
            </a:r>
            <a:r>
              <a:rPr lang="en-IE">
                <a:solidFill>
                  <a:srgbClr val="404040"/>
                </a:solidFill>
              </a:rPr>
              <a:t>and bi-polaarinen</a:t>
            </a:r>
            <a:r>
              <a:rPr lang="en-IE">
                <a:solidFill>
                  <a:srgbClr val="3F3F3F"/>
                </a:solidFill>
              </a:rPr>
              <a:t> häiriö. Jotkut mielenterveyshaasteet voivat saada ihmiset tekemään asioita, jotka vahingoittavat heidän kehoaan,</a:t>
            </a:r>
            <a:r>
              <a:rPr b="0" i="0" lang="en-IE">
                <a:solidFill>
                  <a:srgbClr val="3F3F3F"/>
                </a:solidFill>
              </a:rPr>
              <a:t> </a:t>
            </a:r>
            <a:r>
              <a:rPr lang="en-IE">
                <a:solidFill>
                  <a:srgbClr val="3F3F3F"/>
                </a:solidFill>
              </a:rPr>
              <a:t>kuten</a:t>
            </a:r>
            <a:r>
              <a:rPr b="0" i="0" lang="en-IE">
                <a:solidFill>
                  <a:srgbClr val="3F3F3F"/>
                </a:solidFill>
              </a:rPr>
              <a:t> </a:t>
            </a:r>
            <a:r>
              <a:rPr b="1" i="0" lang="en-IE" u="sng">
                <a:solidFill>
                  <a:srgbClr val="3F3F3F"/>
                </a:solidFill>
              </a:rPr>
              <a:t>self harm</a:t>
            </a:r>
            <a:r>
              <a:rPr b="1" i="0" lang="en-IE">
                <a:solidFill>
                  <a:srgbClr val="3F3F3F"/>
                </a:solidFill>
              </a:rPr>
              <a:t> </a:t>
            </a:r>
            <a:r>
              <a:rPr lang="en-IE">
                <a:solidFill>
                  <a:srgbClr val="3F3F3F"/>
                </a:solidFill>
              </a:rPr>
              <a:t>tai</a:t>
            </a:r>
            <a:r>
              <a:rPr b="0" i="0" lang="en-IE">
                <a:solidFill>
                  <a:srgbClr val="3F3F3F"/>
                </a:solidFill>
              </a:rPr>
              <a:t> </a:t>
            </a:r>
            <a:r>
              <a:rPr lang="en-IE">
                <a:solidFill>
                  <a:srgbClr val="3F3F3F"/>
                </a:solidFill>
              </a:rPr>
              <a:t>syömishäiriöt kuten</a:t>
            </a:r>
            <a:r>
              <a:rPr b="0" i="0" lang="en-IE">
                <a:solidFill>
                  <a:srgbClr val="3F3F3F"/>
                </a:solidFill>
              </a:rPr>
              <a:t> </a:t>
            </a:r>
            <a:r>
              <a:rPr b="0" i="0" lang="en-IE">
                <a:solidFill>
                  <a:srgbClr val="3F3F3F"/>
                </a:solidFill>
                <a:latin typeface="Arial"/>
                <a:ea typeface="Arial"/>
                <a:cs typeface="Arial"/>
                <a:sym typeface="Arial"/>
              </a:rPr>
              <a:t>anorexia </a:t>
            </a:r>
            <a:r>
              <a:rPr lang="en-IE">
                <a:solidFill>
                  <a:srgbClr val="3F3F3F"/>
                </a:solidFill>
                <a:latin typeface="Arial"/>
                <a:ea typeface="Arial"/>
                <a:cs typeface="Arial"/>
                <a:sym typeface="Arial"/>
              </a:rPr>
              <a:t>tai</a:t>
            </a:r>
            <a:r>
              <a:rPr b="0" i="0" lang="en-IE">
                <a:solidFill>
                  <a:srgbClr val="3F3F3F"/>
                </a:solidFill>
                <a:latin typeface="Arial"/>
                <a:ea typeface="Arial"/>
                <a:cs typeface="Arial"/>
                <a:sym typeface="Arial"/>
              </a:rPr>
              <a:t> bulimia. </a:t>
            </a:r>
            <a:endParaRPr/>
          </a:p>
          <a:p>
            <a:pPr indent="0" lvl="0" marL="0" rtl="0" algn="ctr">
              <a:lnSpc>
                <a:spcPct val="90000"/>
              </a:lnSpc>
              <a:spcBef>
                <a:spcPts val="1000"/>
              </a:spcBef>
              <a:spcAft>
                <a:spcPts val="0"/>
              </a:spcAft>
              <a:buClr>
                <a:srgbClr val="4CA146"/>
              </a:buClr>
              <a:buSzPts val="2400"/>
              <a:buNone/>
            </a:pPr>
            <a:r>
              <a:rPr b="1" lang="en-IE">
                <a:solidFill>
                  <a:srgbClr val="4CA146"/>
                </a:solidFill>
              </a:rPr>
              <a:t>COVIDin v</a:t>
            </a:r>
            <a:r>
              <a:rPr b="1" lang="en-IE">
                <a:solidFill>
                  <a:srgbClr val="4CA146"/>
                </a:solidFill>
              </a:rPr>
              <a:t>aikutukset</a:t>
            </a:r>
            <a:r>
              <a:rPr b="1" lang="en-IE">
                <a:solidFill>
                  <a:srgbClr val="4CA146"/>
                </a:solidFill>
              </a:rPr>
              <a:t> </a:t>
            </a:r>
            <a:r>
              <a:rPr lang="en-IE">
                <a:solidFill>
                  <a:srgbClr val="3F3F3F"/>
                </a:solidFill>
              </a:rPr>
              <a:t>on keskeyttänyt lapsuusiän </a:t>
            </a:r>
            <a:r>
              <a:rPr b="1" lang="en-IE">
                <a:solidFill>
                  <a:srgbClr val="3F3F3F"/>
                </a:solidFill>
              </a:rPr>
              <a:t>rokotukset</a:t>
            </a:r>
            <a:r>
              <a:rPr lang="en-IE">
                <a:solidFill>
                  <a:srgbClr val="3F3F3F"/>
                </a:solidFill>
              </a:rPr>
              <a:t> noin 70 maassa.</a:t>
            </a:r>
            <a:r>
              <a:rPr lang="en-IE">
                <a:solidFill>
                  <a:srgbClr val="3F3F3F"/>
                </a:solidFill>
              </a:rPr>
              <a:t> </a:t>
            </a:r>
            <a:r>
              <a:rPr lang="en-IE">
                <a:solidFill>
                  <a:srgbClr val="3F3F3F"/>
                </a:solidFill>
              </a:rPr>
              <a:t>Tarttuva tauti, kuten malaria, lisääntyy 100 prosenttiin palvelun peruuttamisen vuoksi.</a:t>
            </a:r>
            <a:endParaRPr/>
          </a:p>
          <a:p>
            <a:pPr indent="0" lvl="0" marL="0" rtl="0" algn="l">
              <a:lnSpc>
                <a:spcPct val="90000"/>
              </a:lnSpc>
              <a:spcBef>
                <a:spcPts val="1000"/>
              </a:spcBef>
              <a:spcAft>
                <a:spcPts val="0"/>
              </a:spcAft>
              <a:buClr>
                <a:schemeClr val="dk1"/>
              </a:buClr>
              <a:buSzPts val="2400"/>
              <a:buNone/>
            </a:pPr>
            <a:r>
              <a:t/>
            </a:r>
            <a:endParaRPr b="1">
              <a:solidFill>
                <a:srgbClr val="3F3F3F"/>
              </a:solidFill>
            </a:endParaRPr>
          </a:p>
        </p:txBody>
      </p:sp>
      <p:sp>
        <p:nvSpPr>
          <p:cNvPr id="656" name="Google Shape;656;p37"/>
          <p:cNvSpPr txBox="1"/>
          <p:nvPr/>
        </p:nvSpPr>
        <p:spPr>
          <a:xfrm>
            <a:off x="3966827" y="189672"/>
            <a:ext cx="7923750" cy="697353"/>
          </a:xfrm>
          <a:prstGeom prst="rect">
            <a:avLst/>
          </a:prstGeom>
          <a:noFill/>
          <a:ln>
            <a:noFill/>
          </a:ln>
        </p:spPr>
        <p:txBody>
          <a:bodyPr anchorCtr="0" anchor="t" bIns="45700" lIns="91425" spcFirstLastPara="1" rIns="91425" wrap="square" tIns="45700">
            <a:normAutofit fontScale="77500"/>
          </a:bodyPr>
          <a:lstStyle/>
          <a:p>
            <a:pPr indent="0" lvl="0" marL="0" marR="0" rtl="0" algn="ctr">
              <a:lnSpc>
                <a:spcPct val="90000"/>
              </a:lnSpc>
              <a:spcBef>
                <a:spcPts val="0"/>
              </a:spcBef>
              <a:spcAft>
                <a:spcPts val="0"/>
              </a:spcAft>
              <a:buClr>
                <a:srgbClr val="ED2A59"/>
              </a:buClr>
              <a:buSzPct val="100000"/>
              <a:buFont typeface="Arial"/>
              <a:buNone/>
            </a:pPr>
            <a:r>
              <a:rPr b="1" lang="en-IE" sz="3600">
                <a:solidFill>
                  <a:srgbClr val="ED2A59"/>
                </a:solidFill>
                <a:latin typeface="Calibri"/>
                <a:ea typeface="Calibri"/>
                <a:cs typeface="Calibri"/>
                <a:sym typeface="Calibri"/>
              </a:rPr>
              <a:t>Sosiaalisen innovaation mahdollisuudet</a:t>
            </a:r>
            <a:r>
              <a:rPr b="1" lang="en-IE" sz="3600">
                <a:solidFill>
                  <a:srgbClr val="ED2A59"/>
                </a:solidFill>
                <a:latin typeface="Calibri"/>
                <a:ea typeface="Calibri"/>
                <a:cs typeface="Calibri"/>
                <a:sym typeface="Calibri"/>
              </a:rPr>
              <a:t> </a:t>
            </a:r>
            <a:r>
              <a:rPr b="1" lang="en-IE" sz="3600">
                <a:solidFill>
                  <a:srgbClr val="4CA146"/>
                </a:solidFill>
                <a:latin typeface="Calibri"/>
                <a:ea typeface="Calibri"/>
                <a:cs typeface="Calibri"/>
                <a:sym typeface="Calibri"/>
              </a:rPr>
              <a:t>Hyvinvointi</a:t>
            </a:r>
            <a:endParaRPr/>
          </a:p>
        </p:txBody>
      </p:sp>
      <p:pic>
        <p:nvPicPr>
          <p:cNvPr descr="A picture containing person, person, indoor&#10;&#10;Description automatically generated" id="657" name="Google Shape;657;p37"/>
          <p:cNvPicPr preferRelativeResize="0"/>
          <p:nvPr/>
        </p:nvPicPr>
        <p:blipFill rotWithShape="1">
          <a:blip r:embed="rId6">
            <a:alphaModFix/>
          </a:blip>
          <a:srcRect b="0" l="0" r="0" t="0"/>
          <a:stretch/>
        </p:blipFill>
        <p:spPr>
          <a:xfrm>
            <a:off x="0" y="1104523"/>
            <a:ext cx="3471012" cy="5206518"/>
          </a:xfrm>
          <a:prstGeom prst="rect">
            <a:avLst/>
          </a:prstGeom>
          <a:noFill/>
          <a:ln>
            <a:noFill/>
          </a:ln>
        </p:spPr>
      </p:pic>
      <p:pic>
        <p:nvPicPr>
          <p:cNvPr id="658" name="Google Shape;658;p37"/>
          <p:cNvPicPr preferRelativeResize="0"/>
          <p:nvPr/>
        </p:nvPicPr>
        <p:blipFill>
          <a:blip r:embed="rId7">
            <a:alphaModFix/>
          </a:blip>
          <a:stretch>
            <a:fillRect/>
          </a:stretch>
        </p:blipFill>
        <p:spPr>
          <a:xfrm>
            <a:off x="3623412" y="6338343"/>
            <a:ext cx="1112733" cy="36725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38"/>
          <p:cNvSpPr txBox="1"/>
          <p:nvPr>
            <p:ph idx="1" type="body"/>
          </p:nvPr>
        </p:nvSpPr>
        <p:spPr>
          <a:xfrm>
            <a:off x="3797700" y="1500899"/>
            <a:ext cx="8133300" cy="458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1" lang="en-IE" sz="2200">
                <a:solidFill>
                  <a:srgbClr val="3F3F3F"/>
                </a:solidFill>
              </a:rPr>
              <a:t>Terveys- ja hoitosektoria ovat ohjaaneet huipputeknologiat </a:t>
            </a:r>
            <a:r>
              <a:rPr lang="en-IE" sz="2200">
                <a:solidFill>
                  <a:srgbClr val="3F3F3F"/>
                </a:solidFill>
              </a:rPr>
              <a:t>(medtech, biotekniikka, tarkkuuslääketiede)</a:t>
            </a:r>
            <a:r>
              <a:rPr b="1" lang="en-IE" sz="2200">
                <a:solidFill>
                  <a:srgbClr val="3F3F3F"/>
                </a:solidFill>
              </a:rPr>
              <a:t>. E</a:t>
            </a:r>
            <a:r>
              <a:rPr b="1" lang="en-IE" sz="2200">
                <a:solidFill>
                  <a:srgbClr val="3F3F3F"/>
                </a:solidFill>
              </a:rPr>
              <a:t>delleen </a:t>
            </a:r>
            <a:r>
              <a:rPr b="1" lang="en-IE" sz="2200">
                <a:solidFill>
                  <a:srgbClr val="3F3F3F"/>
                </a:solidFill>
              </a:rPr>
              <a:t>tarvitaan digitaalisia sosiaalisia innovaatioita tukkimaan </a:t>
            </a:r>
            <a:r>
              <a:rPr b="1" lang="en-IE" sz="2200">
                <a:solidFill>
                  <a:srgbClr val="3F3F3F"/>
                </a:solidFill>
              </a:rPr>
              <a:t>aukot </a:t>
            </a:r>
            <a:r>
              <a:rPr b="1" lang="en-IE" sz="2200">
                <a:solidFill>
                  <a:srgbClr val="3F3F3F"/>
                </a:solidFill>
              </a:rPr>
              <a:t>markki-</a:t>
            </a:r>
            <a:endParaRPr b="1" sz="2200">
              <a:solidFill>
                <a:srgbClr val="3F3F3F"/>
              </a:solidFill>
            </a:endParaRPr>
          </a:p>
          <a:p>
            <a:pPr indent="0" lvl="0" marL="0" rtl="0" algn="l">
              <a:lnSpc>
                <a:spcPct val="90000"/>
              </a:lnSpc>
              <a:spcBef>
                <a:spcPts val="0"/>
              </a:spcBef>
              <a:spcAft>
                <a:spcPts val="0"/>
              </a:spcAft>
              <a:buClr>
                <a:srgbClr val="3F3F3F"/>
              </a:buClr>
              <a:buSzPts val="2400"/>
              <a:buNone/>
            </a:pPr>
            <a:r>
              <a:rPr b="1" lang="en-IE" sz="2200">
                <a:solidFill>
                  <a:srgbClr val="3F3F3F"/>
                </a:solidFill>
              </a:rPr>
              <a:t>noilla helpommin saatavilla olevalla, vaihtoehtoisella tavalla.</a:t>
            </a:r>
            <a:endParaRPr sz="2200"/>
          </a:p>
          <a:p>
            <a:pPr indent="-330200" lvl="0" marL="342900" rtl="0" algn="l">
              <a:lnSpc>
                <a:spcPct val="90000"/>
              </a:lnSpc>
              <a:spcBef>
                <a:spcPts val="1000"/>
              </a:spcBef>
              <a:spcAft>
                <a:spcPts val="0"/>
              </a:spcAft>
              <a:buClr>
                <a:srgbClr val="3F3F3F"/>
              </a:buClr>
              <a:buSzPts val="2200"/>
              <a:buFont typeface="Arial"/>
              <a:buChar char="•"/>
            </a:pPr>
            <a:r>
              <a:rPr b="1" i="1" lang="en-IE" sz="2200">
                <a:solidFill>
                  <a:srgbClr val="3F3F3F"/>
                </a:solidFill>
              </a:rPr>
              <a:t>Muokattavien</a:t>
            </a:r>
            <a:r>
              <a:rPr lang="en-IE" sz="2200">
                <a:solidFill>
                  <a:srgbClr val="3F3F3F"/>
                </a:solidFill>
              </a:rPr>
              <a:t> ja </a:t>
            </a:r>
            <a:r>
              <a:rPr b="1" i="1" lang="en-IE" sz="2200">
                <a:solidFill>
                  <a:srgbClr val="3F3F3F"/>
                </a:solidFill>
              </a:rPr>
              <a:t>edullisten </a:t>
            </a:r>
            <a:r>
              <a:rPr lang="en-IE" sz="2200">
                <a:solidFill>
                  <a:srgbClr val="3F3F3F"/>
                </a:solidFill>
              </a:rPr>
              <a:t>ratkaisujen puute haittaa sairaiden ja pitkäaikaispotilaiden </a:t>
            </a:r>
            <a:r>
              <a:rPr lang="en-IE" sz="2200">
                <a:solidFill>
                  <a:srgbClr val="3F3F3F"/>
                </a:solidFill>
              </a:rPr>
              <a:t>terveydentilaa</a:t>
            </a:r>
            <a:r>
              <a:rPr lang="en-IE" sz="2200">
                <a:solidFill>
                  <a:srgbClr val="3F3F3F"/>
                </a:solidFill>
              </a:rPr>
              <a:t>.</a:t>
            </a:r>
            <a:endParaRPr sz="2200"/>
          </a:p>
          <a:p>
            <a:pPr indent="-330200" lvl="0" marL="342900" rtl="0" algn="l">
              <a:lnSpc>
                <a:spcPct val="90000"/>
              </a:lnSpc>
              <a:spcBef>
                <a:spcPts val="1000"/>
              </a:spcBef>
              <a:spcAft>
                <a:spcPts val="0"/>
              </a:spcAft>
              <a:buClr>
                <a:srgbClr val="3F3F3F"/>
              </a:buClr>
              <a:buSzPts val="2200"/>
              <a:buFont typeface="Arial"/>
              <a:buChar char="•"/>
            </a:pPr>
            <a:r>
              <a:rPr lang="en-IE" sz="2200">
                <a:solidFill>
                  <a:srgbClr val="3F3F3F"/>
                </a:solidFill>
              </a:rPr>
              <a:t>Tarvitaan </a:t>
            </a:r>
            <a:r>
              <a:rPr b="1" lang="en-IE" sz="2200">
                <a:solidFill>
                  <a:srgbClr val="3F3F3F"/>
                </a:solidFill>
              </a:rPr>
              <a:t>tietojenvaihtoa</a:t>
            </a:r>
            <a:r>
              <a:rPr lang="en-IE" sz="2200">
                <a:solidFill>
                  <a:srgbClr val="3F3F3F"/>
                </a:solidFill>
              </a:rPr>
              <a:t> ja </a:t>
            </a:r>
            <a:r>
              <a:rPr b="1" lang="en-IE" sz="2200">
                <a:solidFill>
                  <a:srgbClr val="3F3F3F"/>
                </a:solidFill>
              </a:rPr>
              <a:t>potilastietojen digitointia</a:t>
            </a:r>
            <a:r>
              <a:rPr lang="en-IE" sz="2200">
                <a:solidFill>
                  <a:srgbClr val="3F3F3F"/>
                </a:solidFill>
              </a:rPr>
              <a:t>. DSI on sitoutunut avoimuuteen, yksityisyyteen, etiikkaan ja positiivisiin sosiaalisiin vaikutuksiin, joka on täydellinen tälle alueelle.</a:t>
            </a:r>
            <a:endParaRPr sz="2200"/>
          </a:p>
          <a:p>
            <a:pPr indent="-330200" lvl="0" marL="342900" rtl="0" algn="l">
              <a:lnSpc>
                <a:spcPct val="90000"/>
              </a:lnSpc>
              <a:spcBef>
                <a:spcPts val="1000"/>
              </a:spcBef>
              <a:spcAft>
                <a:spcPts val="0"/>
              </a:spcAft>
              <a:buClr>
                <a:srgbClr val="3F3F3F"/>
              </a:buClr>
              <a:buSzPts val="2200"/>
              <a:buFont typeface="Arial"/>
              <a:buChar char="•"/>
            </a:pPr>
            <a:r>
              <a:rPr b="1" lang="en-IE" sz="2200">
                <a:solidFill>
                  <a:srgbClr val="3F3F3F"/>
                </a:solidFill>
              </a:rPr>
              <a:t>Harvinaisten sairauksien hoidon kehittämiseen</a:t>
            </a:r>
            <a:r>
              <a:rPr lang="en-IE" sz="2200">
                <a:solidFill>
                  <a:srgbClr val="3F3F3F"/>
                </a:solidFill>
              </a:rPr>
              <a:t> tarkoitettujen varojen puute. Digitaalisen tekniikan avulla harvinaisia sairauksia sairastavat ihmiset voivat kokoontua tavalla, joka oli aiemmin mahdotonta.</a:t>
            </a:r>
            <a:endParaRPr b="1" sz="2200">
              <a:solidFill>
                <a:srgbClr val="3F3F3F"/>
              </a:solidFill>
            </a:endParaRPr>
          </a:p>
        </p:txBody>
      </p:sp>
      <p:sp>
        <p:nvSpPr>
          <p:cNvPr id="664" name="Google Shape;664;p38"/>
          <p:cNvSpPr txBox="1"/>
          <p:nvPr/>
        </p:nvSpPr>
        <p:spPr>
          <a:xfrm>
            <a:off x="4427100" y="0"/>
            <a:ext cx="6874500" cy="1436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b="1" lang="en-IE" sz="3600">
                <a:solidFill>
                  <a:srgbClr val="ED2A59"/>
                </a:solidFill>
                <a:latin typeface="Calibri"/>
                <a:ea typeface="Calibri"/>
                <a:cs typeface="Calibri"/>
                <a:sym typeface="Calibri"/>
              </a:rPr>
              <a:t>Sosiaalisen innovaation mahdollisuudet</a:t>
            </a:r>
            <a:endParaRPr b="1" sz="3600">
              <a:solidFill>
                <a:srgbClr val="ED2A59"/>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100"/>
              <a:buFont typeface="Arial"/>
              <a:buNone/>
            </a:pPr>
            <a:r>
              <a:rPr b="1" lang="en-IE" sz="3600">
                <a:solidFill>
                  <a:srgbClr val="ED2A59"/>
                </a:solidFill>
                <a:latin typeface="Calibri"/>
                <a:ea typeface="Calibri"/>
                <a:cs typeface="Calibri"/>
                <a:sym typeface="Calibri"/>
              </a:rPr>
              <a:t>  Terveys ja hyvinvointi</a:t>
            </a:r>
            <a:endParaRPr b="1" sz="3600">
              <a:solidFill>
                <a:srgbClr val="ED2A59"/>
              </a:solidFill>
              <a:latin typeface="Calibri"/>
              <a:ea typeface="Calibri"/>
              <a:cs typeface="Calibri"/>
              <a:sym typeface="Calibri"/>
            </a:endParaRPr>
          </a:p>
        </p:txBody>
      </p:sp>
      <p:sp>
        <p:nvSpPr>
          <p:cNvPr id="665" name="Google Shape;665;p38"/>
          <p:cNvSpPr txBox="1"/>
          <p:nvPr/>
        </p:nvSpPr>
        <p:spPr>
          <a:xfrm>
            <a:off x="4264182" y="6147303"/>
            <a:ext cx="3213900" cy="38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800">
                <a:solidFill>
                  <a:schemeClr val="dk1"/>
                </a:solidFill>
                <a:latin typeface="Calibri"/>
                <a:ea typeface="Calibri"/>
                <a:cs typeface="Calibri"/>
                <a:sym typeface="Calibri"/>
              </a:rPr>
              <a:t>Read </a:t>
            </a:r>
            <a:r>
              <a:rPr lang="en-IE" sz="1800" u="sng">
                <a:solidFill>
                  <a:schemeClr val="dk1"/>
                </a:solidFill>
                <a:latin typeface="Calibri"/>
                <a:ea typeface="Calibri"/>
                <a:cs typeface="Calibri"/>
                <a:sym typeface="Calibri"/>
                <a:hlinkClick r:id="rId3">
                  <a:extLst>
                    <a:ext uri="{A12FA001-AC4F-418D-AE19-62706E023703}">
                      <ahyp:hlinkClr val="tx"/>
                    </a:ext>
                  </a:extLst>
                </a:hlinkClick>
              </a:rPr>
              <a:t>More</a:t>
            </a:r>
            <a:r>
              <a:rPr lang="en-IE" sz="1800">
                <a:solidFill>
                  <a:schemeClr val="dk1"/>
                </a:solidFill>
                <a:latin typeface="Calibri"/>
                <a:ea typeface="Calibri"/>
                <a:cs typeface="Calibri"/>
                <a:sym typeface="Calibri"/>
              </a:rPr>
              <a:t> </a:t>
            </a:r>
            <a:endParaRPr/>
          </a:p>
        </p:txBody>
      </p:sp>
      <p:pic>
        <p:nvPicPr>
          <p:cNvPr descr="A person and person holding a baby&#10;&#10;Description automatically generated with low confidence" id="666" name="Google Shape;666;p38"/>
          <p:cNvPicPr preferRelativeResize="0"/>
          <p:nvPr/>
        </p:nvPicPr>
        <p:blipFill rotWithShape="1">
          <a:blip r:embed="rId4">
            <a:alphaModFix/>
          </a:blip>
          <a:srcRect b="0" l="0" r="0" t="0"/>
          <a:stretch/>
        </p:blipFill>
        <p:spPr>
          <a:xfrm>
            <a:off x="27159" y="887025"/>
            <a:ext cx="3471012" cy="520651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39"/>
          <p:cNvSpPr txBox="1"/>
          <p:nvPr>
            <p:ph idx="1" type="body"/>
          </p:nvPr>
        </p:nvSpPr>
        <p:spPr>
          <a:xfrm>
            <a:off x="3757188" y="108642"/>
            <a:ext cx="8320135"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lang="en-IE" sz="2300">
                <a:solidFill>
                  <a:srgbClr val="ED2A59"/>
                </a:solidFill>
              </a:rPr>
              <a:t>Virtuaalitodellisuus</a:t>
            </a:r>
            <a:r>
              <a:rPr b="1" lang="en-IE" sz="2300">
                <a:solidFill>
                  <a:srgbClr val="ED2A59"/>
                </a:solidFill>
              </a:rPr>
              <a:t> (VR) </a:t>
            </a:r>
            <a:r>
              <a:rPr lang="en-IE" sz="2300">
                <a:solidFill>
                  <a:srgbClr val="3F3F3F"/>
                </a:solidFill>
              </a:rPr>
              <a:t>erityisesti lapsille, joilla rajoittunut </a:t>
            </a:r>
            <a:r>
              <a:rPr lang="en-IE" sz="2300">
                <a:solidFill>
                  <a:srgbClr val="3F3F3F"/>
                </a:solidFill>
              </a:rPr>
              <a:t>liikkuvuus</a:t>
            </a:r>
            <a:r>
              <a:rPr lang="en-IE" sz="2300">
                <a:solidFill>
                  <a:srgbClr val="3F3F3F"/>
                </a:solidFill>
              </a:rPr>
              <a:t>  ja viettävät pitkiä aikoja sairaalassa. Yhdistään VR ja pelit potilaiden yksilöllisten hoitojen kehittämiseksi.</a:t>
            </a:r>
            <a:r>
              <a:rPr i="1" lang="en-IE" sz="2300">
                <a:solidFill>
                  <a:srgbClr val="3F3F3F"/>
                </a:solidFill>
              </a:rPr>
              <a:t> </a:t>
            </a:r>
            <a:r>
              <a:rPr b="1" i="1" lang="en-IE" sz="2300" u="sng">
                <a:solidFill>
                  <a:srgbClr val="009FD8"/>
                </a:solidFill>
                <a:hlinkClick r:id="rId3">
                  <a:extLst>
                    <a:ext uri="{A12FA001-AC4F-418D-AE19-62706E023703}">
                      <ahyp:hlinkClr val="tx"/>
                    </a:ext>
                  </a:extLst>
                </a:hlinkClick>
              </a:rPr>
              <a:t>TOMMI</a:t>
            </a:r>
            <a:r>
              <a:rPr lang="en-IE" sz="2300">
                <a:solidFill>
                  <a:srgbClr val="3F3F3F"/>
                </a:solidFill>
              </a:rPr>
              <a:t> </a:t>
            </a:r>
            <a:r>
              <a:rPr lang="en-IE" sz="2300">
                <a:solidFill>
                  <a:srgbClr val="3F3F3F"/>
                </a:solidFill>
              </a:rPr>
              <a:t>on virtuaalitodellisuuspeli (VR), joka on suunniteltu parantamaan potilaan kokemusta hoidon aikana vähentämällä ahdistusta ja kipua.</a:t>
            </a:r>
            <a:endParaRPr sz="2300"/>
          </a:p>
          <a:p>
            <a:pPr indent="0" lvl="0" marL="0" rtl="0" algn="l">
              <a:lnSpc>
                <a:spcPct val="90000"/>
              </a:lnSpc>
              <a:spcBef>
                <a:spcPts val="1000"/>
              </a:spcBef>
              <a:spcAft>
                <a:spcPts val="0"/>
              </a:spcAft>
              <a:buClr>
                <a:srgbClr val="009FD8"/>
              </a:buClr>
              <a:buSzPts val="2400"/>
              <a:buNone/>
            </a:pPr>
            <a:r>
              <a:rPr b="1" i="1" lang="en-IE" sz="2300" u="sng">
                <a:solidFill>
                  <a:srgbClr val="009FD8"/>
                </a:solidFill>
                <a:hlinkClick r:id="rId4">
                  <a:extLst>
                    <a:ext uri="{A12FA001-AC4F-418D-AE19-62706E023703}">
                      <ahyp:hlinkClr val="tx"/>
                    </a:ext>
                  </a:extLst>
                </a:hlinkClick>
              </a:rPr>
              <a:t>Cancer Research UK </a:t>
            </a:r>
            <a:r>
              <a:rPr lang="en-IE" sz="2300"/>
              <a:t>käyttää pelejä 'Play to Cure Genes in Space' osallistumaan tietojen keräämiseen ja analysointiin tutkimusta varten Big Datan, Open Datan, esineiden internetin käyttöä reaaliaikaiseen seurantaan, avoimuuden lisäämiseen ja hankintapalveluihin.</a:t>
            </a:r>
            <a:endParaRPr sz="2300"/>
          </a:p>
          <a:p>
            <a:pPr indent="0" lvl="0" marL="0" rtl="0" algn="l">
              <a:lnSpc>
                <a:spcPct val="90000"/>
              </a:lnSpc>
              <a:spcBef>
                <a:spcPts val="1000"/>
              </a:spcBef>
              <a:spcAft>
                <a:spcPts val="0"/>
              </a:spcAft>
              <a:buClr>
                <a:srgbClr val="ED2A59"/>
              </a:buClr>
              <a:buSzPts val="2400"/>
              <a:buNone/>
            </a:pPr>
            <a:r>
              <a:rPr b="1" lang="en-IE" sz="2300">
                <a:solidFill>
                  <a:srgbClr val="ED2A59"/>
                </a:solidFill>
              </a:rPr>
              <a:t>Web, Mobile Technologies &amp; Platforms</a:t>
            </a:r>
            <a:r>
              <a:rPr b="1" lang="en-IE" sz="2300">
                <a:solidFill>
                  <a:srgbClr val="ED2A59"/>
                </a:solidFill>
              </a:rPr>
              <a:t> </a:t>
            </a:r>
            <a:r>
              <a:rPr lang="en-IE" sz="2300">
                <a:solidFill>
                  <a:srgbClr val="3F3F3F"/>
                </a:solidFill>
              </a:rPr>
              <a:t>käytetään viestintään ja yhteistyöhön useiden sidosryhmien välillä. Sallii korkealaatuisen reaaliaikaisen tiedon seurannan sairauksien ehkäisemiseksi ja tutkimuksen tukemiseksi. </a:t>
            </a:r>
            <a:r>
              <a:rPr b="1" lang="en-IE" sz="2300" u="sng">
                <a:solidFill>
                  <a:srgbClr val="009FD8"/>
                </a:solidFill>
                <a:hlinkClick r:id="rId5">
                  <a:extLst>
                    <a:ext uri="{A12FA001-AC4F-418D-AE19-62706E023703}">
                      <ahyp:hlinkClr val="tx"/>
                    </a:ext>
                  </a:extLst>
                </a:hlinkClick>
              </a:rPr>
              <a:t>Cloud-R HAE </a:t>
            </a:r>
            <a:r>
              <a:rPr lang="en-IE" sz="2300">
                <a:solidFill>
                  <a:srgbClr val="3F3F3F"/>
                </a:solidFill>
              </a:rPr>
              <a:t>(electronic record of Angioedema attacks) </a:t>
            </a:r>
            <a:r>
              <a:rPr lang="en-IE" sz="2300">
                <a:solidFill>
                  <a:srgbClr val="3F3F3F"/>
                </a:solidFill>
              </a:rPr>
              <a:t>antaa potilas- ja lääkäriyhteisöille mahdollisuuden osallistua aktiivisesti avoimen tietojoukon luomiseen tämän hyvin harvinaisen taudin tutkimuksen tukemiseksi.</a:t>
            </a:r>
            <a:endParaRPr sz="2300"/>
          </a:p>
          <a:p>
            <a:pPr indent="0" lvl="0" marL="0" rtl="0" algn="l">
              <a:lnSpc>
                <a:spcPct val="90000"/>
              </a:lnSpc>
              <a:spcBef>
                <a:spcPts val="1000"/>
              </a:spcBef>
              <a:spcAft>
                <a:spcPts val="0"/>
              </a:spcAft>
              <a:buClr>
                <a:srgbClr val="ED2A59"/>
              </a:buClr>
              <a:buSzPts val="2400"/>
              <a:buNone/>
            </a:pPr>
            <a:r>
              <a:rPr b="1" lang="en-IE" sz="2300">
                <a:solidFill>
                  <a:srgbClr val="ED2A59"/>
                </a:solidFill>
              </a:rPr>
              <a:t>3D-tulostus tukee</a:t>
            </a:r>
            <a:r>
              <a:rPr b="1" lang="en-IE" sz="2300">
                <a:solidFill>
                  <a:srgbClr val="ED2A59"/>
                </a:solidFill>
              </a:rPr>
              <a:t> </a:t>
            </a:r>
            <a:r>
              <a:rPr lang="en-IE" sz="2300">
                <a:solidFill>
                  <a:srgbClr val="3F3F3F"/>
                </a:solidFill>
              </a:rPr>
              <a:t>kehitystä</a:t>
            </a:r>
            <a:r>
              <a:rPr lang="en-IE" sz="2300">
                <a:solidFill>
                  <a:srgbClr val="3F3F3F"/>
                </a:solidFill>
              </a:rPr>
              <a:t> </a:t>
            </a:r>
            <a:r>
              <a:rPr b="1" i="1" lang="en-IE" sz="2300" u="sng">
                <a:solidFill>
                  <a:srgbClr val="3F3F3F"/>
                </a:solidFill>
                <a:hlinkClick r:id="rId6">
                  <a:extLst>
                    <a:ext uri="{A12FA001-AC4F-418D-AE19-62706E023703}">
                      <ahyp:hlinkClr val="tx"/>
                    </a:ext>
                  </a:extLst>
                </a:hlinkClick>
              </a:rPr>
              <a:t>customised prosthetics</a:t>
            </a:r>
            <a:r>
              <a:rPr b="1" i="1" lang="en-IE" sz="2300">
                <a:solidFill>
                  <a:srgbClr val="3F3F3F"/>
                </a:solidFill>
              </a:rPr>
              <a:t>,</a:t>
            </a:r>
            <a:r>
              <a:rPr b="1" i="1" lang="en-IE" sz="2300">
                <a:solidFill>
                  <a:srgbClr val="ED2A59"/>
                </a:solidFill>
              </a:rPr>
              <a:t> </a:t>
            </a:r>
            <a:r>
              <a:rPr lang="en-IE" sz="2300">
                <a:solidFill>
                  <a:srgbClr val="3F3F3F"/>
                </a:solidFill>
              </a:rPr>
              <a:t>elektronisten laitteiden prototyyppien valmistus.</a:t>
            </a:r>
            <a:endParaRPr sz="2300"/>
          </a:p>
        </p:txBody>
      </p:sp>
      <p:sp>
        <p:nvSpPr>
          <p:cNvPr id="672" name="Google Shape;672;p39"/>
          <p:cNvSpPr txBox="1"/>
          <p:nvPr/>
        </p:nvSpPr>
        <p:spPr>
          <a:xfrm>
            <a:off x="-180366" y="343130"/>
            <a:ext cx="3855367" cy="697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b="1" lang="en-IE" sz="3600">
                <a:solidFill>
                  <a:srgbClr val="3F3F3F"/>
                </a:solidFill>
                <a:latin typeface="Calibri"/>
                <a:ea typeface="Calibri"/>
                <a:cs typeface="Calibri"/>
                <a:sym typeface="Calibri"/>
              </a:rPr>
              <a:t>Sosiaalisen innovaation mahdollisuudet</a:t>
            </a:r>
            <a:endParaRPr b="1"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100"/>
              <a:buFont typeface="Arial"/>
              <a:buNone/>
            </a:pPr>
            <a:r>
              <a:rPr b="1" lang="en-IE" sz="3600">
                <a:solidFill>
                  <a:srgbClr val="3F3F3F"/>
                </a:solidFill>
                <a:latin typeface="Calibri"/>
                <a:ea typeface="Calibri"/>
                <a:cs typeface="Calibri"/>
                <a:sym typeface="Calibri"/>
              </a:rPr>
              <a:t>  Terveys ja hyvinvointi</a:t>
            </a:r>
            <a:endParaRPr b="1" sz="3600">
              <a:solidFill>
                <a:srgbClr val="3F3F3F"/>
              </a:solidFill>
              <a:latin typeface="Calibri"/>
              <a:ea typeface="Calibri"/>
              <a:cs typeface="Calibri"/>
              <a:sym typeface="Calibri"/>
            </a:endParaRPr>
          </a:p>
          <a:p>
            <a:pPr indent="0" lvl="0" marL="0" marR="0" rtl="0" algn="ctr">
              <a:lnSpc>
                <a:spcPct val="90000"/>
              </a:lnSpc>
              <a:spcBef>
                <a:spcPts val="0"/>
              </a:spcBef>
              <a:spcAft>
                <a:spcPts val="0"/>
              </a:spcAft>
              <a:buClr>
                <a:srgbClr val="3F3F3F"/>
              </a:buClr>
              <a:buSzPts val="3600"/>
              <a:buFont typeface="Arial"/>
              <a:buNone/>
            </a:pPr>
            <a:r>
              <a:t/>
            </a:r>
            <a:endParaRPr b="1" sz="3600">
              <a:solidFill>
                <a:srgbClr val="3F3F3F"/>
              </a:solidFill>
              <a:latin typeface="Calibri"/>
              <a:ea typeface="Calibri"/>
              <a:cs typeface="Calibri"/>
              <a:sym typeface="Calibri"/>
            </a:endParaRPr>
          </a:p>
        </p:txBody>
      </p:sp>
      <p:pic>
        <p:nvPicPr>
          <p:cNvPr descr="A picture containing text, person, indoor, person&#10;&#10;Description automatically generated" id="673" name="Google Shape;673;p39"/>
          <p:cNvPicPr preferRelativeResize="0"/>
          <p:nvPr/>
        </p:nvPicPr>
        <p:blipFill rotWithShape="1">
          <a:blip r:embed="rId7">
            <a:alphaModFix/>
          </a:blip>
          <a:srcRect b="-2532" l="12935" r="10760" t="-1"/>
          <a:stretch/>
        </p:blipFill>
        <p:spPr>
          <a:xfrm>
            <a:off x="9053" y="3105338"/>
            <a:ext cx="3476531" cy="31143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
          <p:cNvSpPr txBox="1"/>
          <p:nvPr>
            <p:ph idx="2" type="body"/>
          </p:nvPr>
        </p:nvSpPr>
        <p:spPr>
          <a:xfrm>
            <a:off x="5584492" y="1341298"/>
            <a:ext cx="6411349" cy="259242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7391C2"/>
              </a:buClr>
              <a:buSzPts val="2400"/>
              <a:buAutoNum type="arabicPeriod"/>
            </a:pPr>
            <a:r>
              <a:rPr b="1" lang="en-IE">
                <a:solidFill>
                  <a:srgbClr val="7391C2"/>
                </a:solidFill>
              </a:rPr>
              <a:t>Ymmärrä</a:t>
            </a:r>
            <a:r>
              <a:rPr b="1" lang="en-IE">
                <a:solidFill>
                  <a:srgbClr val="7391C2"/>
                </a:solidFill>
                <a:latin typeface="Calibri"/>
                <a:ea typeface="Calibri"/>
                <a:cs typeface="Calibri"/>
                <a:sym typeface="Calibri"/>
              </a:rPr>
              <a:t> </a:t>
            </a:r>
            <a:r>
              <a:rPr lang="en-IE">
                <a:solidFill>
                  <a:srgbClr val="3F3F3F"/>
                </a:solidFill>
              </a:rPr>
              <a:t>nykyiset ja tulevat sosiaaliset kysymykset, jotka vaikuttavat jo ihmisiin ja yhteisöihin maailmanlaajuisesti. Ota selvää, miksi nuoret ovat keskeisiä muutoksen tekijöitä rakentamassa parempaa tulevaisuutta nykyisille ja tuleville sukupolville.</a:t>
            </a:r>
            <a:endParaRPr/>
          </a:p>
          <a:p>
            <a:pPr indent="-342900" lvl="0" marL="342900" rtl="0" algn="l">
              <a:lnSpc>
                <a:spcPct val="90000"/>
              </a:lnSpc>
              <a:spcBef>
                <a:spcPts val="1000"/>
              </a:spcBef>
              <a:spcAft>
                <a:spcPts val="0"/>
              </a:spcAft>
              <a:buClr>
                <a:srgbClr val="E48E02"/>
              </a:buClr>
              <a:buSzPts val="2400"/>
              <a:buAutoNum type="arabicPeriod"/>
            </a:pPr>
            <a:r>
              <a:rPr b="1" lang="en-IE">
                <a:solidFill>
                  <a:srgbClr val="E48E02"/>
                </a:solidFill>
              </a:rPr>
              <a:t>Tutki </a:t>
            </a:r>
            <a:r>
              <a:rPr lang="en-IE">
                <a:solidFill>
                  <a:srgbClr val="3F3F3F"/>
                </a:solidFill>
              </a:rPr>
              <a:t>kuinka nuoret voivat tehdä syvällisen muutoksen ja keskeyttää nykyiset </a:t>
            </a:r>
            <a:r>
              <a:rPr lang="en-IE">
                <a:solidFill>
                  <a:srgbClr val="3F3F3F"/>
                </a:solidFill>
              </a:rPr>
              <a:t>arkaaiset</a:t>
            </a:r>
            <a:r>
              <a:rPr lang="en-IE">
                <a:solidFill>
                  <a:srgbClr val="3F3F3F"/>
                </a:solidFill>
              </a:rPr>
              <a:t> järjestelmät ratkaisemaan sosiaalisia kysymyksiä sosiaalisen innovaation avulla.</a:t>
            </a:r>
            <a:endParaRPr/>
          </a:p>
          <a:p>
            <a:pPr indent="-342900" lvl="0" marL="342900" rtl="0" algn="l">
              <a:lnSpc>
                <a:spcPct val="90000"/>
              </a:lnSpc>
              <a:spcBef>
                <a:spcPts val="1000"/>
              </a:spcBef>
              <a:spcAft>
                <a:spcPts val="0"/>
              </a:spcAft>
              <a:buClr>
                <a:srgbClr val="ED2A59"/>
              </a:buClr>
              <a:buSzPts val="2400"/>
              <a:buAutoNum type="arabicPeriod"/>
            </a:pPr>
            <a:r>
              <a:rPr b="1" lang="en-IE">
                <a:solidFill>
                  <a:srgbClr val="ED2A59"/>
                </a:solidFill>
              </a:rPr>
              <a:t>Löydä ja opi</a:t>
            </a:r>
            <a:r>
              <a:rPr b="1" lang="en-IE">
                <a:solidFill>
                  <a:srgbClr val="ED2A59"/>
                </a:solidFill>
                <a:latin typeface="Calibri"/>
                <a:ea typeface="Calibri"/>
                <a:cs typeface="Calibri"/>
                <a:sym typeface="Calibri"/>
              </a:rPr>
              <a:t> </a:t>
            </a:r>
            <a:r>
              <a:rPr lang="en-IE">
                <a:solidFill>
                  <a:srgbClr val="3F3F3F"/>
                </a:solidFill>
              </a:rPr>
              <a:t>YDSI: ltä, joka jo näyttää tietä torjumalla eteneviä sosiaalisia ongelmia digitaalisen muutoksen ja sosiaalisen yrittäjyyden kautta.</a:t>
            </a:r>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ED2A59"/>
              </a:solidFill>
            </a:endParaRPr>
          </a:p>
        </p:txBody>
      </p:sp>
      <p:pic>
        <p:nvPicPr>
          <p:cNvPr descr="A group of people sitting at a table looking at a computer&#10;&#10;Description automatically generated" id="421" name="Google Shape;421;p4"/>
          <p:cNvPicPr preferRelativeResize="0"/>
          <p:nvPr>
            <p:ph idx="3" type="pic"/>
          </p:nvPr>
        </p:nvPicPr>
        <p:blipFill rotWithShape="1">
          <a:blip r:embed="rId3">
            <a:alphaModFix/>
          </a:blip>
          <a:srcRect b="0" l="3297" r="3298" t="0"/>
          <a:stretch/>
        </p:blipFill>
        <p:spPr>
          <a:xfrm>
            <a:off x="1631950" y="654404"/>
            <a:ext cx="3760366" cy="5549192"/>
          </a:xfrm>
          <a:prstGeom prst="rect">
            <a:avLst/>
          </a:prstGeom>
          <a:noFill/>
          <a:ln>
            <a:noFill/>
          </a:ln>
        </p:spPr>
      </p:pic>
      <p:sp>
        <p:nvSpPr>
          <p:cNvPr id="422" name="Google Shape;422;p4"/>
          <p:cNvSpPr txBox="1"/>
          <p:nvPr>
            <p:ph idx="4294967295" type="body"/>
          </p:nvPr>
        </p:nvSpPr>
        <p:spPr>
          <a:xfrm>
            <a:off x="5999428" y="268448"/>
            <a:ext cx="5581475" cy="1001363"/>
          </a:xfrm>
          <a:prstGeom prst="rect">
            <a:avLst/>
          </a:prstGeom>
          <a:solidFill>
            <a:srgbClr val="56BE92"/>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solidFill>
                  <a:schemeClr val="lt1"/>
                </a:solidFill>
              </a:rPr>
              <a:t>Moduuli 2 Oppimistavoitteet</a:t>
            </a:r>
            <a:endParaRPr sz="32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40"/>
          <p:cNvSpPr txBox="1"/>
          <p:nvPr>
            <p:ph idx="2" type="body"/>
          </p:nvPr>
        </p:nvSpPr>
        <p:spPr>
          <a:xfrm>
            <a:off x="7012919" y="865332"/>
            <a:ext cx="4803351"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400"/>
              <a:buNone/>
            </a:pPr>
            <a:r>
              <a:rPr b="1" lang="en-IE">
                <a:solidFill>
                  <a:srgbClr val="3F3F3F"/>
                </a:solidFill>
                <a:latin typeface="Dosis ExtraLight"/>
                <a:ea typeface="Dosis ExtraLight"/>
                <a:cs typeface="Dosis ExtraLight"/>
                <a:sym typeface="Dosis ExtraLight"/>
              </a:rPr>
              <a:t>Digitaalinen ratkaisu lasten ahdistukseen ja kivun vähentämiseen hoidon aikana</a:t>
            </a:r>
            <a:endParaRPr/>
          </a:p>
          <a:p>
            <a:pPr indent="0" lvl="0" marL="0" rtl="0" algn="ctr">
              <a:lnSpc>
                <a:spcPct val="90000"/>
              </a:lnSpc>
              <a:spcBef>
                <a:spcPts val="1000"/>
              </a:spcBef>
              <a:spcAft>
                <a:spcPts val="0"/>
              </a:spcAft>
              <a:buClr>
                <a:srgbClr val="3F3F3F"/>
              </a:buClr>
              <a:buSzPts val="2400"/>
              <a:buNone/>
            </a:pPr>
            <a:r>
              <a:rPr b="0" i="0" lang="en-IE" sz="2300" u="sng">
                <a:solidFill>
                  <a:srgbClr val="3F3F3F"/>
                </a:solidFill>
                <a:hlinkClick r:id="rId3">
                  <a:extLst>
                    <a:ext uri="{A12FA001-AC4F-418D-AE19-62706E023703}">
                      <ahyp:hlinkClr val="tx"/>
                    </a:ext>
                  </a:extLst>
                </a:hlinkClick>
              </a:rPr>
              <a:t>TOMMI</a:t>
            </a:r>
            <a:r>
              <a:rPr b="0" i="0" lang="en-IE" sz="2300">
                <a:solidFill>
                  <a:srgbClr val="3F3F3F"/>
                </a:solidFill>
              </a:rPr>
              <a:t> </a:t>
            </a:r>
            <a:r>
              <a:rPr lang="en-IE" sz="2300">
                <a:solidFill>
                  <a:srgbClr val="3F3F3F"/>
                </a:solidFill>
              </a:rPr>
              <a:t>on virtuaalitodellisuuden pelikokemus, joka on suunniteltu auttamaan lapsipotilaita selviytymään paremmin stressistä lääkehoidon aikana, ottamalla heidän vanhempansa mukaan yhteistyöistuntoihin ja helpottamalla hoitohenkilökunnan työtä.</a:t>
            </a:r>
            <a:endParaRPr sz="2300">
              <a:solidFill>
                <a:srgbClr val="3F3F3F"/>
              </a:solidFill>
            </a:endParaRPr>
          </a:p>
        </p:txBody>
      </p:sp>
      <p:pic>
        <p:nvPicPr>
          <p:cNvPr id="679" name="Google Shape;679;p40"/>
          <p:cNvPicPr preferRelativeResize="0"/>
          <p:nvPr/>
        </p:nvPicPr>
        <p:blipFill rotWithShape="1">
          <a:blip r:embed="rId4">
            <a:alphaModFix/>
          </a:blip>
          <a:srcRect b="0" l="0" r="0" t="0"/>
          <a:stretch/>
        </p:blipFill>
        <p:spPr>
          <a:xfrm>
            <a:off x="1270862" y="2217672"/>
            <a:ext cx="5331552" cy="2997784"/>
          </a:xfrm>
          <a:prstGeom prst="rect">
            <a:avLst/>
          </a:prstGeom>
          <a:noFill/>
          <a:ln>
            <a:noFill/>
          </a:ln>
        </p:spPr>
      </p:pic>
      <p:sp>
        <p:nvSpPr>
          <p:cNvPr id="680" name="Google Shape;680;p40"/>
          <p:cNvSpPr txBox="1"/>
          <p:nvPr/>
        </p:nvSpPr>
        <p:spPr>
          <a:xfrm>
            <a:off x="0" y="3773"/>
            <a:ext cx="7686392" cy="9704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Terveys</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Valentino Megale, CEO TOMMI, Italia </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pic>
        <p:nvPicPr>
          <p:cNvPr id="681" name="Google Shape;681;p40"/>
          <p:cNvPicPr preferRelativeResize="0"/>
          <p:nvPr/>
        </p:nvPicPr>
        <p:blipFill rotWithShape="1">
          <a:blip r:embed="rId5">
            <a:alphaModFix/>
          </a:blip>
          <a:srcRect b="0" l="0" r="0" t="0"/>
          <a:stretch/>
        </p:blipFill>
        <p:spPr>
          <a:xfrm>
            <a:off x="7396680" y="4517083"/>
            <a:ext cx="4537285" cy="1834437"/>
          </a:xfrm>
          <a:prstGeom prst="rect">
            <a:avLst/>
          </a:prstGeom>
          <a:noFill/>
          <a:ln>
            <a:noFill/>
          </a:ln>
        </p:spPr>
      </p:pic>
      <p:sp>
        <p:nvSpPr>
          <p:cNvPr id="682" name="Google Shape;682;p40"/>
          <p:cNvSpPr txBox="1"/>
          <p:nvPr>
            <p:ph idx="1" type="body"/>
          </p:nvPr>
        </p:nvSpPr>
        <p:spPr>
          <a:xfrm>
            <a:off x="7423868" y="191324"/>
            <a:ext cx="3981452" cy="69735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9FD8"/>
              </a:buClr>
              <a:buSzPts val="4000"/>
              <a:buNone/>
            </a:pPr>
            <a:r>
              <a:rPr b="1" lang="en-IE" sz="4000">
                <a:solidFill>
                  <a:srgbClr val="009FD8"/>
                </a:solidFill>
              </a:rPr>
              <a:t>TOMMI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41"/>
          <p:cNvSpPr txBox="1"/>
          <p:nvPr>
            <p:ph idx="1" type="body"/>
          </p:nvPr>
        </p:nvSpPr>
        <p:spPr>
          <a:xfrm>
            <a:off x="7551058" y="991500"/>
            <a:ext cx="4193511" cy="970421"/>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rgbClr val="009FD8"/>
              </a:buClr>
              <a:buSzPct val="100000"/>
              <a:buNone/>
            </a:pPr>
            <a:r>
              <a:rPr b="1" lang="en-IE">
                <a:solidFill>
                  <a:srgbClr val="009FD8"/>
                </a:solidFill>
              </a:rPr>
              <a:t>YDSI Health </a:t>
            </a:r>
            <a:r>
              <a:rPr b="1" i="1" lang="en-IE">
                <a:solidFill>
                  <a:srgbClr val="009FD8"/>
                </a:solidFill>
              </a:rPr>
              <a:t>Neurobell</a:t>
            </a:r>
            <a:r>
              <a:rPr b="1" lang="en-IE">
                <a:solidFill>
                  <a:srgbClr val="009FD8"/>
                </a:solidFill>
              </a:rPr>
              <a:t> </a:t>
            </a:r>
            <a:endParaRPr/>
          </a:p>
        </p:txBody>
      </p:sp>
      <p:sp>
        <p:nvSpPr>
          <p:cNvPr id="688" name="Google Shape;688;p41"/>
          <p:cNvSpPr txBox="1"/>
          <p:nvPr>
            <p:ph idx="2" type="body"/>
          </p:nvPr>
        </p:nvSpPr>
        <p:spPr>
          <a:xfrm>
            <a:off x="7427475" y="1589950"/>
            <a:ext cx="4644300" cy="5016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2F2F"/>
              </a:buClr>
              <a:buSzPts val="2400"/>
              <a:buNone/>
            </a:pPr>
            <a:r>
              <a:rPr b="0" i="0" lang="en-IE" sz="2300" u="sng">
                <a:solidFill>
                  <a:srgbClr val="2F2F2F"/>
                </a:solidFill>
                <a:hlinkClick r:id="rId3">
                  <a:extLst>
                    <a:ext uri="{A12FA001-AC4F-418D-AE19-62706E023703}">
                      <ahyp:hlinkClr val="tx"/>
                    </a:ext>
                  </a:extLst>
                </a:hlinkClick>
              </a:rPr>
              <a:t>Neurobell</a:t>
            </a:r>
            <a:r>
              <a:rPr b="0" i="0" lang="en-IE" sz="2300">
                <a:solidFill>
                  <a:srgbClr val="2F2F2F"/>
                </a:solidFill>
              </a:rPr>
              <a:t>, </a:t>
            </a:r>
            <a:r>
              <a:rPr lang="en-IE" sz="2300">
                <a:solidFill>
                  <a:srgbClr val="2F2F2F"/>
                </a:solidFill>
              </a:rPr>
              <a:t>diagnostinen lääkinnällinen laite vastasyntyneiden aivovammojen varhaiseen havaitsemiseen ja seurantaan. Tyypillisesti vaatii monimutkaisia elektroence- falogrammin (EEG) valvontalaitteita ja asiantuntemusta diagnosoimiseksi. Mark kehitti käyttäjäystävällisen ratkaisun, joka on taskukokoinen langaton EEG-laite, jota laaja lääketieteellinen henkilökunta voi helposti käyttää muutamassa minuutissa tarjoamalla reaaliaikaista diagnostista päätöstukea.</a:t>
            </a:r>
            <a:endParaRPr sz="2300"/>
          </a:p>
        </p:txBody>
      </p:sp>
      <p:sp>
        <p:nvSpPr>
          <p:cNvPr id="689" name="Google Shape;689;p41"/>
          <p:cNvSpPr txBox="1"/>
          <p:nvPr/>
        </p:nvSpPr>
        <p:spPr>
          <a:xfrm>
            <a:off x="0" y="0"/>
            <a:ext cx="8258175" cy="9704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Terveys</a:t>
            </a:r>
            <a:endParaRPr i="1" sz="2800">
              <a:solidFill>
                <a:srgbClr val="A6377D"/>
              </a:solidFill>
              <a:latin typeface="Calibri"/>
              <a:ea typeface="Calibri"/>
              <a:cs typeface="Calibri"/>
              <a:sym typeface="Calibri"/>
            </a:endParaRPr>
          </a:p>
          <a:p>
            <a:pPr indent="0" lvl="0" marL="0" marR="0" rtl="0" algn="l">
              <a:lnSpc>
                <a:spcPct val="90000"/>
              </a:lnSpc>
              <a:spcBef>
                <a:spcPts val="0"/>
              </a:spcBef>
              <a:spcAft>
                <a:spcPts val="0"/>
              </a:spcAft>
              <a:buClr>
                <a:srgbClr val="A6377D"/>
              </a:buClr>
              <a:buSzPts val="3600"/>
              <a:buFont typeface="Arial"/>
              <a:buNone/>
            </a:pPr>
            <a:r>
              <a:rPr i="1" lang="en-IE" sz="3600">
                <a:solidFill>
                  <a:srgbClr val="A6377D"/>
                </a:solidFill>
                <a:latin typeface="Calibri"/>
                <a:ea typeface="Calibri"/>
                <a:cs typeface="Calibri"/>
                <a:sym typeface="Calibri"/>
              </a:rPr>
              <a:t>Mark O’Sullivan, Neurobell, Irlanti </a:t>
            </a:r>
            <a:endParaRPr b="1" sz="3600">
              <a:solidFill>
                <a:srgbClr val="A6377D"/>
              </a:solidFill>
              <a:latin typeface="Calibri"/>
              <a:ea typeface="Calibri"/>
              <a:cs typeface="Calibri"/>
              <a:sym typeface="Calibri"/>
            </a:endParaRPr>
          </a:p>
        </p:txBody>
      </p:sp>
      <p:pic>
        <p:nvPicPr>
          <p:cNvPr id="690" name="Google Shape;690;p41">
            <a:hlinkClick r:id="rId4"/>
          </p:cNvPr>
          <p:cNvPicPr preferRelativeResize="0"/>
          <p:nvPr/>
        </p:nvPicPr>
        <p:blipFill rotWithShape="1">
          <a:blip r:embed="rId5">
            <a:alphaModFix/>
          </a:blip>
          <a:srcRect b="0" l="4357" r="0" t="2152"/>
          <a:stretch/>
        </p:blipFill>
        <p:spPr>
          <a:xfrm>
            <a:off x="1270861" y="2372784"/>
            <a:ext cx="5331552" cy="2867106"/>
          </a:xfrm>
          <a:prstGeom prst="rect">
            <a:avLst/>
          </a:prstGeom>
          <a:noFill/>
          <a:ln>
            <a:noFill/>
          </a:ln>
        </p:spPr>
      </p:pic>
      <p:pic>
        <p:nvPicPr>
          <p:cNvPr descr="Image result for Mark O’Sullivan, Neurobell" id="691" name="Google Shape;691;p41"/>
          <p:cNvPicPr preferRelativeResize="0"/>
          <p:nvPr/>
        </p:nvPicPr>
        <p:blipFill rotWithShape="1">
          <a:blip r:embed="rId6">
            <a:alphaModFix/>
          </a:blip>
          <a:srcRect b="0" l="20200" r="22042" t="3486"/>
          <a:stretch/>
        </p:blipFill>
        <p:spPr>
          <a:xfrm>
            <a:off x="4633675" y="1322354"/>
            <a:ext cx="2750703" cy="2592420"/>
          </a:xfrm>
          <a:prstGeom prst="teardrop">
            <a:avLst>
              <a:gd fmla="val 100000" name="adj"/>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42"/>
          <p:cNvSpPr txBox="1"/>
          <p:nvPr>
            <p:ph idx="2" type="body"/>
          </p:nvPr>
        </p:nvSpPr>
        <p:spPr>
          <a:xfrm>
            <a:off x="86325" y="3471875"/>
            <a:ext cx="5657700" cy="3144000"/>
          </a:xfrm>
          <a:prstGeom prst="rect">
            <a:avLst/>
          </a:prstGeom>
          <a:solidFill>
            <a:srgbClr val="EF619A"/>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solidFill>
                  <a:schemeClr val="lt1"/>
                </a:solidFill>
              </a:rPr>
              <a:t>YDSI </a:t>
            </a:r>
            <a:r>
              <a:rPr b="1" lang="en-IE" sz="3200">
                <a:solidFill>
                  <a:schemeClr val="lt1"/>
                </a:solidFill>
              </a:rPr>
              <a:t> </a:t>
            </a:r>
            <a:r>
              <a:rPr b="1" lang="en-IE" sz="3200">
                <a:solidFill>
                  <a:schemeClr val="lt1"/>
                </a:solidFill>
              </a:rPr>
              <a:t>- </a:t>
            </a:r>
            <a:r>
              <a:rPr b="1" lang="en-IE" sz="3200">
                <a:solidFill>
                  <a:schemeClr val="lt1"/>
                </a:solidFill>
              </a:rPr>
              <a:t>Yksityisyys ja </a:t>
            </a:r>
            <a:r>
              <a:rPr b="1" lang="en-IE" sz="3200">
                <a:solidFill>
                  <a:schemeClr val="lt1"/>
                </a:solidFill>
              </a:rPr>
              <a:t>turvallisuus </a:t>
            </a:r>
            <a:endParaRPr/>
          </a:p>
          <a:p>
            <a:pPr indent="0" lvl="0" marL="0" rtl="0" algn="ctr">
              <a:lnSpc>
                <a:spcPct val="90000"/>
              </a:lnSpc>
              <a:spcBef>
                <a:spcPts val="1000"/>
              </a:spcBef>
              <a:spcAft>
                <a:spcPts val="0"/>
              </a:spcAft>
              <a:buClr>
                <a:schemeClr val="lt1"/>
              </a:buClr>
              <a:buSzPts val="2400"/>
              <a:buNone/>
            </a:pPr>
            <a:r>
              <a:rPr b="1" lang="en-IE">
                <a:solidFill>
                  <a:schemeClr val="lt1"/>
                </a:solidFill>
              </a:rPr>
              <a:t>Harry Dunne, </a:t>
            </a:r>
            <a:r>
              <a:rPr b="1" lang="en-IE" u="sng">
                <a:solidFill>
                  <a:schemeClr val="lt1"/>
                </a:solidFill>
                <a:hlinkClick r:id="rId3">
                  <a:extLst>
                    <a:ext uri="{A12FA001-AC4F-418D-AE19-62706E023703}">
                      <ahyp:hlinkClr val="tx"/>
                    </a:ext>
                  </a:extLst>
                </a:hlinkClick>
              </a:rPr>
              <a:t>Bitherit</a:t>
            </a:r>
            <a:r>
              <a:rPr lang="en-IE">
                <a:solidFill>
                  <a:schemeClr val="lt1"/>
                </a:solidFill>
              </a:rPr>
              <a:t> käsittelee digitaaliseen perintöön liittyviä ongelmia tarjoamalla hajautetun digitaalisen ratkaisun arkaluonteisen digitaalisen datan tallennukseen ja siirron suojaamiseksi; salasanat, käyttäjänimet, verkkotilit, sopimukset ja paljon muuta.</a:t>
            </a:r>
            <a:endParaRPr>
              <a:solidFill>
                <a:schemeClr val="lt1"/>
              </a:solidFill>
            </a:endParaRPr>
          </a:p>
          <a:p>
            <a:pPr indent="0" lvl="0" marL="0" rtl="0" algn="ctr">
              <a:lnSpc>
                <a:spcPct val="90000"/>
              </a:lnSpc>
              <a:spcBef>
                <a:spcPts val="1000"/>
              </a:spcBef>
              <a:spcAft>
                <a:spcPts val="0"/>
              </a:spcAft>
              <a:buClr>
                <a:schemeClr val="dk1"/>
              </a:buClr>
              <a:buSzPts val="2400"/>
              <a:buNone/>
            </a:pPr>
            <a:r>
              <a:t/>
            </a:r>
            <a:endParaRPr/>
          </a:p>
        </p:txBody>
      </p:sp>
      <p:pic>
        <p:nvPicPr>
          <p:cNvPr descr="Image result for Bitherit harry dunne" id="697" name="Google Shape;697;p42"/>
          <p:cNvPicPr preferRelativeResize="0"/>
          <p:nvPr/>
        </p:nvPicPr>
        <p:blipFill rotWithShape="1">
          <a:blip r:embed="rId4">
            <a:alphaModFix/>
          </a:blip>
          <a:srcRect b="23259" l="51016" r="2135" t="11521"/>
          <a:stretch/>
        </p:blipFill>
        <p:spPr>
          <a:xfrm>
            <a:off x="1456570" y="650559"/>
            <a:ext cx="3448805" cy="2700684"/>
          </a:xfrm>
          <a:prstGeom prst="teardrop">
            <a:avLst>
              <a:gd fmla="val 100000" name="adj"/>
            </a:avLst>
          </a:prstGeom>
          <a:noFill/>
          <a:ln>
            <a:noFill/>
          </a:ln>
          <a:effectLst>
            <a:outerShdw blurRad="190500" rotWithShape="0" algn="tl">
              <a:srgbClr val="000000">
                <a:alpha val="69803"/>
              </a:srgbClr>
            </a:outerShdw>
          </a:effectLst>
        </p:spPr>
      </p:pic>
      <p:sp>
        <p:nvSpPr>
          <p:cNvPr id="698" name="Google Shape;698;p42"/>
          <p:cNvSpPr txBox="1"/>
          <p:nvPr/>
        </p:nvSpPr>
        <p:spPr>
          <a:xfrm>
            <a:off x="0" y="0"/>
            <a:ext cx="8250300" cy="570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a:t>
            </a:r>
            <a:r>
              <a:rPr lang="en-IE" sz="3600">
                <a:solidFill>
                  <a:srgbClr val="A6377D"/>
                </a:solidFill>
                <a:latin typeface="Corben"/>
                <a:ea typeface="Corben"/>
                <a:cs typeface="Corben"/>
                <a:sym typeface="Corben"/>
              </a:rPr>
              <a:t>Tietosuoja ja terveys, </a:t>
            </a:r>
            <a:r>
              <a:rPr lang="en-IE" sz="3600">
                <a:solidFill>
                  <a:srgbClr val="A6377D"/>
                </a:solidFill>
                <a:latin typeface="Corben"/>
                <a:ea typeface="Corben"/>
                <a:cs typeface="Corben"/>
                <a:sym typeface="Corben"/>
              </a:rPr>
              <a:t>Ireland</a:t>
            </a:r>
            <a:endParaRPr i="1" sz="2800">
              <a:solidFill>
                <a:srgbClr val="A6377D"/>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sp>
        <p:nvSpPr>
          <p:cNvPr id="699" name="Google Shape;699;p42"/>
          <p:cNvSpPr txBox="1"/>
          <p:nvPr/>
        </p:nvSpPr>
        <p:spPr>
          <a:xfrm>
            <a:off x="6210300" y="2846432"/>
            <a:ext cx="5657849" cy="3611517"/>
          </a:xfrm>
          <a:prstGeom prst="rect">
            <a:avLst/>
          </a:prstGeom>
          <a:solidFill>
            <a:srgbClr val="76C6D3"/>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Arial"/>
              <a:buNone/>
            </a:pPr>
            <a:r>
              <a:rPr b="1" lang="en-IE" sz="3200">
                <a:solidFill>
                  <a:schemeClr val="lt1"/>
                </a:solidFill>
                <a:latin typeface="Calibri"/>
                <a:ea typeface="Calibri"/>
                <a:cs typeface="Calibri"/>
                <a:sym typeface="Calibri"/>
              </a:rPr>
              <a:t>YDSI – </a:t>
            </a:r>
            <a:r>
              <a:rPr b="1" lang="en-IE" sz="3200">
                <a:solidFill>
                  <a:schemeClr val="lt1"/>
                </a:solidFill>
                <a:latin typeface="Calibri"/>
                <a:ea typeface="Calibri"/>
                <a:cs typeface="Calibri"/>
                <a:sym typeface="Calibri"/>
              </a:rPr>
              <a:t>Terveys</a:t>
            </a:r>
            <a:endParaRPr/>
          </a:p>
          <a:p>
            <a:pPr indent="0" lvl="0" marL="0" marR="0" rtl="0" algn="ctr">
              <a:lnSpc>
                <a:spcPct val="90000"/>
              </a:lnSpc>
              <a:spcBef>
                <a:spcPts val="1000"/>
              </a:spcBef>
              <a:spcAft>
                <a:spcPts val="0"/>
              </a:spcAft>
              <a:buClr>
                <a:schemeClr val="lt1"/>
              </a:buClr>
              <a:buSzPts val="2400"/>
              <a:buFont typeface="Arial"/>
              <a:buNone/>
            </a:pPr>
            <a:r>
              <a:rPr b="1" lang="en-IE" sz="2400">
                <a:solidFill>
                  <a:schemeClr val="lt1"/>
                </a:solidFill>
                <a:latin typeface="Calibri"/>
                <a:ea typeface="Calibri"/>
                <a:cs typeface="Calibri"/>
                <a:sym typeface="Calibri"/>
              </a:rPr>
              <a:t>Simon Dring, </a:t>
            </a:r>
            <a:r>
              <a:rPr b="1" lang="en-IE" sz="2400" u="sng">
                <a:solidFill>
                  <a:schemeClr val="lt1"/>
                </a:solidFill>
                <a:latin typeface="Calibri"/>
                <a:ea typeface="Calibri"/>
                <a:cs typeface="Calibri"/>
                <a:sym typeface="Calibri"/>
                <a:hlinkClick r:id="rId5">
                  <a:extLst>
                    <a:ext uri="{A12FA001-AC4F-418D-AE19-62706E023703}">
                      <ahyp:hlinkClr val="tx"/>
                    </a:ext>
                  </a:extLst>
                </a:hlinkClick>
              </a:rPr>
              <a:t>TraumAlert</a:t>
            </a:r>
            <a:r>
              <a:rPr b="1" lang="en-IE" sz="2400">
                <a:solidFill>
                  <a:schemeClr val="lt1"/>
                </a:solidFill>
                <a:latin typeface="Calibri"/>
                <a:ea typeface="Calibri"/>
                <a:cs typeface="Calibri"/>
                <a:sym typeface="Calibri"/>
              </a:rPr>
              <a:t> </a:t>
            </a:r>
            <a:r>
              <a:rPr lang="en-IE" sz="2400">
                <a:solidFill>
                  <a:schemeClr val="lt1"/>
                </a:solidFill>
                <a:latin typeface="Calibri"/>
                <a:ea typeface="Calibri"/>
                <a:cs typeface="Calibri"/>
                <a:sym typeface="Calibri"/>
              </a:rPr>
              <a:t>on älykäs anturilaite, joka auttaa aivotärähdysten tunnistamista ja diagnosointia reaaliajassa. Se asetetaan pelaajan suukappaleeseen mittaamaan heidän päänsä kiihtyvyyttä ottelun aikana ja tunnistaa, ylittääkö kiihtyvyys määritellyn vaarallisen kynnyksen, joka voi johtaa aivotärähdykseen.</a:t>
            </a:r>
            <a:endParaRPr/>
          </a:p>
        </p:txBody>
      </p:sp>
      <p:pic>
        <p:nvPicPr>
          <p:cNvPr descr="May be an image of 1 person and text that says 'StudentEntrepreneurs @studententrepr1 54m Simon Dring from @CIT wins the 'Grant Thornton High Achieving Merit Award' for his device which aims to improve concussion awareness and player safety at all levels. Watch the rest of the awards here: sudettereaco. #studententrepreneurawards @GrantThorntonlE STUDENT ENTREPRENEUR AWARDS tuning tobusiness MEET A FINALIST SIMON DRING TRAUMALERT (CIT) Cruickshank o GraneThontan ENTERPRISE 0'" id="700" name="Google Shape;700;p42"/>
          <p:cNvPicPr preferRelativeResize="0"/>
          <p:nvPr/>
        </p:nvPicPr>
        <p:blipFill rotWithShape="1">
          <a:blip r:embed="rId6">
            <a:alphaModFix/>
          </a:blip>
          <a:srcRect b="0" l="46539" r="-1283" t="33512"/>
          <a:stretch/>
        </p:blipFill>
        <p:spPr>
          <a:xfrm>
            <a:off x="7542169" y="285184"/>
            <a:ext cx="2427406" cy="2507749"/>
          </a:xfrm>
          <a:prstGeom prst="teardrop">
            <a:avLst>
              <a:gd fmla="val 103027" name="adj"/>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3"/>
          <p:cNvSpPr txBox="1"/>
          <p:nvPr>
            <p:ph idx="1" type="body"/>
          </p:nvPr>
        </p:nvSpPr>
        <p:spPr>
          <a:xfrm>
            <a:off x="7431859" y="1089059"/>
            <a:ext cx="3981452" cy="69735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0A67A"/>
              </a:buClr>
              <a:buSzPts val="4000"/>
              <a:buNone/>
            </a:pPr>
            <a:r>
              <a:rPr b="1" lang="en-IE" sz="4000">
                <a:solidFill>
                  <a:srgbClr val="40A67A"/>
                </a:solidFill>
              </a:rPr>
              <a:t>Unmind</a:t>
            </a:r>
            <a:endParaRPr/>
          </a:p>
        </p:txBody>
      </p:sp>
      <p:sp>
        <p:nvSpPr>
          <p:cNvPr id="706" name="Google Shape;706;p43"/>
          <p:cNvSpPr txBox="1"/>
          <p:nvPr>
            <p:ph idx="2" type="body"/>
          </p:nvPr>
        </p:nvSpPr>
        <p:spPr>
          <a:xfrm>
            <a:off x="7331896" y="2132790"/>
            <a:ext cx="4310860"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CA146"/>
              </a:buClr>
              <a:buSzPts val="2400"/>
              <a:buNone/>
            </a:pPr>
            <a:r>
              <a:rPr b="1" i="0" lang="en-IE" u="sng">
                <a:solidFill>
                  <a:srgbClr val="4CA146"/>
                </a:solidFill>
                <a:hlinkClick r:id="rId3">
                  <a:extLst>
                    <a:ext uri="{A12FA001-AC4F-418D-AE19-62706E023703}">
                      <ahyp:hlinkClr val="tx"/>
                    </a:ext>
                  </a:extLst>
                </a:hlinkClick>
              </a:rPr>
              <a:t>Unmind</a:t>
            </a:r>
            <a:r>
              <a:rPr b="0" i="0" lang="en-IE">
                <a:solidFill>
                  <a:srgbClr val="3F3F3F"/>
                </a:solidFill>
              </a:rPr>
              <a:t> </a:t>
            </a:r>
            <a:r>
              <a:rPr lang="en-IE">
                <a:solidFill>
                  <a:srgbClr val="3F3F3F"/>
                </a:solidFill>
              </a:rPr>
              <a:t>on B2B-mielenterveysalusta, joka tarjoaa kliinisesti tuettuja työkaluja ja koulutusta ennakoivasti henkisen hyvinvoinnin parantamiseksi. Sitä voidaan käyttää työpaikan mielenterveysalustana.</a:t>
            </a:r>
            <a:endParaRPr/>
          </a:p>
          <a:p>
            <a:pPr indent="0" lvl="0" marL="0" rtl="0" algn="ctr">
              <a:lnSpc>
                <a:spcPct val="90000"/>
              </a:lnSpc>
              <a:spcBef>
                <a:spcPts val="1000"/>
              </a:spcBef>
              <a:spcAft>
                <a:spcPts val="0"/>
              </a:spcAft>
              <a:buClr>
                <a:srgbClr val="009FD8"/>
              </a:buClr>
              <a:buSzPts val="2400"/>
              <a:buNone/>
            </a:pPr>
            <a:r>
              <a:rPr b="1" i="1" lang="en-IE">
                <a:solidFill>
                  <a:srgbClr val="009FD8"/>
                </a:solidFill>
              </a:rPr>
              <a:t>"Annamme työntekijöille mahdollisuuden mitata, ymmärtää ja parantaa henkistä hyvinvointia ja mielenterveyttä."</a:t>
            </a:r>
            <a:endParaRPr b="1" i="1">
              <a:solidFill>
                <a:srgbClr val="009FD8"/>
              </a:solidFill>
            </a:endParaRPr>
          </a:p>
        </p:txBody>
      </p:sp>
      <p:pic>
        <p:nvPicPr>
          <p:cNvPr id="707" name="Google Shape;707;p43">
            <a:hlinkClick r:id="rId4"/>
          </p:cNvPr>
          <p:cNvPicPr preferRelativeResize="0"/>
          <p:nvPr/>
        </p:nvPicPr>
        <p:blipFill rotWithShape="1">
          <a:blip r:embed="rId5">
            <a:alphaModFix/>
          </a:blip>
          <a:srcRect b="0" l="0" r="0" t="0"/>
          <a:stretch/>
        </p:blipFill>
        <p:spPr>
          <a:xfrm>
            <a:off x="1270861" y="2302256"/>
            <a:ext cx="5286777" cy="3032909"/>
          </a:xfrm>
          <a:prstGeom prst="rect">
            <a:avLst/>
          </a:prstGeom>
          <a:noFill/>
          <a:ln>
            <a:noFill/>
          </a:ln>
        </p:spPr>
      </p:pic>
      <p:sp>
        <p:nvSpPr>
          <p:cNvPr id="708" name="Google Shape;708;p43"/>
          <p:cNvSpPr txBox="1"/>
          <p:nvPr/>
        </p:nvSpPr>
        <p:spPr>
          <a:xfrm>
            <a:off x="-1" y="3773"/>
            <a:ext cx="8410575" cy="9704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Teveys ja hyvinvointi</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Founders Ry Morgan, Nick Taylor, Nick Tong, Unmind, UK</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44"/>
          <p:cNvSpPr txBox="1"/>
          <p:nvPr>
            <p:ph idx="1" type="body"/>
          </p:nvPr>
        </p:nvSpPr>
        <p:spPr>
          <a:xfrm>
            <a:off x="3704276" y="526751"/>
            <a:ext cx="8297602" cy="38172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2400"/>
              <a:buNone/>
            </a:pPr>
            <a:r>
              <a:rPr b="1" lang="en-IE">
                <a:solidFill>
                  <a:srgbClr val="009FD8"/>
                </a:solidFill>
              </a:rPr>
              <a:t>Haaste </a:t>
            </a:r>
            <a:r>
              <a:rPr lang="en-IE">
                <a:solidFill>
                  <a:srgbClr val="373737"/>
                </a:solidFill>
                <a:latin typeface="Arial"/>
                <a:ea typeface="Arial"/>
                <a:cs typeface="Arial"/>
                <a:sym typeface="Arial"/>
              </a:rPr>
              <a:t>poissaolojen, presenteismin ja vaihtuvuuden hallinta erittäin työllistetyn henkilöstön keskuudessa.</a:t>
            </a:r>
            <a:endParaRPr/>
          </a:p>
          <a:p>
            <a:pPr indent="0" lvl="0" marL="0" rtl="0" algn="l">
              <a:lnSpc>
                <a:spcPct val="90000"/>
              </a:lnSpc>
              <a:spcBef>
                <a:spcPts val="600"/>
              </a:spcBef>
              <a:spcAft>
                <a:spcPts val="0"/>
              </a:spcAft>
              <a:buClr>
                <a:srgbClr val="40A67A"/>
              </a:buClr>
              <a:buSzPts val="2400"/>
              <a:buNone/>
            </a:pPr>
            <a:r>
              <a:rPr b="1" lang="en-IE">
                <a:solidFill>
                  <a:srgbClr val="40A67A"/>
                </a:solidFill>
              </a:rPr>
              <a:t>Tilaisuus</a:t>
            </a:r>
            <a:r>
              <a:rPr lang="en-IE">
                <a:solidFill>
                  <a:srgbClr val="000000"/>
                </a:solidFill>
              </a:rPr>
              <a:t> </a:t>
            </a:r>
            <a:r>
              <a:rPr lang="en-IE">
                <a:solidFill>
                  <a:srgbClr val="373737"/>
                </a:solidFill>
                <a:latin typeface="Arial"/>
                <a:ea typeface="Arial"/>
                <a:cs typeface="Arial"/>
                <a:sym typeface="Arial"/>
              </a:rPr>
              <a:t>yhdistäää kliininen tiede yrityshyvinvointiin </a:t>
            </a:r>
            <a:r>
              <a:rPr lang="en-IE">
                <a:solidFill>
                  <a:srgbClr val="373737"/>
                </a:solidFill>
                <a:latin typeface="Arial"/>
                <a:ea typeface="Arial"/>
                <a:cs typeface="Arial"/>
                <a:sym typeface="Arial"/>
              </a:rPr>
              <a:t>voi auttaa </a:t>
            </a:r>
            <a:r>
              <a:rPr lang="en-IE">
                <a:solidFill>
                  <a:srgbClr val="373737"/>
                </a:solidFill>
                <a:latin typeface="Arial"/>
                <a:ea typeface="Arial"/>
                <a:cs typeface="Arial"/>
                <a:sym typeface="Arial"/>
              </a:rPr>
              <a:t>organisaatiota tiimeitään ylläpitämään ennakoivasti omaa mielenterveyttään ja lisäämään tuottavuutta.</a:t>
            </a:r>
            <a:endParaRPr/>
          </a:p>
          <a:p>
            <a:pPr indent="0" lvl="0" marL="0" rtl="0" algn="l">
              <a:lnSpc>
                <a:spcPct val="90000"/>
              </a:lnSpc>
              <a:spcBef>
                <a:spcPts val="600"/>
              </a:spcBef>
              <a:spcAft>
                <a:spcPts val="0"/>
              </a:spcAft>
              <a:buClr>
                <a:srgbClr val="373737"/>
              </a:buClr>
              <a:buSzPts val="2400"/>
              <a:buNone/>
            </a:pPr>
            <a:r>
              <a:rPr lang="en-IE">
                <a:solidFill>
                  <a:srgbClr val="373737"/>
                </a:solidFill>
                <a:latin typeface="Arial"/>
                <a:ea typeface="Arial"/>
                <a:cs typeface="Arial"/>
                <a:sym typeface="Arial"/>
              </a:rPr>
              <a:t>Rakennettu foorumi digitaalisilla työkaluilla; </a:t>
            </a:r>
            <a:r>
              <a:rPr b="1" lang="en-IE">
                <a:solidFill>
                  <a:srgbClr val="373737"/>
                </a:solidFill>
                <a:latin typeface="Arial"/>
                <a:ea typeface="Arial"/>
                <a:cs typeface="Arial"/>
                <a:sym typeface="Arial"/>
              </a:rPr>
              <a:t>itseohjatutuvat vuorovaikutteiset kurssit</a:t>
            </a:r>
            <a:r>
              <a:rPr lang="en-IE">
                <a:solidFill>
                  <a:srgbClr val="373737"/>
                </a:solidFill>
                <a:latin typeface="Arial"/>
                <a:ea typeface="Arial"/>
                <a:cs typeface="Arial"/>
                <a:sym typeface="Arial"/>
              </a:rPr>
              <a:t> (unen parantaminen, suhteiden vaaliminen, stressin vähentäminen tai ahdistuksen hallinta jne.) hetkessä </a:t>
            </a:r>
            <a:r>
              <a:rPr b="1" lang="en-IE">
                <a:solidFill>
                  <a:srgbClr val="373737"/>
                </a:solidFill>
                <a:latin typeface="Arial"/>
                <a:ea typeface="Arial"/>
                <a:cs typeface="Arial"/>
                <a:sym typeface="Arial"/>
              </a:rPr>
              <a:t>harjoitukset</a:t>
            </a:r>
            <a:r>
              <a:rPr b="0" i="0" lang="en-IE">
                <a:solidFill>
                  <a:srgbClr val="373737"/>
                </a:solidFill>
                <a:latin typeface="Arial"/>
                <a:ea typeface="Arial"/>
                <a:cs typeface="Arial"/>
                <a:sym typeface="Arial"/>
              </a:rPr>
              <a:t> (mindfulness, meditations, yoga…) </a:t>
            </a:r>
            <a:r>
              <a:rPr lang="en-IE">
                <a:solidFill>
                  <a:srgbClr val="373737"/>
                </a:solidFill>
                <a:latin typeface="Arial"/>
                <a:ea typeface="Arial"/>
                <a:cs typeface="Arial"/>
                <a:sym typeface="Arial"/>
              </a:rPr>
              <a:t>kliinisesti tuetut hyvinvointitietojen </a:t>
            </a:r>
            <a:r>
              <a:rPr b="1" lang="en-IE">
                <a:solidFill>
                  <a:srgbClr val="373737"/>
                </a:solidFill>
                <a:latin typeface="Arial"/>
                <a:ea typeface="Arial"/>
                <a:cs typeface="Arial"/>
                <a:sym typeface="Arial"/>
              </a:rPr>
              <a:t>oivaltamiset</a:t>
            </a:r>
            <a:r>
              <a:rPr lang="en-IE">
                <a:solidFill>
                  <a:srgbClr val="373737"/>
                </a:solidFill>
                <a:latin typeface="Arial"/>
                <a:ea typeface="Arial"/>
                <a:cs typeface="Arial"/>
                <a:sym typeface="Arial"/>
              </a:rPr>
              <a:t> (sisäänkirjautumiset, päiväkirjat, henkilökohtaiset vinkit) </a:t>
            </a:r>
            <a:r>
              <a:rPr b="1" lang="en-IE">
                <a:solidFill>
                  <a:srgbClr val="373737"/>
                </a:solidFill>
                <a:latin typeface="Arial"/>
                <a:ea typeface="Arial"/>
                <a:cs typeface="Arial"/>
                <a:sym typeface="Arial"/>
              </a:rPr>
              <a:t>kiitollisuuden ilmaisut</a:t>
            </a:r>
            <a:r>
              <a:rPr lang="en-IE">
                <a:solidFill>
                  <a:srgbClr val="373737"/>
                </a:solidFill>
                <a:latin typeface="Arial"/>
                <a:ea typeface="Arial"/>
                <a:cs typeface="Arial"/>
                <a:sym typeface="Arial"/>
              </a:rPr>
              <a:t>, tukevat </a:t>
            </a:r>
            <a:r>
              <a:rPr b="1" lang="en-IE">
                <a:solidFill>
                  <a:srgbClr val="373737"/>
                </a:solidFill>
                <a:latin typeface="Arial"/>
                <a:ea typeface="Arial"/>
                <a:cs typeface="Arial"/>
                <a:sym typeface="Arial"/>
              </a:rPr>
              <a:t>opasteet</a:t>
            </a:r>
            <a:r>
              <a:rPr lang="en-IE">
                <a:solidFill>
                  <a:srgbClr val="373737"/>
                </a:solidFill>
                <a:latin typeface="Arial"/>
                <a:ea typeface="Arial"/>
                <a:cs typeface="Arial"/>
                <a:sym typeface="Arial"/>
              </a:rPr>
              <a:t> ...</a:t>
            </a:r>
            <a:endParaRPr/>
          </a:p>
          <a:p>
            <a:pPr indent="0" lvl="0" marL="0" rtl="0" algn="l">
              <a:lnSpc>
                <a:spcPct val="90000"/>
              </a:lnSpc>
              <a:spcBef>
                <a:spcPts val="600"/>
              </a:spcBef>
              <a:spcAft>
                <a:spcPts val="0"/>
              </a:spcAft>
              <a:buClr>
                <a:srgbClr val="ED2A59"/>
              </a:buClr>
              <a:buSzPts val="2400"/>
              <a:buNone/>
            </a:pPr>
            <a:r>
              <a:rPr b="1" lang="en-IE">
                <a:solidFill>
                  <a:srgbClr val="ED2A59"/>
                </a:solidFill>
              </a:rPr>
              <a:t>Tulos</a:t>
            </a:r>
            <a:r>
              <a:rPr b="0" i="0" lang="en-IE">
                <a:solidFill>
                  <a:srgbClr val="000000"/>
                </a:solidFill>
              </a:rPr>
              <a:t> </a:t>
            </a:r>
            <a:r>
              <a:rPr lang="en-IE">
                <a:solidFill>
                  <a:srgbClr val="3F3F3F"/>
                </a:solidFill>
              </a:rPr>
              <a:t>hiomalla tekniikkaa, syvällistä tietoa henkilökohtaisesta ja organisaation kehityksestä, upea sisältöstrategia synnytti uuden "koko ihmisen lähestymistavan" mielenterveyden tukemiseksi työssä ja muualla. Unmind ohjaa nyt organisaatioiden toimintaa ympäri maailmaa ja antaa ihmisille mahdollisuuden elää terveellisempää ja onnellisempaa elämää.</a:t>
            </a:r>
            <a:endParaRPr/>
          </a:p>
        </p:txBody>
      </p:sp>
      <p:pic>
        <p:nvPicPr>
          <p:cNvPr id="714" name="Google Shape;714;p44"/>
          <p:cNvPicPr preferRelativeResize="0"/>
          <p:nvPr/>
        </p:nvPicPr>
        <p:blipFill rotWithShape="1">
          <a:blip r:embed="rId3">
            <a:alphaModFix/>
          </a:blip>
          <a:srcRect b="0" l="0" r="0" t="0"/>
          <a:stretch/>
        </p:blipFill>
        <p:spPr>
          <a:xfrm>
            <a:off x="-23901" y="3786716"/>
            <a:ext cx="3499067" cy="2333792"/>
          </a:xfrm>
          <a:prstGeom prst="rect">
            <a:avLst/>
          </a:prstGeom>
          <a:noFill/>
          <a:ln>
            <a:noFill/>
          </a:ln>
        </p:spPr>
      </p:pic>
      <p:sp>
        <p:nvSpPr>
          <p:cNvPr id="715" name="Google Shape;715;p44"/>
          <p:cNvSpPr txBox="1"/>
          <p:nvPr>
            <p:ph idx="2" type="body"/>
          </p:nvPr>
        </p:nvSpPr>
        <p:spPr>
          <a:xfrm>
            <a:off x="336475" y="230501"/>
            <a:ext cx="3222600" cy="5206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F3F3F"/>
              </a:buClr>
              <a:buSzPts val="4000"/>
              <a:buNone/>
            </a:pPr>
            <a:r>
              <a:rPr b="1" lang="en-IE" sz="4000">
                <a:solidFill>
                  <a:srgbClr val="3F3F3F"/>
                </a:solidFill>
              </a:rPr>
              <a:t>Mielenterveys</a:t>
            </a:r>
            <a:endParaRPr/>
          </a:p>
          <a:p>
            <a:pPr indent="0" lvl="0" marL="0" rtl="0" algn="ctr">
              <a:lnSpc>
                <a:spcPct val="90000"/>
              </a:lnSpc>
              <a:spcBef>
                <a:spcPts val="1000"/>
              </a:spcBef>
              <a:spcAft>
                <a:spcPts val="0"/>
              </a:spcAft>
              <a:buClr>
                <a:schemeClr val="lt1"/>
              </a:buClr>
              <a:buSzPts val="1000"/>
              <a:buNone/>
            </a:pPr>
            <a:r>
              <a:t/>
            </a:r>
            <a:endParaRPr b="1" sz="1000">
              <a:solidFill>
                <a:srgbClr val="3F3F3F"/>
              </a:solidFill>
            </a:endParaRPr>
          </a:p>
          <a:p>
            <a:pPr indent="0" lvl="0" marL="0" rtl="0" algn="ctr">
              <a:lnSpc>
                <a:spcPct val="90000"/>
              </a:lnSpc>
              <a:spcBef>
                <a:spcPts val="1000"/>
              </a:spcBef>
              <a:spcAft>
                <a:spcPts val="0"/>
              </a:spcAft>
              <a:buClr>
                <a:schemeClr val="lt1"/>
              </a:buClr>
              <a:buSzPts val="1000"/>
              <a:buNone/>
            </a:pPr>
            <a:r>
              <a:rPr i="1" lang="en-IE" sz="2800">
                <a:solidFill>
                  <a:srgbClr val="3F3F3F"/>
                </a:solidFill>
              </a:rPr>
              <a:t>"Ihmisten vaikutusmahdolli- suudet terveempään ja onnellisempaan elämään.”</a:t>
            </a:r>
            <a:endParaRPr b="1" i="1" sz="1000">
              <a:solidFill>
                <a:srgbClr val="3F3F3F"/>
              </a:solidFill>
            </a:endParaRPr>
          </a:p>
          <a:p>
            <a:pPr indent="0" lvl="0" marL="0" rtl="0" algn="ctr">
              <a:lnSpc>
                <a:spcPct val="90000"/>
              </a:lnSpc>
              <a:spcBef>
                <a:spcPts val="1000"/>
              </a:spcBef>
              <a:spcAft>
                <a:spcPts val="0"/>
              </a:spcAft>
              <a:buClr>
                <a:srgbClr val="3F3F3F"/>
              </a:buClr>
              <a:buSzPts val="3600"/>
              <a:buNone/>
            </a:pPr>
            <a:r>
              <a:rPr b="1" lang="en-IE" u="sng">
                <a:solidFill>
                  <a:srgbClr val="3F3F3F"/>
                </a:solidFill>
                <a:hlinkClick r:id="rId4">
                  <a:extLst>
                    <a:ext uri="{A12FA001-AC4F-418D-AE19-62706E023703}">
                      <ahyp:hlinkClr val="tx"/>
                    </a:ext>
                  </a:extLst>
                </a:hlinkClick>
              </a:rPr>
              <a:t>Unmind</a:t>
            </a:r>
            <a:endParaRPr b="1">
              <a:solidFill>
                <a:srgbClr val="3F3F3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45"/>
          <p:cNvSpPr txBox="1"/>
          <p:nvPr>
            <p:ph idx="1" type="body"/>
          </p:nvPr>
        </p:nvSpPr>
        <p:spPr>
          <a:xfrm>
            <a:off x="6948525" y="276700"/>
            <a:ext cx="5601900" cy="69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CA146"/>
              </a:buClr>
              <a:buSzPts val="3600"/>
              <a:buNone/>
            </a:pPr>
            <a:r>
              <a:rPr b="1" lang="en-IE">
                <a:solidFill>
                  <a:srgbClr val="4CA146"/>
                </a:solidFill>
              </a:rPr>
              <a:t>Mielenterveyttä tukeva tekniikka</a:t>
            </a:r>
            <a:endParaRPr/>
          </a:p>
        </p:txBody>
      </p:sp>
      <p:sp>
        <p:nvSpPr>
          <p:cNvPr id="721" name="Google Shape;721;p45"/>
          <p:cNvSpPr txBox="1"/>
          <p:nvPr>
            <p:ph idx="2" type="body"/>
          </p:nvPr>
        </p:nvSpPr>
        <p:spPr>
          <a:xfrm>
            <a:off x="6948534" y="1476093"/>
            <a:ext cx="5002040" cy="525063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9FD8"/>
              </a:buClr>
              <a:buSzPts val="2400"/>
              <a:buNone/>
            </a:pPr>
            <a:r>
              <a:rPr b="1" lang="en-IE">
                <a:solidFill>
                  <a:srgbClr val="009FD8"/>
                </a:solidFill>
              </a:rPr>
              <a:t>Voisiko puhelin olla terapeutti taskussa!</a:t>
            </a:r>
            <a:endParaRPr/>
          </a:p>
          <a:p>
            <a:pPr indent="0" lvl="0" marL="0" rtl="0" algn="ctr">
              <a:lnSpc>
                <a:spcPct val="90000"/>
              </a:lnSpc>
              <a:spcBef>
                <a:spcPts val="0"/>
              </a:spcBef>
              <a:spcAft>
                <a:spcPts val="0"/>
              </a:spcAft>
              <a:buClr>
                <a:schemeClr val="dk1"/>
              </a:buClr>
              <a:buSzPts val="1000"/>
              <a:buNone/>
            </a:pPr>
            <a:r>
              <a:t/>
            </a:r>
            <a:endParaRPr b="1" sz="1000">
              <a:solidFill>
                <a:srgbClr val="009FD8"/>
              </a:solidFill>
            </a:endParaRPr>
          </a:p>
          <a:p>
            <a:pPr indent="0" lvl="0" marL="0" rtl="0" algn="ctr">
              <a:lnSpc>
                <a:spcPct val="90000"/>
              </a:lnSpc>
              <a:spcBef>
                <a:spcPts val="0"/>
              </a:spcBef>
              <a:spcAft>
                <a:spcPts val="0"/>
              </a:spcAft>
              <a:buClr>
                <a:srgbClr val="3F3F3F"/>
              </a:buClr>
              <a:buSzPts val="2400"/>
              <a:buNone/>
            </a:pPr>
            <a:r>
              <a:rPr lang="en-IE">
                <a:solidFill>
                  <a:srgbClr val="3F3F3F"/>
                </a:solidFill>
              </a:rPr>
              <a:t>Et ehkä tiedä, että useammat ihmiset kärsivät mielisairauksista kuin sydänsairauksista tai syövistä! Ja se jätetään suurelta osin huomiotta.</a:t>
            </a:r>
            <a:r>
              <a:rPr b="0" i="0" lang="en-IE">
                <a:solidFill>
                  <a:srgbClr val="3F3F3F"/>
                </a:solidFill>
              </a:rPr>
              <a:t> </a:t>
            </a:r>
            <a:endParaRPr/>
          </a:p>
          <a:p>
            <a:pPr indent="0" lvl="0" marL="0" rtl="0" algn="ctr">
              <a:lnSpc>
                <a:spcPct val="90000"/>
              </a:lnSpc>
              <a:spcBef>
                <a:spcPts val="0"/>
              </a:spcBef>
              <a:spcAft>
                <a:spcPts val="0"/>
              </a:spcAft>
              <a:buClr>
                <a:srgbClr val="EF619A"/>
              </a:buClr>
              <a:buSzPts val="2400"/>
              <a:buNone/>
            </a:pPr>
            <a:r>
              <a:rPr i="1" lang="en-IE">
                <a:solidFill>
                  <a:srgbClr val="EF619A"/>
                </a:solidFill>
              </a:rPr>
              <a:t>Voisiko innovatiivinen tekniikka seurata käyttäytymistäsi mielen- terveysongelmien ratkaisemiseksi?</a:t>
            </a:r>
            <a:endParaRPr/>
          </a:p>
          <a:p>
            <a:pPr indent="0" lvl="0" marL="0" rtl="0" algn="ctr">
              <a:lnSpc>
                <a:spcPct val="90000"/>
              </a:lnSpc>
              <a:spcBef>
                <a:spcPts val="0"/>
              </a:spcBef>
              <a:spcAft>
                <a:spcPts val="0"/>
              </a:spcAft>
              <a:buClr>
                <a:srgbClr val="3F3F3F"/>
              </a:buClr>
              <a:buSzPts val="2400"/>
              <a:buNone/>
            </a:pPr>
            <a:r>
              <a:rPr lang="en-IE">
                <a:solidFill>
                  <a:srgbClr val="3F3F3F"/>
                </a:solidFill>
              </a:rPr>
              <a:t>Tarkastellaan seuraavia </a:t>
            </a:r>
            <a:r>
              <a:rPr b="1" i="1" lang="en-IE">
                <a:solidFill>
                  <a:srgbClr val="3F3F3F"/>
                </a:solidFill>
              </a:rPr>
              <a:t>Fyysinen aktiivisuus, lepotila, ääni ja sosiaalinen aktiivisuus</a:t>
            </a:r>
            <a:endParaRPr/>
          </a:p>
          <a:p>
            <a:pPr indent="0" lvl="0" marL="0" rtl="0" algn="ctr">
              <a:lnSpc>
                <a:spcPct val="90000"/>
              </a:lnSpc>
              <a:spcBef>
                <a:spcPts val="0"/>
              </a:spcBef>
              <a:spcAft>
                <a:spcPts val="0"/>
              </a:spcAft>
              <a:buClr>
                <a:srgbClr val="3F3F3F"/>
              </a:buClr>
              <a:buSzPts val="2400"/>
              <a:buNone/>
            </a:pPr>
            <a:r>
              <a:rPr b="0" i="0" lang="en-IE">
                <a:solidFill>
                  <a:srgbClr val="3F3F3F"/>
                </a:solidFill>
              </a:rPr>
              <a:t>Tanzeem Choudhury</a:t>
            </a:r>
            <a:endParaRPr/>
          </a:p>
          <a:p>
            <a:pPr indent="0" lvl="0" marL="0" rtl="0" algn="ctr">
              <a:lnSpc>
                <a:spcPct val="90000"/>
              </a:lnSpc>
              <a:spcBef>
                <a:spcPts val="0"/>
              </a:spcBef>
              <a:spcAft>
                <a:spcPts val="0"/>
              </a:spcAft>
              <a:buClr>
                <a:srgbClr val="3F3F3F"/>
              </a:buClr>
              <a:buSzPts val="2400"/>
              <a:buNone/>
            </a:pPr>
            <a:r>
              <a:rPr lang="en-IE">
                <a:solidFill>
                  <a:srgbClr val="3F3F3F"/>
                </a:solidFill>
              </a:rPr>
              <a:t>arvioitiin alle 35-vuotiaiden innovaattoriksi vuonna 2008.</a:t>
            </a:r>
            <a:endParaRPr>
              <a:solidFill>
                <a:srgbClr val="3F3F3F"/>
              </a:solidFill>
            </a:endParaRPr>
          </a:p>
        </p:txBody>
      </p:sp>
      <p:pic>
        <p:nvPicPr>
          <p:cNvPr id="722" name="Google Shape;722;p45">
            <a:hlinkClick r:id="rId3"/>
          </p:cNvPr>
          <p:cNvPicPr preferRelativeResize="0"/>
          <p:nvPr/>
        </p:nvPicPr>
        <p:blipFill rotWithShape="1">
          <a:blip r:embed="rId4">
            <a:alphaModFix/>
          </a:blip>
          <a:srcRect b="0" l="0" r="0" t="0"/>
          <a:stretch/>
        </p:blipFill>
        <p:spPr>
          <a:xfrm>
            <a:off x="1338262" y="2099418"/>
            <a:ext cx="5251783" cy="3070111"/>
          </a:xfrm>
          <a:prstGeom prst="rect">
            <a:avLst/>
          </a:prstGeom>
          <a:noFill/>
          <a:ln>
            <a:noFill/>
          </a:ln>
        </p:spPr>
      </p:pic>
      <p:pic>
        <p:nvPicPr>
          <p:cNvPr id="723" name="Google Shape;723;p45"/>
          <p:cNvPicPr preferRelativeResize="0"/>
          <p:nvPr/>
        </p:nvPicPr>
        <p:blipFill rotWithShape="1">
          <a:blip r:embed="rId5">
            <a:alphaModFix/>
          </a:blip>
          <a:srcRect b="0" l="0" r="0" t="0"/>
          <a:stretch/>
        </p:blipFill>
        <p:spPr>
          <a:xfrm>
            <a:off x="241426" y="1302568"/>
            <a:ext cx="2798841" cy="2798841"/>
          </a:xfrm>
          <a:prstGeom prst="teardrop">
            <a:avLst>
              <a:gd fmla="val 100000" name="adj"/>
            </a:avLst>
          </a:prstGeom>
          <a:noFill/>
          <a:ln>
            <a:noFill/>
          </a:ln>
        </p:spPr>
      </p:pic>
      <p:sp>
        <p:nvSpPr>
          <p:cNvPr id="724" name="Google Shape;724;p45"/>
          <p:cNvSpPr txBox="1"/>
          <p:nvPr/>
        </p:nvSpPr>
        <p:spPr>
          <a:xfrm>
            <a:off x="0" y="3773"/>
            <a:ext cx="7400926" cy="9704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UNMIND – Mielenterveys</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Tanzeem Choudhury</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6"/>
          <p:cNvSpPr txBox="1"/>
          <p:nvPr>
            <p:ph idx="2" type="body"/>
          </p:nvPr>
        </p:nvSpPr>
        <p:spPr>
          <a:xfrm>
            <a:off x="525250" y="-72027"/>
            <a:ext cx="11141400" cy="932400"/>
          </a:xfrm>
          <a:prstGeom prst="rect">
            <a:avLst/>
          </a:prstGeom>
          <a:noFill/>
          <a:ln>
            <a:noFill/>
          </a:ln>
        </p:spPr>
        <p:txBody>
          <a:bodyPr anchorCtr="0" anchor="t" bIns="45700" lIns="91425" spcFirstLastPara="1" rIns="91425" wrap="square" tIns="45700">
            <a:normAutofit fontScale="25000"/>
          </a:bodyPr>
          <a:lstStyle/>
          <a:p>
            <a:pPr indent="0" lvl="0" marL="0" rtl="0" algn="ctr">
              <a:lnSpc>
                <a:spcPct val="90000"/>
              </a:lnSpc>
              <a:spcBef>
                <a:spcPts val="0"/>
              </a:spcBef>
              <a:spcAft>
                <a:spcPts val="0"/>
              </a:spcAft>
              <a:buClr>
                <a:schemeClr val="lt1"/>
              </a:buClr>
              <a:buSzPct val="28845"/>
              <a:buNone/>
            </a:pPr>
            <a:r>
              <a:rPr b="1" lang="en-IE" sz="13867"/>
              <a:t>Mielenterveyden parhaat YDSI-Start-upit  Euroopassa 2021</a:t>
            </a:r>
            <a:endParaRPr sz="13467"/>
          </a:p>
          <a:p>
            <a:pPr indent="0" lvl="0" marL="0" rtl="0" algn="ctr">
              <a:lnSpc>
                <a:spcPct val="90000"/>
              </a:lnSpc>
              <a:spcBef>
                <a:spcPts val="1000"/>
              </a:spcBef>
              <a:spcAft>
                <a:spcPts val="0"/>
              </a:spcAft>
              <a:buClr>
                <a:schemeClr val="lt1"/>
              </a:buClr>
              <a:buSzPct val="58823"/>
              <a:buNone/>
            </a:pPr>
            <a:r>
              <a:t/>
            </a:r>
            <a:endParaRPr sz="6800"/>
          </a:p>
        </p:txBody>
      </p:sp>
      <p:pic>
        <p:nvPicPr>
          <p:cNvPr descr="A picture containing person, indoor, person&#10;&#10;Description automatically generated" id="730" name="Google Shape;730;p46"/>
          <p:cNvPicPr preferRelativeResize="0"/>
          <p:nvPr/>
        </p:nvPicPr>
        <p:blipFill rotWithShape="1">
          <a:blip r:embed="rId3">
            <a:alphaModFix/>
          </a:blip>
          <a:srcRect b="0" l="16820" r="16819" t="0"/>
          <a:stretch/>
        </p:blipFill>
        <p:spPr>
          <a:xfrm>
            <a:off x="1526066" y="1042960"/>
            <a:ext cx="2743200" cy="2755900"/>
          </a:xfrm>
          <a:prstGeom prst="rect">
            <a:avLst/>
          </a:prstGeom>
          <a:noFill/>
          <a:ln>
            <a:noFill/>
          </a:ln>
          <a:effectLst>
            <a:outerShdw blurRad="190500" rotWithShape="0" algn="tl">
              <a:srgbClr val="000000">
                <a:alpha val="69803"/>
              </a:srgbClr>
            </a:outerShdw>
          </a:effectLst>
        </p:spPr>
      </p:pic>
      <p:sp>
        <p:nvSpPr>
          <p:cNvPr id="731" name="Google Shape;731;p46"/>
          <p:cNvSpPr txBox="1"/>
          <p:nvPr/>
        </p:nvSpPr>
        <p:spPr>
          <a:xfrm>
            <a:off x="1462691" y="4018255"/>
            <a:ext cx="2743200" cy="2462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200" u="sng">
                <a:solidFill>
                  <a:srgbClr val="009FD8"/>
                </a:solidFill>
                <a:latin typeface="Calibri"/>
                <a:ea typeface="Calibri"/>
                <a:cs typeface="Calibri"/>
                <a:sym typeface="Calibri"/>
                <a:hlinkClick r:id="rId4">
                  <a:extLst>
                    <a:ext uri="{A12FA001-AC4F-418D-AE19-62706E023703}">
                      <ahyp:hlinkClr val="tx"/>
                    </a:ext>
                  </a:extLst>
                </a:hlinkClick>
              </a:rPr>
              <a:t>Mindler</a:t>
            </a:r>
            <a:r>
              <a:rPr b="1" lang="en-IE" sz="2200">
                <a:solidFill>
                  <a:srgbClr val="009FD8"/>
                </a:solidFill>
                <a:latin typeface="Calibri"/>
                <a:ea typeface="Calibri"/>
                <a:cs typeface="Calibri"/>
                <a:sym typeface="Calibri"/>
              </a:rPr>
              <a:t>, </a:t>
            </a:r>
            <a:r>
              <a:rPr lang="en-IE" sz="2200">
                <a:solidFill>
                  <a:srgbClr val="3F3F3F"/>
                </a:solidFill>
                <a:latin typeface="Calibri"/>
                <a:ea typeface="Calibri"/>
                <a:cs typeface="Calibri"/>
                <a:sym typeface="Calibri"/>
              </a:rPr>
              <a:t>Ruotsi</a:t>
            </a:r>
            <a:endParaRPr/>
          </a:p>
          <a:p>
            <a:pPr indent="0" lvl="0" marL="0" marR="0" rtl="0" algn="ctr">
              <a:spcBef>
                <a:spcPts val="0"/>
              </a:spcBef>
              <a:spcAft>
                <a:spcPts val="0"/>
              </a:spcAft>
              <a:buNone/>
            </a:pPr>
            <a:r>
              <a:rPr b="0" i="0" lang="en-IE" sz="2200">
                <a:solidFill>
                  <a:srgbClr val="3F3F3F"/>
                </a:solidFill>
                <a:latin typeface="Calibri"/>
                <a:ea typeface="Calibri"/>
                <a:cs typeface="Calibri"/>
                <a:sym typeface="Calibri"/>
              </a:rPr>
              <a:t>Mindler </a:t>
            </a:r>
            <a:r>
              <a:rPr lang="en-IE" sz="2200">
                <a:solidFill>
                  <a:srgbClr val="3F3F3F"/>
                </a:solidFill>
                <a:latin typeface="Calibri"/>
                <a:ea typeface="Calibri"/>
                <a:cs typeface="Calibri"/>
                <a:sym typeface="Calibri"/>
              </a:rPr>
              <a:t>tekee psykologin tapaamisen helpoksi - yleensä samana päivänä</a:t>
            </a:r>
            <a:endParaRPr/>
          </a:p>
          <a:p>
            <a:pPr indent="0" lvl="0" marL="0" marR="0" rtl="0" algn="ctr">
              <a:spcBef>
                <a:spcPts val="0"/>
              </a:spcBef>
              <a:spcAft>
                <a:spcPts val="0"/>
              </a:spcAft>
              <a:buNone/>
            </a:pPr>
            <a:r>
              <a:rPr lang="en-IE" sz="2200">
                <a:solidFill>
                  <a:srgbClr val="3F3F3F"/>
                </a:solidFill>
                <a:latin typeface="Calibri"/>
                <a:ea typeface="Calibri"/>
                <a:cs typeface="Calibri"/>
                <a:sym typeface="Calibri"/>
              </a:rPr>
              <a:t>Watch </a:t>
            </a:r>
            <a:r>
              <a:rPr lang="en-IE" sz="2200" u="sng">
                <a:solidFill>
                  <a:srgbClr val="3F3F3F"/>
                </a:solidFill>
                <a:latin typeface="Calibri"/>
                <a:ea typeface="Calibri"/>
                <a:cs typeface="Calibri"/>
                <a:sym typeface="Calibri"/>
                <a:hlinkClick r:id="rId5">
                  <a:extLst>
                    <a:ext uri="{A12FA001-AC4F-418D-AE19-62706E023703}">
                      <ahyp:hlinkClr val="tx"/>
                    </a:ext>
                  </a:extLst>
                </a:hlinkClick>
              </a:rPr>
              <a:t>Video</a:t>
            </a:r>
            <a:r>
              <a:rPr lang="en-IE" sz="2200">
                <a:solidFill>
                  <a:srgbClr val="3F3F3F"/>
                </a:solidFill>
                <a:latin typeface="Calibri"/>
                <a:ea typeface="Calibri"/>
                <a:cs typeface="Calibri"/>
                <a:sym typeface="Calibri"/>
              </a:rPr>
              <a:t> </a:t>
            </a:r>
            <a:endParaRPr/>
          </a:p>
        </p:txBody>
      </p:sp>
      <p:pic>
        <p:nvPicPr>
          <p:cNvPr id="732" name="Google Shape;732;p46"/>
          <p:cNvPicPr preferRelativeResize="0"/>
          <p:nvPr/>
        </p:nvPicPr>
        <p:blipFill rotWithShape="1">
          <a:blip r:embed="rId6">
            <a:alphaModFix/>
          </a:blip>
          <a:srcRect b="0" l="31726" r="0" t="3679"/>
          <a:stretch/>
        </p:blipFill>
        <p:spPr>
          <a:xfrm>
            <a:off x="4510741" y="1042960"/>
            <a:ext cx="2930152" cy="2755900"/>
          </a:xfrm>
          <a:prstGeom prst="rect">
            <a:avLst/>
          </a:prstGeom>
          <a:noFill/>
          <a:ln>
            <a:noFill/>
          </a:ln>
          <a:effectLst>
            <a:outerShdw blurRad="190500" rotWithShape="0" algn="tl">
              <a:srgbClr val="000000">
                <a:alpha val="69803"/>
              </a:srgbClr>
            </a:outerShdw>
          </a:effectLst>
        </p:spPr>
      </p:pic>
      <p:sp>
        <p:nvSpPr>
          <p:cNvPr id="733" name="Google Shape;733;p46"/>
          <p:cNvSpPr txBox="1"/>
          <p:nvPr/>
        </p:nvSpPr>
        <p:spPr>
          <a:xfrm>
            <a:off x="4421747" y="4026165"/>
            <a:ext cx="3246600" cy="2801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200" u="sng">
                <a:solidFill>
                  <a:srgbClr val="009FD8"/>
                </a:solidFill>
                <a:latin typeface="Calibri"/>
                <a:ea typeface="Calibri"/>
                <a:cs typeface="Calibri"/>
                <a:sym typeface="Calibri"/>
                <a:hlinkClick r:id="rId7">
                  <a:extLst>
                    <a:ext uri="{A12FA001-AC4F-418D-AE19-62706E023703}">
                      <ahyp:hlinkClr val="tx"/>
                    </a:ext>
                  </a:extLst>
                </a:hlinkClick>
              </a:rPr>
              <a:t>Combinostics</a:t>
            </a:r>
            <a:r>
              <a:rPr lang="en-IE" sz="2200">
                <a:solidFill>
                  <a:srgbClr val="3F3F3F"/>
                </a:solidFill>
                <a:latin typeface="Calibri"/>
                <a:ea typeface="Calibri"/>
                <a:cs typeface="Calibri"/>
                <a:sym typeface="Calibri"/>
              </a:rPr>
              <a:t>, Suomi Combinostics </a:t>
            </a:r>
            <a:r>
              <a:rPr lang="en-IE" sz="2200">
                <a:solidFill>
                  <a:srgbClr val="3F3F3F"/>
                </a:solidFill>
                <a:latin typeface="Calibri"/>
                <a:ea typeface="Calibri"/>
                <a:cs typeface="Calibri"/>
                <a:sym typeface="Calibri"/>
              </a:rPr>
              <a:t>kehittää ohjelmistotyökaluja, jotka mahdollistavat neurodegeneratiivisten sairauksien varhaisen diagnoosin ja tehokkaan hallinnan.</a:t>
            </a:r>
            <a:r>
              <a:rPr lang="en-IE" sz="2200">
                <a:solidFill>
                  <a:srgbClr val="3F3F3F"/>
                </a:solidFill>
                <a:latin typeface="Calibri"/>
                <a:ea typeface="Calibri"/>
                <a:cs typeface="Calibri"/>
                <a:sym typeface="Calibri"/>
              </a:rPr>
              <a:t> Watch </a:t>
            </a:r>
            <a:r>
              <a:rPr lang="en-IE" sz="2200" u="sng">
                <a:solidFill>
                  <a:srgbClr val="0563C1"/>
                </a:solidFill>
                <a:latin typeface="Calibri"/>
                <a:ea typeface="Calibri"/>
                <a:cs typeface="Calibri"/>
                <a:sym typeface="Calibri"/>
                <a:hlinkClick r:id="rId8">
                  <a:extLst>
                    <a:ext uri="{A12FA001-AC4F-418D-AE19-62706E023703}">
                      <ahyp:hlinkClr val="tx"/>
                    </a:ext>
                  </a:extLst>
                </a:hlinkClick>
              </a:rPr>
              <a:t>Vide</a:t>
            </a:r>
            <a:r>
              <a:rPr lang="en-IE" sz="2200" u="sng">
                <a:solidFill>
                  <a:srgbClr val="3F3F3F"/>
                </a:solidFill>
                <a:latin typeface="Calibri"/>
                <a:ea typeface="Calibri"/>
                <a:cs typeface="Calibri"/>
                <a:sym typeface="Calibri"/>
                <a:hlinkClick r:id="rId9">
                  <a:extLst>
                    <a:ext uri="{A12FA001-AC4F-418D-AE19-62706E023703}">
                      <ahyp:hlinkClr val="tx"/>
                    </a:ext>
                  </a:extLst>
                </a:hlinkClick>
              </a:rPr>
              <a:t>o</a:t>
            </a:r>
            <a:endParaRPr sz="2200">
              <a:solidFill>
                <a:srgbClr val="3F3F3F"/>
              </a:solidFill>
              <a:latin typeface="Calibri"/>
              <a:ea typeface="Calibri"/>
              <a:cs typeface="Calibri"/>
              <a:sym typeface="Calibri"/>
            </a:endParaRPr>
          </a:p>
        </p:txBody>
      </p:sp>
      <p:pic>
        <p:nvPicPr>
          <p:cNvPr id="734" name="Google Shape;734;p46"/>
          <p:cNvPicPr preferRelativeResize="0"/>
          <p:nvPr/>
        </p:nvPicPr>
        <p:blipFill rotWithShape="1">
          <a:blip r:embed="rId10">
            <a:alphaModFix/>
          </a:blip>
          <a:srcRect b="0" l="17894" r="12084" t="4970"/>
          <a:stretch/>
        </p:blipFill>
        <p:spPr>
          <a:xfrm>
            <a:off x="7587093" y="1042960"/>
            <a:ext cx="3045904" cy="2755900"/>
          </a:xfrm>
          <a:prstGeom prst="rect">
            <a:avLst/>
          </a:prstGeom>
          <a:noFill/>
          <a:ln>
            <a:noFill/>
          </a:ln>
          <a:effectLst>
            <a:outerShdw blurRad="190500" rotWithShape="0" algn="tl">
              <a:srgbClr val="000000">
                <a:alpha val="69803"/>
              </a:srgbClr>
            </a:outerShdw>
          </a:effectLst>
        </p:spPr>
      </p:pic>
      <p:sp>
        <p:nvSpPr>
          <p:cNvPr id="735" name="Google Shape;735;p46"/>
          <p:cNvSpPr txBox="1"/>
          <p:nvPr/>
        </p:nvSpPr>
        <p:spPr>
          <a:xfrm>
            <a:off x="7587092" y="3995097"/>
            <a:ext cx="3505500" cy="3140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200" u="sng">
                <a:solidFill>
                  <a:srgbClr val="009FD8"/>
                </a:solidFill>
                <a:latin typeface="Calibri"/>
                <a:ea typeface="Calibri"/>
                <a:cs typeface="Calibri"/>
                <a:sym typeface="Calibri"/>
                <a:hlinkClick r:id="rId11">
                  <a:extLst>
                    <a:ext uri="{A12FA001-AC4F-418D-AE19-62706E023703}">
                      <ahyp:hlinkClr val="tx"/>
                    </a:ext>
                  </a:extLst>
                </a:hlinkClick>
              </a:rPr>
              <a:t>Healios</a:t>
            </a:r>
            <a:r>
              <a:rPr b="1" lang="en-IE" sz="2200">
                <a:solidFill>
                  <a:srgbClr val="009FD8"/>
                </a:solidFill>
                <a:latin typeface="Calibri"/>
                <a:ea typeface="Calibri"/>
                <a:cs typeface="Calibri"/>
                <a:sym typeface="Calibri"/>
              </a:rPr>
              <a:t>, </a:t>
            </a:r>
            <a:r>
              <a:rPr lang="en-IE" sz="2200">
                <a:solidFill>
                  <a:srgbClr val="3F3F3F"/>
                </a:solidFill>
                <a:latin typeface="Calibri"/>
                <a:ea typeface="Calibri"/>
                <a:cs typeface="Calibri"/>
                <a:sym typeface="Calibri"/>
              </a:rPr>
              <a:t>UK yhdistää tekniikan pätevien lääkäreiden kanssa ja tarjoaa uuden interaktiivisen kokemuksen parantaakseen sitoutumista hoitoon - jotta kaikilla on mahdollisuudet parempaan elämänlaatuun.</a:t>
            </a:r>
            <a:r>
              <a:rPr lang="en-IE" sz="2200">
                <a:solidFill>
                  <a:srgbClr val="3F3F3F"/>
                </a:solidFill>
                <a:latin typeface="Calibri"/>
                <a:ea typeface="Calibri"/>
                <a:cs typeface="Calibri"/>
                <a:sym typeface="Calibri"/>
              </a:rPr>
              <a:t> Watch </a:t>
            </a:r>
            <a:r>
              <a:rPr lang="en-IE" sz="2200" u="sng">
                <a:solidFill>
                  <a:srgbClr val="3F3F3F"/>
                </a:solidFill>
                <a:latin typeface="Calibri"/>
                <a:ea typeface="Calibri"/>
                <a:cs typeface="Calibri"/>
                <a:sym typeface="Calibri"/>
                <a:hlinkClick r:id="rId12">
                  <a:extLst>
                    <a:ext uri="{A12FA001-AC4F-418D-AE19-62706E023703}">
                      <ahyp:hlinkClr val="tx"/>
                    </a:ext>
                  </a:extLst>
                </a:hlinkClick>
              </a:rPr>
              <a:t>Video</a:t>
            </a:r>
            <a:endParaRPr sz="2200">
              <a:solidFill>
                <a:srgbClr val="3F3F3F"/>
              </a:solidFill>
              <a:latin typeface="Calibri"/>
              <a:ea typeface="Calibri"/>
              <a:cs typeface="Calibri"/>
              <a:sym typeface="Calibri"/>
            </a:endParaRPr>
          </a:p>
        </p:txBody>
      </p:sp>
      <p:sp>
        <p:nvSpPr>
          <p:cNvPr id="736" name="Google Shape;736;p46"/>
          <p:cNvSpPr txBox="1"/>
          <p:nvPr/>
        </p:nvSpPr>
        <p:spPr>
          <a:xfrm>
            <a:off x="2963675" y="1418822"/>
            <a:ext cx="7669200" cy="932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Arial"/>
              <a:buNone/>
            </a:pPr>
            <a:r>
              <a:t/>
            </a:r>
            <a:endParaRPr b="1" sz="4000">
              <a:solidFill>
                <a:srgbClr val="40A67A"/>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47"/>
          <p:cNvSpPr txBox="1"/>
          <p:nvPr/>
        </p:nvSpPr>
        <p:spPr>
          <a:xfrm>
            <a:off x="5242559" y="1670825"/>
            <a:ext cx="6549391" cy="27543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i="1" lang="en-IE" sz="4000">
                <a:solidFill>
                  <a:schemeClr val="lt1"/>
                </a:solidFill>
                <a:latin typeface="Calibri"/>
                <a:ea typeface="Calibri"/>
                <a:cs typeface="Calibri"/>
                <a:sym typeface="Calibri"/>
              </a:rPr>
              <a:t>Edistetään sosiaalista innovaatiota vastaamaan sosiaalisiin haasteisiin</a:t>
            </a:r>
            <a:endParaRPr i="1"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000"/>
              <a:buFont typeface="Arial"/>
              <a:buNone/>
            </a:pPr>
            <a:r>
              <a:t/>
            </a:r>
            <a:endParaRPr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800"/>
              <a:buFont typeface="Arial"/>
              <a:buNone/>
            </a:pPr>
            <a:r>
              <a:rPr b="1" lang="en-IE" sz="4800">
                <a:solidFill>
                  <a:schemeClr val="lt1"/>
                </a:solidFill>
                <a:latin typeface="Calibri"/>
                <a:ea typeface="Calibri"/>
                <a:cs typeface="Calibri"/>
                <a:sym typeface="Calibri"/>
              </a:rPr>
              <a:t>Tavoite 4 Koulutuksen tarjonta</a:t>
            </a:r>
            <a:endParaRPr/>
          </a:p>
          <a:p>
            <a:pPr indent="0" lvl="0" marL="0" marR="0" rtl="0" algn="l">
              <a:lnSpc>
                <a:spcPct val="90000"/>
              </a:lnSpc>
              <a:spcBef>
                <a:spcPts val="1000"/>
              </a:spcBef>
              <a:spcAft>
                <a:spcPts val="0"/>
              </a:spcAft>
              <a:buClr>
                <a:schemeClr val="lt1"/>
              </a:buClr>
              <a:buSzPts val="6000"/>
              <a:buFont typeface="Arial"/>
              <a:buNone/>
            </a:pPr>
            <a:r>
              <a:t/>
            </a:r>
            <a:endParaRPr sz="6000">
              <a:solidFill>
                <a:schemeClr val="lt1"/>
              </a:solidFill>
              <a:latin typeface="Calibri"/>
              <a:ea typeface="Calibri"/>
              <a:cs typeface="Calibri"/>
              <a:sym typeface="Calibri"/>
            </a:endParaRPr>
          </a:p>
        </p:txBody>
      </p:sp>
      <p:pic>
        <p:nvPicPr>
          <p:cNvPr descr="A person holding a book&#10;&#10;Description automatically generated with medium confidence" id="742" name="Google Shape;742;p47"/>
          <p:cNvPicPr preferRelativeResize="0"/>
          <p:nvPr>
            <p:ph idx="3" type="pic"/>
          </p:nvPr>
        </p:nvPicPr>
        <p:blipFill rotWithShape="1">
          <a:blip r:embed="rId3">
            <a:alphaModFix/>
          </a:blip>
          <a:srcRect b="0" l="32799" r="32799" t="0"/>
          <a:stretch/>
        </p:blipFill>
        <p:spPr>
          <a:xfrm>
            <a:off x="1590040" y="0"/>
            <a:ext cx="3550920" cy="687913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8"/>
          <p:cNvSpPr txBox="1"/>
          <p:nvPr>
            <p:ph idx="1" type="body"/>
          </p:nvPr>
        </p:nvSpPr>
        <p:spPr>
          <a:xfrm>
            <a:off x="545402" y="909967"/>
            <a:ext cx="6141148" cy="327366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2800"/>
              <a:buNone/>
            </a:pPr>
            <a:r>
              <a:rPr b="1" lang="en-IE" sz="2800">
                <a:solidFill>
                  <a:srgbClr val="A6377D"/>
                </a:solidFill>
              </a:rPr>
              <a:t>Digitaalinen sosiaalinen innovaatioteknologia on kenties vahvin tekijä, joka muovaa koulutusmaailmaa tänään.</a:t>
            </a:r>
            <a:endParaRPr/>
          </a:p>
          <a:p>
            <a:pPr indent="0" lvl="0" marL="0" rtl="0" algn="l">
              <a:lnSpc>
                <a:spcPct val="90000"/>
              </a:lnSpc>
              <a:spcBef>
                <a:spcPts val="1000"/>
              </a:spcBef>
              <a:spcAft>
                <a:spcPts val="0"/>
              </a:spcAft>
              <a:buClr>
                <a:srgbClr val="EF402D"/>
              </a:buClr>
              <a:buSzPts val="2400"/>
              <a:buNone/>
            </a:pPr>
            <a:r>
              <a:rPr b="1" lang="en-IE" sz="2300" u="sng">
                <a:solidFill>
                  <a:srgbClr val="EF402D"/>
                </a:solidFill>
                <a:hlinkClick r:id="rId3">
                  <a:extLst>
                    <a:ext uri="{A12FA001-AC4F-418D-AE19-62706E023703}">
                      <ahyp:hlinkClr val="tx"/>
                    </a:ext>
                  </a:extLst>
                </a:hlinkClick>
              </a:rPr>
              <a:t>Education</a:t>
            </a:r>
            <a:r>
              <a:rPr lang="en-IE" sz="2300">
                <a:solidFill>
                  <a:srgbClr val="3F3F3F"/>
                </a:solidFill>
              </a:rPr>
              <a:t> </a:t>
            </a:r>
            <a:r>
              <a:rPr lang="en-IE" sz="2300">
                <a:solidFill>
                  <a:srgbClr val="3F3F3F"/>
                </a:solidFill>
              </a:rPr>
              <a:t>Osallistava ja laadukas koulutus on </a:t>
            </a:r>
            <a:r>
              <a:rPr b="1" lang="en-IE" sz="2300">
                <a:solidFill>
                  <a:srgbClr val="3F3F3F"/>
                </a:solidFill>
              </a:rPr>
              <a:t>liian hidasta</a:t>
            </a:r>
            <a:r>
              <a:rPr lang="en-IE" sz="2300">
                <a:solidFill>
                  <a:srgbClr val="3F3F3F"/>
                </a:solidFill>
              </a:rPr>
              <a:t> ja </a:t>
            </a:r>
            <a:r>
              <a:rPr b="1" lang="en-IE" sz="2300">
                <a:solidFill>
                  <a:srgbClr val="3F3F3F"/>
                </a:solidFill>
              </a:rPr>
              <a:t>usein saavuttamatonta</a:t>
            </a:r>
            <a:r>
              <a:rPr lang="en-IE" sz="2300">
                <a:solidFill>
                  <a:srgbClr val="3F3F3F"/>
                </a:solidFill>
              </a:rPr>
              <a:t>.</a:t>
            </a:r>
            <a:r>
              <a:rPr lang="en-IE" sz="2300">
                <a:solidFill>
                  <a:srgbClr val="3F3F3F"/>
                </a:solidFill>
              </a:rPr>
              <a:t> Ennen Covidia </a:t>
            </a:r>
            <a:r>
              <a:rPr lang="en-IE" sz="2300">
                <a:solidFill>
                  <a:srgbClr val="3F3F3F"/>
                </a:solidFill>
              </a:rPr>
              <a:t>yli 200 miljoonaa lasta on poissa koulusta vuoteen 2030 mennessä!</a:t>
            </a:r>
            <a:r>
              <a:rPr lang="en-IE" sz="2300">
                <a:solidFill>
                  <a:srgbClr val="3F3F3F"/>
                </a:solidFill>
              </a:rPr>
              <a:t> </a:t>
            </a:r>
            <a:r>
              <a:rPr lang="en-IE" sz="2300">
                <a:solidFill>
                  <a:srgbClr val="3F3F3F"/>
                </a:solidFill>
              </a:rPr>
              <a:t>Lasten </a:t>
            </a:r>
            <a:r>
              <a:rPr b="1" lang="en-IE" sz="2300">
                <a:solidFill>
                  <a:srgbClr val="3F3F3F"/>
                </a:solidFill>
              </a:rPr>
              <a:t>koulunkäynnin osuus</a:t>
            </a:r>
            <a:r>
              <a:rPr lang="en-IE" sz="2300">
                <a:solidFill>
                  <a:srgbClr val="3F3F3F"/>
                </a:solidFill>
              </a:rPr>
              <a:t> rikkaissa talouksissa on 79%, mutta köyhimmissä 34%.</a:t>
            </a:r>
            <a:r>
              <a:rPr lang="en-IE" sz="2300">
                <a:solidFill>
                  <a:srgbClr val="3F3F3F"/>
                </a:solidFill>
              </a:rPr>
              <a:t> </a:t>
            </a:r>
            <a:endParaRPr sz="2300"/>
          </a:p>
          <a:p>
            <a:pPr indent="0" lvl="0" marL="0" rtl="0" algn="l">
              <a:lnSpc>
                <a:spcPct val="90000"/>
              </a:lnSpc>
              <a:spcBef>
                <a:spcPts val="1000"/>
              </a:spcBef>
              <a:spcAft>
                <a:spcPts val="0"/>
              </a:spcAft>
              <a:buClr>
                <a:srgbClr val="EF402D"/>
              </a:buClr>
              <a:buSzPts val="2400"/>
              <a:buNone/>
            </a:pPr>
            <a:r>
              <a:rPr b="1" lang="en-IE" sz="2300">
                <a:solidFill>
                  <a:srgbClr val="EF402D"/>
                </a:solidFill>
              </a:rPr>
              <a:t>COVID </a:t>
            </a:r>
            <a:r>
              <a:rPr lang="en-IE" sz="2300">
                <a:solidFill>
                  <a:srgbClr val="3F3F3F"/>
                </a:solidFill>
              </a:rPr>
              <a:t>Koulun </a:t>
            </a:r>
            <a:r>
              <a:rPr b="1" lang="en-IE" sz="2300">
                <a:solidFill>
                  <a:srgbClr val="3F3F3F"/>
                </a:solidFill>
              </a:rPr>
              <a:t>sulkeminen</a:t>
            </a:r>
            <a:r>
              <a:rPr lang="en-IE" sz="2300">
                <a:solidFill>
                  <a:srgbClr val="3F3F3F"/>
                </a:solidFill>
              </a:rPr>
              <a:t> piti 90% opiskelijoista poissa koulusta.</a:t>
            </a:r>
            <a:r>
              <a:rPr b="1" lang="en-IE" sz="2300">
                <a:solidFill>
                  <a:srgbClr val="3F3F3F"/>
                </a:solidFill>
              </a:rPr>
              <a:t> Etäopiskelu</a:t>
            </a:r>
            <a:r>
              <a:rPr lang="en-IE" sz="2300">
                <a:solidFill>
                  <a:srgbClr val="3F3F3F"/>
                </a:solidFill>
              </a:rPr>
              <a:t> oli ulottumattomissa vähintään 50 miljoonalle opiskelijalle. Vain 65:llä prosentilla peruskouluista on</a:t>
            </a:r>
            <a:r>
              <a:rPr b="1" lang="en-IE" sz="2300">
                <a:solidFill>
                  <a:srgbClr val="3F3F3F"/>
                </a:solidFill>
              </a:rPr>
              <a:t> peruspesutilat</a:t>
            </a:r>
            <a:r>
              <a:rPr lang="en-IE" sz="2300">
                <a:solidFill>
                  <a:srgbClr val="3F3F3F"/>
                </a:solidFill>
              </a:rPr>
              <a:t>, jotka ovat kriittisiä tulevaisuuden kannalta </a:t>
            </a:r>
            <a:r>
              <a:rPr lang="en-IE" sz="2300">
                <a:solidFill>
                  <a:srgbClr val="3F3F3F"/>
                </a:solidFill>
              </a:rPr>
              <a:t>COVID-19 </a:t>
            </a:r>
            <a:r>
              <a:rPr lang="en-IE" sz="2300">
                <a:solidFill>
                  <a:srgbClr val="3F3F3F"/>
                </a:solidFill>
              </a:rPr>
              <a:t>ehkäisyyn.</a:t>
            </a:r>
            <a:endParaRPr sz="2300"/>
          </a:p>
        </p:txBody>
      </p:sp>
      <p:sp>
        <p:nvSpPr>
          <p:cNvPr id="748" name="Google Shape;748;p48"/>
          <p:cNvSpPr/>
          <p:nvPr/>
        </p:nvSpPr>
        <p:spPr>
          <a:xfrm>
            <a:off x="7153275" y="1953285"/>
            <a:ext cx="4772025" cy="4228440"/>
          </a:xfrm>
          <a:prstGeom prst="wedgeEllipseCallout">
            <a:avLst>
              <a:gd fmla="val -66925" name="adj1"/>
              <a:gd fmla="val -4344" name="adj2"/>
            </a:avLst>
          </a:prstGeom>
          <a:solidFill>
            <a:srgbClr val="ED2A5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400">
              <a:solidFill>
                <a:srgbClr val="F2F2F2"/>
              </a:solidFill>
              <a:latin typeface="Calibri"/>
              <a:ea typeface="Calibri"/>
              <a:cs typeface="Calibri"/>
              <a:sym typeface="Calibri"/>
            </a:endParaRPr>
          </a:p>
          <a:p>
            <a:pPr indent="0" lvl="0" marL="0" marR="0" rtl="0" algn="ctr">
              <a:spcBef>
                <a:spcPts val="0"/>
              </a:spcBef>
              <a:spcAft>
                <a:spcPts val="0"/>
              </a:spcAft>
              <a:buNone/>
            </a:pPr>
            <a:r>
              <a:rPr b="1" lang="en-IE" sz="2400">
                <a:solidFill>
                  <a:srgbClr val="FFFFFF"/>
                </a:solidFill>
                <a:latin typeface="Oswald"/>
                <a:ea typeface="Oswald"/>
                <a:cs typeface="Oswald"/>
                <a:sym typeface="Oswald"/>
              </a:rPr>
              <a:t>”Osallisuuden ja oikeudenmukaisuuden takaaminen laadukkaalle koulutukselle ja elinikäisen oppimisen mahdollisuuksien edistäminen kaikille”</a:t>
            </a:r>
            <a:endParaRPr/>
          </a:p>
          <a:p>
            <a:pPr indent="0" lvl="0" marL="0" marR="0" rtl="0" algn="ctr">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ctr">
              <a:spcBef>
                <a:spcPts val="0"/>
              </a:spcBef>
              <a:spcAft>
                <a:spcPts val="0"/>
              </a:spcAft>
              <a:buNone/>
            </a:pPr>
            <a:r>
              <a:rPr b="1" lang="en-IE" sz="2400" u="sng">
                <a:solidFill>
                  <a:schemeClr val="lt1"/>
                </a:solidFill>
                <a:latin typeface="Calibri"/>
                <a:ea typeface="Calibri"/>
                <a:cs typeface="Calibri"/>
                <a:sym typeface="Calibri"/>
                <a:hlinkClick r:id="rId4">
                  <a:extLst>
                    <a:ext uri="{A12FA001-AC4F-418D-AE19-62706E023703}">
                      <ahyp:hlinkClr val="tx"/>
                    </a:ext>
                  </a:extLst>
                </a:hlinkClick>
              </a:rPr>
              <a:t>United Nations</a:t>
            </a:r>
            <a:endParaRPr b="1" sz="2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i="1" sz="2400">
              <a:solidFill>
                <a:srgbClr val="F2F2F2"/>
              </a:solidFill>
              <a:latin typeface="Calibri"/>
              <a:ea typeface="Calibri"/>
              <a:cs typeface="Calibri"/>
              <a:sym typeface="Calibri"/>
            </a:endParaRPr>
          </a:p>
          <a:p>
            <a:pPr indent="0" lvl="0" marL="0" marR="0" rtl="0" algn="ctr">
              <a:spcBef>
                <a:spcPts val="0"/>
              </a:spcBef>
              <a:spcAft>
                <a:spcPts val="0"/>
              </a:spcAft>
              <a:buNone/>
            </a:pPr>
            <a:r>
              <a:t/>
            </a:r>
            <a:endParaRPr sz="2400">
              <a:solidFill>
                <a:srgbClr val="F2F2F2"/>
              </a:solidFill>
              <a:latin typeface="Calibri"/>
              <a:ea typeface="Calibri"/>
              <a:cs typeface="Calibri"/>
              <a:sym typeface="Calibri"/>
            </a:endParaRPr>
          </a:p>
        </p:txBody>
      </p:sp>
      <p:sp>
        <p:nvSpPr>
          <p:cNvPr id="749" name="Google Shape;749;p48"/>
          <p:cNvSpPr txBox="1"/>
          <p:nvPr>
            <p:ph idx="2" type="body"/>
          </p:nvPr>
        </p:nvSpPr>
        <p:spPr>
          <a:xfrm>
            <a:off x="2435134" y="123825"/>
            <a:ext cx="6361800" cy="69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5400"/>
              <a:buNone/>
            </a:pPr>
            <a:r>
              <a:rPr b="1" lang="en-IE" sz="5400">
                <a:solidFill>
                  <a:srgbClr val="3F3F3F"/>
                </a:solidFill>
              </a:rPr>
              <a:t>Tavoite </a:t>
            </a:r>
            <a:r>
              <a:rPr b="1" lang="en-IE" sz="5400">
                <a:solidFill>
                  <a:srgbClr val="3F3F3F"/>
                </a:solidFill>
              </a:rPr>
              <a:t>4 koulutus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49"/>
          <p:cNvSpPr txBox="1"/>
          <p:nvPr>
            <p:ph idx="1" type="body"/>
          </p:nvPr>
        </p:nvSpPr>
        <p:spPr>
          <a:xfrm>
            <a:off x="3757188" y="1270786"/>
            <a:ext cx="8133389" cy="520651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400"/>
              <a:buNone/>
            </a:pPr>
            <a:r>
              <a:rPr b="1" lang="en-IE">
                <a:solidFill>
                  <a:srgbClr val="3F3F3F"/>
                </a:solidFill>
                <a:latin typeface="Arial"/>
                <a:ea typeface="Arial"/>
                <a:cs typeface="Arial"/>
                <a:sym typeface="Arial"/>
              </a:rPr>
              <a:t>Tällä hetkellä teknologian ja koulutuksen risteyksessä tapahtuu valtava määrä toimintaa. DSI voi lisätä vielä enemmän mahdollisuuksia ja ratkaisuja…</a:t>
            </a:r>
            <a:endParaRPr b="1"/>
          </a:p>
          <a:p>
            <a:pPr indent="0" lvl="0" marL="0" rtl="0" algn="l">
              <a:lnSpc>
                <a:spcPct val="90000"/>
              </a:lnSpc>
              <a:spcBef>
                <a:spcPts val="1000"/>
              </a:spcBef>
              <a:spcAft>
                <a:spcPts val="0"/>
              </a:spcAft>
              <a:buClr>
                <a:srgbClr val="ED2A59"/>
              </a:buClr>
              <a:buSzPts val="2400"/>
              <a:buNone/>
            </a:pPr>
            <a:r>
              <a:rPr b="1" lang="en-IE" sz="2100">
                <a:solidFill>
                  <a:srgbClr val="ED2A59"/>
                </a:solidFill>
                <a:latin typeface="Arial"/>
                <a:ea typeface="Arial"/>
                <a:cs typeface="Arial"/>
                <a:sym typeface="Arial"/>
              </a:rPr>
              <a:t>Koti-oppimisalustat</a:t>
            </a:r>
            <a:r>
              <a:rPr b="1" i="0" lang="en-IE" sz="2100">
                <a:solidFill>
                  <a:srgbClr val="ED2A59"/>
                </a:solidFill>
                <a:latin typeface="Arial"/>
                <a:ea typeface="Arial"/>
                <a:cs typeface="Arial"/>
                <a:sym typeface="Arial"/>
              </a:rPr>
              <a:t> </a:t>
            </a:r>
            <a:r>
              <a:rPr b="0" i="0" lang="en-IE" sz="2100">
                <a:solidFill>
                  <a:srgbClr val="3F3F3F"/>
                </a:solidFill>
                <a:latin typeface="Arial"/>
                <a:ea typeface="Arial"/>
                <a:cs typeface="Arial"/>
                <a:sym typeface="Arial"/>
              </a:rPr>
              <a:t>UK:ssa, </a:t>
            </a:r>
            <a:r>
              <a:rPr lang="en-IE" sz="2100">
                <a:solidFill>
                  <a:srgbClr val="3F3F3F"/>
                </a:solidFill>
                <a:latin typeface="Arial"/>
                <a:ea typeface="Arial"/>
                <a:cs typeface="Arial"/>
                <a:sym typeface="Arial"/>
              </a:rPr>
              <a:t>alustat kuten </a:t>
            </a:r>
            <a:r>
              <a:rPr b="1" lang="en-IE" sz="2100" u="sng">
                <a:solidFill>
                  <a:srgbClr val="009FD8"/>
                </a:solidFill>
                <a:latin typeface="Arial"/>
                <a:ea typeface="Arial"/>
                <a:cs typeface="Arial"/>
                <a:sym typeface="Arial"/>
                <a:hlinkClick r:id="rId3">
                  <a:extLst>
                    <a:ext uri="{A12FA001-AC4F-418D-AE19-62706E023703}">
                      <ahyp:hlinkClr val="tx"/>
                    </a:ext>
                  </a:extLst>
                </a:hlinkClick>
              </a:rPr>
              <a:t>Hegarty Maths</a:t>
            </a:r>
            <a:r>
              <a:rPr b="1" lang="en-IE" sz="2100">
                <a:solidFill>
                  <a:srgbClr val="009FD8"/>
                </a:solidFill>
                <a:latin typeface="Arial"/>
                <a:ea typeface="Arial"/>
                <a:cs typeface="Arial"/>
                <a:sym typeface="Arial"/>
              </a:rPr>
              <a:t> </a:t>
            </a:r>
            <a:r>
              <a:rPr lang="en-IE" sz="2100">
                <a:solidFill>
                  <a:srgbClr val="3F3F3F"/>
                </a:solidFill>
                <a:latin typeface="Arial"/>
                <a:ea typeface="Arial"/>
                <a:cs typeface="Arial"/>
                <a:sym typeface="Arial"/>
              </a:rPr>
              <a:t>on menestynyt opiskelijoiden keskuudessa, jotka käyttävät alustan videoita matematiikan oppimiseen ja harjoittamiseen ilmaiseksi kotona.</a:t>
            </a:r>
            <a:endParaRPr sz="2100"/>
          </a:p>
          <a:p>
            <a:pPr indent="0" lvl="0" marL="0" rtl="0" algn="l">
              <a:lnSpc>
                <a:spcPct val="90000"/>
              </a:lnSpc>
              <a:spcBef>
                <a:spcPts val="1000"/>
              </a:spcBef>
              <a:spcAft>
                <a:spcPts val="0"/>
              </a:spcAft>
              <a:buClr>
                <a:srgbClr val="ED2A59"/>
              </a:buClr>
              <a:buSzPts val="2400"/>
              <a:buNone/>
            </a:pPr>
            <a:r>
              <a:rPr b="1" lang="en-IE" sz="2100">
                <a:solidFill>
                  <a:srgbClr val="ED2A59"/>
                </a:solidFill>
                <a:latin typeface="Arial"/>
                <a:ea typeface="Arial"/>
                <a:cs typeface="Arial"/>
                <a:sym typeface="Arial"/>
              </a:rPr>
              <a:t>Oppikirjojen korvaaminen interaktiivisilla digitaalisilla muodoilla.</a:t>
            </a:r>
            <a:r>
              <a:rPr b="1" lang="en-IE" sz="2100">
                <a:solidFill>
                  <a:srgbClr val="ED2A59"/>
                </a:solidFill>
                <a:latin typeface="Arial"/>
                <a:ea typeface="Arial"/>
                <a:cs typeface="Arial"/>
                <a:sym typeface="Arial"/>
              </a:rPr>
              <a:t> </a:t>
            </a:r>
            <a:r>
              <a:rPr lang="en-IE" sz="2100">
                <a:solidFill>
                  <a:srgbClr val="3F3F3F"/>
                </a:solidFill>
                <a:latin typeface="Arial"/>
                <a:ea typeface="Arial"/>
                <a:cs typeface="Arial"/>
                <a:sym typeface="Arial"/>
              </a:rPr>
              <a:t>Italiassa</a:t>
            </a:r>
            <a:r>
              <a:rPr b="0" i="0" lang="en-IE" sz="2100">
                <a:solidFill>
                  <a:srgbClr val="3F3F3F"/>
                </a:solidFill>
                <a:latin typeface="Arial"/>
                <a:ea typeface="Arial"/>
                <a:cs typeface="Arial"/>
                <a:sym typeface="Arial"/>
              </a:rPr>
              <a:t>, </a:t>
            </a:r>
            <a:r>
              <a:rPr b="1" lang="en-IE" sz="2100" u="sng">
                <a:solidFill>
                  <a:srgbClr val="009FD8"/>
                </a:solidFill>
                <a:latin typeface="Arial"/>
                <a:ea typeface="Arial"/>
                <a:cs typeface="Arial"/>
                <a:sym typeface="Arial"/>
                <a:hlinkClick r:id="rId4">
                  <a:extLst>
                    <a:ext uri="{A12FA001-AC4F-418D-AE19-62706E023703}">
                      <ahyp:hlinkClr val="tx"/>
                    </a:ext>
                  </a:extLst>
                </a:hlinkClick>
              </a:rPr>
              <a:t>Book in Progress</a:t>
            </a:r>
            <a:r>
              <a:rPr b="1" lang="en-IE" sz="2100">
                <a:solidFill>
                  <a:srgbClr val="009FD8"/>
                </a:solidFill>
                <a:latin typeface="Arial"/>
                <a:ea typeface="Arial"/>
                <a:cs typeface="Arial"/>
                <a:sym typeface="Arial"/>
              </a:rPr>
              <a:t> </a:t>
            </a:r>
            <a:r>
              <a:rPr lang="en-IE" sz="2100">
                <a:solidFill>
                  <a:srgbClr val="3F3F3F"/>
                </a:solidFill>
                <a:latin typeface="Arial"/>
                <a:ea typeface="Arial"/>
                <a:cs typeface="Arial"/>
                <a:sym typeface="Arial"/>
              </a:rPr>
              <a:t>korvaa oppikirjat vuorovaikutteisilla yhteistyö-, digitaalikirjoilla ja oppimisresursseilla</a:t>
            </a:r>
            <a:endParaRPr sz="2100"/>
          </a:p>
          <a:p>
            <a:pPr indent="0" lvl="0" marL="0" rtl="0" algn="l">
              <a:lnSpc>
                <a:spcPct val="90000"/>
              </a:lnSpc>
              <a:spcBef>
                <a:spcPts val="1000"/>
              </a:spcBef>
              <a:spcAft>
                <a:spcPts val="0"/>
              </a:spcAft>
              <a:buClr>
                <a:srgbClr val="ED2A59"/>
              </a:buClr>
              <a:buSzPts val="2400"/>
              <a:buNone/>
            </a:pPr>
            <a:r>
              <a:rPr b="1" lang="en-IE" sz="2100">
                <a:solidFill>
                  <a:srgbClr val="ED2A59"/>
                </a:solidFill>
                <a:latin typeface="Arial"/>
                <a:ea typeface="Arial"/>
                <a:cs typeface="Arial"/>
                <a:sym typeface="Arial"/>
              </a:rPr>
              <a:t>Poissulkemisen vähentäminen</a:t>
            </a:r>
            <a:r>
              <a:rPr b="1" lang="en-IE" sz="2100">
                <a:solidFill>
                  <a:srgbClr val="ED2A59"/>
                </a:solidFill>
                <a:latin typeface="Arial"/>
                <a:ea typeface="Arial"/>
                <a:cs typeface="Arial"/>
                <a:sym typeface="Arial"/>
              </a:rPr>
              <a:t> </a:t>
            </a:r>
            <a:r>
              <a:rPr b="1" i="0" lang="en-IE" sz="2100">
                <a:solidFill>
                  <a:srgbClr val="ED2A59"/>
                </a:solidFill>
                <a:latin typeface="Arial"/>
                <a:ea typeface="Arial"/>
                <a:cs typeface="Arial"/>
                <a:sym typeface="Arial"/>
              </a:rPr>
              <a:t> </a:t>
            </a:r>
            <a:r>
              <a:rPr b="1" lang="en-IE" sz="2100" u="sng">
                <a:solidFill>
                  <a:srgbClr val="009FD8"/>
                </a:solidFill>
                <a:latin typeface="Arial"/>
                <a:ea typeface="Arial"/>
                <a:cs typeface="Arial"/>
                <a:sym typeface="Arial"/>
                <a:hlinkClick r:id="rId5">
                  <a:extLst>
                    <a:ext uri="{A12FA001-AC4F-418D-AE19-62706E023703}">
                      <ahyp:hlinkClr val="tx"/>
                    </a:ext>
                  </a:extLst>
                </a:hlinkClick>
              </a:rPr>
              <a:t>The Access Project</a:t>
            </a:r>
            <a:r>
              <a:rPr b="0" i="0" lang="en-IE" sz="2100">
                <a:solidFill>
                  <a:srgbClr val="3F3F3F"/>
                </a:solidFill>
                <a:latin typeface="Arial"/>
                <a:ea typeface="Arial"/>
                <a:cs typeface="Arial"/>
                <a:sym typeface="Arial"/>
              </a:rPr>
              <a:t>, UK </a:t>
            </a:r>
            <a:r>
              <a:rPr lang="en-IE" sz="2100">
                <a:solidFill>
                  <a:srgbClr val="3F3F3F"/>
                </a:solidFill>
                <a:latin typeface="Arial"/>
                <a:ea typeface="Arial"/>
                <a:cs typeface="Arial"/>
                <a:sym typeface="Arial"/>
              </a:rPr>
              <a:t>työskentelee toisen asteen opiskelijoiden kanssa yliopistoon pääsyn lisäämiseksi pienituloisten keskuudessa.</a:t>
            </a:r>
            <a:r>
              <a:rPr b="0" i="0" lang="en-IE" sz="2100">
                <a:solidFill>
                  <a:srgbClr val="3F3F3F"/>
                </a:solidFill>
                <a:latin typeface="Arial"/>
                <a:ea typeface="Arial"/>
                <a:cs typeface="Arial"/>
                <a:sym typeface="Arial"/>
              </a:rPr>
              <a:t>Whole Education’s </a:t>
            </a:r>
            <a:r>
              <a:rPr b="1" lang="en-IE" sz="2100" u="sng">
                <a:solidFill>
                  <a:srgbClr val="009FD8"/>
                </a:solidFill>
                <a:latin typeface="Arial"/>
                <a:ea typeface="Arial"/>
                <a:cs typeface="Arial"/>
                <a:sym typeface="Arial"/>
                <a:hlinkClick r:id="rId6">
                  <a:extLst>
                    <a:ext uri="{A12FA001-AC4F-418D-AE19-62706E023703}">
                      <ahyp:hlinkClr val="tx"/>
                    </a:ext>
                  </a:extLst>
                </a:hlinkClick>
              </a:rPr>
              <a:t>Language Futures</a:t>
            </a:r>
            <a:r>
              <a:rPr b="0" i="0" lang="en-IE" sz="2100">
                <a:solidFill>
                  <a:srgbClr val="3F3F3F"/>
                </a:solidFill>
                <a:latin typeface="Arial"/>
                <a:ea typeface="Arial"/>
                <a:cs typeface="Arial"/>
                <a:sym typeface="Arial"/>
              </a:rPr>
              <a:t>, UK </a:t>
            </a:r>
            <a:r>
              <a:rPr lang="en-IE" sz="2100">
                <a:solidFill>
                  <a:srgbClr val="3F3F3F"/>
                </a:solidFill>
                <a:latin typeface="Arial"/>
                <a:ea typeface="Arial"/>
                <a:cs typeface="Arial"/>
                <a:sym typeface="Arial"/>
              </a:rPr>
              <a:t>yhdistää </a:t>
            </a:r>
            <a:r>
              <a:rPr lang="en-IE" sz="2100">
                <a:solidFill>
                  <a:srgbClr val="3F3F3F"/>
                </a:solidFill>
                <a:latin typeface="Arial"/>
                <a:ea typeface="Arial"/>
                <a:cs typeface="Arial"/>
                <a:sym typeface="Arial"/>
              </a:rPr>
              <a:t> muun kieliset </a:t>
            </a:r>
            <a:r>
              <a:rPr lang="en-IE" sz="2100">
                <a:solidFill>
                  <a:srgbClr val="3F3F3F"/>
                </a:solidFill>
                <a:latin typeface="Arial"/>
                <a:ea typeface="Arial"/>
                <a:cs typeface="Arial"/>
                <a:sym typeface="Arial"/>
              </a:rPr>
              <a:t>opiskelijat äidinkielenään englantia puhuviin.</a:t>
            </a:r>
            <a:r>
              <a:rPr b="1" lang="en-IE" sz="2100" u="sng">
                <a:solidFill>
                  <a:srgbClr val="009FD8"/>
                </a:solidFill>
                <a:latin typeface="Arial"/>
                <a:ea typeface="Arial"/>
                <a:cs typeface="Arial"/>
                <a:sym typeface="Arial"/>
                <a:hlinkClick r:id="rId7">
                  <a:extLst>
                    <a:ext uri="{A12FA001-AC4F-418D-AE19-62706E023703}">
                      <ahyp:hlinkClr val="tx"/>
                    </a:ext>
                  </a:extLst>
                </a:hlinkClick>
              </a:rPr>
              <a:t>Good Things Foundation</a:t>
            </a:r>
            <a:r>
              <a:rPr b="1" i="1" lang="en-IE" sz="2100" u="sng">
                <a:solidFill>
                  <a:srgbClr val="009FD8"/>
                </a:solidFill>
                <a:latin typeface="Arial"/>
                <a:ea typeface="Arial"/>
                <a:cs typeface="Arial"/>
                <a:sym typeface="Arial"/>
              </a:rPr>
              <a:t>, </a:t>
            </a:r>
            <a:r>
              <a:rPr lang="en-IE" sz="2100">
                <a:solidFill>
                  <a:srgbClr val="3F3F3F"/>
                </a:solidFill>
                <a:latin typeface="Arial"/>
                <a:ea typeface="Arial"/>
                <a:cs typeface="Arial"/>
                <a:sym typeface="Arial"/>
              </a:rPr>
              <a:t>UK and </a:t>
            </a:r>
            <a:r>
              <a:rPr b="0" i="0" lang="en-IE" sz="2100">
                <a:solidFill>
                  <a:srgbClr val="3F3F3F"/>
                </a:solidFill>
                <a:latin typeface="Arial"/>
                <a:ea typeface="Arial"/>
                <a:cs typeface="Arial"/>
                <a:sym typeface="Arial"/>
              </a:rPr>
              <a:t>Poland’s </a:t>
            </a:r>
            <a:r>
              <a:rPr b="1" lang="en-IE" sz="2100" u="sng">
                <a:solidFill>
                  <a:srgbClr val="009FD8"/>
                </a:solidFill>
                <a:latin typeface="Arial"/>
                <a:ea typeface="Arial"/>
                <a:cs typeface="Arial"/>
                <a:sym typeface="Arial"/>
                <a:hlinkClick r:id="rId8">
                  <a:extLst>
                    <a:ext uri="{A12FA001-AC4F-418D-AE19-62706E023703}">
                      <ahyp:hlinkClr val="tx"/>
                    </a:ext>
                  </a:extLst>
                </a:hlinkClick>
              </a:rPr>
              <a:t>FRSI</a:t>
            </a:r>
            <a:r>
              <a:rPr b="1" lang="en-IE" sz="2100">
                <a:solidFill>
                  <a:srgbClr val="3F3F3F"/>
                </a:solidFill>
              </a:rPr>
              <a:t> </a:t>
            </a:r>
            <a:r>
              <a:rPr lang="en-IE" sz="2100">
                <a:solidFill>
                  <a:srgbClr val="3F3F3F"/>
                </a:solidFill>
              </a:rPr>
              <a:t>tarjoaa ilmaisia digitaalikursseja auttamaan digitaalisesti syrjäytyneitä ryhmiä pääsemään verkkoon</a:t>
            </a:r>
            <a:endParaRPr sz="2100">
              <a:solidFill>
                <a:srgbClr val="3F3F3F"/>
              </a:solidFill>
            </a:endParaRPr>
          </a:p>
        </p:txBody>
      </p:sp>
      <p:sp>
        <p:nvSpPr>
          <p:cNvPr id="755" name="Google Shape;755;p49"/>
          <p:cNvSpPr txBox="1"/>
          <p:nvPr/>
        </p:nvSpPr>
        <p:spPr>
          <a:xfrm>
            <a:off x="3966827" y="189672"/>
            <a:ext cx="7923750" cy="697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b="1" lang="en-IE" sz="3600">
                <a:solidFill>
                  <a:srgbClr val="ED2A59"/>
                </a:solidFill>
                <a:latin typeface="Calibri"/>
                <a:ea typeface="Calibri"/>
                <a:cs typeface="Calibri"/>
                <a:sym typeface="Calibri"/>
              </a:rPr>
              <a:t>Sosiaalisen innovaation mahdollisuudet</a:t>
            </a:r>
            <a:endParaRPr b="1" sz="3600">
              <a:solidFill>
                <a:srgbClr val="ED2A59"/>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100"/>
              <a:buFont typeface="Arial"/>
              <a:buNone/>
            </a:pPr>
            <a:r>
              <a:rPr b="1" lang="en-IE" sz="3600">
                <a:solidFill>
                  <a:srgbClr val="ED2A59"/>
                </a:solidFill>
                <a:latin typeface="Calibri"/>
                <a:ea typeface="Calibri"/>
                <a:cs typeface="Calibri"/>
                <a:sym typeface="Calibri"/>
              </a:rPr>
              <a:t>  Koulutus ja taidot</a:t>
            </a:r>
            <a:endParaRPr b="1" sz="3600">
              <a:solidFill>
                <a:srgbClr val="ED2A59"/>
              </a:solidFill>
              <a:latin typeface="Calibri"/>
              <a:ea typeface="Calibri"/>
              <a:cs typeface="Calibri"/>
              <a:sym typeface="Calibri"/>
            </a:endParaRPr>
          </a:p>
          <a:p>
            <a:pPr indent="0" lvl="0" marL="0" marR="0" rtl="0" algn="ctr">
              <a:lnSpc>
                <a:spcPct val="90000"/>
              </a:lnSpc>
              <a:spcBef>
                <a:spcPts val="0"/>
              </a:spcBef>
              <a:spcAft>
                <a:spcPts val="0"/>
              </a:spcAft>
              <a:buClr>
                <a:srgbClr val="ED2A59"/>
              </a:buClr>
              <a:buSzPts val="3600"/>
              <a:buFont typeface="Arial"/>
              <a:buNone/>
            </a:pPr>
            <a:r>
              <a:t/>
            </a:r>
            <a:endParaRPr b="1" sz="3600">
              <a:solidFill>
                <a:srgbClr val="ED2A59"/>
              </a:solidFill>
              <a:latin typeface="Calibri"/>
              <a:ea typeface="Calibri"/>
              <a:cs typeface="Calibri"/>
              <a:sym typeface="Calibri"/>
            </a:endParaRPr>
          </a:p>
        </p:txBody>
      </p:sp>
      <p:sp>
        <p:nvSpPr>
          <p:cNvPr id="756" name="Google Shape;756;p49"/>
          <p:cNvSpPr txBox="1"/>
          <p:nvPr/>
        </p:nvSpPr>
        <p:spPr>
          <a:xfrm>
            <a:off x="316871" y="5712737"/>
            <a:ext cx="24987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800">
                <a:solidFill>
                  <a:schemeClr val="lt1"/>
                </a:solidFill>
                <a:latin typeface="Calibri"/>
                <a:ea typeface="Calibri"/>
                <a:cs typeface="Calibri"/>
                <a:sym typeface="Calibri"/>
              </a:rPr>
              <a:t>Read </a:t>
            </a:r>
            <a:r>
              <a:rPr lang="en-IE" sz="1800" u="sng">
                <a:solidFill>
                  <a:schemeClr val="lt1"/>
                </a:solidFill>
                <a:latin typeface="Calibri"/>
                <a:ea typeface="Calibri"/>
                <a:cs typeface="Calibri"/>
                <a:sym typeface="Calibri"/>
                <a:hlinkClick r:id="rId9">
                  <a:extLst>
                    <a:ext uri="{A12FA001-AC4F-418D-AE19-62706E023703}">
                      <ahyp:hlinkClr val="tx"/>
                    </a:ext>
                  </a:extLst>
                </a:hlinkClick>
              </a:rPr>
              <a:t>More</a:t>
            </a:r>
            <a:endParaRPr sz="1800">
              <a:solidFill>
                <a:schemeClr val="lt1"/>
              </a:solidFill>
              <a:latin typeface="Calibri"/>
              <a:ea typeface="Calibri"/>
              <a:cs typeface="Calibri"/>
              <a:sym typeface="Calibri"/>
            </a:endParaRPr>
          </a:p>
        </p:txBody>
      </p:sp>
      <p:pic>
        <p:nvPicPr>
          <p:cNvPr descr="A person looking at a computer&#10;&#10;Description automatically generated with low confidence" id="757" name="Google Shape;757;p49"/>
          <p:cNvPicPr preferRelativeResize="0"/>
          <p:nvPr/>
        </p:nvPicPr>
        <p:blipFill rotWithShape="1">
          <a:blip r:embed="rId10">
            <a:alphaModFix/>
          </a:blip>
          <a:srcRect b="0" l="23429" r="0" t="-1057"/>
          <a:stretch/>
        </p:blipFill>
        <p:spPr>
          <a:xfrm>
            <a:off x="-1" y="-72428"/>
            <a:ext cx="3504709" cy="69304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rPr>
              <a:t>Uutiset sisältävät usein tilastoja ja päivityksiä haasteista, joita kohtaamme maailman kansalaisina. Joskus voi tuntua siltä, että niitä on liikaa - maailmanlaajuisesta pandemiasta ilmastonmuutokseen, sukupuoli- ja rotuerojen epätasa-arvoa ja monia ihmisiä, jotka elävät ilman hoitoa.</a:t>
            </a:r>
            <a:endParaRPr/>
          </a:p>
          <a:p>
            <a:pPr indent="0" lvl="0" marL="0" rtl="0" algn="l">
              <a:lnSpc>
                <a:spcPct val="90000"/>
              </a:lnSpc>
              <a:spcBef>
                <a:spcPts val="1000"/>
              </a:spcBef>
              <a:spcAft>
                <a:spcPts val="0"/>
              </a:spcAft>
              <a:buClr>
                <a:schemeClr val="dk1"/>
              </a:buClr>
              <a:buSzPts val="1100"/>
              <a:buFont typeface="Arial"/>
              <a:buNone/>
            </a:pPr>
            <a:r>
              <a:rPr b="1" i="1" lang="en-IE">
                <a:solidFill>
                  <a:srgbClr val="ED2A59"/>
                </a:solidFill>
              </a:rPr>
              <a:t>Mistä aloittaa?</a:t>
            </a:r>
            <a:endParaRPr b="1" i="1">
              <a:solidFill>
                <a:srgbClr val="ED2A59"/>
              </a:solidFill>
            </a:endParaRPr>
          </a:p>
          <a:p>
            <a:pPr indent="0" lvl="0" marL="0" rtl="0" algn="l">
              <a:lnSpc>
                <a:spcPct val="90000"/>
              </a:lnSpc>
              <a:spcBef>
                <a:spcPts val="1000"/>
              </a:spcBef>
              <a:spcAft>
                <a:spcPts val="0"/>
              </a:spcAft>
              <a:buClr>
                <a:schemeClr val="dk1"/>
              </a:buClr>
              <a:buSzPts val="1100"/>
              <a:buFont typeface="Arial"/>
              <a:buNone/>
            </a:pPr>
            <a:r>
              <a:rPr b="1" i="1" lang="en-IE">
                <a:solidFill>
                  <a:srgbClr val="ED2A59"/>
                </a:solidFill>
              </a:rPr>
              <a:t>Mitkä asiat ovat kiireellisimpiä?</a:t>
            </a:r>
            <a:endParaRPr b="1" i="1">
              <a:solidFill>
                <a:srgbClr val="ED2A59"/>
              </a:solidFill>
            </a:endParaRPr>
          </a:p>
          <a:p>
            <a:pPr indent="0" lvl="0" marL="0" rtl="0" algn="l">
              <a:lnSpc>
                <a:spcPct val="90000"/>
              </a:lnSpc>
              <a:spcBef>
                <a:spcPts val="1000"/>
              </a:spcBef>
              <a:spcAft>
                <a:spcPts val="0"/>
              </a:spcAft>
              <a:buClr>
                <a:schemeClr val="dk1"/>
              </a:buClr>
              <a:buSzPts val="1100"/>
              <a:buNone/>
            </a:pPr>
            <a:r>
              <a:rPr b="1" i="1" lang="en-IE">
                <a:solidFill>
                  <a:srgbClr val="ED2A59"/>
                </a:solidFill>
              </a:rPr>
              <a:t>Ja voiko yksi henkilö todella, aidosti, antaa niin suuren panoksen?</a:t>
            </a:r>
            <a:endParaRPr b="1" i="1">
              <a:solidFill>
                <a:srgbClr val="ED2A59"/>
              </a:solidFill>
            </a:endParaRPr>
          </a:p>
          <a:p>
            <a:pPr indent="0" lvl="0" marL="0" rtl="0" algn="l">
              <a:lnSpc>
                <a:spcPct val="90000"/>
              </a:lnSpc>
              <a:spcBef>
                <a:spcPts val="1000"/>
              </a:spcBef>
              <a:spcAft>
                <a:spcPts val="0"/>
              </a:spcAft>
              <a:buClr>
                <a:srgbClr val="3F3F3F"/>
              </a:buClr>
              <a:buSzPts val="2400"/>
              <a:buNone/>
            </a:pPr>
            <a:r>
              <a:rPr lang="en-IE">
                <a:solidFill>
                  <a:srgbClr val="3F3F3F"/>
                </a:solidFill>
              </a:rPr>
              <a:t>Koko tämän moduulin aikana näytetään, kuinka YDSIt ovat jo etenemässä, mitä tekniikoita ja rakenteita heillä on käytössä ja yksilö (t) tällaisten hämmästyttävien sosiaalisten innovaatioiden takana !!</a:t>
            </a:r>
            <a:endParaRPr b="1" i="1">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428" name="Google Shape;428;p5"/>
          <p:cNvSpPr txBox="1"/>
          <p:nvPr>
            <p:ph idx="2" type="body"/>
          </p:nvPr>
        </p:nvSpPr>
        <p:spPr>
          <a:xfrm>
            <a:off x="274878" y="653500"/>
            <a:ext cx="2852539" cy="5206518"/>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2A59"/>
              </a:buClr>
              <a:buSzPts val="3600"/>
              <a:buNone/>
            </a:pPr>
            <a:r>
              <a:rPr b="1" i="1" lang="en-IE">
                <a:solidFill>
                  <a:srgbClr val="ED2A59"/>
                </a:solidFill>
              </a:rPr>
              <a:t>Maailman- laajuisten ongelmien lieventämi-</a:t>
            </a:r>
            <a:endParaRPr b="1" i="1">
              <a:solidFill>
                <a:srgbClr val="ED2A59"/>
              </a:solidFill>
            </a:endParaRPr>
          </a:p>
          <a:p>
            <a:pPr indent="0" lvl="0" marL="0" rtl="0" algn="l">
              <a:lnSpc>
                <a:spcPct val="90000"/>
              </a:lnSpc>
              <a:spcBef>
                <a:spcPts val="0"/>
              </a:spcBef>
              <a:spcAft>
                <a:spcPts val="0"/>
              </a:spcAft>
              <a:buClr>
                <a:srgbClr val="ED2A59"/>
              </a:buClr>
              <a:buSzPts val="3600"/>
              <a:buNone/>
            </a:pPr>
            <a:r>
              <a:rPr b="1" i="1" lang="en-IE">
                <a:solidFill>
                  <a:srgbClr val="ED2A59"/>
                </a:solidFill>
              </a:rPr>
              <a:t>nen ei pidä olla hämmen- tävää tai stressaavaa!</a:t>
            </a:r>
            <a:endParaRPr/>
          </a:p>
          <a:p>
            <a:pPr indent="0" lvl="0" marL="0" rtl="0" algn="ctr">
              <a:lnSpc>
                <a:spcPct val="90000"/>
              </a:lnSpc>
              <a:spcBef>
                <a:spcPts val="1000"/>
              </a:spcBef>
              <a:spcAft>
                <a:spcPts val="0"/>
              </a:spcAft>
              <a:buClr>
                <a:schemeClr val="lt1"/>
              </a:buClr>
              <a:buSzPts val="36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0"/>
          <p:cNvSpPr txBox="1"/>
          <p:nvPr>
            <p:ph idx="1" type="body"/>
          </p:nvPr>
        </p:nvSpPr>
        <p:spPr>
          <a:xfrm>
            <a:off x="7754623" y="1048830"/>
            <a:ext cx="3981452" cy="697353"/>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90000"/>
              </a:lnSpc>
              <a:spcBef>
                <a:spcPts val="0"/>
              </a:spcBef>
              <a:spcAft>
                <a:spcPts val="0"/>
              </a:spcAft>
              <a:buClr>
                <a:schemeClr val="lt1"/>
              </a:buClr>
              <a:buSzPct val="100000"/>
              <a:buNone/>
            </a:pPr>
            <a:r>
              <a:rPr b="1" lang="en-IE" sz="4000"/>
              <a:t>YDSI Koulutus: Enso</a:t>
            </a:r>
            <a:endParaRPr/>
          </a:p>
        </p:txBody>
      </p:sp>
      <p:sp>
        <p:nvSpPr>
          <p:cNvPr id="763" name="Google Shape;763;p50"/>
          <p:cNvSpPr txBox="1"/>
          <p:nvPr>
            <p:ph idx="2" type="body"/>
          </p:nvPr>
        </p:nvSpPr>
        <p:spPr>
          <a:xfrm>
            <a:off x="7348431" y="1626787"/>
            <a:ext cx="4602143"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n-IE" sz="2300"/>
              <a:t>Vinh Truong, </a:t>
            </a:r>
            <a:r>
              <a:rPr b="1" lang="en-IE" sz="2300" u="sng">
                <a:solidFill>
                  <a:schemeClr val="hlink"/>
                </a:solidFill>
                <a:hlinkClick r:id="rId3"/>
              </a:rPr>
              <a:t>Enso</a:t>
            </a:r>
            <a:r>
              <a:rPr b="1" lang="en-IE" sz="2300"/>
              <a:t> </a:t>
            </a:r>
            <a:r>
              <a:rPr lang="en-IE" sz="2300"/>
              <a:t>kehitti online-alustan, jossa on pelityökalupakki, joka löytää uusia ja luovia tapoja kouluttaa nuoria opiskelijoita. Työkalupakki tarjoaa täysin 3D-tulostetut yhteistyötyökalut, jotka toimivat luokkahuoneissa käytettävissä olevien materiaalien rinnalla. Antaa lasten luoda kokemuksia tekemällä kolme Design- ajattelu tehtävää ikäistensä kanssa, parantaakseen 2000-luvulla tarvittavia taitoja ja valmistelemalla heitä työpaikkaan ja muutokselliseen tulevaisuuteen.</a:t>
            </a:r>
            <a:endParaRPr sz="2300"/>
          </a:p>
          <a:p>
            <a:pPr indent="0" lvl="0" marL="0" rtl="0" algn="ctr">
              <a:lnSpc>
                <a:spcPct val="90000"/>
              </a:lnSpc>
              <a:spcBef>
                <a:spcPts val="1000"/>
              </a:spcBef>
              <a:spcAft>
                <a:spcPts val="0"/>
              </a:spcAft>
              <a:buClr>
                <a:schemeClr val="lt1"/>
              </a:buClr>
              <a:buSzPts val="2400"/>
              <a:buNone/>
            </a:pPr>
            <a:r>
              <a:t/>
            </a:r>
            <a:endParaRPr/>
          </a:p>
        </p:txBody>
      </p:sp>
      <p:pic>
        <p:nvPicPr>
          <p:cNvPr id="764" name="Google Shape;764;p50">
            <a:hlinkClick r:id="rId4"/>
          </p:cNvPr>
          <p:cNvPicPr preferRelativeResize="0"/>
          <p:nvPr/>
        </p:nvPicPr>
        <p:blipFill rotWithShape="1">
          <a:blip r:embed="rId5">
            <a:alphaModFix/>
          </a:blip>
          <a:srcRect b="0" l="0" r="0" t="0"/>
          <a:stretch/>
        </p:blipFill>
        <p:spPr>
          <a:xfrm>
            <a:off x="1270861" y="2207646"/>
            <a:ext cx="5320062" cy="3078342"/>
          </a:xfrm>
          <a:prstGeom prst="rect">
            <a:avLst/>
          </a:prstGeom>
          <a:noFill/>
          <a:ln>
            <a:noFill/>
          </a:ln>
        </p:spPr>
      </p:pic>
      <p:sp>
        <p:nvSpPr>
          <p:cNvPr id="765" name="Google Shape;765;p50"/>
          <p:cNvSpPr txBox="1"/>
          <p:nvPr/>
        </p:nvSpPr>
        <p:spPr>
          <a:xfrm>
            <a:off x="1" y="0"/>
            <a:ext cx="7848600" cy="97042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Koulutus</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Vinh Truong, Enso (The Guided Play Toolkit), Ireland </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pic>
        <p:nvPicPr>
          <p:cNvPr descr="Image result for Vinh Truong Enso" id="766" name="Google Shape;766;p50"/>
          <p:cNvPicPr preferRelativeResize="0"/>
          <p:nvPr/>
        </p:nvPicPr>
        <p:blipFill rotWithShape="1">
          <a:blip r:embed="rId6">
            <a:alphaModFix/>
          </a:blip>
          <a:srcRect b="0" l="16304" r="21287" t="0"/>
          <a:stretch/>
        </p:blipFill>
        <p:spPr>
          <a:xfrm>
            <a:off x="4843569" y="1073687"/>
            <a:ext cx="2504862" cy="2673130"/>
          </a:xfrm>
          <a:prstGeom prst="teardrop">
            <a:avLst>
              <a:gd fmla="val 100000" name="adj"/>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51"/>
          <p:cNvSpPr txBox="1"/>
          <p:nvPr>
            <p:ph idx="3" type="body"/>
          </p:nvPr>
        </p:nvSpPr>
        <p:spPr>
          <a:xfrm>
            <a:off x="9613638" y="4327643"/>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772" name="Google Shape;772;p51"/>
          <p:cNvSpPr txBox="1"/>
          <p:nvPr>
            <p:ph idx="4" type="body"/>
          </p:nvPr>
        </p:nvSpPr>
        <p:spPr>
          <a:xfrm>
            <a:off x="6706635" y="1316960"/>
            <a:ext cx="4082856" cy="3715819"/>
          </a:xfrm>
          <a:prstGeom prst="rect">
            <a:avLst/>
          </a:prstGeom>
          <a:noFill/>
          <a:ln>
            <a:noFill/>
          </a:ln>
        </p:spPr>
        <p:txBody>
          <a:bodyPr anchorCtr="0" anchor="ctr"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2400"/>
              <a:buNone/>
            </a:pPr>
            <a:r>
              <a:rPr i="0" lang="en-IE" sz="2400"/>
              <a:t>DayCape on digitaalinen kuvakalenteri, joka tukee lapsia, heidän hoitajiaan ja kouluttajiaan heidän päivittäisen aikataulunsa hallinnassa ja heidän elämänsä helpottamisessa kotona ja koulussa. Perusajatuksena on kohottaa heidän ainutlaatuisuuttaan ja taitojaan ja muuttaa autismi supervoimaksi</a:t>
            </a:r>
            <a:endParaRPr i="1" sz="2400"/>
          </a:p>
          <a:p>
            <a:pPr indent="0" lvl="0" marL="0" rtl="0" algn="l">
              <a:lnSpc>
                <a:spcPct val="90000"/>
              </a:lnSpc>
              <a:spcBef>
                <a:spcPts val="0"/>
              </a:spcBef>
              <a:spcAft>
                <a:spcPts val="0"/>
              </a:spcAft>
              <a:buClr>
                <a:schemeClr val="lt1"/>
              </a:buClr>
              <a:buSzPts val="2400"/>
              <a:buNone/>
            </a:pPr>
            <a:r>
              <a:rPr lang="en-IE" sz="2400"/>
              <a:t>Anton H</a:t>
            </a:r>
            <a:r>
              <a:rPr b="0" lang="en-IE" sz="2400"/>
              <a:t>å</a:t>
            </a:r>
            <a:r>
              <a:rPr lang="en-IE" sz="2400"/>
              <a:t>kanson</a:t>
            </a:r>
            <a:endParaRPr sz="2400"/>
          </a:p>
        </p:txBody>
      </p:sp>
      <p:sp>
        <p:nvSpPr>
          <p:cNvPr id="773" name="Google Shape;773;p51"/>
          <p:cNvSpPr txBox="1"/>
          <p:nvPr>
            <p:ph idx="5" type="body"/>
          </p:nvPr>
        </p:nvSpPr>
        <p:spPr>
          <a:xfrm>
            <a:off x="3904709" y="5196610"/>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
        <p:nvSpPr>
          <p:cNvPr id="774" name="Google Shape;774;p51"/>
          <p:cNvSpPr txBox="1"/>
          <p:nvPr/>
        </p:nvSpPr>
        <p:spPr>
          <a:xfrm>
            <a:off x="327365" y="218728"/>
            <a:ext cx="6711610"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Koulutus</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Digitaaliset työkalut autististen lasten auttamiseksi</a:t>
            </a:r>
            <a:endParaRPr/>
          </a:p>
          <a:p>
            <a:pPr indent="0" lvl="0" marL="0" marR="0" rtl="0" algn="l">
              <a:lnSpc>
                <a:spcPct val="90000"/>
              </a:lnSpc>
              <a:spcBef>
                <a:spcPts val="0"/>
              </a:spcBef>
              <a:spcAft>
                <a:spcPts val="0"/>
              </a:spcAft>
              <a:buClr>
                <a:srgbClr val="A6377D"/>
              </a:buClr>
              <a:buSzPts val="2800"/>
              <a:buFont typeface="Arial"/>
              <a:buNone/>
            </a:pPr>
            <a:r>
              <a:rPr lang="en-IE" sz="2800">
                <a:solidFill>
                  <a:srgbClr val="A6377D"/>
                </a:solidFill>
                <a:latin typeface="Calibri"/>
                <a:ea typeface="Calibri"/>
                <a:cs typeface="Calibri"/>
                <a:sym typeface="Calibri"/>
              </a:rPr>
              <a:t>Anton H</a:t>
            </a:r>
            <a:r>
              <a:rPr b="0" i="0" lang="en-IE" sz="2800">
                <a:solidFill>
                  <a:srgbClr val="A6377D"/>
                </a:solidFill>
                <a:latin typeface="Calibri"/>
                <a:ea typeface="Calibri"/>
                <a:cs typeface="Calibri"/>
                <a:sym typeface="Calibri"/>
              </a:rPr>
              <a:t>å</a:t>
            </a:r>
            <a:r>
              <a:rPr lang="en-IE" sz="2800">
                <a:solidFill>
                  <a:srgbClr val="A6377D"/>
                </a:solidFill>
                <a:latin typeface="Calibri"/>
                <a:ea typeface="Calibri"/>
                <a:cs typeface="Calibri"/>
                <a:sym typeface="Calibri"/>
              </a:rPr>
              <a:t>kanson, </a:t>
            </a:r>
            <a:r>
              <a:rPr lang="en-IE" sz="2800" u="sng">
                <a:solidFill>
                  <a:srgbClr val="A6377D"/>
                </a:solidFill>
                <a:latin typeface="Calibri"/>
                <a:ea typeface="Calibri"/>
                <a:cs typeface="Calibri"/>
                <a:sym typeface="Calibri"/>
                <a:hlinkClick r:id="rId3">
                  <a:extLst>
                    <a:ext uri="{A12FA001-AC4F-418D-AE19-62706E023703}">
                      <ahyp:hlinkClr val="tx"/>
                    </a:ext>
                  </a:extLst>
                </a:hlinkClick>
              </a:rPr>
              <a:t>DayCape</a:t>
            </a:r>
            <a:r>
              <a:rPr lang="en-IE" sz="2800">
                <a:solidFill>
                  <a:srgbClr val="A6377D"/>
                </a:solidFill>
                <a:latin typeface="Calibri"/>
                <a:ea typeface="Calibri"/>
                <a:cs typeface="Calibri"/>
                <a:sym typeface="Calibri"/>
              </a:rPr>
              <a:t>, Sweden</a:t>
            </a:r>
            <a:endParaRPr/>
          </a:p>
        </p:txBody>
      </p:sp>
      <p:pic>
        <p:nvPicPr>
          <p:cNvPr descr="Digital tools facilitating the lives of children with autism: an interview with the founder of DayCape" id="775" name="Google Shape;775;p51"/>
          <p:cNvPicPr preferRelativeResize="0"/>
          <p:nvPr/>
        </p:nvPicPr>
        <p:blipFill rotWithShape="1">
          <a:blip r:embed="rId4">
            <a:alphaModFix/>
          </a:blip>
          <a:srcRect b="0" l="15833" r="7407" t="3037"/>
          <a:stretch/>
        </p:blipFill>
        <p:spPr>
          <a:xfrm>
            <a:off x="585661" y="2300501"/>
            <a:ext cx="4559817" cy="3600000"/>
          </a:xfrm>
          <a:prstGeom prst="teardrop">
            <a:avLst>
              <a:gd fmla="val 100000" name="adj"/>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52"/>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781" name="Google Shape;781;p52">
            <a:hlinkClick r:id="rId3"/>
          </p:cNvPr>
          <p:cNvPicPr preferRelativeResize="0"/>
          <p:nvPr/>
        </p:nvPicPr>
        <p:blipFill rotWithShape="1">
          <a:blip r:embed="rId4">
            <a:alphaModFix/>
          </a:blip>
          <a:srcRect b="0" l="0" r="47447" t="0"/>
          <a:stretch/>
        </p:blipFill>
        <p:spPr>
          <a:xfrm>
            <a:off x="1200695" y="1146613"/>
            <a:ext cx="2229488" cy="4354674"/>
          </a:xfrm>
          <a:prstGeom prst="rect">
            <a:avLst/>
          </a:prstGeom>
          <a:noFill/>
          <a:ln>
            <a:noFill/>
          </a:ln>
        </p:spPr>
      </p:pic>
      <p:pic>
        <p:nvPicPr>
          <p:cNvPr descr="Digital tools facilitating the lives of children with autism: an interview with the founder of DayCape" id="782" name="Google Shape;782;p52"/>
          <p:cNvPicPr preferRelativeResize="0"/>
          <p:nvPr/>
        </p:nvPicPr>
        <p:blipFill rotWithShape="1">
          <a:blip r:embed="rId5">
            <a:alphaModFix/>
          </a:blip>
          <a:srcRect b="0" l="15833" r="7407" t="3037"/>
          <a:stretch/>
        </p:blipFill>
        <p:spPr>
          <a:xfrm>
            <a:off x="3920940" y="4847342"/>
            <a:ext cx="2093755" cy="1800000"/>
          </a:xfrm>
          <a:prstGeom prst="teardrop">
            <a:avLst>
              <a:gd fmla="val 100000" name="adj"/>
            </a:avLst>
          </a:prstGeom>
          <a:noFill/>
          <a:ln>
            <a:noFill/>
          </a:ln>
        </p:spPr>
      </p:pic>
      <p:sp>
        <p:nvSpPr>
          <p:cNvPr id="783" name="Google Shape;783;p52"/>
          <p:cNvSpPr/>
          <p:nvPr/>
        </p:nvSpPr>
        <p:spPr>
          <a:xfrm>
            <a:off x="4825872" y="76616"/>
            <a:ext cx="7192551" cy="5424671"/>
          </a:xfrm>
          <a:prstGeom prst="wedgeEllipseCallout">
            <a:avLst>
              <a:gd fmla="val -20833" name="adj1"/>
              <a:gd fmla="val 625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2400">
              <a:solidFill>
                <a:schemeClr val="lt1"/>
              </a:solidFill>
              <a:latin typeface="Calibri"/>
              <a:ea typeface="Calibri"/>
              <a:cs typeface="Calibri"/>
              <a:sym typeface="Calibri"/>
            </a:endParaRPr>
          </a:p>
          <a:p>
            <a:pPr indent="0" lvl="0" marL="0" marR="0" rtl="0" algn="ctr">
              <a:spcBef>
                <a:spcPts val="0"/>
              </a:spcBef>
              <a:spcAft>
                <a:spcPts val="0"/>
              </a:spcAft>
              <a:buNone/>
            </a:pPr>
            <a:r>
              <a:rPr i="1" lang="en-IE" sz="2400">
                <a:solidFill>
                  <a:schemeClr val="lt1"/>
                </a:solidFill>
                <a:latin typeface="Calibri"/>
                <a:ea typeface="Calibri"/>
                <a:cs typeface="Calibri"/>
                <a:sym typeface="Calibri"/>
              </a:rPr>
              <a:t>"Ole nörtti ja opi mahdollisimman paljon ongelmasta, jonka haluat ratkaista. Sosiaalisena yrittäjänä sinun on ymmärrettävä jokaisessa kosketuspisteessä, missä voit tehdä sosiaalisia vaikutuksia, miten se tehdään parhaiten ja miten osoitat tekeväsi muutoksen. Sinulla ei ole niin helppoa kuin tavallisilla yrittäjillä, jotka voivat vain osoittaa taseensa. Joten sinun on oltava asiantuntevampi”</a:t>
            </a:r>
            <a:endParaRPr/>
          </a:p>
          <a:p>
            <a:pPr indent="0" lvl="0" marL="0" marR="0" rtl="0" algn="ctr">
              <a:spcBef>
                <a:spcPts val="0"/>
              </a:spcBef>
              <a:spcAft>
                <a:spcPts val="0"/>
              </a:spcAft>
              <a:buNone/>
            </a:pPr>
            <a:r>
              <a:rPr i="1" lang="en-IE" sz="2400">
                <a:solidFill>
                  <a:schemeClr val="lt1"/>
                </a:solidFill>
                <a:latin typeface="Calibri"/>
                <a:ea typeface="Calibri"/>
                <a:cs typeface="Calibri"/>
                <a:sym typeface="Calibri"/>
              </a:rPr>
              <a:t>Anton H</a:t>
            </a:r>
            <a:r>
              <a:rPr b="0" i="1" lang="en-IE" sz="2400">
                <a:solidFill>
                  <a:schemeClr val="lt1"/>
                </a:solidFill>
                <a:latin typeface="Calibri"/>
                <a:ea typeface="Calibri"/>
                <a:cs typeface="Calibri"/>
                <a:sym typeface="Calibri"/>
              </a:rPr>
              <a:t>å</a:t>
            </a:r>
            <a:r>
              <a:rPr i="1" lang="en-IE" sz="2400">
                <a:solidFill>
                  <a:schemeClr val="lt1"/>
                </a:solidFill>
                <a:latin typeface="Calibri"/>
                <a:ea typeface="Calibri"/>
                <a:cs typeface="Calibri"/>
                <a:sym typeface="Calibri"/>
              </a:rPr>
              <a:t>kanson</a:t>
            </a:r>
            <a:endParaRPr i="1" sz="24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784" name="Google Shape;784;p52"/>
          <p:cNvSpPr/>
          <p:nvPr/>
        </p:nvSpPr>
        <p:spPr>
          <a:xfrm>
            <a:off x="2348119" y="165491"/>
            <a:ext cx="3547800" cy="3132600"/>
          </a:xfrm>
          <a:prstGeom prst="star6">
            <a:avLst>
              <a:gd fmla="val 28868" name="adj"/>
              <a:gd fmla="val 115470" name="hf"/>
            </a:avLst>
          </a:prstGeom>
          <a:solidFill>
            <a:srgbClr val="FDA81F"/>
          </a:solidFill>
          <a:ln cap="flat" cmpd="sng" w="76200">
            <a:solidFill>
              <a:srgbClr val="389DA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IE" sz="2400">
                <a:solidFill>
                  <a:schemeClr val="lt1"/>
                </a:solidFill>
                <a:latin typeface="Calibri"/>
                <a:ea typeface="Calibri"/>
                <a:cs typeface="Calibri"/>
                <a:sym typeface="Calibri"/>
              </a:rPr>
              <a:t>Minun yksi neuvoni sosiaaliseksi innovaattoriksi </a:t>
            </a:r>
            <a:r>
              <a:rPr b="1" lang="en-IE" sz="2400">
                <a:solidFill>
                  <a:schemeClr val="lt1"/>
                </a:solidFill>
                <a:latin typeface="Calibri"/>
                <a:ea typeface="Calibri"/>
                <a:cs typeface="Calibri"/>
                <a:sym typeface="Calibri"/>
              </a:rPr>
              <a:t>pyrkivälle </a:t>
            </a:r>
            <a:endParaRPr sz="18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53"/>
          <p:cNvSpPr txBox="1"/>
          <p:nvPr/>
        </p:nvSpPr>
        <p:spPr>
          <a:xfrm>
            <a:off x="5347334" y="1781787"/>
            <a:ext cx="6549391" cy="27543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i="1" lang="en-IE" sz="4000">
                <a:solidFill>
                  <a:schemeClr val="lt1"/>
                </a:solidFill>
                <a:latin typeface="Calibri"/>
                <a:ea typeface="Calibri"/>
                <a:cs typeface="Calibri"/>
                <a:sym typeface="Calibri"/>
              </a:rPr>
              <a:t>Edistetään sosiaalista innovaatiota vastaamaan sosiaalisiin haasteisiin</a:t>
            </a:r>
            <a:endParaRPr i="1"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000"/>
              <a:buFont typeface="Arial"/>
              <a:buNone/>
            </a:pPr>
            <a:r>
              <a:t/>
            </a:r>
            <a:endParaRPr sz="4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4800"/>
              <a:buFont typeface="Arial"/>
              <a:buNone/>
            </a:pPr>
            <a:r>
              <a:rPr b="1" lang="en-IE" sz="4800">
                <a:solidFill>
                  <a:schemeClr val="lt1"/>
                </a:solidFill>
                <a:latin typeface="Calibri"/>
                <a:ea typeface="Calibri"/>
                <a:cs typeface="Calibri"/>
                <a:sym typeface="Calibri"/>
              </a:rPr>
              <a:t>Tavoite</a:t>
            </a:r>
            <a:r>
              <a:rPr b="1" lang="en-IE" sz="4800">
                <a:solidFill>
                  <a:schemeClr val="lt1"/>
                </a:solidFill>
                <a:latin typeface="Calibri"/>
                <a:ea typeface="Calibri"/>
                <a:cs typeface="Calibri"/>
                <a:sym typeface="Calibri"/>
              </a:rPr>
              <a:t> 5 </a:t>
            </a:r>
            <a:r>
              <a:rPr lang="en-IE" sz="4800">
                <a:solidFill>
                  <a:schemeClr val="lt1"/>
                </a:solidFill>
                <a:latin typeface="Calibri"/>
                <a:ea typeface="Calibri"/>
                <a:cs typeface="Calibri"/>
                <a:sym typeface="Calibri"/>
              </a:rPr>
              <a:t>Sukupuolten tasa-arvo</a:t>
            </a:r>
            <a:endParaRPr/>
          </a:p>
          <a:p>
            <a:pPr indent="0" lvl="0" marL="0" marR="0" rtl="0" algn="l">
              <a:lnSpc>
                <a:spcPct val="90000"/>
              </a:lnSpc>
              <a:spcBef>
                <a:spcPts val="1000"/>
              </a:spcBef>
              <a:spcAft>
                <a:spcPts val="0"/>
              </a:spcAft>
              <a:buClr>
                <a:schemeClr val="lt1"/>
              </a:buClr>
              <a:buSzPts val="6000"/>
              <a:buFont typeface="Arial"/>
              <a:buNone/>
            </a:pPr>
            <a:r>
              <a:t/>
            </a:r>
            <a:endParaRPr sz="6000">
              <a:solidFill>
                <a:schemeClr val="lt1"/>
              </a:solidFill>
              <a:latin typeface="Calibri"/>
              <a:ea typeface="Calibri"/>
              <a:cs typeface="Calibri"/>
              <a:sym typeface="Calibri"/>
            </a:endParaRPr>
          </a:p>
        </p:txBody>
      </p:sp>
      <p:pic>
        <p:nvPicPr>
          <p:cNvPr descr="A person taking a selfie&#10;&#10;Description automatically generated with medium confidence" id="790" name="Google Shape;790;p53"/>
          <p:cNvPicPr preferRelativeResize="0"/>
          <p:nvPr>
            <p:ph idx="3" type="pic"/>
          </p:nvPr>
        </p:nvPicPr>
        <p:blipFill rotWithShape="1">
          <a:blip r:embed="rId3">
            <a:alphaModFix/>
          </a:blip>
          <a:srcRect b="0" l="11315" r="11316" t="0"/>
          <a:stretch/>
        </p:blipFill>
        <p:spPr>
          <a:xfrm>
            <a:off x="1590040" y="0"/>
            <a:ext cx="3550920" cy="687913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54"/>
          <p:cNvSpPr txBox="1"/>
          <p:nvPr>
            <p:ph idx="1" type="body"/>
          </p:nvPr>
        </p:nvSpPr>
        <p:spPr>
          <a:xfrm>
            <a:off x="682450" y="-113173"/>
            <a:ext cx="11122800" cy="3993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3F3F3F"/>
              </a:buClr>
              <a:buSzPts val="2400"/>
              <a:buNone/>
            </a:pPr>
            <a:r>
              <a:t/>
            </a:r>
            <a:endParaRPr b="1">
              <a:solidFill>
                <a:srgbClr val="3F3F3F"/>
              </a:solidFill>
            </a:endParaRPr>
          </a:p>
          <a:p>
            <a:pPr indent="0" lvl="0" marL="0" rtl="0" algn="ctr">
              <a:lnSpc>
                <a:spcPct val="100000"/>
              </a:lnSpc>
              <a:spcBef>
                <a:spcPts val="0"/>
              </a:spcBef>
              <a:spcAft>
                <a:spcPts val="0"/>
              </a:spcAft>
              <a:buClr>
                <a:srgbClr val="3F3F3F"/>
              </a:buClr>
              <a:buSzPts val="2400"/>
              <a:buNone/>
            </a:pPr>
            <a:r>
              <a:t/>
            </a:r>
            <a:endParaRPr b="1">
              <a:solidFill>
                <a:srgbClr val="3F3F3F"/>
              </a:solidFill>
            </a:endParaRPr>
          </a:p>
          <a:p>
            <a:pPr indent="0" lvl="0" marL="0" rtl="0" algn="ctr">
              <a:lnSpc>
                <a:spcPct val="100000"/>
              </a:lnSpc>
              <a:spcBef>
                <a:spcPts val="0"/>
              </a:spcBef>
              <a:spcAft>
                <a:spcPts val="0"/>
              </a:spcAft>
              <a:buClr>
                <a:srgbClr val="3F3F3F"/>
              </a:buClr>
              <a:buSzPts val="2400"/>
              <a:buNone/>
            </a:pPr>
            <a:r>
              <a:t/>
            </a:r>
            <a:endParaRPr b="1">
              <a:solidFill>
                <a:srgbClr val="3F3F3F"/>
              </a:solidFill>
            </a:endParaRPr>
          </a:p>
          <a:p>
            <a:pPr indent="0" lvl="0" marL="0" rtl="0" algn="ctr">
              <a:lnSpc>
                <a:spcPct val="100000"/>
              </a:lnSpc>
              <a:spcBef>
                <a:spcPts val="0"/>
              </a:spcBef>
              <a:spcAft>
                <a:spcPts val="0"/>
              </a:spcAft>
              <a:buClr>
                <a:srgbClr val="3F3F3F"/>
              </a:buClr>
              <a:buSzPts val="2400"/>
              <a:buNone/>
            </a:pPr>
            <a:r>
              <a:rPr b="1" lang="en-IE">
                <a:solidFill>
                  <a:srgbClr val="3F3F3F"/>
                </a:solidFill>
              </a:rPr>
              <a:t>Naisten ja tyttöjen on oltava edustettuina </a:t>
            </a:r>
            <a:r>
              <a:rPr b="1" lang="en-IE" u="sng">
                <a:solidFill>
                  <a:srgbClr val="3F3F3F"/>
                </a:solidFill>
                <a:hlinkClick r:id="rId3">
                  <a:extLst>
                    <a:ext uri="{A12FA001-AC4F-418D-AE19-62706E023703}">
                      <ahyp:hlinkClr val="tx"/>
                    </a:ext>
                  </a:extLst>
                </a:hlinkClick>
              </a:rPr>
              <a:t>fairly and equally</a:t>
            </a:r>
            <a:r>
              <a:rPr lang="en-IE"/>
              <a:t> (reilusti ja tasa-arvoisesti).</a:t>
            </a:r>
            <a:endParaRPr/>
          </a:p>
          <a:p>
            <a:pPr indent="0" lvl="0" marL="0" rtl="0" algn="ctr">
              <a:lnSpc>
                <a:spcPct val="100000"/>
              </a:lnSpc>
              <a:spcBef>
                <a:spcPts val="0"/>
              </a:spcBef>
              <a:spcAft>
                <a:spcPts val="0"/>
              </a:spcAft>
              <a:buClr>
                <a:schemeClr val="dk1"/>
              </a:buClr>
              <a:buSzPts val="1000"/>
              <a:buNone/>
            </a:pPr>
            <a:r>
              <a:t/>
            </a:r>
            <a:endParaRPr b="1" sz="1000">
              <a:solidFill>
                <a:srgbClr val="3F3F3F"/>
              </a:solidFill>
            </a:endParaRPr>
          </a:p>
          <a:p>
            <a:pPr indent="0" lvl="0" marL="0" rtl="0" algn="ctr">
              <a:lnSpc>
                <a:spcPct val="100000"/>
              </a:lnSpc>
              <a:spcBef>
                <a:spcPts val="0"/>
              </a:spcBef>
              <a:spcAft>
                <a:spcPts val="0"/>
              </a:spcAft>
              <a:buClr>
                <a:srgbClr val="3F3F3F"/>
              </a:buClr>
              <a:buSzPts val="2400"/>
              <a:buNone/>
            </a:pPr>
            <a:r>
              <a:rPr b="1" lang="en-IE">
                <a:solidFill>
                  <a:srgbClr val="3F3F3F"/>
                </a:solidFill>
              </a:rPr>
              <a:t>Tiesitkö, että vain 17,5% maailman teknisestä työvoimasta on naisia ja että heitä on vain 5% johtotehtävistä?</a:t>
            </a:r>
            <a:r>
              <a:rPr b="1" i="0" lang="en-IE">
                <a:solidFill>
                  <a:srgbClr val="3F3F3F"/>
                </a:solidFill>
              </a:rPr>
              <a:t> </a:t>
            </a:r>
            <a:r>
              <a:rPr i="0" lang="en-IE" sz="1800" u="sng">
                <a:solidFill>
                  <a:srgbClr val="3F3F3F"/>
                </a:solidFill>
                <a:hlinkClick r:id="rId4">
                  <a:extLst>
                    <a:ext uri="{A12FA001-AC4F-418D-AE19-62706E023703}">
                      <ahyp:hlinkClr val="tx"/>
                    </a:ext>
                  </a:extLst>
                </a:hlinkClick>
              </a:rPr>
              <a:t>UNESCO</a:t>
            </a:r>
            <a:endParaRPr i="0" sz="1800">
              <a:solidFill>
                <a:srgbClr val="3F3F3F"/>
              </a:solidFill>
            </a:endParaRPr>
          </a:p>
          <a:p>
            <a:pPr indent="0" lvl="0" marL="0" rtl="0" algn="ctr">
              <a:lnSpc>
                <a:spcPct val="100000"/>
              </a:lnSpc>
              <a:spcBef>
                <a:spcPts val="0"/>
              </a:spcBef>
              <a:spcAft>
                <a:spcPts val="0"/>
              </a:spcAft>
              <a:buClr>
                <a:schemeClr val="dk1"/>
              </a:buClr>
              <a:buSzPts val="1000"/>
              <a:buNone/>
            </a:pPr>
            <a:r>
              <a:t/>
            </a:r>
            <a:endParaRPr i="0" sz="1000">
              <a:solidFill>
                <a:srgbClr val="A6377D"/>
              </a:solidFill>
            </a:endParaRPr>
          </a:p>
          <a:p>
            <a:pPr indent="-342900" lvl="0" marL="342900" rtl="0" algn="l">
              <a:lnSpc>
                <a:spcPct val="100000"/>
              </a:lnSpc>
              <a:spcBef>
                <a:spcPts val="0"/>
              </a:spcBef>
              <a:spcAft>
                <a:spcPts val="0"/>
              </a:spcAft>
              <a:buClr>
                <a:srgbClr val="3F3F3F"/>
              </a:buClr>
              <a:buSzPts val="2400"/>
              <a:buFont typeface="Arial"/>
              <a:buChar char="•"/>
            </a:pPr>
            <a:r>
              <a:rPr lang="en-IE">
                <a:solidFill>
                  <a:srgbClr val="3F3F3F"/>
                </a:solidFill>
              </a:rPr>
              <a:t>Noin </a:t>
            </a:r>
            <a:r>
              <a:rPr b="1" lang="en-IE">
                <a:solidFill>
                  <a:srgbClr val="3F3F3F"/>
                </a:solidFill>
              </a:rPr>
              <a:t>78% maailman miehistä </a:t>
            </a:r>
            <a:r>
              <a:rPr lang="en-IE">
                <a:solidFill>
                  <a:srgbClr val="3F3F3F"/>
                </a:solidFill>
              </a:rPr>
              <a:t>on osa </a:t>
            </a:r>
            <a:r>
              <a:rPr lang="en-IE" u="sng">
                <a:solidFill>
                  <a:srgbClr val="3F3F3F"/>
                </a:solidFill>
                <a:hlinkClick r:id="rId5">
                  <a:extLst>
                    <a:ext uri="{A12FA001-AC4F-418D-AE19-62706E023703}">
                      <ahyp:hlinkClr val="tx"/>
                    </a:ext>
                  </a:extLst>
                </a:hlinkClick>
              </a:rPr>
              <a:t>labour force</a:t>
            </a:r>
            <a:r>
              <a:rPr lang="en-IE">
                <a:solidFill>
                  <a:srgbClr val="3F3F3F"/>
                </a:solidFill>
              </a:rPr>
              <a:t> ( työvoimaa) verrattuna </a:t>
            </a:r>
            <a:r>
              <a:rPr b="1" i="1" lang="en-IE">
                <a:solidFill>
                  <a:srgbClr val="3F3F3F"/>
                </a:solidFill>
              </a:rPr>
              <a:t>55% naisiin </a:t>
            </a:r>
            <a:r>
              <a:rPr lang="en-IE">
                <a:solidFill>
                  <a:srgbClr val="3F3F3F"/>
                </a:solidFill>
              </a:rPr>
              <a:t>maailmassa</a:t>
            </a:r>
            <a:r>
              <a:rPr lang="en-IE">
                <a:solidFill>
                  <a:srgbClr val="3F3F3F"/>
                </a:solidFill>
              </a:rPr>
              <a:t>. </a:t>
            </a:r>
            <a:r>
              <a:rPr lang="en-IE">
                <a:solidFill>
                  <a:srgbClr val="3F3F3F"/>
                </a:solidFill>
              </a:rPr>
              <a:t>Naiset kokevat </a:t>
            </a:r>
            <a:r>
              <a:rPr b="1" lang="en-IE">
                <a:solidFill>
                  <a:srgbClr val="3F3F3F"/>
                </a:solidFill>
              </a:rPr>
              <a:t>taloudellisen riippumattomuuden puuttetta</a:t>
            </a:r>
            <a:r>
              <a:rPr lang="en-IE">
                <a:solidFill>
                  <a:srgbClr val="3F3F3F"/>
                </a:solidFill>
              </a:rPr>
              <a:t> ja palkkaerot ovat suuremmat kuin miehillä. Joissakin maissa naiset eivät vieläkään saa luottoa, avata pankkitiliä tai työskennellä.</a:t>
            </a:r>
            <a:endParaRPr/>
          </a:p>
          <a:p>
            <a:pPr indent="-342900" lvl="0" marL="342900" rtl="0" algn="l">
              <a:lnSpc>
                <a:spcPct val="100000"/>
              </a:lnSpc>
              <a:spcBef>
                <a:spcPts val="0"/>
              </a:spcBef>
              <a:spcAft>
                <a:spcPts val="0"/>
              </a:spcAft>
              <a:buClr>
                <a:srgbClr val="3F3F3F"/>
              </a:buClr>
              <a:buSzPts val="2400"/>
              <a:buFont typeface="Arial"/>
              <a:buChar char="•"/>
            </a:pPr>
            <a:r>
              <a:rPr lang="en-IE">
                <a:solidFill>
                  <a:srgbClr val="3F3F3F"/>
                </a:solidFill>
              </a:rPr>
              <a:t>Jonkin verran työtä on tehty, koska vähemmän tyttöjä pakotetaan </a:t>
            </a:r>
            <a:r>
              <a:rPr b="1" lang="en-IE">
                <a:solidFill>
                  <a:srgbClr val="3F3F3F"/>
                </a:solidFill>
              </a:rPr>
              <a:t>varhain avioliittoon</a:t>
            </a:r>
            <a:r>
              <a:rPr lang="en-IE">
                <a:solidFill>
                  <a:srgbClr val="3F3F3F"/>
                </a:solidFill>
              </a:rPr>
              <a:t>, useammat naiset ovat</a:t>
            </a:r>
            <a:r>
              <a:rPr b="1" lang="en-IE">
                <a:solidFill>
                  <a:srgbClr val="3F3F3F"/>
                </a:solidFill>
              </a:rPr>
              <a:t> johtotehtävissä</a:t>
            </a:r>
            <a:r>
              <a:rPr lang="en-IE">
                <a:solidFill>
                  <a:srgbClr val="3F3F3F"/>
                </a:solidFill>
              </a:rPr>
              <a:t>, mutta luku on vielä alhainen. Vuonna 2020 naisia oli kansallisissa parlamenteissa </a:t>
            </a:r>
            <a:r>
              <a:rPr lang="en-IE">
                <a:solidFill>
                  <a:srgbClr val="3F3F3F"/>
                </a:solidFill>
              </a:rPr>
              <a:t>25% </a:t>
            </a:r>
            <a:r>
              <a:rPr lang="en-IE">
                <a:solidFill>
                  <a:srgbClr val="3F3F3F"/>
                </a:solidFill>
              </a:rPr>
              <a:t>ja paikallishallinnossa</a:t>
            </a:r>
            <a:r>
              <a:rPr lang="en-IE">
                <a:solidFill>
                  <a:srgbClr val="3F3F3F"/>
                </a:solidFill>
              </a:rPr>
              <a:t>36% </a:t>
            </a:r>
            <a:r>
              <a:rPr lang="en-IE">
                <a:solidFill>
                  <a:srgbClr val="3F3F3F"/>
                </a:solidFill>
              </a:rPr>
              <a:t>.</a:t>
            </a:r>
            <a:endParaRPr/>
          </a:p>
          <a:p>
            <a:pPr indent="-342900" lvl="0" marL="342900" rtl="0" algn="l">
              <a:lnSpc>
                <a:spcPct val="100000"/>
              </a:lnSpc>
              <a:spcBef>
                <a:spcPts val="0"/>
              </a:spcBef>
              <a:spcAft>
                <a:spcPts val="0"/>
              </a:spcAft>
              <a:buClr>
                <a:srgbClr val="3F3F3F"/>
              </a:buClr>
              <a:buSzPts val="2400"/>
              <a:buFont typeface="Arial"/>
              <a:buChar char="•"/>
            </a:pPr>
            <a:r>
              <a:rPr lang="en-IE">
                <a:solidFill>
                  <a:srgbClr val="3F3F3F"/>
                </a:solidFill>
              </a:rPr>
              <a:t>J</a:t>
            </a:r>
            <a:r>
              <a:rPr lang="en-IE">
                <a:solidFill>
                  <a:srgbClr val="3F3F3F"/>
                </a:solidFill>
              </a:rPr>
              <a:t>oissakin maissa </a:t>
            </a:r>
            <a:r>
              <a:rPr lang="en-IE">
                <a:solidFill>
                  <a:srgbClr val="3F3F3F"/>
                </a:solidFill>
              </a:rPr>
              <a:t>COVID järjestelyt</a:t>
            </a:r>
            <a:r>
              <a:rPr lang="en-IE">
                <a:solidFill>
                  <a:srgbClr val="3F3F3F"/>
                </a:solidFill>
              </a:rPr>
              <a:t> ovat lisänneet naisiin ja tyttöihin </a:t>
            </a:r>
            <a:r>
              <a:rPr lang="en-IE">
                <a:solidFill>
                  <a:srgbClr val="3F3F3F"/>
                </a:solidFill>
              </a:rPr>
              <a:t>kohdistuvan</a:t>
            </a:r>
            <a:r>
              <a:rPr b="1" lang="en-IE">
                <a:solidFill>
                  <a:srgbClr val="3F3F3F"/>
                </a:solidFill>
              </a:rPr>
              <a:t> väkivallan riskiä </a:t>
            </a:r>
            <a:r>
              <a:rPr lang="en-IE">
                <a:solidFill>
                  <a:srgbClr val="3F3F3F"/>
                </a:solidFill>
              </a:rPr>
              <a:t>30 prosentilla</a:t>
            </a:r>
            <a:r>
              <a:rPr lang="en-IE">
                <a:solidFill>
                  <a:srgbClr val="3F3F3F"/>
                </a:solidFill>
              </a:rPr>
              <a:t>  (fyysisesti, seksuaalisesti ja psykologisesti).</a:t>
            </a:r>
            <a:endParaRPr/>
          </a:p>
          <a:p>
            <a:pPr indent="-342900" lvl="0" marL="342900" rtl="0" algn="l">
              <a:lnSpc>
                <a:spcPct val="100000"/>
              </a:lnSpc>
              <a:spcBef>
                <a:spcPts val="0"/>
              </a:spcBef>
              <a:spcAft>
                <a:spcPts val="0"/>
              </a:spcAft>
              <a:buClr>
                <a:srgbClr val="3F3F3F"/>
              </a:buClr>
              <a:buSzPts val="2400"/>
              <a:buFont typeface="Arial"/>
              <a:buChar char="•"/>
            </a:pPr>
            <a:r>
              <a:rPr lang="en-IE">
                <a:solidFill>
                  <a:srgbClr val="3F3F3F"/>
                </a:solidFill>
              </a:rPr>
              <a:t> 70 % terveydenhoito- ja sosiaalityöntekijöistä on naisia ja he ovat </a:t>
            </a:r>
            <a:r>
              <a:rPr b="1" lang="en-IE">
                <a:solidFill>
                  <a:srgbClr val="3F3F3F"/>
                </a:solidFill>
              </a:rPr>
              <a:t>etulinjassa</a:t>
            </a:r>
            <a:r>
              <a:rPr lang="en-IE">
                <a:solidFill>
                  <a:srgbClr val="3F3F3F"/>
                </a:solidFill>
              </a:rPr>
              <a:t> COVIDia vastaan taistelemassa,</a:t>
            </a:r>
            <a:r>
              <a:rPr lang="en-IE">
                <a:solidFill>
                  <a:srgbClr val="3F3F3F"/>
                </a:solidFill>
              </a:rPr>
              <a:t> ja he </a:t>
            </a:r>
            <a:r>
              <a:rPr lang="en-IE">
                <a:solidFill>
                  <a:srgbClr val="3F3F3F"/>
                </a:solidFill>
              </a:rPr>
              <a:t>altistuvatsiihen </a:t>
            </a:r>
            <a:r>
              <a:rPr lang="en-IE">
                <a:solidFill>
                  <a:srgbClr val="3F3F3F"/>
                </a:solidFill>
              </a:rPr>
              <a:t> useimmin kuin muut.</a:t>
            </a:r>
            <a:endParaRPr/>
          </a:p>
        </p:txBody>
      </p:sp>
      <p:sp>
        <p:nvSpPr>
          <p:cNvPr id="796" name="Google Shape;796;p54"/>
          <p:cNvSpPr txBox="1"/>
          <p:nvPr>
            <p:ph idx="2" type="body"/>
          </p:nvPr>
        </p:nvSpPr>
        <p:spPr>
          <a:xfrm>
            <a:off x="831802" y="168275"/>
            <a:ext cx="9299700" cy="69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5400"/>
              <a:buNone/>
            </a:pPr>
            <a:r>
              <a:rPr b="1" lang="en-IE" sz="4800"/>
              <a:t>Tavoite 5 Sukupuolten tasa-arvo</a:t>
            </a:r>
            <a:endParaRPr b="1" sz="1400">
              <a:latin typeface="Arial"/>
              <a:ea typeface="Arial"/>
              <a:cs typeface="Arial"/>
              <a:sym typeface="Arial"/>
            </a:endParaRPr>
          </a:p>
          <a:p>
            <a:pPr indent="0" lvl="0" marL="0" rtl="0" algn="ctr">
              <a:lnSpc>
                <a:spcPct val="90000"/>
              </a:lnSpc>
              <a:spcBef>
                <a:spcPts val="0"/>
              </a:spcBef>
              <a:spcAft>
                <a:spcPts val="0"/>
              </a:spcAft>
              <a:buClr>
                <a:srgbClr val="3F3F3F"/>
              </a:buClr>
              <a:buSzPts val="54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5"/>
          <p:cNvSpPr txBox="1"/>
          <p:nvPr>
            <p:ph idx="1" type="body"/>
          </p:nvPr>
        </p:nvSpPr>
        <p:spPr>
          <a:xfrm>
            <a:off x="344850" y="85650"/>
            <a:ext cx="11502300" cy="816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4000"/>
              <a:buNone/>
            </a:pPr>
            <a:r>
              <a:rPr b="1" lang="en-IE" sz="4000">
                <a:solidFill>
                  <a:srgbClr val="3F3F3F"/>
                </a:solidFill>
              </a:rPr>
              <a:t>Sukupuolten tasa-arvo - ratkaisut ja mahdollisuudet</a:t>
            </a:r>
            <a:endParaRPr/>
          </a:p>
        </p:txBody>
      </p:sp>
      <p:sp>
        <p:nvSpPr>
          <p:cNvPr id="802" name="Google Shape;802;p55"/>
          <p:cNvSpPr txBox="1"/>
          <p:nvPr>
            <p:ph idx="3" type="body"/>
          </p:nvPr>
        </p:nvSpPr>
        <p:spPr>
          <a:xfrm>
            <a:off x="421403" y="653668"/>
            <a:ext cx="7283400" cy="332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48135"/>
              </a:buClr>
              <a:buSzPts val="2400"/>
              <a:buNone/>
            </a:pPr>
            <a:r>
              <a:rPr b="1" lang="en-IE" sz="2400">
                <a:solidFill>
                  <a:srgbClr val="548135"/>
                </a:solidFill>
              </a:rPr>
              <a:t>Mobile Phone Banking </a:t>
            </a:r>
            <a:r>
              <a:rPr lang="en-IE" sz="2400">
                <a:solidFill>
                  <a:srgbClr val="3F3F3F"/>
                </a:solidFill>
              </a:rPr>
              <a:t>naiset voivat tehdä kotitalous- ja elämänvalintoja, lasten koulutusta ja perhesuunnittelua. Se helpottaa suoria käteissiirtoja avustusjärjestöille</a:t>
            </a:r>
            <a:r>
              <a:rPr lang="en-IE" sz="2400">
                <a:solidFill>
                  <a:srgbClr val="3F3F3F"/>
                </a:solidFill>
              </a:rPr>
              <a:t>.</a:t>
            </a:r>
            <a:endParaRPr/>
          </a:p>
          <a:p>
            <a:pPr indent="0" lvl="0" marL="0" rtl="0" algn="l">
              <a:lnSpc>
                <a:spcPct val="90000"/>
              </a:lnSpc>
              <a:spcBef>
                <a:spcPts val="1000"/>
              </a:spcBef>
              <a:spcAft>
                <a:spcPts val="0"/>
              </a:spcAft>
              <a:buClr>
                <a:srgbClr val="009FD8"/>
              </a:buClr>
              <a:buSzPts val="2400"/>
              <a:buNone/>
            </a:pPr>
            <a:r>
              <a:rPr b="1" lang="en-IE" sz="2400">
                <a:solidFill>
                  <a:srgbClr val="009FD8"/>
                </a:solidFill>
              </a:rPr>
              <a:t>E-learning platforms </a:t>
            </a:r>
            <a:r>
              <a:rPr lang="en-IE" sz="2400">
                <a:solidFill>
                  <a:srgbClr val="3F3F3F"/>
                </a:solidFill>
              </a:rPr>
              <a:t>helpottaa naisyrittäjyyttä erityisesti heitä, jotka ovat syrjäytyneitä iän, etnisen alkuperän, koulutuksen vuoksi…</a:t>
            </a:r>
            <a:endParaRPr/>
          </a:p>
          <a:p>
            <a:pPr indent="0" lvl="0" marL="0" rtl="0" algn="l">
              <a:lnSpc>
                <a:spcPct val="90000"/>
              </a:lnSpc>
              <a:spcBef>
                <a:spcPts val="1000"/>
              </a:spcBef>
              <a:spcAft>
                <a:spcPts val="0"/>
              </a:spcAft>
              <a:buClr>
                <a:srgbClr val="E48E02"/>
              </a:buClr>
              <a:buSzPts val="2400"/>
              <a:buNone/>
            </a:pPr>
            <a:r>
              <a:rPr b="1" lang="en-IE" sz="2400">
                <a:solidFill>
                  <a:srgbClr val="E48E02"/>
                </a:solidFill>
              </a:rPr>
              <a:t>Blockchain</a:t>
            </a:r>
            <a:r>
              <a:rPr b="1" lang="en-IE" sz="2400">
                <a:solidFill>
                  <a:srgbClr val="3F3F3F"/>
                </a:solidFill>
              </a:rPr>
              <a:t> </a:t>
            </a:r>
            <a:r>
              <a:rPr lang="en-IE" sz="2400">
                <a:solidFill>
                  <a:srgbClr val="3F3F3F"/>
                </a:solidFill>
              </a:rPr>
              <a:t>säilyttää pakolaisten henkilöllisyyteen liittyvät tietueet, joihin pääsee käsiksi missä tahansa; edulliset siirrot (käteinen työstä, säästöt, taloudellinen tuki)</a:t>
            </a:r>
            <a:endParaRPr/>
          </a:p>
          <a:p>
            <a:pPr indent="0" lvl="0" marL="0" rtl="0" algn="l">
              <a:lnSpc>
                <a:spcPct val="90000"/>
              </a:lnSpc>
              <a:spcBef>
                <a:spcPts val="1000"/>
              </a:spcBef>
              <a:spcAft>
                <a:spcPts val="0"/>
              </a:spcAft>
              <a:buClr>
                <a:srgbClr val="A6377D"/>
              </a:buClr>
              <a:buSzPts val="2400"/>
              <a:buNone/>
            </a:pPr>
            <a:r>
              <a:rPr b="1" lang="en-IE" sz="2400">
                <a:solidFill>
                  <a:srgbClr val="A6377D"/>
                </a:solidFill>
              </a:rPr>
              <a:t>Global digital innovative female networks</a:t>
            </a:r>
            <a:r>
              <a:rPr b="1" lang="en-IE" sz="2400">
                <a:solidFill>
                  <a:srgbClr val="A6377D"/>
                </a:solidFill>
              </a:rPr>
              <a:t> </a:t>
            </a:r>
            <a:r>
              <a:rPr lang="en-IE" sz="2400"/>
              <a:t>luo</a:t>
            </a:r>
            <a:r>
              <a:rPr b="1" lang="en-IE" sz="2400">
                <a:solidFill>
                  <a:srgbClr val="A6377D"/>
                </a:solidFill>
              </a:rPr>
              <a:t> </a:t>
            </a:r>
            <a:r>
              <a:rPr lang="en-IE" sz="2400">
                <a:solidFill>
                  <a:srgbClr val="3F3F3F"/>
                </a:solidFill>
              </a:rPr>
              <a:t>yhteyden neuvontaan, työkaluihin, koulutuksiin, tapahtumiin ja asiantuntemukseen, jotta he voivat kasvattaa, ylläpitää ja laajentaa liiketoimintaansa</a:t>
            </a:r>
            <a:endParaRPr/>
          </a:p>
          <a:p>
            <a:pPr indent="0" lvl="0" marL="0" rtl="0" algn="l">
              <a:lnSpc>
                <a:spcPct val="90000"/>
              </a:lnSpc>
              <a:spcBef>
                <a:spcPts val="1000"/>
              </a:spcBef>
              <a:spcAft>
                <a:spcPts val="0"/>
              </a:spcAft>
              <a:buClr>
                <a:srgbClr val="ED2A59"/>
              </a:buClr>
              <a:buSzPts val="2400"/>
              <a:buNone/>
            </a:pPr>
            <a:r>
              <a:rPr b="1" lang="en-IE" sz="2400">
                <a:solidFill>
                  <a:srgbClr val="ED2A59"/>
                </a:solidFill>
              </a:rPr>
              <a:t>E-commerce platforms </a:t>
            </a:r>
            <a:r>
              <a:rPr lang="en-IE" sz="2400">
                <a:solidFill>
                  <a:srgbClr val="3F3F3F"/>
                </a:solidFill>
              </a:rPr>
              <a:t>naiset </a:t>
            </a:r>
            <a:r>
              <a:rPr lang="en-IE" sz="2400">
                <a:solidFill>
                  <a:srgbClr val="3F3F3F"/>
                </a:solidFill>
              </a:rPr>
              <a:t>voivat </a:t>
            </a:r>
            <a:r>
              <a:rPr lang="en-IE" sz="2400">
                <a:solidFill>
                  <a:srgbClr val="3F3F3F"/>
                </a:solidFill>
              </a:rPr>
              <a:t>käyttää alustaa </a:t>
            </a:r>
            <a:r>
              <a:rPr lang="en-IE" sz="2400">
                <a:solidFill>
                  <a:srgbClr val="3F3F3F"/>
                </a:solidFill>
              </a:rPr>
              <a:t>Buy from Women (BfW) </a:t>
            </a:r>
            <a:r>
              <a:rPr lang="en-IE" sz="2400">
                <a:solidFill>
                  <a:srgbClr val="3F3F3F"/>
                </a:solidFill>
              </a:rPr>
              <a:t>maataloudessa, vähittäiskaupassa jne. ja saada maata, tietoa, markkinoita ja rahoitusta näiltä aloilta.</a:t>
            </a:r>
            <a:r>
              <a:rPr lang="en-IE" sz="1800">
                <a:solidFill>
                  <a:srgbClr val="3F3F3F"/>
                </a:solidFill>
              </a:rPr>
              <a:t>Read more examples and solutions </a:t>
            </a:r>
            <a:r>
              <a:rPr lang="en-IE" sz="1800" u="sng">
                <a:solidFill>
                  <a:srgbClr val="3F3F3F"/>
                </a:solidFill>
                <a:hlinkClick r:id="rId3">
                  <a:extLst>
                    <a:ext uri="{A12FA001-AC4F-418D-AE19-62706E023703}">
                      <ahyp:hlinkClr val="tx"/>
                    </a:ext>
                  </a:extLst>
                </a:hlinkClick>
              </a:rPr>
              <a:t>here</a:t>
            </a:r>
            <a:endParaRPr sz="1800">
              <a:solidFill>
                <a:srgbClr val="3F3F3F"/>
              </a:solidFill>
            </a:endParaRPr>
          </a:p>
        </p:txBody>
      </p:sp>
      <p:sp>
        <p:nvSpPr>
          <p:cNvPr id="803" name="Google Shape;803;p55"/>
          <p:cNvSpPr txBox="1"/>
          <p:nvPr/>
        </p:nvSpPr>
        <p:spPr>
          <a:xfrm>
            <a:off x="8156576" y="6119813"/>
            <a:ext cx="30861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IE" sz="1800">
                <a:solidFill>
                  <a:srgbClr val="548135"/>
                </a:solidFill>
                <a:latin typeface="Calibri"/>
                <a:ea typeface="Calibri"/>
                <a:cs typeface="Calibri"/>
                <a:sym typeface="Calibri"/>
              </a:rPr>
              <a:t>Naiset ovat 43 prosenttia maatalouden työvoimasta.</a:t>
            </a:r>
            <a:endParaRPr/>
          </a:p>
          <a:p>
            <a:pPr indent="0" lvl="0" marL="0" marR="0" rtl="0" algn="ctr">
              <a:spcBef>
                <a:spcPts val="0"/>
              </a:spcBef>
              <a:spcAft>
                <a:spcPts val="0"/>
              </a:spcAft>
              <a:buNone/>
            </a:pPr>
            <a:r>
              <a:t/>
            </a:r>
            <a:endParaRPr b="1" sz="1800">
              <a:solidFill>
                <a:schemeClr val="dk1"/>
              </a:solidFill>
              <a:latin typeface="Calibri"/>
              <a:ea typeface="Calibri"/>
              <a:cs typeface="Calibri"/>
              <a:sym typeface="Calibri"/>
            </a:endParaRPr>
          </a:p>
        </p:txBody>
      </p:sp>
      <p:pic>
        <p:nvPicPr>
          <p:cNvPr descr="A picture containing outdoor, grass, person, yellow&#10;&#10;Description automatically generated" id="804" name="Google Shape;804;p55"/>
          <p:cNvPicPr preferRelativeResize="0"/>
          <p:nvPr>
            <p:ph idx="2" type="pic"/>
          </p:nvPr>
        </p:nvPicPr>
        <p:blipFill rotWithShape="1">
          <a:blip r:embed="rId4">
            <a:alphaModFix/>
          </a:blip>
          <a:srcRect b="-5809" l="29265" r="29264" t="5810"/>
          <a:stretch/>
        </p:blipFill>
        <p:spPr>
          <a:xfrm>
            <a:off x="8032738" y="1086263"/>
            <a:ext cx="3333900" cy="5359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56"/>
          <p:cNvSpPr txBox="1"/>
          <p:nvPr>
            <p:ph idx="2" type="body"/>
          </p:nvPr>
        </p:nvSpPr>
        <p:spPr>
          <a:xfrm>
            <a:off x="5511800" y="544650"/>
            <a:ext cx="6604500" cy="5928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None/>
            </a:pPr>
            <a:r>
              <a:rPr i="1" lang="en-IE" sz="4400"/>
              <a:t>Digitaalinen sosiaalinen innovaatio</a:t>
            </a:r>
            <a:endParaRPr b="1" sz="1000"/>
          </a:p>
          <a:p>
            <a:pPr indent="0" lvl="0" marL="0" rtl="0" algn="l">
              <a:lnSpc>
                <a:spcPct val="90000"/>
              </a:lnSpc>
              <a:spcBef>
                <a:spcPts val="1000"/>
              </a:spcBef>
              <a:spcAft>
                <a:spcPts val="0"/>
              </a:spcAft>
              <a:buClr>
                <a:schemeClr val="lt1"/>
              </a:buClr>
              <a:buSzPts val="5400"/>
              <a:buNone/>
            </a:pPr>
            <a:r>
              <a:rPr b="1" lang="en-IE" sz="4000"/>
              <a:t>Tavoite</a:t>
            </a:r>
            <a:r>
              <a:rPr b="1" lang="en-IE" sz="4000"/>
              <a:t> 6, 7,8,9,10, 11</a:t>
            </a:r>
            <a:endParaRPr sz="1000"/>
          </a:p>
          <a:p>
            <a:pPr indent="-508000" lvl="0" marL="571500" rtl="0" algn="l">
              <a:lnSpc>
                <a:spcPct val="90000"/>
              </a:lnSpc>
              <a:spcBef>
                <a:spcPts val="1000"/>
              </a:spcBef>
              <a:spcAft>
                <a:spcPts val="0"/>
              </a:spcAft>
              <a:buClr>
                <a:schemeClr val="lt1"/>
              </a:buClr>
              <a:buSzPts val="1000"/>
              <a:buFont typeface="Arial"/>
              <a:buNone/>
            </a:pPr>
            <a:r>
              <a:t/>
            </a:r>
            <a:endParaRPr sz="1000"/>
          </a:p>
          <a:p>
            <a:pPr indent="-571500" lvl="0" marL="571500" rtl="0" algn="l">
              <a:lnSpc>
                <a:spcPct val="90000"/>
              </a:lnSpc>
              <a:spcBef>
                <a:spcPts val="1000"/>
              </a:spcBef>
              <a:spcAft>
                <a:spcPts val="0"/>
              </a:spcAft>
              <a:buSzPts val="3600"/>
              <a:buChar char="•"/>
            </a:pPr>
            <a:r>
              <a:rPr lang="en-IE" sz="3600"/>
              <a:t>Puhdas vesi</a:t>
            </a:r>
            <a:endParaRPr sz="3600"/>
          </a:p>
          <a:p>
            <a:pPr indent="-571500" lvl="0" marL="571500" rtl="0" algn="l">
              <a:lnSpc>
                <a:spcPct val="90000"/>
              </a:lnSpc>
              <a:spcBef>
                <a:spcPts val="1000"/>
              </a:spcBef>
              <a:spcAft>
                <a:spcPts val="0"/>
              </a:spcAft>
              <a:buSzPts val="3600"/>
              <a:buChar char="•"/>
            </a:pPr>
            <a:r>
              <a:rPr lang="en-IE" sz="3600"/>
              <a:t>Energia</a:t>
            </a:r>
            <a:endParaRPr sz="3600"/>
          </a:p>
          <a:p>
            <a:pPr indent="-571500" lvl="0" marL="571500" rtl="0" algn="l">
              <a:lnSpc>
                <a:spcPct val="90000"/>
              </a:lnSpc>
              <a:spcBef>
                <a:spcPts val="1000"/>
              </a:spcBef>
              <a:spcAft>
                <a:spcPts val="0"/>
              </a:spcAft>
              <a:buSzPts val="3600"/>
              <a:buChar char="•"/>
            </a:pPr>
            <a:r>
              <a:rPr lang="en-IE" sz="3600"/>
              <a:t>Työ</a:t>
            </a:r>
            <a:endParaRPr sz="3600"/>
          </a:p>
          <a:p>
            <a:pPr indent="-571500" lvl="0" marL="571500" rtl="0" algn="l">
              <a:lnSpc>
                <a:spcPct val="90000"/>
              </a:lnSpc>
              <a:spcBef>
                <a:spcPts val="1000"/>
              </a:spcBef>
              <a:spcAft>
                <a:spcPts val="0"/>
              </a:spcAft>
              <a:buSzPts val="3600"/>
              <a:buChar char="•"/>
            </a:pPr>
            <a:r>
              <a:rPr lang="en-IE" sz="3600"/>
              <a:t>Teollisuus ja infrastruktuuri</a:t>
            </a:r>
            <a:endParaRPr sz="3600"/>
          </a:p>
          <a:p>
            <a:pPr indent="-571500" lvl="0" marL="571500" rtl="0" algn="l">
              <a:lnSpc>
                <a:spcPct val="90000"/>
              </a:lnSpc>
              <a:spcBef>
                <a:spcPts val="1000"/>
              </a:spcBef>
              <a:spcAft>
                <a:spcPts val="0"/>
              </a:spcAft>
              <a:buSzPts val="3600"/>
              <a:buChar char="•"/>
            </a:pPr>
            <a:r>
              <a:rPr lang="en-IE" sz="3600"/>
              <a:t>Eriarvoisuus</a:t>
            </a:r>
            <a:endParaRPr sz="3600"/>
          </a:p>
          <a:p>
            <a:pPr indent="-571500" lvl="0" marL="571500" rtl="0" algn="l">
              <a:lnSpc>
                <a:spcPct val="90000"/>
              </a:lnSpc>
              <a:spcBef>
                <a:spcPts val="1000"/>
              </a:spcBef>
              <a:spcAft>
                <a:spcPts val="0"/>
              </a:spcAft>
              <a:buSzPts val="3600"/>
              <a:buChar char="•"/>
            </a:pPr>
            <a:r>
              <a:rPr lang="en-IE" sz="3600"/>
              <a:t>Kestävät yhteisöt</a:t>
            </a:r>
            <a:endParaRPr sz="3600"/>
          </a:p>
          <a:p>
            <a:pPr indent="0" lvl="0" marL="0" rtl="0" algn="l">
              <a:lnSpc>
                <a:spcPct val="90000"/>
              </a:lnSpc>
              <a:spcBef>
                <a:spcPts val="1000"/>
              </a:spcBef>
              <a:spcAft>
                <a:spcPts val="0"/>
              </a:spcAft>
              <a:buNone/>
            </a:pPr>
            <a:r>
              <a:t/>
            </a:r>
            <a:endParaRPr sz="3600"/>
          </a:p>
          <a:p>
            <a:pPr indent="-508000" lvl="0" marL="571500" rtl="0" algn="l">
              <a:lnSpc>
                <a:spcPct val="90000"/>
              </a:lnSpc>
              <a:spcBef>
                <a:spcPts val="1000"/>
              </a:spcBef>
              <a:spcAft>
                <a:spcPts val="0"/>
              </a:spcAft>
              <a:buClr>
                <a:schemeClr val="lt1"/>
              </a:buClr>
              <a:buSzPts val="1000"/>
              <a:buFont typeface="Arial"/>
              <a:buNone/>
            </a:pPr>
            <a:r>
              <a:t/>
            </a:r>
            <a:endParaRPr sz="1000"/>
          </a:p>
          <a:p>
            <a:pPr indent="0" lvl="0" marL="0" rtl="0" algn="l">
              <a:lnSpc>
                <a:spcPct val="90000"/>
              </a:lnSpc>
              <a:spcBef>
                <a:spcPts val="1000"/>
              </a:spcBef>
              <a:spcAft>
                <a:spcPts val="0"/>
              </a:spcAft>
              <a:buClr>
                <a:schemeClr val="lt1"/>
              </a:buClr>
              <a:buSzPts val="6000"/>
              <a:buNone/>
            </a:pPr>
            <a:r>
              <a:t/>
            </a:r>
            <a:endParaRPr sz="6000"/>
          </a:p>
        </p:txBody>
      </p:sp>
      <p:pic>
        <p:nvPicPr>
          <p:cNvPr descr="A picture containing indoor, invertebrate, arthropod, squid&#10;&#10;Description automatically generated" id="810" name="Google Shape;810;p56"/>
          <p:cNvPicPr preferRelativeResize="0"/>
          <p:nvPr/>
        </p:nvPicPr>
        <p:blipFill rotWithShape="1">
          <a:blip r:embed="rId3">
            <a:alphaModFix/>
          </a:blip>
          <a:srcRect b="0" l="0" r="20026" t="0"/>
          <a:stretch/>
        </p:blipFill>
        <p:spPr>
          <a:xfrm>
            <a:off x="-1" y="1669323"/>
            <a:ext cx="5471841" cy="45507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p57"/>
          <p:cNvPicPr preferRelativeResize="0"/>
          <p:nvPr/>
        </p:nvPicPr>
        <p:blipFill rotWithShape="1">
          <a:blip r:embed="rId3">
            <a:alphaModFix/>
          </a:blip>
          <a:srcRect b="0" l="0" r="0" t="0"/>
          <a:stretch/>
        </p:blipFill>
        <p:spPr>
          <a:xfrm>
            <a:off x="251116" y="1729306"/>
            <a:ext cx="1821687" cy="1800000"/>
          </a:xfrm>
          <a:prstGeom prst="rect">
            <a:avLst/>
          </a:prstGeom>
          <a:noFill/>
          <a:ln>
            <a:noFill/>
          </a:ln>
        </p:spPr>
      </p:pic>
      <p:pic>
        <p:nvPicPr>
          <p:cNvPr id="816" name="Google Shape;816;p57">
            <a:hlinkClick r:id="rId4"/>
          </p:cNvPr>
          <p:cNvPicPr preferRelativeResize="0"/>
          <p:nvPr/>
        </p:nvPicPr>
        <p:blipFill rotWithShape="1">
          <a:blip r:embed="rId5">
            <a:alphaModFix/>
          </a:blip>
          <a:srcRect b="0" l="0" r="0" t="0"/>
          <a:stretch/>
        </p:blipFill>
        <p:spPr>
          <a:xfrm>
            <a:off x="2266929" y="1729306"/>
            <a:ext cx="1750394" cy="1800000"/>
          </a:xfrm>
          <a:prstGeom prst="rect">
            <a:avLst/>
          </a:prstGeom>
          <a:noFill/>
          <a:ln>
            <a:noFill/>
          </a:ln>
        </p:spPr>
      </p:pic>
      <p:pic>
        <p:nvPicPr>
          <p:cNvPr id="817" name="Google Shape;817;p57">
            <a:hlinkClick r:id="rId6"/>
          </p:cNvPr>
          <p:cNvPicPr preferRelativeResize="0"/>
          <p:nvPr/>
        </p:nvPicPr>
        <p:blipFill rotWithShape="1">
          <a:blip r:embed="rId7">
            <a:alphaModFix/>
          </a:blip>
          <a:srcRect b="0" l="0" r="0" t="0"/>
          <a:stretch/>
        </p:blipFill>
        <p:spPr>
          <a:xfrm>
            <a:off x="4211449" y="1755961"/>
            <a:ext cx="1750198" cy="1800000"/>
          </a:xfrm>
          <a:prstGeom prst="rect">
            <a:avLst/>
          </a:prstGeom>
          <a:noFill/>
          <a:ln>
            <a:noFill/>
          </a:ln>
        </p:spPr>
      </p:pic>
      <p:pic>
        <p:nvPicPr>
          <p:cNvPr id="818" name="Google Shape;818;p57">
            <a:hlinkClick r:id="rId8"/>
          </p:cNvPr>
          <p:cNvPicPr preferRelativeResize="0"/>
          <p:nvPr/>
        </p:nvPicPr>
        <p:blipFill rotWithShape="1">
          <a:blip r:embed="rId9">
            <a:alphaModFix/>
          </a:blip>
          <a:srcRect b="0" l="0" r="0" t="0"/>
          <a:stretch/>
        </p:blipFill>
        <p:spPr>
          <a:xfrm>
            <a:off x="8224940" y="1729306"/>
            <a:ext cx="1864800" cy="1800000"/>
          </a:xfrm>
          <a:prstGeom prst="rect">
            <a:avLst/>
          </a:prstGeom>
          <a:noFill/>
          <a:ln>
            <a:noFill/>
          </a:ln>
        </p:spPr>
      </p:pic>
      <p:pic>
        <p:nvPicPr>
          <p:cNvPr id="819" name="Google Shape;819;p57">
            <a:hlinkClick r:id="rId10"/>
          </p:cNvPr>
          <p:cNvPicPr preferRelativeResize="0"/>
          <p:nvPr/>
        </p:nvPicPr>
        <p:blipFill rotWithShape="1">
          <a:blip r:embed="rId11">
            <a:alphaModFix/>
          </a:blip>
          <a:srcRect b="0" l="0" r="0" t="0"/>
          <a:stretch/>
        </p:blipFill>
        <p:spPr>
          <a:xfrm>
            <a:off x="6230355" y="1744795"/>
            <a:ext cx="1779231" cy="1800000"/>
          </a:xfrm>
          <a:prstGeom prst="rect">
            <a:avLst/>
          </a:prstGeom>
          <a:noFill/>
          <a:ln>
            <a:noFill/>
          </a:ln>
        </p:spPr>
      </p:pic>
      <p:pic>
        <p:nvPicPr>
          <p:cNvPr descr="Article 24 - Education | United Nations Enable" id="820" name="Google Shape;820;p57">
            <a:hlinkClick r:id="rId12"/>
          </p:cNvPr>
          <p:cNvPicPr preferRelativeResize="0"/>
          <p:nvPr/>
        </p:nvPicPr>
        <p:blipFill rotWithShape="1">
          <a:blip r:embed="rId13">
            <a:alphaModFix/>
          </a:blip>
          <a:srcRect b="0" l="0" r="0" t="0"/>
          <a:stretch/>
        </p:blipFill>
        <p:spPr>
          <a:xfrm>
            <a:off x="9173143" y="343581"/>
            <a:ext cx="2887663" cy="814294"/>
          </a:xfrm>
          <a:prstGeom prst="rect">
            <a:avLst/>
          </a:prstGeom>
          <a:noFill/>
          <a:ln>
            <a:noFill/>
          </a:ln>
        </p:spPr>
      </p:pic>
      <p:sp>
        <p:nvSpPr>
          <p:cNvPr id="821" name="Google Shape;821;p57"/>
          <p:cNvSpPr txBox="1"/>
          <p:nvPr/>
        </p:nvSpPr>
        <p:spPr>
          <a:xfrm>
            <a:off x="1405955" y="627115"/>
            <a:ext cx="8733608" cy="98625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Top 17 </a:t>
            </a:r>
            <a:r>
              <a:rPr b="1" lang="en-IE" sz="3600">
                <a:solidFill>
                  <a:srgbClr val="ED2A59"/>
                </a:solidFill>
                <a:latin typeface="Calibri"/>
                <a:ea typeface="Calibri"/>
                <a:cs typeface="Calibri"/>
                <a:sym typeface="Calibri"/>
              </a:rPr>
              <a:t>Globaalit kysymykset ja tavoitteet</a:t>
            </a:r>
            <a:endParaRPr/>
          </a:p>
        </p:txBody>
      </p:sp>
      <p:sp>
        <p:nvSpPr>
          <p:cNvPr id="822" name="Google Shape;822;p57"/>
          <p:cNvSpPr txBox="1"/>
          <p:nvPr/>
        </p:nvSpPr>
        <p:spPr>
          <a:xfrm>
            <a:off x="215469" y="3719897"/>
            <a:ext cx="18216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27BFE6"/>
                </a:solidFill>
                <a:latin typeface="Calibri"/>
                <a:ea typeface="Calibri"/>
                <a:cs typeface="Calibri"/>
                <a:sym typeface="Calibri"/>
              </a:rPr>
              <a:t>Vesi</a:t>
            </a:r>
            <a:r>
              <a:rPr b="1" lang="en-IE" sz="2000">
                <a:solidFill>
                  <a:srgbClr val="FF0000"/>
                </a:solidFill>
                <a:latin typeface="Calibri"/>
                <a:ea typeface="Calibri"/>
                <a:cs typeface="Calibri"/>
                <a:sym typeface="Calibri"/>
              </a:rPr>
              <a:t> </a:t>
            </a:r>
            <a:r>
              <a:rPr lang="en-IE" sz="2000">
                <a:solidFill>
                  <a:srgbClr val="3F3F3F"/>
                </a:solidFill>
                <a:latin typeface="Calibri"/>
                <a:ea typeface="Calibri"/>
                <a:cs typeface="Calibri"/>
                <a:sym typeface="Calibri"/>
              </a:rPr>
              <a:t>varmistaa veden ja viemäröinnin saatavuus ja kestävä hallinta kaikille</a:t>
            </a:r>
            <a:r>
              <a:rPr lang="en-IE" sz="2000">
                <a:solidFill>
                  <a:srgbClr val="3F3F3F"/>
                </a:solidFill>
                <a:latin typeface="Calibri"/>
                <a:ea typeface="Calibri"/>
                <a:cs typeface="Calibri"/>
                <a:sym typeface="Calibri"/>
              </a:rPr>
              <a:t> </a:t>
            </a:r>
            <a:endParaRPr/>
          </a:p>
        </p:txBody>
      </p:sp>
      <p:sp>
        <p:nvSpPr>
          <p:cNvPr id="823" name="Google Shape;823;p57"/>
          <p:cNvSpPr txBox="1"/>
          <p:nvPr/>
        </p:nvSpPr>
        <p:spPr>
          <a:xfrm>
            <a:off x="9283820" y="1166922"/>
            <a:ext cx="240420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u="sng">
                <a:solidFill>
                  <a:schemeClr val="dk1"/>
                </a:solidFill>
                <a:latin typeface="Calibri"/>
                <a:ea typeface="Calibri"/>
                <a:cs typeface="Calibri"/>
                <a:sym typeface="Calibri"/>
                <a:hlinkClick r:id="rId14">
                  <a:extLst>
                    <a:ext uri="{A12FA001-AC4F-418D-AE19-62706E023703}">
                      <ahyp:hlinkClr val="tx"/>
                    </a:ext>
                  </a:extLst>
                </a:hlinkClick>
              </a:rPr>
              <a:t>United Nations Goals </a:t>
            </a:r>
            <a:endParaRPr sz="1800">
              <a:solidFill>
                <a:schemeClr val="dk1"/>
              </a:solidFill>
              <a:latin typeface="Calibri"/>
              <a:ea typeface="Calibri"/>
              <a:cs typeface="Calibri"/>
              <a:sym typeface="Calibri"/>
            </a:endParaRPr>
          </a:p>
        </p:txBody>
      </p:sp>
      <p:sp>
        <p:nvSpPr>
          <p:cNvPr id="824" name="Google Shape;824;p57"/>
          <p:cNvSpPr txBox="1"/>
          <p:nvPr/>
        </p:nvSpPr>
        <p:spPr>
          <a:xfrm>
            <a:off x="2037156" y="3719898"/>
            <a:ext cx="2093100" cy="224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FBC412"/>
                </a:solidFill>
                <a:latin typeface="Calibri"/>
                <a:ea typeface="Calibri"/>
                <a:cs typeface="Calibri"/>
                <a:sym typeface="Calibri"/>
              </a:rPr>
              <a:t>Energia</a:t>
            </a:r>
            <a:r>
              <a:rPr b="1" lang="en-IE" sz="2000">
                <a:solidFill>
                  <a:srgbClr val="FF0000"/>
                </a:solidFill>
                <a:latin typeface="Calibri"/>
                <a:ea typeface="Calibri"/>
                <a:cs typeface="Calibri"/>
                <a:sym typeface="Calibri"/>
              </a:rPr>
              <a:t> </a:t>
            </a:r>
            <a:r>
              <a:rPr lang="en-IE" sz="2000">
                <a:solidFill>
                  <a:srgbClr val="3F3F3F"/>
                </a:solidFill>
                <a:latin typeface="Calibri"/>
                <a:ea typeface="Calibri"/>
                <a:cs typeface="Calibri"/>
                <a:sym typeface="Calibri"/>
              </a:rPr>
              <a:t>varmistaa kohtuuhintaisen, luotettavan, kestävän ja modernin energian saatavuus kaikille</a:t>
            </a:r>
            <a:endParaRPr/>
          </a:p>
        </p:txBody>
      </p:sp>
      <p:sp>
        <p:nvSpPr>
          <p:cNvPr id="825" name="Google Shape;825;p57"/>
          <p:cNvSpPr txBox="1"/>
          <p:nvPr/>
        </p:nvSpPr>
        <p:spPr>
          <a:xfrm>
            <a:off x="3981578" y="3719898"/>
            <a:ext cx="21144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A31C44"/>
                </a:solidFill>
                <a:latin typeface="Calibri"/>
                <a:ea typeface="Calibri"/>
                <a:cs typeface="Calibri"/>
                <a:sym typeface="Calibri"/>
              </a:rPr>
              <a:t>Työ</a:t>
            </a:r>
            <a:r>
              <a:rPr b="1" lang="en-IE" sz="2000">
                <a:solidFill>
                  <a:srgbClr val="E5233D"/>
                </a:solidFill>
                <a:latin typeface="Calibri"/>
                <a:ea typeface="Calibri"/>
                <a:cs typeface="Calibri"/>
                <a:sym typeface="Calibri"/>
              </a:rPr>
              <a:t> </a:t>
            </a:r>
            <a:r>
              <a:rPr lang="en-IE" sz="2000">
                <a:solidFill>
                  <a:srgbClr val="3F3F3F"/>
                </a:solidFill>
                <a:latin typeface="Calibri"/>
                <a:ea typeface="Calibri"/>
                <a:cs typeface="Calibri"/>
                <a:sym typeface="Calibri"/>
              </a:rPr>
              <a:t>edistää kestävää ja osallistavaa kasvua, täysimääräistä, tuottavaa ja ihmisarvoista työtä kaikille</a:t>
            </a:r>
            <a:endParaRPr/>
          </a:p>
        </p:txBody>
      </p:sp>
      <p:sp>
        <p:nvSpPr>
          <p:cNvPr id="826" name="Google Shape;826;p57"/>
          <p:cNvSpPr txBox="1"/>
          <p:nvPr/>
        </p:nvSpPr>
        <p:spPr>
          <a:xfrm>
            <a:off x="6015000" y="3764333"/>
            <a:ext cx="22098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F26A2E"/>
                </a:solidFill>
                <a:latin typeface="Calibri"/>
                <a:ea typeface="Calibri"/>
                <a:cs typeface="Calibri"/>
                <a:sym typeface="Calibri"/>
              </a:rPr>
              <a:t>Teollisuus ja infrastruktuuri</a:t>
            </a:r>
            <a:endParaRPr b="1" sz="2000">
              <a:solidFill>
                <a:srgbClr val="F26A2E"/>
              </a:solidFill>
              <a:latin typeface="Calibri"/>
              <a:ea typeface="Calibri"/>
              <a:cs typeface="Calibri"/>
              <a:sym typeface="Calibri"/>
            </a:endParaRPr>
          </a:p>
          <a:p>
            <a:pPr indent="0" lvl="0" marL="0" marR="0" rtl="0" algn="ctr">
              <a:spcBef>
                <a:spcPts val="0"/>
              </a:spcBef>
              <a:spcAft>
                <a:spcPts val="0"/>
              </a:spcAft>
              <a:buNone/>
            </a:pPr>
            <a:r>
              <a:rPr lang="en-IE" sz="2000">
                <a:solidFill>
                  <a:srgbClr val="3F3F3F"/>
                </a:solidFill>
                <a:latin typeface="Calibri"/>
                <a:ea typeface="Calibri"/>
                <a:cs typeface="Calibri"/>
                <a:sym typeface="Calibri"/>
              </a:rPr>
              <a:t>rakentaa joustavaa infrastruktuuria, edistää osallistavaa ja kestävää teollistumista ja edistää innovointia</a:t>
            </a:r>
            <a:endParaRPr/>
          </a:p>
        </p:txBody>
      </p:sp>
      <p:sp>
        <p:nvSpPr>
          <p:cNvPr id="827" name="Google Shape;827;p57"/>
          <p:cNvSpPr txBox="1"/>
          <p:nvPr/>
        </p:nvSpPr>
        <p:spPr>
          <a:xfrm>
            <a:off x="8129422" y="3799740"/>
            <a:ext cx="1864800" cy="163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E01483"/>
                </a:solidFill>
                <a:latin typeface="Calibri"/>
                <a:ea typeface="Calibri"/>
                <a:cs typeface="Calibri"/>
                <a:sym typeface="Calibri"/>
              </a:rPr>
              <a:t>Eriarvoisuus</a:t>
            </a:r>
            <a:r>
              <a:rPr b="1" lang="en-IE" sz="2000">
                <a:solidFill>
                  <a:srgbClr val="FF0000"/>
                </a:solidFill>
                <a:latin typeface="Calibri"/>
                <a:ea typeface="Calibri"/>
                <a:cs typeface="Calibri"/>
                <a:sym typeface="Calibri"/>
              </a:rPr>
              <a:t> </a:t>
            </a:r>
            <a:r>
              <a:rPr lang="en-IE" sz="2000">
                <a:solidFill>
                  <a:srgbClr val="3F3F3F"/>
                </a:solidFill>
                <a:latin typeface="Calibri"/>
                <a:ea typeface="Calibri"/>
                <a:cs typeface="Calibri"/>
                <a:sym typeface="Calibri"/>
              </a:rPr>
              <a:t>vähentää eriarvoisuutta maiden sisällä ja niiden välillä</a:t>
            </a:r>
            <a:endParaRPr/>
          </a:p>
        </p:txBody>
      </p:sp>
      <p:pic>
        <p:nvPicPr>
          <p:cNvPr id="828" name="Google Shape;828;p57">
            <a:hlinkClick r:id="rId15"/>
          </p:cNvPr>
          <p:cNvPicPr preferRelativeResize="0"/>
          <p:nvPr/>
        </p:nvPicPr>
        <p:blipFill rotWithShape="1">
          <a:blip r:embed="rId16">
            <a:alphaModFix/>
          </a:blip>
          <a:srcRect b="0" l="0" r="0" t="0"/>
          <a:stretch/>
        </p:blipFill>
        <p:spPr>
          <a:xfrm>
            <a:off x="10235165" y="1744795"/>
            <a:ext cx="1793258" cy="1800000"/>
          </a:xfrm>
          <a:prstGeom prst="rect">
            <a:avLst/>
          </a:prstGeom>
          <a:noFill/>
          <a:ln>
            <a:noFill/>
          </a:ln>
        </p:spPr>
      </p:pic>
      <p:sp>
        <p:nvSpPr>
          <p:cNvPr id="829" name="Google Shape;829;p57"/>
          <p:cNvSpPr txBox="1"/>
          <p:nvPr/>
        </p:nvSpPr>
        <p:spPr>
          <a:xfrm>
            <a:off x="9994222" y="3764332"/>
            <a:ext cx="20841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F89D2A"/>
                </a:solidFill>
                <a:latin typeface="Calibri"/>
                <a:ea typeface="Calibri"/>
                <a:cs typeface="Calibri"/>
                <a:sym typeface="Calibri"/>
              </a:rPr>
              <a:t>Kestävät yhteisöt </a:t>
            </a:r>
            <a:r>
              <a:rPr lang="en-IE" sz="2000">
                <a:solidFill>
                  <a:srgbClr val="3F3F3F"/>
                </a:solidFill>
                <a:latin typeface="Calibri"/>
                <a:ea typeface="Calibri"/>
                <a:cs typeface="Calibri"/>
                <a:sym typeface="Calibri"/>
              </a:rPr>
              <a:t>Tehdä kaupungeista ja asutuksesta kattavaa, turvallista, joustavaa ja kestävää</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58"/>
          <p:cNvSpPr txBox="1"/>
          <p:nvPr>
            <p:ph idx="1" type="body"/>
          </p:nvPr>
        </p:nvSpPr>
        <p:spPr>
          <a:xfrm>
            <a:off x="3772127" y="65125"/>
            <a:ext cx="75405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800"/>
              <a:buNone/>
            </a:pPr>
            <a:r>
              <a:rPr b="1" lang="en-IE" sz="2800" u="sng">
                <a:solidFill>
                  <a:srgbClr val="3F3F3F"/>
                </a:solidFill>
                <a:hlinkClick r:id="rId3">
                  <a:extLst>
                    <a:ext uri="{A12FA001-AC4F-418D-AE19-62706E023703}">
                      <ahyp:hlinkClr val="tx"/>
                    </a:ext>
                  </a:extLst>
                </a:hlinkClick>
              </a:rPr>
              <a:t>Goal 7 </a:t>
            </a:r>
            <a:r>
              <a:rPr b="1" lang="en-IE" sz="2800">
                <a:solidFill>
                  <a:srgbClr val="FBC412"/>
                </a:solidFill>
              </a:rPr>
              <a:t>Energia </a:t>
            </a:r>
            <a:r>
              <a:rPr lang="en-IE">
                <a:solidFill>
                  <a:srgbClr val="3F3F3F"/>
                </a:solidFill>
              </a:rPr>
              <a:t>ihmisiltä puuttuu edelleen sähköä</a:t>
            </a:r>
            <a:r>
              <a:rPr lang="en-IE">
                <a:solidFill>
                  <a:srgbClr val="3F3F3F"/>
                </a:solidFill>
              </a:rPr>
              <a:t> (2018)</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4">
                  <a:extLst>
                    <a:ext uri="{A12FA001-AC4F-418D-AE19-62706E023703}">
                      <ahyp:hlinkClr val="tx"/>
                    </a:ext>
                  </a:extLst>
                </a:hlinkClick>
              </a:rPr>
              <a:t>Goal 8 </a:t>
            </a:r>
            <a:r>
              <a:rPr b="1" lang="en-IE" sz="2800">
                <a:solidFill>
                  <a:srgbClr val="A6377D"/>
                </a:solidFill>
              </a:rPr>
              <a:t>T</a:t>
            </a:r>
            <a:r>
              <a:rPr b="1" lang="en-IE" sz="2800">
                <a:solidFill>
                  <a:srgbClr val="A6377D"/>
                </a:solidFill>
              </a:rPr>
              <a:t>yö</a:t>
            </a:r>
            <a:r>
              <a:rPr b="1" lang="en-IE" sz="2800">
                <a:solidFill>
                  <a:srgbClr val="C00000"/>
                </a:solidFill>
              </a:rPr>
              <a:t> </a:t>
            </a:r>
            <a:r>
              <a:rPr lang="en-IE">
                <a:solidFill>
                  <a:srgbClr val="3F3F3F"/>
                </a:solidFill>
              </a:rPr>
              <a:t>COVIDin aikana e</a:t>
            </a:r>
            <a:r>
              <a:rPr lang="en-IE">
                <a:solidFill>
                  <a:srgbClr val="3F3F3F"/>
                </a:solidFill>
              </a:rPr>
              <a:t>pävirallisessa taloudessa 1,6 miljardia työntekijää voi menettää toimeentulonsa. Maailmaa kohtaa pahin talouden taantuma suuren laman jälkeen. BKT: n odotetaan laskevan 4,2% vuonna 2020</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5">
                  <a:extLst>
                    <a:ext uri="{A12FA001-AC4F-418D-AE19-62706E023703}">
                      <ahyp:hlinkClr val="tx"/>
                    </a:ext>
                  </a:extLst>
                </a:hlinkClick>
              </a:rPr>
              <a:t>Goal 9 </a:t>
            </a:r>
            <a:r>
              <a:rPr b="1" lang="en-IE" sz="2800">
                <a:solidFill>
                  <a:srgbClr val="F89D2A"/>
                </a:solidFill>
              </a:rPr>
              <a:t>Teollisuus ja infrastruktuuri</a:t>
            </a:r>
            <a:endParaRPr b="1" sz="2800">
              <a:solidFill>
                <a:srgbClr val="F89D2A"/>
              </a:solidFill>
            </a:endParaRPr>
          </a:p>
          <a:p>
            <a:pPr indent="0" lvl="0" marL="0" rtl="0" algn="l">
              <a:lnSpc>
                <a:spcPct val="90000"/>
              </a:lnSpc>
              <a:spcBef>
                <a:spcPts val="1000"/>
              </a:spcBef>
              <a:spcAft>
                <a:spcPts val="0"/>
              </a:spcAft>
              <a:buClr>
                <a:srgbClr val="3F3F3F"/>
              </a:buClr>
              <a:buSzPts val="2800"/>
              <a:buNone/>
            </a:pPr>
            <a:r>
              <a:rPr b="1" lang="en-IE" sz="2800">
                <a:solidFill>
                  <a:srgbClr val="F89D2A"/>
                </a:solidFill>
              </a:rPr>
              <a:t> </a:t>
            </a:r>
            <a:r>
              <a:rPr lang="en-IE">
                <a:solidFill>
                  <a:srgbClr val="3F3F3F"/>
                </a:solidFill>
              </a:rPr>
              <a:t>Alle yksi viidestä käyttää Internetiä LCD-näytöllä (2019). COVID on vaikuttanut valtavasti pk-yrityksiin ja teollisuuteen. He tarvitsevat innovaatioita</a:t>
            </a:r>
            <a:r>
              <a:rPr lang="en-IE">
                <a:solidFill>
                  <a:srgbClr val="3F3F3F"/>
                </a:solidFill>
              </a:rPr>
              <a:t>, </a:t>
            </a:r>
            <a:r>
              <a:rPr lang="en-IE" u="sng">
                <a:solidFill>
                  <a:srgbClr val="3F3F3F"/>
                </a:solidFill>
                <a:hlinkClick r:id="rId6">
                  <a:extLst>
                    <a:ext uri="{A12FA001-AC4F-418D-AE19-62706E023703}">
                      <ahyp:hlinkClr val="tx"/>
                    </a:ext>
                  </a:extLst>
                </a:hlinkClick>
              </a:rPr>
              <a:t>new technologies </a:t>
            </a:r>
            <a:r>
              <a:rPr lang="en-IE">
                <a:solidFill>
                  <a:srgbClr val="3F3F3F"/>
                </a:solidFill>
              </a:rPr>
              <a:t>ja harjoittelua</a:t>
            </a:r>
            <a:r>
              <a:rPr lang="en-IE">
                <a:solidFill>
                  <a:srgbClr val="3F3F3F"/>
                </a:solidFill>
              </a:rPr>
              <a:t>.  </a:t>
            </a:r>
            <a:r>
              <a:rPr lang="en-IE">
                <a:solidFill>
                  <a:srgbClr val="3F3F3F"/>
                </a:solidFill>
              </a:rPr>
              <a:t>Heidän on kyettävä sopeutumaan uusiin haasteisiin, p</a:t>
            </a:r>
            <a:r>
              <a:rPr lang="en-IE">
                <a:solidFill>
                  <a:srgbClr val="3F3F3F"/>
                </a:solidFill>
              </a:rPr>
              <a:t>ysyttävä mukana, </a:t>
            </a:r>
            <a:r>
              <a:rPr lang="en-IE">
                <a:solidFill>
                  <a:srgbClr val="3F3F3F"/>
                </a:solidFill>
              </a:rPr>
              <a:t>oltava joustavia ja toimia verkossa. </a:t>
            </a:r>
            <a:endParaRPr>
              <a:solidFill>
                <a:srgbClr val="3F3F3F"/>
              </a:solidFill>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7">
                  <a:extLst>
                    <a:ext uri="{A12FA001-AC4F-418D-AE19-62706E023703}">
                      <ahyp:hlinkClr val="tx"/>
                    </a:ext>
                  </a:extLst>
                </a:hlinkClick>
              </a:rPr>
              <a:t>Goal 10 </a:t>
            </a:r>
            <a:r>
              <a:rPr b="1" lang="en-IE" sz="2800">
                <a:solidFill>
                  <a:srgbClr val="ED2A59"/>
                </a:solidFill>
              </a:rPr>
              <a:t>Eriarvoisuus</a:t>
            </a:r>
            <a:r>
              <a:rPr b="1" lang="en-IE" sz="2800">
                <a:solidFill>
                  <a:srgbClr val="3F3F3F"/>
                </a:solidFill>
              </a:rPr>
              <a:t> </a:t>
            </a:r>
            <a:r>
              <a:rPr lang="en-IE">
                <a:solidFill>
                  <a:srgbClr val="3F3F3F"/>
                </a:solidFill>
              </a:rPr>
              <a:t>heikoimmassa asemassa olevat ryhmät ovat eniten syrjäytettyjä. Pandemia vaikutti heihin eniten (vanhukset, vammaiset, lapset, naiset, maahanmuuttajat ja pakolaiset).</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8">
                  <a:extLst>
                    <a:ext uri="{A12FA001-AC4F-418D-AE19-62706E023703}">
                      <ahyp:hlinkClr val="tx"/>
                    </a:ext>
                  </a:extLst>
                </a:hlinkClick>
              </a:rPr>
              <a:t>Goal 11 </a:t>
            </a:r>
            <a:r>
              <a:rPr b="1" lang="en-IE" sz="2800">
                <a:solidFill>
                  <a:srgbClr val="FBC412"/>
                </a:solidFill>
              </a:rPr>
              <a:t>Kestävät yhteisöt </a:t>
            </a:r>
            <a:r>
              <a:rPr lang="en-IE">
                <a:solidFill>
                  <a:srgbClr val="3F3F3F"/>
                </a:solidFill>
              </a:rPr>
              <a:t>Ilman saastuminen aiheutti 4,2 miljoonaa ennenaikaista kuolemaa vuonna 2016</a:t>
            </a:r>
            <a:endParaRPr/>
          </a:p>
        </p:txBody>
      </p:sp>
      <p:pic>
        <p:nvPicPr>
          <p:cNvPr descr="A picture containing grass, outdoor, person, hand&#10;&#10;Description automatically generated" id="835" name="Google Shape;835;p58"/>
          <p:cNvPicPr preferRelativeResize="0"/>
          <p:nvPr/>
        </p:nvPicPr>
        <p:blipFill rotWithShape="1">
          <a:blip r:embed="rId9">
            <a:alphaModFix/>
          </a:blip>
          <a:srcRect b="0" l="14465" r="14887" t="1576"/>
          <a:stretch/>
        </p:blipFill>
        <p:spPr>
          <a:xfrm>
            <a:off x="0" y="1819747"/>
            <a:ext cx="3503691" cy="395393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59"/>
          <p:cNvSpPr txBox="1"/>
          <p:nvPr>
            <p:ph idx="1" type="body"/>
          </p:nvPr>
        </p:nvSpPr>
        <p:spPr>
          <a:xfrm>
            <a:off x="3609063" y="1402560"/>
            <a:ext cx="81333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sz="2300">
                <a:solidFill>
                  <a:srgbClr val="3F3F3F"/>
                </a:solidFill>
              </a:rPr>
              <a:t>DSI </a:t>
            </a:r>
            <a:r>
              <a:rPr lang="en-IE" sz="2300">
                <a:solidFill>
                  <a:srgbClr val="3F3F3F"/>
                </a:solidFill>
              </a:rPr>
              <a:t>on upeaa, koska se käyttää avointa, yhteistyöhön perustuvaa teknologiaa tukeakseen siirtymistä kestävämpään yhteiskuntaan ja talouteen mm. ottamalla yleisön mukaan, mahdollistamalla puhtaamman, paikallisen energiantuotannon ja optimoimalla liikkumisratkaisuja.</a:t>
            </a:r>
            <a:endParaRPr sz="2300"/>
          </a:p>
          <a:p>
            <a:pPr indent="0" lvl="0" marL="0" rtl="0" algn="l">
              <a:lnSpc>
                <a:spcPct val="90000"/>
              </a:lnSpc>
              <a:spcBef>
                <a:spcPts val="0"/>
              </a:spcBef>
              <a:spcAft>
                <a:spcPts val="0"/>
              </a:spcAft>
              <a:buClr>
                <a:srgbClr val="009FD8"/>
              </a:buClr>
              <a:buSzPts val="2400"/>
              <a:buNone/>
            </a:pPr>
            <a:r>
              <a:rPr b="1" lang="en-IE" sz="2300" u="sng">
                <a:solidFill>
                  <a:srgbClr val="009FD8"/>
                </a:solidFill>
                <a:hlinkClick r:id="rId3">
                  <a:extLst>
                    <a:ext uri="{A12FA001-AC4F-418D-AE19-62706E023703}">
                      <ahyp:hlinkClr val="tx"/>
                    </a:ext>
                  </a:extLst>
                </a:hlinkClick>
              </a:rPr>
              <a:t>Vincles</a:t>
            </a:r>
            <a:r>
              <a:rPr lang="en-IE" sz="2300">
                <a:solidFill>
                  <a:srgbClr val="009FD8"/>
                </a:solidFill>
              </a:rPr>
              <a:t>, Barcelona, </a:t>
            </a:r>
            <a:r>
              <a:rPr lang="en-IE" sz="2300">
                <a:solidFill>
                  <a:srgbClr val="3F3F3F"/>
                </a:solidFill>
              </a:rPr>
              <a:t>torjuu ikääntyneiden ihmisten yksinäisyyttä yhdistämällä heidät vapaaehtoisiin digitaalisen, ilmaisen ja avoimen lähdekoodin viestintätekniikan avulla.</a:t>
            </a:r>
            <a:endParaRPr sz="2300"/>
          </a:p>
          <a:p>
            <a:pPr indent="0" lvl="0" marL="0" rtl="0" algn="l">
              <a:lnSpc>
                <a:spcPct val="90000"/>
              </a:lnSpc>
              <a:spcBef>
                <a:spcPts val="0"/>
              </a:spcBef>
              <a:spcAft>
                <a:spcPts val="0"/>
              </a:spcAft>
              <a:buClr>
                <a:srgbClr val="009FD8"/>
              </a:buClr>
              <a:buSzPts val="2400"/>
              <a:buNone/>
            </a:pPr>
            <a:r>
              <a:rPr b="1" lang="en-IE" sz="2300" u="sng">
                <a:solidFill>
                  <a:srgbClr val="009FD8"/>
                </a:solidFill>
                <a:hlinkClick r:id="rId4">
                  <a:extLst>
                    <a:ext uri="{A12FA001-AC4F-418D-AE19-62706E023703}">
                      <ahyp:hlinkClr val="tx"/>
                    </a:ext>
                  </a:extLst>
                </a:hlinkClick>
              </a:rPr>
              <a:t>Decidim, </a:t>
            </a:r>
            <a:r>
              <a:rPr lang="en-IE" sz="2300">
                <a:solidFill>
                  <a:srgbClr val="009FD8"/>
                </a:solidFill>
              </a:rPr>
              <a:t>Spain </a:t>
            </a:r>
            <a:r>
              <a:rPr lang="en-IE" sz="2300">
                <a:solidFill>
                  <a:srgbClr val="3F3F3F"/>
                </a:solidFill>
              </a:rPr>
              <a:t>puuttuu demokraattiseen sitoutumiseen digitaalisella alustalla, joka mahdollistaa tiiviimmän vuorovaikutuksen hallituksen välillä, jossa kansalaiset osallistuvat poliittisiin- ja budjettipäätöksiin.</a:t>
            </a:r>
            <a:endParaRPr sz="2300"/>
          </a:p>
          <a:p>
            <a:pPr indent="0" lvl="0" marL="0" rtl="0" algn="l">
              <a:lnSpc>
                <a:spcPct val="90000"/>
              </a:lnSpc>
              <a:spcBef>
                <a:spcPts val="0"/>
              </a:spcBef>
              <a:spcAft>
                <a:spcPts val="0"/>
              </a:spcAft>
              <a:buClr>
                <a:srgbClr val="009FD8"/>
              </a:buClr>
              <a:buSzPts val="2400"/>
              <a:buNone/>
            </a:pPr>
            <a:r>
              <a:rPr b="1" lang="en-IE" sz="2300" u="sng">
                <a:solidFill>
                  <a:srgbClr val="009FD8"/>
                </a:solidFill>
                <a:hlinkClick r:id="rId5">
                  <a:extLst>
                    <a:ext uri="{A12FA001-AC4F-418D-AE19-62706E023703}">
                      <ahyp:hlinkClr val="tx"/>
                    </a:ext>
                  </a:extLst>
                </a:hlinkClick>
              </a:rPr>
              <a:t>Smart Citizen</a:t>
            </a:r>
            <a:r>
              <a:rPr lang="en-IE" sz="2300">
                <a:solidFill>
                  <a:srgbClr val="3F3F3F"/>
                </a:solidFill>
              </a:rPr>
              <a:t>, </a:t>
            </a:r>
            <a:r>
              <a:rPr lang="en-IE" sz="2300">
                <a:solidFill>
                  <a:srgbClr val="009FD8"/>
                </a:solidFill>
              </a:rPr>
              <a:t>Barcelona</a:t>
            </a:r>
            <a:r>
              <a:rPr lang="en-IE" sz="2300">
                <a:solidFill>
                  <a:srgbClr val="3F3F3F"/>
                </a:solidFill>
              </a:rPr>
              <a:t> </a:t>
            </a:r>
            <a:r>
              <a:rPr lang="en-IE" sz="2300">
                <a:solidFill>
                  <a:srgbClr val="3F3F3F"/>
                </a:solidFill>
              </a:rPr>
              <a:t>on matalan rannikon pilaantumisen tarkkailupaketti ja foorumi, joka houkuttelee kansalaisia ratkaisemaan paikallisia ympäristöongelmia. Kansalaiset tallentavat reaaliaikaisia ympäristötietoja, joita käytetään tutkimuksiin, analyyseihin ja lopulta kansalaisten ohjaamiin ympäristöongelmien ratkaisuihin.</a:t>
            </a:r>
            <a:endParaRPr b="0" i="0" sz="2300">
              <a:solidFill>
                <a:srgbClr val="3F3F3F"/>
              </a:solidFill>
            </a:endParaRPr>
          </a:p>
        </p:txBody>
      </p:sp>
      <p:sp>
        <p:nvSpPr>
          <p:cNvPr id="841" name="Google Shape;841;p59"/>
          <p:cNvSpPr txBox="1"/>
          <p:nvPr/>
        </p:nvSpPr>
        <p:spPr>
          <a:xfrm>
            <a:off x="3966827" y="189672"/>
            <a:ext cx="7923750" cy="697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Sosiaalisen innovaation mahdollisuudet</a:t>
            </a:r>
            <a:endParaRPr/>
          </a:p>
          <a:p>
            <a:pPr indent="0" lvl="0" marL="0" marR="0" rtl="0" algn="ctr">
              <a:lnSpc>
                <a:spcPct val="90000"/>
              </a:lnSpc>
              <a:spcBef>
                <a:spcPts val="0"/>
              </a:spcBef>
              <a:spcAft>
                <a:spcPts val="0"/>
              </a:spcAft>
              <a:buClr>
                <a:srgbClr val="ED2A59"/>
              </a:buClr>
              <a:buSzPts val="2400"/>
              <a:buFont typeface="Arial"/>
              <a:buNone/>
            </a:pPr>
            <a:r>
              <a:rPr lang="en-IE" sz="2400">
                <a:solidFill>
                  <a:srgbClr val="ED2A59"/>
                </a:solidFill>
                <a:latin typeface="Calibri"/>
                <a:ea typeface="Calibri"/>
                <a:cs typeface="Calibri"/>
                <a:sym typeface="Calibri"/>
              </a:rPr>
              <a:t>(Puhdas vesi, energia, työ, teollisuus ja infrastruktuuri, epätasa-arvo, kestävät yhteisöt)</a:t>
            </a:r>
            <a:endParaRPr/>
          </a:p>
          <a:p>
            <a:pPr indent="0" lvl="0" marL="0" marR="0" rtl="0" algn="ctr">
              <a:lnSpc>
                <a:spcPct val="90000"/>
              </a:lnSpc>
              <a:spcBef>
                <a:spcPts val="0"/>
              </a:spcBef>
              <a:spcAft>
                <a:spcPts val="0"/>
              </a:spcAft>
              <a:buClr>
                <a:schemeClr val="lt1"/>
              </a:buClr>
              <a:buSzPts val="3600"/>
              <a:buFont typeface="Arial"/>
              <a:buNone/>
            </a:pPr>
            <a:r>
              <a:t/>
            </a:r>
            <a:endParaRPr b="1" sz="3600">
              <a:solidFill>
                <a:srgbClr val="ED2A59"/>
              </a:solidFill>
              <a:highlight>
                <a:srgbClr val="FFFF00"/>
              </a:highlight>
              <a:latin typeface="Calibri"/>
              <a:ea typeface="Calibri"/>
              <a:cs typeface="Calibri"/>
              <a:sym typeface="Calibri"/>
            </a:endParaRPr>
          </a:p>
        </p:txBody>
      </p:sp>
      <p:pic>
        <p:nvPicPr>
          <p:cNvPr descr="A group of people posing for a photo&#10;&#10;Description automatically generated" id="842" name="Google Shape;842;p59"/>
          <p:cNvPicPr preferRelativeResize="0"/>
          <p:nvPr/>
        </p:nvPicPr>
        <p:blipFill rotWithShape="1">
          <a:blip r:embed="rId6">
            <a:alphaModFix/>
          </a:blip>
          <a:srcRect b="-924" l="40735" r="25201" t="0"/>
          <a:stretch/>
        </p:blipFill>
        <p:spPr>
          <a:xfrm>
            <a:off x="0" y="13572"/>
            <a:ext cx="3503691" cy="69213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
          <p:cNvSpPr txBox="1"/>
          <p:nvPr>
            <p:ph idx="1" type="body"/>
          </p:nvPr>
        </p:nvSpPr>
        <p:spPr>
          <a:xfrm>
            <a:off x="402294" y="2683040"/>
            <a:ext cx="11387411"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200"/>
              <a:buNone/>
            </a:pPr>
            <a:r>
              <a:rPr b="1" lang="en-IE" sz="3200">
                <a:solidFill>
                  <a:srgbClr val="A6377D"/>
                </a:solidFill>
              </a:rPr>
              <a:t>Digitaalinen sosiaalinen innovaatio on jännittävä tapa nuorille tutkia ja tulla seuraavan sukupolven “Muutoksen tekijäksi”</a:t>
            </a:r>
            <a:endParaRPr/>
          </a:p>
          <a:p>
            <a:pPr indent="0" lvl="0" marL="0" rtl="0" algn="l">
              <a:lnSpc>
                <a:spcPct val="90000"/>
              </a:lnSpc>
              <a:spcBef>
                <a:spcPts val="1000"/>
              </a:spcBef>
              <a:spcAft>
                <a:spcPts val="0"/>
              </a:spcAft>
              <a:buClr>
                <a:srgbClr val="3F3F3F"/>
              </a:buClr>
              <a:buSzPts val="2400"/>
              <a:buNone/>
            </a:pPr>
            <a:r>
              <a:rPr lang="en-IE">
                <a:solidFill>
                  <a:srgbClr val="3F3F3F"/>
                </a:solidFill>
              </a:rPr>
              <a:t>Tässä moduulissa opit, kuinka nuoret ovat täydellisesti valmiita auttamaan ja lievittämään 17 maailman oleellista globaalia kysymystä ja haastetta digitaalisen sosiaalisen innovaation avulla. He ovat jo teknisesti hyvin varusteltuja, ovat sosiaalisesti vastuullisia ja heillä tuntuu olevan valtava taipumus pelastaa ja parantaa maailmaa kaikille.</a:t>
            </a:r>
            <a:endParaRPr>
              <a:solidFill>
                <a:srgbClr val="3F3F3F"/>
              </a:solidFill>
              <a:latin typeface="Calibri"/>
              <a:ea typeface="Calibri"/>
              <a:cs typeface="Calibri"/>
              <a:sym typeface="Calibri"/>
            </a:endParaRPr>
          </a:p>
          <a:p>
            <a:pPr indent="0" lvl="0" marL="0" rtl="0" algn="l">
              <a:lnSpc>
                <a:spcPct val="90000"/>
              </a:lnSpc>
              <a:spcBef>
                <a:spcPts val="1000"/>
              </a:spcBef>
              <a:spcAft>
                <a:spcPts val="0"/>
              </a:spcAft>
              <a:buClr>
                <a:srgbClr val="ED2A59"/>
              </a:buClr>
              <a:buSzPts val="2400"/>
              <a:buNone/>
            </a:pPr>
            <a:r>
              <a:rPr b="1" lang="en-IE">
                <a:solidFill>
                  <a:srgbClr val="ED2A59"/>
                </a:solidFill>
                <a:latin typeface="Calibri"/>
                <a:ea typeface="Calibri"/>
                <a:cs typeface="Calibri"/>
                <a:sym typeface="Calibri"/>
              </a:rPr>
              <a:t>Modu</a:t>
            </a:r>
            <a:r>
              <a:rPr b="1" lang="en-IE">
                <a:solidFill>
                  <a:srgbClr val="ED2A59"/>
                </a:solidFill>
              </a:rPr>
              <a:t>uli 2</a:t>
            </a:r>
            <a:r>
              <a:rPr b="1" lang="en-IE">
                <a:solidFill>
                  <a:srgbClr val="ED2A59"/>
                </a:solidFill>
                <a:latin typeface="Calibri"/>
                <a:ea typeface="Calibri"/>
                <a:cs typeface="Calibri"/>
                <a:sym typeface="Calibri"/>
              </a:rPr>
              <a:t> </a:t>
            </a:r>
            <a:r>
              <a:rPr lang="en-IE">
                <a:solidFill>
                  <a:srgbClr val="3F3F3F"/>
                </a:solidFill>
              </a:rPr>
              <a:t>korostaa nykyisiä ja kriitisimpiä globaaleja sosiaalisia haasteita. Vaikutukset ja havainnoinnit tuovat esiin, kuinka nuoret ovat jo jättäneet erittäin positiivisen jäljen maailmaan digitaalisten sosiaalisten innovaatioiden ratkaisujen ja mahdollisuuksien avulla.</a:t>
            </a:r>
            <a:endParaRPr>
              <a:solidFill>
                <a:srgbClr val="3F3F3F"/>
              </a:solidFill>
            </a:endParaRPr>
          </a:p>
        </p:txBody>
      </p:sp>
      <p:sp>
        <p:nvSpPr>
          <p:cNvPr id="434" name="Google Shape;434;p6"/>
          <p:cNvSpPr txBox="1"/>
          <p:nvPr>
            <p:ph idx="2" type="body"/>
          </p:nvPr>
        </p:nvSpPr>
        <p:spPr>
          <a:xfrm>
            <a:off x="323619" y="648737"/>
            <a:ext cx="11020656" cy="1825229"/>
          </a:xfrm>
          <a:prstGeom prst="rect">
            <a:avLst/>
          </a:prstGeom>
          <a:solidFill>
            <a:srgbClr val="A6377D"/>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IE">
                <a:solidFill>
                  <a:schemeClr val="lt1"/>
                </a:solidFill>
              </a:rPr>
              <a:t>Kuinka YDSI: t auttavat ratkaisemaan globaaleja sosiaalisia kysymyksiä, jotka vaikuttavat oleellisesti henkilöihin ja yhteisöihin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60"/>
          <p:cNvSpPr txBox="1"/>
          <p:nvPr>
            <p:ph idx="1" type="body"/>
          </p:nvPr>
        </p:nvSpPr>
        <p:spPr>
          <a:xfrm>
            <a:off x="886275" y="1154725"/>
            <a:ext cx="11210400" cy="2844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800"/>
              <a:buNone/>
            </a:pPr>
            <a:r>
              <a:rPr b="1" lang="en-IE" sz="2800">
                <a:solidFill>
                  <a:srgbClr val="3F3F3F"/>
                </a:solidFill>
              </a:rPr>
              <a:t>Varmista saatavuus ja kestävä hallinta</a:t>
            </a:r>
            <a:endParaRPr/>
          </a:p>
          <a:p>
            <a:pPr indent="0" lvl="0" marL="0" rtl="0" algn="ctr">
              <a:lnSpc>
                <a:spcPct val="90000"/>
              </a:lnSpc>
              <a:spcBef>
                <a:spcPts val="1000"/>
              </a:spcBef>
              <a:spcAft>
                <a:spcPts val="0"/>
              </a:spcAft>
              <a:buClr>
                <a:srgbClr val="3F3F3F"/>
              </a:buClr>
              <a:buSzPts val="2800"/>
              <a:buNone/>
            </a:pPr>
            <a:r>
              <a:rPr b="1" lang="en-IE" sz="2800">
                <a:solidFill>
                  <a:srgbClr val="3F3F3F"/>
                </a:solidFill>
              </a:rPr>
              <a:t>of </a:t>
            </a:r>
            <a:r>
              <a:rPr b="1" lang="en-IE" sz="2800" u="sng">
                <a:solidFill>
                  <a:srgbClr val="3F3F3F"/>
                </a:solidFill>
                <a:hlinkClick r:id="rId3">
                  <a:extLst>
                    <a:ext uri="{A12FA001-AC4F-418D-AE19-62706E023703}">
                      <ahyp:hlinkClr val="tx"/>
                    </a:ext>
                  </a:extLst>
                </a:hlinkClick>
              </a:rPr>
              <a:t>water and sanitation </a:t>
            </a:r>
            <a:r>
              <a:rPr b="1" lang="en-IE" sz="2800">
                <a:solidFill>
                  <a:srgbClr val="3F3F3F"/>
                </a:solidFill>
              </a:rPr>
              <a:t> kaikille</a:t>
            </a:r>
            <a:r>
              <a:rPr b="1" lang="en-IE" sz="2800">
                <a:solidFill>
                  <a:srgbClr val="3F3F3F"/>
                </a:solidFill>
              </a:rPr>
              <a:t>! </a:t>
            </a:r>
            <a:endParaRPr/>
          </a:p>
          <a:p>
            <a:pPr indent="0" lvl="0" marL="0" rtl="0" algn="ctr">
              <a:lnSpc>
                <a:spcPct val="100000"/>
              </a:lnSpc>
              <a:spcBef>
                <a:spcPts val="0"/>
              </a:spcBef>
              <a:spcAft>
                <a:spcPts val="0"/>
              </a:spcAft>
              <a:buClr>
                <a:schemeClr val="lt1"/>
              </a:buClr>
              <a:buSzPts val="3600"/>
              <a:buNone/>
            </a:pPr>
            <a:r>
              <a:rPr b="1" i="1" lang="en-IE" sz="3600">
                <a:latin typeface="Arial"/>
                <a:ea typeface="Arial"/>
                <a:cs typeface="Arial"/>
                <a:sym typeface="Arial"/>
              </a:rPr>
              <a:t>Miljardeilta puuttuu edelleen vesi- ja sanitaatiopalvelut !!!</a:t>
            </a:r>
            <a:endParaRPr/>
          </a:p>
          <a:p>
            <a:pPr indent="0" lvl="0" marL="0" rtl="0" algn="ctr">
              <a:lnSpc>
                <a:spcPct val="100000"/>
              </a:lnSpc>
              <a:spcBef>
                <a:spcPts val="0"/>
              </a:spcBef>
              <a:spcAft>
                <a:spcPts val="0"/>
              </a:spcAft>
              <a:buClr>
                <a:schemeClr val="lt1"/>
              </a:buClr>
              <a:buSzPts val="1000"/>
              <a:buNone/>
            </a:pPr>
            <a:r>
              <a:t/>
            </a:r>
            <a:endParaRPr b="1" i="1" sz="1000">
              <a:latin typeface="Arial"/>
              <a:ea typeface="Arial"/>
              <a:cs typeface="Arial"/>
              <a:sym typeface="Arial"/>
            </a:endParaRPr>
          </a:p>
          <a:p>
            <a:pPr indent="0" lvl="0" marL="0" rtl="0" algn="ctr">
              <a:lnSpc>
                <a:spcPct val="100000"/>
              </a:lnSpc>
              <a:spcBef>
                <a:spcPts val="0"/>
              </a:spcBef>
              <a:spcAft>
                <a:spcPts val="0"/>
              </a:spcAft>
              <a:buClr>
                <a:schemeClr val="lt1"/>
              </a:buClr>
              <a:buSzPts val="1000"/>
              <a:buNone/>
            </a:pPr>
            <a:r>
              <a:t/>
            </a:r>
            <a:endParaRPr i="0" sz="1000">
              <a:solidFill>
                <a:srgbClr val="A6377D"/>
              </a:solidFill>
            </a:endParaRPr>
          </a:p>
          <a:p>
            <a:pPr indent="0" lvl="0" marL="0" rtl="0" algn="l">
              <a:lnSpc>
                <a:spcPct val="100000"/>
              </a:lnSpc>
              <a:spcBef>
                <a:spcPts val="0"/>
              </a:spcBef>
              <a:spcAft>
                <a:spcPts val="0"/>
              </a:spcAft>
              <a:buClr>
                <a:srgbClr val="3F3F3F"/>
              </a:buClr>
              <a:buSzPts val="2400"/>
              <a:buNone/>
            </a:pPr>
            <a:r>
              <a:rPr lang="en-IE" sz="2800">
                <a:solidFill>
                  <a:srgbClr val="3F3F3F"/>
                </a:solidFill>
              </a:rPr>
              <a:t>Maiden</a:t>
            </a:r>
            <a:r>
              <a:rPr b="1" lang="en-IE" sz="2800">
                <a:solidFill>
                  <a:srgbClr val="3F3F3F"/>
                </a:solidFill>
              </a:rPr>
              <a:t> rahoitusvaje on 61%</a:t>
            </a:r>
            <a:r>
              <a:rPr lang="en-IE" sz="2800">
                <a:solidFill>
                  <a:srgbClr val="3F3F3F"/>
                </a:solidFill>
              </a:rPr>
              <a:t> vesi- ja sanitaatiotavoitteiden saavuttamiseksi</a:t>
            </a:r>
            <a:endParaRPr sz="2800"/>
          </a:p>
          <a:p>
            <a:pPr indent="0" lvl="0" marL="0" rtl="0" algn="l">
              <a:lnSpc>
                <a:spcPct val="100000"/>
              </a:lnSpc>
              <a:spcBef>
                <a:spcPts val="0"/>
              </a:spcBef>
              <a:spcAft>
                <a:spcPts val="0"/>
              </a:spcAft>
              <a:buClr>
                <a:srgbClr val="3F3F3F"/>
              </a:buClr>
              <a:buSzPts val="2800"/>
              <a:buNone/>
            </a:pPr>
            <a:r>
              <a:rPr b="1" lang="en-IE" sz="2800">
                <a:solidFill>
                  <a:srgbClr val="3F3F3F"/>
                </a:solidFill>
              </a:rPr>
              <a:t>2020 COVID </a:t>
            </a:r>
            <a:r>
              <a:rPr lang="en-IE">
                <a:solidFill>
                  <a:srgbClr val="3F3F3F"/>
                </a:solidFill>
              </a:rPr>
              <a:t>3 miljardilla ihmisellä maailmanlaajuisesti puuttuu kotikäyttöön tarkoitetut perustason pesutilat (tehokkain tapa COVID-ennaltaehkäisyyn)</a:t>
            </a:r>
            <a:endParaRPr>
              <a:solidFill>
                <a:srgbClr val="3F3F3F"/>
              </a:solidFill>
            </a:endParaRPr>
          </a:p>
          <a:p>
            <a:pPr indent="0" lvl="0" marL="0" rtl="0" algn="l">
              <a:lnSpc>
                <a:spcPct val="100000"/>
              </a:lnSpc>
              <a:spcBef>
                <a:spcPts val="0"/>
              </a:spcBef>
              <a:spcAft>
                <a:spcPts val="0"/>
              </a:spcAft>
              <a:buClr>
                <a:schemeClr val="dk1"/>
              </a:buClr>
              <a:buSzPts val="1100"/>
              <a:buFont typeface="Arial"/>
              <a:buNone/>
            </a:pPr>
            <a:r>
              <a:rPr b="1" lang="en-IE">
                <a:solidFill>
                  <a:srgbClr val="3F3F3F"/>
                </a:solidFill>
              </a:rPr>
              <a:t>2020</a:t>
            </a:r>
            <a:r>
              <a:rPr lang="en-IE">
                <a:solidFill>
                  <a:srgbClr val="3F3F3F"/>
                </a:solidFill>
              </a:rPr>
              <a:t> veden niukkuus saattaa syrjäyttää 700 miljoonaa ihmistä</a:t>
            </a:r>
            <a:endParaRPr>
              <a:solidFill>
                <a:srgbClr val="3F3F3F"/>
              </a:solidFill>
            </a:endParaRPr>
          </a:p>
          <a:p>
            <a:pPr indent="0" lvl="0" marL="0" rtl="0" algn="l">
              <a:lnSpc>
                <a:spcPct val="100000"/>
              </a:lnSpc>
              <a:spcBef>
                <a:spcPts val="0"/>
              </a:spcBef>
              <a:spcAft>
                <a:spcPts val="0"/>
              </a:spcAft>
              <a:buClr>
                <a:schemeClr val="dk1"/>
              </a:buClr>
              <a:buSzPts val="1100"/>
              <a:buFont typeface="Arial"/>
              <a:buNone/>
            </a:pPr>
            <a:r>
              <a:rPr b="1" lang="en-IE">
                <a:solidFill>
                  <a:srgbClr val="3F3F3F"/>
                </a:solidFill>
              </a:rPr>
              <a:t>2017</a:t>
            </a:r>
            <a:r>
              <a:rPr lang="en-IE">
                <a:solidFill>
                  <a:srgbClr val="3F3F3F"/>
                </a:solidFill>
              </a:rPr>
              <a:t> 2,2 miljardilta ihmiseltä puuttuu turvallisesti toimitettu juomavesi</a:t>
            </a:r>
            <a:endParaRPr>
              <a:solidFill>
                <a:srgbClr val="3F3F3F"/>
              </a:solidFill>
            </a:endParaRPr>
          </a:p>
          <a:p>
            <a:pPr indent="0" lvl="0" marL="0" rtl="0" algn="l">
              <a:lnSpc>
                <a:spcPct val="100000"/>
              </a:lnSpc>
              <a:spcBef>
                <a:spcPts val="0"/>
              </a:spcBef>
              <a:spcAft>
                <a:spcPts val="0"/>
              </a:spcAft>
              <a:buClr>
                <a:schemeClr val="dk1"/>
              </a:buClr>
              <a:buSzPts val="1100"/>
              <a:buFont typeface="Arial"/>
              <a:buNone/>
            </a:pPr>
            <a:r>
              <a:rPr b="1" lang="en-IE">
                <a:solidFill>
                  <a:srgbClr val="3F3F3F"/>
                </a:solidFill>
              </a:rPr>
              <a:t>2017</a:t>
            </a:r>
            <a:r>
              <a:rPr lang="en-IE">
                <a:solidFill>
                  <a:srgbClr val="3F3F3F"/>
                </a:solidFill>
              </a:rPr>
              <a:t> 4,2 miljardilla ihmisellä ei ole kunnollisia saniteettitilojaa </a:t>
            </a:r>
            <a:endParaRPr>
              <a:solidFill>
                <a:srgbClr val="3F3F3F"/>
              </a:solidFill>
            </a:endParaRPr>
          </a:p>
          <a:p>
            <a:pPr indent="0" lvl="0" marL="0" rtl="0" algn="l">
              <a:lnSpc>
                <a:spcPct val="100000"/>
              </a:lnSpc>
              <a:spcBef>
                <a:spcPts val="0"/>
              </a:spcBef>
              <a:spcAft>
                <a:spcPts val="0"/>
              </a:spcAft>
              <a:buClr>
                <a:schemeClr val="dk1"/>
              </a:buClr>
              <a:buSzPts val="1100"/>
              <a:buFont typeface="Arial"/>
              <a:buNone/>
            </a:pPr>
            <a:r>
              <a:rPr b="1" lang="en-IE">
                <a:solidFill>
                  <a:srgbClr val="3F3F3F"/>
                </a:solidFill>
              </a:rPr>
              <a:t>2016 </a:t>
            </a:r>
            <a:r>
              <a:rPr lang="en-IE">
                <a:solidFill>
                  <a:srgbClr val="3F3F3F"/>
                </a:solidFill>
              </a:rPr>
              <a:t>kaksi viidestä terveydenhuoltolaitoksesta maailmanlaajuisesti on ilman saippuaa, vettä tai alkoholia</a:t>
            </a:r>
            <a:endParaRPr>
              <a:solidFill>
                <a:srgbClr val="3F3F3F"/>
              </a:solidFill>
            </a:endParaRPr>
          </a:p>
          <a:p>
            <a:pPr indent="0" lvl="0" marL="0" rtl="0" algn="l">
              <a:lnSpc>
                <a:spcPct val="100000"/>
              </a:lnSpc>
              <a:spcBef>
                <a:spcPts val="0"/>
              </a:spcBef>
              <a:spcAft>
                <a:spcPts val="0"/>
              </a:spcAft>
              <a:buClr>
                <a:srgbClr val="3F3F3F"/>
              </a:buClr>
              <a:buSzPts val="2800"/>
              <a:buNone/>
            </a:pPr>
            <a:r>
              <a:t/>
            </a:r>
            <a:endParaRPr>
              <a:solidFill>
                <a:srgbClr val="3F3F3F"/>
              </a:solidFill>
            </a:endParaRPr>
          </a:p>
          <a:p>
            <a:pPr indent="0" lvl="0" marL="0" rtl="0" algn="l">
              <a:lnSpc>
                <a:spcPct val="90000"/>
              </a:lnSpc>
              <a:spcBef>
                <a:spcPts val="1000"/>
              </a:spcBef>
              <a:spcAft>
                <a:spcPts val="0"/>
              </a:spcAft>
              <a:buClr>
                <a:schemeClr val="lt1"/>
              </a:buClr>
              <a:buSzPts val="2400"/>
              <a:buNone/>
            </a:pPr>
            <a:r>
              <a:t/>
            </a:r>
            <a:endParaRPr/>
          </a:p>
        </p:txBody>
      </p:sp>
      <p:sp>
        <p:nvSpPr>
          <p:cNvPr id="848" name="Google Shape;848;p60"/>
          <p:cNvSpPr txBox="1"/>
          <p:nvPr>
            <p:ph idx="3" type="body"/>
          </p:nvPr>
        </p:nvSpPr>
        <p:spPr>
          <a:xfrm>
            <a:off x="2934156" y="295121"/>
            <a:ext cx="7923750" cy="697353"/>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chemeClr val="lt1"/>
              </a:buClr>
              <a:buSzPts val="2280"/>
              <a:buNone/>
            </a:pPr>
            <a:r>
              <a:rPr b="1" lang="en-IE" sz="4200"/>
              <a:t>Tavoite 6 Vedenpuhdistus</a:t>
            </a:r>
            <a:endParaRPr sz="4200"/>
          </a:p>
          <a:p>
            <a:pPr indent="0" lvl="0" marL="0" rtl="0" algn="l">
              <a:lnSpc>
                <a:spcPct val="70000"/>
              </a:lnSpc>
              <a:spcBef>
                <a:spcPts val="1000"/>
              </a:spcBef>
              <a:spcAft>
                <a:spcPts val="0"/>
              </a:spcAft>
              <a:buClr>
                <a:schemeClr val="lt1"/>
              </a:buClr>
              <a:buSzPts val="1900"/>
              <a:buNone/>
            </a:pPr>
            <a:r>
              <a:t/>
            </a:r>
            <a:endParaRPr sz="19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61"/>
          <p:cNvSpPr txBox="1"/>
          <p:nvPr>
            <p:ph idx="1" type="body"/>
          </p:nvPr>
        </p:nvSpPr>
        <p:spPr>
          <a:xfrm>
            <a:off x="7421315" y="19676"/>
            <a:ext cx="3981600" cy="697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D2A59"/>
              </a:buClr>
              <a:buSzPts val="4000"/>
              <a:buNone/>
            </a:pPr>
            <a:r>
              <a:rPr b="1" lang="en-IE" sz="4000">
                <a:solidFill>
                  <a:srgbClr val="ED2A59"/>
                </a:solidFill>
              </a:rPr>
              <a:t>Drinkable Book</a:t>
            </a:r>
            <a:endParaRPr/>
          </a:p>
        </p:txBody>
      </p:sp>
      <p:sp>
        <p:nvSpPr>
          <p:cNvPr id="854" name="Google Shape;854;p61"/>
          <p:cNvSpPr txBox="1"/>
          <p:nvPr>
            <p:ph idx="2" type="body"/>
          </p:nvPr>
        </p:nvSpPr>
        <p:spPr>
          <a:xfrm>
            <a:off x="7037925" y="554251"/>
            <a:ext cx="47484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u="sng">
                <a:solidFill>
                  <a:srgbClr val="3F3F3F"/>
                </a:solidFill>
                <a:hlinkClick r:id="rId3">
                  <a:extLst>
                    <a:ext uri="{A12FA001-AC4F-418D-AE19-62706E023703}">
                      <ahyp:hlinkClr val="tx"/>
                    </a:ext>
                  </a:extLst>
                </a:hlinkClick>
              </a:rPr>
              <a:t>Drinkable Book</a:t>
            </a:r>
            <a:r>
              <a:rPr lang="en-IE">
                <a:solidFill>
                  <a:srgbClr val="3F3F3F"/>
                </a:solidFill>
              </a:rPr>
              <a:t> </a:t>
            </a:r>
            <a:r>
              <a:rPr b="1" lang="en-IE">
                <a:solidFill>
                  <a:srgbClr val="3F3F3F"/>
                </a:solidFill>
              </a:rPr>
              <a:t>muuttaa likaisen veden puhtaaksi janoiselle maailmalle.</a:t>
            </a:r>
            <a:r>
              <a:rPr b="1" lang="en-IE">
                <a:solidFill>
                  <a:srgbClr val="3F3F3F"/>
                </a:solidFill>
              </a:rPr>
              <a:t> </a:t>
            </a:r>
            <a:r>
              <a:rPr lang="en-IE">
                <a:solidFill>
                  <a:srgbClr val="3F3F3F"/>
                </a:solidFill>
              </a:rPr>
              <a:t>Carnegie Mellonin yliopisto kehitti tämän koulutus- ja vedensuodatustyökalukirjasen. Kirjasen jokaisella sivulla on vesi- ja puhtaanapito-ohjeita. Paperia voidaan käyttää juomaveden puhdistamiseen ja 99,9% bakteerien vähentämiseen. Jokaisessa kirjasessa on tarpeeksi suodatusarkkeja, jotta lukija saa puhdasta vettä neljäksi vuodeksi. Sitä jaetaan Ghanassa, Keniassa, Haitissa, Etiopiassa, Intiassa ja Tansaniassa, ja farsiankielinen versio kirjasesta on kehitteillä. Waterislifellä on lukuisia muita vedenpuhdistusratkaisuja</a:t>
            </a:r>
            <a:r>
              <a:rPr lang="en-IE">
                <a:solidFill>
                  <a:srgbClr val="3F3F3F"/>
                </a:solidFill>
              </a:rPr>
              <a:t> </a:t>
            </a:r>
            <a:r>
              <a:rPr lang="en-IE" u="sng">
                <a:solidFill>
                  <a:srgbClr val="3F3F3F"/>
                </a:solidFill>
                <a:hlinkClick r:id="rId4">
                  <a:extLst>
                    <a:ext uri="{A12FA001-AC4F-418D-AE19-62706E023703}">
                      <ahyp:hlinkClr val="tx"/>
                    </a:ext>
                  </a:extLst>
                </a:hlinkClick>
              </a:rPr>
              <a:t>here</a:t>
            </a:r>
            <a:endParaRPr>
              <a:solidFill>
                <a:srgbClr val="3F3F3F"/>
              </a:solidFill>
            </a:endParaRPr>
          </a:p>
          <a:p>
            <a:pPr indent="0" lvl="0" marL="0" rtl="0" algn="ctr">
              <a:lnSpc>
                <a:spcPct val="90000"/>
              </a:lnSpc>
              <a:spcBef>
                <a:spcPts val="1000"/>
              </a:spcBef>
              <a:spcAft>
                <a:spcPts val="0"/>
              </a:spcAft>
              <a:buClr>
                <a:schemeClr val="dk1"/>
              </a:buClr>
              <a:buSzPts val="2400"/>
              <a:buNone/>
            </a:pPr>
            <a:r>
              <a:t/>
            </a:r>
            <a:endParaRPr/>
          </a:p>
        </p:txBody>
      </p:sp>
      <p:pic>
        <p:nvPicPr>
          <p:cNvPr id="855" name="Google Shape;855;p61">
            <a:hlinkClick r:id="rId5"/>
          </p:cNvPr>
          <p:cNvPicPr preferRelativeResize="0"/>
          <p:nvPr/>
        </p:nvPicPr>
        <p:blipFill rotWithShape="1">
          <a:blip r:embed="rId6">
            <a:alphaModFix/>
          </a:blip>
          <a:srcRect b="0" l="0" r="0" t="0"/>
          <a:stretch/>
        </p:blipFill>
        <p:spPr>
          <a:xfrm>
            <a:off x="1304925" y="2266950"/>
            <a:ext cx="5263009" cy="2995612"/>
          </a:xfrm>
          <a:prstGeom prst="rect">
            <a:avLst/>
          </a:prstGeom>
          <a:noFill/>
          <a:ln>
            <a:noFill/>
          </a:ln>
        </p:spPr>
      </p:pic>
      <p:sp>
        <p:nvSpPr>
          <p:cNvPr id="856" name="Google Shape;856;p61"/>
          <p:cNvSpPr txBox="1"/>
          <p:nvPr/>
        </p:nvSpPr>
        <p:spPr>
          <a:xfrm>
            <a:off x="0" y="0"/>
            <a:ext cx="7038000" cy="970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a:t>
            </a:r>
            <a:r>
              <a:rPr lang="en-IE" sz="3600">
                <a:solidFill>
                  <a:srgbClr val="A6377D"/>
                </a:solidFill>
                <a:latin typeface="Corben"/>
                <a:ea typeface="Corben"/>
                <a:cs typeface="Corben"/>
                <a:sym typeface="Corben"/>
              </a:rPr>
              <a:t>Vedenpuhdistus</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University Researchers, Mellon University, UK </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62"/>
          <p:cNvSpPr txBox="1"/>
          <p:nvPr>
            <p:ph idx="1" type="body"/>
          </p:nvPr>
        </p:nvSpPr>
        <p:spPr>
          <a:xfrm>
            <a:off x="7508200" y="136570"/>
            <a:ext cx="3981600" cy="697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b="1" lang="en-IE" sz="4000"/>
              <a:t>WaterSPROUT</a:t>
            </a:r>
            <a:endParaRPr b="1" sz="4000"/>
          </a:p>
        </p:txBody>
      </p:sp>
      <p:sp>
        <p:nvSpPr>
          <p:cNvPr id="862" name="Google Shape;862;p62"/>
          <p:cNvSpPr txBox="1"/>
          <p:nvPr>
            <p:ph idx="2" type="body"/>
          </p:nvPr>
        </p:nvSpPr>
        <p:spPr>
          <a:xfrm>
            <a:off x="7277175" y="1098674"/>
            <a:ext cx="4443600" cy="2592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n-IE" u="sng">
                <a:solidFill>
                  <a:schemeClr val="hlink"/>
                </a:solidFill>
                <a:hlinkClick r:id="rId3"/>
              </a:rPr>
              <a:t>WaterSPROUTT</a:t>
            </a:r>
            <a:r>
              <a:rPr lang="en-IE"/>
              <a:t> </a:t>
            </a:r>
            <a:r>
              <a:rPr lang="en-IE"/>
              <a:t>tarjoaa turvallista juomavettä yhteisöille, jotka </a:t>
            </a:r>
            <a:r>
              <a:rPr lang="en-IE"/>
              <a:t>käyttävät vaarallisia </a:t>
            </a:r>
            <a:r>
              <a:rPr lang="en-IE"/>
              <a:t>lähteitä. </a:t>
            </a:r>
            <a:r>
              <a:rPr lang="en-IE"/>
              <a:t>The</a:t>
            </a:r>
            <a:r>
              <a:rPr lang="en-IE"/>
              <a:t> </a:t>
            </a:r>
            <a:r>
              <a:rPr lang="en-IE" u="sng">
                <a:solidFill>
                  <a:schemeClr val="hlink"/>
                </a:solidFill>
                <a:hlinkClick r:id="rId4"/>
              </a:rPr>
              <a:t>technology</a:t>
            </a:r>
            <a:r>
              <a:rPr lang="en-IE"/>
              <a:t> </a:t>
            </a:r>
            <a:r>
              <a:rPr lang="en-IE"/>
              <a:t>on kolme aurinko- paneeleihin perustuvaa sovellusta veden desinfiointiin (Solar Desinfection (SODIS), joka tekee vedestä turvallista juoda sen keräämisen jälkeen. Irlantilaisten tutkijoiden johdolla</a:t>
            </a:r>
            <a:r>
              <a:rPr lang="en-IE"/>
              <a:t> </a:t>
            </a:r>
            <a:r>
              <a:rPr lang="en-IE" u="sng">
                <a:solidFill>
                  <a:schemeClr val="hlink"/>
                </a:solidFill>
                <a:hlinkClick r:id="rId5"/>
              </a:rPr>
              <a:t>Led by Irish researchers</a:t>
            </a:r>
            <a:r>
              <a:rPr lang="en-IE"/>
              <a:t> </a:t>
            </a:r>
            <a:r>
              <a:rPr lang="en-IE"/>
              <a:t>Irlannin kuninkaallisesta korkeakouluista (RCSI). Loppujen lopuksi rakensivat heidän kapasiteettiaan </a:t>
            </a:r>
            <a:r>
              <a:rPr lang="en-IE" u="sng">
                <a:solidFill>
                  <a:schemeClr val="hlink"/>
                </a:solidFill>
                <a:hlinkClick r:id="rId6"/>
              </a:rPr>
              <a:t>18 partners</a:t>
            </a:r>
            <a:r>
              <a:rPr lang="en-IE"/>
              <a:t> kumppaneina </a:t>
            </a:r>
            <a:r>
              <a:rPr lang="en-IE"/>
              <a:t>yliopistoja, tutkijoita ja teollisuutta.</a:t>
            </a:r>
            <a:endParaRPr/>
          </a:p>
        </p:txBody>
      </p:sp>
      <p:pic>
        <p:nvPicPr>
          <p:cNvPr id="863" name="Google Shape;863;p62"/>
          <p:cNvPicPr preferRelativeResize="0"/>
          <p:nvPr/>
        </p:nvPicPr>
        <p:blipFill rotWithShape="1">
          <a:blip r:embed="rId7">
            <a:alphaModFix/>
          </a:blip>
          <a:srcRect b="0" l="0" r="0" t="0"/>
          <a:stretch/>
        </p:blipFill>
        <p:spPr>
          <a:xfrm>
            <a:off x="1285875" y="2286000"/>
            <a:ext cx="5283180" cy="3014662"/>
          </a:xfrm>
          <a:prstGeom prst="rect">
            <a:avLst/>
          </a:prstGeom>
          <a:noFill/>
          <a:ln>
            <a:noFill/>
          </a:ln>
        </p:spPr>
      </p:pic>
      <p:sp>
        <p:nvSpPr>
          <p:cNvPr id="864" name="Google Shape;864;p62"/>
          <p:cNvSpPr txBox="1"/>
          <p:nvPr/>
        </p:nvSpPr>
        <p:spPr>
          <a:xfrm>
            <a:off x="0" y="0"/>
            <a:ext cx="7687500" cy="970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a:t>
            </a:r>
            <a:r>
              <a:rPr lang="en-IE" sz="3600">
                <a:solidFill>
                  <a:srgbClr val="A6377D"/>
                </a:solidFill>
                <a:latin typeface="Corben"/>
                <a:ea typeface="Corben"/>
                <a:cs typeface="Corben"/>
                <a:sym typeface="Corben"/>
              </a:rPr>
              <a:t>Vedenpuhdistus</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University Researchers, WaterSPROUT, RCSI, Ireland </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3"/>
          <p:cNvSpPr txBox="1"/>
          <p:nvPr>
            <p:ph idx="2" type="body"/>
          </p:nvPr>
        </p:nvSpPr>
        <p:spPr>
          <a:xfrm>
            <a:off x="5511799" y="544640"/>
            <a:ext cx="6099176"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None/>
            </a:pPr>
            <a:r>
              <a:rPr i="1" lang="en-IE" sz="4400"/>
              <a:t>Digitaalinen sosiaalinen innovaatio</a:t>
            </a:r>
            <a:endParaRPr/>
          </a:p>
          <a:p>
            <a:pPr indent="0" lvl="0" marL="0" rtl="0" algn="l">
              <a:lnSpc>
                <a:spcPct val="90000"/>
              </a:lnSpc>
              <a:spcBef>
                <a:spcPts val="1000"/>
              </a:spcBef>
              <a:spcAft>
                <a:spcPts val="0"/>
              </a:spcAft>
              <a:buClr>
                <a:schemeClr val="lt1"/>
              </a:buClr>
              <a:buSzPts val="1000"/>
              <a:buNone/>
            </a:pPr>
            <a:r>
              <a:t/>
            </a:r>
            <a:endParaRPr b="1" sz="1000"/>
          </a:p>
          <a:p>
            <a:pPr indent="0" lvl="0" marL="0" rtl="0" algn="l">
              <a:lnSpc>
                <a:spcPct val="90000"/>
              </a:lnSpc>
              <a:spcBef>
                <a:spcPts val="1000"/>
              </a:spcBef>
              <a:spcAft>
                <a:spcPts val="0"/>
              </a:spcAft>
              <a:buClr>
                <a:schemeClr val="lt1"/>
              </a:buClr>
              <a:buSzPts val="4000"/>
              <a:buNone/>
            </a:pPr>
            <a:r>
              <a:rPr b="1" lang="en-IE" sz="3600"/>
              <a:t>Tavoitteet</a:t>
            </a:r>
            <a:r>
              <a:rPr b="1" lang="en-IE" sz="3600"/>
              <a:t> 12, 13, 14, 15, 16, 17</a:t>
            </a:r>
            <a:endParaRPr sz="2000"/>
          </a:p>
          <a:p>
            <a:pPr indent="-508000" lvl="0" marL="571500" rtl="0" algn="l">
              <a:lnSpc>
                <a:spcPct val="90000"/>
              </a:lnSpc>
              <a:spcBef>
                <a:spcPts val="1000"/>
              </a:spcBef>
              <a:spcAft>
                <a:spcPts val="0"/>
              </a:spcAft>
              <a:buClr>
                <a:schemeClr val="lt1"/>
              </a:buClr>
              <a:buSzPts val="1000"/>
              <a:buFont typeface="Arial"/>
              <a:buNone/>
            </a:pPr>
            <a:r>
              <a:t/>
            </a:r>
            <a:endParaRPr sz="1000"/>
          </a:p>
          <a:p>
            <a:pPr indent="-571500" lvl="0" marL="571500" rtl="0" algn="l">
              <a:lnSpc>
                <a:spcPct val="90000"/>
              </a:lnSpc>
              <a:spcBef>
                <a:spcPts val="1000"/>
              </a:spcBef>
              <a:spcAft>
                <a:spcPts val="0"/>
              </a:spcAft>
              <a:buSzPts val="3600"/>
              <a:buChar char="•"/>
            </a:pPr>
            <a:r>
              <a:rPr lang="en-IE" sz="3600"/>
              <a:t>Kulutus ja tuotanto</a:t>
            </a:r>
            <a:endParaRPr sz="3600"/>
          </a:p>
          <a:p>
            <a:pPr indent="-571500" lvl="0" marL="571500" rtl="0" algn="l">
              <a:lnSpc>
                <a:spcPct val="90000"/>
              </a:lnSpc>
              <a:spcBef>
                <a:spcPts val="1000"/>
              </a:spcBef>
              <a:spcAft>
                <a:spcPts val="0"/>
              </a:spcAft>
              <a:buSzPts val="3600"/>
              <a:buChar char="•"/>
            </a:pPr>
            <a:r>
              <a:rPr lang="en-IE" sz="3600"/>
              <a:t>Ilmastonmuutos</a:t>
            </a:r>
            <a:endParaRPr sz="3600"/>
          </a:p>
          <a:p>
            <a:pPr indent="-571500" lvl="0" marL="571500" rtl="0" algn="l">
              <a:lnSpc>
                <a:spcPct val="90000"/>
              </a:lnSpc>
              <a:spcBef>
                <a:spcPts val="1000"/>
              </a:spcBef>
              <a:spcAft>
                <a:spcPts val="0"/>
              </a:spcAft>
              <a:buSzPts val="3600"/>
              <a:buChar char="•"/>
            </a:pPr>
            <a:r>
              <a:rPr lang="en-IE" sz="3600"/>
              <a:t>Valtameret</a:t>
            </a:r>
            <a:endParaRPr sz="3600"/>
          </a:p>
          <a:p>
            <a:pPr indent="-571500" lvl="0" marL="571500" rtl="0" algn="l">
              <a:lnSpc>
                <a:spcPct val="90000"/>
              </a:lnSpc>
              <a:spcBef>
                <a:spcPts val="1000"/>
              </a:spcBef>
              <a:spcAft>
                <a:spcPts val="0"/>
              </a:spcAft>
              <a:buSzPts val="3600"/>
              <a:buChar char="•"/>
            </a:pPr>
            <a:r>
              <a:rPr lang="en-IE" sz="3600"/>
              <a:t>Maat</a:t>
            </a:r>
            <a:endParaRPr sz="3600"/>
          </a:p>
          <a:p>
            <a:pPr indent="-571500" lvl="0" marL="571500" rtl="0" algn="l">
              <a:lnSpc>
                <a:spcPct val="90000"/>
              </a:lnSpc>
              <a:spcBef>
                <a:spcPts val="1000"/>
              </a:spcBef>
              <a:spcAft>
                <a:spcPts val="0"/>
              </a:spcAft>
              <a:buSzPts val="3600"/>
              <a:buChar char="•"/>
            </a:pPr>
            <a:r>
              <a:rPr lang="en-IE" sz="3600"/>
              <a:t>Yhteiskunta</a:t>
            </a:r>
            <a:endParaRPr sz="3600"/>
          </a:p>
          <a:p>
            <a:pPr indent="-571500" lvl="0" marL="571500" rtl="0" algn="l">
              <a:lnSpc>
                <a:spcPct val="90000"/>
              </a:lnSpc>
              <a:spcBef>
                <a:spcPts val="1000"/>
              </a:spcBef>
              <a:spcAft>
                <a:spcPts val="0"/>
              </a:spcAft>
              <a:buSzPts val="3600"/>
              <a:buChar char="•"/>
            </a:pPr>
            <a:r>
              <a:rPr lang="en-IE" sz="3600"/>
              <a:t>Kumppanuus</a:t>
            </a:r>
            <a:endParaRPr sz="3600"/>
          </a:p>
          <a:p>
            <a:pPr indent="-571500" lvl="0" marL="571500" rtl="0" algn="l">
              <a:lnSpc>
                <a:spcPct val="90000"/>
              </a:lnSpc>
              <a:spcBef>
                <a:spcPts val="1000"/>
              </a:spcBef>
              <a:spcAft>
                <a:spcPts val="0"/>
              </a:spcAft>
              <a:buSzPts val="3600"/>
              <a:buChar char="•"/>
            </a:pPr>
            <a:r>
              <a:t/>
            </a:r>
            <a:endParaRPr sz="3600"/>
          </a:p>
          <a:p>
            <a:pPr indent="-508000" lvl="0" marL="571500" rtl="0" algn="l">
              <a:lnSpc>
                <a:spcPct val="90000"/>
              </a:lnSpc>
              <a:spcBef>
                <a:spcPts val="1000"/>
              </a:spcBef>
              <a:spcAft>
                <a:spcPts val="0"/>
              </a:spcAft>
              <a:buClr>
                <a:schemeClr val="lt1"/>
              </a:buClr>
              <a:buSzPts val="1000"/>
              <a:buFont typeface="Arial"/>
              <a:buNone/>
            </a:pPr>
            <a:r>
              <a:t/>
            </a:r>
            <a:endParaRPr sz="1000"/>
          </a:p>
          <a:p>
            <a:pPr indent="0" lvl="0" marL="0" rtl="0" algn="l">
              <a:lnSpc>
                <a:spcPct val="90000"/>
              </a:lnSpc>
              <a:spcBef>
                <a:spcPts val="1000"/>
              </a:spcBef>
              <a:spcAft>
                <a:spcPts val="0"/>
              </a:spcAft>
              <a:buClr>
                <a:schemeClr val="lt1"/>
              </a:buClr>
              <a:buSzPts val="6000"/>
              <a:buNone/>
            </a:pPr>
            <a:r>
              <a:t/>
            </a:r>
            <a:endParaRPr sz="6000"/>
          </a:p>
        </p:txBody>
      </p:sp>
      <p:pic>
        <p:nvPicPr>
          <p:cNvPr descr="A picture containing stuffed&#10;&#10;Description automatically generated" id="870" name="Google Shape;870;p63"/>
          <p:cNvPicPr preferRelativeResize="0"/>
          <p:nvPr/>
        </p:nvPicPr>
        <p:blipFill rotWithShape="1">
          <a:blip r:embed="rId3">
            <a:alphaModFix/>
          </a:blip>
          <a:srcRect b="0" l="0" r="0" t="0"/>
          <a:stretch/>
        </p:blipFill>
        <p:spPr>
          <a:xfrm>
            <a:off x="0" y="0"/>
            <a:ext cx="4656991"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rticle 24 - Education | United Nations Enable" id="875" name="Google Shape;875;p64"/>
          <p:cNvPicPr preferRelativeResize="0"/>
          <p:nvPr/>
        </p:nvPicPr>
        <p:blipFill rotWithShape="1">
          <a:blip r:embed="rId3">
            <a:alphaModFix/>
          </a:blip>
          <a:srcRect b="0" l="0" r="0" t="0"/>
          <a:stretch/>
        </p:blipFill>
        <p:spPr>
          <a:xfrm>
            <a:off x="9173143" y="343581"/>
            <a:ext cx="2887663" cy="814294"/>
          </a:xfrm>
          <a:prstGeom prst="rect">
            <a:avLst/>
          </a:prstGeom>
          <a:noFill/>
          <a:ln>
            <a:noFill/>
          </a:ln>
        </p:spPr>
      </p:pic>
      <p:sp>
        <p:nvSpPr>
          <p:cNvPr id="876" name="Google Shape;876;p64"/>
          <p:cNvSpPr txBox="1"/>
          <p:nvPr/>
        </p:nvSpPr>
        <p:spPr>
          <a:xfrm>
            <a:off x="-296249" y="171475"/>
            <a:ext cx="9798900" cy="9864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Top 17 maailmanlaajuista ongelmaa ja tavoitetta</a:t>
            </a:r>
            <a:endParaRPr/>
          </a:p>
        </p:txBody>
      </p:sp>
      <p:sp>
        <p:nvSpPr>
          <p:cNvPr id="877" name="Google Shape;877;p64"/>
          <p:cNvSpPr txBox="1"/>
          <p:nvPr/>
        </p:nvSpPr>
        <p:spPr>
          <a:xfrm>
            <a:off x="2589695" y="6297479"/>
            <a:ext cx="240420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u="sng">
                <a:solidFill>
                  <a:schemeClr val="dk1"/>
                </a:solidFill>
                <a:latin typeface="Calibri"/>
                <a:ea typeface="Calibri"/>
                <a:cs typeface="Calibri"/>
                <a:sym typeface="Calibri"/>
                <a:hlinkClick r:id="rId4">
                  <a:extLst>
                    <a:ext uri="{A12FA001-AC4F-418D-AE19-62706E023703}">
                      <ahyp:hlinkClr val="tx"/>
                    </a:ext>
                  </a:extLst>
                </a:hlinkClick>
              </a:rPr>
              <a:t>United Nations Goals </a:t>
            </a:r>
            <a:endParaRPr sz="1800">
              <a:solidFill>
                <a:schemeClr val="dk1"/>
              </a:solidFill>
              <a:latin typeface="Calibri"/>
              <a:ea typeface="Calibri"/>
              <a:cs typeface="Calibri"/>
              <a:sym typeface="Calibri"/>
            </a:endParaRPr>
          </a:p>
        </p:txBody>
      </p:sp>
      <p:pic>
        <p:nvPicPr>
          <p:cNvPr id="878" name="Google Shape;878;p64"/>
          <p:cNvPicPr preferRelativeResize="0"/>
          <p:nvPr/>
        </p:nvPicPr>
        <p:blipFill rotWithShape="1">
          <a:blip r:embed="rId5">
            <a:alphaModFix/>
          </a:blip>
          <a:srcRect b="0" l="0" r="0" t="0"/>
          <a:stretch/>
        </p:blipFill>
        <p:spPr>
          <a:xfrm>
            <a:off x="261729" y="1458163"/>
            <a:ext cx="1807499" cy="1843505"/>
          </a:xfrm>
          <a:prstGeom prst="rect">
            <a:avLst/>
          </a:prstGeom>
          <a:noFill/>
          <a:ln>
            <a:noFill/>
          </a:ln>
        </p:spPr>
      </p:pic>
      <p:pic>
        <p:nvPicPr>
          <p:cNvPr id="879" name="Google Shape;879;p64"/>
          <p:cNvPicPr preferRelativeResize="0"/>
          <p:nvPr/>
        </p:nvPicPr>
        <p:blipFill rotWithShape="1">
          <a:blip r:embed="rId6">
            <a:alphaModFix/>
          </a:blip>
          <a:srcRect b="0" l="0" r="0" t="0"/>
          <a:stretch/>
        </p:blipFill>
        <p:spPr>
          <a:xfrm>
            <a:off x="2205485" y="1442529"/>
            <a:ext cx="1807500" cy="1800000"/>
          </a:xfrm>
          <a:prstGeom prst="rect">
            <a:avLst/>
          </a:prstGeom>
          <a:noFill/>
          <a:ln>
            <a:noFill/>
          </a:ln>
        </p:spPr>
      </p:pic>
      <p:pic>
        <p:nvPicPr>
          <p:cNvPr id="880" name="Google Shape;880;p64"/>
          <p:cNvPicPr preferRelativeResize="0"/>
          <p:nvPr/>
        </p:nvPicPr>
        <p:blipFill rotWithShape="1">
          <a:blip r:embed="rId7">
            <a:alphaModFix/>
          </a:blip>
          <a:srcRect b="0" l="0" r="0" t="0"/>
          <a:stretch/>
        </p:blipFill>
        <p:spPr>
          <a:xfrm>
            <a:off x="4165453" y="1442529"/>
            <a:ext cx="1927500" cy="1800000"/>
          </a:xfrm>
          <a:prstGeom prst="rect">
            <a:avLst/>
          </a:prstGeom>
          <a:noFill/>
          <a:ln>
            <a:noFill/>
          </a:ln>
        </p:spPr>
      </p:pic>
      <p:pic>
        <p:nvPicPr>
          <p:cNvPr id="881" name="Google Shape;881;p64"/>
          <p:cNvPicPr preferRelativeResize="0"/>
          <p:nvPr/>
        </p:nvPicPr>
        <p:blipFill rotWithShape="1">
          <a:blip r:embed="rId8">
            <a:alphaModFix/>
          </a:blip>
          <a:srcRect b="0" l="0" r="0" t="0"/>
          <a:stretch/>
        </p:blipFill>
        <p:spPr>
          <a:xfrm>
            <a:off x="6226366" y="1442529"/>
            <a:ext cx="1814173" cy="1800000"/>
          </a:xfrm>
          <a:prstGeom prst="rect">
            <a:avLst/>
          </a:prstGeom>
          <a:noFill/>
          <a:ln>
            <a:noFill/>
          </a:ln>
        </p:spPr>
      </p:pic>
      <p:pic>
        <p:nvPicPr>
          <p:cNvPr id="882" name="Google Shape;882;p64"/>
          <p:cNvPicPr preferRelativeResize="0"/>
          <p:nvPr/>
        </p:nvPicPr>
        <p:blipFill rotWithShape="1">
          <a:blip r:embed="rId9">
            <a:alphaModFix/>
          </a:blip>
          <a:srcRect b="0" l="0" r="0" t="0"/>
          <a:stretch/>
        </p:blipFill>
        <p:spPr>
          <a:xfrm>
            <a:off x="8221534" y="1442529"/>
            <a:ext cx="1764981" cy="1800000"/>
          </a:xfrm>
          <a:prstGeom prst="rect">
            <a:avLst/>
          </a:prstGeom>
          <a:noFill/>
          <a:ln>
            <a:noFill/>
          </a:ln>
        </p:spPr>
      </p:pic>
      <p:sp>
        <p:nvSpPr>
          <p:cNvPr id="883" name="Google Shape;883;p64"/>
          <p:cNvSpPr txBox="1"/>
          <p:nvPr/>
        </p:nvSpPr>
        <p:spPr>
          <a:xfrm>
            <a:off x="261729" y="3258169"/>
            <a:ext cx="1807500" cy="18777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3F3F3F"/>
              </a:buClr>
              <a:buSzPts val="2800"/>
              <a:buFont typeface="Arial"/>
              <a:buNone/>
            </a:pPr>
            <a:r>
              <a:rPr b="1" lang="en-IE" sz="2000">
                <a:solidFill>
                  <a:srgbClr val="E48E02"/>
                </a:solidFill>
                <a:latin typeface="Calibri"/>
                <a:ea typeface="Calibri"/>
                <a:cs typeface="Calibri"/>
                <a:sym typeface="Calibri"/>
              </a:rPr>
              <a:t>Kulutus ja tuotanto </a:t>
            </a:r>
            <a:endParaRPr b="1" sz="2000">
              <a:solidFill>
                <a:srgbClr val="E48E02"/>
              </a:solidFill>
              <a:latin typeface="Calibri"/>
              <a:ea typeface="Calibri"/>
              <a:cs typeface="Calibri"/>
              <a:sym typeface="Calibri"/>
            </a:endParaRPr>
          </a:p>
          <a:p>
            <a:pPr indent="0" lvl="0" marL="0" marR="0" rtl="0" algn="ctr">
              <a:spcBef>
                <a:spcPts val="0"/>
              </a:spcBef>
              <a:spcAft>
                <a:spcPts val="0"/>
              </a:spcAft>
              <a:buNone/>
            </a:pPr>
            <a:r>
              <a:rPr lang="en-IE" sz="2000">
                <a:solidFill>
                  <a:srgbClr val="3F3F3F"/>
                </a:solidFill>
                <a:latin typeface="Calibri"/>
                <a:ea typeface="Calibri"/>
                <a:cs typeface="Calibri"/>
                <a:sym typeface="Calibri"/>
              </a:rPr>
              <a:t>Varmistaa kestävät kulutus- ja tuotantomallit</a:t>
            </a:r>
            <a:endParaRPr/>
          </a:p>
        </p:txBody>
      </p:sp>
      <p:pic>
        <p:nvPicPr>
          <p:cNvPr id="884" name="Google Shape;884;p64"/>
          <p:cNvPicPr preferRelativeResize="0"/>
          <p:nvPr/>
        </p:nvPicPr>
        <p:blipFill rotWithShape="1">
          <a:blip r:embed="rId10">
            <a:alphaModFix/>
          </a:blip>
          <a:srcRect b="0" l="0" r="0" t="0"/>
          <a:stretch/>
        </p:blipFill>
        <p:spPr>
          <a:xfrm>
            <a:off x="10139563" y="1458164"/>
            <a:ext cx="1900800" cy="1800000"/>
          </a:xfrm>
          <a:prstGeom prst="rect">
            <a:avLst/>
          </a:prstGeom>
          <a:noFill/>
          <a:ln>
            <a:noFill/>
          </a:ln>
        </p:spPr>
      </p:pic>
      <p:sp>
        <p:nvSpPr>
          <p:cNvPr id="885" name="Google Shape;885;p64"/>
          <p:cNvSpPr txBox="1"/>
          <p:nvPr/>
        </p:nvSpPr>
        <p:spPr>
          <a:xfrm>
            <a:off x="2144297" y="3234460"/>
            <a:ext cx="1807500" cy="1923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900">
                <a:solidFill>
                  <a:srgbClr val="40A67A"/>
                </a:solidFill>
                <a:latin typeface="Calibri"/>
                <a:ea typeface="Calibri"/>
                <a:cs typeface="Calibri"/>
                <a:sym typeface="Calibri"/>
              </a:rPr>
              <a:t>Ilmastomuutos</a:t>
            </a:r>
            <a:r>
              <a:rPr lang="en-IE" sz="1100">
                <a:solidFill>
                  <a:srgbClr val="3F3F3F"/>
                </a:solidFill>
                <a:latin typeface="Calibri"/>
                <a:ea typeface="Calibri"/>
                <a:cs typeface="Calibri"/>
                <a:sym typeface="Calibri"/>
              </a:rPr>
              <a:t> </a:t>
            </a:r>
            <a:r>
              <a:rPr lang="en-IE" sz="2000">
                <a:solidFill>
                  <a:srgbClr val="3F3F3F"/>
                </a:solidFill>
                <a:latin typeface="Calibri"/>
                <a:ea typeface="Calibri"/>
                <a:cs typeface="Calibri"/>
                <a:sym typeface="Calibri"/>
              </a:rPr>
              <a:t>to</a:t>
            </a:r>
            <a:r>
              <a:rPr lang="en-IE" sz="2000">
                <a:solidFill>
                  <a:srgbClr val="3F3F3F"/>
                </a:solidFill>
                <a:latin typeface="Calibri"/>
                <a:ea typeface="Calibri"/>
                <a:cs typeface="Calibri"/>
                <a:sym typeface="Calibri"/>
              </a:rPr>
              <a:t>teutetaan kiireellisiä toimia ilmasto- muutoksen torjumiseksi</a:t>
            </a:r>
            <a:endParaRPr/>
          </a:p>
        </p:txBody>
      </p:sp>
      <p:sp>
        <p:nvSpPr>
          <p:cNvPr id="886" name="Google Shape;886;p64"/>
          <p:cNvSpPr txBox="1"/>
          <p:nvPr/>
        </p:nvSpPr>
        <p:spPr>
          <a:xfrm>
            <a:off x="4032578" y="3258175"/>
            <a:ext cx="18075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27BFE6"/>
                </a:solidFill>
                <a:latin typeface="Calibri"/>
                <a:ea typeface="Calibri"/>
                <a:cs typeface="Calibri"/>
                <a:sym typeface="Calibri"/>
              </a:rPr>
              <a:t>Valtameret</a:t>
            </a:r>
            <a:endParaRPr sz="2000">
              <a:solidFill>
                <a:srgbClr val="3F3F3F"/>
              </a:solidFill>
              <a:latin typeface="Calibri"/>
              <a:ea typeface="Calibri"/>
              <a:cs typeface="Calibri"/>
              <a:sym typeface="Calibri"/>
            </a:endParaRPr>
          </a:p>
          <a:p>
            <a:pPr indent="0" lvl="0" marL="0" marR="0" rtl="0" algn="ctr">
              <a:spcBef>
                <a:spcPts val="0"/>
              </a:spcBef>
              <a:spcAft>
                <a:spcPts val="0"/>
              </a:spcAft>
              <a:buNone/>
            </a:pPr>
            <a:r>
              <a:rPr lang="en-IE" sz="2000">
                <a:solidFill>
                  <a:srgbClr val="3F3F3F"/>
                </a:solidFill>
                <a:latin typeface="Calibri"/>
                <a:ea typeface="Calibri"/>
                <a:cs typeface="Calibri"/>
                <a:sym typeface="Calibri"/>
              </a:rPr>
              <a:t>Säilytä ja käytä kestävästi valtameriä, meriä ja merivaroja kestävällä kehityksellä</a:t>
            </a:r>
            <a:endParaRPr/>
          </a:p>
        </p:txBody>
      </p:sp>
      <p:sp>
        <p:nvSpPr>
          <p:cNvPr id="887" name="Google Shape;887;p64"/>
          <p:cNvSpPr txBox="1"/>
          <p:nvPr/>
        </p:nvSpPr>
        <p:spPr>
          <a:xfrm>
            <a:off x="5920848" y="3234445"/>
            <a:ext cx="2136300" cy="39711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1000"/>
              </a:spcBef>
              <a:spcAft>
                <a:spcPts val="0"/>
              </a:spcAft>
              <a:buClr>
                <a:srgbClr val="3F3F3F"/>
              </a:buClr>
              <a:buSzPts val="2800"/>
              <a:buFont typeface="Arial"/>
              <a:buNone/>
            </a:pPr>
            <a:r>
              <a:rPr b="1" lang="en-IE" sz="2000">
                <a:solidFill>
                  <a:srgbClr val="00B050"/>
                </a:solidFill>
                <a:latin typeface="Calibri"/>
                <a:ea typeface="Calibri"/>
                <a:cs typeface="Calibri"/>
                <a:sym typeface="Calibri"/>
              </a:rPr>
              <a:t>Maat</a:t>
            </a:r>
            <a:endParaRPr sz="1000">
              <a:solidFill>
                <a:srgbClr val="3F3F3F"/>
              </a:solidFill>
              <a:latin typeface="Calibri"/>
              <a:ea typeface="Calibri"/>
              <a:cs typeface="Calibri"/>
              <a:sym typeface="Calibri"/>
            </a:endParaRPr>
          </a:p>
          <a:p>
            <a:pPr indent="0" lvl="0" marL="0" marR="0" rtl="0" algn="l">
              <a:spcBef>
                <a:spcPts val="0"/>
              </a:spcBef>
              <a:spcAft>
                <a:spcPts val="0"/>
              </a:spcAft>
              <a:buNone/>
            </a:pPr>
            <a:r>
              <a:rPr lang="en-IE" sz="1800">
                <a:solidFill>
                  <a:srgbClr val="3F3F3F"/>
                </a:solidFill>
                <a:latin typeface="Calibri"/>
                <a:ea typeface="Calibri"/>
                <a:cs typeface="Calibri"/>
                <a:sym typeface="Calibri"/>
              </a:rPr>
              <a:t>Suojella, palauttaa ja edistää maan ekosysteemien kestävää käyttöä, hoitaa metsiä kestävästi, torjua aavikoitumista ja pysäyttää ja kääntää maaperän huonon-  tuminen ja pysäyttää biologisen moni- muotoisuuden häviäminen</a:t>
            </a:r>
            <a:endParaRPr/>
          </a:p>
        </p:txBody>
      </p:sp>
      <p:sp>
        <p:nvSpPr>
          <p:cNvPr id="888" name="Google Shape;888;p64"/>
          <p:cNvSpPr txBox="1"/>
          <p:nvPr/>
        </p:nvSpPr>
        <p:spPr>
          <a:xfrm>
            <a:off x="8143172" y="3218894"/>
            <a:ext cx="1910400" cy="4002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0070C0"/>
                </a:solidFill>
                <a:latin typeface="Calibri"/>
                <a:ea typeface="Calibri"/>
                <a:cs typeface="Calibri"/>
                <a:sym typeface="Calibri"/>
              </a:rPr>
              <a:t>Yhteiskunta</a:t>
            </a:r>
            <a:endParaRPr b="1" sz="2000">
              <a:solidFill>
                <a:srgbClr val="0070C0"/>
              </a:solidFill>
              <a:latin typeface="Calibri"/>
              <a:ea typeface="Calibri"/>
              <a:cs typeface="Calibri"/>
              <a:sym typeface="Calibri"/>
            </a:endParaRPr>
          </a:p>
          <a:p>
            <a:pPr indent="0" lvl="0" marL="0" marR="0" rtl="0" algn="l">
              <a:spcBef>
                <a:spcPts val="0"/>
              </a:spcBef>
              <a:spcAft>
                <a:spcPts val="0"/>
              </a:spcAft>
              <a:buNone/>
            </a:pPr>
            <a:r>
              <a:rPr lang="en-IE" sz="1800">
                <a:solidFill>
                  <a:srgbClr val="3F3F3F"/>
                </a:solidFill>
                <a:latin typeface="Calibri"/>
                <a:ea typeface="Calibri"/>
                <a:cs typeface="Calibri"/>
                <a:sym typeface="Calibri"/>
              </a:rPr>
              <a:t>E</a:t>
            </a:r>
            <a:r>
              <a:rPr lang="en-IE" sz="1800">
                <a:solidFill>
                  <a:srgbClr val="3F3F3F"/>
                </a:solidFill>
                <a:latin typeface="Calibri"/>
                <a:ea typeface="Calibri"/>
                <a:cs typeface="Calibri"/>
                <a:sym typeface="Calibri"/>
              </a:rPr>
              <a:t>distämään rau- hanomaisia ja osallistavia yhteis- kuntia kestävän kehityksen edistä- miseksi, tarjoa- maan kaikille oikeussuojakeino- ja ja rakentamaan tehokkaita, vas- tuullisia ja osallis- tavia instituutioita kaikilla tasoilla</a:t>
            </a:r>
            <a:endParaRPr/>
          </a:p>
        </p:txBody>
      </p:sp>
      <p:sp>
        <p:nvSpPr>
          <p:cNvPr id="889" name="Google Shape;889;p64"/>
          <p:cNvSpPr txBox="1"/>
          <p:nvPr/>
        </p:nvSpPr>
        <p:spPr>
          <a:xfrm>
            <a:off x="10139600" y="3218899"/>
            <a:ext cx="1900800" cy="2862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002060"/>
                </a:solidFill>
                <a:latin typeface="Calibri"/>
                <a:ea typeface="Calibri"/>
                <a:cs typeface="Calibri"/>
                <a:sym typeface="Calibri"/>
              </a:rPr>
              <a:t>Kumppanuus </a:t>
            </a:r>
            <a:r>
              <a:rPr lang="en-IE" sz="2000">
                <a:solidFill>
                  <a:srgbClr val="3F3F3F"/>
                </a:solidFill>
                <a:latin typeface="Calibri"/>
                <a:ea typeface="Calibri"/>
                <a:cs typeface="Calibri"/>
                <a:sym typeface="Calibri"/>
              </a:rPr>
              <a:t>Vahvistetaan implementatio- välineitä ja elvytetään kestävän kehityksen globaalia kumppanuutta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65"/>
          <p:cNvSpPr txBox="1"/>
          <p:nvPr>
            <p:ph idx="1" type="body"/>
          </p:nvPr>
        </p:nvSpPr>
        <p:spPr>
          <a:xfrm>
            <a:off x="3757188" y="1461810"/>
            <a:ext cx="8133389" cy="520651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t/>
            </a:r>
            <a:endParaRPr>
              <a:solidFill>
                <a:srgbClr val="3F3F3F"/>
              </a:solidFill>
            </a:endParaRPr>
          </a:p>
          <a:p>
            <a:pPr indent="0" lvl="0" marL="0" rtl="0" algn="ctr">
              <a:lnSpc>
                <a:spcPct val="90000"/>
              </a:lnSpc>
              <a:spcBef>
                <a:spcPts val="1000"/>
              </a:spcBef>
              <a:spcAft>
                <a:spcPts val="0"/>
              </a:spcAft>
              <a:buClr>
                <a:srgbClr val="3F3F3F"/>
              </a:buClr>
              <a:buSzPts val="2400"/>
              <a:buNone/>
            </a:pPr>
            <a:r>
              <a:rPr lang="en-IE">
                <a:solidFill>
                  <a:srgbClr val="3F3F3F"/>
                </a:solidFill>
              </a:rPr>
              <a:t>Ympäristön kestävyyden saavuttaminen on yksi 2000-luvun suurista haasteista. Tarvitsemme </a:t>
            </a:r>
            <a:r>
              <a:rPr b="1" lang="en-IE">
                <a:solidFill>
                  <a:srgbClr val="3F3F3F"/>
                </a:solidFill>
              </a:rPr>
              <a:t>monitahoisen lähestymistavan</a:t>
            </a:r>
            <a:r>
              <a:rPr lang="en-IE">
                <a:solidFill>
                  <a:srgbClr val="3F3F3F"/>
                </a:solidFill>
              </a:rPr>
              <a:t>, joka ei ainoastaan tuo yhteen sosiaalista, kulttuurista, teknologista ja taloudellista innovaatiota, vaan myös perusteellisesti muuttaa</a:t>
            </a:r>
            <a:r>
              <a:rPr b="1" lang="en-IE">
                <a:solidFill>
                  <a:srgbClr val="3F3F3F"/>
                </a:solidFill>
              </a:rPr>
              <a:t> käyttäytymistämme</a:t>
            </a:r>
            <a:r>
              <a:rPr lang="en-IE">
                <a:solidFill>
                  <a:srgbClr val="3F3F3F"/>
                </a:solidFill>
              </a:rPr>
              <a:t> ja </a:t>
            </a:r>
            <a:r>
              <a:rPr b="1" lang="en-IE">
                <a:solidFill>
                  <a:srgbClr val="3F3F3F"/>
                </a:solidFill>
              </a:rPr>
              <a:t>asenteitamme</a:t>
            </a:r>
            <a:r>
              <a:rPr lang="en-IE">
                <a:solidFill>
                  <a:srgbClr val="3F3F3F"/>
                </a:solidFill>
              </a:rPr>
              <a:t> </a:t>
            </a:r>
            <a:r>
              <a:rPr b="1" lang="en-IE">
                <a:solidFill>
                  <a:srgbClr val="3F3F3F"/>
                </a:solidFill>
              </a:rPr>
              <a:t>tuotannossa, kulutuksessa ja investoinneissa</a:t>
            </a:r>
            <a:r>
              <a:rPr lang="en-IE">
                <a:solidFill>
                  <a:srgbClr val="3F3F3F"/>
                </a:solidFill>
              </a:rPr>
              <a:t>. DSI-aloitteiden tarkoituksena on tehdä juuri tämä. Ne käsittelevät kestävyyttä uudella tavalla, </a:t>
            </a:r>
            <a:r>
              <a:rPr b="1" lang="en-IE">
                <a:solidFill>
                  <a:srgbClr val="3F3F3F"/>
                </a:solidFill>
              </a:rPr>
              <a:t>suunnittelemalla sosiaalista vuorovaikutusta</a:t>
            </a:r>
            <a:r>
              <a:rPr lang="en-IE">
                <a:solidFill>
                  <a:srgbClr val="3F3F3F"/>
                </a:solidFill>
              </a:rPr>
              <a:t> ja luoda </a:t>
            </a:r>
            <a:r>
              <a:rPr b="1" lang="en-IE">
                <a:solidFill>
                  <a:srgbClr val="3F3F3F"/>
                </a:solidFill>
              </a:rPr>
              <a:t>tietovirrat </a:t>
            </a:r>
            <a:r>
              <a:rPr lang="en-IE">
                <a:solidFill>
                  <a:srgbClr val="3F3F3F"/>
                </a:solidFill>
              </a:rPr>
              <a:t>uudelleen siten, että kestävästä käyttäytymisestä tulee helppoa ja intuitiivista.</a:t>
            </a:r>
            <a:endParaRPr/>
          </a:p>
          <a:p>
            <a:pPr indent="0" lvl="0" marL="0" rtl="0" algn="ctr">
              <a:lnSpc>
                <a:spcPct val="90000"/>
              </a:lnSpc>
              <a:spcBef>
                <a:spcPts val="1000"/>
              </a:spcBef>
              <a:spcAft>
                <a:spcPts val="0"/>
              </a:spcAft>
              <a:buClr>
                <a:srgbClr val="3F3F3F"/>
              </a:buClr>
              <a:buSzPts val="2400"/>
              <a:buNone/>
            </a:pPr>
            <a:r>
              <a:rPr lang="en-IE">
                <a:solidFill>
                  <a:srgbClr val="3F3F3F"/>
                </a:solidFill>
              </a:rPr>
              <a:t>DSI </a:t>
            </a:r>
            <a:r>
              <a:rPr lang="en-IE">
                <a:solidFill>
                  <a:srgbClr val="3F3F3F"/>
                </a:solidFill>
              </a:rPr>
              <a:t>lähestyy kansalaisia pikemminkin subjekteina kuin ympäristötoimien kohteina, ja pyrkii muuttamaan teknologisen kehityksen kulkua tämän lähestymistavan mukaisesti.</a:t>
            </a:r>
            <a:r>
              <a:rPr lang="en-IE">
                <a:solidFill>
                  <a:srgbClr val="3F3F3F"/>
                </a:solidFill>
              </a:rPr>
              <a:t> </a:t>
            </a:r>
            <a:endParaRPr/>
          </a:p>
        </p:txBody>
      </p:sp>
      <p:sp>
        <p:nvSpPr>
          <p:cNvPr id="895" name="Google Shape;895;p65"/>
          <p:cNvSpPr txBox="1"/>
          <p:nvPr/>
        </p:nvSpPr>
        <p:spPr>
          <a:xfrm>
            <a:off x="3966827" y="189672"/>
            <a:ext cx="7923750" cy="697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Sosiaalisen innovaation mahdollisuudet</a:t>
            </a:r>
            <a:endParaRPr/>
          </a:p>
          <a:p>
            <a:pPr indent="0" lvl="0" marL="0" marR="0" rtl="0" algn="ctr">
              <a:lnSpc>
                <a:spcPct val="90000"/>
              </a:lnSpc>
              <a:spcBef>
                <a:spcPts val="1000"/>
              </a:spcBef>
              <a:spcAft>
                <a:spcPts val="0"/>
              </a:spcAft>
              <a:buClr>
                <a:srgbClr val="ED2A59"/>
              </a:buClr>
              <a:buSzPts val="2400"/>
              <a:buFont typeface="Arial"/>
              <a:buNone/>
            </a:pPr>
            <a:r>
              <a:rPr lang="en-IE" sz="2400">
                <a:solidFill>
                  <a:srgbClr val="ED2A59"/>
                </a:solidFill>
                <a:latin typeface="Calibri"/>
                <a:ea typeface="Calibri"/>
                <a:cs typeface="Calibri"/>
                <a:sym typeface="Calibri"/>
              </a:rPr>
              <a:t>(Kulutus ja tuotanto, ilmastonmuutos, valtameret, maa, yhteiskunta, kumppanuus)</a:t>
            </a:r>
            <a:endParaRPr/>
          </a:p>
          <a:p>
            <a:pPr indent="0" lvl="0" marL="0" marR="0" rtl="0" algn="ctr">
              <a:lnSpc>
                <a:spcPct val="90000"/>
              </a:lnSpc>
              <a:spcBef>
                <a:spcPts val="0"/>
              </a:spcBef>
              <a:spcAft>
                <a:spcPts val="0"/>
              </a:spcAft>
              <a:buClr>
                <a:schemeClr val="lt1"/>
              </a:buClr>
              <a:buSzPts val="3600"/>
              <a:buFont typeface="Arial"/>
              <a:buNone/>
            </a:pPr>
            <a:r>
              <a:t/>
            </a:r>
            <a:endParaRPr b="1" sz="3600">
              <a:solidFill>
                <a:srgbClr val="ED2A59"/>
              </a:solidFill>
              <a:highlight>
                <a:srgbClr val="FFFF00"/>
              </a:highlight>
              <a:latin typeface="Calibri"/>
              <a:ea typeface="Calibri"/>
              <a:cs typeface="Calibri"/>
              <a:sym typeface="Calibri"/>
            </a:endParaRPr>
          </a:p>
        </p:txBody>
      </p:sp>
      <p:pic>
        <p:nvPicPr>
          <p:cNvPr descr="A picture containing outdoor, rock&#10;&#10;Description automatically generated" id="896" name="Google Shape;896;p65"/>
          <p:cNvPicPr preferRelativeResize="0"/>
          <p:nvPr/>
        </p:nvPicPr>
        <p:blipFill rotWithShape="1">
          <a:blip r:embed="rId3">
            <a:alphaModFix/>
          </a:blip>
          <a:srcRect b="0" l="13194" r="17580" t="0"/>
          <a:stretch/>
        </p:blipFill>
        <p:spPr>
          <a:xfrm>
            <a:off x="19050" y="0"/>
            <a:ext cx="3457575"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66"/>
          <p:cNvSpPr txBox="1"/>
          <p:nvPr>
            <p:ph idx="1" type="body"/>
          </p:nvPr>
        </p:nvSpPr>
        <p:spPr>
          <a:xfrm>
            <a:off x="3861002" y="351766"/>
            <a:ext cx="75405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800"/>
              <a:buNone/>
            </a:pPr>
            <a:r>
              <a:rPr b="1" lang="en-IE" sz="2800" u="sng">
                <a:solidFill>
                  <a:srgbClr val="3F3F3F"/>
                </a:solidFill>
                <a:hlinkClick r:id="rId3">
                  <a:extLst>
                    <a:ext uri="{A12FA001-AC4F-418D-AE19-62706E023703}">
                      <ahyp:hlinkClr val="tx"/>
                    </a:ext>
                  </a:extLst>
                </a:hlinkClick>
              </a:rPr>
              <a:t>Goal 12 </a:t>
            </a:r>
            <a:r>
              <a:rPr b="1" lang="en-IE" sz="2800">
                <a:solidFill>
                  <a:srgbClr val="E48E02"/>
                </a:solidFill>
              </a:rPr>
              <a:t>Kulutus ja tuotanto</a:t>
            </a:r>
            <a:r>
              <a:rPr b="1" lang="en-IE" sz="2800">
                <a:solidFill>
                  <a:srgbClr val="E48E02"/>
                </a:solidFill>
              </a:rPr>
              <a:t> </a:t>
            </a:r>
            <a:r>
              <a:rPr lang="en-IE">
                <a:solidFill>
                  <a:srgbClr val="3F3F3F"/>
                </a:solidFill>
              </a:rPr>
              <a:t>13,8% ruoasta menetetään toimitusketjuissa. Materiaalijalanjälki on kasvanut 85,9 miljardiin tonniin.</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4">
                  <a:extLst>
                    <a:ext uri="{A12FA001-AC4F-418D-AE19-62706E023703}">
                      <ahyp:hlinkClr val="tx"/>
                    </a:ext>
                  </a:extLst>
                </a:hlinkClick>
              </a:rPr>
              <a:t>Goal 13 </a:t>
            </a:r>
            <a:r>
              <a:rPr b="1" lang="en-IE" sz="2800">
                <a:solidFill>
                  <a:srgbClr val="40A67A"/>
                </a:solidFill>
              </a:rPr>
              <a:t>Ilmastomuutos </a:t>
            </a:r>
            <a:r>
              <a:rPr lang="en-IE">
                <a:solidFill>
                  <a:srgbClr val="3F3F3F"/>
                </a:solidFill>
              </a:rPr>
              <a:t>lisää luonnonmullistuksia (metsäpalot, kuivuudet, tulvat jne.), jotka koskivat 39 miljoonaa ihmistä vuonna 2019.</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5">
                  <a:extLst>
                    <a:ext uri="{A12FA001-AC4F-418D-AE19-62706E023703}">
                      <ahyp:hlinkClr val="tx"/>
                    </a:ext>
                  </a:extLst>
                </a:hlinkClick>
              </a:rPr>
              <a:t>Goal 14 </a:t>
            </a:r>
            <a:r>
              <a:rPr b="1" lang="en-IE" sz="2800">
                <a:solidFill>
                  <a:srgbClr val="009FD8"/>
                </a:solidFill>
              </a:rPr>
              <a:t>Valtameret </a:t>
            </a:r>
            <a:r>
              <a:rPr lang="en-IE">
                <a:solidFill>
                  <a:srgbClr val="3F3F3F"/>
                </a:solidFill>
              </a:rPr>
              <a:t>happamoituminen lisääntyy 100–150% vuoteen 2100 mennessä, mikä vaikuttaa dramaattisesti puoleen meren elämästä.</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6">
                  <a:extLst>
                    <a:ext uri="{A12FA001-AC4F-418D-AE19-62706E023703}">
                      <ahyp:hlinkClr val="tx"/>
                    </a:ext>
                  </a:extLst>
                </a:hlinkClick>
              </a:rPr>
              <a:t>Goal 15 </a:t>
            </a:r>
            <a:r>
              <a:rPr b="1" lang="en-IE" sz="2800">
                <a:solidFill>
                  <a:srgbClr val="00B050"/>
                </a:solidFill>
              </a:rPr>
              <a:t>Maat</a:t>
            </a:r>
            <a:r>
              <a:rPr b="1" lang="en-IE" sz="2800">
                <a:solidFill>
                  <a:srgbClr val="3F3F3F"/>
                </a:solidFill>
              </a:rPr>
              <a:t> </a:t>
            </a:r>
            <a:r>
              <a:rPr lang="en-IE">
                <a:solidFill>
                  <a:srgbClr val="3F3F3F"/>
                </a:solidFill>
              </a:rPr>
              <a:t>yli 31 000 lajia uhkaa sukupuutto. Metsäalueet vähenevät vuosittain 10 miljoonaa hehtaaria.</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7">
                  <a:extLst>
                    <a:ext uri="{A12FA001-AC4F-418D-AE19-62706E023703}">
                      <ahyp:hlinkClr val="tx"/>
                    </a:ext>
                  </a:extLst>
                </a:hlinkClick>
              </a:rPr>
              <a:t>Goal 16 </a:t>
            </a:r>
            <a:r>
              <a:rPr b="1" lang="en-IE" sz="2800">
                <a:solidFill>
                  <a:srgbClr val="0070C0"/>
                </a:solidFill>
              </a:rPr>
              <a:t>Yhteiskunta</a:t>
            </a:r>
            <a:r>
              <a:rPr lang="en-IE">
                <a:solidFill>
                  <a:srgbClr val="3F3F3F"/>
                </a:solidFill>
              </a:rPr>
              <a:t>Vuonna 2019 79,5 miljoonaa ihmistä pakeni sotaa, vainoa ja konflikteja (suurin määrä).</a:t>
            </a:r>
            <a:endParaRPr/>
          </a:p>
          <a:p>
            <a:pPr indent="0" lvl="0" marL="0" rtl="0" algn="l">
              <a:lnSpc>
                <a:spcPct val="90000"/>
              </a:lnSpc>
              <a:spcBef>
                <a:spcPts val="1000"/>
              </a:spcBef>
              <a:spcAft>
                <a:spcPts val="0"/>
              </a:spcAft>
              <a:buClr>
                <a:srgbClr val="3F3F3F"/>
              </a:buClr>
              <a:buSzPts val="2800"/>
              <a:buNone/>
            </a:pPr>
            <a:r>
              <a:rPr b="1" lang="en-IE" sz="2800" u="sng">
                <a:solidFill>
                  <a:srgbClr val="3F3F3F"/>
                </a:solidFill>
                <a:hlinkClick r:id="rId8">
                  <a:extLst>
                    <a:ext uri="{A12FA001-AC4F-418D-AE19-62706E023703}">
                      <ahyp:hlinkClr val="tx"/>
                    </a:ext>
                  </a:extLst>
                </a:hlinkClick>
              </a:rPr>
              <a:t>Goal 17 </a:t>
            </a:r>
            <a:r>
              <a:rPr b="1" lang="en-IE" sz="2800">
                <a:solidFill>
                  <a:srgbClr val="002060"/>
                </a:solidFill>
              </a:rPr>
              <a:t>Kumppanuus</a:t>
            </a:r>
            <a:r>
              <a:rPr b="1" lang="en-IE" sz="2800">
                <a:solidFill>
                  <a:srgbClr val="3F3F3F"/>
                </a:solidFill>
              </a:rPr>
              <a:t> </a:t>
            </a:r>
            <a:r>
              <a:rPr lang="en-IE">
                <a:solidFill>
                  <a:srgbClr val="3F3F3F"/>
                </a:solidFill>
              </a:rPr>
              <a:t>Maailmanlaajuiset suorat ulkomaiset sijoitukset vähenivät 40% vuonna 2020.</a:t>
            </a:r>
            <a:endParaRPr/>
          </a:p>
        </p:txBody>
      </p:sp>
      <p:pic>
        <p:nvPicPr>
          <p:cNvPr descr="A picture containing red, fruit, vegetable&#10;&#10;Description automatically generated" id="902" name="Google Shape;902;p66"/>
          <p:cNvPicPr preferRelativeResize="0"/>
          <p:nvPr/>
        </p:nvPicPr>
        <p:blipFill rotWithShape="1">
          <a:blip r:embed="rId9">
            <a:alphaModFix/>
          </a:blip>
          <a:srcRect b="1388" l="0" r="0" t="0"/>
          <a:stretch/>
        </p:blipFill>
        <p:spPr>
          <a:xfrm>
            <a:off x="27104" y="1257300"/>
            <a:ext cx="3459665" cy="51149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id="907" name="Google Shape;907;p67"/>
          <p:cNvPicPr preferRelativeResize="0"/>
          <p:nvPr/>
        </p:nvPicPr>
        <p:blipFill rotWithShape="1">
          <a:blip r:embed="rId3">
            <a:alphaModFix/>
          </a:blip>
          <a:srcRect b="0" l="21683" r="0" t="0"/>
          <a:stretch/>
        </p:blipFill>
        <p:spPr>
          <a:xfrm>
            <a:off x="1312752" y="2183995"/>
            <a:ext cx="5287223" cy="3129160"/>
          </a:xfrm>
          <a:prstGeom prst="rect">
            <a:avLst/>
          </a:prstGeom>
          <a:noFill/>
          <a:ln>
            <a:noFill/>
          </a:ln>
        </p:spPr>
      </p:pic>
      <p:sp>
        <p:nvSpPr>
          <p:cNvPr id="908" name="Google Shape;908;p67"/>
          <p:cNvSpPr/>
          <p:nvPr/>
        </p:nvSpPr>
        <p:spPr>
          <a:xfrm>
            <a:off x="6818396" y="39252"/>
            <a:ext cx="5287223" cy="4445251"/>
          </a:xfrm>
          <a:prstGeom prst="wedgeEllipseCallout">
            <a:avLst>
              <a:gd fmla="val -42793" name="adj1"/>
              <a:gd fmla="val 55089" name="adj2"/>
            </a:avLst>
          </a:prstGeom>
          <a:solidFill>
            <a:srgbClr val="F07C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000">
              <a:solidFill>
                <a:schemeClr val="lt1"/>
              </a:solidFill>
              <a:latin typeface="Calibri"/>
              <a:ea typeface="Calibri"/>
              <a:cs typeface="Calibri"/>
              <a:sym typeface="Calibri"/>
            </a:endParaRPr>
          </a:p>
          <a:p>
            <a:pPr indent="0" lvl="0" marL="0" marR="0" rtl="0" algn="ctr">
              <a:spcBef>
                <a:spcPts val="0"/>
              </a:spcBef>
              <a:spcAft>
                <a:spcPts val="0"/>
              </a:spcAft>
              <a:buNone/>
            </a:pPr>
            <a:r>
              <a:rPr b="1" lang="en-IE" sz="2400">
                <a:solidFill>
                  <a:schemeClr val="lt1"/>
                </a:solidFill>
                <a:latin typeface="Calibri"/>
                <a:ea typeface="Calibri"/>
                <a:cs typeface="Calibri"/>
                <a:sym typeface="Calibri"/>
              </a:rPr>
              <a:t>Muovijätteongelman ratkaiseminen</a:t>
            </a:r>
            <a:endParaRPr/>
          </a:p>
          <a:p>
            <a:pPr indent="0" lvl="0" marL="0" marR="0" rtl="0" algn="ctr">
              <a:spcBef>
                <a:spcPts val="0"/>
              </a:spcBef>
              <a:spcAft>
                <a:spcPts val="0"/>
              </a:spcAft>
              <a:buNone/>
            </a:pPr>
            <a:r>
              <a:rPr lang="en-IE" sz="2200">
                <a:solidFill>
                  <a:schemeClr val="lt1"/>
                </a:solidFill>
                <a:latin typeface="Calibri"/>
                <a:ea typeface="Calibri"/>
                <a:cs typeface="Calibri"/>
                <a:sym typeface="Calibri"/>
              </a:rPr>
              <a:t>Empower luo ratkaisun muovijätteongelmaan antamalla muoville arvon. Puhdistamme maailmaa torjumalla köyhyyttä luomalla palkallista työtä.</a:t>
            </a:r>
            <a:endParaRPr/>
          </a:p>
          <a:p>
            <a:pPr indent="0" lvl="0" marL="0" marR="0" rtl="0" algn="ctr">
              <a:spcBef>
                <a:spcPts val="0"/>
              </a:spcBef>
              <a:spcAft>
                <a:spcPts val="0"/>
              </a:spcAft>
              <a:buNone/>
            </a:pPr>
            <a:r>
              <a:rPr i="1" lang="en-IE" sz="1800">
                <a:solidFill>
                  <a:schemeClr val="lt1"/>
                </a:solidFill>
                <a:latin typeface="Calibri"/>
                <a:ea typeface="Calibri"/>
                <a:cs typeface="Calibri"/>
                <a:sym typeface="Calibri"/>
              </a:rPr>
              <a:t>Gjermund Bjaanes, CTO &amp; Founder</a:t>
            </a:r>
            <a:endParaRPr/>
          </a:p>
          <a:p>
            <a:pPr indent="0" lvl="0" marL="0" marR="0" rtl="0" algn="ctr">
              <a:spcBef>
                <a:spcPts val="0"/>
              </a:spcBef>
              <a:spcAft>
                <a:spcPts val="0"/>
              </a:spcAft>
              <a:buNone/>
            </a:pPr>
            <a:r>
              <a:t/>
            </a:r>
            <a:endParaRPr i="1" sz="20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pic>
        <p:nvPicPr>
          <p:cNvPr id="909" name="Google Shape;909;p67"/>
          <p:cNvPicPr preferRelativeResize="0"/>
          <p:nvPr/>
        </p:nvPicPr>
        <p:blipFill rotWithShape="1">
          <a:blip r:embed="rId4">
            <a:alphaModFix/>
          </a:blip>
          <a:srcRect b="40483" l="0" r="0" t="792"/>
          <a:stretch/>
        </p:blipFill>
        <p:spPr>
          <a:xfrm>
            <a:off x="7352639" y="4596122"/>
            <a:ext cx="2026311" cy="2009870"/>
          </a:xfrm>
          <a:prstGeom prst="teardrop">
            <a:avLst>
              <a:gd fmla="val 100000" name="adj"/>
            </a:avLst>
          </a:prstGeom>
          <a:noFill/>
          <a:ln>
            <a:noFill/>
          </a:ln>
        </p:spPr>
      </p:pic>
      <p:sp>
        <p:nvSpPr>
          <p:cNvPr id="910" name="Google Shape;910;p67"/>
          <p:cNvSpPr txBox="1"/>
          <p:nvPr>
            <p:ph idx="2" type="body"/>
          </p:nvPr>
        </p:nvSpPr>
        <p:spPr>
          <a:xfrm>
            <a:off x="180043" y="-1"/>
            <a:ext cx="80199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lang="en-IE" sz="3600">
                <a:solidFill>
                  <a:srgbClr val="A6377D"/>
                </a:solidFill>
                <a:latin typeface="Corben"/>
                <a:ea typeface="Corben"/>
                <a:cs typeface="Corben"/>
                <a:sym typeface="Corben"/>
              </a:rPr>
              <a:t>YDSI, Ympäristö</a:t>
            </a:r>
            <a:endParaRPr/>
          </a:p>
          <a:p>
            <a:pPr indent="0" lvl="0" marL="0" rtl="0" algn="l">
              <a:lnSpc>
                <a:spcPct val="90000"/>
              </a:lnSpc>
              <a:spcBef>
                <a:spcPts val="0"/>
              </a:spcBef>
              <a:spcAft>
                <a:spcPts val="0"/>
              </a:spcAft>
              <a:buClr>
                <a:srgbClr val="3F3F3F"/>
              </a:buClr>
              <a:buSzPts val="2400"/>
              <a:buNone/>
            </a:pPr>
            <a:r>
              <a:rPr b="1" lang="en-IE">
                <a:solidFill>
                  <a:srgbClr val="3F3F3F"/>
                </a:solidFill>
              </a:rPr>
              <a:t>Gjermund Bjaanes, Netherlands </a:t>
            </a:r>
            <a:endParaRPr/>
          </a:p>
          <a:p>
            <a:pPr indent="0" lvl="0" marL="0" rtl="0" algn="l">
              <a:lnSpc>
                <a:spcPct val="90000"/>
              </a:lnSpc>
              <a:spcBef>
                <a:spcPts val="0"/>
              </a:spcBef>
              <a:spcAft>
                <a:spcPts val="0"/>
              </a:spcAft>
              <a:buClr>
                <a:srgbClr val="3F3F3F"/>
              </a:buClr>
              <a:buSzPts val="2400"/>
              <a:buNone/>
            </a:pPr>
            <a:r>
              <a:rPr b="1" lang="en-IE">
                <a:solidFill>
                  <a:srgbClr val="3F3F3F"/>
                </a:solidFill>
              </a:rPr>
              <a:t>Innokas innovaattori, teknologi ja futuristi</a:t>
            </a:r>
            <a:endParaRPr/>
          </a:p>
          <a:p>
            <a:pPr indent="0" lvl="0" marL="0" rtl="0" algn="l">
              <a:lnSpc>
                <a:spcPct val="90000"/>
              </a:lnSpc>
              <a:spcBef>
                <a:spcPts val="0"/>
              </a:spcBef>
              <a:spcAft>
                <a:spcPts val="0"/>
              </a:spcAft>
              <a:buClr>
                <a:srgbClr val="A6377D"/>
              </a:buClr>
              <a:buSzPts val="2800"/>
              <a:buNone/>
            </a:pPr>
            <a:r>
              <a:rPr b="1" i="1" lang="en-IE" sz="2800">
                <a:solidFill>
                  <a:srgbClr val="A6377D"/>
                </a:solidFill>
              </a:rPr>
              <a:t>‘</a:t>
            </a:r>
            <a:r>
              <a:rPr b="1" i="1" lang="en-IE" sz="2800">
                <a:solidFill>
                  <a:srgbClr val="A6377D"/>
                </a:solidFill>
              </a:rPr>
              <a:t>Työskentelee disruptive tekniikan parissa toimitusjohtajana Empowerissa</a:t>
            </a:r>
            <a:r>
              <a:rPr b="1" i="1" lang="en-IE" sz="2800">
                <a:solidFill>
                  <a:srgbClr val="A6377D"/>
                </a:solidFill>
              </a:rPr>
              <a:t>’</a:t>
            </a:r>
            <a:endParaRPr/>
          </a:p>
          <a:p>
            <a:pPr indent="0" lvl="0" marL="0" rtl="0" algn="l">
              <a:lnSpc>
                <a:spcPct val="90000"/>
              </a:lnSpc>
              <a:spcBef>
                <a:spcPts val="0"/>
              </a:spcBef>
              <a:spcAft>
                <a:spcPts val="0"/>
              </a:spcAft>
              <a:buClr>
                <a:schemeClr val="dk1"/>
              </a:buClr>
              <a:buSzPts val="2400"/>
              <a:buNone/>
            </a:pPr>
            <a:r>
              <a:t/>
            </a:r>
            <a:endParaRPr b="1" i="0">
              <a:solidFill>
                <a:srgbClr val="A6377D"/>
              </a:solidFill>
            </a:endParaRPr>
          </a:p>
        </p:txBody>
      </p:sp>
      <p:pic>
        <p:nvPicPr>
          <p:cNvPr descr="Image result for empower plastic waste logo" id="911" name="Google Shape;911;p67"/>
          <p:cNvPicPr preferRelativeResize="0"/>
          <p:nvPr/>
        </p:nvPicPr>
        <p:blipFill rotWithShape="1">
          <a:blip r:embed="rId5">
            <a:alphaModFix/>
          </a:blip>
          <a:srcRect b="0" l="0" r="0" t="0"/>
          <a:stretch/>
        </p:blipFill>
        <p:spPr>
          <a:xfrm>
            <a:off x="9601479" y="5060887"/>
            <a:ext cx="2274932" cy="119054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68"/>
          <p:cNvSpPr txBox="1"/>
          <p:nvPr>
            <p:ph idx="1" type="body"/>
          </p:nvPr>
        </p:nvSpPr>
        <p:spPr>
          <a:xfrm>
            <a:off x="7739302" y="1322149"/>
            <a:ext cx="3981452" cy="69735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b="1" lang="en-IE" sz="4000"/>
              <a:t>Inheriting Earth</a:t>
            </a:r>
            <a:endParaRPr/>
          </a:p>
        </p:txBody>
      </p:sp>
      <p:sp>
        <p:nvSpPr>
          <p:cNvPr id="917" name="Google Shape;917;p68"/>
          <p:cNvSpPr txBox="1"/>
          <p:nvPr>
            <p:ph idx="2" type="body"/>
          </p:nvPr>
        </p:nvSpPr>
        <p:spPr>
          <a:xfrm>
            <a:off x="7739300" y="2132800"/>
            <a:ext cx="3981300" cy="3184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IE"/>
              <a:t>Adam on innokas surffaaja, insinööri ja Inheriting Earth perustaja. Kestävän kehityksen mukainen tuotesuunnittelu, joka vähentää valtamerimuovia,  ja kiinnittää erityisesti huomiota mikrokuitumuovin pääsemisestä merelle.</a:t>
            </a:r>
            <a:endParaRPr/>
          </a:p>
          <a:p>
            <a:pPr indent="0" lvl="0" marL="0" rtl="0" algn="ctr">
              <a:lnSpc>
                <a:spcPct val="90000"/>
              </a:lnSpc>
              <a:spcBef>
                <a:spcPts val="1000"/>
              </a:spcBef>
              <a:spcAft>
                <a:spcPts val="0"/>
              </a:spcAft>
              <a:buClr>
                <a:schemeClr val="lt1"/>
              </a:buClr>
              <a:buSzPts val="1000"/>
              <a:buNone/>
            </a:pPr>
            <a:r>
              <a:t/>
            </a:r>
            <a:endParaRPr b="0" i="0" sz="1000"/>
          </a:p>
          <a:p>
            <a:pPr indent="0" lvl="0" marL="0" rtl="0" algn="ctr">
              <a:lnSpc>
                <a:spcPct val="90000"/>
              </a:lnSpc>
              <a:spcBef>
                <a:spcPts val="1000"/>
              </a:spcBef>
              <a:spcAft>
                <a:spcPts val="0"/>
              </a:spcAft>
              <a:buClr>
                <a:srgbClr val="0563C1"/>
              </a:buClr>
              <a:buSzPts val="1800"/>
              <a:buNone/>
            </a:pPr>
            <a:r>
              <a:rPr lang="en-IE" sz="1800" u="sng">
                <a:solidFill>
                  <a:srgbClr val="0563C1"/>
                </a:solidFill>
                <a:hlinkClick r:id="rId3">
                  <a:extLst>
                    <a:ext uri="{A12FA001-AC4F-418D-AE19-62706E023703}">
                      <ahyp:hlinkClr val="tx"/>
                    </a:ext>
                  </a:extLst>
                </a:hlinkClick>
              </a:rPr>
              <a:t>Advice to YDSIs and more informatio</a:t>
            </a:r>
            <a:r>
              <a:rPr lang="en-IE" sz="1800" u="sng">
                <a:solidFill>
                  <a:schemeClr val="hlink"/>
                </a:solidFill>
                <a:hlinkClick r:id="rId4"/>
              </a:rPr>
              <a:t>n</a:t>
            </a:r>
            <a:endParaRPr sz="1800"/>
          </a:p>
        </p:txBody>
      </p:sp>
      <p:pic>
        <p:nvPicPr>
          <p:cNvPr id="918" name="Google Shape;918;p68">
            <a:hlinkClick r:id="rId5"/>
          </p:cNvPr>
          <p:cNvPicPr preferRelativeResize="0"/>
          <p:nvPr/>
        </p:nvPicPr>
        <p:blipFill rotWithShape="1">
          <a:blip r:embed="rId6">
            <a:alphaModFix/>
          </a:blip>
          <a:srcRect b="0" l="0" r="0" t="0"/>
          <a:stretch/>
        </p:blipFill>
        <p:spPr>
          <a:xfrm>
            <a:off x="1337536" y="2270898"/>
            <a:ext cx="5173326" cy="2962275"/>
          </a:xfrm>
          <a:prstGeom prst="rect">
            <a:avLst/>
          </a:prstGeom>
          <a:noFill/>
          <a:ln>
            <a:noFill/>
          </a:ln>
        </p:spPr>
      </p:pic>
      <p:sp>
        <p:nvSpPr>
          <p:cNvPr id="919" name="Google Shape;919;p68"/>
          <p:cNvSpPr txBox="1"/>
          <p:nvPr/>
        </p:nvSpPr>
        <p:spPr>
          <a:xfrm>
            <a:off x="0" y="3775"/>
            <a:ext cx="7569000" cy="970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YDSI, </a:t>
            </a:r>
            <a:r>
              <a:rPr lang="en-IE" sz="3600">
                <a:solidFill>
                  <a:srgbClr val="A6377D"/>
                </a:solidFill>
                <a:latin typeface="Corben"/>
                <a:ea typeface="Corben"/>
                <a:cs typeface="Corben"/>
                <a:sym typeface="Corben"/>
              </a:rPr>
              <a:t>Jätteiden käsittely</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Adam Root, Inheriting Earth, UK</a:t>
            </a:r>
            <a:endParaRPr/>
          </a:p>
          <a:p>
            <a:pPr indent="0" lvl="0" marL="0" marR="0" rtl="0" algn="l">
              <a:lnSpc>
                <a:spcPct val="90000"/>
              </a:lnSpc>
              <a:spcBef>
                <a:spcPts val="0"/>
              </a:spcBef>
              <a:spcAft>
                <a:spcPts val="0"/>
              </a:spcAft>
              <a:buClr>
                <a:schemeClr val="lt1"/>
              </a:buClr>
              <a:buSzPts val="3600"/>
              <a:buFont typeface="Arial"/>
              <a:buNone/>
            </a:pPr>
            <a:r>
              <a:t/>
            </a:r>
            <a:endParaRPr b="1" sz="3600">
              <a:solidFill>
                <a:srgbClr val="A6377D"/>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69"/>
          <p:cNvSpPr txBox="1"/>
          <p:nvPr>
            <p:ph idx="1" type="body"/>
          </p:nvPr>
        </p:nvSpPr>
        <p:spPr>
          <a:xfrm>
            <a:off x="3966827" y="182720"/>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2400"/>
              <a:buNone/>
            </a:pPr>
            <a:r>
              <a:rPr b="1" lang="en-IE" sz="2300">
                <a:solidFill>
                  <a:srgbClr val="009FD8"/>
                </a:solidFill>
              </a:rPr>
              <a:t>Haaste</a:t>
            </a:r>
            <a:r>
              <a:rPr b="0" i="0" lang="en-IE" sz="2300">
                <a:solidFill>
                  <a:srgbClr val="000000"/>
                </a:solidFill>
              </a:rPr>
              <a:t> </a:t>
            </a:r>
            <a:r>
              <a:rPr lang="en-IE" sz="2300">
                <a:solidFill>
                  <a:srgbClr val="3F3F3F"/>
                </a:solidFill>
              </a:rPr>
              <a:t>ratkaista muovijätteen ongelma valtameren pelastamiseksi ja ekosysteemin palauttamiseksi. Löytää ratkaisu, joka toimii maailmanlaajuisesti ja tekee sen digitaalisella sosiaalisella innovatiivisella tavalla.</a:t>
            </a:r>
            <a:endParaRPr b="0" i="0" sz="2300">
              <a:solidFill>
                <a:srgbClr val="3F3F3F"/>
              </a:solidFill>
            </a:endParaRPr>
          </a:p>
          <a:p>
            <a:pPr indent="0" lvl="0" marL="0" rtl="0" algn="l">
              <a:lnSpc>
                <a:spcPct val="90000"/>
              </a:lnSpc>
              <a:spcBef>
                <a:spcPts val="1000"/>
              </a:spcBef>
              <a:spcAft>
                <a:spcPts val="0"/>
              </a:spcAft>
              <a:buClr>
                <a:srgbClr val="EF619A"/>
              </a:buClr>
              <a:buSzPts val="2400"/>
              <a:buNone/>
            </a:pPr>
            <a:r>
              <a:rPr b="1" lang="en-IE" sz="2300">
                <a:solidFill>
                  <a:srgbClr val="EF619A"/>
                </a:solidFill>
              </a:rPr>
              <a:t>Mahdollisuus</a:t>
            </a:r>
            <a:r>
              <a:rPr lang="en-IE" sz="2300">
                <a:solidFill>
                  <a:srgbClr val="000000"/>
                </a:solidFill>
              </a:rPr>
              <a:t> </a:t>
            </a:r>
            <a:r>
              <a:rPr lang="en-IE" sz="2300">
                <a:solidFill>
                  <a:srgbClr val="3F3F3F"/>
                </a:solidFill>
              </a:rPr>
              <a:t>kannustaa puhdistusta ja ympäristön säästämistä käyttämällä uutta tekniikkaa, jotta </a:t>
            </a:r>
            <a:r>
              <a:rPr b="1" lang="en-IE" sz="2300">
                <a:solidFill>
                  <a:srgbClr val="3F3F3F"/>
                </a:solidFill>
              </a:rPr>
              <a:t>kiertotalous </a:t>
            </a:r>
            <a:r>
              <a:rPr lang="en-IE" sz="2300">
                <a:solidFill>
                  <a:srgbClr val="3F3F3F"/>
                </a:solidFill>
              </a:rPr>
              <a:t>voi antaa ihmisille mahdollisuuden luoda puhtaampi maailma.</a:t>
            </a:r>
            <a:endParaRPr sz="2300"/>
          </a:p>
          <a:p>
            <a:pPr indent="0" lvl="0" marL="0" rtl="0" algn="l">
              <a:lnSpc>
                <a:spcPct val="90000"/>
              </a:lnSpc>
              <a:spcBef>
                <a:spcPts val="1000"/>
              </a:spcBef>
              <a:spcAft>
                <a:spcPts val="0"/>
              </a:spcAft>
              <a:buClr>
                <a:srgbClr val="ED2A59"/>
              </a:buClr>
              <a:buSzPts val="2400"/>
              <a:buNone/>
            </a:pPr>
            <a:r>
              <a:rPr b="1" lang="en-IE" sz="2300">
                <a:solidFill>
                  <a:srgbClr val="ED2A59"/>
                </a:solidFill>
              </a:rPr>
              <a:t>Rakensi ensimmäisen maailmanlaajuisen muovijätteen seurantaalustan. </a:t>
            </a:r>
            <a:r>
              <a:rPr b="1" i="1" lang="en-IE" sz="2300">
                <a:solidFill>
                  <a:srgbClr val="3F3F3F"/>
                </a:solidFill>
              </a:rPr>
              <a:t>Blockchain teknologia </a:t>
            </a:r>
            <a:r>
              <a:rPr lang="en-IE" sz="2300">
                <a:solidFill>
                  <a:srgbClr val="3F3F3F"/>
                </a:solidFill>
              </a:rPr>
              <a:t>varmistaa, että alusta on sekä läpinäkyvä että jäljitettävä koko arvoketjussa. Osaa seurata ja tehdä digitaalisia luetteloita. Kehitti Empower-mobiilisovelluksen. Antoi muoville arvon, jotta  puhdistetaan kaikki maailman kolkat. Luo työpaikkoja, joissa jokainen osallistuja saa palkan muovijätteen keräämisestä. Varmistaa, että kaikki muovit käytetään uudelleen ja kierrätetään.</a:t>
            </a:r>
            <a:endParaRPr sz="2300"/>
          </a:p>
          <a:p>
            <a:pPr indent="0" lvl="0" marL="0" rtl="0" algn="l">
              <a:lnSpc>
                <a:spcPct val="90000"/>
              </a:lnSpc>
              <a:spcBef>
                <a:spcPts val="1000"/>
              </a:spcBef>
              <a:spcAft>
                <a:spcPts val="0"/>
              </a:spcAft>
              <a:buClr>
                <a:srgbClr val="ED2A59"/>
              </a:buClr>
              <a:buSzPts val="2400"/>
              <a:buNone/>
            </a:pPr>
            <a:r>
              <a:rPr b="1" lang="en-IE" sz="2300">
                <a:solidFill>
                  <a:srgbClr val="ED2A59"/>
                </a:solidFill>
              </a:rPr>
              <a:t>Tulos</a:t>
            </a:r>
            <a:r>
              <a:rPr b="0" i="0" lang="en-IE" sz="2300">
                <a:solidFill>
                  <a:srgbClr val="000000"/>
                </a:solidFill>
              </a:rPr>
              <a:t> </a:t>
            </a:r>
            <a:r>
              <a:rPr lang="en-IE" sz="2300">
                <a:solidFill>
                  <a:srgbClr val="3F3F3F"/>
                </a:solidFill>
              </a:rPr>
              <a:t>Empower </a:t>
            </a:r>
            <a:r>
              <a:rPr lang="en-IE" sz="2300">
                <a:solidFill>
                  <a:srgbClr val="3F3F3F"/>
                </a:solidFill>
              </a:rPr>
              <a:t>kannustaa nyt yli 15 maassa muovijätteiden keräämistä, käynnistää jätehuoltojärjestelmiä ja lisää avoimuutta kierrättäjien ja muovituottajien toimitusketjuissa.</a:t>
            </a:r>
            <a:endParaRPr sz="2300"/>
          </a:p>
          <a:p>
            <a:pPr indent="0" lvl="0" marL="0" rtl="0" algn="l">
              <a:lnSpc>
                <a:spcPct val="90000"/>
              </a:lnSpc>
              <a:spcBef>
                <a:spcPts val="1000"/>
              </a:spcBef>
              <a:spcAft>
                <a:spcPts val="0"/>
              </a:spcAft>
              <a:buClr>
                <a:schemeClr val="dk1"/>
              </a:buClr>
              <a:buSzPts val="2400"/>
              <a:buNone/>
            </a:pPr>
            <a:r>
              <a:t/>
            </a:r>
            <a:endParaRPr/>
          </a:p>
        </p:txBody>
      </p:sp>
      <p:sp>
        <p:nvSpPr>
          <p:cNvPr id="925" name="Google Shape;925;p69"/>
          <p:cNvSpPr txBox="1"/>
          <p:nvPr>
            <p:ph idx="2" type="body"/>
          </p:nvPr>
        </p:nvSpPr>
        <p:spPr>
          <a:xfrm>
            <a:off x="126748" y="365440"/>
            <a:ext cx="3237379" cy="6062520"/>
          </a:xfrm>
          <a:prstGeom prst="rect">
            <a:avLst/>
          </a:prstGeom>
          <a:noFill/>
          <a:ln>
            <a:noFill/>
          </a:ln>
        </p:spPr>
        <p:txBody>
          <a:bodyPr anchorCtr="0" anchor="t" bIns="45700" lIns="91425" spcFirstLastPara="1" rIns="91425" wrap="square" tIns="45700">
            <a:normAutofit fontScale="77500" lnSpcReduction="10000"/>
          </a:bodyPr>
          <a:lstStyle/>
          <a:p>
            <a:pPr indent="0" lvl="0" marL="0" rtl="0" algn="ctr">
              <a:lnSpc>
                <a:spcPct val="90000"/>
              </a:lnSpc>
              <a:spcBef>
                <a:spcPts val="0"/>
              </a:spcBef>
              <a:spcAft>
                <a:spcPts val="0"/>
              </a:spcAft>
              <a:buClr>
                <a:srgbClr val="3F3F3F"/>
              </a:buClr>
              <a:buSzPct val="100000"/>
              <a:buNone/>
            </a:pPr>
            <a:r>
              <a:rPr b="1" lang="en-IE" sz="4400">
                <a:solidFill>
                  <a:srgbClr val="3F3F3F"/>
                </a:solidFill>
              </a:rPr>
              <a:t>Ympäristö</a:t>
            </a:r>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rgbClr val="3F3F3F"/>
              </a:buClr>
              <a:buSzPct val="100000"/>
              <a:buNone/>
            </a:pPr>
            <a:r>
              <a:rPr lang="en-IE">
                <a:solidFill>
                  <a:srgbClr val="3F3F3F"/>
                </a:solidFill>
              </a:rPr>
              <a:t>”Muovijäteongel- man ratkaiseminen”</a:t>
            </a:r>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rPr b="1" lang="en-IE" u="sng">
                <a:solidFill>
                  <a:schemeClr val="hlink"/>
                </a:solidFill>
                <a:hlinkClick r:id="rId3"/>
              </a:rPr>
              <a:t>Empower</a:t>
            </a:r>
            <a:endParaRPr b="1"/>
          </a:p>
          <a:p>
            <a:pPr indent="0" lvl="0" marL="0" rtl="0" algn="ctr">
              <a:lnSpc>
                <a:spcPct val="90000"/>
              </a:lnSpc>
              <a:spcBef>
                <a:spcPts val="1000"/>
              </a:spcBef>
              <a:spcAft>
                <a:spcPts val="0"/>
              </a:spcAft>
              <a:buClr>
                <a:schemeClr val="lt1"/>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p>
        </p:txBody>
      </p:sp>
      <p:pic>
        <p:nvPicPr>
          <p:cNvPr id="926" name="Google Shape;926;p69"/>
          <p:cNvPicPr preferRelativeResize="0"/>
          <p:nvPr/>
        </p:nvPicPr>
        <p:blipFill rotWithShape="1">
          <a:blip r:embed="rId4">
            <a:alphaModFix/>
          </a:blip>
          <a:srcRect b="40483" l="0" r="0" t="792"/>
          <a:stretch/>
        </p:blipFill>
        <p:spPr>
          <a:xfrm>
            <a:off x="419276" y="2758436"/>
            <a:ext cx="2652322" cy="2630802"/>
          </a:xfrm>
          <a:prstGeom prst="teardrop">
            <a:avLst>
              <a:gd fmla="val 100000"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
          <p:cNvSpPr txBox="1"/>
          <p:nvPr>
            <p:ph idx="1" type="body"/>
          </p:nvPr>
        </p:nvSpPr>
        <p:spPr>
          <a:xfrm>
            <a:off x="5359397" y="197964"/>
            <a:ext cx="6232527" cy="725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t>Muistutus</a:t>
            </a:r>
            <a:endParaRPr/>
          </a:p>
        </p:txBody>
      </p:sp>
      <p:sp>
        <p:nvSpPr>
          <p:cNvPr id="440" name="Google Shape;440;p7"/>
          <p:cNvSpPr txBox="1"/>
          <p:nvPr>
            <p:ph idx="2" type="body"/>
          </p:nvPr>
        </p:nvSpPr>
        <p:spPr>
          <a:xfrm>
            <a:off x="5359409" y="923453"/>
            <a:ext cx="6535800" cy="2754300"/>
          </a:xfrm>
          <a:prstGeom prst="rect">
            <a:avLst/>
          </a:prstGeom>
          <a:solidFill>
            <a:srgbClr val="ED2A59"/>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DSI on uusi lähestymistapa, jota tarvitaan ongelmien ratkaisemiseksi, kun sosiaalinen ja tekninen kehitys yhdistyvät tuottamaan sosiaalista ja julkista arvoa.</a:t>
            </a:r>
            <a:endParaRPr/>
          </a:p>
          <a:p>
            <a:pPr indent="0" lvl="0" marL="0" rtl="0" algn="ctr">
              <a:lnSpc>
                <a:spcPct val="90000"/>
              </a:lnSpc>
              <a:spcBef>
                <a:spcPts val="1000"/>
              </a:spcBef>
              <a:spcAft>
                <a:spcPts val="0"/>
              </a:spcAft>
              <a:buClr>
                <a:schemeClr val="lt1"/>
              </a:buClr>
              <a:buSzPts val="1000"/>
              <a:buNone/>
            </a:pPr>
            <a:r>
              <a:t/>
            </a:r>
            <a:endParaRPr b="1" sz="1000"/>
          </a:p>
          <a:p>
            <a:pPr indent="0" lvl="0" marL="0" rtl="0" algn="l">
              <a:lnSpc>
                <a:spcPct val="90000"/>
              </a:lnSpc>
              <a:spcBef>
                <a:spcPts val="1000"/>
              </a:spcBef>
              <a:spcAft>
                <a:spcPts val="0"/>
              </a:spcAft>
              <a:buClr>
                <a:schemeClr val="dk1"/>
              </a:buClr>
              <a:buSzPts val="1100"/>
              <a:buFont typeface="Arial"/>
              <a:buNone/>
            </a:pPr>
            <a:r>
              <a:rPr lang="en-IE"/>
              <a:t>Nykypäivän sosiaaliset haasteet ovat lukuisia, monimutkaisia, kiireellisiä; i</a:t>
            </a:r>
            <a:r>
              <a:rPr b="1" lang="en-IE"/>
              <a:t>kääntyvät yhteiskunnat, ilmastonmuutos, energiatehokkuus, terveyden saatavuus, turvallisuus ...</a:t>
            </a:r>
            <a:endParaRPr b="1"/>
          </a:p>
          <a:p>
            <a:pPr indent="0" lvl="0" marL="0" rtl="0" algn="l">
              <a:lnSpc>
                <a:spcPct val="90000"/>
              </a:lnSpc>
              <a:spcBef>
                <a:spcPts val="1000"/>
              </a:spcBef>
              <a:spcAft>
                <a:spcPts val="0"/>
              </a:spcAft>
              <a:buClr>
                <a:schemeClr val="dk1"/>
              </a:buClr>
              <a:buSzPts val="1100"/>
              <a:buFont typeface="Arial"/>
              <a:buNone/>
            </a:pPr>
            <a:r>
              <a:rPr lang="en-IE"/>
              <a:t>On välttämätöntä rakentaa uusi maailma digitaalisen sosiaalisen innovaatioiden (DSI)  avulla, joilla voimme vastata sosiaalisiin haasteisiin yhteistyössä maailmanlaajuisesti.</a:t>
            </a:r>
            <a:endParaRPr/>
          </a:p>
          <a:p>
            <a:pPr indent="0" lvl="0" marL="0" rtl="0" algn="l">
              <a:lnSpc>
                <a:spcPct val="90000"/>
              </a:lnSpc>
              <a:spcBef>
                <a:spcPts val="10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pic>
        <p:nvPicPr>
          <p:cNvPr descr="A picture containing sky, outdoor, person, arm&#10;&#10;Description automatically generated" id="441" name="Google Shape;441;p7"/>
          <p:cNvPicPr preferRelativeResize="0"/>
          <p:nvPr>
            <p:ph idx="3" type="pic"/>
          </p:nvPr>
        </p:nvPicPr>
        <p:blipFill rotWithShape="1">
          <a:blip r:embed="rId3">
            <a:alphaModFix/>
          </a:blip>
          <a:srcRect b="0" l="32778" r="32777" t="0"/>
          <a:stretch/>
        </p:blipFill>
        <p:spPr>
          <a:xfrm>
            <a:off x="1590040" y="0"/>
            <a:ext cx="3550920" cy="687913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70"/>
          <p:cNvSpPr txBox="1"/>
          <p:nvPr>
            <p:ph idx="1" type="body"/>
          </p:nvPr>
        </p:nvSpPr>
        <p:spPr>
          <a:xfrm>
            <a:off x="3862075" y="529491"/>
            <a:ext cx="81333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lang="en-IE">
                <a:solidFill>
                  <a:srgbClr val="ED2A59"/>
                </a:solidFill>
              </a:rPr>
              <a:t>Järjestää yhteisön yhteistyötä</a:t>
            </a:r>
            <a:r>
              <a:rPr b="1" lang="en-IE">
                <a:solidFill>
                  <a:srgbClr val="ED2A59"/>
                </a:solidFill>
              </a:rPr>
              <a:t> </a:t>
            </a:r>
            <a:r>
              <a:rPr lang="en-IE">
                <a:solidFill>
                  <a:srgbClr val="3F3F3F"/>
                </a:solidFill>
              </a:rPr>
              <a:t>lisää tietoisuutta ja minimoi ympäristökustannuksia.</a:t>
            </a:r>
            <a:r>
              <a:rPr lang="en-IE"/>
              <a:t> </a:t>
            </a:r>
            <a:r>
              <a:rPr b="1" lang="en-IE" u="sng">
                <a:solidFill>
                  <a:srgbClr val="009FD8"/>
                </a:solidFill>
                <a:hlinkClick r:id="rId3">
                  <a:extLst>
                    <a:ext uri="{A12FA001-AC4F-418D-AE19-62706E023703}">
                      <ahyp:hlinkClr val="tx"/>
                    </a:ext>
                  </a:extLst>
                </a:hlinkClick>
              </a:rPr>
              <a:t>Nudge</a:t>
            </a:r>
            <a:r>
              <a:rPr lang="en-IE"/>
              <a:t> </a:t>
            </a:r>
            <a:r>
              <a:rPr lang="en-IE">
                <a:solidFill>
                  <a:srgbClr val="3F3F3F"/>
                </a:solidFill>
              </a:rPr>
              <a:t>on hollantilainen foorumi, joka esittelee yli 500 kestävyyteen liittyvää ideaa ja aloitetta yli 60 000 jäsenelle, jotka käyttävät näitä kestäviä toimia </a:t>
            </a:r>
            <a:r>
              <a:rPr lang="en-IE">
                <a:solidFill>
                  <a:srgbClr val="3F3F3F"/>
                </a:solidFill>
              </a:rPr>
              <a:t> ruuan- laitossa </a:t>
            </a:r>
            <a:r>
              <a:rPr lang="en-IE">
                <a:solidFill>
                  <a:srgbClr val="3F3F3F"/>
                </a:solidFill>
              </a:rPr>
              <a:t>energiaa säästäen </a:t>
            </a:r>
            <a:r>
              <a:rPr lang="en-IE">
                <a:solidFill>
                  <a:srgbClr val="3F3F3F"/>
                </a:solidFill>
              </a:rPr>
              <a:t>perustamalla t</a:t>
            </a:r>
            <a:r>
              <a:rPr lang="en-IE">
                <a:solidFill>
                  <a:srgbClr val="3F3F3F"/>
                </a:solidFill>
              </a:rPr>
              <a:t>ehokkaan energiaosuuskunnan.</a:t>
            </a:r>
            <a:endParaRPr/>
          </a:p>
          <a:p>
            <a:pPr indent="0" lvl="0" marL="0" rtl="0" algn="l">
              <a:lnSpc>
                <a:spcPct val="90000"/>
              </a:lnSpc>
              <a:spcBef>
                <a:spcPts val="1000"/>
              </a:spcBef>
              <a:spcAft>
                <a:spcPts val="0"/>
              </a:spcAft>
              <a:buClr>
                <a:srgbClr val="ED2A59"/>
              </a:buClr>
              <a:buSzPts val="2400"/>
              <a:buNone/>
            </a:pPr>
            <a:r>
              <a:rPr b="1" lang="en-IE">
                <a:solidFill>
                  <a:srgbClr val="ED2A59"/>
                </a:solidFill>
              </a:rPr>
              <a:t>Avoimet lähteet</a:t>
            </a:r>
            <a:r>
              <a:rPr b="1" lang="en-IE">
                <a:solidFill>
                  <a:srgbClr val="ED2A59"/>
                </a:solidFill>
              </a:rPr>
              <a:t> </a:t>
            </a:r>
            <a:r>
              <a:rPr lang="en-IE">
                <a:solidFill>
                  <a:srgbClr val="3F3F3F"/>
                </a:solidFill>
              </a:rPr>
              <a:t>antaa kansalaisille mahdollisuuden päästä suoraan käsiksi laitteisiin ja palveluihin, osallistua niihin ja muokata niitä ja pitää heitä sekä tuottajina että kuluttajina.</a:t>
            </a:r>
            <a:r>
              <a:rPr lang="en-IE">
                <a:solidFill>
                  <a:srgbClr val="3F3F3F"/>
                </a:solidFill>
              </a:rPr>
              <a:t> </a:t>
            </a:r>
            <a:r>
              <a:rPr b="1" lang="en-IE" u="sng">
                <a:solidFill>
                  <a:srgbClr val="009FD8"/>
                </a:solidFill>
                <a:hlinkClick r:id="rId4">
                  <a:extLst>
                    <a:ext uri="{A12FA001-AC4F-418D-AE19-62706E023703}">
                      <ahyp:hlinkClr val="tx"/>
                    </a:ext>
                  </a:extLst>
                </a:hlinkClick>
              </a:rPr>
              <a:t>Open</a:t>
            </a:r>
            <a:r>
              <a:rPr b="1" lang="en-IE" u="sng">
                <a:solidFill>
                  <a:srgbClr val="0563C1"/>
                </a:solidFill>
                <a:hlinkClick r:id="rId5">
                  <a:extLst>
                    <a:ext uri="{A12FA001-AC4F-418D-AE19-62706E023703}">
                      <ahyp:hlinkClr val="tx"/>
                    </a:ext>
                  </a:extLst>
                </a:hlinkClick>
              </a:rPr>
              <a:t> </a:t>
            </a:r>
            <a:r>
              <a:rPr b="1" lang="en-IE" u="sng">
                <a:solidFill>
                  <a:srgbClr val="009FD8"/>
                </a:solidFill>
                <a:hlinkClick r:id="rId6">
                  <a:extLst>
                    <a:ext uri="{A12FA001-AC4F-418D-AE19-62706E023703}">
                      <ahyp:hlinkClr val="tx"/>
                    </a:ext>
                  </a:extLst>
                </a:hlinkClick>
              </a:rPr>
              <a:t>Source Ecology </a:t>
            </a:r>
            <a:r>
              <a:rPr lang="en-IE"/>
              <a:t>on verkosto maanviljelijöistä, insinööreistä, arkkitehdeistä ja tukijoista, jotka käyttävät avointa lähdekoodia lisäämään innovaatioita avoimen yhteistyön avulla, kehittämällä avoimen lähdekoodin teollisuuskoneita, jotka voidaan valmistaa murto-osalla kustannuksista ja jakaa malleja verkossa ilmaiseksi.                                                                       </a:t>
            </a:r>
            <a:r>
              <a:rPr lang="en-IE">
                <a:solidFill>
                  <a:srgbClr val="3F3F3F"/>
                </a:solidFill>
              </a:rPr>
              <a:t>Muita verkkovaikutuksia</a:t>
            </a:r>
            <a:r>
              <a:rPr lang="en-IE">
                <a:solidFill>
                  <a:srgbClr val="3F3F3F"/>
                </a:solidFill>
              </a:rPr>
              <a:t>, </a:t>
            </a:r>
            <a:r>
              <a:rPr b="1" i="1" lang="en-IE">
                <a:solidFill>
                  <a:srgbClr val="3F3F3F"/>
                </a:solidFill>
              </a:rPr>
              <a:t>ICT alusat, anturit, digitaaliset valmistustekniikat, vertaisverkkojen rahoitus alustat, sovellukset </a:t>
            </a:r>
            <a:r>
              <a:rPr i="1" lang="en-IE">
                <a:solidFill>
                  <a:srgbClr val="3F3F3F"/>
                </a:solidFill>
              </a:rPr>
              <a:t>ja</a:t>
            </a:r>
            <a:r>
              <a:rPr b="1" i="1" lang="en-IE">
                <a:solidFill>
                  <a:srgbClr val="3F3F3F"/>
                </a:solidFill>
              </a:rPr>
              <a:t> </a:t>
            </a:r>
            <a:r>
              <a:rPr i="1" lang="en-IE">
                <a:solidFill>
                  <a:srgbClr val="3F3F3F"/>
                </a:solidFill>
              </a:rPr>
              <a:t>standardoituja</a:t>
            </a:r>
            <a:r>
              <a:rPr b="1" i="1" lang="en-IE">
                <a:solidFill>
                  <a:srgbClr val="3F3F3F"/>
                </a:solidFill>
              </a:rPr>
              <a:t> avoimia laitteita </a:t>
            </a:r>
            <a:r>
              <a:rPr i="1" lang="en-IE">
                <a:solidFill>
                  <a:srgbClr val="3F3F3F"/>
                </a:solidFill>
              </a:rPr>
              <a:t>kuten</a:t>
            </a:r>
            <a:r>
              <a:rPr lang="en-IE">
                <a:solidFill>
                  <a:srgbClr val="3F3F3F"/>
                </a:solidFill>
              </a:rPr>
              <a:t> </a:t>
            </a:r>
            <a:r>
              <a:rPr b="1" lang="en-IE" u="sng">
                <a:solidFill>
                  <a:srgbClr val="009FD8"/>
                </a:solidFill>
                <a:hlinkClick r:id="rId7">
                  <a:extLst>
                    <a:ext uri="{A12FA001-AC4F-418D-AE19-62706E023703}">
                      <ahyp:hlinkClr val="tx"/>
                    </a:ext>
                  </a:extLst>
                </a:hlinkClick>
              </a:rPr>
              <a:t>Arduino</a:t>
            </a:r>
            <a:r>
              <a:rPr lang="en-IE">
                <a:solidFill>
                  <a:srgbClr val="3F3F3F"/>
                </a:solidFill>
              </a:rPr>
              <a:t> </a:t>
            </a:r>
            <a:r>
              <a:rPr i="1" lang="en-IE" sz="2000">
                <a:solidFill>
                  <a:srgbClr val="3F3F3F"/>
                </a:solidFill>
              </a:rPr>
              <a:t>Lue lisää</a:t>
            </a:r>
            <a:r>
              <a:rPr i="1" lang="en-IE" sz="2000">
                <a:solidFill>
                  <a:srgbClr val="3F3F3F"/>
                </a:solidFill>
              </a:rPr>
              <a:t> </a:t>
            </a:r>
            <a:r>
              <a:rPr i="1" lang="en-IE" sz="2000" u="sng">
                <a:solidFill>
                  <a:srgbClr val="3F3F3F"/>
                </a:solidFill>
                <a:hlinkClick r:id="rId8">
                  <a:extLst>
                    <a:ext uri="{A12FA001-AC4F-418D-AE19-62706E023703}">
                      <ahyp:hlinkClr val="tx"/>
                    </a:ext>
                  </a:extLst>
                </a:hlinkClick>
              </a:rPr>
              <a:t>Here</a:t>
            </a:r>
            <a:endParaRPr i="1" sz="2000">
              <a:solidFill>
                <a:srgbClr val="3F3F3F"/>
              </a:solidFill>
            </a:endParaRPr>
          </a:p>
        </p:txBody>
      </p:sp>
      <p:sp>
        <p:nvSpPr>
          <p:cNvPr id="932" name="Google Shape;932;p70"/>
          <p:cNvSpPr txBox="1"/>
          <p:nvPr/>
        </p:nvSpPr>
        <p:spPr>
          <a:xfrm>
            <a:off x="3966975" y="0"/>
            <a:ext cx="7923600" cy="622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Sosiaalisen innovaation mahdollisuudet</a:t>
            </a:r>
            <a:endParaRPr/>
          </a:p>
          <a:p>
            <a:pPr indent="0" lvl="0" marL="0" marR="0" rtl="0" algn="ctr">
              <a:lnSpc>
                <a:spcPct val="90000"/>
              </a:lnSpc>
              <a:spcBef>
                <a:spcPts val="0"/>
              </a:spcBef>
              <a:spcAft>
                <a:spcPts val="0"/>
              </a:spcAft>
              <a:buClr>
                <a:schemeClr val="lt1"/>
              </a:buClr>
              <a:buSzPts val="3600"/>
              <a:buFont typeface="Arial"/>
              <a:buNone/>
            </a:pPr>
            <a:r>
              <a:t/>
            </a:r>
            <a:endParaRPr b="1" sz="3600">
              <a:solidFill>
                <a:srgbClr val="ED2A59"/>
              </a:solidFill>
              <a:highlight>
                <a:srgbClr val="FFFF00"/>
              </a:highlight>
              <a:latin typeface="Calibri"/>
              <a:ea typeface="Calibri"/>
              <a:cs typeface="Calibri"/>
              <a:sym typeface="Calibri"/>
            </a:endParaRPr>
          </a:p>
        </p:txBody>
      </p:sp>
      <p:pic>
        <p:nvPicPr>
          <p:cNvPr descr="A picture containing tree, way, road, highway&#10;&#10;Description automatically generated" id="933" name="Google Shape;933;p70"/>
          <p:cNvPicPr preferRelativeResize="0"/>
          <p:nvPr/>
        </p:nvPicPr>
        <p:blipFill rotWithShape="1">
          <a:blip r:embed="rId9">
            <a:alphaModFix/>
          </a:blip>
          <a:srcRect b="0" l="12063" r="9855" t="1157"/>
          <a:stretch/>
        </p:blipFill>
        <p:spPr>
          <a:xfrm>
            <a:off x="0" y="238232"/>
            <a:ext cx="3486150" cy="661976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71"/>
          <p:cNvSpPr txBox="1"/>
          <p:nvPr>
            <p:ph idx="1" type="body"/>
          </p:nvPr>
        </p:nvSpPr>
        <p:spPr>
          <a:xfrm>
            <a:off x="5574843" y="10"/>
            <a:ext cx="6243000" cy="6975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ED2A59"/>
              </a:buClr>
              <a:buSzPts val="4400"/>
              <a:buNone/>
            </a:pPr>
            <a:r>
              <a:rPr b="1" lang="en-IE" sz="4400">
                <a:solidFill>
                  <a:srgbClr val="ED2A59"/>
                </a:solidFill>
              </a:rPr>
              <a:t>   Aika harkita!</a:t>
            </a:r>
            <a:r>
              <a:rPr b="1" lang="en-IE" sz="4400">
                <a:solidFill>
                  <a:srgbClr val="ED2A59"/>
                </a:solidFill>
              </a:rPr>
              <a:t> </a:t>
            </a:r>
            <a:endParaRPr/>
          </a:p>
        </p:txBody>
      </p:sp>
      <p:sp>
        <p:nvSpPr>
          <p:cNvPr id="939" name="Google Shape;939;p71"/>
          <p:cNvSpPr txBox="1"/>
          <p:nvPr>
            <p:ph idx="2" type="body"/>
          </p:nvPr>
        </p:nvSpPr>
        <p:spPr>
          <a:xfrm>
            <a:off x="5323438" y="657291"/>
            <a:ext cx="6384300" cy="2592300"/>
          </a:xfrm>
          <a:prstGeom prst="rect">
            <a:avLst/>
          </a:prstGeom>
          <a:noFill/>
          <a:ln>
            <a:noFill/>
          </a:ln>
        </p:spPr>
        <p:txBody>
          <a:bodyPr anchorCtr="0" anchor="t" bIns="45700" lIns="91425" spcFirstLastPara="1" rIns="91425" wrap="square" tIns="0">
            <a:noAutofit/>
          </a:bodyPr>
          <a:lstStyle/>
          <a:p>
            <a:pPr indent="0" lvl="0" marL="0" rtl="0" algn="ctr">
              <a:lnSpc>
                <a:spcPct val="90000"/>
              </a:lnSpc>
              <a:spcBef>
                <a:spcPts val="0"/>
              </a:spcBef>
              <a:spcAft>
                <a:spcPts val="0"/>
              </a:spcAft>
              <a:buClr>
                <a:srgbClr val="40A67A"/>
              </a:buClr>
              <a:buSzPts val="3200"/>
              <a:buNone/>
            </a:pPr>
            <a:r>
              <a:rPr b="1" lang="en-IE" sz="3000">
                <a:solidFill>
                  <a:srgbClr val="40A67A"/>
                </a:solidFill>
                <a:latin typeface="Arial"/>
                <a:ea typeface="Arial"/>
                <a:cs typeface="Arial"/>
                <a:sym typeface="Arial"/>
              </a:rPr>
              <a:t>Tulevaisuuden sosiaalisen digitaalisen innovaation muuttajat</a:t>
            </a:r>
            <a:endParaRPr sz="2200"/>
          </a:p>
          <a:p>
            <a:pPr indent="0" lvl="0" marL="0" rtl="0" algn="ctr">
              <a:lnSpc>
                <a:spcPct val="90000"/>
              </a:lnSpc>
              <a:spcBef>
                <a:spcPts val="1000"/>
              </a:spcBef>
              <a:spcAft>
                <a:spcPts val="0"/>
              </a:spcAft>
              <a:buClr>
                <a:srgbClr val="333333"/>
              </a:buClr>
              <a:buSzPts val="2400"/>
              <a:buNone/>
            </a:pPr>
            <a:r>
              <a:rPr lang="en-IE">
                <a:solidFill>
                  <a:srgbClr val="333333"/>
                </a:solidFill>
                <a:latin typeface="Arial"/>
                <a:ea typeface="Arial"/>
                <a:cs typeface="Arial"/>
                <a:sym typeface="Arial"/>
              </a:rPr>
              <a:t>Jos haluat tulla osaksi tulevaisuutta ja tulla </a:t>
            </a:r>
            <a:r>
              <a:rPr b="1" lang="en-IE">
                <a:solidFill>
                  <a:srgbClr val="E01483"/>
                </a:solidFill>
                <a:latin typeface="Arial"/>
                <a:ea typeface="Arial"/>
                <a:cs typeface="Arial"/>
                <a:sym typeface="Arial"/>
              </a:rPr>
              <a:t>sosiaalisen muutoksen </a:t>
            </a:r>
            <a:r>
              <a:rPr lang="en-IE">
                <a:solidFill>
                  <a:srgbClr val="333333"/>
                </a:solidFill>
                <a:latin typeface="Arial"/>
                <a:ea typeface="Arial"/>
                <a:cs typeface="Arial"/>
                <a:sym typeface="Arial"/>
              </a:rPr>
              <a:t>tekijäksi, sinun on pyrittävä sitkeästi suurempaan hyvään.Sinun on oltava sitoutunut johonkin suurempaan kuin itseesi ja uskoa, että edistyminen on aina mahdollista. Tässä moduulissa tapaus- tutkimusten ja esimerkkien kokoelma on tuonut valoa nuorille, jotka ovat kehittäneet tehtäviä ja rakentaneet DSI: n yhteistyön ja innovatiivisten ideoiden avulla. He ovat osoittaneet, miten liiketoimintaa voidaan harjoittaa kestävällä tavalla esim. kehittämällä läheisiä suhteita paikallisiin ihmisiin, yhteisöihin ja yrityksiin isäntämaissa sekä turvaamalla ympäristöä.</a:t>
            </a:r>
            <a:endParaRPr>
              <a:solidFill>
                <a:srgbClr val="333333"/>
              </a:solidFill>
              <a:latin typeface="Arial"/>
              <a:ea typeface="Arial"/>
              <a:cs typeface="Arial"/>
              <a:sym typeface="Arial"/>
            </a:endParaRPr>
          </a:p>
        </p:txBody>
      </p:sp>
      <p:pic>
        <p:nvPicPr>
          <p:cNvPr descr="A picture containing person, outdoor&#10;&#10;Description automatically generated" id="940" name="Google Shape;940;p71"/>
          <p:cNvPicPr preferRelativeResize="0"/>
          <p:nvPr>
            <p:ph idx="3" type="pic"/>
          </p:nvPr>
        </p:nvPicPr>
        <p:blipFill rotWithShape="1">
          <a:blip r:embed="rId3">
            <a:alphaModFix/>
          </a:blip>
          <a:srcRect b="809" l="0" r="0" t="810"/>
          <a:stretch/>
        </p:blipFill>
        <p:spPr>
          <a:xfrm>
            <a:off x="1251704" y="471486"/>
            <a:ext cx="3876931" cy="572120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72"/>
          <p:cNvSpPr txBox="1"/>
          <p:nvPr>
            <p:ph idx="1" type="body"/>
          </p:nvPr>
        </p:nvSpPr>
        <p:spPr>
          <a:xfrm>
            <a:off x="314325" y="1732930"/>
            <a:ext cx="11487149" cy="5125069"/>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3200"/>
              <a:buNone/>
            </a:pPr>
            <a:r>
              <a:rPr b="1" lang="en-IE" sz="3200">
                <a:solidFill>
                  <a:srgbClr val="ED2A59"/>
                </a:solidFill>
              </a:rPr>
              <a:t>Kuinka matkapuhelimesi voi torjua maailman nälkää?</a:t>
            </a:r>
            <a:r>
              <a:rPr b="1" lang="en-IE" sz="3200">
                <a:solidFill>
                  <a:srgbClr val="ED2A59"/>
                </a:solidFill>
              </a:rPr>
              <a:t> </a:t>
            </a:r>
            <a:endParaRPr b="1" sz="3200">
              <a:solidFill>
                <a:srgbClr val="009FD8"/>
              </a:solidFill>
            </a:endParaRPr>
          </a:p>
          <a:p>
            <a:pPr indent="0" lvl="0" marL="0" rtl="0" algn="ctr">
              <a:lnSpc>
                <a:spcPct val="90000"/>
              </a:lnSpc>
              <a:spcBef>
                <a:spcPts val="1000"/>
              </a:spcBef>
              <a:spcAft>
                <a:spcPts val="0"/>
              </a:spcAft>
              <a:buClr>
                <a:srgbClr val="3F3F3F"/>
              </a:buClr>
              <a:buSzPts val="2400"/>
              <a:buNone/>
            </a:pPr>
            <a:r>
              <a:rPr b="1" lang="en-IE">
                <a:solidFill>
                  <a:srgbClr val="3F3F3F"/>
                </a:solidFill>
              </a:rPr>
              <a:t>Arvoidaan, että 97 prosentilla ihmisistä on pääsy matkapuhelimiin. Kuinka tämä uusi yhteys voidaan hyödyntää?</a:t>
            </a:r>
            <a:endParaRPr/>
          </a:p>
          <a:p>
            <a:pPr indent="0" lvl="0" marL="0" rtl="0" algn="ctr">
              <a:lnSpc>
                <a:spcPct val="90000"/>
              </a:lnSpc>
              <a:spcBef>
                <a:spcPts val="1000"/>
              </a:spcBef>
              <a:spcAft>
                <a:spcPts val="0"/>
              </a:spcAft>
              <a:buClr>
                <a:srgbClr val="3F3F3F"/>
              </a:buClr>
              <a:buSzPts val="2400"/>
              <a:buNone/>
            </a:pPr>
            <a:r>
              <a:rPr i="1" lang="en-IE">
                <a:solidFill>
                  <a:srgbClr val="3F3F3F"/>
                </a:solidFill>
              </a:rPr>
              <a:t>Hyödyntämällä sosiaalista innovaatiota, digitaalista tekniikkaa, ICT: tä ja </a:t>
            </a:r>
            <a:r>
              <a:rPr b="0" i="1" lang="en-IE" u="sng" strike="noStrike">
                <a:solidFill>
                  <a:srgbClr val="3F3F3F"/>
                </a:solidFill>
                <a:hlinkClick r:id="rId3">
                  <a:extLst>
                    <a:ext uri="{A12FA001-AC4F-418D-AE19-62706E023703}">
                      <ahyp:hlinkClr val="tx"/>
                    </a:ext>
                  </a:extLst>
                </a:hlinkClick>
              </a:rPr>
              <a:t>data analytics</a:t>
            </a:r>
            <a:r>
              <a:rPr b="0" i="1" lang="en-IE">
                <a:solidFill>
                  <a:srgbClr val="3F3F3F"/>
                </a:solidFill>
              </a:rPr>
              <a:t> </a:t>
            </a:r>
            <a:r>
              <a:rPr i="1" lang="en-IE">
                <a:solidFill>
                  <a:srgbClr val="3F3F3F"/>
                </a:solidFill>
              </a:rPr>
              <a:t>voi muuttaa sitä, miten maailma käsittelee kriittisimmät globaalit kysymyksensä, kuten työttömyys ja nälkä, aivan kuten se on muuttanut - jopa häirinnyt - monia muita aloja.</a:t>
            </a:r>
            <a:endParaRPr/>
          </a:p>
          <a:p>
            <a:pPr indent="0" lvl="0" marL="0" rtl="0" algn="l">
              <a:lnSpc>
                <a:spcPct val="90000"/>
              </a:lnSpc>
              <a:spcBef>
                <a:spcPts val="1000"/>
              </a:spcBef>
              <a:spcAft>
                <a:spcPts val="0"/>
              </a:spcAft>
              <a:buClr>
                <a:srgbClr val="009FD8"/>
              </a:buClr>
              <a:buSzPts val="2400"/>
              <a:buNone/>
            </a:pPr>
            <a:r>
              <a:rPr b="1" lang="en-IE">
                <a:solidFill>
                  <a:srgbClr val="009FD8"/>
                </a:solidFill>
              </a:rPr>
              <a:t>Harjoittele</a:t>
            </a:r>
            <a:r>
              <a:rPr b="1" lang="en-IE">
                <a:solidFill>
                  <a:srgbClr val="009FD8"/>
                </a:solidFill>
              </a:rPr>
              <a:t> </a:t>
            </a:r>
            <a:r>
              <a:rPr lang="en-IE">
                <a:solidFill>
                  <a:srgbClr val="3F3F3F"/>
                </a:solidFill>
              </a:rPr>
              <a:t>Ryhmätyöskentelyssä keksitään erilaisia tapoja, joilla voit käyttää tekniikkaa antamaan ihmisille nopeampia ja parempia keinoja sosiaalisten ongelmien </a:t>
            </a:r>
            <a:r>
              <a:rPr lang="en-IE">
                <a:solidFill>
                  <a:srgbClr val="3F3F3F"/>
                </a:solidFill>
              </a:rPr>
              <a:t>ratkaisuihin</a:t>
            </a:r>
            <a:r>
              <a:rPr lang="en-IE">
                <a:solidFill>
                  <a:srgbClr val="3F3F3F"/>
                </a:solidFill>
              </a:rPr>
              <a:t>, kuten työllisyyteen, ravitsemukseen ja nälkään?</a:t>
            </a:r>
            <a:endParaRPr/>
          </a:p>
          <a:p>
            <a:pPr indent="0" lvl="0" marL="0" rtl="0" algn="l">
              <a:lnSpc>
                <a:spcPct val="90000"/>
              </a:lnSpc>
              <a:spcBef>
                <a:spcPts val="1000"/>
              </a:spcBef>
              <a:spcAft>
                <a:spcPts val="0"/>
              </a:spcAft>
              <a:buClr>
                <a:srgbClr val="40A67A"/>
              </a:buClr>
              <a:buSzPts val="2400"/>
              <a:buNone/>
            </a:pPr>
            <a:r>
              <a:rPr b="1" lang="en-IE">
                <a:solidFill>
                  <a:srgbClr val="40A67A"/>
                </a:solidFill>
              </a:rPr>
              <a:t>Harkitse</a:t>
            </a:r>
            <a:r>
              <a:rPr b="1" lang="en-IE">
                <a:solidFill>
                  <a:srgbClr val="40A67A"/>
                </a:solidFill>
              </a:rPr>
              <a:t> </a:t>
            </a:r>
            <a:r>
              <a:rPr lang="en-IE">
                <a:solidFill>
                  <a:srgbClr val="3F3F3F"/>
                </a:solidFill>
              </a:rPr>
              <a:t>miten maailmassa, jossa</a:t>
            </a:r>
            <a:r>
              <a:rPr b="0" i="0" lang="en-IE">
                <a:solidFill>
                  <a:srgbClr val="3F3F3F"/>
                </a:solidFill>
              </a:rPr>
              <a:t> </a:t>
            </a:r>
            <a:r>
              <a:rPr b="1" lang="en-IE">
                <a:solidFill>
                  <a:srgbClr val="40A67A"/>
                </a:solidFill>
              </a:rPr>
              <a:t>97 prosenttia ihmisillä on </a:t>
            </a:r>
            <a:r>
              <a:rPr b="1" i="0" lang="en-IE" u="sng" strike="noStrike">
                <a:solidFill>
                  <a:srgbClr val="40A67A"/>
                </a:solidFill>
                <a:hlinkClick r:id="rId4">
                  <a:extLst>
                    <a:ext uri="{A12FA001-AC4F-418D-AE19-62706E023703}">
                      <ahyp:hlinkClr val="tx"/>
                    </a:ext>
                  </a:extLst>
                </a:hlinkClick>
              </a:rPr>
              <a:t>access to mobile phones</a:t>
            </a:r>
            <a:r>
              <a:rPr b="0" i="0" lang="en-IE">
                <a:solidFill>
                  <a:srgbClr val="3F3F3F"/>
                </a:solidFill>
              </a:rPr>
              <a:t>,</a:t>
            </a:r>
            <a:r>
              <a:rPr lang="en-IE">
                <a:solidFill>
                  <a:srgbClr val="3F3F3F"/>
                </a:solidFill>
              </a:rPr>
              <a:t>kysy itseltäsi, kuinka voisit hyödyntää tämän uuden yhteyden, joko koulutukseen, tuen saatavuuden tai ihmisten ruoka- ja ravintoturvan </a:t>
            </a:r>
            <a:r>
              <a:rPr lang="en-IE">
                <a:solidFill>
                  <a:srgbClr val="3F3F3F"/>
                </a:solidFill>
              </a:rPr>
              <a:t>parantamisen </a:t>
            </a:r>
            <a:r>
              <a:rPr lang="en-IE">
                <a:solidFill>
                  <a:srgbClr val="3F3F3F"/>
                </a:solidFill>
              </a:rPr>
              <a:t>suhteen.</a:t>
            </a:r>
            <a:endParaRPr/>
          </a:p>
          <a:p>
            <a:pPr indent="0" lvl="0" marL="0" rtl="0" algn="l">
              <a:lnSpc>
                <a:spcPct val="90000"/>
              </a:lnSpc>
              <a:spcBef>
                <a:spcPts val="1000"/>
              </a:spcBef>
              <a:spcAft>
                <a:spcPts val="0"/>
              </a:spcAft>
              <a:buClr>
                <a:srgbClr val="ED2A59"/>
              </a:buClr>
              <a:buSzPts val="2000"/>
              <a:buNone/>
            </a:pPr>
            <a:r>
              <a:rPr i="1" lang="en-IE" sz="2000">
                <a:solidFill>
                  <a:srgbClr val="ED2A59"/>
                </a:solidFill>
              </a:rPr>
              <a:t>Seuraava dia antaa sinulle lisää ideoita aloittaaksesi…</a:t>
            </a:r>
            <a:endParaRPr/>
          </a:p>
          <a:p>
            <a:pPr indent="0" lvl="0" marL="0" rtl="0" algn="l">
              <a:lnSpc>
                <a:spcPct val="90000"/>
              </a:lnSpc>
              <a:spcBef>
                <a:spcPts val="1000"/>
              </a:spcBef>
              <a:spcAft>
                <a:spcPts val="0"/>
              </a:spcAft>
              <a:buClr>
                <a:schemeClr val="dk1"/>
              </a:buClr>
              <a:buSzPts val="2400"/>
              <a:buNone/>
            </a:pPr>
            <a:r>
              <a:t/>
            </a:r>
            <a:endParaRPr b="0" i="0">
              <a:solidFill>
                <a:srgbClr val="3F3F3F"/>
              </a:solidFill>
            </a:endParaRPr>
          </a:p>
          <a:p>
            <a:pPr indent="0" lvl="0" marL="0" rtl="0" algn="ctr">
              <a:lnSpc>
                <a:spcPct val="90000"/>
              </a:lnSpc>
              <a:spcBef>
                <a:spcPts val="1000"/>
              </a:spcBef>
              <a:spcAft>
                <a:spcPts val="0"/>
              </a:spcAft>
              <a:buClr>
                <a:schemeClr val="dk1"/>
              </a:buClr>
              <a:buSzPts val="2400"/>
              <a:buNone/>
            </a:pPr>
            <a:r>
              <a:t/>
            </a:r>
            <a:endParaRPr>
              <a:solidFill>
                <a:srgbClr val="3F3F3F"/>
              </a:solidFill>
            </a:endParaRPr>
          </a:p>
          <a:p>
            <a:pPr indent="0" lvl="0" marL="0" rtl="0" algn="ctr">
              <a:lnSpc>
                <a:spcPct val="90000"/>
              </a:lnSpc>
              <a:spcBef>
                <a:spcPts val="1000"/>
              </a:spcBef>
              <a:spcAft>
                <a:spcPts val="0"/>
              </a:spcAft>
              <a:buClr>
                <a:schemeClr val="dk1"/>
              </a:buClr>
              <a:buSzPts val="2400"/>
              <a:buNone/>
            </a:pPr>
            <a:r>
              <a:t/>
            </a:r>
            <a:endParaRPr>
              <a:solidFill>
                <a:srgbClr val="3F3F3F"/>
              </a:solidFill>
            </a:endParaRPr>
          </a:p>
        </p:txBody>
      </p:sp>
      <p:sp>
        <p:nvSpPr>
          <p:cNvPr id="946" name="Google Shape;946;p72"/>
          <p:cNvSpPr txBox="1"/>
          <p:nvPr/>
        </p:nvSpPr>
        <p:spPr>
          <a:xfrm>
            <a:off x="2298071" y="323828"/>
            <a:ext cx="7251827"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6000">
                <a:solidFill>
                  <a:schemeClr val="lt1"/>
                </a:solidFill>
                <a:latin typeface="Corben"/>
                <a:ea typeface="Corben"/>
                <a:cs typeface="Corben"/>
                <a:sym typeface="Corben"/>
              </a:rPr>
              <a:t>Harjoittele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73"/>
          <p:cNvSpPr txBox="1"/>
          <p:nvPr>
            <p:ph idx="1" type="body"/>
          </p:nvPr>
        </p:nvSpPr>
        <p:spPr>
          <a:xfrm>
            <a:off x="3682900" y="223401"/>
            <a:ext cx="8172300" cy="6160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b="1" lang="en-IE" sz="3200">
                <a:solidFill>
                  <a:srgbClr val="ED2A59"/>
                </a:solidFill>
              </a:rPr>
              <a:t>Kuinka matkapuhelimesi pystyy vastaamaan maailman ongelmiin ja haasteisiin?</a:t>
            </a:r>
            <a:endParaRPr b="1" sz="3200">
              <a:solidFill>
                <a:srgbClr val="ED2A59"/>
              </a:solidFill>
            </a:endParaRPr>
          </a:p>
          <a:p>
            <a:pPr indent="0" lvl="0" marL="0" rtl="0" algn="ctr">
              <a:lnSpc>
                <a:spcPct val="90000"/>
              </a:lnSpc>
              <a:spcBef>
                <a:spcPts val="0"/>
              </a:spcBef>
              <a:spcAft>
                <a:spcPts val="0"/>
              </a:spcAft>
              <a:buNone/>
            </a:pPr>
            <a:r>
              <a:rPr i="1" lang="en-IE">
                <a:solidFill>
                  <a:srgbClr val="ED2A59"/>
                </a:solidFill>
              </a:rPr>
              <a:t>Valitse yksi seuraavista (1-5)</a:t>
            </a:r>
            <a:endParaRPr i="1">
              <a:solidFill>
                <a:srgbClr val="ED2A59"/>
              </a:solidFill>
            </a:endParaRPr>
          </a:p>
          <a:p>
            <a:pPr indent="-457200" lvl="0" marL="457200" rtl="0" algn="l">
              <a:lnSpc>
                <a:spcPct val="90000"/>
              </a:lnSpc>
              <a:spcBef>
                <a:spcPts val="600"/>
              </a:spcBef>
              <a:spcAft>
                <a:spcPts val="0"/>
              </a:spcAft>
              <a:buClr>
                <a:srgbClr val="3F3F3F"/>
              </a:buClr>
              <a:buSzPts val="2400"/>
              <a:buFont typeface="Calibri"/>
              <a:buAutoNum type="arabicPeriod"/>
            </a:pPr>
            <a:r>
              <a:rPr b="1" lang="en-IE">
                <a:solidFill>
                  <a:srgbClr val="3F3F3F"/>
                </a:solidFill>
              </a:rPr>
              <a:t>Matkapuhelintutkimuksia </a:t>
            </a:r>
            <a:r>
              <a:rPr lang="en-IE">
                <a:solidFill>
                  <a:srgbClr val="3F3F3F"/>
                </a:solidFill>
              </a:rPr>
              <a:t>voidaan etäkäyttää ja kysyä haavoittuvilta ihmisiltä heidän tarpeitaan luotettavalla, tarkalla, nopealla ja edullisella tavalla</a:t>
            </a:r>
            <a:r>
              <a:rPr b="1" lang="en-IE">
                <a:solidFill>
                  <a:srgbClr val="3F3F3F"/>
                </a:solidFill>
              </a:rPr>
              <a:t> tietojen keräämiseksi laajamittaisesti…</a:t>
            </a:r>
            <a:r>
              <a:rPr i="1" lang="en-IE">
                <a:solidFill>
                  <a:srgbClr val="009FD8"/>
                </a:solidFill>
              </a:rPr>
              <a:t>Mitä paikallisia ongelmia tämä käytäntö voisi ratkaista paikallisyhteisöissäsi? Mitä tietoja tutkit? Miksi? Mitä kysymyksiä kysyt ja keneltä? Kuinka varmistat, että kyselyt olisivat saatavilla?</a:t>
            </a:r>
            <a:endParaRPr/>
          </a:p>
          <a:p>
            <a:pPr indent="-457200" lvl="0" marL="457200" rtl="0" algn="l">
              <a:lnSpc>
                <a:spcPct val="90000"/>
              </a:lnSpc>
              <a:spcBef>
                <a:spcPts val="1200"/>
              </a:spcBef>
              <a:spcAft>
                <a:spcPts val="0"/>
              </a:spcAft>
              <a:buClr>
                <a:srgbClr val="3F3F3F"/>
              </a:buClr>
              <a:buSzPts val="2400"/>
              <a:buFont typeface="Calibri"/>
              <a:buAutoNum type="arabicPeriod"/>
            </a:pPr>
            <a:r>
              <a:rPr lang="en-IE">
                <a:solidFill>
                  <a:srgbClr val="3F3F3F"/>
                </a:solidFill>
              </a:rPr>
              <a:t>Matkapuhelimet taloushallinnon tai </a:t>
            </a:r>
            <a:r>
              <a:rPr b="1" lang="en-IE">
                <a:solidFill>
                  <a:srgbClr val="3F3F3F"/>
                </a:solidFill>
              </a:rPr>
              <a:t>tiedonhallinnan työkaluna</a:t>
            </a:r>
            <a:r>
              <a:rPr lang="en-IE">
                <a:solidFill>
                  <a:srgbClr val="3F3F3F"/>
                </a:solidFill>
              </a:rPr>
              <a:t>…</a:t>
            </a:r>
            <a:r>
              <a:rPr b="1" i="1" lang="en-IE">
                <a:solidFill>
                  <a:srgbClr val="3F3F3F"/>
                </a:solidFill>
              </a:rPr>
              <a:t> </a:t>
            </a:r>
            <a:r>
              <a:rPr i="1" lang="en-IE">
                <a:solidFill>
                  <a:srgbClr val="009FD8"/>
                </a:solidFill>
              </a:rPr>
              <a:t>Kuinka opettaisit </a:t>
            </a:r>
            <a:r>
              <a:rPr b="1" i="1" lang="en-IE">
                <a:solidFill>
                  <a:srgbClr val="009FD8"/>
                </a:solidFill>
              </a:rPr>
              <a:t>tiedon hallintaa </a:t>
            </a:r>
            <a:r>
              <a:rPr i="1" lang="en-IE">
                <a:solidFill>
                  <a:srgbClr val="009FD8"/>
                </a:solidFill>
              </a:rPr>
              <a:t> parantamaan ruokailua ja ravintoa? Mitä digitaalisia työkaluja käyttäisit?</a:t>
            </a:r>
            <a:endParaRPr/>
          </a:p>
          <a:p>
            <a:pPr indent="0" lvl="0" marL="0" rtl="0" algn="l">
              <a:lnSpc>
                <a:spcPct val="90000"/>
              </a:lnSpc>
              <a:spcBef>
                <a:spcPts val="1600"/>
              </a:spcBef>
              <a:spcAft>
                <a:spcPts val="0"/>
              </a:spcAft>
              <a:buClr>
                <a:schemeClr val="dk1"/>
              </a:buClr>
              <a:buSzPts val="2400"/>
              <a:buNone/>
            </a:pPr>
            <a:r>
              <a:rPr b="1" i="1" lang="en-IE">
                <a:solidFill>
                  <a:srgbClr val="009FD8"/>
                </a:solidFill>
              </a:rPr>
              <a:t>Talouden hallintaa</a:t>
            </a:r>
            <a:r>
              <a:rPr i="1" lang="en-IE">
                <a:solidFill>
                  <a:srgbClr val="009FD8"/>
                </a:solidFill>
              </a:rPr>
              <a:t> varten on keksittävä tapa, jolla varmistaa, että haavoittuvilla ihmisillä on mahdollisuus esim. säästää... Mitä </a:t>
            </a:r>
            <a:r>
              <a:rPr i="1" lang="en-IE">
                <a:solidFill>
                  <a:srgbClr val="009FD8"/>
                </a:solidFill>
              </a:rPr>
              <a:t>erityisesti</a:t>
            </a:r>
            <a:r>
              <a:rPr i="1" lang="en-IE">
                <a:solidFill>
                  <a:srgbClr val="009FD8"/>
                </a:solidFill>
              </a:rPr>
              <a:t> haluaisit  parantaa ja miten? Mieti, kuinka Blockchain tekisi siitä turvallisen?</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pic>
        <p:nvPicPr>
          <p:cNvPr descr="A picture containing text&#10;&#10;Description automatically generated" id="952" name="Google Shape;952;p73"/>
          <p:cNvPicPr preferRelativeResize="0"/>
          <p:nvPr/>
        </p:nvPicPr>
        <p:blipFill rotWithShape="1">
          <a:blip r:embed="rId3">
            <a:alphaModFix/>
          </a:blip>
          <a:srcRect b="0" l="3622" r="0" t="1294"/>
          <a:stretch/>
        </p:blipFill>
        <p:spPr>
          <a:xfrm>
            <a:off x="0" y="990599"/>
            <a:ext cx="3547779" cy="50863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74"/>
          <p:cNvSpPr txBox="1"/>
          <p:nvPr>
            <p:ph idx="1" type="body"/>
          </p:nvPr>
        </p:nvSpPr>
        <p:spPr>
          <a:xfrm>
            <a:off x="3682896" y="432947"/>
            <a:ext cx="8172428" cy="520651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3200"/>
              <a:buNone/>
            </a:pPr>
            <a:r>
              <a:rPr b="1" lang="en-IE" sz="3200">
                <a:solidFill>
                  <a:srgbClr val="ED2A59"/>
                </a:solidFill>
              </a:rPr>
              <a:t>Kuinka matkapuhelimesi pystyy vastaamaan maailman ongelmiin ja haasteisiin?</a:t>
            </a:r>
            <a:r>
              <a:rPr b="1" lang="en-IE" sz="3200">
                <a:solidFill>
                  <a:srgbClr val="ED2A59"/>
                </a:solidFill>
              </a:rPr>
              <a:t> </a:t>
            </a:r>
            <a:endParaRPr/>
          </a:p>
          <a:p>
            <a:pPr indent="0" lvl="0" marL="0" rtl="0" algn="ctr">
              <a:spcBef>
                <a:spcPts val="0"/>
              </a:spcBef>
              <a:spcAft>
                <a:spcPts val="0"/>
              </a:spcAft>
              <a:buClr>
                <a:schemeClr val="dk1"/>
              </a:buClr>
              <a:buSzPts val="1100"/>
              <a:buFont typeface="Arial"/>
              <a:buNone/>
            </a:pPr>
            <a:r>
              <a:rPr i="1" lang="en-IE">
                <a:solidFill>
                  <a:srgbClr val="ED2A59"/>
                </a:solidFill>
              </a:rPr>
              <a:t>Valitse yksi seuraavista</a:t>
            </a:r>
            <a:endParaRPr/>
          </a:p>
          <a:p>
            <a:pPr indent="0" lvl="0" marL="0" rtl="0" algn="ctr">
              <a:lnSpc>
                <a:spcPct val="90000"/>
              </a:lnSpc>
              <a:spcBef>
                <a:spcPts val="0"/>
              </a:spcBef>
              <a:spcAft>
                <a:spcPts val="0"/>
              </a:spcAft>
              <a:buClr>
                <a:schemeClr val="dk1"/>
              </a:buClr>
              <a:buSzPts val="2400"/>
              <a:buNone/>
            </a:pPr>
            <a:r>
              <a:t/>
            </a:r>
            <a:endParaRPr>
              <a:solidFill>
                <a:srgbClr val="3F3F3F"/>
              </a:solidFill>
            </a:endParaRPr>
          </a:p>
          <a:p>
            <a:pPr indent="-457200" lvl="0" marL="457200" rtl="0" algn="l">
              <a:lnSpc>
                <a:spcPct val="90000"/>
              </a:lnSpc>
              <a:spcBef>
                <a:spcPts val="600"/>
              </a:spcBef>
              <a:spcAft>
                <a:spcPts val="0"/>
              </a:spcAft>
              <a:buClr>
                <a:srgbClr val="3F3F3F"/>
              </a:buClr>
              <a:buSzPts val="2400"/>
              <a:buFont typeface="Calibri"/>
              <a:buAutoNum type="arabicPeriod" startAt="3"/>
            </a:pPr>
            <a:r>
              <a:rPr lang="en-IE">
                <a:solidFill>
                  <a:srgbClr val="3F3F3F"/>
                </a:solidFill>
              </a:rPr>
              <a:t>Antamaan ihmisille nopeammin mahdollisuuden saada </a:t>
            </a:r>
            <a:r>
              <a:rPr b="1" lang="en-IE">
                <a:solidFill>
                  <a:srgbClr val="3F3F3F"/>
                </a:solidFill>
              </a:rPr>
              <a:t>ravintoa </a:t>
            </a:r>
            <a:r>
              <a:rPr lang="en-IE">
                <a:solidFill>
                  <a:srgbClr val="3F3F3F"/>
                </a:solidFill>
              </a:rPr>
              <a:t>ja</a:t>
            </a:r>
            <a:r>
              <a:rPr b="1" lang="en-IE">
                <a:solidFill>
                  <a:srgbClr val="3F3F3F"/>
                </a:solidFill>
              </a:rPr>
              <a:t> nälän ratkaisuja </a:t>
            </a:r>
            <a:r>
              <a:rPr lang="en-IE">
                <a:solidFill>
                  <a:srgbClr val="3F3F3F"/>
                </a:solidFill>
              </a:rPr>
              <a:t>kriisiaikoina ...</a:t>
            </a:r>
            <a:r>
              <a:rPr i="1" lang="en-IE">
                <a:solidFill>
                  <a:srgbClr val="009FD8"/>
                </a:solidFill>
              </a:rPr>
              <a:t>Kuinka tekisit tämän? Kenet ottaisit mukaan? Mitä tekniikoita käyttäisit? Kuinka varmistaisit ratkaisusi?</a:t>
            </a:r>
            <a:endParaRPr/>
          </a:p>
          <a:p>
            <a:pPr indent="-457200" lvl="0" marL="457200" rtl="0" algn="l">
              <a:lnSpc>
                <a:spcPct val="90000"/>
              </a:lnSpc>
              <a:spcBef>
                <a:spcPts val="1200"/>
              </a:spcBef>
              <a:spcAft>
                <a:spcPts val="0"/>
              </a:spcAft>
              <a:buClr>
                <a:srgbClr val="3F3F3F"/>
              </a:buClr>
              <a:buSzPts val="2400"/>
              <a:buFont typeface="Calibri"/>
              <a:buAutoNum type="arabicPeriod" startAt="3"/>
            </a:pPr>
            <a:r>
              <a:rPr lang="en-IE">
                <a:solidFill>
                  <a:srgbClr val="3F3F3F"/>
                </a:solidFill>
              </a:rPr>
              <a:t>Valvoa ja hallita ruokajätteen </a:t>
            </a:r>
            <a:r>
              <a:rPr b="1" lang="en-IE">
                <a:solidFill>
                  <a:srgbClr val="3F3F3F"/>
                </a:solidFill>
              </a:rPr>
              <a:t>uudelleenjakoa</a:t>
            </a:r>
            <a:r>
              <a:rPr lang="en-IE">
                <a:solidFill>
                  <a:srgbClr val="3F3F3F"/>
                </a:solidFill>
              </a:rPr>
              <a:t>…</a:t>
            </a:r>
            <a:r>
              <a:rPr i="1" lang="en-IE">
                <a:solidFill>
                  <a:srgbClr val="009FD8"/>
                </a:solidFill>
              </a:rPr>
              <a:t>Kuinka tekisit tämän paikallisyhteisössäsi? Keitä ottaisit mukaan? Mitä tekniikoita käyttäisit?</a:t>
            </a:r>
            <a:endParaRPr/>
          </a:p>
          <a:p>
            <a:pPr indent="-457200" lvl="0" marL="457200" rtl="0" algn="l">
              <a:lnSpc>
                <a:spcPct val="90000"/>
              </a:lnSpc>
              <a:spcBef>
                <a:spcPts val="1200"/>
              </a:spcBef>
              <a:spcAft>
                <a:spcPts val="0"/>
              </a:spcAft>
              <a:buClr>
                <a:srgbClr val="3F3F3F"/>
              </a:buClr>
              <a:buSzPts val="2400"/>
              <a:buFont typeface="Calibri"/>
              <a:buAutoNum type="arabicPeriod" startAt="3"/>
            </a:pPr>
            <a:r>
              <a:rPr b="1" i="0" lang="en-IE" sz="2400">
                <a:solidFill>
                  <a:srgbClr val="3F3F3F"/>
                </a:solidFill>
              </a:rPr>
              <a:t>Data Analyti</a:t>
            </a:r>
            <a:r>
              <a:rPr b="1" lang="en-IE">
                <a:solidFill>
                  <a:srgbClr val="3F3F3F"/>
                </a:solidFill>
              </a:rPr>
              <a:t>ikka</a:t>
            </a:r>
            <a:r>
              <a:rPr b="1" i="0" lang="en-IE" sz="2400">
                <a:solidFill>
                  <a:srgbClr val="3F3F3F"/>
                </a:solidFill>
              </a:rPr>
              <a:t> </a:t>
            </a:r>
            <a:r>
              <a:rPr lang="en-IE">
                <a:solidFill>
                  <a:srgbClr val="3F3F3F"/>
                </a:solidFill>
              </a:rPr>
              <a:t>ja uudet tietosovellusten lähteet mahdollistavat näyttöön perustuvan </a:t>
            </a:r>
            <a:r>
              <a:rPr b="1" i="1" lang="en-IE">
                <a:solidFill>
                  <a:srgbClr val="3F3F3F"/>
                </a:solidFill>
              </a:rPr>
              <a:t>päätöksenteon </a:t>
            </a:r>
            <a:r>
              <a:rPr lang="en-IE">
                <a:solidFill>
                  <a:srgbClr val="3F3F3F"/>
                </a:solidFill>
              </a:rPr>
              <a:t>varmistaaksemme, että tarjoamme tukea nopeammin ja tehokkaammin oikeudenmukaisessa yhteiskunnassa…</a:t>
            </a:r>
            <a:r>
              <a:rPr i="1" lang="en-IE">
                <a:solidFill>
                  <a:srgbClr val="009FD8"/>
                </a:solidFill>
              </a:rPr>
              <a:t>Kuinka tämä tehdään? Kuinka voit suorittaa tämän paikallis- yhteisöissäsi? Mihin asiaan haluaisisit vaikuttaa?</a:t>
            </a:r>
            <a:endParaRPr/>
          </a:p>
          <a:p>
            <a:pPr indent="-304800" lvl="0" marL="457200" rtl="0" algn="l">
              <a:lnSpc>
                <a:spcPct val="90000"/>
              </a:lnSpc>
              <a:spcBef>
                <a:spcPts val="1600"/>
              </a:spcBef>
              <a:spcAft>
                <a:spcPts val="0"/>
              </a:spcAft>
              <a:buClr>
                <a:schemeClr val="dk1"/>
              </a:buClr>
              <a:buSzPts val="2400"/>
              <a:buFont typeface="Calibri"/>
              <a:buNone/>
            </a:pPr>
            <a:r>
              <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pic>
        <p:nvPicPr>
          <p:cNvPr descr="A picture containing text&#10;&#10;Description automatically generated" id="958" name="Google Shape;958;p74"/>
          <p:cNvPicPr preferRelativeResize="0"/>
          <p:nvPr/>
        </p:nvPicPr>
        <p:blipFill rotWithShape="1">
          <a:blip r:embed="rId3">
            <a:alphaModFix/>
          </a:blip>
          <a:srcRect b="0" l="3622" r="0" t="1294"/>
          <a:stretch/>
        </p:blipFill>
        <p:spPr>
          <a:xfrm>
            <a:off x="0" y="990599"/>
            <a:ext cx="3547779" cy="50863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75"/>
          <p:cNvSpPr txBox="1"/>
          <p:nvPr>
            <p:ph idx="1" type="body"/>
          </p:nvPr>
        </p:nvSpPr>
        <p:spPr>
          <a:xfrm>
            <a:off x="622100" y="0"/>
            <a:ext cx="75690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7000"/>
              <a:buNone/>
            </a:pPr>
            <a:r>
              <a:rPr lang="en-IE">
                <a:solidFill>
                  <a:srgbClr val="ED2A59"/>
                </a:solidFill>
              </a:rPr>
              <a:t>Seuraava moduuli 3</a:t>
            </a:r>
            <a:r>
              <a:rPr lang="en-IE">
                <a:solidFill>
                  <a:srgbClr val="ED2A59"/>
                </a:solidFill>
              </a:rPr>
              <a:t> </a:t>
            </a:r>
            <a:endParaRPr/>
          </a:p>
        </p:txBody>
      </p:sp>
      <p:sp>
        <p:nvSpPr>
          <p:cNvPr id="964" name="Google Shape;964;p75"/>
          <p:cNvSpPr txBox="1"/>
          <p:nvPr>
            <p:ph idx="2" type="body"/>
          </p:nvPr>
        </p:nvSpPr>
        <p:spPr>
          <a:xfrm>
            <a:off x="2369925" y="2446375"/>
            <a:ext cx="82356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800"/>
              <a:buNone/>
            </a:pPr>
            <a:r>
              <a:rPr i="0" lang="en-IE" sz="2800">
                <a:solidFill>
                  <a:srgbClr val="3F3F3F"/>
                </a:solidFill>
              </a:rPr>
              <a:t>Kuinka soveltaa </a:t>
            </a:r>
            <a:r>
              <a:rPr b="1" i="0" lang="en-IE" sz="2800">
                <a:solidFill>
                  <a:srgbClr val="ED2A59"/>
                </a:solidFill>
              </a:rPr>
              <a:t>Design-ajattelua</a:t>
            </a:r>
            <a:r>
              <a:rPr i="0" lang="en-IE" sz="2800">
                <a:solidFill>
                  <a:srgbClr val="3F3F3F"/>
                </a:solidFill>
              </a:rPr>
              <a:t> </a:t>
            </a:r>
            <a:r>
              <a:rPr i="0" lang="en-IE" sz="2800">
                <a:solidFill>
                  <a:srgbClr val="ED2A59"/>
                </a:solidFill>
              </a:rPr>
              <a:t>(Think - Invent - Innovate)</a:t>
            </a:r>
            <a:r>
              <a:rPr i="0" lang="en-IE" sz="2800">
                <a:solidFill>
                  <a:srgbClr val="3F3F3F"/>
                </a:solidFill>
              </a:rPr>
              <a:t> ihmisten integroimiseksi, DSI-tekniikan mahdollisuudet ja strategia, jonka avulla voit muokata ideaasi, josta voi tulla YDSIn liiketoimintaa!!! </a:t>
            </a:r>
            <a:endParaRPr/>
          </a:p>
        </p:txBody>
      </p:sp>
      <p:sp>
        <p:nvSpPr>
          <p:cNvPr id="965" name="Google Shape;965;p75"/>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email</a:t>
            </a:r>
            <a:endParaRPr/>
          </a:p>
        </p:txBody>
      </p:sp>
      <p:sp>
        <p:nvSpPr>
          <p:cNvPr id="966" name="Google Shape;966;p75"/>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website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8"/>
          <p:cNvSpPr txBox="1"/>
          <p:nvPr>
            <p:ph idx="2" type="body"/>
          </p:nvPr>
        </p:nvSpPr>
        <p:spPr>
          <a:xfrm>
            <a:off x="7342359" y="1655705"/>
            <a:ext cx="4743000" cy="5058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400"/>
              <a:buNone/>
            </a:pPr>
            <a:r>
              <a:rPr b="1" lang="en-IE">
                <a:solidFill>
                  <a:srgbClr val="3F3F3F"/>
                </a:solidFill>
              </a:rPr>
              <a:t>The United Nations (UN) listasi 22 </a:t>
            </a:r>
            <a:r>
              <a:rPr b="1" lang="en-IE" u="sng">
                <a:solidFill>
                  <a:srgbClr val="3F3F3F"/>
                </a:solidFill>
                <a:hlinkClick r:id="rId3">
                  <a:extLst>
                    <a:ext uri="{A12FA001-AC4F-418D-AE19-62706E023703}">
                      <ahyp:hlinkClr val="tx"/>
                    </a:ext>
                  </a:extLst>
                </a:hlinkClick>
              </a:rPr>
              <a:t>Global Issues </a:t>
            </a:r>
            <a:r>
              <a:rPr lang="en-IE">
                <a:solidFill>
                  <a:srgbClr val="3F3F3F"/>
                </a:solidFill>
              </a:rPr>
              <a:t>joista maailman kansalaisten tulisi olla tietoisia.</a:t>
            </a:r>
            <a:r>
              <a:rPr lang="en-IE">
                <a:solidFill>
                  <a:srgbClr val="3F3F3F"/>
                </a:solidFill>
              </a:rPr>
              <a:t> Tavoitteita on </a:t>
            </a:r>
            <a:r>
              <a:rPr lang="en-IE" u="sng">
                <a:solidFill>
                  <a:srgbClr val="3F3F3F"/>
                </a:solidFill>
                <a:hlinkClick r:id="rId4">
                  <a:extLst>
                    <a:ext uri="{A12FA001-AC4F-418D-AE19-62706E023703}">
                      <ahyp:hlinkClr val="tx"/>
                    </a:ext>
                  </a:extLst>
                </a:hlinkClick>
              </a:rPr>
              <a:t>17</a:t>
            </a:r>
            <a:r>
              <a:rPr lang="en-IE" u="sng">
                <a:solidFill>
                  <a:srgbClr val="0563C1"/>
                </a:solidFill>
                <a:hlinkClick r:id="rId5">
                  <a:extLst>
                    <a:ext uri="{A12FA001-AC4F-418D-AE19-62706E023703}">
                      <ahyp:hlinkClr val="tx"/>
                    </a:ext>
                  </a:extLst>
                </a:hlinkClick>
              </a:rPr>
              <a:t> </a:t>
            </a:r>
            <a:r>
              <a:rPr lang="en-IE" u="sng">
                <a:solidFill>
                  <a:srgbClr val="3F3F3F"/>
                </a:solidFill>
                <a:hlinkClick r:id="rId6">
                  <a:extLst>
                    <a:ext uri="{A12FA001-AC4F-418D-AE19-62706E023703}">
                      <ahyp:hlinkClr val="tx"/>
                    </a:ext>
                  </a:extLst>
                </a:hlinkClick>
              </a:rPr>
              <a:t>Goals </a:t>
            </a:r>
            <a:r>
              <a:rPr lang="en-IE"/>
              <a:t>kaikkien kehittyneiden ja kehittyvien maiden kiireellisenä toimintakehotuksena. Ne on saavutettava vuoteen 2030 mennessä, ja on tunnustettava, että köyhyyden ja muiden vaikeuksien lopettaminen voidaan saavuttaa vain parantamalla terveyttä, koulutusta, vähentämällä eriarvoisuutta talouskasvua vauhdittamalla - samalla kun meidän on puututtava ilmastonmuutokseen ja pyrittävä suojelemaan valtameriä ja metsiä.</a:t>
            </a:r>
            <a:endParaRPr/>
          </a:p>
        </p:txBody>
      </p:sp>
      <p:pic>
        <p:nvPicPr>
          <p:cNvPr descr="Article 24 - Education | United Nations Enable" id="447" name="Google Shape;447;p8"/>
          <p:cNvPicPr preferRelativeResize="0"/>
          <p:nvPr/>
        </p:nvPicPr>
        <p:blipFill rotWithShape="1">
          <a:blip r:embed="rId7">
            <a:alphaModFix/>
          </a:blip>
          <a:srcRect b="0" l="0" r="0" t="0"/>
          <a:stretch/>
        </p:blipFill>
        <p:spPr>
          <a:xfrm>
            <a:off x="7918836" y="81600"/>
            <a:ext cx="2887663" cy="814294"/>
          </a:xfrm>
          <a:prstGeom prst="rect">
            <a:avLst/>
          </a:prstGeom>
          <a:noFill/>
          <a:ln>
            <a:noFill/>
          </a:ln>
        </p:spPr>
      </p:pic>
      <p:pic>
        <p:nvPicPr>
          <p:cNvPr descr="Communications materials – United Nations Sustainable Development" id="448" name="Google Shape;448;p8"/>
          <p:cNvPicPr preferRelativeResize="0"/>
          <p:nvPr/>
        </p:nvPicPr>
        <p:blipFill rotWithShape="1">
          <a:blip r:embed="rId8">
            <a:alphaModFix/>
          </a:blip>
          <a:srcRect b="0" l="0" r="0" t="0"/>
          <a:stretch/>
        </p:blipFill>
        <p:spPr>
          <a:xfrm>
            <a:off x="1749542" y="684923"/>
            <a:ext cx="1337413" cy="1147949"/>
          </a:xfrm>
          <a:prstGeom prst="rect">
            <a:avLst/>
          </a:prstGeom>
          <a:noFill/>
          <a:ln>
            <a:noFill/>
          </a:ln>
        </p:spPr>
      </p:pic>
      <p:sp>
        <p:nvSpPr>
          <p:cNvPr id="449" name="Google Shape;449;p8"/>
          <p:cNvSpPr txBox="1"/>
          <p:nvPr>
            <p:ph idx="1" type="body"/>
          </p:nvPr>
        </p:nvSpPr>
        <p:spPr>
          <a:xfrm>
            <a:off x="7652108" y="958336"/>
            <a:ext cx="3981452" cy="697353"/>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lnSpc>
                <a:spcPct val="90000"/>
              </a:lnSpc>
              <a:spcBef>
                <a:spcPts val="0"/>
              </a:spcBef>
              <a:spcAft>
                <a:spcPts val="0"/>
              </a:spcAft>
              <a:buClr>
                <a:srgbClr val="009FD8"/>
              </a:buClr>
              <a:buSzPct val="100000"/>
              <a:buNone/>
            </a:pPr>
            <a:r>
              <a:rPr b="1" lang="en-IE">
                <a:solidFill>
                  <a:srgbClr val="009FD8"/>
                </a:solidFill>
              </a:rPr>
              <a:t>17 </a:t>
            </a:r>
            <a:r>
              <a:rPr b="1" lang="en-IE">
                <a:solidFill>
                  <a:srgbClr val="009FD8"/>
                </a:solidFill>
              </a:rPr>
              <a:t>Kiireelliset globaalit kysymykset</a:t>
            </a:r>
            <a:r>
              <a:rPr b="1" lang="en-IE">
                <a:solidFill>
                  <a:srgbClr val="009FD8"/>
                </a:solidFill>
              </a:rPr>
              <a:t> </a:t>
            </a:r>
            <a:endParaRPr/>
          </a:p>
        </p:txBody>
      </p:sp>
      <p:pic>
        <p:nvPicPr>
          <p:cNvPr id="450" name="Google Shape;450;p8"/>
          <p:cNvPicPr preferRelativeResize="0"/>
          <p:nvPr/>
        </p:nvPicPr>
        <p:blipFill rotWithShape="1">
          <a:blip r:embed="rId9">
            <a:alphaModFix/>
          </a:blip>
          <a:srcRect b="2830" l="-1" r="1309" t="0"/>
          <a:stretch/>
        </p:blipFill>
        <p:spPr>
          <a:xfrm>
            <a:off x="1315383" y="2261164"/>
            <a:ext cx="5203112" cy="25190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9"/>
          <p:cNvSpPr txBox="1"/>
          <p:nvPr>
            <p:ph idx="3" type="body"/>
          </p:nvPr>
        </p:nvSpPr>
        <p:spPr>
          <a:xfrm>
            <a:off x="360105" y="464165"/>
            <a:ext cx="8733600" cy="986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D2A59"/>
              </a:buClr>
              <a:buSzPts val="3600"/>
              <a:buNone/>
            </a:pPr>
            <a:r>
              <a:rPr b="1" lang="en-IE">
                <a:solidFill>
                  <a:srgbClr val="ED2A59"/>
                </a:solidFill>
              </a:rPr>
              <a:t>17 maailmanlaajuista ongelmaa ja tavoitetta</a:t>
            </a:r>
            <a:endParaRPr/>
          </a:p>
        </p:txBody>
      </p:sp>
      <p:pic>
        <p:nvPicPr>
          <p:cNvPr id="456" name="Google Shape;456;p9">
            <a:hlinkClick r:id="rId3"/>
          </p:cNvPr>
          <p:cNvPicPr preferRelativeResize="0"/>
          <p:nvPr/>
        </p:nvPicPr>
        <p:blipFill rotWithShape="1">
          <a:blip r:embed="rId4">
            <a:alphaModFix/>
          </a:blip>
          <a:srcRect b="0" l="0" r="0" t="0"/>
          <a:stretch/>
        </p:blipFill>
        <p:spPr>
          <a:xfrm>
            <a:off x="5268276" y="1560317"/>
            <a:ext cx="1751351" cy="1800000"/>
          </a:xfrm>
          <a:prstGeom prst="rect">
            <a:avLst/>
          </a:prstGeom>
          <a:noFill/>
          <a:ln>
            <a:noFill/>
          </a:ln>
        </p:spPr>
      </p:pic>
      <p:pic>
        <p:nvPicPr>
          <p:cNvPr id="457" name="Google Shape;457;p9">
            <a:hlinkClick r:id="rId5"/>
          </p:cNvPr>
          <p:cNvPicPr preferRelativeResize="0"/>
          <p:nvPr/>
        </p:nvPicPr>
        <p:blipFill rotWithShape="1">
          <a:blip r:embed="rId6">
            <a:alphaModFix/>
          </a:blip>
          <a:srcRect b="0" l="0" r="0" t="0"/>
          <a:stretch/>
        </p:blipFill>
        <p:spPr>
          <a:xfrm>
            <a:off x="7540618" y="1566350"/>
            <a:ext cx="1814173" cy="1800000"/>
          </a:xfrm>
          <a:prstGeom prst="rect">
            <a:avLst/>
          </a:prstGeom>
          <a:noFill/>
          <a:ln>
            <a:noFill/>
          </a:ln>
        </p:spPr>
      </p:pic>
      <p:pic>
        <p:nvPicPr>
          <p:cNvPr id="458" name="Google Shape;458;p9">
            <a:hlinkClick r:id="rId7"/>
          </p:cNvPr>
          <p:cNvPicPr preferRelativeResize="0"/>
          <p:nvPr/>
        </p:nvPicPr>
        <p:blipFill rotWithShape="1">
          <a:blip r:embed="rId8">
            <a:alphaModFix/>
          </a:blip>
          <a:srcRect b="0" l="0" r="0" t="0"/>
          <a:stretch/>
        </p:blipFill>
        <p:spPr>
          <a:xfrm>
            <a:off x="9875782" y="1560317"/>
            <a:ext cx="1778906" cy="1800000"/>
          </a:xfrm>
          <a:prstGeom prst="rect">
            <a:avLst/>
          </a:prstGeom>
          <a:noFill/>
          <a:ln>
            <a:noFill/>
          </a:ln>
        </p:spPr>
      </p:pic>
      <p:sp>
        <p:nvSpPr>
          <p:cNvPr id="459" name="Google Shape;459;p9"/>
          <p:cNvSpPr txBox="1"/>
          <p:nvPr/>
        </p:nvSpPr>
        <p:spPr>
          <a:xfrm>
            <a:off x="208805" y="3530112"/>
            <a:ext cx="2768400" cy="286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000">
                <a:solidFill>
                  <a:srgbClr val="E5233D"/>
                </a:solidFill>
                <a:latin typeface="Calibri"/>
                <a:ea typeface="Calibri"/>
                <a:cs typeface="Calibri"/>
                <a:sym typeface="Calibri"/>
              </a:rPr>
              <a:t>Köyhyys</a:t>
            </a:r>
            <a:r>
              <a:rPr lang="en-IE" sz="2000">
                <a:solidFill>
                  <a:srgbClr val="3F3F3F"/>
                </a:solidFill>
                <a:latin typeface="Calibri"/>
                <a:ea typeface="Calibri"/>
                <a:cs typeface="Calibri"/>
                <a:sym typeface="Calibri"/>
              </a:rPr>
              <a:t> pitää</a:t>
            </a:r>
            <a:r>
              <a:rPr b="1" lang="en-IE" sz="2000">
                <a:solidFill>
                  <a:srgbClr val="FF0000"/>
                </a:solidFill>
                <a:latin typeface="Calibri"/>
                <a:ea typeface="Calibri"/>
                <a:cs typeface="Calibri"/>
                <a:sym typeface="Calibri"/>
              </a:rPr>
              <a:t> </a:t>
            </a:r>
            <a:r>
              <a:rPr lang="en-IE" sz="2000">
                <a:solidFill>
                  <a:srgbClr val="3F3F3F"/>
                </a:solidFill>
                <a:latin typeface="Calibri"/>
                <a:ea typeface="Calibri"/>
                <a:cs typeface="Calibri"/>
                <a:sym typeface="Calibri"/>
              </a:rPr>
              <a:t>lopettaa sen kaikissa muodoissa: puhdasta vettä, ravitsevaa ruokaa, konfliktit, toimeentulon tai työpaikkojen puute, epätasa-arvo, huono koulutus, infrastruktuurin puute</a:t>
            </a:r>
            <a:endParaRPr/>
          </a:p>
        </p:txBody>
      </p:sp>
      <p:pic>
        <p:nvPicPr>
          <p:cNvPr id="460" name="Google Shape;460;p9">
            <a:hlinkClick r:id="rId9"/>
          </p:cNvPr>
          <p:cNvPicPr preferRelativeResize="0"/>
          <p:nvPr/>
        </p:nvPicPr>
        <p:blipFill rotWithShape="1">
          <a:blip r:embed="rId10">
            <a:alphaModFix/>
          </a:blip>
          <a:srcRect b="0" l="0" r="0" t="0"/>
          <a:stretch/>
        </p:blipFill>
        <p:spPr>
          <a:xfrm>
            <a:off x="730509" y="1527889"/>
            <a:ext cx="1822500" cy="1800000"/>
          </a:xfrm>
          <a:prstGeom prst="rect">
            <a:avLst/>
          </a:prstGeom>
          <a:noFill/>
          <a:ln>
            <a:noFill/>
          </a:ln>
        </p:spPr>
      </p:pic>
      <p:pic>
        <p:nvPicPr>
          <p:cNvPr id="461" name="Google Shape;461;p9">
            <a:hlinkClick r:id="rId11"/>
          </p:cNvPr>
          <p:cNvPicPr preferRelativeResize="0"/>
          <p:nvPr/>
        </p:nvPicPr>
        <p:blipFill rotWithShape="1">
          <a:blip r:embed="rId12">
            <a:alphaModFix/>
          </a:blip>
          <a:srcRect b="0" l="0" r="0" t="0"/>
          <a:stretch/>
        </p:blipFill>
        <p:spPr>
          <a:xfrm>
            <a:off x="3048001" y="1560317"/>
            <a:ext cx="1725283" cy="1800000"/>
          </a:xfrm>
          <a:prstGeom prst="rect">
            <a:avLst/>
          </a:prstGeom>
          <a:noFill/>
          <a:ln>
            <a:noFill/>
          </a:ln>
        </p:spPr>
      </p:pic>
      <p:sp>
        <p:nvSpPr>
          <p:cNvPr id="462" name="Google Shape;462;p9"/>
          <p:cNvSpPr txBox="1"/>
          <p:nvPr/>
        </p:nvSpPr>
        <p:spPr>
          <a:xfrm>
            <a:off x="2977132" y="3552668"/>
            <a:ext cx="2183400" cy="224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DDA73A"/>
                </a:solidFill>
                <a:latin typeface="Calibri"/>
                <a:ea typeface="Calibri"/>
                <a:cs typeface="Calibri"/>
                <a:sym typeface="Calibri"/>
              </a:rPr>
              <a:t>Nälkä </a:t>
            </a:r>
            <a:r>
              <a:rPr lang="en-IE" sz="2000">
                <a:solidFill>
                  <a:srgbClr val="3F3F3F"/>
                </a:solidFill>
                <a:latin typeface="Calibri"/>
                <a:ea typeface="Calibri"/>
                <a:cs typeface="Calibri"/>
                <a:sym typeface="Calibri"/>
              </a:rPr>
              <a:t>elintarviketurvan ja ravitsemuksen parantaminen sekä kestävän maatalouden edistäminen</a:t>
            </a:r>
            <a:endParaRPr/>
          </a:p>
        </p:txBody>
      </p:sp>
      <p:sp>
        <p:nvSpPr>
          <p:cNvPr id="463" name="Google Shape;463;p9"/>
          <p:cNvSpPr txBox="1"/>
          <p:nvPr/>
        </p:nvSpPr>
        <p:spPr>
          <a:xfrm>
            <a:off x="5145784" y="3590803"/>
            <a:ext cx="19005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4CA146"/>
                </a:solidFill>
                <a:latin typeface="Calibri"/>
                <a:ea typeface="Calibri"/>
                <a:cs typeface="Calibri"/>
                <a:sym typeface="Calibri"/>
              </a:rPr>
              <a:t>Hyvinvointi</a:t>
            </a:r>
            <a:endParaRPr b="1" sz="2000">
              <a:solidFill>
                <a:srgbClr val="4CA146"/>
              </a:solidFill>
              <a:latin typeface="Calibri"/>
              <a:ea typeface="Calibri"/>
              <a:cs typeface="Calibri"/>
              <a:sym typeface="Calibri"/>
            </a:endParaRPr>
          </a:p>
          <a:p>
            <a:pPr indent="0" lvl="0" marL="0" marR="0" rtl="0" algn="ctr">
              <a:spcBef>
                <a:spcPts val="0"/>
              </a:spcBef>
              <a:spcAft>
                <a:spcPts val="0"/>
              </a:spcAft>
              <a:buNone/>
            </a:pPr>
            <a:r>
              <a:rPr lang="en-IE" sz="2000">
                <a:solidFill>
                  <a:srgbClr val="3F3F3F"/>
                </a:solidFill>
                <a:latin typeface="Calibri"/>
                <a:ea typeface="Calibri"/>
                <a:cs typeface="Calibri"/>
                <a:sym typeface="Calibri"/>
              </a:rPr>
              <a:t>taata terveellinen elämä ja hyvinvointi kaiken ikäisille</a:t>
            </a:r>
            <a:endParaRPr/>
          </a:p>
        </p:txBody>
      </p:sp>
      <p:sp>
        <p:nvSpPr>
          <p:cNvPr id="464" name="Google Shape;464;p9"/>
          <p:cNvSpPr txBox="1"/>
          <p:nvPr/>
        </p:nvSpPr>
        <p:spPr>
          <a:xfrm>
            <a:off x="7421578" y="3590803"/>
            <a:ext cx="20523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C7212F"/>
                </a:solidFill>
                <a:latin typeface="Calibri"/>
                <a:ea typeface="Calibri"/>
                <a:cs typeface="Calibri"/>
                <a:sym typeface="Calibri"/>
              </a:rPr>
              <a:t>Koulutus</a:t>
            </a:r>
            <a:r>
              <a:rPr b="1" lang="en-IE" sz="2000">
                <a:solidFill>
                  <a:srgbClr val="FF0000"/>
                </a:solidFill>
                <a:latin typeface="Calibri"/>
                <a:ea typeface="Calibri"/>
                <a:cs typeface="Calibri"/>
                <a:sym typeface="Calibri"/>
              </a:rPr>
              <a:t> </a:t>
            </a:r>
            <a:r>
              <a:rPr lang="en-IE" sz="2000">
                <a:solidFill>
                  <a:srgbClr val="3F3F3F"/>
                </a:solidFill>
                <a:latin typeface="Calibri"/>
                <a:ea typeface="Calibri"/>
                <a:cs typeface="Calibri"/>
                <a:sym typeface="Calibri"/>
              </a:rPr>
              <a:t>varmistaa osallistava ja oikeudenmukai- nen koulutus ja edistää elinikäisiä mahdollisuuksia kaikille</a:t>
            </a:r>
            <a:endParaRPr/>
          </a:p>
        </p:txBody>
      </p:sp>
      <p:sp>
        <p:nvSpPr>
          <p:cNvPr id="465" name="Google Shape;465;p9"/>
          <p:cNvSpPr txBox="1"/>
          <p:nvPr/>
        </p:nvSpPr>
        <p:spPr>
          <a:xfrm>
            <a:off x="9739109" y="3622085"/>
            <a:ext cx="20523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EF402D"/>
                </a:solidFill>
                <a:latin typeface="Calibri"/>
                <a:ea typeface="Calibri"/>
                <a:cs typeface="Calibri"/>
                <a:sym typeface="Calibri"/>
              </a:rPr>
              <a:t>Tasa-arvo</a:t>
            </a:r>
            <a:r>
              <a:rPr b="1" lang="en-IE" sz="2000">
                <a:solidFill>
                  <a:srgbClr val="FF0000"/>
                </a:solidFill>
                <a:latin typeface="Calibri"/>
                <a:ea typeface="Calibri"/>
                <a:cs typeface="Calibri"/>
                <a:sym typeface="Calibri"/>
              </a:rPr>
              <a:t> </a:t>
            </a:r>
            <a:r>
              <a:rPr lang="en-IE" sz="2000">
                <a:solidFill>
                  <a:srgbClr val="3F3F3F"/>
                </a:solidFill>
                <a:latin typeface="Calibri"/>
                <a:ea typeface="Calibri"/>
                <a:cs typeface="Calibri"/>
                <a:sym typeface="Calibri"/>
              </a:rPr>
              <a:t>varmistaa sukupuolten tasa-arvo ja antaa kaikille naisille ja tytöille vaikutusmahdol- lisuudet</a:t>
            </a:r>
            <a:endParaRPr/>
          </a:p>
        </p:txBody>
      </p:sp>
      <p:pic>
        <p:nvPicPr>
          <p:cNvPr descr="Article 24 - Education | United Nations Enable" id="466" name="Google Shape;466;p9"/>
          <p:cNvPicPr preferRelativeResize="0"/>
          <p:nvPr/>
        </p:nvPicPr>
        <p:blipFill rotWithShape="1">
          <a:blip r:embed="rId13">
            <a:alphaModFix/>
          </a:blip>
          <a:srcRect b="0" l="0" r="0" t="0"/>
          <a:stretch/>
        </p:blipFill>
        <p:spPr>
          <a:xfrm>
            <a:off x="9173143" y="343581"/>
            <a:ext cx="2887663" cy="814294"/>
          </a:xfrm>
          <a:prstGeom prst="rect">
            <a:avLst/>
          </a:prstGeom>
          <a:noFill/>
          <a:ln>
            <a:noFill/>
          </a:ln>
        </p:spPr>
      </p:pic>
      <p:sp>
        <p:nvSpPr>
          <p:cNvPr id="467" name="Google Shape;467;p9"/>
          <p:cNvSpPr txBox="1"/>
          <p:nvPr/>
        </p:nvSpPr>
        <p:spPr>
          <a:xfrm>
            <a:off x="9093697" y="6181301"/>
            <a:ext cx="240420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u="sng">
                <a:solidFill>
                  <a:schemeClr val="dk1"/>
                </a:solidFill>
                <a:latin typeface="Calibri"/>
                <a:ea typeface="Calibri"/>
                <a:cs typeface="Calibri"/>
                <a:sym typeface="Calibri"/>
                <a:hlinkClick r:id="rId14">
                  <a:extLst>
                    <a:ext uri="{A12FA001-AC4F-418D-AE19-62706E023703}">
                      <ahyp:hlinkClr val="tx"/>
                    </a:ext>
                  </a:extLst>
                </a:hlinkClick>
              </a:rPr>
              <a:t>United Nations Goals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2020-04-01T16:37:27Z</dcterms:created>
  <dc:creator>Gillian Keane</dc:creator>
</cp:coreProperties>
</file>