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Lst>
  <p:sldSz cy="6858000" cx="12192000"/>
  <p:notesSz cx="6888150" cy="10020300"/>
  <p:embeddedFontLst>
    <p:embeddedFont>
      <p:font typeface="Roboto"/>
      <p:regular r:id="rId67"/>
      <p:bold r:id="rId68"/>
      <p:italic r:id="rId69"/>
      <p:boldItalic r:id="rId70"/>
    </p:embeddedFont>
    <p:embeddedFont>
      <p:font typeface="Corben"/>
      <p:bold r:id="rId71"/>
    </p:embeddedFont>
    <p:embeddedFont>
      <p:font typeface="Candara"/>
      <p:regular r:id="rId72"/>
      <p:bold r:id="rId73"/>
      <p:italic r:id="rId74"/>
      <p:boldItalic r:id="rId75"/>
    </p:embeddedFont>
    <p:embeddedFont>
      <p:font typeface="Merriweather"/>
      <p:regular r:id="rId76"/>
      <p:bold r:id="rId77"/>
      <p:italic r:id="rId78"/>
      <p:boldItalic r:id="rId79"/>
    </p:embeddedFont>
    <p:embeddedFont>
      <p:font typeface="Century Gothic"/>
      <p:regular r:id="rId80"/>
      <p:bold r:id="rId81"/>
      <p:italic r:id="rId82"/>
      <p:boldItalic r:id="rId8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84" roundtripDataSignature="AMtx7mhpqsdl+3Ls9ajrokGaGMDKFhS9Lg=="/>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Orla Casey"/>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customschemas.google.com/relationships/presentationmetadata" Target="metadata"/><Relationship Id="rId83" Type="http://schemas.openxmlformats.org/officeDocument/2006/relationships/font" Target="fonts/CenturyGothic-boldItalic.fntdata"/><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CenturyGothic-regular.fntdata"/><Relationship Id="rId82" Type="http://schemas.openxmlformats.org/officeDocument/2006/relationships/font" Target="fonts/CenturyGothic-italic.fntdata"/><Relationship Id="rId81" Type="http://schemas.openxmlformats.org/officeDocument/2006/relationships/font" Target="fonts/CenturyGothic-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Candara-bold.fntdata"/><Relationship Id="rId72" Type="http://schemas.openxmlformats.org/officeDocument/2006/relationships/font" Target="fonts/Candara-regular.fntdata"/><Relationship Id="rId31" Type="http://schemas.openxmlformats.org/officeDocument/2006/relationships/slide" Target="slides/slide26.xml"/><Relationship Id="rId75" Type="http://schemas.openxmlformats.org/officeDocument/2006/relationships/font" Target="fonts/Candara-boldItalic.fntdata"/><Relationship Id="rId30" Type="http://schemas.openxmlformats.org/officeDocument/2006/relationships/slide" Target="slides/slide25.xml"/><Relationship Id="rId74" Type="http://schemas.openxmlformats.org/officeDocument/2006/relationships/font" Target="fonts/Candara-italic.fntdata"/><Relationship Id="rId33" Type="http://schemas.openxmlformats.org/officeDocument/2006/relationships/slide" Target="slides/slide28.xml"/><Relationship Id="rId77" Type="http://schemas.openxmlformats.org/officeDocument/2006/relationships/font" Target="fonts/Merriweather-bold.fntdata"/><Relationship Id="rId32" Type="http://schemas.openxmlformats.org/officeDocument/2006/relationships/slide" Target="slides/slide27.xml"/><Relationship Id="rId76" Type="http://schemas.openxmlformats.org/officeDocument/2006/relationships/font" Target="fonts/Merriweather-regular.fntdata"/><Relationship Id="rId35" Type="http://schemas.openxmlformats.org/officeDocument/2006/relationships/slide" Target="slides/slide30.xml"/><Relationship Id="rId79" Type="http://schemas.openxmlformats.org/officeDocument/2006/relationships/font" Target="fonts/Merriweather-boldItalic.fntdata"/><Relationship Id="rId34" Type="http://schemas.openxmlformats.org/officeDocument/2006/relationships/slide" Target="slides/slide29.xml"/><Relationship Id="rId78" Type="http://schemas.openxmlformats.org/officeDocument/2006/relationships/font" Target="fonts/Merriweather-italic.fntdata"/><Relationship Id="rId71" Type="http://schemas.openxmlformats.org/officeDocument/2006/relationships/font" Target="fonts/Corben-bold.fntdata"/><Relationship Id="rId70" Type="http://schemas.openxmlformats.org/officeDocument/2006/relationships/font" Target="fonts/Roboto-boldItalic.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font" Target="fonts/Roboto-bold.fntdata"/><Relationship Id="rId23" Type="http://schemas.openxmlformats.org/officeDocument/2006/relationships/slide" Target="slides/slide18.xml"/><Relationship Id="rId67" Type="http://schemas.openxmlformats.org/officeDocument/2006/relationships/font" Target="fonts/Roboto-regular.fntdata"/><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Roboto-italic.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1-03-29T06:01:18.839">
    <p:pos x="6710" y="926"/>
    <p:text>There is a really long web link of this Laura, can you put in a citation and a short link</p:text>
    <p:extLst>
      <p:ext uri="{C676402C-5697-4E1C-873F-D02D1690AC5C}">
        <p15:threadingInfo timeZoneBias="0"/>
      </p:ext>
      <p:ext uri="http://customooxmlschemas.google.com/">
        <go:slidesCustomData xmlns:go="http://customooxmlschemas.google.com/" commentPostId="AAAAMaXETsc"/>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1: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10: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10: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11: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11: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12: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12: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13: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13: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14: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14: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15: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15: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16: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16: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17: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17: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18: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18: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19: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19: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2: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2: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20: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20: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p21: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21: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22: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22: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23: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3: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24: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24: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25: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5: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26: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26: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27: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27: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28: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28: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p29: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29: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3: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3: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p30: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30: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p31: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31: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32: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32: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p33: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33: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p34: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34: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p35: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35: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p36: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36: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p37: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37: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p38: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38: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p39: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39: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4: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4: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p40: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40: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p41: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41: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p42: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42: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p43: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43: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p44: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44: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p45: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45: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p46: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46: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p47: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47: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p48: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48: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p49: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49: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5: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5: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p50: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50: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p51: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51: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p52: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52: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p53: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53: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p54: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54: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p55: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55: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p56: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56: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p57: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57: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p58: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58: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p59: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59: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6: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6: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p60: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60: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p61: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61: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7: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7: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8: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8: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9: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9: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p:cSld name="Cover Slide">
    <p:spTree>
      <p:nvGrpSpPr>
        <p:cNvPr id="11" name="Shape 11"/>
        <p:cNvGrpSpPr/>
        <p:nvPr/>
      </p:nvGrpSpPr>
      <p:grpSpPr>
        <a:xfrm>
          <a:off x="0" y="0"/>
          <a:ext cx="0" cy="0"/>
          <a:chOff x="0" y="0"/>
          <a:chExt cx="0" cy="0"/>
        </a:xfrm>
      </p:grpSpPr>
      <p:sp>
        <p:nvSpPr>
          <p:cNvPr id="12" name="Google Shape;12;p63"/>
          <p:cNvSpPr/>
          <p:nvPr/>
        </p:nvSpPr>
        <p:spPr>
          <a:xfrm flipH="1" rot="10800000">
            <a:off x="2166368" y="5734609"/>
            <a:ext cx="1108545" cy="986383"/>
          </a:xfrm>
          <a:prstGeom prst="rtTriangle">
            <a:avLst/>
          </a:prstGeom>
          <a:gradFill>
            <a:gsLst>
              <a:gs pos="0">
                <a:srgbClr val="A6377D"/>
              </a:gs>
              <a:gs pos="43000">
                <a:srgbClr val="A6377D"/>
              </a:gs>
              <a:gs pos="98000">
                <a:srgbClr val="703B75"/>
              </a:gs>
              <a:gs pos="100000">
                <a:srgbClr val="703B75"/>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 name="Google Shape;13;p63"/>
          <p:cNvSpPr/>
          <p:nvPr/>
        </p:nvSpPr>
        <p:spPr>
          <a:xfrm>
            <a:off x="349228" y="1131575"/>
            <a:ext cx="2498448" cy="3312306"/>
          </a:xfrm>
          <a:custGeom>
            <a:rect b="b" l="l" r="r" t="t"/>
            <a:pathLst>
              <a:path extrusionOk="0" h="3161043" w="2384351">
                <a:moveTo>
                  <a:pt x="1940230" y="0"/>
                </a:moveTo>
                <a:lnTo>
                  <a:pt x="1943692" y="3809"/>
                </a:lnTo>
                <a:cubicBezTo>
                  <a:pt x="2218981" y="337382"/>
                  <a:pt x="2384351" y="765030"/>
                  <a:pt x="2384351" y="1231303"/>
                </a:cubicBezTo>
                <a:cubicBezTo>
                  <a:pt x="2384351" y="2297069"/>
                  <a:pt x="1520377" y="3161043"/>
                  <a:pt x="454611" y="3161043"/>
                </a:cubicBezTo>
                <a:cubicBezTo>
                  <a:pt x="388001" y="3161043"/>
                  <a:pt x="322179" y="3157668"/>
                  <a:pt x="257306" y="3151080"/>
                </a:cubicBezTo>
                <a:lnTo>
                  <a:pt x="191994" y="3141113"/>
                </a:lnTo>
                <a:lnTo>
                  <a:pt x="177366" y="3110747"/>
                </a:lnTo>
                <a:cubicBezTo>
                  <a:pt x="63156" y="2840724"/>
                  <a:pt x="0" y="2543848"/>
                  <a:pt x="0" y="2232221"/>
                </a:cubicBezTo>
                <a:cubicBezTo>
                  <a:pt x="0" y="1141528"/>
                  <a:pt x="773659" y="231532"/>
                  <a:pt x="1802136" y="21075"/>
                </a:cubicBezTo>
                <a:lnTo>
                  <a:pt x="1940230" y="0"/>
                </a:lnTo>
                <a:close/>
              </a:path>
            </a:pathLst>
          </a:custGeom>
          <a:solidFill>
            <a:srgbClr val="703B7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 name="Google Shape;14;p63"/>
          <p:cNvSpPr/>
          <p:nvPr/>
        </p:nvSpPr>
        <p:spPr>
          <a:xfrm>
            <a:off x="550409" y="1105609"/>
            <a:ext cx="4528824" cy="4730005"/>
          </a:xfrm>
          <a:custGeom>
            <a:rect b="b" l="l" r="r" t="t"/>
            <a:pathLst>
              <a:path extrusionOk="0" h="4514000" w="4322006">
                <a:moveTo>
                  <a:pt x="2065006" y="0"/>
                </a:moveTo>
                <a:cubicBezTo>
                  <a:pt x="3311513" y="0"/>
                  <a:pt x="4322006" y="1010493"/>
                  <a:pt x="4322006" y="2257000"/>
                </a:cubicBezTo>
                <a:cubicBezTo>
                  <a:pt x="4322006" y="3503507"/>
                  <a:pt x="3311513" y="4514000"/>
                  <a:pt x="2065006" y="4514000"/>
                </a:cubicBezTo>
                <a:cubicBezTo>
                  <a:pt x="1208033" y="4514000"/>
                  <a:pt x="462612" y="4036384"/>
                  <a:pt x="80414" y="3332820"/>
                </a:cubicBezTo>
                <a:lnTo>
                  <a:pt x="0" y="3165892"/>
                </a:lnTo>
                <a:lnTo>
                  <a:pt x="65312" y="3175859"/>
                </a:lnTo>
                <a:cubicBezTo>
                  <a:pt x="130185" y="3182447"/>
                  <a:pt x="196007" y="3185822"/>
                  <a:pt x="262617" y="3185822"/>
                </a:cubicBezTo>
                <a:cubicBezTo>
                  <a:pt x="1328383" y="3185822"/>
                  <a:pt x="2192357" y="2321848"/>
                  <a:pt x="2192357" y="1256082"/>
                </a:cubicBezTo>
                <a:cubicBezTo>
                  <a:pt x="2192357" y="789809"/>
                  <a:pt x="2026987" y="362161"/>
                  <a:pt x="1751698" y="28588"/>
                </a:cubicBezTo>
                <a:lnTo>
                  <a:pt x="1748236" y="24779"/>
                </a:lnTo>
                <a:lnTo>
                  <a:pt x="1834241" y="11653"/>
                </a:lnTo>
                <a:cubicBezTo>
                  <a:pt x="1910115" y="3947"/>
                  <a:pt x="1987100" y="0"/>
                  <a:pt x="2065006" y="0"/>
                </a:cubicBezTo>
                <a:close/>
              </a:path>
            </a:pathLst>
          </a:custGeom>
          <a:solidFill>
            <a:srgbClr val="A6377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5" name="Google Shape;15;p63"/>
          <p:cNvSpPr/>
          <p:nvPr/>
        </p:nvSpPr>
        <p:spPr>
          <a:xfrm>
            <a:off x="13184" y="399716"/>
            <a:ext cx="2369119" cy="4023281"/>
          </a:xfrm>
          <a:custGeom>
            <a:rect b="b" l="l" r="r" t="t"/>
            <a:pathLst>
              <a:path extrusionOk="0" h="4023281" w="2369119">
                <a:moveTo>
                  <a:pt x="812410" y="0"/>
                </a:moveTo>
                <a:cubicBezTo>
                  <a:pt x="1370792" y="0"/>
                  <a:pt x="1876313" y="226329"/>
                  <a:pt x="2242238" y="592254"/>
                </a:cubicBezTo>
                <a:lnTo>
                  <a:pt x="2369119" y="731859"/>
                </a:lnTo>
                <a:lnTo>
                  <a:pt x="2224417" y="753942"/>
                </a:lnTo>
                <a:cubicBezTo>
                  <a:pt x="1146725" y="974470"/>
                  <a:pt x="336044" y="1928012"/>
                  <a:pt x="336044" y="3070897"/>
                </a:cubicBezTo>
                <a:cubicBezTo>
                  <a:pt x="336044" y="3397436"/>
                  <a:pt x="402223" y="3708518"/>
                  <a:pt x="521898" y="3991462"/>
                </a:cubicBezTo>
                <a:lnTo>
                  <a:pt x="537226" y="4023281"/>
                </a:lnTo>
                <a:lnTo>
                  <a:pt x="404889" y="4003084"/>
                </a:lnTo>
                <a:cubicBezTo>
                  <a:pt x="289710" y="3979515"/>
                  <a:pt x="178099" y="3946154"/>
                  <a:pt x="70962" y="3903907"/>
                </a:cubicBezTo>
                <a:lnTo>
                  <a:pt x="0" y="3872352"/>
                </a:lnTo>
                <a:lnTo>
                  <a:pt x="0" y="171104"/>
                </a:lnTo>
                <a:lnTo>
                  <a:pt x="25324" y="158905"/>
                </a:lnTo>
                <a:cubicBezTo>
                  <a:pt x="267243" y="56582"/>
                  <a:pt x="533219" y="0"/>
                  <a:pt x="812410" y="0"/>
                </a:cubicBezTo>
                <a:close/>
              </a:path>
            </a:pathLst>
          </a:cu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close up of a sign&#10;&#10;Description automatically generated" id="16" name="Google Shape;16;p63"/>
          <p:cNvPicPr preferRelativeResize="0"/>
          <p:nvPr/>
        </p:nvPicPr>
        <p:blipFill rotWithShape="1">
          <a:blip r:embed="rId2">
            <a:alphaModFix/>
          </a:blip>
          <a:srcRect b="0" l="0" r="0" t="0"/>
          <a:stretch/>
        </p:blipFill>
        <p:spPr>
          <a:xfrm>
            <a:off x="7673047" y="399716"/>
            <a:ext cx="4191000" cy="1270000"/>
          </a:xfrm>
          <a:prstGeom prst="rect">
            <a:avLst/>
          </a:prstGeom>
          <a:noFill/>
          <a:ln>
            <a:noFill/>
          </a:ln>
        </p:spPr>
      </p:pic>
      <p:sp>
        <p:nvSpPr>
          <p:cNvPr id="17" name="Google Shape;17;p63"/>
          <p:cNvSpPr txBox="1"/>
          <p:nvPr>
            <p:ph idx="1" type="body"/>
          </p:nvPr>
        </p:nvSpPr>
        <p:spPr>
          <a:xfrm>
            <a:off x="1152753" y="3630445"/>
            <a:ext cx="3195486" cy="73114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63"/>
          <p:cNvSpPr txBox="1"/>
          <p:nvPr>
            <p:ph idx="2" type="body"/>
          </p:nvPr>
        </p:nvSpPr>
        <p:spPr>
          <a:xfrm>
            <a:off x="1152753" y="2820869"/>
            <a:ext cx="3195485" cy="837258"/>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5000"/>
              <a:buNone/>
              <a:defRPr sz="5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 name="Google Shape;19;p63"/>
          <p:cNvSpPr txBox="1"/>
          <p:nvPr/>
        </p:nvSpPr>
        <p:spPr>
          <a:xfrm>
            <a:off x="9544272" y="6161631"/>
            <a:ext cx="2319775" cy="447214"/>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000"/>
              <a:buFont typeface="Calibri"/>
              <a:buNone/>
            </a:pPr>
            <a:r>
              <a:rPr b="0" lang="en-IE" sz="1000" u="none">
                <a:solidFill>
                  <a:schemeClr val="dk1"/>
                </a:solidFill>
                <a:latin typeface="Calibri"/>
                <a:ea typeface="Calibri"/>
                <a:cs typeface="Calibri"/>
                <a:sym typeface="Calibri"/>
              </a:rPr>
              <a:t> This programme has been funded with support from the European Commission </a:t>
            </a:r>
            <a:endParaRPr/>
          </a:p>
        </p:txBody>
      </p:sp>
      <p:pic>
        <p:nvPicPr>
          <p:cNvPr id="20" name="Google Shape;20;p63"/>
          <p:cNvPicPr preferRelativeResize="0"/>
          <p:nvPr/>
        </p:nvPicPr>
        <p:blipFill rotWithShape="1">
          <a:blip r:embed="rId3">
            <a:alphaModFix/>
          </a:blip>
          <a:srcRect b="0" l="0" r="0" t="0"/>
          <a:stretch/>
        </p:blipFill>
        <p:spPr>
          <a:xfrm>
            <a:off x="7890403" y="6161631"/>
            <a:ext cx="1625600" cy="461962"/>
          </a:xfrm>
          <a:prstGeom prst="rect">
            <a:avLst/>
          </a:prstGeom>
          <a:noFill/>
          <a:ln>
            <a:noFill/>
          </a:ln>
        </p:spPr>
      </p:pic>
      <p:sp>
        <p:nvSpPr>
          <p:cNvPr id="21" name="Google Shape;21;p63"/>
          <p:cNvSpPr/>
          <p:nvPr>
            <p:ph idx="3" type="pic"/>
          </p:nvPr>
        </p:nvSpPr>
        <p:spPr>
          <a:xfrm>
            <a:off x="12700" y="1935163"/>
            <a:ext cx="12179300" cy="364648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 name="Google Shape;22;p63"/>
          <p:cNvSpPr txBox="1"/>
          <p:nvPr/>
        </p:nvSpPr>
        <p:spPr>
          <a:xfrm>
            <a:off x="3481863" y="5916368"/>
            <a:ext cx="4005625" cy="625139"/>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lang="en-IE" sz="950">
                <a:solidFill>
                  <a:schemeClr val="dk1"/>
                </a:solidFill>
                <a:latin typeface="Calibri"/>
                <a:ea typeface="Calibri"/>
                <a:cs typeface="Calibri"/>
                <a:sym typeface="Calibri"/>
              </a:rPr>
              <a:t>This project has been funded with support from the European Commission. This publication [communication] reflects the views only of the author, and the Commission cannot be held responsible for any use, which may be made of the information contained therein 2019-2-UK01-KA205-062298</a:t>
            </a:r>
            <a:endParaRPr sz="950">
              <a:solidFill>
                <a:schemeClr val="dk1"/>
              </a:solidFill>
              <a:latin typeface="Calibri"/>
              <a:ea typeface="Calibri"/>
              <a:cs typeface="Calibri"/>
              <a:sym typeface="Calibri"/>
            </a:endParaRPr>
          </a:p>
          <a:p>
            <a:pPr indent="0" lvl="0" marL="0" marR="0" rtl="0" algn="just">
              <a:spcBef>
                <a:spcPts val="0"/>
              </a:spcBef>
              <a:spcAft>
                <a:spcPts val="0"/>
              </a:spcAft>
              <a:buNone/>
            </a:pPr>
            <a:r>
              <a:rPr lang="en-IE" sz="950">
                <a:solidFill>
                  <a:schemeClr val="dk1"/>
                </a:solidFill>
                <a:latin typeface="Calibri"/>
                <a:ea typeface="Calibri"/>
                <a:cs typeface="Calibri"/>
                <a:sym typeface="Calibri"/>
              </a:rPr>
              <a:t> </a:t>
            </a:r>
            <a:endParaRPr sz="950">
              <a:solidFill>
                <a:schemeClr val="dk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 white">
  <p:cSld name="Text slide - white">
    <p:spTree>
      <p:nvGrpSpPr>
        <p:cNvPr id="89" name="Shape 89"/>
        <p:cNvGrpSpPr/>
        <p:nvPr/>
      </p:nvGrpSpPr>
      <p:grpSpPr>
        <a:xfrm>
          <a:off x="0" y="0"/>
          <a:ext cx="0" cy="0"/>
          <a:chOff x="0" y="0"/>
          <a:chExt cx="0" cy="0"/>
        </a:xfrm>
      </p:grpSpPr>
      <p:sp>
        <p:nvSpPr>
          <p:cNvPr id="90" name="Google Shape;90;p72"/>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91" name="Google Shape;91;p72"/>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92" name="Google Shape;92;p72"/>
          <p:cNvSpPr/>
          <p:nvPr/>
        </p:nvSpPr>
        <p:spPr>
          <a:xfrm rot="-5400000">
            <a:off x="6531921" y="-2193604"/>
            <a:ext cx="3112971" cy="7500180"/>
          </a:xfrm>
          <a:custGeom>
            <a:rect b="b" l="l" r="r" t="t"/>
            <a:pathLst>
              <a:path extrusionOk="0" h="7500180" w="3112971">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 name="Google Shape;93;p72"/>
          <p:cNvSpPr txBox="1"/>
          <p:nvPr>
            <p:ph idx="1" type="body"/>
          </p:nvPr>
        </p:nvSpPr>
        <p:spPr>
          <a:xfrm>
            <a:off x="508178" y="3429000"/>
            <a:ext cx="10985483" cy="264477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 name="Google Shape;94;p72"/>
          <p:cNvSpPr txBox="1"/>
          <p:nvPr>
            <p:ph idx="2" type="body"/>
          </p:nvPr>
        </p:nvSpPr>
        <p:spPr>
          <a:xfrm>
            <a:off x="508178" y="867256"/>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photo - White 2">
  <p:cSld name="Text with photo - White 2">
    <p:spTree>
      <p:nvGrpSpPr>
        <p:cNvPr id="95" name="Shape 95"/>
        <p:cNvGrpSpPr/>
        <p:nvPr/>
      </p:nvGrpSpPr>
      <p:grpSpPr>
        <a:xfrm>
          <a:off x="0" y="0"/>
          <a:ext cx="0" cy="0"/>
          <a:chOff x="0" y="0"/>
          <a:chExt cx="0" cy="0"/>
        </a:xfrm>
      </p:grpSpPr>
      <p:sp>
        <p:nvSpPr>
          <p:cNvPr id="96" name="Google Shape;96;p73"/>
          <p:cNvSpPr/>
          <p:nvPr>
            <p:ph idx="2" type="pic"/>
          </p:nvPr>
        </p:nvSpPr>
        <p:spPr>
          <a:xfrm>
            <a:off x="7821613" y="760413"/>
            <a:ext cx="3333750" cy="53594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7" name="Google Shape;97;p73"/>
          <p:cNvSpPr/>
          <p:nvPr/>
        </p:nvSpPr>
        <p:spPr>
          <a:xfrm rot="-5400000">
            <a:off x="6079980" y="-1932455"/>
            <a:ext cx="4179567" cy="8044473"/>
          </a:xfrm>
          <a:custGeom>
            <a:rect b="b" l="l" r="r" t="t"/>
            <a:pathLst>
              <a:path extrusionOk="0" h="8044473" w="4179567">
                <a:moveTo>
                  <a:pt x="4179567" y="7050499"/>
                </a:moveTo>
                <a:lnTo>
                  <a:pt x="4179567" y="8044473"/>
                </a:lnTo>
                <a:lnTo>
                  <a:pt x="2410204" y="8044473"/>
                </a:lnTo>
                <a:lnTo>
                  <a:pt x="2294162" y="7991119"/>
                </a:lnTo>
                <a:cubicBezTo>
                  <a:pt x="1424931" y="7540428"/>
                  <a:pt x="730169" y="6822040"/>
                  <a:pt x="331333" y="5951883"/>
                </a:cubicBezTo>
                <a:lnTo>
                  <a:pt x="308377" y="5896805"/>
                </a:lnTo>
                <a:lnTo>
                  <a:pt x="1945244" y="5896805"/>
                </a:lnTo>
                <a:lnTo>
                  <a:pt x="1978965" y="5943538"/>
                </a:lnTo>
                <a:cubicBezTo>
                  <a:pt x="2458987" y="6548587"/>
                  <a:pt x="3190045" y="6962159"/>
                  <a:pt x="4024157" y="7043009"/>
                </a:cubicBezTo>
                <a:close/>
                <a:moveTo>
                  <a:pt x="4179567" y="0"/>
                </a:moveTo>
                <a:lnTo>
                  <a:pt x="4179567" y="1450935"/>
                </a:lnTo>
                <a:lnTo>
                  <a:pt x="4024157" y="1458426"/>
                </a:lnTo>
                <a:cubicBezTo>
                  <a:pt x="2819329" y="1575211"/>
                  <a:pt x="1829514" y="2386190"/>
                  <a:pt x="1500690" y="3465696"/>
                </a:cubicBezTo>
                <a:lnTo>
                  <a:pt x="1448157" y="3674108"/>
                </a:lnTo>
                <a:lnTo>
                  <a:pt x="0" y="3674108"/>
                </a:lnTo>
                <a:lnTo>
                  <a:pt x="4514" y="3637928"/>
                </a:lnTo>
                <a:cubicBezTo>
                  <a:pt x="292783" y="1715890"/>
                  <a:pt x="1925788" y="207986"/>
                  <a:pt x="3964626" y="10360"/>
                </a:cubicBez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8" name="Google Shape;98;p73"/>
          <p:cNvSpPr txBox="1"/>
          <p:nvPr>
            <p:ph idx="1" type="body"/>
          </p:nvPr>
        </p:nvSpPr>
        <p:spPr>
          <a:xfrm>
            <a:off x="508178" y="1915207"/>
            <a:ext cx="4461735" cy="415856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 name="Google Shape;99;p73"/>
          <p:cNvSpPr txBox="1"/>
          <p:nvPr>
            <p:ph idx="3" type="body"/>
          </p:nvPr>
        </p:nvSpPr>
        <p:spPr>
          <a:xfrm>
            <a:off x="508178" y="867256"/>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 name="Google Shape;100;p73"/>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101" name="Google Shape;101;p73"/>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Only Slide">
  <p:cSld name="1_Text Only Slide">
    <p:spTree>
      <p:nvGrpSpPr>
        <p:cNvPr id="102" name="Shape 102"/>
        <p:cNvGrpSpPr/>
        <p:nvPr/>
      </p:nvGrpSpPr>
      <p:grpSpPr>
        <a:xfrm>
          <a:off x="0" y="0"/>
          <a:ext cx="0" cy="0"/>
          <a:chOff x="0" y="0"/>
          <a:chExt cx="0" cy="0"/>
        </a:xfrm>
      </p:grpSpPr>
      <p:sp>
        <p:nvSpPr>
          <p:cNvPr id="103" name="Google Shape;103;p74"/>
          <p:cNvSpPr/>
          <p:nvPr/>
        </p:nvSpPr>
        <p:spPr>
          <a:xfrm>
            <a:off x="8946" y="0"/>
            <a:ext cx="12183054" cy="1702371"/>
          </a:xfrm>
          <a:prstGeom prst="rect">
            <a:avLst/>
          </a:prstGeom>
          <a:solidFill>
            <a:srgbClr val="A637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4" name="Google Shape;104;p74"/>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105" name="Google Shape;105;p74"/>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106" name="Google Shape;106;p74"/>
          <p:cNvSpPr txBox="1"/>
          <p:nvPr>
            <p:ph idx="1" type="body"/>
          </p:nvPr>
        </p:nvSpPr>
        <p:spPr>
          <a:xfrm>
            <a:off x="508178" y="2066306"/>
            <a:ext cx="11141516" cy="400746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 name="Google Shape;107;p74"/>
          <p:cNvSpPr txBox="1"/>
          <p:nvPr>
            <p:ph idx="2" type="body"/>
          </p:nvPr>
        </p:nvSpPr>
        <p:spPr>
          <a:xfrm>
            <a:off x="525242" y="617875"/>
            <a:ext cx="11141516"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rcle Photo with text - White BG">
  <p:cSld name="Circle Photo with text - White BG">
    <p:spTree>
      <p:nvGrpSpPr>
        <p:cNvPr id="108" name="Shape 108"/>
        <p:cNvGrpSpPr/>
        <p:nvPr/>
      </p:nvGrpSpPr>
      <p:grpSpPr>
        <a:xfrm>
          <a:off x="0" y="0"/>
          <a:ext cx="0" cy="0"/>
          <a:chOff x="0" y="0"/>
          <a:chExt cx="0" cy="0"/>
        </a:xfrm>
      </p:grpSpPr>
      <p:sp>
        <p:nvSpPr>
          <p:cNvPr id="109" name="Google Shape;109;p75"/>
          <p:cNvSpPr/>
          <p:nvPr/>
        </p:nvSpPr>
        <p:spPr>
          <a:xfrm>
            <a:off x="-2" y="-21688"/>
            <a:ext cx="6625533" cy="6879688"/>
          </a:xfrm>
          <a:custGeom>
            <a:rect b="b" l="l" r="r" t="t"/>
            <a:pathLst>
              <a:path extrusionOk="0" h="6785400" w="6534728">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07CA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0" name="Google Shape;110;p75"/>
          <p:cNvSpPr/>
          <p:nvPr>
            <p:ph idx="2" type="pic"/>
          </p:nvPr>
        </p:nvSpPr>
        <p:spPr>
          <a:xfrm>
            <a:off x="0" y="1057059"/>
            <a:ext cx="4672100" cy="4672100"/>
          </a:xfrm>
          <a:prstGeom prst="ellipse">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111" name="Google Shape;111;p75"/>
          <p:cNvCxnSpPr/>
          <p:nvPr/>
        </p:nvCxnSpPr>
        <p:spPr>
          <a:xfrm>
            <a:off x="11776518"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112" name="Google Shape;112;p75"/>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sp>
        <p:nvSpPr>
          <p:cNvPr id="113" name="Google Shape;113;p75"/>
          <p:cNvSpPr txBox="1"/>
          <p:nvPr>
            <p:ph idx="1" type="body"/>
          </p:nvPr>
        </p:nvSpPr>
        <p:spPr>
          <a:xfrm>
            <a:off x="6926354" y="1936387"/>
            <a:ext cx="4866430" cy="69735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 name="Google Shape;114;p75"/>
          <p:cNvSpPr txBox="1"/>
          <p:nvPr>
            <p:ph idx="3" type="body"/>
          </p:nvPr>
        </p:nvSpPr>
        <p:spPr>
          <a:xfrm>
            <a:off x="6926355" y="3136739"/>
            <a:ext cx="4866429" cy="259242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photos with text - pink">
  <p:cSld name="2 photos with text - pink">
    <p:spTree>
      <p:nvGrpSpPr>
        <p:cNvPr id="115" name="Shape 115"/>
        <p:cNvGrpSpPr/>
        <p:nvPr/>
      </p:nvGrpSpPr>
      <p:grpSpPr>
        <a:xfrm>
          <a:off x="0" y="0"/>
          <a:ext cx="0" cy="0"/>
          <a:chOff x="0" y="0"/>
          <a:chExt cx="0" cy="0"/>
        </a:xfrm>
      </p:grpSpPr>
      <p:sp>
        <p:nvSpPr>
          <p:cNvPr id="116" name="Google Shape;116;p76"/>
          <p:cNvSpPr/>
          <p:nvPr/>
        </p:nvSpPr>
        <p:spPr>
          <a:xfrm>
            <a:off x="0" y="0"/>
            <a:ext cx="12191999" cy="6879688"/>
          </a:xfrm>
          <a:prstGeom prst="rect">
            <a:avLst/>
          </a:prstGeom>
          <a:solidFill>
            <a:srgbClr val="ED2A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7" name="Google Shape;117;p76"/>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118" name="Google Shape;118;p76"/>
          <p:cNvCxnSpPr/>
          <p:nvPr/>
        </p:nvCxnSpPr>
        <p:spPr>
          <a:xfrm>
            <a:off x="386062" y="6472844"/>
            <a:ext cx="0" cy="398603"/>
          </a:xfrm>
          <a:prstGeom prst="straightConnector1">
            <a:avLst/>
          </a:prstGeom>
          <a:noFill/>
          <a:ln cap="flat" cmpd="sng" w="9525">
            <a:solidFill>
              <a:schemeClr val="lt1"/>
            </a:solidFill>
            <a:prstDash val="solid"/>
            <a:miter lim="800000"/>
            <a:headEnd len="sm" w="sm" type="none"/>
            <a:tailEnd len="sm" w="sm" type="none"/>
          </a:ln>
        </p:spPr>
      </p:cxnSp>
      <p:sp>
        <p:nvSpPr>
          <p:cNvPr id="119" name="Google Shape;119;p76"/>
          <p:cNvSpPr/>
          <p:nvPr>
            <p:ph idx="2" type="pic"/>
          </p:nvPr>
        </p:nvSpPr>
        <p:spPr>
          <a:xfrm>
            <a:off x="450941" y="0"/>
            <a:ext cx="3725862" cy="4208463"/>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0" name="Google Shape;120;p76"/>
          <p:cNvSpPr/>
          <p:nvPr>
            <p:ph idx="3" type="pic"/>
          </p:nvPr>
        </p:nvSpPr>
        <p:spPr>
          <a:xfrm>
            <a:off x="4844957" y="4208463"/>
            <a:ext cx="3725862" cy="2639639"/>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1" name="Google Shape;121;p76"/>
          <p:cNvSpPr txBox="1"/>
          <p:nvPr>
            <p:ph idx="1" type="body"/>
          </p:nvPr>
        </p:nvSpPr>
        <p:spPr>
          <a:xfrm>
            <a:off x="5062169" y="1084957"/>
            <a:ext cx="6502301"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2" name="Google Shape;122;p76"/>
          <p:cNvSpPr txBox="1"/>
          <p:nvPr>
            <p:ph idx="4" type="body"/>
          </p:nvPr>
        </p:nvSpPr>
        <p:spPr>
          <a:xfrm>
            <a:off x="5062171" y="2285309"/>
            <a:ext cx="6502300" cy="172624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rple Quote Bubble with Text">
  <p:cSld name="Purple Quote Bubble with Text">
    <p:spTree>
      <p:nvGrpSpPr>
        <p:cNvPr id="123" name="Shape 123"/>
        <p:cNvGrpSpPr/>
        <p:nvPr/>
      </p:nvGrpSpPr>
      <p:grpSpPr>
        <a:xfrm>
          <a:off x="0" y="0"/>
          <a:ext cx="0" cy="0"/>
          <a:chOff x="0" y="0"/>
          <a:chExt cx="0" cy="0"/>
        </a:xfrm>
      </p:grpSpPr>
      <p:sp>
        <p:nvSpPr>
          <p:cNvPr id="124" name="Google Shape;124;p77"/>
          <p:cNvSpPr/>
          <p:nvPr/>
        </p:nvSpPr>
        <p:spPr>
          <a:xfrm>
            <a:off x="16274" y="9384"/>
            <a:ext cx="2944302" cy="1365147"/>
          </a:xfrm>
          <a:custGeom>
            <a:rect b="b" l="l" r="r" t="t"/>
            <a:pathLst>
              <a:path extrusionOk="0" h="1365147" w="2944302">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5" name="Google Shape;125;p77"/>
          <p:cNvSpPr txBox="1"/>
          <p:nvPr>
            <p:ph idx="1" type="body"/>
          </p:nvPr>
        </p:nvSpPr>
        <p:spPr>
          <a:xfrm>
            <a:off x="365465" y="2699434"/>
            <a:ext cx="4763578" cy="327366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 name="Google Shape;126;p77"/>
          <p:cNvSpPr txBox="1"/>
          <p:nvPr>
            <p:ph idx="2" type="body"/>
          </p:nvPr>
        </p:nvSpPr>
        <p:spPr>
          <a:xfrm>
            <a:off x="365465" y="9384"/>
            <a:ext cx="4763578"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 name="Google Shape;127;p77"/>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128" name="Google Shape;128;p77"/>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grpSp>
        <p:nvGrpSpPr>
          <p:cNvPr id="129" name="Google Shape;129;p77"/>
          <p:cNvGrpSpPr/>
          <p:nvPr/>
        </p:nvGrpSpPr>
        <p:grpSpPr>
          <a:xfrm>
            <a:off x="5370791" y="706737"/>
            <a:ext cx="6112421" cy="5920067"/>
            <a:chOff x="585323" y="1281787"/>
            <a:chExt cx="4553837" cy="5406241"/>
          </a:xfrm>
        </p:grpSpPr>
        <p:sp>
          <p:nvSpPr>
            <p:cNvPr id="130" name="Google Shape;130;p77"/>
            <p:cNvSpPr/>
            <p:nvPr/>
          </p:nvSpPr>
          <p:spPr>
            <a:xfrm flipH="1" rot="10800000">
              <a:off x="2334784" y="5738382"/>
              <a:ext cx="1067258" cy="949646"/>
            </a:xfrm>
            <a:prstGeom prst="rtTriangle">
              <a:avLst/>
            </a:prstGeom>
            <a:gradFill>
              <a:gsLst>
                <a:gs pos="0">
                  <a:srgbClr val="A6377D"/>
                </a:gs>
                <a:gs pos="41000">
                  <a:srgbClr val="A6377D"/>
                </a:gs>
                <a:gs pos="98000">
                  <a:srgbClr val="703B75"/>
                </a:gs>
                <a:gs pos="100000">
                  <a:srgbClr val="703B75"/>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1" name="Google Shape;131;p77"/>
            <p:cNvSpPr/>
            <p:nvPr/>
          </p:nvSpPr>
          <p:spPr>
            <a:xfrm>
              <a:off x="585323" y="1281787"/>
              <a:ext cx="4553837" cy="4553839"/>
            </a:xfrm>
            <a:custGeom>
              <a:rect b="b" l="l" r="r" t="t"/>
              <a:pathLst>
                <a:path extrusionOk="0" h="4553839" w="4553837">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A6377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32" name="Google Shape;132;p77"/>
          <p:cNvSpPr txBox="1"/>
          <p:nvPr>
            <p:ph idx="3" type="body"/>
          </p:nvPr>
        </p:nvSpPr>
        <p:spPr>
          <a:xfrm>
            <a:off x="9947013" y="3832793"/>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 name="Google Shape;133;p77"/>
          <p:cNvSpPr txBox="1"/>
          <p:nvPr>
            <p:ph idx="4" type="body"/>
          </p:nvPr>
        </p:nvSpPr>
        <p:spPr>
          <a:xfrm>
            <a:off x="6706636" y="1173960"/>
            <a:ext cx="4025705" cy="3715819"/>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 name="Google Shape;134;p77"/>
          <p:cNvSpPr txBox="1"/>
          <p:nvPr>
            <p:ph idx="5" type="body"/>
          </p:nvPr>
        </p:nvSpPr>
        <p:spPr>
          <a:xfrm>
            <a:off x="6618220" y="976642"/>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Slide - Vertical - Blue">
  <p:cSld name="Text Only Slide - Vertical - Blue">
    <p:spTree>
      <p:nvGrpSpPr>
        <p:cNvPr id="135" name="Shape 135"/>
        <p:cNvGrpSpPr/>
        <p:nvPr/>
      </p:nvGrpSpPr>
      <p:grpSpPr>
        <a:xfrm>
          <a:off x="0" y="0"/>
          <a:ext cx="0" cy="0"/>
          <a:chOff x="0" y="0"/>
          <a:chExt cx="0" cy="0"/>
        </a:xfrm>
      </p:grpSpPr>
      <p:sp>
        <p:nvSpPr>
          <p:cNvPr id="136" name="Google Shape;136;p78"/>
          <p:cNvSpPr/>
          <p:nvPr/>
        </p:nvSpPr>
        <p:spPr>
          <a:xfrm>
            <a:off x="8946" y="0"/>
            <a:ext cx="3482399" cy="6879688"/>
          </a:xfrm>
          <a:prstGeom prst="rect">
            <a:avLst/>
          </a:pr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7" name="Google Shape;137;p78"/>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138" name="Google Shape;138;p78"/>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139" name="Google Shape;139;p78"/>
          <p:cNvSpPr txBox="1"/>
          <p:nvPr>
            <p:ph idx="1" type="body"/>
          </p:nvPr>
        </p:nvSpPr>
        <p:spPr>
          <a:xfrm>
            <a:off x="3966827" y="653500"/>
            <a:ext cx="7540362" cy="520651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 name="Google Shape;140;p78"/>
          <p:cNvSpPr txBox="1"/>
          <p:nvPr>
            <p:ph idx="2" type="body"/>
          </p:nvPr>
        </p:nvSpPr>
        <p:spPr>
          <a:xfrm>
            <a:off x="484428" y="653500"/>
            <a:ext cx="2852539" cy="520651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Slide - Blue">
  <p:cSld name="Text Only Slide - Blue">
    <p:spTree>
      <p:nvGrpSpPr>
        <p:cNvPr id="141" name="Shape 141"/>
        <p:cNvGrpSpPr/>
        <p:nvPr/>
      </p:nvGrpSpPr>
      <p:grpSpPr>
        <a:xfrm>
          <a:off x="0" y="0"/>
          <a:ext cx="0" cy="0"/>
          <a:chOff x="0" y="0"/>
          <a:chExt cx="0" cy="0"/>
        </a:xfrm>
      </p:grpSpPr>
      <p:sp>
        <p:nvSpPr>
          <p:cNvPr id="142" name="Google Shape;142;p79"/>
          <p:cNvSpPr/>
          <p:nvPr/>
        </p:nvSpPr>
        <p:spPr>
          <a:xfrm>
            <a:off x="8946" y="0"/>
            <a:ext cx="12183054" cy="1702371"/>
          </a:xfrm>
          <a:prstGeom prst="rect">
            <a:avLst/>
          </a:pr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3" name="Google Shape;143;p79"/>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144" name="Google Shape;144;p79"/>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145" name="Google Shape;145;p79"/>
          <p:cNvSpPr txBox="1"/>
          <p:nvPr>
            <p:ph idx="1" type="body"/>
          </p:nvPr>
        </p:nvSpPr>
        <p:spPr>
          <a:xfrm>
            <a:off x="508178" y="2066306"/>
            <a:ext cx="11141516" cy="400746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 name="Google Shape;146;p79"/>
          <p:cNvSpPr txBox="1"/>
          <p:nvPr>
            <p:ph idx="2" type="body"/>
          </p:nvPr>
        </p:nvSpPr>
        <p:spPr>
          <a:xfrm>
            <a:off x="525242" y="617875"/>
            <a:ext cx="11141516"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p:cSld name="Final Slide">
    <p:spTree>
      <p:nvGrpSpPr>
        <p:cNvPr id="147" name="Shape 147"/>
        <p:cNvGrpSpPr/>
        <p:nvPr/>
      </p:nvGrpSpPr>
      <p:grpSpPr>
        <a:xfrm>
          <a:off x="0" y="0"/>
          <a:ext cx="0" cy="0"/>
          <a:chOff x="0" y="0"/>
          <a:chExt cx="0" cy="0"/>
        </a:xfrm>
      </p:grpSpPr>
      <p:sp>
        <p:nvSpPr>
          <p:cNvPr id="148" name="Google Shape;148;p80"/>
          <p:cNvSpPr/>
          <p:nvPr/>
        </p:nvSpPr>
        <p:spPr>
          <a:xfrm>
            <a:off x="-12000" y="4445608"/>
            <a:ext cx="12204000" cy="2446440"/>
          </a:xfrm>
          <a:prstGeom prst="rect">
            <a:avLst/>
          </a:pr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76C6D3"/>
              </a:solidFill>
              <a:latin typeface="Calibri"/>
              <a:ea typeface="Calibri"/>
              <a:cs typeface="Calibri"/>
              <a:sym typeface="Calibri"/>
            </a:endParaRPr>
          </a:p>
        </p:txBody>
      </p:sp>
      <p:sp>
        <p:nvSpPr>
          <p:cNvPr id="149" name="Google Shape;149;p80"/>
          <p:cNvSpPr/>
          <p:nvPr/>
        </p:nvSpPr>
        <p:spPr>
          <a:xfrm>
            <a:off x="7950631" y="5704683"/>
            <a:ext cx="4241369" cy="75471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0" name="Google Shape;150;p80"/>
          <p:cNvSpPr/>
          <p:nvPr/>
        </p:nvSpPr>
        <p:spPr>
          <a:xfrm rot="10800000">
            <a:off x="-40269" y="13788"/>
            <a:ext cx="2353298" cy="5669875"/>
          </a:xfrm>
          <a:custGeom>
            <a:rect b="b" l="l" r="r" t="t"/>
            <a:pathLst>
              <a:path extrusionOk="0" h="7500180" w="3112971">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6BC6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1" name="Google Shape;151;p80"/>
          <p:cNvSpPr txBox="1"/>
          <p:nvPr>
            <p:ph idx="1" type="body"/>
          </p:nvPr>
        </p:nvSpPr>
        <p:spPr>
          <a:xfrm>
            <a:off x="1095577" y="984623"/>
            <a:ext cx="3878201" cy="13110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7000"/>
              <a:buNone/>
              <a:defRPr b="1" sz="7000">
                <a:solidFill>
                  <a:schemeClr val="dk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 name="Google Shape;152;p80"/>
          <p:cNvSpPr txBox="1"/>
          <p:nvPr>
            <p:ph idx="2" type="body"/>
          </p:nvPr>
        </p:nvSpPr>
        <p:spPr>
          <a:xfrm>
            <a:off x="3408060" y="1891610"/>
            <a:ext cx="1871803" cy="13110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5400"/>
              <a:buNone/>
              <a:defRPr b="0" i="1" sz="5400">
                <a:solidFill>
                  <a:schemeClr val="dk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World" id="153" name="Google Shape;153;p80"/>
          <p:cNvPicPr preferRelativeResize="0"/>
          <p:nvPr/>
        </p:nvPicPr>
        <p:blipFill rotWithShape="1">
          <a:blip r:embed="rId2">
            <a:alphaModFix/>
          </a:blip>
          <a:srcRect b="0" l="0" r="0" t="0"/>
          <a:stretch/>
        </p:blipFill>
        <p:spPr>
          <a:xfrm>
            <a:off x="1257866" y="5976997"/>
            <a:ext cx="331987" cy="331987"/>
          </a:xfrm>
          <a:prstGeom prst="rect">
            <a:avLst/>
          </a:prstGeom>
          <a:noFill/>
          <a:ln>
            <a:noFill/>
          </a:ln>
        </p:spPr>
      </p:pic>
      <p:sp>
        <p:nvSpPr>
          <p:cNvPr id="154" name="Google Shape;154;p80"/>
          <p:cNvSpPr txBox="1"/>
          <p:nvPr>
            <p:ph idx="3" type="body"/>
          </p:nvPr>
        </p:nvSpPr>
        <p:spPr>
          <a:xfrm>
            <a:off x="1740511" y="5351676"/>
            <a:ext cx="3658311" cy="3319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000"/>
              <a:buNone/>
              <a:defRPr sz="20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 name="Google Shape;155;p80"/>
          <p:cNvSpPr txBox="1"/>
          <p:nvPr>
            <p:ph idx="4" type="body"/>
          </p:nvPr>
        </p:nvSpPr>
        <p:spPr>
          <a:xfrm>
            <a:off x="1690204" y="5935107"/>
            <a:ext cx="3658311" cy="3668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000"/>
              <a:buNone/>
              <a:defRPr sz="20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Envelope" id="156" name="Google Shape;156;p80"/>
          <p:cNvPicPr preferRelativeResize="0"/>
          <p:nvPr/>
        </p:nvPicPr>
        <p:blipFill rotWithShape="1">
          <a:blip r:embed="rId3">
            <a:alphaModFix/>
          </a:blip>
          <a:srcRect b="0" l="0" r="0" t="0"/>
          <a:stretch/>
        </p:blipFill>
        <p:spPr>
          <a:xfrm>
            <a:off x="1257865" y="5351676"/>
            <a:ext cx="331988" cy="331988"/>
          </a:xfrm>
          <a:prstGeom prst="rect">
            <a:avLst/>
          </a:prstGeom>
          <a:noFill/>
          <a:ln>
            <a:noFill/>
          </a:ln>
        </p:spPr>
      </p:pic>
      <p:pic>
        <p:nvPicPr>
          <p:cNvPr descr="A close up of a sign&#10;&#10;Description automatically generated" id="157" name="Google Shape;157;p80"/>
          <p:cNvPicPr preferRelativeResize="0"/>
          <p:nvPr/>
        </p:nvPicPr>
        <p:blipFill rotWithShape="1">
          <a:blip r:embed="rId4">
            <a:alphaModFix/>
          </a:blip>
          <a:srcRect b="0" l="0" r="0" t="0"/>
          <a:stretch/>
        </p:blipFill>
        <p:spPr>
          <a:xfrm>
            <a:off x="7585518" y="1142393"/>
            <a:ext cx="4191000" cy="1270000"/>
          </a:xfrm>
          <a:prstGeom prst="rect">
            <a:avLst/>
          </a:prstGeom>
          <a:noFill/>
          <a:ln>
            <a:noFill/>
          </a:ln>
        </p:spPr>
      </p:pic>
      <p:sp>
        <p:nvSpPr>
          <p:cNvPr id="158" name="Google Shape;158;p80"/>
          <p:cNvSpPr txBox="1"/>
          <p:nvPr/>
        </p:nvSpPr>
        <p:spPr>
          <a:xfrm>
            <a:off x="9636480" y="5875713"/>
            <a:ext cx="2319775" cy="447214"/>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000"/>
              <a:buFont typeface="Calibri"/>
              <a:buNone/>
            </a:pPr>
            <a:r>
              <a:rPr lang="en-IE" sz="1000">
                <a:solidFill>
                  <a:schemeClr val="dk1"/>
                </a:solidFill>
                <a:latin typeface="Calibri"/>
                <a:ea typeface="Calibri"/>
                <a:cs typeface="Calibri"/>
                <a:sym typeface="Calibri"/>
              </a:rPr>
              <a:t> This programme has been funded with support from the European Commission </a:t>
            </a:r>
            <a:endParaRPr/>
          </a:p>
        </p:txBody>
      </p:sp>
      <p:pic>
        <p:nvPicPr>
          <p:cNvPr id="159" name="Google Shape;159;p80"/>
          <p:cNvPicPr preferRelativeResize="0"/>
          <p:nvPr/>
        </p:nvPicPr>
        <p:blipFill rotWithShape="1">
          <a:blip r:embed="rId5">
            <a:alphaModFix/>
          </a:blip>
          <a:srcRect b="0" l="0" r="0" t="0"/>
          <a:stretch/>
        </p:blipFill>
        <p:spPr>
          <a:xfrm>
            <a:off x="7982611" y="5875713"/>
            <a:ext cx="1625600" cy="461962"/>
          </a:xfrm>
          <a:prstGeom prst="rect">
            <a:avLst/>
          </a:prstGeom>
          <a:noFill/>
          <a:ln>
            <a:noFill/>
          </a:ln>
        </p:spPr>
      </p:pic>
      <p:sp>
        <p:nvSpPr>
          <p:cNvPr id="160" name="Google Shape;160;p80"/>
          <p:cNvSpPr txBox="1"/>
          <p:nvPr/>
        </p:nvSpPr>
        <p:spPr>
          <a:xfrm>
            <a:off x="7982611" y="4759353"/>
            <a:ext cx="4005625" cy="625139"/>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lang="en-IE" sz="950">
                <a:solidFill>
                  <a:schemeClr val="lt1"/>
                </a:solidFill>
                <a:latin typeface="Calibri"/>
                <a:ea typeface="Calibri"/>
                <a:cs typeface="Calibri"/>
                <a:sym typeface="Calibri"/>
              </a:rPr>
              <a:t>This project has been funded with support from the European Commission. This publication [communication] reflects the views only of the author, and the Commission cannot be held responsible for any use, which may be made of the information contained therein 2019-2-UK01-KA205-062298</a:t>
            </a:r>
            <a:endParaRPr sz="950">
              <a:solidFill>
                <a:schemeClr val="lt1"/>
              </a:solidFill>
              <a:latin typeface="Calibri"/>
              <a:ea typeface="Calibri"/>
              <a:cs typeface="Calibri"/>
              <a:sym typeface="Calibri"/>
            </a:endParaRPr>
          </a:p>
          <a:p>
            <a:pPr indent="0" lvl="0" marL="0" marR="0" rtl="0" algn="just">
              <a:spcBef>
                <a:spcPts val="0"/>
              </a:spcBef>
              <a:spcAft>
                <a:spcPts val="0"/>
              </a:spcAft>
              <a:buNone/>
            </a:pPr>
            <a:r>
              <a:rPr lang="en-IE" sz="950">
                <a:solidFill>
                  <a:schemeClr val="lt1"/>
                </a:solidFill>
                <a:latin typeface="Calibri"/>
                <a:ea typeface="Calibri"/>
                <a:cs typeface="Calibri"/>
                <a:sym typeface="Calibri"/>
              </a:rPr>
              <a:t> </a:t>
            </a:r>
            <a:endParaRPr sz="950">
              <a:solidFill>
                <a:schemeClr val="lt1"/>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nt Typeface &amp; Size">
  <p:cSld name="Font Typeface &amp; Size">
    <p:spTree>
      <p:nvGrpSpPr>
        <p:cNvPr id="161" name="Shape 161"/>
        <p:cNvGrpSpPr/>
        <p:nvPr/>
      </p:nvGrpSpPr>
      <p:grpSpPr>
        <a:xfrm>
          <a:off x="0" y="0"/>
          <a:ext cx="0" cy="0"/>
          <a:chOff x="0" y="0"/>
          <a:chExt cx="0" cy="0"/>
        </a:xfrm>
      </p:grpSpPr>
      <p:sp>
        <p:nvSpPr>
          <p:cNvPr id="162" name="Google Shape;162;p81"/>
          <p:cNvSpPr/>
          <p:nvPr/>
        </p:nvSpPr>
        <p:spPr>
          <a:xfrm>
            <a:off x="0" y="-2"/>
            <a:ext cx="12192000" cy="6858001"/>
          </a:xfrm>
          <a:prstGeom prst="rect">
            <a:avLst/>
          </a:prstGeom>
          <a:solidFill>
            <a:srgbClr val="A637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3" name="Google Shape;163;p81"/>
          <p:cNvSpPr/>
          <p:nvPr/>
        </p:nvSpPr>
        <p:spPr>
          <a:xfrm>
            <a:off x="424669" y="528535"/>
            <a:ext cx="6498645"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IE" sz="4400" u="none" strike="noStrike">
                <a:solidFill>
                  <a:schemeClr val="lt1"/>
                </a:solidFill>
                <a:latin typeface="Calibri"/>
                <a:ea typeface="Calibri"/>
                <a:cs typeface="Calibri"/>
                <a:sym typeface="Calibri"/>
              </a:rPr>
              <a:t>YDSI</a:t>
            </a:r>
            <a:endParaRPr/>
          </a:p>
          <a:p>
            <a:pPr indent="0" lvl="0" marL="0" marR="0" rtl="0" algn="l">
              <a:spcBef>
                <a:spcPts val="0"/>
              </a:spcBef>
              <a:spcAft>
                <a:spcPts val="0"/>
              </a:spcAft>
              <a:buNone/>
            </a:pPr>
            <a:r>
              <a:rPr b="0" i="0" lang="en-IE" sz="4400" u="none" strike="noStrike">
                <a:solidFill>
                  <a:schemeClr val="lt1"/>
                </a:solidFill>
                <a:latin typeface="Calibri"/>
                <a:ea typeface="Calibri"/>
                <a:cs typeface="Calibri"/>
                <a:sym typeface="Calibri"/>
              </a:rPr>
              <a:t>FONT TYPEFACE &amp; SIZE</a:t>
            </a:r>
            <a:endParaRPr sz="3600">
              <a:solidFill>
                <a:schemeClr val="lt1"/>
              </a:solidFill>
              <a:latin typeface="Calibri"/>
              <a:ea typeface="Calibri"/>
              <a:cs typeface="Calibri"/>
              <a:sym typeface="Calibri"/>
            </a:endParaRPr>
          </a:p>
        </p:txBody>
      </p:sp>
      <p:sp>
        <p:nvSpPr>
          <p:cNvPr id="164" name="Google Shape;164;p81"/>
          <p:cNvSpPr/>
          <p:nvPr/>
        </p:nvSpPr>
        <p:spPr>
          <a:xfrm>
            <a:off x="7347983" y="564843"/>
            <a:ext cx="4589207" cy="470898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IE" sz="3000" u="none" strike="noStrike">
                <a:solidFill>
                  <a:schemeClr val="lt1"/>
                </a:solidFill>
                <a:latin typeface="Calibri"/>
                <a:ea typeface="Calibri"/>
                <a:cs typeface="Calibri"/>
                <a:sym typeface="Calibri"/>
              </a:rPr>
              <a:t>PLEASE</a:t>
            </a:r>
            <a:r>
              <a:rPr b="0" i="0" lang="en-IE" sz="3000" u="none" strike="noStrike">
                <a:solidFill>
                  <a:schemeClr val="lt1"/>
                </a:solidFill>
                <a:latin typeface="Calibri"/>
                <a:ea typeface="Calibri"/>
                <a:cs typeface="Calibri"/>
                <a:sym typeface="Calibri"/>
              </a:rPr>
              <a:t> ENSURE TO KEEP FONTS AS PER THE LAYOUT</a:t>
            </a:r>
            <a:endParaRPr b="0" i="0" sz="3000" u="none" strike="noStrike">
              <a:solidFill>
                <a:schemeClr val="lt1"/>
              </a:solidFill>
              <a:latin typeface="Calibri"/>
              <a:ea typeface="Calibri"/>
              <a:cs typeface="Calibri"/>
              <a:sym typeface="Calibri"/>
            </a:endParaRPr>
          </a:p>
          <a:p>
            <a:pPr indent="0" lvl="0" marL="0" marR="0" rtl="0" algn="l">
              <a:spcBef>
                <a:spcPts val="0"/>
              </a:spcBef>
              <a:spcAft>
                <a:spcPts val="0"/>
              </a:spcAft>
              <a:buNone/>
            </a:pPr>
            <a:r>
              <a:t/>
            </a:r>
            <a:endParaRPr b="0" i="0" sz="3000" u="none" strike="noStrike">
              <a:solidFill>
                <a:schemeClr val="lt1"/>
              </a:solidFill>
              <a:latin typeface="Calibri"/>
              <a:ea typeface="Calibri"/>
              <a:cs typeface="Calibri"/>
              <a:sym typeface="Calibri"/>
            </a:endParaRPr>
          </a:p>
          <a:p>
            <a:pPr indent="0" lvl="0" marL="0" marR="0" rtl="0" algn="l">
              <a:spcBef>
                <a:spcPts val="0"/>
              </a:spcBef>
              <a:spcAft>
                <a:spcPts val="0"/>
              </a:spcAft>
              <a:buClr>
                <a:schemeClr val="dk1"/>
              </a:buClr>
              <a:buSzPts val="1100"/>
              <a:buFont typeface="Arial"/>
              <a:buNone/>
            </a:pPr>
            <a:r>
              <a:rPr b="0" i="0" lang="en-IE" sz="3000" u="none" strike="noStrike">
                <a:solidFill>
                  <a:schemeClr val="lt1"/>
                </a:solidFill>
                <a:latin typeface="Calibri"/>
                <a:ea typeface="Calibri"/>
                <a:cs typeface="Calibri"/>
                <a:sym typeface="Calibri"/>
              </a:rPr>
              <a:t>48 point </a:t>
            </a:r>
            <a:r>
              <a:rPr b="0" i="0" lang="en-IE" sz="3000" u="none" strike="noStrike">
                <a:solidFill>
                  <a:schemeClr val="lt1"/>
                </a:solidFill>
                <a:latin typeface="Calibri"/>
                <a:ea typeface="Calibri"/>
                <a:cs typeface="Calibri"/>
                <a:sym typeface="Calibri"/>
              </a:rPr>
              <a:t> -  </a:t>
            </a:r>
            <a:r>
              <a:rPr b="0" i="0" lang="en-IE" sz="3000" u="none" strike="noStrike">
                <a:solidFill>
                  <a:schemeClr val="lt1"/>
                </a:solidFill>
                <a:latin typeface="Calibri"/>
                <a:ea typeface="Calibri"/>
                <a:cs typeface="Calibri"/>
                <a:sym typeface="Calibri"/>
              </a:rPr>
              <a:t>Divider</a:t>
            </a:r>
            <a:r>
              <a:rPr b="0" i="0" lang="en-IE" sz="3000" u="none" strike="noStrike">
                <a:solidFill>
                  <a:schemeClr val="lt1"/>
                </a:solidFill>
                <a:latin typeface="Calibri"/>
                <a:ea typeface="Calibri"/>
                <a:cs typeface="Calibri"/>
                <a:sym typeface="Calibri"/>
              </a:rPr>
              <a:t> Slides</a:t>
            </a:r>
            <a:endParaRPr/>
          </a:p>
          <a:p>
            <a:pPr indent="0" lvl="0" marL="0" marR="0" rtl="0" algn="l">
              <a:spcBef>
                <a:spcPts val="0"/>
              </a:spcBef>
              <a:spcAft>
                <a:spcPts val="0"/>
              </a:spcAft>
              <a:buClr>
                <a:schemeClr val="dk1"/>
              </a:buClr>
              <a:buSzPts val="1100"/>
              <a:buFont typeface="Arial"/>
              <a:buNone/>
            </a:pPr>
            <a:r>
              <a:t/>
            </a:r>
            <a:endParaRPr b="1" sz="1000">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IE" sz="3000" u="none" strike="noStrike">
                <a:solidFill>
                  <a:schemeClr val="lt1"/>
                </a:solidFill>
                <a:latin typeface="Calibri"/>
                <a:ea typeface="Calibri"/>
                <a:cs typeface="Calibri"/>
                <a:sym typeface="Calibri"/>
              </a:rPr>
              <a:t>36 point</a:t>
            </a:r>
            <a:r>
              <a:rPr b="0" i="0" lang="en-IE" sz="3000" u="none" strike="noStrike">
                <a:solidFill>
                  <a:schemeClr val="lt1"/>
                </a:solidFill>
                <a:latin typeface="Calibri"/>
                <a:ea typeface="Calibri"/>
                <a:cs typeface="Calibri"/>
                <a:sym typeface="Calibri"/>
              </a:rPr>
              <a:t>  -  </a:t>
            </a:r>
            <a:r>
              <a:rPr b="0" i="0" lang="en-IE" sz="3000" u="none" strike="noStrike">
                <a:solidFill>
                  <a:schemeClr val="lt1"/>
                </a:solidFill>
                <a:latin typeface="Calibri"/>
                <a:ea typeface="Calibri"/>
                <a:cs typeface="Calibri"/>
                <a:sym typeface="Calibri"/>
              </a:rPr>
              <a:t>Title Heading</a:t>
            </a:r>
            <a:endParaRPr/>
          </a:p>
          <a:p>
            <a:pPr indent="0" lvl="0" marL="0" marR="0" rtl="0" algn="l">
              <a:lnSpc>
                <a:spcPct val="100000"/>
              </a:lnSpc>
              <a:spcBef>
                <a:spcPts val="0"/>
              </a:spcBef>
              <a:spcAft>
                <a:spcPts val="0"/>
              </a:spcAft>
              <a:buClr>
                <a:schemeClr val="dk1"/>
              </a:buClr>
              <a:buSzPts val="1100"/>
              <a:buFont typeface="Arial"/>
              <a:buNone/>
            </a:pPr>
            <a:r>
              <a:t/>
            </a:r>
            <a:endParaRPr b="0" i="0" sz="1000" u="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IE" sz="3000" u="none" strike="noStrike">
                <a:solidFill>
                  <a:schemeClr val="lt1"/>
                </a:solidFill>
                <a:latin typeface="Calibri"/>
                <a:ea typeface="Calibri"/>
                <a:cs typeface="Calibri"/>
                <a:sym typeface="Calibri"/>
              </a:rPr>
              <a:t>30 point</a:t>
            </a:r>
            <a:r>
              <a:rPr b="0" i="0" lang="en-IE" sz="3000" u="none" strike="noStrike">
                <a:solidFill>
                  <a:schemeClr val="lt1"/>
                </a:solidFill>
                <a:latin typeface="Calibri"/>
                <a:ea typeface="Calibri"/>
                <a:cs typeface="Calibri"/>
                <a:sym typeface="Calibri"/>
              </a:rPr>
              <a:t>  -  </a:t>
            </a:r>
            <a:r>
              <a:rPr b="0" i="0" lang="en-IE" sz="3000" u="none" strike="noStrike">
                <a:solidFill>
                  <a:schemeClr val="lt1"/>
                </a:solidFill>
                <a:latin typeface="Calibri"/>
                <a:ea typeface="Calibri"/>
                <a:cs typeface="Calibri"/>
                <a:sym typeface="Calibri"/>
              </a:rPr>
              <a:t>Sub-Titles</a:t>
            </a:r>
            <a:endParaRPr/>
          </a:p>
          <a:p>
            <a:pPr indent="0" lvl="0" marL="0" marR="0" rtl="0" algn="l">
              <a:lnSpc>
                <a:spcPct val="100000"/>
              </a:lnSpc>
              <a:spcBef>
                <a:spcPts val="0"/>
              </a:spcBef>
              <a:spcAft>
                <a:spcPts val="0"/>
              </a:spcAft>
              <a:buClr>
                <a:schemeClr val="dk1"/>
              </a:buClr>
              <a:buSzPts val="1100"/>
              <a:buFont typeface="Arial"/>
              <a:buNone/>
            </a:pPr>
            <a:r>
              <a:rPr b="0" i="0" lang="en-IE" sz="3000" u="none" strike="noStrike">
                <a:solidFill>
                  <a:schemeClr val="lt1"/>
                </a:solidFill>
                <a:latin typeface="Calibri"/>
                <a:ea typeface="Calibri"/>
                <a:cs typeface="Calibri"/>
                <a:sym typeface="Calibri"/>
              </a:rPr>
              <a:t>	</a:t>
            </a:r>
            <a:r>
              <a:rPr b="0" i="0" lang="en-IE" sz="3000" u="none" strike="noStrike">
                <a:solidFill>
                  <a:schemeClr val="lt1"/>
                </a:solidFill>
                <a:latin typeface="Calibri"/>
                <a:ea typeface="Calibri"/>
                <a:cs typeface="Calibri"/>
                <a:sym typeface="Calibri"/>
              </a:rPr>
              <a:t>       </a:t>
            </a:r>
            <a:r>
              <a:rPr b="0" i="0" lang="en-IE" sz="3000" u="none" strike="noStrike">
                <a:solidFill>
                  <a:schemeClr val="lt1"/>
                </a:solidFill>
                <a:latin typeface="Calibri"/>
                <a:ea typeface="Calibri"/>
                <a:cs typeface="Calibri"/>
                <a:sym typeface="Calibri"/>
              </a:rPr>
              <a:t>- Quotes	</a:t>
            </a:r>
            <a:endParaRPr/>
          </a:p>
          <a:p>
            <a:pPr indent="0" lvl="0" marL="0" marR="0" rtl="0" algn="l">
              <a:lnSpc>
                <a:spcPct val="100000"/>
              </a:lnSpc>
              <a:spcBef>
                <a:spcPts val="0"/>
              </a:spcBef>
              <a:spcAft>
                <a:spcPts val="0"/>
              </a:spcAft>
              <a:buClr>
                <a:schemeClr val="dk1"/>
              </a:buClr>
              <a:buSzPts val="1100"/>
              <a:buFont typeface="Arial"/>
              <a:buNone/>
            </a:pPr>
            <a:r>
              <a:t/>
            </a:r>
            <a:endParaRPr b="0" i="0" sz="1000" u="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IE" sz="3000" u="none" strike="noStrike">
                <a:solidFill>
                  <a:schemeClr val="lt1"/>
                </a:solidFill>
                <a:latin typeface="Calibri"/>
                <a:ea typeface="Calibri"/>
                <a:cs typeface="Calibri"/>
                <a:sym typeface="Calibri"/>
              </a:rPr>
              <a:t>24 point</a:t>
            </a:r>
            <a:r>
              <a:rPr b="0" i="0" lang="en-IE" sz="3000" u="none" strike="noStrike">
                <a:solidFill>
                  <a:schemeClr val="lt1"/>
                </a:solidFill>
                <a:latin typeface="Calibri"/>
                <a:ea typeface="Calibri"/>
                <a:cs typeface="Calibri"/>
                <a:sym typeface="Calibri"/>
              </a:rPr>
              <a:t>  -  Main </a:t>
            </a:r>
            <a:r>
              <a:rPr b="0" i="0" lang="en-IE" sz="3000" u="none" strike="noStrike">
                <a:solidFill>
                  <a:schemeClr val="lt1"/>
                </a:solidFill>
                <a:latin typeface="Calibri"/>
                <a:ea typeface="Calibri"/>
                <a:cs typeface="Calibri"/>
                <a:sym typeface="Calibri"/>
              </a:rPr>
              <a:t>Text Body </a:t>
            </a:r>
            <a:endParaRPr sz="3000">
              <a:solidFill>
                <a:schemeClr val="lt1"/>
              </a:solidFill>
              <a:latin typeface="Calibri"/>
              <a:ea typeface="Calibri"/>
              <a:cs typeface="Calibri"/>
              <a:sym typeface="Calibri"/>
            </a:endParaRPr>
          </a:p>
          <a:p>
            <a:pPr indent="0" lvl="0" marL="0" marR="0" rtl="0" algn="l">
              <a:spcBef>
                <a:spcPts val="0"/>
              </a:spcBef>
              <a:spcAft>
                <a:spcPts val="0"/>
              </a:spcAft>
              <a:buNone/>
            </a:pPr>
            <a:r>
              <a:t/>
            </a:r>
            <a:endParaRPr b="0" i="0" sz="3000" u="none" strike="noStrike">
              <a:solidFill>
                <a:schemeClr val="lt1"/>
              </a:solidFill>
              <a:latin typeface="Calibri"/>
              <a:ea typeface="Calibri"/>
              <a:cs typeface="Calibri"/>
              <a:sym typeface="Calibri"/>
            </a:endParaRPr>
          </a:p>
        </p:txBody>
      </p:sp>
      <p:sp>
        <p:nvSpPr>
          <p:cNvPr id="165" name="Google Shape;165;p81"/>
          <p:cNvSpPr/>
          <p:nvPr/>
        </p:nvSpPr>
        <p:spPr>
          <a:xfrm>
            <a:off x="424669" y="2883583"/>
            <a:ext cx="5489434" cy="212365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IE" sz="2400" u="none" strike="noStrike">
                <a:solidFill>
                  <a:schemeClr val="lt1"/>
                </a:solidFill>
                <a:latin typeface="Calibri"/>
                <a:ea typeface="Calibri"/>
                <a:cs typeface="Calibri"/>
                <a:sym typeface="Calibri"/>
              </a:rPr>
              <a:t>Please ensure to keep the font sizes set as per the slide layouts. The font used throughout the </a:t>
            </a:r>
            <a:r>
              <a:rPr b="1" i="0" lang="en-IE" sz="2400" u="none" strike="noStrike">
                <a:solidFill>
                  <a:schemeClr val="lt1"/>
                </a:solidFill>
                <a:latin typeface="Calibri"/>
                <a:ea typeface="Calibri"/>
                <a:cs typeface="Calibri"/>
                <a:sym typeface="Calibri"/>
              </a:rPr>
              <a:t>YDSI </a:t>
            </a:r>
            <a:r>
              <a:rPr b="0" i="0" lang="en-IE" sz="2400" u="none" strike="noStrike">
                <a:solidFill>
                  <a:schemeClr val="lt1"/>
                </a:solidFill>
                <a:latin typeface="Calibri"/>
                <a:ea typeface="Calibri"/>
                <a:cs typeface="Calibri"/>
                <a:sym typeface="Calibri"/>
              </a:rPr>
              <a:t>PowerPoint is….</a:t>
            </a:r>
            <a:endParaRPr b="0" i="0" sz="2400" u="none" strike="noStrike">
              <a:solidFill>
                <a:schemeClr val="lt1"/>
              </a:solidFill>
              <a:latin typeface="Calibri"/>
              <a:ea typeface="Calibri"/>
              <a:cs typeface="Calibri"/>
              <a:sym typeface="Calibri"/>
            </a:endParaRPr>
          </a:p>
          <a:p>
            <a:pPr indent="0" lvl="0" marL="0" marR="0" rtl="0" algn="l">
              <a:spcBef>
                <a:spcPts val="0"/>
              </a:spcBef>
              <a:spcAft>
                <a:spcPts val="0"/>
              </a:spcAft>
              <a:buNone/>
            </a:pPr>
            <a:r>
              <a:t/>
            </a:r>
            <a:endParaRPr b="0" i="0" sz="2400" u="none" strike="noStrike">
              <a:solidFill>
                <a:schemeClr val="lt1"/>
              </a:solidFill>
              <a:latin typeface="Calibri"/>
              <a:ea typeface="Calibri"/>
              <a:cs typeface="Calibri"/>
              <a:sym typeface="Calibri"/>
            </a:endParaRPr>
          </a:p>
          <a:p>
            <a:pPr indent="0" lvl="0" marL="0" marR="0" rtl="0" algn="l">
              <a:spcBef>
                <a:spcPts val="0"/>
              </a:spcBef>
              <a:spcAft>
                <a:spcPts val="0"/>
              </a:spcAft>
              <a:buNone/>
            </a:pPr>
            <a:r>
              <a:rPr b="1" i="1" lang="en-IE" sz="3600">
                <a:solidFill>
                  <a:schemeClr val="lt1"/>
                </a:solidFill>
                <a:latin typeface="Calibri"/>
                <a:ea typeface="Calibri"/>
                <a:cs typeface="Calibri"/>
                <a:sym typeface="Calibri"/>
              </a:rPr>
              <a:t>Calibri</a:t>
            </a:r>
            <a:endParaRPr sz="3600">
              <a:solidFill>
                <a:schemeClr val="lt1"/>
              </a:solidFill>
              <a:latin typeface="Calibri"/>
              <a:ea typeface="Calibri"/>
              <a:cs typeface="Calibri"/>
              <a:sym typeface="Calibri"/>
            </a:endParaRPr>
          </a:p>
        </p:txBody>
      </p:sp>
      <p:cxnSp>
        <p:nvCxnSpPr>
          <p:cNvPr id="166" name="Google Shape;166;p81"/>
          <p:cNvCxnSpPr/>
          <p:nvPr/>
        </p:nvCxnSpPr>
        <p:spPr>
          <a:xfrm>
            <a:off x="7098716" y="-1"/>
            <a:ext cx="0" cy="5540408"/>
          </a:xfrm>
          <a:prstGeom prst="straightConnector1">
            <a:avLst/>
          </a:prstGeom>
          <a:noFill/>
          <a:ln cap="flat" cmpd="sng" w="9525">
            <a:solidFill>
              <a:schemeClr val="lt1"/>
            </a:solidFill>
            <a:prstDash val="solid"/>
            <a:miter lim="800000"/>
            <a:headEnd len="sm" w="sm" type="none"/>
            <a:tailEnd len="sm" w="sm" type="none"/>
          </a:ln>
        </p:spPr>
      </p:cxnSp>
      <p:cxnSp>
        <p:nvCxnSpPr>
          <p:cNvPr id="167" name="Google Shape;167;p81"/>
          <p:cNvCxnSpPr/>
          <p:nvPr/>
        </p:nvCxnSpPr>
        <p:spPr>
          <a:xfrm rot="10800000">
            <a:off x="1" y="2503620"/>
            <a:ext cx="7098715" cy="0"/>
          </a:xfrm>
          <a:prstGeom prst="straightConnector1">
            <a:avLst/>
          </a:prstGeom>
          <a:noFill/>
          <a:ln cap="flat" cmpd="sng" w="9525">
            <a:solidFill>
              <a:schemeClr val="lt1"/>
            </a:solidFill>
            <a:prstDash val="solid"/>
            <a:miter lim="800000"/>
            <a:headEnd len="sm" w="sm" type="none"/>
            <a:tailEnd len="sm" w="sm" type="none"/>
          </a:ln>
        </p:spPr>
      </p:cxnSp>
      <p:sp>
        <p:nvSpPr>
          <p:cNvPr id="168" name="Google Shape;168;p81"/>
          <p:cNvSpPr/>
          <p:nvPr/>
        </p:nvSpPr>
        <p:spPr>
          <a:xfrm>
            <a:off x="0" y="5968370"/>
            <a:ext cx="1219200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E" sz="2400">
                <a:solidFill>
                  <a:schemeClr val="lt1"/>
                </a:solidFill>
                <a:latin typeface="Calibri"/>
                <a:ea typeface="Calibri"/>
                <a:cs typeface="Calibri"/>
                <a:sym typeface="Calibri"/>
              </a:rPr>
              <a:t>*** </a:t>
            </a:r>
            <a:r>
              <a:rPr b="1" lang="en-IE" sz="2400">
                <a:solidFill>
                  <a:schemeClr val="lt1"/>
                </a:solidFill>
                <a:latin typeface="Calibri"/>
                <a:ea typeface="Calibri"/>
                <a:cs typeface="Calibri"/>
                <a:sym typeface="Calibri"/>
              </a:rPr>
              <a:t>PLEASE DELETE THIS INSTRUCTION SLIDE BEFORE PRESENTING FINAL PRESENTATION </a:t>
            </a:r>
            <a:r>
              <a:rPr lang="en-IE" sz="2400">
                <a:solidFill>
                  <a:schemeClr val="lt1"/>
                </a:solidFill>
                <a:latin typeface="Calibri"/>
                <a:ea typeface="Calibri"/>
                <a:cs typeface="Calibri"/>
                <a:sym typeface="Calibri"/>
              </a:rPr>
              <a:t>*** </a:t>
            </a:r>
            <a:endParaRPr sz="2400">
              <a:solidFill>
                <a:schemeClr val="lt1"/>
              </a:solidFill>
              <a:latin typeface="Calibri"/>
              <a:ea typeface="Calibri"/>
              <a:cs typeface="Calibri"/>
              <a:sym typeface="Calibri"/>
            </a:endParaRPr>
          </a:p>
        </p:txBody>
      </p:sp>
      <p:cxnSp>
        <p:nvCxnSpPr>
          <p:cNvPr id="169" name="Google Shape;169;p81"/>
          <p:cNvCxnSpPr/>
          <p:nvPr/>
        </p:nvCxnSpPr>
        <p:spPr>
          <a:xfrm rot="10800000">
            <a:off x="2" y="5540407"/>
            <a:ext cx="12191998"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photo - White &amp; Yelllow">
  <p:cSld name="Text with photo - White &amp; Yelllow">
    <p:spTree>
      <p:nvGrpSpPr>
        <p:cNvPr id="23" name="Shape 23"/>
        <p:cNvGrpSpPr/>
        <p:nvPr/>
      </p:nvGrpSpPr>
      <p:grpSpPr>
        <a:xfrm>
          <a:off x="0" y="0"/>
          <a:ext cx="0" cy="0"/>
          <a:chOff x="0" y="0"/>
          <a:chExt cx="0" cy="0"/>
        </a:xfrm>
      </p:grpSpPr>
      <p:sp>
        <p:nvSpPr>
          <p:cNvPr id="24" name="Google Shape;24;p64"/>
          <p:cNvSpPr/>
          <p:nvPr/>
        </p:nvSpPr>
        <p:spPr>
          <a:xfrm>
            <a:off x="14068" y="0"/>
            <a:ext cx="12171179" cy="6879688"/>
          </a:xfrm>
          <a:prstGeom prst="rect">
            <a:avLst/>
          </a:pr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 name="Google Shape;25;p64"/>
          <p:cNvSpPr/>
          <p:nvPr/>
        </p:nvSpPr>
        <p:spPr>
          <a:xfrm>
            <a:off x="0" y="0"/>
            <a:ext cx="5661026" cy="68796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 name="Google Shape;26;p64"/>
          <p:cNvSpPr/>
          <p:nvPr>
            <p:ph idx="2" type="pic"/>
          </p:nvPr>
        </p:nvSpPr>
        <p:spPr>
          <a:xfrm>
            <a:off x="6530975" y="784225"/>
            <a:ext cx="3832225" cy="528955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 name="Google Shape;27;p64"/>
          <p:cNvSpPr/>
          <p:nvPr/>
        </p:nvSpPr>
        <p:spPr>
          <a:xfrm>
            <a:off x="9246786" y="1215933"/>
            <a:ext cx="2924393" cy="4426134"/>
          </a:xfrm>
          <a:custGeom>
            <a:rect b="b" l="l" r="r" t="t"/>
            <a:pathLst>
              <a:path extrusionOk="0" h="4426134" w="2924393">
                <a:moveTo>
                  <a:pt x="2318658" y="0"/>
                </a:moveTo>
                <a:cubicBezTo>
                  <a:pt x="2438711" y="0"/>
                  <a:pt x="2556632" y="8709"/>
                  <a:pt x="2671767" y="25500"/>
                </a:cubicBezTo>
                <a:lnTo>
                  <a:pt x="2924393" y="81070"/>
                </a:lnTo>
                <a:lnTo>
                  <a:pt x="2924393" y="900054"/>
                </a:lnTo>
                <a:lnTo>
                  <a:pt x="2829168" y="857635"/>
                </a:lnTo>
                <a:cubicBezTo>
                  <a:pt x="2655654" y="792330"/>
                  <a:pt x="2466609" y="756455"/>
                  <a:pt x="2268785" y="756455"/>
                </a:cubicBezTo>
                <a:cubicBezTo>
                  <a:pt x="1424738" y="756455"/>
                  <a:pt x="740502" y="1409531"/>
                  <a:pt x="740502" y="2215141"/>
                </a:cubicBezTo>
                <a:cubicBezTo>
                  <a:pt x="740502" y="3020751"/>
                  <a:pt x="1424738" y="3673827"/>
                  <a:pt x="2268785" y="3673827"/>
                </a:cubicBezTo>
                <a:cubicBezTo>
                  <a:pt x="2466609" y="3673827"/>
                  <a:pt x="2655654" y="3637953"/>
                  <a:pt x="2829168" y="3572648"/>
                </a:cubicBezTo>
                <a:lnTo>
                  <a:pt x="2924393" y="3530229"/>
                </a:lnTo>
                <a:lnTo>
                  <a:pt x="2924393" y="4345065"/>
                </a:lnTo>
                <a:lnTo>
                  <a:pt x="2671767" y="4400635"/>
                </a:lnTo>
                <a:cubicBezTo>
                  <a:pt x="2556632" y="4417426"/>
                  <a:pt x="2438711" y="4426134"/>
                  <a:pt x="2318658" y="4426134"/>
                </a:cubicBezTo>
                <a:cubicBezTo>
                  <a:pt x="1038099" y="4426134"/>
                  <a:pt x="0" y="3435310"/>
                  <a:pt x="0" y="2213067"/>
                </a:cubicBezTo>
                <a:cubicBezTo>
                  <a:pt x="0" y="990824"/>
                  <a:pt x="1038099" y="0"/>
                  <a:pt x="2318658" y="0"/>
                </a:cubicBezTo>
                <a:close/>
              </a:path>
            </a:pathLst>
          </a:cu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 name="Google Shape;28;p64"/>
          <p:cNvSpPr txBox="1"/>
          <p:nvPr>
            <p:ph idx="1" type="body"/>
          </p:nvPr>
        </p:nvSpPr>
        <p:spPr>
          <a:xfrm rot="-5400000">
            <a:off x="8591209" y="2587693"/>
            <a:ext cx="5805395" cy="132760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9000"/>
              <a:buNone/>
              <a:defRPr sz="9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 name="Google Shape;29;p64"/>
          <p:cNvSpPr txBox="1"/>
          <p:nvPr>
            <p:ph idx="3" type="body"/>
          </p:nvPr>
        </p:nvSpPr>
        <p:spPr>
          <a:xfrm>
            <a:off x="508178" y="1915207"/>
            <a:ext cx="4461735" cy="415856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64"/>
          <p:cNvSpPr txBox="1"/>
          <p:nvPr>
            <p:ph idx="4" type="body"/>
          </p:nvPr>
        </p:nvSpPr>
        <p:spPr>
          <a:xfrm>
            <a:off x="508178" y="867256"/>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64"/>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32" name="Google Shape;32;p64"/>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type="blank">
  <p:cSld name="BLANK">
    <p:spTree>
      <p:nvGrpSpPr>
        <p:cNvPr id="170" name="Shape 170"/>
        <p:cNvGrpSpPr/>
        <p:nvPr/>
      </p:nvGrpSpPr>
      <p:grpSpPr>
        <a:xfrm>
          <a:off x="0" y="0"/>
          <a:ext cx="0" cy="0"/>
          <a:chOff x="0" y="0"/>
          <a:chExt cx="0" cy="0"/>
        </a:xfrm>
      </p:grpSpPr>
      <p:sp>
        <p:nvSpPr>
          <p:cNvPr id="171" name="Google Shape;171;p82"/>
          <p:cNvSpPr/>
          <p:nvPr/>
        </p:nvSpPr>
        <p:spPr>
          <a:xfrm>
            <a:off x="0" y="0"/>
            <a:ext cx="12192000" cy="6858001"/>
          </a:xfrm>
          <a:prstGeom prst="rect">
            <a:avLst/>
          </a:pr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2" name="Google Shape;172;p82"/>
          <p:cNvSpPr/>
          <p:nvPr/>
        </p:nvSpPr>
        <p:spPr>
          <a:xfrm>
            <a:off x="586901" y="491138"/>
            <a:ext cx="4309564" cy="470898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Arial"/>
              <a:buNone/>
            </a:pPr>
            <a:r>
              <a:rPr lang="en-IE" sz="3600">
                <a:solidFill>
                  <a:schemeClr val="lt1"/>
                </a:solidFill>
                <a:latin typeface="Calibri"/>
                <a:ea typeface="Calibri"/>
                <a:cs typeface="Calibri"/>
                <a:sym typeface="Calibri"/>
              </a:rPr>
              <a:t>ICONS</a:t>
            </a:r>
            <a:r>
              <a:rPr lang="en-IE" sz="3600">
                <a:solidFill>
                  <a:schemeClr val="lt1"/>
                </a:solidFill>
                <a:latin typeface="Calibri"/>
                <a:ea typeface="Calibri"/>
                <a:cs typeface="Calibri"/>
                <a:sym typeface="Calibri"/>
              </a:rPr>
              <a:t> WHICH CAN BE USED WITHIN THE </a:t>
            </a:r>
            <a:r>
              <a:rPr b="1" lang="en-IE" sz="3600">
                <a:solidFill>
                  <a:schemeClr val="lt1"/>
                </a:solidFill>
                <a:latin typeface="Calibri"/>
                <a:ea typeface="Calibri"/>
                <a:cs typeface="Calibri"/>
                <a:sym typeface="Calibri"/>
              </a:rPr>
              <a:t>YDSI</a:t>
            </a:r>
            <a:endParaRPr/>
          </a:p>
          <a:p>
            <a:pPr indent="0" lvl="0" marL="0" marR="0" rtl="0" algn="l">
              <a:spcBef>
                <a:spcPts val="0"/>
              </a:spcBef>
              <a:spcAft>
                <a:spcPts val="0"/>
              </a:spcAft>
              <a:buClr>
                <a:schemeClr val="dk1"/>
              </a:buClr>
              <a:buSzPts val="1100"/>
              <a:buFont typeface="Arial"/>
              <a:buNone/>
            </a:pPr>
            <a:r>
              <a:rPr lang="en-IE" sz="3600">
                <a:solidFill>
                  <a:schemeClr val="lt1"/>
                </a:solidFill>
                <a:latin typeface="Calibri"/>
                <a:ea typeface="Calibri"/>
                <a:cs typeface="Calibri"/>
                <a:sym typeface="Calibri"/>
              </a:rPr>
              <a:t>POWERPOINT</a:t>
            </a:r>
            <a:endParaRPr/>
          </a:p>
          <a:p>
            <a:pPr indent="0" lvl="0" marL="0" marR="0" rtl="0" algn="l">
              <a:spcBef>
                <a:spcPts val="0"/>
              </a:spcBef>
              <a:spcAft>
                <a:spcPts val="0"/>
              </a:spcAft>
              <a:buClr>
                <a:schemeClr val="dk1"/>
              </a:buClr>
              <a:buSzPts val="1100"/>
              <a:buFont typeface="Arial"/>
              <a:buNone/>
            </a:pPr>
            <a:r>
              <a:t/>
            </a:r>
            <a:endParaRPr sz="3600">
              <a:solidFill>
                <a:schemeClr val="lt1"/>
              </a:solidFill>
              <a:latin typeface="Calibri"/>
              <a:ea typeface="Calibri"/>
              <a:cs typeface="Calibri"/>
              <a:sym typeface="Calibri"/>
            </a:endParaRPr>
          </a:p>
          <a:p>
            <a:pPr indent="0" lvl="0" marL="52388" marR="0" rtl="0" algn="l">
              <a:spcBef>
                <a:spcPts val="0"/>
              </a:spcBef>
              <a:spcAft>
                <a:spcPts val="0"/>
              </a:spcAft>
              <a:buClr>
                <a:schemeClr val="dk1"/>
              </a:buClr>
              <a:buSzPts val="900"/>
              <a:buFont typeface="Quattrocento Sans"/>
              <a:buNone/>
            </a:pPr>
            <a:r>
              <a:rPr i="1" lang="en-IE" sz="2400">
                <a:solidFill>
                  <a:schemeClr val="lt1"/>
                </a:solidFill>
                <a:latin typeface="Calibri"/>
                <a:ea typeface="Calibri"/>
                <a:cs typeface="Calibri"/>
                <a:sym typeface="Calibri"/>
              </a:rPr>
              <a:t>Resize them without losing quality.</a:t>
            </a:r>
            <a:r>
              <a:rPr i="1" lang="en-IE" sz="2400">
                <a:solidFill>
                  <a:schemeClr val="lt1"/>
                </a:solidFill>
                <a:latin typeface="Calibri"/>
                <a:ea typeface="Calibri"/>
                <a:cs typeface="Calibri"/>
                <a:sym typeface="Calibri"/>
              </a:rPr>
              <a:t> </a:t>
            </a:r>
            <a:r>
              <a:rPr i="1" lang="en-IE" sz="2400">
                <a:solidFill>
                  <a:schemeClr val="lt1"/>
                </a:solidFill>
                <a:latin typeface="Calibri"/>
                <a:ea typeface="Calibri"/>
                <a:cs typeface="Calibri"/>
                <a:sym typeface="Calibri"/>
              </a:rPr>
              <a:t> Change line colour, width and style.</a:t>
            </a:r>
            <a:r>
              <a:rPr i="1" lang="en-IE" sz="2400">
                <a:solidFill>
                  <a:schemeClr val="lt1"/>
                </a:solidFill>
                <a:latin typeface="Calibri"/>
                <a:ea typeface="Calibri"/>
                <a:cs typeface="Calibri"/>
                <a:sym typeface="Calibri"/>
              </a:rPr>
              <a:t>  </a:t>
            </a:r>
            <a:endParaRPr/>
          </a:p>
          <a:p>
            <a:pPr indent="0" lvl="0" marL="52388" marR="0" rtl="0" algn="l">
              <a:spcBef>
                <a:spcPts val="0"/>
              </a:spcBef>
              <a:spcAft>
                <a:spcPts val="0"/>
              </a:spcAft>
              <a:buClr>
                <a:schemeClr val="dk1"/>
              </a:buClr>
              <a:buSzPts val="900"/>
              <a:buFont typeface="Quattrocento Sans"/>
              <a:buNone/>
            </a:pPr>
            <a:r>
              <a:t/>
            </a:r>
            <a:endParaRPr i="1" sz="2400">
              <a:solidFill>
                <a:schemeClr val="lt1"/>
              </a:solidFill>
              <a:latin typeface="Calibri"/>
              <a:ea typeface="Calibri"/>
              <a:cs typeface="Calibri"/>
              <a:sym typeface="Calibri"/>
            </a:endParaRPr>
          </a:p>
          <a:p>
            <a:pPr indent="0" lvl="0" marL="52388" marR="0" rtl="0" algn="l">
              <a:spcBef>
                <a:spcPts val="0"/>
              </a:spcBef>
              <a:spcAft>
                <a:spcPts val="0"/>
              </a:spcAft>
              <a:buClr>
                <a:schemeClr val="dk1"/>
              </a:buClr>
              <a:buSzPts val="900"/>
              <a:buFont typeface="Quattrocento Sans"/>
              <a:buNone/>
            </a:pPr>
            <a:r>
              <a:rPr lang="en-IE" sz="2400">
                <a:solidFill>
                  <a:schemeClr val="lt1"/>
                </a:solidFill>
                <a:latin typeface="Calibri"/>
                <a:ea typeface="Calibri"/>
                <a:cs typeface="Calibri"/>
                <a:sym typeface="Calibri"/>
              </a:rPr>
              <a:t>Isn’t that nice? :)</a:t>
            </a:r>
            <a:endParaRPr/>
          </a:p>
        </p:txBody>
      </p:sp>
      <p:sp>
        <p:nvSpPr>
          <p:cNvPr id="173" name="Google Shape;173;p82"/>
          <p:cNvSpPr/>
          <p:nvPr/>
        </p:nvSpPr>
        <p:spPr>
          <a:xfrm>
            <a:off x="0" y="5968370"/>
            <a:ext cx="1219200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E" sz="2400">
                <a:solidFill>
                  <a:schemeClr val="lt1"/>
                </a:solidFill>
                <a:latin typeface="Calibri"/>
                <a:ea typeface="Calibri"/>
                <a:cs typeface="Calibri"/>
                <a:sym typeface="Calibri"/>
              </a:rPr>
              <a:t>*** </a:t>
            </a:r>
            <a:r>
              <a:rPr b="1" lang="en-IE" sz="2400">
                <a:solidFill>
                  <a:schemeClr val="lt1"/>
                </a:solidFill>
                <a:latin typeface="Calibri"/>
                <a:ea typeface="Calibri"/>
                <a:cs typeface="Calibri"/>
                <a:sym typeface="Calibri"/>
              </a:rPr>
              <a:t>PLEASE DELETE THIS INSTRUCTION SLIDE BEFORE PRESENTING FINAL PRESENTATION </a:t>
            </a:r>
            <a:r>
              <a:rPr lang="en-IE" sz="2400">
                <a:solidFill>
                  <a:schemeClr val="lt1"/>
                </a:solidFill>
                <a:latin typeface="Calibri"/>
                <a:ea typeface="Calibri"/>
                <a:cs typeface="Calibri"/>
                <a:sym typeface="Calibri"/>
              </a:rPr>
              <a:t>*** </a:t>
            </a:r>
            <a:endParaRPr sz="2400">
              <a:solidFill>
                <a:schemeClr val="lt1"/>
              </a:solidFill>
              <a:latin typeface="Calibri"/>
              <a:ea typeface="Calibri"/>
              <a:cs typeface="Calibri"/>
              <a:sym typeface="Calibri"/>
            </a:endParaRPr>
          </a:p>
        </p:txBody>
      </p:sp>
      <p:cxnSp>
        <p:nvCxnSpPr>
          <p:cNvPr id="174" name="Google Shape;174;p82"/>
          <p:cNvCxnSpPr/>
          <p:nvPr/>
        </p:nvCxnSpPr>
        <p:spPr>
          <a:xfrm rot="10800000">
            <a:off x="2" y="5540407"/>
            <a:ext cx="12191998" cy="0"/>
          </a:xfrm>
          <a:prstGeom prst="straightConnector1">
            <a:avLst/>
          </a:prstGeom>
          <a:noFill/>
          <a:ln cap="flat" cmpd="sng" w="9525">
            <a:solidFill>
              <a:schemeClr val="lt1"/>
            </a:solidFill>
            <a:prstDash val="solid"/>
            <a:miter lim="800000"/>
            <a:headEnd len="sm" w="sm" type="none"/>
            <a:tailEnd len="sm" w="sm" type="none"/>
          </a:ln>
        </p:spPr>
      </p:cxnSp>
      <p:cxnSp>
        <p:nvCxnSpPr>
          <p:cNvPr id="175" name="Google Shape;175;p82"/>
          <p:cNvCxnSpPr/>
          <p:nvPr/>
        </p:nvCxnSpPr>
        <p:spPr>
          <a:xfrm>
            <a:off x="5145818" y="0"/>
            <a:ext cx="0" cy="5540408"/>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photo - Blue &amp; Yelllow">
  <p:cSld name="Text with photo - Blue &amp; Yelllow">
    <p:spTree>
      <p:nvGrpSpPr>
        <p:cNvPr id="176" name="Shape 176"/>
        <p:cNvGrpSpPr/>
        <p:nvPr/>
      </p:nvGrpSpPr>
      <p:grpSpPr>
        <a:xfrm>
          <a:off x="0" y="0"/>
          <a:ext cx="0" cy="0"/>
          <a:chOff x="0" y="0"/>
          <a:chExt cx="0" cy="0"/>
        </a:xfrm>
      </p:grpSpPr>
      <p:sp>
        <p:nvSpPr>
          <p:cNvPr id="177" name="Google Shape;177;p83"/>
          <p:cNvSpPr/>
          <p:nvPr/>
        </p:nvSpPr>
        <p:spPr>
          <a:xfrm>
            <a:off x="14068" y="0"/>
            <a:ext cx="12171179" cy="6879688"/>
          </a:xfrm>
          <a:prstGeom prst="rect">
            <a:avLst/>
          </a:pr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8" name="Google Shape;178;p83"/>
          <p:cNvSpPr/>
          <p:nvPr/>
        </p:nvSpPr>
        <p:spPr>
          <a:xfrm>
            <a:off x="0" y="0"/>
            <a:ext cx="5661026" cy="6879688"/>
          </a:xfrm>
          <a:prstGeom prst="rect">
            <a:avLst/>
          </a:pr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9" name="Google Shape;179;p83"/>
          <p:cNvSpPr/>
          <p:nvPr>
            <p:ph idx="2" type="pic"/>
          </p:nvPr>
        </p:nvSpPr>
        <p:spPr>
          <a:xfrm>
            <a:off x="6530975" y="784225"/>
            <a:ext cx="3832225" cy="528955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0" name="Google Shape;180;p83"/>
          <p:cNvSpPr/>
          <p:nvPr/>
        </p:nvSpPr>
        <p:spPr>
          <a:xfrm>
            <a:off x="9246786" y="1215933"/>
            <a:ext cx="2924393" cy="4426134"/>
          </a:xfrm>
          <a:custGeom>
            <a:rect b="b" l="l" r="r" t="t"/>
            <a:pathLst>
              <a:path extrusionOk="0" h="4426134" w="2924393">
                <a:moveTo>
                  <a:pt x="2318658" y="0"/>
                </a:moveTo>
                <a:cubicBezTo>
                  <a:pt x="2438711" y="0"/>
                  <a:pt x="2556632" y="8709"/>
                  <a:pt x="2671767" y="25500"/>
                </a:cubicBezTo>
                <a:lnTo>
                  <a:pt x="2924393" y="81070"/>
                </a:lnTo>
                <a:lnTo>
                  <a:pt x="2924393" y="900054"/>
                </a:lnTo>
                <a:lnTo>
                  <a:pt x="2829168" y="857635"/>
                </a:lnTo>
                <a:cubicBezTo>
                  <a:pt x="2655654" y="792330"/>
                  <a:pt x="2466609" y="756455"/>
                  <a:pt x="2268785" y="756455"/>
                </a:cubicBezTo>
                <a:cubicBezTo>
                  <a:pt x="1424738" y="756455"/>
                  <a:pt x="740502" y="1409531"/>
                  <a:pt x="740502" y="2215141"/>
                </a:cubicBezTo>
                <a:cubicBezTo>
                  <a:pt x="740502" y="3020751"/>
                  <a:pt x="1424738" y="3673827"/>
                  <a:pt x="2268785" y="3673827"/>
                </a:cubicBezTo>
                <a:cubicBezTo>
                  <a:pt x="2466609" y="3673827"/>
                  <a:pt x="2655654" y="3637953"/>
                  <a:pt x="2829168" y="3572648"/>
                </a:cubicBezTo>
                <a:lnTo>
                  <a:pt x="2924393" y="3530229"/>
                </a:lnTo>
                <a:lnTo>
                  <a:pt x="2924393" y="4345065"/>
                </a:lnTo>
                <a:lnTo>
                  <a:pt x="2671767" y="4400635"/>
                </a:lnTo>
                <a:cubicBezTo>
                  <a:pt x="2556632" y="4417426"/>
                  <a:pt x="2438711" y="4426134"/>
                  <a:pt x="2318658" y="4426134"/>
                </a:cubicBezTo>
                <a:cubicBezTo>
                  <a:pt x="1038099" y="4426134"/>
                  <a:pt x="0" y="3435310"/>
                  <a:pt x="0" y="2213067"/>
                </a:cubicBezTo>
                <a:cubicBezTo>
                  <a:pt x="0" y="990824"/>
                  <a:pt x="1038099" y="0"/>
                  <a:pt x="2318658" y="0"/>
                </a:cubicBezTo>
                <a:close/>
              </a:path>
            </a:pathLst>
          </a:cu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1" name="Google Shape;181;p83"/>
          <p:cNvSpPr txBox="1"/>
          <p:nvPr>
            <p:ph idx="1" type="body"/>
          </p:nvPr>
        </p:nvSpPr>
        <p:spPr>
          <a:xfrm rot="-5400000">
            <a:off x="8591209" y="2587693"/>
            <a:ext cx="5805395" cy="132760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9000"/>
              <a:buNone/>
              <a:defRPr sz="9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 name="Google Shape;182;p83"/>
          <p:cNvSpPr txBox="1"/>
          <p:nvPr>
            <p:ph idx="3" type="body"/>
          </p:nvPr>
        </p:nvSpPr>
        <p:spPr>
          <a:xfrm>
            <a:off x="508178" y="1915207"/>
            <a:ext cx="4461735" cy="415856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 name="Google Shape;183;p83"/>
          <p:cNvSpPr txBox="1"/>
          <p:nvPr>
            <p:ph idx="4" type="body"/>
          </p:nvPr>
        </p:nvSpPr>
        <p:spPr>
          <a:xfrm>
            <a:off x="508178" y="867256"/>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 name="Google Shape;184;p83"/>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185" name="Google Shape;185;p83"/>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photo - Purple">
  <p:cSld name="Text with photo - Purple">
    <p:spTree>
      <p:nvGrpSpPr>
        <p:cNvPr id="186" name="Shape 186"/>
        <p:cNvGrpSpPr/>
        <p:nvPr/>
      </p:nvGrpSpPr>
      <p:grpSpPr>
        <a:xfrm>
          <a:off x="0" y="0"/>
          <a:ext cx="0" cy="0"/>
          <a:chOff x="0" y="0"/>
          <a:chExt cx="0" cy="0"/>
        </a:xfrm>
      </p:grpSpPr>
      <p:sp>
        <p:nvSpPr>
          <p:cNvPr id="187" name="Google Shape;187;p84"/>
          <p:cNvSpPr/>
          <p:nvPr/>
        </p:nvSpPr>
        <p:spPr>
          <a:xfrm>
            <a:off x="0" y="-21688"/>
            <a:ext cx="12192000" cy="6879688"/>
          </a:xfrm>
          <a:prstGeom prst="rect">
            <a:avLst/>
          </a:prstGeom>
          <a:solidFill>
            <a:srgbClr val="A637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88" name="Google Shape;188;p84"/>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189" name="Google Shape;189;p84"/>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
        <p:nvSpPr>
          <p:cNvPr id="190" name="Google Shape;190;p84"/>
          <p:cNvSpPr txBox="1"/>
          <p:nvPr>
            <p:ph idx="1" type="body"/>
          </p:nvPr>
        </p:nvSpPr>
        <p:spPr>
          <a:xfrm>
            <a:off x="6926354" y="1936387"/>
            <a:ext cx="4866430" cy="69735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1" name="Google Shape;191;p84"/>
          <p:cNvSpPr txBox="1"/>
          <p:nvPr>
            <p:ph idx="2" type="body"/>
          </p:nvPr>
        </p:nvSpPr>
        <p:spPr>
          <a:xfrm>
            <a:off x="6926355" y="3136739"/>
            <a:ext cx="4866429" cy="259242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2" name="Google Shape;192;p84"/>
          <p:cNvSpPr/>
          <p:nvPr/>
        </p:nvSpPr>
        <p:spPr>
          <a:xfrm>
            <a:off x="309488" y="1575582"/>
            <a:ext cx="3038622" cy="3277772"/>
          </a:xfrm>
          <a:custGeom>
            <a:rect b="b" l="l" r="r" t="t"/>
            <a:pathLst>
              <a:path extrusionOk="0" h="3277772" w="3038622">
                <a:moveTo>
                  <a:pt x="0" y="0"/>
                </a:moveTo>
                <a:lnTo>
                  <a:pt x="3038622" y="0"/>
                </a:lnTo>
                <a:lnTo>
                  <a:pt x="3038622" y="3277772"/>
                </a:lnTo>
                <a:lnTo>
                  <a:pt x="0" y="3277772"/>
                </a:lnTo>
                <a:lnTo>
                  <a:pt x="0" y="0"/>
                </a:lnTo>
                <a:close/>
                <a:moveTo>
                  <a:pt x="431305" y="499404"/>
                </a:moveTo>
                <a:lnTo>
                  <a:pt x="431305" y="2799470"/>
                </a:lnTo>
                <a:lnTo>
                  <a:pt x="2588456" y="2799470"/>
                </a:lnTo>
                <a:lnTo>
                  <a:pt x="2588456" y="499404"/>
                </a:lnTo>
                <a:lnTo>
                  <a:pt x="431305" y="499404"/>
                </a:ln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3" name="Google Shape;193;p84"/>
          <p:cNvSpPr/>
          <p:nvPr>
            <p:ph idx="3" type="pic"/>
          </p:nvPr>
        </p:nvSpPr>
        <p:spPr>
          <a:xfrm>
            <a:off x="1631950" y="407988"/>
            <a:ext cx="4051300" cy="59785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photo - Blue">
  <p:cSld name="Text with photo - Blue">
    <p:spTree>
      <p:nvGrpSpPr>
        <p:cNvPr id="194" name="Shape 194"/>
        <p:cNvGrpSpPr/>
        <p:nvPr/>
      </p:nvGrpSpPr>
      <p:grpSpPr>
        <a:xfrm>
          <a:off x="0" y="0"/>
          <a:ext cx="0" cy="0"/>
          <a:chOff x="0" y="0"/>
          <a:chExt cx="0" cy="0"/>
        </a:xfrm>
      </p:grpSpPr>
      <p:sp>
        <p:nvSpPr>
          <p:cNvPr id="195" name="Google Shape;195;p85"/>
          <p:cNvSpPr/>
          <p:nvPr/>
        </p:nvSpPr>
        <p:spPr>
          <a:xfrm>
            <a:off x="0" y="269"/>
            <a:ext cx="12192000" cy="6857731"/>
          </a:xfrm>
          <a:prstGeom prst="rect">
            <a:avLst/>
          </a:pr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IE" sz="1800">
                <a:solidFill>
                  <a:schemeClr val="lt1"/>
                </a:solidFill>
                <a:latin typeface="Calibri"/>
                <a:ea typeface="Calibri"/>
                <a:cs typeface="Calibri"/>
                <a:sym typeface="Calibri"/>
              </a:rPr>
              <a:t>X</a:t>
            </a:r>
            <a:endParaRPr/>
          </a:p>
        </p:txBody>
      </p:sp>
      <p:sp>
        <p:nvSpPr>
          <p:cNvPr id="196" name="Google Shape;196;p85"/>
          <p:cNvSpPr/>
          <p:nvPr>
            <p:ph idx="2" type="pic"/>
          </p:nvPr>
        </p:nvSpPr>
        <p:spPr>
          <a:xfrm>
            <a:off x="7821613" y="760413"/>
            <a:ext cx="3333750" cy="53594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7" name="Google Shape;197;p85"/>
          <p:cNvSpPr/>
          <p:nvPr/>
        </p:nvSpPr>
        <p:spPr>
          <a:xfrm rot="-5400000">
            <a:off x="6079980" y="-1932455"/>
            <a:ext cx="4179567" cy="8044473"/>
          </a:xfrm>
          <a:custGeom>
            <a:rect b="b" l="l" r="r" t="t"/>
            <a:pathLst>
              <a:path extrusionOk="0" h="8044473" w="4179567">
                <a:moveTo>
                  <a:pt x="4179567" y="7050499"/>
                </a:moveTo>
                <a:lnTo>
                  <a:pt x="4179567" y="8044473"/>
                </a:lnTo>
                <a:lnTo>
                  <a:pt x="2410204" y="8044473"/>
                </a:lnTo>
                <a:lnTo>
                  <a:pt x="2294162" y="7991119"/>
                </a:lnTo>
                <a:cubicBezTo>
                  <a:pt x="1424931" y="7540428"/>
                  <a:pt x="730169" y="6822040"/>
                  <a:pt x="331333" y="5951883"/>
                </a:cubicBezTo>
                <a:lnTo>
                  <a:pt x="308377" y="5896805"/>
                </a:lnTo>
                <a:lnTo>
                  <a:pt x="1945244" y="5896805"/>
                </a:lnTo>
                <a:lnTo>
                  <a:pt x="1978965" y="5943538"/>
                </a:lnTo>
                <a:cubicBezTo>
                  <a:pt x="2458987" y="6548587"/>
                  <a:pt x="3190045" y="6962159"/>
                  <a:pt x="4024157" y="7043009"/>
                </a:cubicBezTo>
                <a:close/>
                <a:moveTo>
                  <a:pt x="4179567" y="0"/>
                </a:moveTo>
                <a:lnTo>
                  <a:pt x="4179567" y="1450935"/>
                </a:lnTo>
                <a:lnTo>
                  <a:pt x="4024157" y="1458426"/>
                </a:lnTo>
                <a:cubicBezTo>
                  <a:pt x="2819329" y="1575211"/>
                  <a:pt x="1829514" y="2386190"/>
                  <a:pt x="1500690" y="3465696"/>
                </a:cubicBezTo>
                <a:lnTo>
                  <a:pt x="1448157" y="3674108"/>
                </a:lnTo>
                <a:lnTo>
                  <a:pt x="0" y="3674108"/>
                </a:lnTo>
                <a:lnTo>
                  <a:pt x="4514" y="3637928"/>
                </a:lnTo>
                <a:cubicBezTo>
                  <a:pt x="292783" y="1715890"/>
                  <a:pt x="1925788" y="207986"/>
                  <a:pt x="3964626" y="10360"/>
                </a:cubicBez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8" name="Google Shape;198;p85"/>
          <p:cNvSpPr txBox="1"/>
          <p:nvPr>
            <p:ph idx="1" type="body"/>
          </p:nvPr>
        </p:nvSpPr>
        <p:spPr>
          <a:xfrm>
            <a:off x="508178" y="1915207"/>
            <a:ext cx="4461735" cy="415856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9" name="Google Shape;199;p85"/>
          <p:cNvSpPr txBox="1"/>
          <p:nvPr>
            <p:ph idx="3" type="body"/>
          </p:nvPr>
        </p:nvSpPr>
        <p:spPr>
          <a:xfrm>
            <a:off x="508178" y="867256"/>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0" name="Google Shape;200;p85"/>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201" name="Google Shape;201;p85"/>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with sub headings - Pink">
  <p:cSld name="Photo with sub headings - Pink">
    <p:spTree>
      <p:nvGrpSpPr>
        <p:cNvPr id="202" name="Shape 202"/>
        <p:cNvGrpSpPr/>
        <p:nvPr/>
      </p:nvGrpSpPr>
      <p:grpSpPr>
        <a:xfrm>
          <a:off x="0" y="0"/>
          <a:ext cx="0" cy="0"/>
          <a:chOff x="0" y="0"/>
          <a:chExt cx="0" cy="0"/>
        </a:xfrm>
      </p:grpSpPr>
      <p:sp>
        <p:nvSpPr>
          <p:cNvPr id="203" name="Google Shape;203;p86"/>
          <p:cNvSpPr/>
          <p:nvPr/>
        </p:nvSpPr>
        <p:spPr>
          <a:xfrm>
            <a:off x="0" y="0"/>
            <a:ext cx="12192000" cy="6879688"/>
          </a:xfrm>
          <a:prstGeom prst="rect">
            <a:avLst/>
          </a:prstGeom>
          <a:solidFill>
            <a:srgbClr val="ED2A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4" name="Google Shape;204;p86"/>
          <p:cNvSpPr/>
          <p:nvPr>
            <p:ph idx="2" type="pic"/>
          </p:nvPr>
        </p:nvSpPr>
        <p:spPr>
          <a:xfrm>
            <a:off x="5967664" y="401638"/>
            <a:ext cx="3288632" cy="619125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5" name="Google Shape;205;p86"/>
          <p:cNvSpPr/>
          <p:nvPr/>
        </p:nvSpPr>
        <p:spPr>
          <a:xfrm>
            <a:off x="4058653" y="3898232"/>
            <a:ext cx="3513221" cy="1572126"/>
          </a:xfrm>
          <a:prstGeom prst="rect">
            <a:avLst/>
          </a:prstGeom>
          <a:solidFill>
            <a:srgbClr val="F07CA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6" name="Google Shape;206;p86"/>
          <p:cNvSpPr/>
          <p:nvPr/>
        </p:nvSpPr>
        <p:spPr>
          <a:xfrm>
            <a:off x="8019650" y="4684295"/>
            <a:ext cx="3513221" cy="1572126"/>
          </a:xfrm>
          <a:prstGeom prst="rect">
            <a:avLst/>
          </a:prstGeom>
          <a:solidFill>
            <a:srgbClr val="56BE9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7" name="Google Shape;207;p86"/>
          <p:cNvSpPr txBox="1"/>
          <p:nvPr>
            <p:ph idx="1" type="body"/>
          </p:nvPr>
        </p:nvSpPr>
        <p:spPr>
          <a:xfrm>
            <a:off x="507331" y="739853"/>
            <a:ext cx="4953000" cy="73111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8" name="Google Shape;208;p86"/>
          <p:cNvSpPr txBox="1"/>
          <p:nvPr>
            <p:ph idx="3" type="body"/>
          </p:nvPr>
        </p:nvSpPr>
        <p:spPr>
          <a:xfrm>
            <a:off x="507333" y="1940205"/>
            <a:ext cx="4953000" cy="148879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9" name="Google Shape;209;p86"/>
          <p:cNvSpPr txBox="1"/>
          <p:nvPr>
            <p:ph idx="4" type="body"/>
          </p:nvPr>
        </p:nvSpPr>
        <p:spPr>
          <a:xfrm>
            <a:off x="4058653" y="3898233"/>
            <a:ext cx="3494748" cy="1572126"/>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800"/>
              <a:buNone/>
              <a:defRPr sz="1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0" name="Google Shape;210;p86"/>
          <p:cNvSpPr txBox="1"/>
          <p:nvPr>
            <p:ph idx="5" type="body"/>
          </p:nvPr>
        </p:nvSpPr>
        <p:spPr>
          <a:xfrm>
            <a:off x="8019650" y="4692317"/>
            <a:ext cx="3494748" cy="1572126"/>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800"/>
              <a:buNone/>
              <a:defRPr sz="1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1" name="Google Shape;211;p86"/>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212" name="Google Shape;212;p86"/>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
    <p:spTree>
      <p:nvGrpSpPr>
        <p:cNvPr id="213" name="Shape 213"/>
        <p:cNvGrpSpPr/>
        <p:nvPr/>
      </p:nvGrpSpPr>
      <p:grpSpPr>
        <a:xfrm>
          <a:off x="0" y="0"/>
          <a:ext cx="0" cy="0"/>
          <a:chOff x="0" y="0"/>
          <a:chExt cx="0" cy="0"/>
        </a:xfrm>
      </p:grpSpPr>
      <p:sp>
        <p:nvSpPr>
          <p:cNvPr id="214" name="Google Shape;214;p87"/>
          <p:cNvSpPr/>
          <p:nvPr>
            <p:ph idx="2" type="pic"/>
          </p:nvPr>
        </p:nvSpPr>
        <p:spPr>
          <a:xfrm>
            <a:off x="5967664" y="401638"/>
            <a:ext cx="3288632" cy="619125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5" name="Google Shape;215;p87"/>
          <p:cNvSpPr/>
          <p:nvPr/>
        </p:nvSpPr>
        <p:spPr>
          <a:xfrm>
            <a:off x="4058653" y="3898232"/>
            <a:ext cx="3513221" cy="1572126"/>
          </a:xfrm>
          <a:prstGeom prst="rect">
            <a:avLst/>
          </a:prstGeom>
          <a:solidFill>
            <a:srgbClr val="F07CA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6" name="Google Shape;216;p87"/>
          <p:cNvSpPr/>
          <p:nvPr/>
        </p:nvSpPr>
        <p:spPr>
          <a:xfrm>
            <a:off x="8019650" y="4684295"/>
            <a:ext cx="3513221" cy="1572126"/>
          </a:xfrm>
          <a:prstGeom prst="rect">
            <a:avLst/>
          </a:prstGeom>
          <a:solidFill>
            <a:srgbClr val="56BE9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7" name="Google Shape;217;p87"/>
          <p:cNvSpPr txBox="1"/>
          <p:nvPr>
            <p:ph idx="1" type="body"/>
          </p:nvPr>
        </p:nvSpPr>
        <p:spPr>
          <a:xfrm>
            <a:off x="507331" y="739853"/>
            <a:ext cx="4953000" cy="73111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8" name="Google Shape;218;p87"/>
          <p:cNvSpPr txBox="1"/>
          <p:nvPr>
            <p:ph idx="3" type="body"/>
          </p:nvPr>
        </p:nvSpPr>
        <p:spPr>
          <a:xfrm>
            <a:off x="507333" y="1940205"/>
            <a:ext cx="4953000" cy="148879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9" name="Google Shape;219;p87"/>
          <p:cNvSpPr txBox="1"/>
          <p:nvPr>
            <p:ph idx="4" type="body"/>
          </p:nvPr>
        </p:nvSpPr>
        <p:spPr>
          <a:xfrm>
            <a:off x="4058653" y="3898233"/>
            <a:ext cx="3494748" cy="1572126"/>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800"/>
              <a:buNone/>
              <a:defRPr sz="1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0" name="Google Shape;220;p87"/>
          <p:cNvSpPr txBox="1"/>
          <p:nvPr>
            <p:ph idx="5" type="body"/>
          </p:nvPr>
        </p:nvSpPr>
        <p:spPr>
          <a:xfrm>
            <a:off x="8019650" y="4692317"/>
            <a:ext cx="3494748" cy="1572126"/>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800"/>
              <a:buNone/>
              <a:defRPr sz="1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 name="Google Shape;221;p87"/>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222" name="Google Shape;222;p87"/>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23" name="Shape 223"/>
        <p:cNvGrpSpPr/>
        <p:nvPr/>
      </p:nvGrpSpPr>
      <p:grpSpPr>
        <a:xfrm>
          <a:off x="0" y="0"/>
          <a:ext cx="0" cy="0"/>
          <a:chOff x="0" y="0"/>
          <a:chExt cx="0" cy="0"/>
        </a:xfrm>
      </p:grpSpPr>
      <p:sp>
        <p:nvSpPr>
          <p:cNvPr id="224" name="Google Shape;224;p88"/>
          <p:cNvSpPr/>
          <p:nvPr/>
        </p:nvSpPr>
        <p:spPr>
          <a:xfrm>
            <a:off x="0" y="269"/>
            <a:ext cx="12192000" cy="6857731"/>
          </a:xfrm>
          <a:prstGeom prst="rect">
            <a:avLst/>
          </a:pr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5" name="Google Shape;225;p88"/>
          <p:cNvSpPr txBox="1"/>
          <p:nvPr>
            <p:ph idx="1" type="body"/>
          </p:nvPr>
        </p:nvSpPr>
        <p:spPr>
          <a:xfrm>
            <a:off x="508178" y="1915207"/>
            <a:ext cx="4461735" cy="415856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6" name="Google Shape;226;p88"/>
          <p:cNvSpPr txBox="1"/>
          <p:nvPr>
            <p:ph idx="2" type="body"/>
          </p:nvPr>
        </p:nvSpPr>
        <p:spPr>
          <a:xfrm>
            <a:off x="508178" y="867256"/>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7" name="Google Shape;227;p88"/>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228" name="Google Shape;228;p88"/>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229" name="Google Shape;229;p88"/>
          <p:cNvSpPr/>
          <p:nvPr/>
        </p:nvSpPr>
        <p:spPr>
          <a:xfrm>
            <a:off x="6096000" y="872197"/>
            <a:ext cx="6096000" cy="5022166"/>
          </a:xfrm>
          <a:prstGeom prst="rect">
            <a:avLst/>
          </a:pr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0" name="Google Shape;230;p88"/>
          <p:cNvSpPr/>
          <p:nvPr>
            <p:ph idx="3" type="pic"/>
          </p:nvPr>
        </p:nvSpPr>
        <p:spPr>
          <a:xfrm>
            <a:off x="6794500" y="1154113"/>
            <a:ext cx="4754563" cy="447357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with sub headings - White">
  <p:cSld name="Photo with sub headings - White">
    <p:spTree>
      <p:nvGrpSpPr>
        <p:cNvPr id="231" name="Shape 231"/>
        <p:cNvGrpSpPr/>
        <p:nvPr/>
      </p:nvGrpSpPr>
      <p:grpSpPr>
        <a:xfrm>
          <a:off x="0" y="0"/>
          <a:ext cx="0" cy="0"/>
          <a:chOff x="0" y="0"/>
          <a:chExt cx="0" cy="0"/>
        </a:xfrm>
      </p:grpSpPr>
      <p:sp>
        <p:nvSpPr>
          <p:cNvPr id="232" name="Google Shape;232;p89"/>
          <p:cNvSpPr txBox="1"/>
          <p:nvPr>
            <p:ph idx="1" type="body"/>
          </p:nvPr>
        </p:nvSpPr>
        <p:spPr>
          <a:xfrm>
            <a:off x="508178" y="1915207"/>
            <a:ext cx="4461735" cy="415856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3" name="Google Shape;233;p89"/>
          <p:cNvSpPr txBox="1"/>
          <p:nvPr>
            <p:ph idx="2" type="body"/>
          </p:nvPr>
        </p:nvSpPr>
        <p:spPr>
          <a:xfrm>
            <a:off x="508178" y="867256"/>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4" name="Google Shape;234;p89"/>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235" name="Google Shape;235;p89"/>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236" name="Google Shape;236;p89"/>
          <p:cNvSpPr/>
          <p:nvPr/>
        </p:nvSpPr>
        <p:spPr>
          <a:xfrm>
            <a:off x="6096000" y="872197"/>
            <a:ext cx="6096000" cy="5022166"/>
          </a:xfrm>
          <a:prstGeom prst="rect">
            <a:avLst/>
          </a:pr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7" name="Google Shape;237;p89"/>
          <p:cNvSpPr/>
          <p:nvPr>
            <p:ph idx="3" type="pic"/>
          </p:nvPr>
        </p:nvSpPr>
        <p:spPr>
          <a:xfrm>
            <a:off x="6794500" y="1154113"/>
            <a:ext cx="4754563" cy="447357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Quote Bubble with Text">
  <p:cSld name="Blue Quote Bubble with Text">
    <p:spTree>
      <p:nvGrpSpPr>
        <p:cNvPr id="238" name="Shape 238"/>
        <p:cNvGrpSpPr/>
        <p:nvPr/>
      </p:nvGrpSpPr>
      <p:grpSpPr>
        <a:xfrm>
          <a:off x="0" y="0"/>
          <a:ext cx="0" cy="0"/>
          <a:chOff x="0" y="0"/>
          <a:chExt cx="0" cy="0"/>
        </a:xfrm>
      </p:grpSpPr>
      <p:sp>
        <p:nvSpPr>
          <p:cNvPr id="239" name="Google Shape;239;p90"/>
          <p:cNvSpPr/>
          <p:nvPr/>
        </p:nvSpPr>
        <p:spPr>
          <a:xfrm>
            <a:off x="16274" y="9384"/>
            <a:ext cx="2944302" cy="1365147"/>
          </a:xfrm>
          <a:custGeom>
            <a:rect b="b" l="l" r="r" t="t"/>
            <a:pathLst>
              <a:path extrusionOk="0" h="1365147" w="2944302">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6BC6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0" name="Google Shape;240;p90"/>
          <p:cNvSpPr txBox="1"/>
          <p:nvPr>
            <p:ph idx="1" type="body"/>
          </p:nvPr>
        </p:nvSpPr>
        <p:spPr>
          <a:xfrm>
            <a:off x="365465" y="2699434"/>
            <a:ext cx="5168280" cy="327366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 name="Google Shape;241;p90"/>
          <p:cNvSpPr txBox="1"/>
          <p:nvPr>
            <p:ph idx="2" type="body"/>
          </p:nvPr>
        </p:nvSpPr>
        <p:spPr>
          <a:xfrm>
            <a:off x="365465" y="1651482"/>
            <a:ext cx="5168280"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 name="Google Shape;242;p90"/>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243" name="Google Shape;243;p90"/>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grpSp>
        <p:nvGrpSpPr>
          <p:cNvPr id="244" name="Google Shape;244;p90"/>
          <p:cNvGrpSpPr/>
          <p:nvPr/>
        </p:nvGrpSpPr>
        <p:grpSpPr>
          <a:xfrm>
            <a:off x="6096000" y="231195"/>
            <a:ext cx="5387212" cy="6395610"/>
            <a:chOff x="585323" y="1281787"/>
            <a:chExt cx="4553837" cy="5406241"/>
          </a:xfrm>
        </p:grpSpPr>
        <p:sp>
          <p:nvSpPr>
            <p:cNvPr id="245" name="Google Shape;245;p90"/>
            <p:cNvSpPr/>
            <p:nvPr/>
          </p:nvSpPr>
          <p:spPr>
            <a:xfrm flipH="1" rot="10800000">
              <a:off x="2334784" y="5738382"/>
              <a:ext cx="1067258" cy="949646"/>
            </a:xfrm>
            <a:prstGeom prst="rtTriangle">
              <a:avLst/>
            </a:prstGeom>
            <a:gradFill>
              <a:gsLst>
                <a:gs pos="0">
                  <a:srgbClr val="76C6D3"/>
                </a:gs>
                <a:gs pos="42000">
                  <a:srgbClr val="76C6D3"/>
                </a:gs>
                <a:gs pos="98000">
                  <a:srgbClr val="6DAAB5"/>
                </a:gs>
                <a:gs pos="100000">
                  <a:srgbClr val="6DAAB5"/>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246" name="Google Shape;246;p90"/>
            <p:cNvSpPr/>
            <p:nvPr/>
          </p:nvSpPr>
          <p:spPr>
            <a:xfrm>
              <a:off x="585323" y="1281787"/>
              <a:ext cx="4553837" cy="4553839"/>
            </a:xfrm>
            <a:custGeom>
              <a:rect b="b" l="l" r="r" t="t"/>
              <a:pathLst>
                <a:path extrusionOk="0" h="4553839" w="4553837">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sp>
        <p:nvSpPr>
          <p:cNvPr id="247" name="Google Shape;247;p90"/>
          <p:cNvSpPr txBox="1"/>
          <p:nvPr>
            <p:ph idx="3" type="body"/>
          </p:nvPr>
        </p:nvSpPr>
        <p:spPr>
          <a:xfrm>
            <a:off x="9947013" y="3832793"/>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 name="Google Shape;248;p90"/>
          <p:cNvSpPr txBox="1"/>
          <p:nvPr>
            <p:ph idx="4" type="body"/>
          </p:nvPr>
        </p:nvSpPr>
        <p:spPr>
          <a:xfrm>
            <a:off x="6706636" y="1173960"/>
            <a:ext cx="4025705" cy="3715819"/>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9" name="Google Shape;249;p90"/>
          <p:cNvSpPr txBox="1"/>
          <p:nvPr>
            <p:ph idx="5" type="body"/>
          </p:nvPr>
        </p:nvSpPr>
        <p:spPr>
          <a:xfrm>
            <a:off x="6618220" y="976642"/>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ullet with photos">
  <p:cSld name="3 bullet with photos">
    <p:spTree>
      <p:nvGrpSpPr>
        <p:cNvPr id="250" name="Shape 250"/>
        <p:cNvGrpSpPr/>
        <p:nvPr/>
      </p:nvGrpSpPr>
      <p:grpSpPr>
        <a:xfrm>
          <a:off x="0" y="0"/>
          <a:ext cx="0" cy="0"/>
          <a:chOff x="0" y="0"/>
          <a:chExt cx="0" cy="0"/>
        </a:xfrm>
      </p:grpSpPr>
      <p:sp>
        <p:nvSpPr>
          <p:cNvPr id="251" name="Google Shape;251;p91"/>
          <p:cNvSpPr/>
          <p:nvPr/>
        </p:nvSpPr>
        <p:spPr>
          <a:xfrm>
            <a:off x="0" y="269"/>
            <a:ext cx="12192000" cy="6857731"/>
          </a:xfrm>
          <a:prstGeom prst="rect">
            <a:avLst/>
          </a:pr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2" name="Google Shape;252;p91"/>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253" name="Google Shape;253;p91"/>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254" name="Google Shape;254;p91"/>
          <p:cNvSpPr/>
          <p:nvPr/>
        </p:nvSpPr>
        <p:spPr>
          <a:xfrm>
            <a:off x="835544" y="0"/>
            <a:ext cx="10462549" cy="6857999"/>
          </a:xfrm>
          <a:custGeom>
            <a:rect b="b" l="l" r="r" t="t"/>
            <a:pathLst>
              <a:path extrusionOk="0" h="6857999" w="10462549">
                <a:moveTo>
                  <a:pt x="1458523" y="0"/>
                </a:moveTo>
                <a:lnTo>
                  <a:pt x="9004026" y="0"/>
                </a:lnTo>
                <a:lnTo>
                  <a:pt x="9103559" y="99642"/>
                </a:lnTo>
                <a:cubicBezTo>
                  <a:pt x="9947923" y="986343"/>
                  <a:pt x="10462549" y="2164236"/>
                  <a:pt x="10462549" y="3456852"/>
                </a:cubicBezTo>
                <a:cubicBezTo>
                  <a:pt x="10462549" y="4749468"/>
                  <a:pt x="9947923" y="5927361"/>
                  <a:pt x="9103559" y="6814061"/>
                </a:cubicBezTo>
                <a:lnTo>
                  <a:pt x="9059669" y="6857999"/>
                </a:lnTo>
                <a:lnTo>
                  <a:pt x="1402880" y="6857999"/>
                </a:lnTo>
                <a:lnTo>
                  <a:pt x="1358990" y="6814061"/>
                </a:lnTo>
                <a:cubicBezTo>
                  <a:pt x="514626" y="5927361"/>
                  <a:pt x="0" y="4749468"/>
                  <a:pt x="0" y="3456852"/>
                </a:cubicBezTo>
                <a:cubicBezTo>
                  <a:pt x="0" y="2164236"/>
                  <a:pt x="514626" y="986343"/>
                  <a:pt x="1358990" y="99642"/>
                </a:cubicBezTo>
                <a:lnTo>
                  <a:pt x="1458523" y="0"/>
                </a:lnTo>
                <a:close/>
                <a:moveTo>
                  <a:pt x="5227813" y="273318"/>
                </a:moveTo>
                <a:cubicBezTo>
                  <a:pt x="3380581" y="273318"/>
                  <a:pt x="1883105" y="1702601"/>
                  <a:pt x="1883105" y="3465709"/>
                </a:cubicBezTo>
                <a:cubicBezTo>
                  <a:pt x="1883105" y="5228818"/>
                  <a:pt x="3380581" y="6658100"/>
                  <a:pt x="5227813" y="6658100"/>
                </a:cubicBezTo>
                <a:cubicBezTo>
                  <a:pt x="7075045" y="6658100"/>
                  <a:pt x="8572521" y="5228818"/>
                  <a:pt x="8572521" y="3465709"/>
                </a:cubicBezTo>
                <a:cubicBezTo>
                  <a:pt x="8572521" y="1702601"/>
                  <a:pt x="7075045" y="273318"/>
                  <a:pt x="5227813" y="273318"/>
                </a:cubicBezTo>
                <a:close/>
              </a:path>
            </a:pathLst>
          </a:custGeom>
          <a:solidFill>
            <a:srgbClr val="EF619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5" name="Google Shape;255;p91"/>
          <p:cNvSpPr/>
          <p:nvPr/>
        </p:nvSpPr>
        <p:spPr>
          <a:xfrm>
            <a:off x="1628273" y="557463"/>
            <a:ext cx="8935453" cy="5690787"/>
          </a:xfrm>
          <a:prstGeom prst="rect">
            <a:avLst/>
          </a:prstGeom>
          <a:solidFill>
            <a:srgbClr val="56BE9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6" name="Google Shape;256;p91"/>
          <p:cNvSpPr/>
          <p:nvPr>
            <p:ph idx="2" type="pic"/>
          </p:nvPr>
        </p:nvSpPr>
        <p:spPr>
          <a:xfrm>
            <a:off x="2036679" y="914233"/>
            <a:ext cx="2559384" cy="245059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57" name="Google Shape;257;p91"/>
          <p:cNvSpPr/>
          <p:nvPr/>
        </p:nvSpPr>
        <p:spPr>
          <a:xfrm>
            <a:off x="2875213" y="3060032"/>
            <a:ext cx="914400" cy="1074821"/>
          </a:xfrm>
          <a:prstGeom prst="rect">
            <a:avLst/>
          </a:prstGeom>
          <a:solidFill>
            <a:srgbClr val="EF619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8" name="Google Shape;258;p91"/>
          <p:cNvSpPr txBox="1"/>
          <p:nvPr>
            <p:ph idx="1" type="body"/>
          </p:nvPr>
        </p:nvSpPr>
        <p:spPr>
          <a:xfrm>
            <a:off x="2287758" y="4402473"/>
            <a:ext cx="2089309" cy="48364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 name="Google Shape;259;p91"/>
          <p:cNvSpPr txBox="1"/>
          <p:nvPr>
            <p:ph idx="3" type="body"/>
          </p:nvPr>
        </p:nvSpPr>
        <p:spPr>
          <a:xfrm>
            <a:off x="2287757" y="4947906"/>
            <a:ext cx="2089309" cy="1098114"/>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800"/>
              <a:buNone/>
              <a:defRPr sz="1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0" name="Google Shape;260;p91"/>
          <p:cNvSpPr txBox="1"/>
          <p:nvPr>
            <p:ph idx="4" type="body"/>
          </p:nvPr>
        </p:nvSpPr>
        <p:spPr>
          <a:xfrm>
            <a:off x="2875214" y="3252536"/>
            <a:ext cx="914400" cy="916364"/>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4500"/>
              <a:buNone/>
              <a:defRPr sz="45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 name="Google Shape;261;p91"/>
          <p:cNvSpPr/>
          <p:nvPr>
            <p:ph idx="5" type="pic"/>
          </p:nvPr>
        </p:nvSpPr>
        <p:spPr>
          <a:xfrm>
            <a:off x="4765459" y="914233"/>
            <a:ext cx="2559384" cy="245059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2" name="Google Shape;262;p91"/>
          <p:cNvSpPr/>
          <p:nvPr/>
        </p:nvSpPr>
        <p:spPr>
          <a:xfrm>
            <a:off x="5603993" y="3060032"/>
            <a:ext cx="914400" cy="1074821"/>
          </a:xfrm>
          <a:prstGeom prst="rect">
            <a:avLst/>
          </a:prstGeom>
          <a:solidFill>
            <a:srgbClr val="EF619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3" name="Google Shape;263;p91"/>
          <p:cNvSpPr txBox="1"/>
          <p:nvPr>
            <p:ph idx="6" type="body"/>
          </p:nvPr>
        </p:nvSpPr>
        <p:spPr>
          <a:xfrm>
            <a:off x="5016538" y="4402473"/>
            <a:ext cx="2089309" cy="48364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4" name="Google Shape;264;p91"/>
          <p:cNvSpPr txBox="1"/>
          <p:nvPr>
            <p:ph idx="7" type="body"/>
          </p:nvPr>
        </p:nvSpPr>
        <p:spPr>
          <a:xfrm>
            <a:off x="5016537" y="4947906"/>
            <a:ext cx="2089309" cy="1098114"/>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800"/>
              <a:buNone/>
              <a:defRPr sz="1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5" name="Google Shape;265;p91"/>
          <p:cNvSpPr txBox="1"/>
          <p:nvPr>
            <p:ph idx="8" type="body"/>
          </p:nvPr>
        </p:nvSpPr>
        <p:spPr>
          <a:xfrm>
            <a:off x="5603994" y="3252536"/>
            <a:ext cx="914400" cy="916364"/>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4500"/>
              <a:buNone/>
              <a:defRPr sz="45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 name="Google Shape;266;p91"/>
          <p:cNvSpPr/>
          <p:nvPr>
            <p:ph idx="9" type="pic"/>
          </p:nvPr>
        </p:nvSpPr>
        <p:spPr>
          <a:xfrm>
            <a:off x="7569410" y="914233"/>
            <a:ext cx="2559384" cy="245059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7" name="Google Shape;267;p91"/>
          <p:cNvSpPr/>
          <p:nvPr/>
        </p:nvSpPr>
        <p:spPr>
          <a:xfrm>
            <a:off x="8407944" y="3060032"/>
            <a:ext cx="914400" cy="1074821"/>
          </a:xfrm>
          <a:prstGeom prst="rect">
            <a:avLst/>
          </a:prstGeom>
          <a:solidFill>
            <a:srgbClr val="EF619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8" name="Google Shape;268;p91"/>
          <p:cNvSpPr txBox="1"/>
          <p:nvPr>
            <p:ph idx="13" type="body"/>
          </p:nvPr>
        </p:nvSpPr>
        <p:spPr>
          <a:xfrm>
            <a:off x="7820489" y="4402473"/>
            <a:ext cx="2089309" cy="48364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 name="Google Shape;269;p91"/>
          <p:cNvSpPr txBox="1"/>
          <p:nvPr>
            <p:ph idx="14" type="body"/>
          </p:nvPr>
        </p:nvSpPr>
        <p:spPr>
          <a:xfrm>
            <a:off x="7820488" y="4947906"/>
            <a:ext cx="2089309" cy="1098114"/>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800"/>
              <a:buNone/>
              <a:defRPr sz="1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0" name="Google Shape;270;p91"/>
          <p:cNvSpPr txBox="1"/>
          <p:nvPr>
            <p:ph idx="15" type="body"/>
          </p:nvPr>
        </p:nvSpPr>
        <p:spPr>
          <a:xfrm>
            <a:off x="8407945" y="3252536"/>
            <a:ext cx="914400" cy="916364"/>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4500"/>
              <a:buNone/>
              <a:defRPr sz="45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photo - White">
  <p:cSld name="Text with photo - White">
    <p:spTree>
      <p:nvGrpSpPr>
        <p:cNvPr id="33" name="Shape 33"/>
        <p:cNvGrpSpPr/>
        <p:nvPr/>
      </p:nvGrpSpPr>
      <p:grpSpPr>
        <a:xfrm>
          <a:off x="0" y="0"/>
          <a:ext cx="0" cy="0"/>
          <a:chOff x="0" y="0"/>
          <a:chExt cx="0" cy="0"/>
        </a:xfrm>
      </p:grpSpPr>
      <p:cxnSp>
        <p:nvCxnSpPr>
          <p:cNvPr id="34" name="Google Shape;34;p65"/>
          <p:cNvCxnSpPr/>
          <p:nvPr/>
        </p:nvCxnSpPr>
        <p:spPr>
          <a:xfrm>
            <a:off x="11776518"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35" name="Google Shape;35;p65"/>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sp>
        <p:nvSpPr>
          <p:cNvPr id="36" name="Google Shape;36;p65"/>
          <p:cNvSpPr txBox="1"/>
          <p:nvPr>
            <p:ph idx="1" type="body"/>
          </p:nvPr>
        </p:nvSpPr>
        <p:spPr>
          <a:xfrm>
            <a:off x="6926354" y="1936387"/>
            <a:ext cx="4866430" cy="69735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65"/>
          <p:cNvSpPr txBox="1"/>
          <p:nvPr>
            <p:ph idx="2" type="body"/>
          </p:nvPr>
        </p:nvSpPr>
        <p:spPr>
          <a:xfrm>
            <a:off x="6926355" y="3136739"/>
            <a:ext cx="4866429" cy="259242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65"/>
          <p:cNvSpPr/>
          <p:nvPr/>
        </p:nvSpPr>
        <p:spPr>
          <a:xfrm>
            <a:off x="309488" y="1575582"/>
            <a:ext cx="3038622" cy="3277772"/>
          </a:xfrm>
          <a:custGeom>
            <a:rect b="b" l="l" r="r" t="t"/>
            <a:pathLst>
              <a:path extrusionOk="0" h="3277772" w="3038622">
                <a:moveTo>
                  <a:pt x="0" y="0"/>
                </a:moveTo>
                <a:lnTo>
                  <a:pt x="3038622" y="0"/>
                </a:lnTo>
                <a:lnTo>
                  <a:pt x="3038622" y="3277772"/>
                </a:lnTo>
                <a:lnTo>
                  <a:pt x="0" y="3277772"/>
                </a:lnTo>
                <a:lnTo>
                  <a:pt x="0" y="0"/>
                </a:lnTo>
                <a:close/>
                <a:moveTo>
                  <a:pt x="431305" y="499404"/>
                </a:moveTo>
                <a:lnTo>
                  <a:pt x="431305" y="2799470"/>
                </a:lnTo>
                <a:lnTo>
                  <a:pt x="2588456" y="2799470"/>
                </a:lnTo>
                <a:lnTo>
                  <a:pt x="2588456" y="499404"/>
                </a:lnTo>
                <a:lnTo>
                  <a:pt x="431305" y="499404"/>
                </a:ln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 name="Google Shape;39;p65"/>
          <p:cNvSpPr/>
          <p:nvPr>
            <p:ph idx="3" type="pic"/>
          </p:nvPr>
        </p:nvSpPr>
        <p:spPr>
          <a:xfrm>
            <a:off x="1631950" y="407988"/>
            <a:ext cx="4051300" cy="59785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photo with text - pink &amp; green">
  <p:cSld name="Large photo with text - pink &amp; green">
    <p:spTree>
      <p:nvGrpSpPr>
        <p:cNvPr id="271" name="Shape 271"/>
        <p:cNvGrpSpPr/>
        <p:nvPr/>
      </p:nvGrpSpPr>
      <p:grpSpPr>
        <a:xfrm>
          <a:off x="0" y="0"/>
          <a:ext cx="0" cy="0"/>
          <a:chOff x="0" y="0"/>
          <a:chExt cx="0" cy="0"/>
        </a:xfrm>
      </p:grpSpPr>
      <p:sp>
        <p:nvSpPr>
          <p:cNvPr id="272" name="Google Shape;272;p92"/>
          <p:cNvSpPr/>
          <p:nvPr/>
        </p:nvSpPr>
        <p:spPr>
          <a:xfrm>
            <a:off x="20821" y="0"/>
            <a:ext cx="12171179" cy="6879688"/>
          </a:xfrm>
          <a:prstGeom prst="rect">
            <a:avLst/>
          </a:prstGeom>
          <a:solidFill>
            <a:srgbClr val="56BE9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3" name="Google Shape;273;p92"/>
          <p:cNvSpPr/>
          <p:nvPr/>
        </p:nvSpPr>
        <p:spPr>
          <a:xfrm>
            <a:off x="6753" y="0"/>
            <a:ext cx="8764172" cy="6879688"/>
          </a:xfrm>
          <a:prstGeom prst="rect">
            <a:avLst/>
          </a:prstGeom>
          <a:solidFill>
            <a:srgbClr val="EF619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4" name="Google Shape;274;p92"/>
          <p:cNvSpPr/>
          <p:nvPr>
            <p:ph idx="2" type="pic"/>
          </p:nvPr>
        </p:nvSpPr>
        <p:spPr>
          <a:xfrm>
            <a:off x="5443538" y="760413"/>
            <a:ext cx="6762750" cy="540067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5" name="Google Shape;275;p92"/>
          <p:cNvSpPr txBox="1"/>
          <p:nvPr>
            <p:ph idx="1" type="body"/>
          </p:nvPr>
        </p:nvSpPr>
        <p:spPr>
          <a:xfrm>
            <a:off x="392816" y="2721121"/>
            <a:ext cx="4461735" cy="3527129"/>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6" name="Google Shape;276;p92"/>
          <p:cNvSpPr txBox="1"/>
          <p:nvPr>
            <p:ph idx="3" type="body"/>
          </p:nvPr>
        </p:nvSpPr>
        <p:spPr>
          <a:xfrm>
            <a:off x="392816" y="1673170"/>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 name="Google Shape;277;p92"/>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278" name="Google Shape;278;p92"/>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279" name="Google Shape;279;p92"/>
          <p:cNvSpPr/>
          <p:nvPr/>
        </p:nvSpPr>
        <p:spPr>
          <a:xfrm>
            <a:off x="0" y="0"/>
            <a:ext cx="2944302" cy="1365147"/>
          </a:xfrm>
          <a:custGeom>
            <a:rect b="b" l="l" r="r" t="t"/>
            <a:pathLst>
              <a:path extrusionOk="0" h="1365147" w="2944302">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photo with text - white &amp; green">
  <p:cSld name="Large photo with text - white &amp; green">
    <p:spTree>
      <p:nvGrpSpPr>
        <p:cNvPr id="280" name="Shape 280"/>
        <p:cNvGrpSpPr/>
        <p:nvPr/>
      </p:nvGrpSpPr>
      <p:grpSpPr>
        <a:xfrm>
          <a:off x="0" y="0"/>
          <a:ext cx="0" cy="0"/>
          <a:chOff x="0" y="0"/>
          <a:chExt cx="0" cy="0"/>
        </a:xfrm>
      </p:grpSpPr>
      <p:sp>
        <p:nvSpPr>
          <p:cNvPr id="281" name="Google Shape;281;p93"/>
          <p:cNvSpPr/>
          <p:nvPr/>
        </p:nvSpPr>
        <p:spPr>
          <a:xfrm>
            <a:off x="20821" y="0"/>
            <a:ext cx="12171179" cy="6879688"/>
          </a:xfrm>
          <a:prstGeom prst="rect">
            <a:avLst/>
          </a:prstGeom>
          <a:solidFill>
            <a:srgbClr val="56BE9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2" name="Google Shape;282;p93"/>
          <p:cNvSpPr/>
          <p:nvPr/>
        </p:nvSpPr>
        <p:spPr>
          <a:xfrm>
            <a:off x="6753" y="0"/>
            <a:ext cx="8764172" cy="68796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3" name="Google Shape;283;p93"/>
          <p:cNvSpPr/>
          <p:nvPr>
            <p:ph idx="2" type="pic"/>
          </p:nvPr>
        </p:nvSpPr>
        <p:spPr>
          <a:xfrm>
            <a:off x="5443538" y="760413"/>
            <a:ext cx="6762750" cy="540067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4" name="Google Shape;284;p93"/>
          <p:cNvSpPr txBox="1"/>
          <p:nvPr>
            <p:ph idx="1" type="body"/>
          </p:nvPr>
        </p:nvSpPr>
        <p:spPr>
          <a:xfrm>
            <a:off x="392816" y="2721121"/>
            <a:ext cx="4461735" cy="3527129"/>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5" name="Google Shape;285;p93"/>
          <p:cNvSpPr txBox="1"/>
          <p:nvPr>
            <p:ph idx="3" type="body"/>
          </p:nvPr>
        </p:nvSpPr>
        <p:spPr>
          <a:xfrm>
            <a:off x="392816" y="1673170"/>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6" name="Google Shape;286;p93"/>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287" name="Google Shape;287;p93"/>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288" name="Google Shape;288;p93"/>
          <p:cNvSpPr/>
          <p:nvPr/>
        </p:nvSpPr>
        <p:spPr>
          <a:xfrm>
            <a:off x="0" y="0"/>
            <a:ext cx="2944302" cy="1365147"/>
          </a:xfrm>
          <a:custGeom>
            <a:rect b="b" l="l" r="r" t="t"/>
            <a:pathLst>
              <a:path extrusionOk="0" h="1365147" w="2944302">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hotos with text - yellow">
  <p:cSld name="4 photos with text - yellow">
    <p:spTree>
      <p:nvGrpSpPr>
        <p:cNvPr id="289" name="Shape 289"/>
        <p:cNvGrpSpPr/>
        <p:nvPr/>
      </p:nvGrpSpPr>
      <p:grpSpPr>
        <a:xfrm>
          <a:off x="0" y="0"/>
          <a:ext cx="0" cy="0"/>
          <a:chOff x="0" y="0"/>
          <a:chExt cx="0" cy="0"/>
        </a:xfrm>
      </p:grpSpPr>
      <p:sp>
        <p:nvSpPr>
          <p:cNvPr id="290" name="Google Shape;290;p94"/>
          <p:cNvSpPr/>
          <p:nvPr/>
        </p:nvSpPr>
        <p:spPr>
          <a:xfrm>
            <a:off x="20821" y="0"/>
            <a:ext cx="12171179" cy="6879688"/>
          </a:xfrm>
          <a:prstGeom prst="rect">
            <a:avLst/>
          </a:pr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1" name="Google Shape;291;p94"/>
          <p:cNvSpPr/>
          <p:nvPr/>
        </p:nvSpPr>
        <p:spPr>
          <a:xfrm>
            <a:off x="4149969" y="0"/>
            <a:ext cx="3404382" cy="6879688"/>
          </a:xfrm>
          <a:prstGeom prst="rect">
            <a:avLst/>
          </a:prstGeom>
          <a:solidFill>
            <a:srgbClr val="F07CA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2" name="Google Shape;292;p94"/>
          <p:cNvSpPr/>
          <p:nvPr>
            <p:ph idx="2" type="pic"/>
          </p:nvPr>
        </p:nvSpPr>
        <p:spPr>
          <a:xfrm>
            <a:off x="520700" y="549275"/>
            <a:ext cx="2743200" cy="27559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93" name="Google Shape;293;p94"/>
          <p:cNvSpPr/>
          <p:nvPr>
            <p:ph idx="3" type="pic"/>
          </p:nvPr>
        </p:nvSpPr>
        <p:spPr>
          <a:xfrm>
            <a:off x="3416299" y="549275"/>
            <a:ext cx="2743200" cy="27559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94" name="Google Shape;294;p94"/>
          <p:cNvSpPr/>
          <p:nvPr>
            <p:ph idx="4" type="pic"/>
          </p:nvPr>
        </p:nvSpPr>
        <p:spPr>
          <a:xfrm>
            <a:off x="520700" y="3429000"/>
            <a:ext cx="2743200" cy="27559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95" name="Google Shape;295;p94"/>
          <p:cNvSpPr/>
          <p:nvPr>
            <p:ph idx="5" type="pic"/>
          </p:nvPr>
        </p:nvSpPr>
        <p:spPr>
          <a:xfrm>
            <a:off x="3416299" y="3429000"/>
            <a:ext cx="2743200" cy="27559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296" name="Google Shape;296;p94"/>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297" name="Google Shape;297;p94"/>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
        <p:nvSpPr>
          <p:cNvPr id="298" name="Google Shape;298;p94"/>
          <p:cNvSpPr txBox="1"/>
          <p:nvPr>
            <p:ph idx="1" type="body"/>
          </p:nvPr>
        </p:nvSpPr>
        <p:spPr>
          <a:xfrm>
            <a:off x="6926354" y="1936387"/>
            <a:ext cx="4866430" cy="69735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9" name="Google Shape;299;p94"/>
          <p:cNvSpPr txBox="1"/>
          <p:nvPr>
            <p:ph idx="6" type="body"/>
          </p:nvPr>
        </p:nvSpPr>
        <p:spPr>
          <a:xfrm>
            <a:off x="6926355" y="3136739"/>
            <a:ext cx="4866429" cy="259242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peech bubble on yellow">
  <p:cSld name="Blue speech bubble on yellow">
    <p:spTree>
      <p:nvGrpSpPr>
        <p:cNvPr id="300" name="Shape 300"/>
        <p:cNvGrpSpPr/>
        <p:nvPr/>
      </p:nvGrpSpPr>
      <p:grpSpPr>
        <a:xfrm>
          <a:off x="0" y="0"/>
          <a:ext cx="0" cy="0"/>
          <a:chOff x="0" y="0"/>
          <a:chExt cx="0" cy="0"/>
        </a:xfrm>
      </p:grpSpPr>
      <p:sp>
        <p:nvSpPr>
          <p:cNvPr id="301" name="Google Shape;301;p95"/>
          <p:cNvSpPr/>
          <p:nvPr/>
        </p:nvSpPr>
        <p:spPr>
          <a:xfrm>
            <a:off x="1" y="0"/>
            <a:ext cx="12192000" cy="6879688"/>
          </a:xfrm>
          <a:prstGeom prst="rect">
            <a:avLst/>
          </a:pr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302" name="Google Shape;302;p95"/>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303" name="Google Shape;303;p95"/>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
        <p:nvSpPr>
          <p:cNvPr id="304" name="Google Shape;304;p95"/>
          <p:cNvSpPr txBox="1"/>
          <p:nvPr>
            <p:ph idx="1" type="body"/>
          </p:nvPr>
        </p:nvSpPr>
        <p:spPr>
          <a:xfrm>
            <a:off x="6926354" y="1936387"/>
            <a:ext cx="4866430" cy="69735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5" name="Google Shape;305;p95"/>
          <p:cNvSpPr txBox="1"/>
          <p:nvPr>
            <p:ph idx="2" type="body"/>
          </p:nvPr>
        </p:nvSpPr>
        <p:spPr>
          <a:xfrm>
            <a:off x="6926355" y="3136739"/>
            <a:ext cx="4866429" cy="259242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06" name="Google Shape;306;p95"/>
          <p:cNvGrpSpPr/>
          <p:nvPr/>
        </p:nvGrpSpPr>
        <p:grpSpPr>
          <a:xfrm>
            <a:off x="585323" y="292419"/>
            <a:ext cx="5387212" cy="6395610"/>
            <a:chOff x="585323" y="1281787"/>
            <a:chExt cx="4553837" cy="5406241"/>
          </a:xfrm>
        </p:grpSpPr>
        <p:sp>
          <p:nvSpPr>
            <p:cNvPr id="307" name="Google Shape;307;p95"/>
            <p:cNvSpPr/>
            <p:nvPr/>
          </p:nvSpPr>
          <p:spPr>
            <a:xfrm flipH="1" rot="10800000">
              <a:off x="2334784" y="5738382"/>
              <a:ext cx="1067258" cy="949646"/>
            </a:xfrm>
            <a:prstGeom prst="rtTriangle">
              <a:avLst/>
            </a:prstGeom>
            <a:gradFill>
              <a:gsLst>
                <a:gs pos="0">
                  <a:srgbClr val="76C6D3"/>
                </a:gs>
                <a:gs pos="42000">
                  <a:srgbClr val="76C6D3"/>
                </a:gs>
                <a:gs pos="98000">
                  <a:srgbClr val="6DAAB5"/>
                </a:gs>
                <a:gs pos="100000">
                  <a:srgbClr val="6DAAB5"/>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308" name="Google Shape;308;p95"/>
            <p:cNvSpPr/>
            <p:nvPr/>
          </p:nvSpPr>
          <p:spPr>
            <a:xfrm>
              <a:off x="585323" y="1281787"/>
              <a:ext cx="4553837" cy="4553839"/>
            </a:xfrm>
            <a:custGeom>
              <a:rect b="b" l="l" r="r" t="t"/>
              <a:pathLst>
                <a:path extrusionOk="0" h="4553839" w="4553837">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sp>
        <p:nvSpPr>
          <p:cNvPr id="309" name="Google Shape;309;p95"/>
          <p:cNvSpPr txBox="1"/>
          <p:nvPr>
            <p:ph idx="3" type="body"/>
          </p:nvPr>
        </p:nvSpPr>
        <p:spPr>
          <a:xfrm>
            <a:off x="4436336" y="3894017"/>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0" name="Google Shape;310;p95"/>
          <p:cNvSpPr txBox="1"/>
          <p:nvPr>
            <p:ph idx="4" type="body"/>
          </p:nvPr>
        </p:nvSpPr>
        <p:spPr>
          <a:xfrm>
            <a:off x="1195959" y="1235184"/>
            <a:ext cx="4369392" cy="4493975"/>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1" name="Google Shape;311;p95"/>
          <p:cNvSpPr txBox="1"/>
          <p:nvPr>
            <p:ph idx="5" type="body"/>
          </p:nvPr>
        </p:nvSpPr>
        <p:spPr>
          <a:xfrm>
            <a:off x="1107543" y="1037866"/>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hotos with text - pink &amp; white">
  <p:cSld name="4 photos with text - pink &amp; white">
    <p:spTree>
      <p:nvGrpSpPr>
        <p:cNvPr id="312" name="Shape 312"/>
        <p:cNvGrpSpPr/>
        <p:nvPr/>
      </p:nvGrpSpPr>
      <p:grpSpPr>
        <a:xfrm>
          <a:off x="0" y="0"/>
          <a:ext cx="0" cy="0"/>
          <a:chOff x="0" y="0"/>
          <a:chExt cx="0" cy="0"/>
        </a:xfrm>
      </p:grpSpPr>
      <p:sp>
        <p:nvSpPr>
          <p:cNvPr id="313" name="Google Shape;313;p96"/>
          <p:cNvSpPr/>
          <p:nvPr/>
        </p:nvSpPr>
        <p:spPr>
          <a:xfrm>
            <a:off x="0" y="0"/>
            <a:ext cx="6542926" cy="6879688"/>
          </a:xfrm>
          <a:prstGeom prst="rect">
            <a:avLst/>
          </a:prstGeom>
          <a:solidFill>
            <a:srgbClr val="F07CA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4" name="Google Shape;314;p96"/>
          <p:cNvSpPr/>
          <p:nvPr>
            <p:ph idx="2" type="pic"/>
          </p:nvPr>
        </p:nvSpPr>
        <p:spPr>
          <a:xfrm>
            <a:off x="520700" y="549275"/>
            <a:ext cx="2743200" cy="27559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15" name="Google Shape;315;p96"/>
          <p:cNvSpPr/>
          <p:nvPr>
            <p:ph idx="3" type="pic"/>
          </p:nvPr>
        </p:nvSpPr>
        <p:spPr>
          <a:xfrm>
            <a:off x="3416299" y="549275"/>
            <a:ext cx="2743200" cy="27559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16" name="Google Shape;316;p96"/>
          <p:cNvSpPr/>
          <p:nvPr>
            <p:ph idx="4" type="pic"/>
          </p:nvPr>
        </p:nvSpPr>
        <p:spPr>
          <a:xfrm>
            <a:off x="520700" y="3429000"/>
            <a:ext cx="2743200" cy="27559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17" name="Google Shape;317;p96"/>
          <p:cNvSpPr/>
          <p:nvPr>
            <p:ph idx="5" type="pic"/>
          </p:nvPr>
        </p:nvSpPr>
        <p:spPr>
          <a:xfrm>
            <a:off x="3416299" y="3429000"/>
            <a:ext cx="2743200" cy="27559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318" name="Google Shape;318;p96"/>
          <p:cNvCxnSpPr/>
          <p:nvPr/>
        </p:nvCxnSpPr>
        <p:spPr>
          <a:xfrm>
            <a:off x="11776518"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319" name="Google Shape;319;p96"/>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sp>
        <p:nvSpPr>
          <p:cNvPr id="320" name="Google Shape;320;p96"/>
          <p:cNvSpPr txBox="1"/>
          <p:nvPr>
            <p:ph idx="1" type="body"/>
          </p:nvPr>
        </p:nvSpPr>
        <p:spPr>
          <a:xfrm>
            <a:off x="6926354" y="1936387"/>
            <a:ext cx="4866430" cy="69735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1" name="Google Shape;321;p96"/>
          <p:cNvSpPr txBox="1"/>
          <p:nvPr>
            <p:ph idx="6" type="body"/>
          </p:nvPr>
        </p:nvSpPr>
        <p:spPr>
          <a:xfrm>
            <a:off x="6926355" y="3136739"/>
            <a:ext cx="4866429" cy="259242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photos with text - white">
  <p:cSld name="2 photos with text - white">
    <p:spTree>
      <p:nvGrpSpPr>
        <p:cNvPr id="322" name="Shape 322"/>
        <p:cNvGrpSpPr/>
        <p:nvPr/>
      </p:nvGrpSpPr>
      <p:grpSpPr>
        <a:xfrm>
          <a:off x="0" y="0"/>
          <a:ext cx="0" cy="0"/>
          <a:chOff x="0" y="0"/>
          <a:chExt cx="0" cy="0"/>
        </a:xfrm>
      </p:grpSpPr>
      <p:sp>
        <p:nvSpPr>
          <p:cNvPr id="323" name="Google Shape;323;p97"/>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324" name="Google Shape;324;p97"/>
          <p:cNvCxnSpPr/>
          <p:nvPr/>
        </p:nvCxnSpPr>
        <p:spPr>
          <a:xfrm>
            <a:off x="386062" y="6472844"/>
            <a:ext cx="0" cy="398603"/>
          </a:xfrm>
          <a:prstGeom prst="straightConnector1">
            <a:avLst/>
          </a:prstGeom>
          <a:noFill/>
          <a:ln cap="flat" cmpd="sng" w="9525">
            <a:solidFill>
              <a:schemeClr val="dk1"/>
            </a:solidFill>
            <a:prstDash val="solid"/>
            <a:miter lim="800000"/>
            <a:headEnd len="sm" w="sm" type="none"/>
            <a:tailEnd len="sm" w="sm" type="none"/>
          </a:ln>
        </p:spPr>
      </p:cxnSp>
      <p:sp>
        <p:nvSpPr>
          <p:cNvPr id="325" name="Google Shape;325;p97"/>
          <p:cNvSpPr/>
          <p:nvPr>
            <p:ph idx="2" type="pic"/>
          </p:nvPr>
        </p:nvSpPr>
        <p:spPr>
          <a:xfrm>
            <a:off x="450941" y="0"/>
            <a:ext cx="3725862" cy="4208463"/>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6" name="Google Shape;326;p97"/>
          <p:cNvSpPr/>
          <p:nvPr>
            <p:ph idx="3" type="pic"/>
          </p:nvPr>
        </p:nvSpPr>
        <p:spPr>
          <a:xfrm>
            <a:off x="4844957" y="4208463"/>
            <a:ext cx="3725862" cy="2639639"/>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7" name="Google Shape;327;p97"/>
          <p:cNvSpPr txBox="1"/>
          <p:nvPr>
            <p:ph idx="1" type="body"/>
          </p:nvPr>
        </p:nvSpPr>
        <p:spPr>
          <a:xfrm>
            <a:off x="5062169" y="1084957"/>
            <a:ext cx="6502301"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8" name="Google Shape;328;p97"/>
          <p:cNvSpPr txBox="1"/>
          <p:nvPr>
            <p:ph idx="4" type="body"/>
          </p:nvPr>
        </p:nvSpPr>
        <p:spPr>
          <a:xfrm>
            <a:off x="5062171" y="2285309"/>
            <a:ext cx="6502300" cy="172624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Photo - Text - Pink">
  <p:cSld name="Vertical Photo - Text - Pink">
    <p:spTree>
      <p:nvGrpSpPr>
        <p:cNvPr id="329" name="Shape 329"/>
        <p:cNvGrpSpPr/>
        <p:nvPr/>
      </p:nvGrpSpPr>
      <p:grpSpPr>
        <a:xfrm>
          <a:off x="0" y="0"/>
          <a:ext cx="0" cy="0"/>
          <a:chOff x="0" y="0"/>
          <a:chExt cx="0" cy="0"/>
        </a:xfrm>
      </p:grpSpPr>
      <p:sp>
        <p:nvSpPr>
          <p:cNvPr id="330" name="Google Shape;330;p98"/>
          <p:cNvSpPr/>
          <p:nvPr/>
        </p:nvSpPr>
        <p:spPr>
          <a:xfrm>
            <a:off x="0" y="0"/>
            <a:ext cx="12192000" cy="6879688"/>
          </a:xfrm>
          <a:prstGeom prst="rect">
            <a:avLst/>
          </a:prstGeom>
          <a:solidFill>
            <a:srgbClr val="ED2A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1" name="Google Shape;331;p98"/>
          <p:cNvSpPr/>
          <p:nvPr/>
        </p:nvSpPr>
        <p:spPr>
          <a:xfrm rot="2263304">
            <a:off x="9100049" y="4565084"/>
            <a:ext cx="4074780" cy="5419502"/>
          </a:xfrm>
          <a:custGeom>
            <a:rect b="b" l="l" r="r" t="t"/>
            <a:pathLst>
              <a:path extrusionOk="0" h="5419502" w="4074780">
                <a:moveTo>
                  <a:pt x="4074065" y="5419502"/>
                </a:moveTo>
                <a:lnTo>
                  <a:pt x="4074780" y="5418949"/>
                </a:lnTo>
                <a:lnTo>
                  <a:pt x="4074780" y="5419345"/>
                </a:lnTo>
                <a:close/>
                <a:moveTo>
                  <a:pt x="1175698" y="69187"/>
                </a:moveTo>
                <a:lnTo>
                  <a:pt x="1272636" y="0"/>
                </a:lnTo>
                <a:lnTo>
                  <a:pt x="1902760" y="814645"/>
                </a:lnTo>
                <a:lnTo>
                  <a:pt x="1806729" y="883185"/>
                </a:lnTo>
                <a:cubicBezTo>
                  <a:pt x="1333460" y="1255975"/>
                  <a:pt x="1031798" y="1820143"/>
                  <a:pt x="1031798" y="2451560"/>
                </a:cubicBezTo>
                <a:cubicBezTo>
                  <a:pt x="1031798" y="2591874"/>
                  <a:pt x="1046694" y="2728868"/>
                  <a:pt x="1075061" y="2861179"/>
                </a:cubicBezTo>
                <a:lnTo>
                  <a:pt x="1099196" y="2950766"/>
                </a:lnTo>
                <a:lnTo>
                  <a:pt x="240772" y="3614752"/>
                </a:lnTo>
                <a:lnTo>
                  <a:pt x="145249" y="3365648"/>
                </a:lnTo>
                <a:cubicBezTo>
                  <a:pt x="50852" y="3075975"/>
                  <a:pt x="0" y="2767990"/>
                  <a:pt x="0" y="2448669"/>
                </a:cubicBezTo>
                <a:cubicBezTo>
                  <a:pt x="0" y="1490707"/>
                  <a:pt x="457670" y="634771"/>
                  <a:pt x="1175698" y="69187"/>
                </a:cubicBez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2" name="Google Shape;332;p98"/>
          <p:cNvSpPr txBox="1"/>
          <p:nvPr>
            <p:ph idx="1" type="body"/>
          </p:nvPr>
        </p:nvSpPr>
        <p:spPr>
          <a:xfrm>
            <a:off x="5359398" y="2230946"/>
            <a:ext cx="4953000"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3" name="Google Shape;333;p98"/>
          <p:cNvSpPr txBox="1"/>
          <p:nvPr>
            <p:ph idx="2" type="body"/>
          </p:nvPr>
        </p:nvSpPr>
        <p:spPr>
          <a:xfrm>
            <a:off x="5359400" y="3431298"/>
            <a:ext cx="4953000" cy="2754349"/>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34" name="Google Shape;334;p98"/>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335" name="Google Shape;335;p98"/>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
        <p:nvSpPr>
          <p:cNvPr id="336" name="Google Shape;336;p98"/>
          <p:cNvSpPr/>
          <p:nvPr>
            <p:ph idx="3" type="pic"/>
          </p:nvPr>
        </p:nvSpPr>
        <p:spPr>
          <a:xfrm>
            <a:off x="1590040" y="0"/>
            <a:ext cx="3550920" cy="687913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7" name="Google Shape;337;p98"/>
          <p:cNvSpPr/>
          <p:nvPr/>
        </p:nvSpPr>
        <p:spPr>
          <a:xfrm rot="5400000">
            <a:off x="343806" y="-343806"/>
            <a:ext cx="2351377" cy="3038989"/>
          </a:xfrm>
          <a:custGeom>
            <a:rect b="b" l="l" r="r" t="t"/>
            <a:pathLst>
              <a:path extrusionOk="0" h="3038989" w="2351377">
                <a:moveTo>
                  <a:pt x="0" y="719213"/>
                </a:moveTo>
                <a:lnTo>
                  <a:pt x="0" y="34421"/>
                </a:lnTo>
                <a:lnTo>
                  <a:pt x="133452" y="13090"/>
                </a:lnTo>
                <a:cubicBezTo>
                  <a:pt x="865967" y="-68653"/>
                  <a:pt x="1603049" y="234436"/>
                  <a:pt x="2025945" y="866773"/>
                </a:cubicBezTo>
                <a:cubicBezTo>
                  <a:pt x="2448840" y="1499110"/>
                  <a:pt x="2447451" y="2296073"/>
                  <a:pt x="2092147" y="2941845"/>
                </a:cubicBezTo>
                <a:lnTo>
                  <a:pt x="2032537" y="3038989"/>
                </a:lnTo>
                <a:lnTo>
                  <a:pt x="1140430" y="3038989"/>
                </a:lnTo>
                <a:lnTo>
                  <a:pt x="1165504" y="3020413"/>
                </a:lnTo>
                <a:cubicBezTo>
                  <a:pt x="1707837" y="2576355"/>
                  <a:pt x="1847758" y="1806235"/>
                  <a:pt x="1467657" y="1237886"/>
                </a:cubicBezTo>
                <a:cubicBezTo>
                  <a:pt x="1163577" y="783207"/>
                  <a:pt x="613044" y="586795"/>
                  <a:pt x="88825" y="696213"/>
                </a:cubicBezTo>
                <a:lnTo>
                  <a:pt x="0" y="719213"/>
                </a:ln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Photo - Text - White">
  <p:cSld name="Vertical Photo - Text - White">
    <p:spTree>
      <p:nvGrpSpPr>
        <p:cNvPr id="338" name="Shape 338"/>
        <p:cNvGrpSpPr/>
        <p:nvPr/>
      </p:nvGrpSpPr>
      <p:grpSpPr>
        <a:xfrm>
          <a:off x="0" y="0"/>
          <a:ext cx="0" cy="0"/>
          <a:chOff x="0" y="0"/>
          <a:chExt cx="0" cy="0"/>
        </a:xfrm>
      </p:grpSpPr>
      <p:sp>
        <p:nvSpPr>
          <p:cNvPr id="339" name="Google Shape;339;p99"/>
          <p:cNvSpPr/>
          <p:nvPr/>
        </p:nvSpPr>
        <p:spPr>
          <a:xfrm rot="2263304">
            <a:off x="9100049" y="4565084"/>
            <a:ext cx="4074780" cy="5419502"/>
          </a:xfrm>
          <a:custGeom>
            <a:rect b="b" l="l" r="r" t="t"/>
            <a:pathLst>
              <a:path extrusionOk="0" h="5419502" w="4074780">
                <a:moveTo>
                  <a:pt x="4074065" y="5419502"/>
                </a:moveTo>
                <a:lnTo>
                  <a:pt x="4074780" y="5418949"/>
                </a:lnTo>
                <a:lnTo>
                  <a:pt x="4074780" y="5419345"/>
                </a:lnTo>
                <a:close/>
                <a:moveTo>
                  <a:pt x="1175698" y="69187"/>
                </a:moveTo>
                <a:lnTo>
                  <a:pt x="1272636" y="0"/>
                </a:lnTo>
                <a:lnTo>
                  <a:pt x="1902760" y="814645"/>
                </a:lnTo>
                <a:lnTo>
                  <a:pt x="1806729" y="883185"/>
                </a:lnTo>
                <a:cubicBezTo>
                  <a:pt x="1333460" y="1255975"/>
                  <a:pt x="1031798" y="1820143"/>
                  <a:pt x="1031798" y="2451560"/>
                </a:cubicBezTo>
                <a:cubicBezTo>
                  <a:pt x="1031798" y="2591874"/>
                  <a:pt x="1046694" y="2728868"/>
                  <a:pt x="1075061" y="2861179"/>
                </a:cubicBezTo>
                <a:lnTo>
                  <a:pt x="1099196" y="2950766"/>
                </a:lnTo>
                <a:lnTo>
                  <a:pt x="240772" y="3614752"/>
                </a:lnTo>
                <a:lnTo>
                  <a:pt x="145249" y="3365648"/>
                </a:lnTo>
                <a:cubicBezTo>
                  <a:pt x="50852" y="3075975"/>
                  <a:pt x="0" y="2767990"/>
                  <a:pt x="0" y="2448669"/>
                </a:cubicBezTo>
                <a:cubicBezTo>
                  <a:pt x="0" y="1490707"/>
                  <a:pt x="457670" y="634771"/>
                  <a:pt x="1175698" y="69187"/>
                </a:cubicBezTo>
                <a:close/>
              </a:path>
            </a:pathLst>
          </a:cu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0" name="Google Shape;340;p99"/>
          <p:cNvSpPr txBox="1"/>
          <p:nvPr>
            <p:ph idx="1" type="body"/>
          </p:nvPr>
        </p:nvSpPr>
        <p:spPr>
          <a:xfrm>
            <a:off x="5621950" y="855235"/>
            <a:ext cx="4953000"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1" name="Google Shape;341;p99"/>
          <p:cNvSpPr txBox="1"/>
          <p:nvPr>
            <p:ph idx="2" type="body"/>
          </p:nvPr>
        </p:nvSpPr>
        <p:spPr>
          <a:xfrm>
            <a:off x="5621952" y="2055587"/>
            <a:ext cx="4953000" cy="2754349"/>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42" name="Google Shape;342;p99"/>
          <p:cNvCxnSpPr/>
          <p:nvPr/>
        </p:nvCxnSpPr>
        <p:spPr>
          <a:xfrm>
            <a:off x="11776518"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343" name="Google Shape;343;p99"/>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sp>
        <p:nvSpPr>
          <p:cNvPr id="344" name="Google Shape;344;p99"/>
          <p:cNvSpPr/>
          <p:nvPr>
            <p:ph idx="3" type="pic"/>
          </p:nvPr>
        </p:nvSpPr>
        <p:spPr>
          <a:xfrm>
            <a:off x="1590040" y="0"/>
            <a:ext cx="3550920" cy="687913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45" name="Google Shape;345;p99"/>
          <p:cNvSpPr/>
          <p:nvPr/>
        </p:nvSpPr>
        <p:spPr>
          <a:xfrm rot="5400000">
            <a:off x="343806" y="-343806"/>
            <a:ext cx="2351377" cy="3038989"/>
          </a:xfrm>
          <a:custGeom>
            <a:rect b="b" l="l" r="r" t="t"/>
            <a:pathLst>
              <a:path extrusionOk="0" h="3038989" w="2351377">
                <a:moveTo>
                  <a:pt x="0" y="719213"/>
                </a:moveTo>
                <a:lnTo>
                  <a:pt x="0" y="34421"/>
                </a:lnTo>
                <a:lnTo>
                  <a:pt x="133452" y="13090"/>
                </a:lnTo>
                <a:cubicBezTo>
                  <a:pt x="865967" y="-68653"/>
                  <a:pt x="1603049" y="234436"/>
                  <a:pt x="2025945" y="866773"/>
                </a:cubicBezTo>
                <a:cubicBezTo>
                  <a:pt x="2448840" y="1499110"/>
                  <a:pt x="2447451" y="2296073"/>
                  <a:pt x="2092147" y="2941845"/>
                </a:cubicBezTo>
                <a:lnTo>
                  <a:pt x="2032537" y="3038989"/>
                </a:lnTo>
                <a:lnTo>
                  <a:pt x="1140430" y="3038989"/>
                </a:lnTo>
                <a:lnTo>
                  <a:pt x="1165504" y="3020413"/>
                </a:lnTo>
                <a:cubicBezTo>
                  <a:pt x="1707837" y="2576355"/>
                  <a:pt x="1847758" y="1806235"/>
                  <a:pt x="1467657" y="1237886"/>
                </a:cubicBezTo>
                <a:cubicBezTo>
                  <a:pt x="1163577" y="783207"/>
                  <a:pt x="613044" y="586795"/>
                  <a:pt x="88825" y="696213"/>
                </a:cubicBezTo>
                <a:lnTo>
                  <a:pt x="0" y="719213"/>
                </a:ln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 green">
  <p:cSld name="Text slide - green">
    <p:spTree>
      <p:nvGrpSpPr>
        <p:cNvPr id="346" name="Shape 346"/>
        <p:cNvGrpSpPr/>
        <p:nvPr/>
      </p:nvGrpSpPr>
      <p:grpSpPr>
        <a:xfrm>
          <a:off x="0" y="0"/>
          <a:ext cx="0" cy="0"/>
          <a:chOff x="0" y="0"/>
          <a:chExt cx="0" cy="0"/>
        </a:xfrm>
      </p:grpSpPr>
      <p:sp>
        <p:nvSpPr>
          <p:cNvPr id="347" name="Google Shape;347;p100"/>
          <p:cNvSpPr/>
          <p:nvPr/>
        </p:nvSpPr>
        <p:spPr>
          <a:xfrm>
            <a:off x="7373" y="0"/>
            <a:ext cx="12204000" cy="6876000"/>
          </a:xfrm>
          <a:prstGeom prst="rect">
            <a:avLst/>
          </a:prstGeom>
          <a:solidFill>
            <a:srgbClr val="56BE9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8" name="Google Shape;348;p100"/>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349" name="Google Shape;349;p100"/>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350" name="Google Shape;350;p100"/>
          <p:cNvSpPr/>
          <p:nvPr/>
        </p:nvSpPr>
        <p:spPr>
          <a:xfrm rot="-5400000">
            <a:off x="6531921" y="-2193604"/>
            <a:ext cx="3112971" cy="7500180"/>
          </a:xfrm>
          <a:custGeom>
            <a:rect b="b" l="l" r="r" t="t"/>
            <a:pathLst>
              <a:path extrusionOk="0" h="7500180" w="3112971">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1" name="Google Shape;351;p100"/>
          <p:cNvSpPr txBox="1"/>
          <p:nvPr>
            <p:ph idx="1" type="body"/>
          </p:nvPr>
        </p:nvSpPr>
        <p:spPr>
          <a:xfrm>
            <a:off x="508178" y="3429000"/>
            <a:ext cx="5259621" cy="264477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2" name="Google Shape;352;p100"/>
          <p:cNvSpPr txBox="1"/>
          <p:nvPr>
            <p:ph idx="2" type="body"/>
          </p:nvPr>
        </p:nvSpPr>
        <p:spPr>
          <a:xfrm>
            <a:off x="508178" y="867256"/>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3" name="Google Shape;353;p100"/>
          <p:cNvSpPr txBox="1"/>
          <p:nvPr>
            <p:ph idx="3" type="body"/>
          </p:nvPr>
        </p:nvSpPr>
        <p:spPr>
          <a:xfrm>
            <a:off x="6223065" y="3428941"/>
            <a:ext cx="5259621" cy="264477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Slide - Yellow">
  <p:cSld name="Text Only Slide - Yellow">
    <p:spTree>
      <p:nvGrpSpPr>
        <p:cNvPr id="354" name="Shape 354"/>
        <p:cNvGrpSpPr/>
        <p:nvPr/>
      </p:nvGrpSpPr>
      <p:grpSpPr>
        <a:xfrm>
          <a:off x="0" y="0"/>
          <a:ext cx="0" cy="0"/>
          <a:chOff x="0" y="0"/>
          <a:chExt cx="0" cy="0"/>
        </a:xfrm>
      </p:grpSpPr>
      <p:sp>
        <p:nvSpPr>
          <p:cNvPr id="355" name="Google Shape;355;p101"/>
          <p:cNvSpPr/>
          <p:nvPr/>
        </p:nvSpPr>
        <p:spPr>
          <a:xfrm>
            <a:off x="8946" y="0"/>
            <a:ext cx="12183054" cy="1702371"/>
          </a:xfrm>
          <a:prstGeom prst="rect">
            <a:avLst/>
          </a:prstGeom>
          <a:solidFill>
            <a:srgbClr val="F6BC6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6" name="Google Shape;356;p101"/>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357" name="Google Shape;357;p101"/>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358" name="Google Shape;358;p101"/>
          <p:cNvSpPr txBox="1"/>
          <p:nvPr>
            <p:ph idx="1" type="body"/>
          </p:nvPr>
        </p:nvSpPr>
        <p:spPr>
          <a:xfrm>
            <a:off x="508178" y="2066306"/>
            <a:ext cx="11141516" cy="400746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9" name="Google Shape;359;p101"/>
          <p:cNvSpPr txBox="1"/>
          <p:nvPr>
            <p:ph idx="2" type="body"/>
          </p:nvPr>
        </p:nvSpPr>
        <p:spPr>
          <a:xfrm>
            <a:off x="525242" y="617875"/>
            <a:ext cx="11141516"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peech bubble on purple">
  <p:cSld name="Blue speech bubble on purple">
    <p:spTree>
      <p:nvGrpSpPr>
        <p:cNvPr id="40" name="Shape 40"/>
        <p:cNvGrpSpPr/>
        <p:nvPr/>
      </p:nvGrpSpPr>
      <p:grpSpPr>
        <a:xfrm>
          <a:off x="0" y="0"/>
          <a:ext cx="0" cy="0"/>
          <a:chOff x="0" y="0"/>
          <a:chExt cx="0" cy="0"/>
        </a:xfrm>
      </p:grpSpPr>
      <p:sp>
        <p:nvSpPr>
          <p:cNvPr id="41" name="Google Shape;41;p66"/>
          <p:cNvSpPr/>
          <p:nvPr/>
        </p:nvSpPr>
        <p:spPr>
          <a:xfrm>
            <a:off x="1" y="0"/>
            <a:ext cx="12192000" cy="6879688"/>
          </a:xfrm>
          <a:prstGeom prst="rect">
            <a:avLst/>
          </a:prstGeom>
          <a:solidFill>
            <a:srgbClr val="A637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42" name="Google Shape;42;p66"/>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43" name="Google Shape;43;p66"/>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
        <p:nvSpPr>
          <p:cNvPr id="44" name="Google Shape;44;p66"/>
          <p:cNvSpPr txBox="1"/>
          <p:nvPr>
            <p:ph idx="1" type="body"/>
          </p:nvPr>
        </p:nvSpPr>
        <p:spPr>
          <a:xfrm>
            <a:off x="6926354" y="1936387"/>
            <a:ext cx="4866430" cy="69735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66"/>
          <p:cNvSpPr txBox="1"/>
          <p:nvPr>
            <p:ph idx="2" type="body"/>
          </p:nvPr>
        </p:nvSpPr>
        <p:spPr>
          <a:xfrm>
            <a:off x="6926355" y="3136739"/>
            <a:ext cx="4866429" cy="259242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46" name="Google Shape;46;p66"/>
          <p:cNvGrpSpPr/>
          <p:nvPr/>
        </p:nvGrpSpPr>
        <p:grpSpPr>
          <a:xfrm>
            <a:off x="585323" y="292419"/>
            <a:ext cx="5387212" cy="6395610"/>
            <a:chOff x="585323" y="1281787"/>
            <a:chExt cx="4553837" cy="5406241"/>
          </a:xfrm>
        </p:grpSpPr>
        <p:sp>
          <p:nvSpPr>
            <p:cNvPr id="47" name="Google Shape;47;p66"/>
            <p:cNvSpPr/>
            <p:nvPr/>
          </p:nvSpPr>
          <p:spPr>
            <a:xfrm flipH="1" rot="10800000">
              <a:off x="2334784" y="5738382"/>
              <a:ext cx="1067258" cy="949646"/>
            </a:xfrm>
            <a:prstGeom prst="rtTriangle">
              <a:avLst/>
            </a:prstGeom>
            <a:gradFill>
              <a:gsLst>
                <a:gs pos="0">
                  <a:srgbClr val="76C6D3"/>
                </a:gs>
                <a:gs pos="42000">
                  <a:srgbClr val="76C6D3"/>
                </a:gs>
                <a:gs pos="98000">
                  <a:srgbClr val="6DAAB5"/>
                </a:gs>
                <a:gs pos="100000">
                  <a:srgbClr val="6DAAB5"/>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48" name="Google Shape;48;p66"/>
            <p:cNvSpPr/>
            <p:nvPr/>
          </p:nvSpPr>
          <p:spPr>
            <a:xfrm>
              <a:off x="585323" y="1281787"/>
              <a:ext cx="4553837" cy="4553839"/>
            </a:xfrm>
            <a:custGeom>
              <a:rect b="b" l="l" r="r" t="t"/>
              <a:pathLst>
                <a:path extrusionOk="0" h="4553839" w="4553837">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sp>
        <p:nvSpPr>
          <p:cNvPr id="49" name="Google Shape;49;p66"/>
          <p:cNvSpPr txBox="1"/>
          <p:nvPr>
            <p:ph idx="3" type="body"/>
          </p:nvPr>
        </p:nvSpPr>
        <p:spPr>
          <a:xfrm>
            <a:off x="4436336" y="3894017"/>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66"/>
          <p:cNvSpPr txBox="1"/>
          <p:nvPr>
            <p:ph idx="4" type="body"/>
          </p:nvPr>
        </p:nvSpPr>
        <p:spPr>
          <a:xfrm>
            <a:off x="1195959" y="1235184"/>
            <a:ext cx="4369392" cy="4493975"/>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66"/>
          <p:cNvSpPr txBox="1"/>
          <p:nvPr>
            <p:ph idx="5" type="body"/>
          </p:nvPr>
        </p:nvSpPr>
        <p:spPr>
          <a:xfrm>
            <a:off x="1107543" y="1037866"/>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 Text - Pink">
  <p:cSld name="Phone - Text - Pink">
    <p:spTree>
      <p:nvGrpSpPr>
        <p:cNvPr id="360" name="Shape 360"/>
        <p:cNvGrpSpPr/>
        <p:nvPr/>
      </p:nvGrpSpPr>
      <p:grpSpPr>
        <a:xfrm>
          <a:off x="0" y="0"/>
          <a:ext cx="0" cy="0"/>
          <a:chOff x="0" y="0"/>
          <a:chExt cx="0" cy="0"/>
        </a:xfrm>
      </p:grpSpPr>
      <p:sp>
        <p:nvSpPr>
          <p:cNvPr id="361" name="Google Shape;361;p102"/>
          <p:cNvSpPr/>
          <p:nvPr/>
        </p:nvSpPr>
        <p:spPr>
          <a:xfrm>
            <a:off x="20821" y="0"/>
            <a:ext cx="12171179" cy="6879688"/>
          </a:xfrm>
          <a:prstGeom prst="rect">
            <a:avLst/>
          </a:prstGeom>
          <a:solidFill>
            <a:srgbClr val="ED2A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2" name="Google Shape;362;p102"/>
          <p:cNvSpPr/>
          <p:nvPr/>
        </p:nvSpPr>
        <p:spPr>
          <a:xfrm>
            <a:off x="6752" y="0"/>
            <a:ext cx="9527210" cy="6879688"/>
          </a:xfrm>
          <a:prstGeom prst="rect">
            <a:avLst/>
          </a:prstGeom>
          <a:solidFill>
            <a:srgbClr val="EF619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3" name="Google Shape;363;p102"/>
          <p:cNvSpPr txBox="1"/>
          <p:nvPr>
            <p:ph idx="1" type="body"/>
          </p:nvPr>
        </p:nvSpPr>
        <p:spPr>
          <a:xfrm>
            <a:off x="3993774" y="2230946"/>
            <a:ext cx="4760259"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4" name="Google Shape;364;p102"/>
          <p:cNvSpPr txBox="1"/>
          <p:nvPr>
            <p:ph idx="2" type="body"/>
          </p:nvPr>
        </p:nvSpPr>
        <p:spPr>
          <a:xfrm>
            <a:off x="3993776" y="3431298"/>
            <a:ext cx="4760259" cy="2754349"/>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monitor, photo, sitting, phone&#10;&#10;Description automatically generated" id="365" name="Google Shape;365;p102"/>
          <p:cNvPicPr preferRelativeResize="0"/>
          <p:nvPr/>
        </p:nvPicPr>
        <p:blipFill rotWithShape="1">
          <a:blip r:embed="rId2">
            <a:alphaModFix/>
          </a:blip>
          <a:srcRect b="0" l="0" r="0" t="0"/>
          <a:stretch/>
        </p:blipFill>
        <p:spPr>
          <a:xfrm>
            <a:off x="-747898" y="360772"/>
            <a:ext cx="6199242" cy="6131859"/>
          </a:xfrm>
          <a:prstGeom prst="rect">
            <a:avLst/>
          </a:prstGeom>
          <a:noFill/>
          <a:ln>
            <a:noFill/>
          </a:ln>
        </p:spPr>
      </p:pic>
      <p:sp>
        <p:nvSpPr>
          <p:cNvPr id="366" name="Google Shape;366;p102"/>
          <p:cNvSpPr/>
          <p:nvPr>
            <p:ph idx="3" type="pic"/>
          </p:nvPr>
        </p:nvSpPr>
        <p:spPr>
          <a:xfrm>
            <a:off x="1148089" y="1352116"/>
            <a:ext cx="2334700" cy="4149171"/>
          </a:xfrm>
          <a:prstGeom prst="rect">
            <a:avLst/>
          </a:prstGeom>
          <a:solidFill>
            <a:schemeClr val="lt1"/>
          </a:solid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367" name="Google Shape;367;p102"/>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368" name="Google Shape;368;p102"/>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 Text - White">
  <p:cSld name="Phone - Text - White">
    <p:spTree>
      <p:nvGrpSpPr>
        <p:cNvPr id="369" name="Shape 369"/>
        <p:cNvGrpSpPr/>
        <p:nvPr/>
      </p:nvGrpSpPr>
      <p:grpSpPr>
        <a:xfrm>
          <a:off x="0" y="0"/>
          <a:ext cx="0" cy="0"/>
          <a:chOff x="0" y="0"/>
          <a:chExt cx="0" cy="0"/>
        </a:xfrm>
      </p:grpSpPr>
      <p:sp>
        <p:nvSpPr>
          <p:cNvPr id="370" name="Google Shape;370;p103"/>
          <p:cNvSpPr/>
          <p:nvPr/>
        </p:nvSpPr>
        <p:spPr>
          <a:xfrm>
            <a:off x="20821" y="0"/>
            <a:ext cx="12171179" cy="6879688"/>
          </a:xfrm>
          <a:prstGeom prst="rect">
            <a:avLst/>
          </a:prstGeom>
          <a:solidFill>
            <a:srgbClr val="ED2A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71" name="Google Shape;371;p103"/>
          <p:cNvSpPr/>
          <p:nvPr/>
        </p:nvSpPr>
        <p:spPr>
          <a:xfrm>
            <a:off x="0" y="-10844"/>
            <a:ext cx="9527210" cy="68796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2" name="Google Shape;372;p103"/>
          <p:cNvSpPr txBox="1"/>
          <p:nvPr>
            <p:ph idx="1" type="body"/>
          </p:nvPr>
        </p:nvSpPr>
        <p:spPr>
          <a:xfrm>
            <a:off x="3373937" y="145292"/>
            <a:ext cx="5585128"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3" name="Google Shape;373;p103"/>
          <p:cNvSpPr txBox="1"/>
          <p:nvPr>
            <p:ph idx="2" type="body"/>
          </p:nvPr>
        </p:nvSpPr>
        <p:spPr>
          <a:xfrm>
            <a:off x="3373937" y="1301327"/>
            <a:ext cx="5585128" cy="2754349"/>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monitor, photo, sitting, phone&#10;&#10;Description automatically generated" id="374" name="Google Shape;374;p103"/>
          <p:cNvPicPr preferRelativeResize="0"/>
          <p:nvPr/>
        </p:nvPicPr>
        <p:blipFill rotWithShape="1">
          <a:blip r:embed="rId2">
            <a:alphaModFix/>
          </a:blip>
          <a:srcRect b="0" l="0" r="0" t="0"/>
          <a:stretch/>
        </p:blipFill>
        <p:spPr>
          <a:xfrm>
            <a:off x="-1569830" y="327538"/>
            <a:ext cx="6199242" cy="6131859"/>
          </a:xfrm>
          <a:prstGeom prst="rect">
            <a:avLst/>
          </a:prstGeom>
          <a:noFill/>
          <a:ln>
            <a:noFill/>
          </a:ln>
        </p:spPr>
      </p:pic>
      <p:sp>
        <p:nvSpPr>
          <p:cNvPr id="375" name="Google Shape;375;p103"/>
          <p:cNvSpPr/>
          <p:nvPr>
            <p:ph idx="3" type="pic"/>
          </p:nvPr>
        </p:nvSpPr>
        <p:spPr>
          <a:xfrm>
            <a:off x="362441" y="1318881"/>
            <a:ext cx="2334700" cy="4149171"/>
          </a:xfrm>
          <a:prstGeom prst="rect">
            <a:avLst/>
          </a:prstGeom>
          <a:solidFill>
            <a:schemeClr val="lt1"/>
          </a:solid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376" name="Google Shape;376;p103"/>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377" name="Google Shape;377;p103"/>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Text - Blue">
  <p:cSld name="Photo - Text - Blue">
    <p:spTree>
      <p:nvGrpSpPr>
        <p:cNvPr id="378" name="Shape 378"/>
        <p:cNvGrpSpPr/>
        <p:nvPr/>
      </p:nvGrpSpPr>
      <p:grpSpPr>
        <a:xfrm>
          <a:off x="0" y="0"/>
          <a:ext cx="0" cy="0"/>
          <a:chOff x="0" y="0"/>
          <a:chExt cx="0" cy="0"/>
        </a:xfrm>
      </p:grpSpPr>
      <p:sp>
        <p:nvSpPr>
          <p:cNvPr id="379" name="Google Shape;379;p104"/>
          <p:cNvSpPr/>
          <p:nvPr/>
        </p:nvSpPr>
        <p:spPr>
          <a:xfrm>
            <a:off x="-12000" y="0"/>
            <a:ext cx="12204000" cy="6892048"/>
          </a:xfrm>
          <a:prstGeom prst="rect">
            <a:avLst/>
          </a:pr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76C6D3"/>
              </a:solidFill>
              <a:latin typeface="Calibri"/>
              <a:ea typeface="Calibri"/>
              <a:cs typeface="Calibri"/>
              <a:sym typeface="Calibri"/>
            </a:endParaRPr>
          </a:p>
        </p:txBody>
      </p:sp>
      <p:sp>
        <p:nvSpPr>
          <p:cNvPr id="380" name="Google Shape;380;p104"/>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381" name="Google Shape;381;p104"/>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382" name="Google Shape;382;p104"/>
          <p:cNvSpPr/>
          <p:nvPr>
            <p:ph idx="2" type="pic"/>
          </p:nvPr>
        </p:nvSpPr>
        <p:spPr>
          <a:xfrm>
            <a:off x="8755811" y="0"/>
            <a:ext cx="3436189" cy="687229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3" name="Google Shape;383;p104"/>
          <p:cNvSpPr txBox="1"/>
          <p:nvPr>
            <p:ph idx="1" type="body"/>
          </p:nvPr>
        </p:nvSpPr>
        <p:spPr>
          <a:xfrm>
            <a:off x="410031" y="3012104"/>
            <a:ext cx="7923750" cy="320209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4" name="Google Shape;384;p104"/>
          <p:cNvSpPr txBox="1"/>
          <p:nvPr>
            <p:ph idx="3" type="body"/>
          </p:nvPr>
        </p:nvSpPr>
        <p:spPr>
          <a:xfrm>
            <a:off x="410031" y="1964152"/>
            <a:ext cx="7923750"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5" name="Google Shape;385;p104"/>
          <p:cNvSpPr/>
          <p:nvPr/>
        </p:nvSpPr>
        <p:spPr>
          <a:xfrm>
            <a:off x="0" y="0"/>
            <a:ext cx="2944302" cy="1365147"/>
          </a:xfrm>
          <a:custGeom>
            <a:rect b="b" l="l" r="r" t="t"/>
            <a:pathLst>
              <a:path extrusionOk="0" h="1365147" w="2944302">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rcle Photo with text - White">
  <p:cSld name="Circle Photo with text - White">
    <p:spTree>
      <p:nvGrpSpPr>
        <p:cNvPr id="386" name="Shape 386"/>
        <p:cNvGrpSpPr/>
        <p:nvPr/>
      </p:nvGrpSpPr>
      <p:grpSpPr>
        <a:xfrm>
          <a:off x="0" y="0"/>
          <a:ext cx="0" cy="0"/>
          <a:chOff x="0" y="0"/>
          <a:chExt cx="0" cy="0"/>
        </a:xfrm>
      </p:grpSpPr>
      <p:sp>
        <p:nvSpPr>
          <p:cNvPr id="387" name="Google Shape;387;p105"/>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388" name="Google Shape;388;p105"/>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389" name="Google Shape;389;p105"/>
          <p:cNvSpPr/>
          <p:nvPr>
            <p:ph idx="2" type="pic"/>
          </p:nvPr>
        </p:nvSpPr>
        <p:spPr>
          <a:xfrm>
            <a:off x="8755811" y="0"/>
            <a:ext cx="3436189" cy="687229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90" name="Google Shape;390;p105"/>
          <p:cNvSpPr txBox="1"/>
          <p:nvPr>
            <p:ph idx="1" type="body"/>
          </p:nvPr>
        </p:nvSpPr>
        <p:spPr>
          <a:xfrm>
            <a:off x="410031" y="3012104"/>
            <a:ext cx="7923750" cy="320209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1" name="Google Shape;391;p105"/>
          <p:cNvSpPr txBox="1"/>
          <p:nvPr>
            <p:ph idx="3" type="body"/>
          </p:nvPr>
        </p:nvSpPr>
        <p:spPr>
          <a:xfrm>
            <a:off x="410031" y="1964152"/>
            <a:ext cx="7923750"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2" name="Google Shape;392;p105"/>
          <p:cNvSpPr/>
          <p:nvPr/>
        </p:nvSpPr>
        <p:spPr>
          <a:xfrm>
            <a:off x="0" y="0"/>
            <a:ext cx="2944302" cy="1365147"/>
          </a:xfrm>
          <a:custGeom>
            <a:rect b="b" l="l" r="r" t="t"/>
            <a:pathLst>
              <a:path extrusionOk="0" h="1365147" w="2944302">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 Laptop - White">
  <p:cSld name="Phone - Laptop - White">
    <p:spTree>
      <p:nvGrpSpPr>
        <p:cNvPr id="52" name="Shape 52"/>
        <p:cNvGrpSpPr/>
        <p:nvPr/>
      </p:nvGrpSpPr>
      <p:grpSpPr>
        <a:xfrm>
          <a:off x="0" y="0"/>
          <a:ext cx="0" cy="0"/>
          <a:chOff x="0" y="0"/>
          <a:chExt cx="0" cy="0"/>
        </a:xfrm>
      </p:grpSpPr>
      <p:sp>
        <p:nvSpPr>
          <p:cNvPr id="53" name="Google Shape;53;p67"/>
          <p:cNvSpPr/>
          <p:nvPr/>
        </p:nvSpPr>
        <p:spPr>
          <a:xfrm>
            <a:off x="-22746" y="0"/>
            <a:ext cx="6625533" cy="6879688"/>
          </a:xfrm>
          <a:custGeom>
            <a:rect b="b" l="l" r="r" t="t"/>
            <a:pathLst>
              <a:path extrusionOk="0" h="6785400" w="6534728">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6BC6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screenshot of a computer screen&#10;&#10;Description automatically generated" id="54" name="Google Shape;54;p67"/>
          <p:cNvPicPr preferRelativeResize="0"/>
          <p:nvPr/>
        </p:nvPicPr>
        <p:blipFill rotWithShape="1">
          <a:blip r:embed="rId2">
            <a:alphaModFix/>
          </a:blip>
          <a:srcRect b="0" l="0" r="0" t="0"/>
          <a:stretch/>
        </p:blipFill>
        <p:spPr>
          <a:xfrm>
            <a:off x="471247" y="1840528"/>
            <a:ext cx="6948243" cy="3956365"/>
          </a:xfrm>
          <a:prstGeom prst="rect">
            <a:avLst/>
          </a:prstGeom>
          <a:noFill/>
          <a:ln>
            <a:noFill/>
          </a:ln>
        </p:spPr>
      </p:pic>
      <p:cxnSp>
        <p:nvCxnSpPr>
          <p:cNvPr id="55" name="Google Shape;55;p67"/>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56" name="Google Shape;56;p67"/>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
        <p:nvSpPr>
          <p:cNvPr id="57" name="Google Shape;57;p67"/>
          <p:cNvSpPr txBox="1"/>
          <p:nvPr>
            <p:ph idx="1" type="body"/>
          </p:nvPr>
        </p:nvSpPr>
        <p:spPr>
          <a:xfrm>
            <a:off x="7739301" y="1322149"/>
            <a:ext cx="3981452"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67"/>
          <p:cNvSpPr txBox="1"/>
          <p:nvPr>
            <p:ph idx="2" type="body"/>
          </p:nvPr>
        </p:nvSpPr>
        <p:spPr>
          <a:xfrm>
            <a:off x="7739302" y="2522501"/>
            <a:ext cx="3981451" cy="259242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 name="Google Shape;59;p67"/>
          <p:cNvSpPr/>
          <p:nvPr>
            <p:ph idx="3" type="pic"/>
          </p:nvPr>
        </p:nvSpPr>
        <p:spPr>
          <a:xfrm>
            <a:off x="1270861" y="2019300"/>
            <a:ext cx="5331552" cy="334327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rcle Photo with text - Yellow BG">
  <p:cSld name="Circle Photo with text - Yellow BG">
    <p:spTree>
      <p:nvGrpSpPr>
        <p:cNvPr id="60" name="Shape 60"/>
        <p:cNvGrpSpPr/>
        <p:nvPr/>
      </p:nvGrpSpPr>
      <p:grpSpPr>
        <a:xfrm>
          <a:off x="0" y="0"/>
          <a:ext cx="0" cy="0"/>
          <a:chOff x="0" y="0"/>
          <a:chExt cx="0" cy="0"/>
        </a:xfrm>
      </p:grpSpPr>
      <p:sp>
        <p:nvSpPr>
          <p:cNvPr id="61" name="Google Shape;61;p68"/>
          <p:cNvSpPr/>
          <p:nvPr/>
        </p:nvSpPr>
        <p:spPr>
          <a:xfrm>
            <a:off x="0" y="-21688"/>
            <a:ext cx="12192000" cy="6879688"/>
          </a:xfrm>
          <a:prstGeom prst="rect">
            <a:avLst/>
          </a:pr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IE" sz="1800">
                <a:solidFill>
                  <a:schemeClr val="lt1"/>
                </a:solidFill>
                <a:latin typeface="Calibri"/>
                <a:ea typeface="Calibri"/>
                <a:cs typeface="Calibri"/>
                <a:sym typeface="Calibri"/>
              </a:rPr>
              <a:t>X</a:t>
            </a:r>
            <a:endParaRPr/>
          </a:p>
        </p:txBody>
      </p:sp>
      <p:sp>
        <p:nvSpPr>
          <p:cNvPr id="62" name="Google Shape;62;p68"/>
          <p:cNvSpPr/>
          <p:nvPr/>
        </p:nvSpPr>
        <p:spPr>
          <a:xfrm>
            <a:off x="-2" y="-21688"/>
            <a:ext cx="6625533" cy="6879688"/>
          </a:xfrm>
          <a:custGeom>
            <a:rect b="b" l="l" r="r" t="t"/>
            <a:pathLst>
              <a:path extrusionOk="0" h="6785400" w="6534728">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07CA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 name="Google Shape;63;p68"/>
          <p:cNvSpPr/>
          <p:nvPr>
            <p:ph idx="2" type="pic"/>
          </p:nvPr>
        </p:nvSpPr>
        <p:spPr>
          <a:xfrm>
            <a:off x="0" y="1057059"/>
            <a:ext cx="4672100" cy="4672100"/>
          </a:xfrm>
          <a:prstGeom prst="ellipse">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64" name="Google Shape;64;p68"/>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65" name="Google Shape;65;p68"/>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
        <p:nvSpPr>
          <p:cNvPr id="66" name="Google Shape;66;p68"/>
          <p:cNvSpPr txBox="1"/>
          <p:nvPr>
            <p:ph idx="1" type="body"/>
          </p:nvPr>
        </p:nvSpPr>
        <p:spPr>
          <a:xfrm>
            <a:off x="6926354" y="1936387"/>
            <a:ext cx="4866430" cy="69735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 name="Google Shape;67;p68"/>
          <p:cNvSpPr txBox="1"/>
          <p:nvPr>
            <p:ph idx="3" type="body"/>
          </p:nvPr>
        </p:nvSpPr>
        <p:spPr>
          <a:xfrm>
            <a:off x="6926355" y="3136739"/>
            <a:ext cx="4866429" cy="259242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 Laptop - Green">
  <p:cSld name="Phone - Laptop - Green">
    <p:spTree>
      <p:nvGrpSpPr>
        <p:cNvPr id="68" name="Shape 68"/>
        <p:cNvGrpSpPr/>
        <p:nvPr/>
      </p:nvGrpSpPr>
      <p:grpSpPr>
        <a:xfrm>
          <a:off x="0" y="0"/>
          <a:ext cx="0" cy="0"/>
          <a:chOff x="0" y="0"/>
          <a:chExt cx="0" cy="0"/>
        </a:xfrm>
      </p:grpSpPr>
      <p:sp>
        <p:nvSpPr>
          <p:cNvPr id="69" name="Google Shape;69;p69"/>
          <p:cNvSpPr/>
          <p:nvPr/>
        </p:nvSpPr>
        <p:spPr>
          <a:xfrm>
            <a:off x="7373" y="0"/>
            <a:ext cx="12204000" cy="6876000"/>
          </a:xfrm>
          <a:prstGeom prst="rect">
            <a:avLst/>
          </a:prstGeom>
          <a:solidFill>
            <a:srgbClr val="56BE9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0" name="Google Shape;70;p69"/>
          <p:cNvSpPr/>
          <p:nvPr/>
        </p:nvSpPr>
        <p:spPr>
          <a:xfrm>
            <a:off x="-22746" y="0"/>
            <a:ext cx="6625533" cy="6879688"/>
          </a:xfrm>
          <a:custGeom>
            <a:rect b="b" l="l" r="r" t="t"/>
            <a:pathLst>
              <a:path extrusionOk="0" h="6785400" w="6534728">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EF619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71" name="Google Shape;71;p69"/>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72" name="Google Shape;72;p69"/>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
        <p:nvSpPr>
          <p:cNvPr id="73" name="Google Shape;73;p69"/>
          <p:cNvSpPr txBox="1"/>
          <p:nvPr>
            <p:ph idx="1" type="body"/>
          </p:nvPr>
        </p:nvSpPr>
        <p:spPr>
          <a:xfrm>
            <a:off x="7739301" y="1322149"/>
            <a:ext cx="3981452"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 name="Google Shape;74;p69"/>
          <p:cNvSpPr txBox="1"/>
          <p:nvPr>
            <p:ph idx="2" type="body"/>
          </p:nvPr>
        </p:nvSpPr>
        <p:spPr>
          <a:xfrm>
            <a:off x="7739302" y="2522501"/>
            <a:ext cx="3981451" cy="259242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screenshot of a computer screen&#10;&#10;Description automatically generated" id="75" name="Google Shape;75;p69"/>
          <p:cNvPicPr preferRelativeResize="0"/>
          <p:nvPr/>
        </p:nvPicPr>
        <p:blipFill rotWithShape="1">
          <a:blip r:embed="rId2">
            <a:alphaModFix/>
          </a:blip>
          <a:srcRect b="0" l="0" r="0" t="0"/>
          <a:stretch/>
        </p:blipFill>
        <p:spPr>
          <a:xfrm>
            <a:off x="471247" y="1840528"/>
            <a:ext cx="6948243" cy="3956365"/>
          </a:xfrm>
          <a:prstGeom prst="rect">
            <a:avLst/>
          </a:prstGeom>
          <a:noFill/>
          <a:ln>
            <a:noFill/>
          </a:ln>
        </p:spPr>
      </p:pic>
      <p:sp>
        <p:nvSpPr>
          <p:cNvPr id="76" name="Google Shape;76;p69"/>
          <p:cNvSpPr/>
          <p:nvPr>
            <p:ph idx="3" type="pic"/>
          </p:nvPr>
        </p:nvSpPr>
        <p:spPr>
          <a:xfrm>
            <a:off x="1270861" y="2019300"/>
            <a:ext cx="5331552" cy="334327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Slide - Vertical - Yellow">
  <p:cSld name="Text Only Slide - Vertical - Yellow">
    <p:spTree>
      <p:nvGrpSpPr>
        <p:cNvPr id="77" name="Shape 77"/>
        <p:cNvGrpSpPr/>
        <p:nvPr/>
      </p:nvGrpSpPr>
      <p:grpSpPr>
        <a:xfrm>
          <a:off x="0" y="0"/>
          <a:ext cx="0" cy="0"/>
          <a:chOff x="0" y="0"/>
          <a:chExt cx="0" cy="0"/>
        </a:xfrm>
      </p:grpSpPr>
      <p:sp>
        <p:nvSpPr>
          <p:cNvPr id="78" name="Google Shape;78;p70"/>
          <p:cNvSpPr/>
          <p:nvPr/>
        </p:nvSpPr>
        <p:spPr>
          <a:xfrm>
            <a:off x="0" y="0"/>
            <a:ext cx="3482399" cy="6879688"/>
          </a:xfrm>
          <a:prstGeom prst="rect">
            <a:avLst/>
          </a:prstGeom>
          <a:solidFill>
            <a:srgbClr val="F6BC6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 name="Google Shape;79;p70"/>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80" name="Google Shape;80;p70"/>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81" name="Google Shape;81;p70"/>
          <p:cNvSpPr txBox="1"/>
          <p:nvPr>
            <p:ph idx="1" type="body"/>
          </p:nvPr>
        </p:nvSpPr>
        <p:spPr>
          <a:xfrm>
            <a:off x="3966827" y="653500"/>
            <a:ext cx="7540362" cy="520651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70"/>
          <p:cNvSpPr txBox="1"/>
          <p:nvPr>
            <p:ph idx="2" type="body"/>
          </p:nvPr>
        </p:nvSpPr>
        <p:spPr>
          <a:xfrm>
            <a:off x="484428" y="653500"/>
            <a:ext cx="2852539" cy="520651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Slide - Purple">
  <p:cSld name="Text Only Slide - Purple">
    <p:spTree>
      <p:nvGrpSpPr>
        <p:cNvPr id="83" name="Shape 83"/>
        <p:cNvGrpSpPr/>
        <p:nvPr/>
      </p:nvGrpSpPr>
      <p:grpSpPr>
        <a:xfrm>
          <a:off x="0" y="0"/>
          <a:ext cx="0" cy="0"/>
          <a:chOff x="0" y="0"/>
          <a:chExt cx="0" cy="0"/>
        </a:xfrm>
      </p:grpSpPr>
      <p:sp>
        <p:nvSpPr>
          <p:cNvPr id="84" name="Google Shape;84;p71"/>
          <p:cNvSpPr/>
          <p:nvPr/>
        </p:nvSpPr>
        <p:spPr>
          <a:xfrm>
            <a:off x="8946" y="0"/>
            <a:ext cx="3482399" cy="6879688"/>
          </a:xfrm>
          <a:prstGeom prst="rect">
            <a:avLst/>
          </a:prstGeom>
          <a:solidFill>
            <a:srgbClr val="A637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5" name="Google Shape;85;p71"/>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86" name="Google Shape;86;p71"/>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87" name="Google Shape;87;p71"/>
          <p:cNvSpPr txBox="1"/>
          <p:nvPr>
            <p:ph idx="1" type="body"/>
          </p:nvPr>
        </p:nvSpPr>
        <p:spPr>
          <a:xfrm>
            <a:off x="3966827" y="653500"/>
            <a:ext cx="7540362" cy="520651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 name="Google Shape;88;p71"/>
          <p:cNvSpPr txBox="1"/>
          <p:nvPr>
            <p:ph idx="2" type="body"/>
          </p:nvPr>
        </p:nvSpPr>
        <p:spPr>
          <a:xfrm>
            <a:off x="484428" y="653500"/>
            <a:ext cx="2852539" cy="520651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22" Type="http://schemas.openxmlformats.org/officeDocument/2006/relationships/slideLayout" Target="../slideLayouts/slideLayout22.xml"/><Relationship Id="rId44" Type="http://schemas.openxmlformats.org/officeDocument/2006/relationships/theme" Target="../theme/theme1.xml"/><Relationship Id="rId21" Type="http://schemas.openxmlformats.org/officeDocument/2006/relationships/slideLayout" Target="../slideLayouts/slideLayout21.xml"/><Relationship Id="rId43" Type="http://schemas.openxmlformats.org/officeDocument/2006/relationships/slideLayout" Target="../slideLayouts/slideLayout43.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6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6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hyperlink" Target="https://www.interaction-design.org/literature/topics/empathy" TargetMode="External"/><Relationship Id="rId4" Type="http://schemas.openxmlformats.org/officeDocument/2006/relationships/hyperlink" Target="https://www.interaction-design.org/literature/topics/assumptions" TargetMode="External"/><Relationship Id="rId5" Type="http://schemas.openxmlformats.org/officeDocument/2006/relationships/hyperlink" Target="https://www.interaction-design.org/literature/topics/brainstorming" TargetMode="External"/><Relationship Id="rId6" Type="http://schemas.openxmlformats.org/officeDocument/2006/relationships/hyperlink" Target="https://www.interaction-design.org/literature/topics/prototyping" TargetMode="External"/><Relationship Id="rId7" Type="http://schemas.openxmlformats.org/officeDocument/2006/relationships/hyperlink" Target="https://www.interaction-design.org/literature/topics/sketching"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26.png"/><Relationship Id="rId4" Type="http://schemas.openxmlformats.org/officeDocument/2006/relationships/hyperlink" Target="https://www.interaction-design.org/literature/article/5-stages-in-the-design-thinking-process"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1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hyperlink" Target="https://www.interaction-design.org/literature/topics/empathize" TargetMode="External"/><Relationship Id="rId4" Type="http://schemas.openxmlformats.org/officeDocument/2006/relationships/hyperlink" Target="https://www.interaction-design.org/literature/topics/empathize" TargetMode="External"/><Relationship Id="rId5" Type="http://schemas.openxmlformats.org/officeDocument/2006/relationships/image" Target="../media/image1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1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20.jpg"/><Relationship Id="rId4" Type="http://schemas.openxmlformats.org/officeDocument/2006/relationships/hyperlink" Target="https://www.toptal.com/designers/product-design/design-problem-statement"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 Id="rId3" Type="http://schemas.openxmlformats.org/officeDocument/2006/relationships/comments" Target="../comments/comment1.xml"/><Relationship Id="rId4" Type="http://schemas.openxmlformats.org/officeDocument/2006/relationships/hyperlink" Target="https://www.mural.co/templates/empathy-map" TargetMode="External"/><Relationship Id="rId5" Type="http://schemas.openxmlformats.org/officeDocument/2006/relationships/hyperlink" Target="https://www.googleadservices.com/pagead/aclk?sa=L&amp;ai=DChcSEwi9_uLkx5nvAhVLsO0KHScRBwgYABAAGgJkZw&amp;ae=2&amp;ohost=www.google.com&amp;cid=CAESQOD2j_3410A9nxG64K7vdOIyb2AHyKFq-dAQPYObzmuVNmzeEtPW6ksSjH6kZDaEMkzTHWrvouQrHwbLaRMspqI&amp;sig=AOD64_3zFJ1rYIVOliSGbC5XYZN3vOa2lw&amp;q&amp;adurl&amp;ved=2ahUKEwjWjNzkx5nvAhVjqnEKHQ7BBGsQ0Qx6BAgQEAE" TargetMode="External"/><Relationship Id="rId6" Type="http://schemas.openxmlformats.org/officeDocument/2006/relationships/image" Target="../media/image23.jpg"/><Relationship Id="rId7" Type="http://schemas.openxmlformats.org/officeDocument/2006/relationships/hyperlink" Target="https://www.uxbooth.com/articles/empathy-mapping-a-guide-to-getting-inside-a-users-head/"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4.xml"/><Relationship Id="rId3" Type="http://schemas.openxmlformats.org/officeDocument/2006/relationships/hyperlink" Target="https://www.mural.co/templates/empathy-map" TargetMode="External"/><Relationship Id="rId4" Type="http://schemas.openxmlformats.org/officeDocument/2006/relationships/hyperlink" Target="https://www.mural.co/templates/empathy-diamond" TargetMode="External"/><Relationship Id="rId5" Type="http://schemas.openxmlformats.org/officeDocument/2006/relationships/hyperlink" Target="https://www.mural.co/templates/customer-discovery-canvas" TargetMode="External"/><Relationship Id="rId6" Type="http://schemas.openxmlformats.org/officeDocument/2006/relationships/hyperlink" Target="https://www.mural.co/templates/customer-discovery-canvas" TargetMode="External"/><Relationship Id="rId7" Type="http://schemas.openxmlformats.org/officeDocument/2006/relationships/hyperlink" Target="https://www.mural.co/templates/empathy-map" TargetMode="External"/><Relationship Id="rId8"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hyperlink" Target="https://www.wevolution.org.uk/" TargetMode="External"/><Relationship Id="rId4" Type="http://schemas.openxmlformats.org/officeDocument/2006/relationships/hyperlink" Target="https://www.nesta.org.uk/blog/quids-in-the-power-of-a-pound/" TargetMode="External"/><Relationship Id="rId5" Type="http://schemas.openxmlformats.org/officeDocument/2006/relationships/image" Target="../media/image2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 Id="rId3" Type="http://schemas.openxmlformats.org/officeDocument/2006/relationships/hyperlink" Target="https://sharedlivesplus.org.uk/" TargetMode="External"/><Relationship Id="rId4" Type="http://schemas.openxmlformats.org/officeDocument/2006/relationships/hyperlink" Target="https://www.goodsamapp.org/" TargetMode="External"/><Relationship Id="rId9" Type="http://schemas.openxmlformats.org/officeDocument/2006/relationships/hyperlink" Target="https://www.thecaresfamily.org.uk/" TargetMode="External"/><Relationship Id="rId5" Type="http://schemas.openxmlformats.org/officeDocument/2006/relationships/hyperlink" Target="https://www.goodsamapp.org/NHS" TargetMode="External"/><Relationship Id="rId6" Type="http://schemas.openxmlformats.org/officeDocument/2006/relationships/hyperlink" Target="https://twitter.com/coronahandbk" TargetMode="External"/><Relationship Id="rId7" Type="http://schemas.openxmlformats.org/officeDocument/2006/relationships/hyperlink" Target="https://www.connectioncoalition.org.uk/" TargetMode="External"/><Relationship Id="rId8" Type="http://schemas.openxmlformats.org/officeDocument/2006/relationships/hyperlink" Target="https://fareshare.org.uk/"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 Id="rId3" Type="http://schemas.openxmlformats.org/officeDocument/2006/relationships/hyperlink" Target="https://www.careacross.com/" TargetMode="External"/><Relationship Id="rId4" Type="http://schemas.openxmlformats.org/officeDocument/2006/relationships/image" Target="../media/image2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8.xml"/><Relationship Id="rId3" Type="http://schemas.openxmlformats.org/officeDocument/2006/relationships/hyperlink" Target="http://www.socialinnovationacademy.eu/role-social-technology-social-innovation-healthcare-digital-start-focusing-cancer/" TargetMode="External"/><Relationship Id="rId4" Type="http://schemas.openxmlformats.org/officeDocument/2006/relationships/image" Target="../media/image2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hyperlink" Target="https://www.interaction-design.org/literature/topics/problem-statements" TargetMode="External"/><Relationship Id="rId4" Type="http://schemas.openxmlformats.org/officeDocument/2006/relationships/hyperlink" Target="https://www.interaction-design.org/literature/topics/user-personas" TargetMode="External"/><Relationship Id="rId5" Type="http://schemas.openxmlformats.org/officeDocument/2006/relationships/hyperlink" Target="https://www.interaction-design.org/literature/topics/ideation" TargetMode="External"/><Relationship Id="rId6" Type="http://schemas.openxmlformats.org/officeDocument/2006/relationships/image" Target="../media/image1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0.xml"/><Relationship Id="rId3" Type="http://schemas.openxmlformats.org/officeDocument/2006/relationships/hyperlink" Target="https://www.interaction-design.org/literature/article/stage-2-in-the-design-thinking-process-define-the-problem-and-interpret-the-results" TargetMode="External"/><Relationship Id="rId4" Type="http://schemas.openxmlformats.org/officeDocument/2006/relationships/hyperlink" Target="https://www.interaction-design.org/literature/article/stage-2-in-the-design-thinking-process-define-the-problem-and-interpret-the-results"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1.xml"/><Relationship Id="rId3" Type="http://schemas.openxmlformats.org/officeDocument/2006/relationships/hyperlink" Target="https://www.interaction-design.org/literature/article/stage-2-in-the-design-thinking-process-define-the-problem-and-interpret-the-results" TargetMode="External"/><Relationship Id="rId4" Type="http://schemas.openxmlformats.org/officeDocument/2006/relationships/hyperlink" Target="https://www.interaction-design.org/literature/article/stage-2-in-the-design-thinking-process-define-the-problem-and-interpret-the-results" TargetMode="External"/><Relationship Id="rId5" Type="http://schemas.openxmlformats.org/officeDocument/2006/relationships/hyperlink" Target="https://www.interaction-design.org/literature/article/stage-2-in-the-design-thinking-process-define-the-problem-and-interpret-the-results" TargetMode="External"/><Relationship Id="rId6" Type="http://schemas.openxmlformats.org/officeDocument/2006/relationships/hyperlink" Target="https://www.interaction-design.org/literature/article/stage-2-in-the-design-thinking-process-define-the-problem-and-interpret-the-results"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2.xml"/><Relationship Id="rId3" Type="http://schemas.openxmlformats.org/officeDocument/2006/relationships/hyperlink" Target="https://www.nesta.org.uk/blog/human-centred-design/?gclid=Cj0KCQiAyoeCBhCTARIsAOfpKxhKGkkmvvc6vTaswh6-Aj7lS8mWfcWZlDs04zXWLQpmOA0IlXDO3CwaAnIzEALw_wcB" TargetMode="External"/><Relationship Id="rId4" Type="http://schemas.openxmlformats.org/officeDocument/2006/relationships/hyperlink" Target="https://www.nesta.org.uk/blog/human-centred-design/?gclid=Cj0KCQiAyoeCBhCTARIsAOfpKxhKGkkmvvc6vTaswh6-Aj7lS8mWfcWZlDs04zXWLQpmOA0IlXDO3CwaAnIzEALw_wcB" TargetMode="External"/><Relationship Id="rId5" Type="http://schemas.openxmlformats.org/officeDocument/2006/relationships/hyperlink" Target="https://en.wikipedia.org/wiki/Target_audience"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2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image" Target="../media/image2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2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7.xml"/><Relationship Id="rId3" Type="http://schemas.openxmlformats.org/officeDocument/2006/relationships/hyperlink" Target="https://rootedstorytelling.com/about-us/" TargetMode="External"/><Relationship Id="rId4" Type="http://schemas.openxmlformats.org/officeDocument/2006/relationships/image" Target="../media/image2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8.xml"/><Relationship Id="rId3" Type="http://schemas.openxmlformats.org/officeDocument/2006/relationships/hyperlink" Target="http://www.socialinnovationacademy.eu/progressive-careers-creating-opportunities-to-help-people-transition-into-the-social-impact-sector/" TargetMode="External"/><Relationship Id="rId4" Type="http://schemas.openxmlformats.org/officeDocument/2006/relationships/image" Target="../media/image2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9.xml"/><Relationship Id="rId3" Type="http://schemas.openxmlformats.org/officeDocument/2006/relationships/hyperlink" Target="http://www.socialinnovationacademy.eu/progressive-careers-creating-opportunities-to-help-people-transition-into-the-social-impact-sector/" TargetMode="External"/><Relationship Id="rId4" Type="http://schemas.openxmlformats.org/officeDocument/2006/relationships/image" Target="../media/image2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9.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hyperlink" Target="https://www.interaction-design.org/literature/topics/brainstorming" TargetMode="External"/><Relationship Id="rId4" Type="http://schemas.openxmlformats.org/officeDocument/2006/relationships/image" Target="../media/image13.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1.xml"/><Relationship Id="rId3" Type="http://schemas.openxmlformats.org/officeDocument/2006/relationships/hyperlink" Target="https://www.interaction-design.org/literature/topics/ideation" TargetMode="External"/><Relationship Id="rId4" Type="http://schemas.openxmlformats.org/officeDocument/2006/relationships/hyperlink" Target="https://www.interaction-design.org/literature/topics/worst-possible-idea" TargetMode="External"/><Relationship Id="rId5" Type="http://schemas.openxmlformats.org/officeDocument/2006/relationships/hyperlink" Target="https://www.interaction-design.org/literature/topics/scamper"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7.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 Id="rId3" Type="http://schemas.openxmlformats.org/officeDocument/2006/relationships/image" Target="../media/image30.jpg"/><Relationship Id="rId4" Type="http://schemas.openxmlformats.org/officeDocument/2006/relationships/image" Target="../media/image3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image" Target="../media/image30.jpg"/><Relationship Id="rId4" Type="http://schemas.openxmlformats.org/officeDocument/2006/relationships/image" Target="../media/image3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 Id="rId3" Type="http://schemas.openxmlformats.org/officeDocument/2006/relationships/image" Target="../media/image32.jpg"/><Relationship Id="rId4" Type="http://schemas.openxmlformats.org/officeDocument/2006/relationships/image" Target="../media/image3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6.xml"/><Relationship Id="rId3" Type="http://schemas.openxmlformats.org/officeDocument/2006/relationships/hyperlink" Target="http://www.progressivecareers.org.uk/" TargetMode="External"/><Relationship Id="rId4" Type="http://schemas.openxmlformats.org/officeDocument/2006/relationships/image" Target="../media/image31.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7.xml"/><Relationship Id="rId3" Type="http://schemas.openxmlformats.org/officeDocument/2006/relationships/hyperlink" Target="http://www.progressivecareers.org.uk/" TargetMode="External"/><Relationship Id="rId4" Type="http://schemas.openxmlformats.org/officeDocument/2006/relationships/hyperlink" Target="http://www.socialinnovationacademy.eu/progressive-careers-creating-opportunities-to-help-people-transition-into-the-social-impact-sector/" TargetMode="External"/><Relationship Id="rId5" Type="http://schemas.openxmlformats.org/officeDocument/2006/relationships/image" Target="../media/image31.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hyperlink" Target="https://www.interaction-design.org/literature/topics/paper-prototyping" TargetMode="External"/><Relationship Id="rId4" Type="http://schemas.openxmlformats.org/officeDocument/2006/relationships/image" Target="../media/image13.jpg"/><Relationship Id="rId5" Type="http://schemas.openxmlformats.org/officeDocument/2006/relationships/hyperlink" Target="https://www.innovationtraining.org/steps-to-design-thinking/"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9.xml"/><Relationship Id="rId3" Type="http://schemas.openxmlformats.org/officeDocument/2006/relationships/hyperlink" Target="https://www.interaction-design.org/literature/article/5-stages-in-the-design-thinking-proces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hyperlink" Target="https://ssir.org/articles/entry/design_thinking_for_social_innovation#:~:text=Businesses%20are%20embracing%20design%20thinking,better%20solutions%20to%20social%20problems." TargetMode="External"/><Relationship Id="rId4" Type="http://schemas.openxmlformats.org/officeDocument/2006/relationships/hyperlink" Target="https://www.interaction-design.org/literature/article/what-is-design-thinking-and-why-is-it-so-popular"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33.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1.xml"/><Relationship Id="rId3" Type="http://schemas.openxmlformats.org/officeDocument/2006/relationships/hyperlink" Target="https://www.interaction-design.org/literature/topics/paper-prototyping" TargetMode="External"/><Relationship Id="rId4" Type="http://schemas.openxmlformats.org/officeDocument/2006/relationships/image" Target="../media/image10.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2.xml"/><Relationship Id="rId3" Type="http://schemas.openxmlformats.org/officeDocument/2006/relationships/hyperlink" Target="https://www.interaction-design.org/literature/topics/paper-prototyping" TargetMode="External"/><Relationship Id="rId4" Type="http://schemas.openxmlformats.org/officeDocument/2006/relationships/image" Target="../media/image10.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3.xml"/><Relationship Id="rId3" Type="http://schemas.openxmlformats.org/officeDocument/2006/relationships/hyperlink" Target="https://www.interaction-design.org/literature/topics/paper-prototyping" TargetMode="External"/><Relationship Id="rId4" Type="http://schemas.openxmlformats.org/officeDocument/2006/relationships/image" Target="../media/image10.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13.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5.xml"/><Relationship Id="rId3" Type="http://schemas.openxmlformats.org/officeDocument/2006/relationships/hyperlink" Target="https://www.interaction-design.org/literature/article/5-stages-in-the-design-thinking-process"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17.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7.xml"/><Relationship Id="rId3" Type="http://schemas.openxmlformats.org/officeDocument/2006/relationships/hyperlink" Target="https://www.interaction-design.org/literature/topics/paper-prototyping" TargetMode="External"/><Relationship Id="rId4" Type="http://schemas.openxmlformats.org/officeDocument/2006/relationships/image" Target="../media/image10.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8.xml"/><Relationship Id="rId3" Type="http://schemas.openxmlformats.org/officeDocument/2006/relationships/hyperlink" Target="http://www.socialinnovationacademy.eu/wp-content/uploads/2020/10/Touchpoints.png" TargetMode="External"/><Relationship Id="rId4" Type="http://schemas.openxmlformats.org/officeDocument/2006/relationships/image" Target="../media/image35.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9.xml"/><Relationship Id="rId3" Type="http://schemas.openxmlformats.org/officeDocument/2006/relationships/hyperlink" Target="http://www.socialinnovationacademy.eu/performing-in-social-innovation-does-it-matter/" TargetMode="External"/><Relationship Id="rId4" Type="http://schemas.openxmlformats.org/officeDocument/2006/relationships/image" Target="../media/image3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9.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hyperlink" Target="https://youtu.be/DSijSS7MKN4" TargetMode="External"/><Relationship Id="rId4" Type="http://schemas.openxmlformats.org/officeDocument/2006/relationships/image" Target="../media/image14.png"/><Relationship Id="rId5" Type="http://schemas.openxmlformats.org/officeDocument/2006/relationships/hyperlink" Target="https://youtu.be/DSijSS7MKN4" TargetMode="External"/><Relationship Id="rId6" Type="http://schemas.openxmlformats.org/officeDocument/2006/relationships/hyperlink" Target="https://youtu.be/DSijSS7MKN4"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hyperlink" Target="https://youtu.be/TPDLD35_hgE" TargetMode="External"/><Relationship Id="rId4" Type="http://schemas.openxmlformats.org/officeDocument/2006/relationships/image" Target="../media/image12.png"/><Relationship Id="rId5" Type="http://schemas.openxmlformats.org/officeDocument/2006/relationships/hyperlink" Target="https://youtu.be/DSijSS7MKN4" TargetMode="External"/><Relationship Id="rId6" Type="http://schemas.openxmlformats.org/officeDocument/2006/relationships/hyperlink" Target="https://www.youtube.com/watch?v=TPDLD35_hgE"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pic>
        <p:nvPicPr>
          <p:cNvPr descr="A picture containing person, man, photo, looking&#10;&#10;Description automatically generated" id="397" name="Google Shape;397;p1"/>
          <p:cNvPicPr preferRelativeResize="0"/>
          <p:nvPr>
            <p:ph idx="3" type="pic"/>
          </p:nvPr>
        </p:nvPicPr>
        <p:blipFill rotWithShape="1">
          <a:blip r:embed="rId3">
            <a:alphaModFix/>
          </a:blip>
          <a:srcRect b="0" l="0" r="0" t="0"/>
          <a:stretch/>
        </p:blipFill>
        <p:spPr>
          <a:xfrm>
            <a:off x="3437950" y="1774025"/>
            <a:ext cx="8326200" cy="3646500"/>
          </a:xfrm>
          <a:prstGeom prst="rect">
            <a:avLst/>
          </a:prstGeom>
          <a:noFill/>
          <a:ln>
            <a:noFill/>
          </a:ln>
        </p:spPr>
      </p:pic>
      <p:sp>
        <p:nvSpPr>
          <p:cNvPr id="398" name="Google Shape;398;p1"/>
          <p:cNvSpPr txBox="1"/>
          <p:nvPr>
            <p:ph idx="1" type="body"/>
          </p:nvPr>
        </p:nvSpPr>
        <p:spPr>
          <a:xfrm>
            <a:off x="610249" y="4023697"/>
            <a:ext cx="4280491" cy="73114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200"/>
              <a:buNone/>
            </a:pPr>
            <a:r>
              <a:rPr b="1" lang="en-IE" sz="3200"/>
              <a:t>Digitaalinen Sosiaainen Innovaatio</a:t>
            </a:r>
            <a:endParaRPr b="1" sz="3200"/>
          </a:p>
          <a:p>
            <a:pPr indent="0" lvl="0" marL="0" rtl="0" algn="ctr">
              <a:lnSpc>
                <a:spcPct val="90000"/>
              </a:lnSpc>
              <a:spcBef>
                <a:spcPts val="1000"/>
              </a:spcBef>
              <a:spcAft>
                <a:spcPts val="0"/>
              </a:spcAft>
              <a:buClr>
                <a:srgbClr val="FFFFFF"/>
              </a:buClr>
              <a:buSzPts val="2000"/>
              <a:buNone/>
            </a:pPr>
            <a:r>
              <a:rPr lang="en-IE" sz="2000">
                <a:solidFill>
                  <a:srgbClr val="FFFFFF"/>
                </a:solidFill>
                <a:latin typeface="Calibri"/>
                <a:ea typeface="Calibri"/>
                <a:cs typeface="Calibri"/>
                <a:sym typeface="Calibri"/>
              </a:rPr>
              <a:t>Suunnitteluajattelun käyttäminen sosiaalisen innovaatioidean tai yrityksen perustamiseen</a:t>
            </a:r>
            <a:endParaRPr b="1" sz="3200"/>
          </a:p>
        </p:txBody>
      </p:sp>
      <p:sp>
        <p:nvSpPr>
          <p:cNvPr id="399" name="Google Shape;399;p1"/>
          <p:cNvSpPr txBox="1"/>
          <p:nvPr>
            <p:ph idx="2" type="body"/>
          </p:nvPr>
        </p:nvSpPr>
        <p:spPr>
          <a:xfrm>
            <a:off x="1152753" y="2402240"/>
            <a:ext cx="3195600" cy="8373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5400"/>
              <a:buNone/>
            </a:pPr>
            <a:r>
              <a:rPr b="1" lang="en-IE" sz="5400"/>
              <a:t>Moduuli 3</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10"/>
          <p:cNvSpPr txBox="1"/>
          <p:nvPr>
            <p:ph idx="1" type="body"/>
          </p:nvPr>
        </p:nvSpPr>
        <p:spPr>
          <a:xfrm>
            <a:off x="3931027" y="206154"/>
            <a:ext cx="7540500" cy="5206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F3F3F"/>
              </a:buClr>
              <a:buSzPts val="2400"/>
              <a:buNone/>
            </a:pPr>
            <a:r>
              <a:rPr lang="en-IE">
                <a:solidFill>
                  <a:srgbClr val="3F3F3F"/>
                </a:solidFill>
              </a:rPr>
              <a:t>Design- ajattelu luo mahdollisia ratkaisuja vaikuttamaan </a:t>
            </a:r>
            <a:r>
              <a:rPr b="1" lang="en-IE">
                <a:solidFill>
                  <a:srgbClr val="3F3F3F"/>
                </a:solidFill>
              </a:rPr>
              <a:t>monimutkaisiin ongelmiin.</a:t>
            </a:r>
            <a:endParaRPr/>
          </a:p>
          <a:p>
            <a:pPr indent="0" lvl="0" marL="0" rtl="0" algn="l">
              <a:lnSpc>
                <a:spcPct val="90000"/>
              </a:lnSpc>
              <a:spcBef>
                <a:spcPts val="1000"/>
              </a:spcBef>
              <a:spcAft>
                <a:spcPts val="0"/>
              </a:spcAft>
              <a:buClr>
                <a:srgbClr val="3F3F3F"/>
              </a:buClr>
              <a:buSzPts val="2400"/>
              <a:buNone/>
            </a:pPr>
            <a:r>
              <a:rPr lang="en-IE">
                <a:solidFill>
                  <a:srgbClr val="3F3F3F"/>
                </a:solidFill>
              </a:rPr>
              <a:t>Kyse on nautinnollisten, inspiroivien ja laadukkaiden tuotteiden, palveluiden, kokemusten tai järjestelmän luomisesta,</a:t>
            </a:r>
            <a:r>
              <a:rPr lang="en-IE">
                <a:solidFill>
                  <a:srgbClr val="3F3F3F"/>
                </a:solidFill>
              </a:rPr>
              <a:t> jotka </a:t>
            </a:r>
            <a:r>
              <a:rPr b="1" lang="en-IE">
                <a:solidFill>
                  <a:srgbClr val="3F3F3F"/>
                </a:solidFill>
              </a:rPr>
              <a:t>toimivat käyttäjille</a:t>
            </a:r>
            <a:r>
              <a:rPr b="1" lang="en-IE">
                <a:solidFill>
                  <a:srgbClr val="3F3F3F"/>
                </a:solidFill>
              </a:rPr>
              <a:t>. </a:t>
            </a:r>
            <a:endParaRPr/>
          </a:p>
          <a:p>
            <a:pPr indent="0" lvl="0" marL="0" rtl="0" algn="l">
              <a:lnSpc>
                <a:spcPct val="90000"/>
              </a:lnSpc>
              <a:spcBef>
                <a:spcPts val="1000"/>
              </a:spcBef>
              <a:spcAft>
                <a:spcPts val="0"/>
              </a:spcAft>
              <a:buClr>
                <a:srgbClr val="3F3F3F"/>
              </a:buClr>
              <a:buSzPts val="2400"/>
              <a:buNone/>
            </a:pPr>
            <a:r>
              <a:rPr lang="en-IE">
                <a:solidFill>
                  <a:srgbClr val="3F3F3F"/>
                </a:solidFill>
              </a:rPr>
              <a:t>Design- ajattelu auttaa ihmisiä </a:t>
            </a:r>
            <a:r>
              <a:rPr b="1" lang="en-IE">
                <a:solidFill>
                  <a:srgbClr val="3F3F3F"/>
                </a:solidFill>
              </a:rPr>
              <a:t>tutkimaan</a:t>
            </a:r>
            <a:r>
              <a:rPr b="1" lang="en-IE">
                <a:solidFill>
                  <a:srgbClr val="3F3F3F"/>
                </a:solidFill>
              </a:rPr>
              <a:t> mahdollisuuksia</a:t>
            </a:r>
            <a:r>
              <a:rPr b="1" lang="en-IE">
                <a:solidFill>
                  <a:srgbClr val="3F3F3F"/>
                </a:solidFill>
              </a:rPr>
              <a:t> </a:t>
            </a:r>
            <a:r>
              <a:rPr lang="en-IE">
                <a:solidFill>
                  <a:srgbClr val="3F3F3F"/>
                </a:solidFill>
              </a:rPr>
              <a:t>mitä voisi olla tuomalla uusia asioita elämään.</a:t>
            </a:r>
            <a:r>
              <a:rPr lang="en-IE">
                <a:solidFill>
                  <a:srgbClr val="3F3F3F"/>
                </a:solidFill>
              </a:rPr>
              <a:t> </a:t>
            </a:r>
            <a:endParaRPr/>
          </a:p>
          <a:p>
            <a:pPr indent="0" lvl="0" marL="0" rtl="0" algn="l">
              <a:lnSpc>
                <a:spcPct val="90000"/>
              </a:lnSpc>
              <a:spcBef>
                <a:spcPts val="1000"/>
              </a:spcBef>
              <a:spcAft>
                <a:spcPts val="0"/>
              </a:spcAft>
              <a:buClr>
                <a:srgbClr val="3F3F3F"/>
              </a:buClr>
              <a:buSzPts val="2400"/>
              <a:buNone/>
            </a:pPr>
            <a:r>
              <a:rPr lang="en-IE">
                <a:solidFill>
                  <a:srgbClr val="3F3F3F"/>
                </a:solidFill>
              </a:rPr>
              <a:t>Design- ajattelu alkaa</a:t>
            </a:r>
            <a:r>
              <a:rPr lang="en-IE">
                <a:solidFill>
                  <a:srgbClr val="3F3F3F"/>
                </a:solidFill>
              </a:rPr>
              <a:t> pohdinnalla mitä </a:t>
            </a:r>
            <a:r>
              <a:rPr b="1" lang="en-IE">
                <a:solidFill>
                  <a:srgbClr val="3F3F3F"/>
                </a:solidFill>
              </a:rPr>
              <a:t>halutaan</a:t>
            </a:r>
            <a:r>
              <a:rPr lang="en-IE">
                <a:solidFill>
                  <a:srgbClr val="3F3F3F"/>
                </a:solidFill>
              </a:rPr>
              <a:t>: huomioimalla käyttäjien </a:t>
            </a:r>
            <a:r>
              <a:rPr b="1" lang="en-IE">
                <a:solidFill>
                  <a:srgbClr val="3F3F3F"/>
                </a:solidFill>
              </a:rPr>
              <a:t>tarpeet</a:t>
            </a:r>
            <a:r>
              <a:rPr b="1" lang="en-IE">
                <a:solidFill>
                  <a:srgbClr val="3F3F3F"/>
                </a:solidFill>
              </a:rPr>
              <a:t> ja toiveet</a:t>
            </a:r>
            <a:r>
              <a:rPr lang="en-IE">
                <a:solidFill>
                  <a:srgbClr val="3F3F3F"/>
                </a:solidFill>
              </a:rPr>
              <a:t>.Saadakseen oivalluksia täytyy seurata mitä vikoja on ja miten ihmiset yrittävät ratkasta ne. </a:t>
            </a:r>
            <a:endParaRPr>
              <a:solidFill>
                <a:srgbClr val="3F3F3F"/>
              </a:solidFill>
            </a:endParaRPr>
          </a:p>
          <a:p>
            <a:pPr indent="0" lvl="0" marL="0" rtl="0" algn="l">
              <a:lnSpc>
                <a:spcPct val="90000"/>
              </a:lnSpc>
              <a:spcBef>
                <a:spcPts val="1000"/>
              </a:spcBef>
              <a:spcAft>
                <a:spcPts val="0"/>
              </a:spcAft>
              <a:buClr>
                <a:srgbClr val="3F3F3F"/>
              </a:buClr>
              <a:buSzPts val="2400"/>
              <a:buNone/>
            </a:pPr>
            <a:r>
              <a:rPr b="1" lang="en-IE">
                <a:solidFill>
                  <a:srgbClr val="6D3A93"/>
                </a:solidFill>
              </a:rPr>
              <a:t>D</a:t>
            </a:r>
            <a:r>
              <a:rPr b="1" lang="en-IE">
                <a:solidFill>
                  <a:srgbClr val="6D3A93"/>
                </a:solidFill>
              </a:rPr>
              <a:t>esign- ajattelu sisältää….</a:t>
            </a:r>
            <a:endParaRPr/>
          </a:p>
        </p:txBody>
      </p:sp>
      <p:sp>
        <p:nvSpPr>
          <p:cNvPr id="467" name="Google Shape;467;p10"/>
          <p:cNvSpPr txBox="1"/>
          <p:nvPr>
            <p:ph idx="2" type="body"/>
          </p:nvPr>
        </p:nvSpPr>
        <p:spPr>
          <a:xfrm>
            <a:off x="484428" y="653500"/>
            <a:ext cx="2852539" cy="520651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IE"/>
              <a:t>Yksinkertais- ta</a:t>
            </a:r>
            <a:r>
              <a:rPr lang="en-IE"/>
              <a:t>….</a:t>
            </a:r>
            <a:endParaRPr/>
          </a:p>
        </p:txBody>
      </p:sp>
      <p:pic>
        <p:nvPicPr>
          <p:cNvPr id="468" name="Google Shape;468;p10"/>
          <p:cNvPicPr preferRelativeResize="0"/>
          <p:nvPr/>
        </p:nvPicPr>
        <p:blipFill rotWithShape="1">
          <a:blip r:embed="rId3">
            <a:alphaModFix/>
          </a:blip>
          <a:srcRect b="0" l="0" r="0" t="0"/>
          <a:stretch/>
        </p:blipFill>
        <p:spPr>
          <a:xfrm>
            <a:off x="5741198" y="4840398"/>
            <a:ext cx="4476750" cy="18669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11"/>
          <p:cNvSpPr txBox="1"/>
          <p:nvPr>
            <p:ph idx="1" type="body"/>
          </p:nvPr>
        </p:nvSpPr>
        <p:spPr>
          <a:xfrm>
            <a:off x="3776704" y="373984"/>
            <a:ext cx="7790607" cy="2617206"/>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3F3F3F"/>
              </a:buClr>
              <a:buSzPts val="2400"/>
              <a:buNone/>
            </a:pPr>
            <a:r>
              <a:rPr lang="en-IE">
                <a:solidFill>
                  <a:srgbClr val="3F3F3F"/>
                </a:solidFill>
              </a:rPr>
              <a:t>Pyrkii </a:t>
            </a:r>
            <a:r>
              <a:rPr b="1" lang="en-IE">
                <a:solidFill>
                  <a:srgbClr val="3F3F3F"/>
                </a:solidFill>
              </a:rPr>
              <a:t>ymmärtämään käyttäjää</a:t>
            </a:r>
            <a:r>
              <a:rPr b="1" lang="en-IE">
                <a:solidFill>
                  <a:srgbClr val="3F3F3F"/>
                </a:solidFill>
              </a:rPr>
              <a:t> </a:t>
            </a:r>
            <a:r>
              <a:rPr lang="en-IE">
                <a:solidFill>
                  <a:srgbClr val="3F3F3F"/>
                </a:solidFill>
              </a:rPr>
              <a:t>– tavotteena on huomioida</a:t>
            </a:r>
            <a:r>
              <a:rPr lang="en-IE">
                <a:solidFill>
                  <a:srgbClr val="3F3F3F"/>
                </a:solidFill>
              </a:rPr>
              <a:t> ihmisiä, joille suunnittelemme tuotetta tai palvelua!</a:t>
            </a:r>
            <a:endParaRPr/>
          </a:p>
          <a:p>
            <a:pPr indent="0" lvl="0" marL="0" rtl="0" algn="ctr">
              <a:lnSpc>
                <a:spcPct val="90000"/>
              </a:lnSpc>
              <a:spcBef>
                <a:spcPts val="2400"/>
              </a:spcBef>
              <a:spcAft>
                <a:spcPts val="0"/>
              </a:spcAft>
              <a:buClr>
                <a:srgbClr val="ED2A59"/>
              </a:buClr>
              <a:buSzPts val="2400"/>
              <a:buNone/>
            </a:pPr>
            <a:r>
              <a:rPr lang="en-IE">
                <a:solidFill>
                  <a:srgbClr val="ED2A59"/>
                </a:solidFill>
              </a:rPr>
              <a:t>Tarkkailla ja</a:t>
            </a:r>
            <a:r>
              <a:rPr lang="en-IE">
                <a:solidFill>
                  <a:srgbClr val="ED2A59"/>
                </a:solidFill>
              </a:rPr>
              <a:t> </a:t>
            </a:r>
            <a:r>
              <a:rPr b="1" lang="en-IE">
                <a:solidFill>
                  <a:srgbClr val="ED2A59"/>
                </a:solidFill>
              </a:rPr>
              <a:t>huomioida </a:t>
            </a:r>
            <a:r>
              <a:rPr b="1" lang="en-IE" u="sng">
                <a:solidFill>
                  <a:srgbClr val="0563C1"/>
                </a:solidFill>
                <a:hlinkClick r:id="rId3">
                  <a:extLst>
                    <a:ext uri="{A12FA001-AC4F-418D-AE19-62706E023703}">
                      <ahyp:hlinkClr val="tx"/>
                    </a:ext>
                  </a:extLst>
                </a:hlinkClick>
              </a:rPr>
              <a:t>empathy</a:t>
            </a:r>
            <a:r>
              <a:rPr lang="en-IE">
                <a:solidFill>
                  <a:srgbClr val="0563C1"/>
                </a:solidFill>
              </a:rPr>
              <a:t> </a:t>
            </a:r>
            <a:r>
              <a:rPr lang="en-IE">
                <a:solidFill>
                  <a:srgbClr val="ED2A59"/>
                </a:solidFill>
              </a:rPr>
              <a:t>:lla kohderyhmää.</a:t>
            </a:r>
            <a:endParaRPr/>
          </a:p>
          <a:p>
            <a:pPr indent="0" lvl="0" marL="0" rtl="0" algn="ctr">
              <a:lnSpc>
                <a:spcPct val="90000"/>
              </a:lnSpc>
              <a:spcBef>
                <a:spcPts val="2400"/>
              </a:spcBef>
              <a:spcAft>
                <a:spcPts val="0"/>
              </a:spcAft>
              <a:buClr>
                <a:srgbClr val="3F3F3F"/>
              </a:buClr>
              <a:buSzPts val="2400"/>
              <a:buNone/>
            </a:pPr>
            <a:r>
              <a:rPr i="1" lang="en-IE">
                <a:solidFill>
                  <a:srgbClr val="3F3F3F"/>
                </a:solidFill>
                <a:latin typeface="Arial"/>
                <a:ea typeface="Arial"/>
                <a:cs typeface="Arial"/>
                <a:sym typeface="Arial"/>
              </a:rPr>
              <a:t>Auttaa meitä </a:t>
            </a:r>
            <a:r>
              <a:rPr b="1" i="1" lang="en-IE">
                <a:solidFill>
                  <a:srgbClr val="3F3F3F"/>
                </a:solidFill>
                <a:latin typeface="Arial"/>
                <a:ea typeface="Arial"/>
                <a:cs typeface="Arial"/>
                <a:sym typeface="Arial"/>
              </a:rPr>
              <a:t>kyseenalaistamaan ongelman</a:t>
            </a:r>
            <a:r>
              <a:rPr i="1" lang="en-IE">
                <a:solidFill>
                  <a:srgbClr val="3F3F3F"/>
                </a:solidFill>
                <a:latin typeface="Arial"/>
                <a:ea typeface="Arial"/>
                <a:cs typeface="Arial"/>
                <a:sym typeface="Arial"/>
              </a:rPr>
              <a:t>, </a:t>
            </a:r>
            <a:r>
              <a:rPr i="1" lang="en-IE">
                <a:solidFill>
                  <a:srgbClr val="3F3F3F"/>
                </a:solidFill>
                <a:latin typeface="Arial"/>
                <a:ea typeface="Arial"/>
                <a:cs typeface="Arial"/>
                <a:sym typeface="Arial"/>
              </a:rPr>
              <a:t>kyseenalaistaa oletuksia= </a:t>
            </a:r>
            <a:r>
              <a:rPr i="1" lang="en-IE">
                <a:solidFill>
                  <a:srgbClr val="0563C1"/>
                </a:solidFill>
                <a:latin typeface="Arial"/>
                <a:ea typeface="Arial"/>
                <a:cs typeface="Arial"/>
                <a:sym typeface="Arial"/>
              </a:rPr>
              <a:t> </a:t>
            </a:r>
            <a:r>
              <a:rPr b="1" i="1" lang="en-IE" u="sng">
                <a:solidFill>
                  <a:srgbClr val="0563C1"/>
                </a:solidFill>
                <a:latin typeface="Arial"/>
                <a:ea typeface="Arial"/>
                <a:cs typeface="Arial"/>
                <a:sym typeface="Arial"/>
                <a:hlinkClick r:id="rId4">
                  <a:extLst>
                    <a:ext uri="{A12FA001-AC4F-418D-AE19-62706E023703}">
                      <ahyp:hlinkClr val="tx"/>
                    </a:ext>
                  </a:extLst>
                </a:hlinkClick>
              </a:rPr>
              <a:t>assumptions</a:t>
            </a:r>
            <a:r>
              <a:rPr i="1" lang="en-IE">
                <a:solidFill>
                  <a:srgbClr val="0563C1"/>
                </a:solidFill>
                <a:latin typeface="Arial"/>
                <a:ea typeface="Arial"/>
                <a:cs typeface="Arial"/>
                <a:sym typeface="Arial"/>
              </a:rPr>
              <a:t> </a:t>
            </a:r>
            <a:r>
              <a:rPr i="1" lang="en-IE">
                <a:solidFill>
                  <a:srgbClr val="3F3F3F"/>
                </a:solidFill>
                <a:latin typeface="Arial"/>
                <a:ea typeface="Arial"/>
                <a:cs typeface="Arial"/>
                <a:sym typeface="Arial"/>
              </a:rPr>
              <a:t>ja kyseenalaistaa niiden seurauksia.</a:t>
            </a:r>
            <a:endParaRPr/>
          </a:p>
          <a:p>
            <a:pPr indent="0" lvl="0" marL="0" rtl="0" algn="ctr">
              <a:lnSpc>
                <a:spcPct val="90000"/>
              </a:lnSpc>
              <a:spcBef>
                <a:spcPts val="2400"/>
              </a:spcBef>
              <a:spcAft>
                <a:spcPts val="0"/>
              </a:spcAft>
              <a:buClr>
                <a:srgbClr val="40A67A"/>
              </a:buClr>
              <a:buSzPts val="2400"/>
              <a:buNone/>
            </a:pPr>
            <a:r>
              <a:rPr b="1" lang="en-IE">
                <a:solidFill>
                  <a:srgbClr val="40A67A"/>
                </a:solidFill>
                <a:latin typeface="Aharoni"/>
                <a:ea typeface="Aharoni"/>
                <a:cs typeface="Aharoni"/>
                <a:sym typeface="Aharoni"/>
              </a:rPr>
              <a:t>Määrittelee ongelmat uudelleen yksilöllisten vaihtoehtoisten strategioiden ja ratkaisujen löytämiseksi</a:t>
            </a:r>
            <a:endParaRPr b="1"/>
          </a:p>
          <a:p>
            <a:pPr indent="0" lvl="0" marL="0" rtl="0" algn="ctr">
              <a:lnSpc>
                <a:spcPct val="90000"/>
              </a:lnSpc>
              <a:spcBef>
                <a:spcPts val="2400"/>
              </a:spcBef>
              <a:spcAft>
                <a:spcPts val="0"/>
              </a:spcAft>
              <a:buClr>
                <a:srgbClr val="3F3F3F"/>
              </a:buClr>
              <a:buSzPts val="2400"/>
              <a:buNone/>
            </a:pPr>
            <a:r>
              <a:rPr lang="en-IE">
                <a:solidFill>
                  <a:srgbClr val="3F3F3F"/>
                </a:solidFill>
                <a:latin typeface="Aharoni"/>
                <a:ea typeface="Aharoni"/>
                <a:cs typeface="Aharoni"/>
                <a:sym typeface="Aharoni"/>
              </a:rPr>
              <a:t>Ratkaisupohjainen lähestymistapa sosiaalisten ongelmien ratkaisemiseen - </a:t>
            </a:r>
            <a:r>
              <a:rPr lang="en-IE">
                <a:solidFill>
                  <a:srgbClr val="3F3F3F"/>
                </a:solidFill>
                <a:latin typeface="Aharoni"/>
                <a:ea typeface="Aharoni"/>
                <a:cs typeface="Aharoni"/>
                <a:sym typeface="Aharoni"/>
              </a:rPr>
              <a:t> </a:t>
            </a:r>
            <a:r>
              <a:rPr b="1" lang="en-IE" u="sng">
                <a:solidFill>
                  <a:srgbClr val="0563C1"/>
                </a:solidFill>
                <a:latin typeface="Aharoni"/>
                <a:ea typeface="Aharoni"/>
                <a:cs typeface="Aharoni"/>
                <a:sym typeface="Aharoni"/>
                <a:hlinkClick r:id="rId5">
                  <a:extLst>
                    <a:ext uri="{A12FA001-AC4F-418D-AE19-62706E023703}">
                      <ahyp:hlinkClr val="tx"/>
                    </a:ext>
                  </a:extLst>
                </a:hlinkClick>
              </a:rPr>
              <a:t>brainstorming</a:t>
            </a:r>
            <a:r>
              <a:rPr b="1" lang="en-IE">
                <a:solidFill>
                  <a:srgbClr val="3F3F3F"/>
                </a:solidFill>
                <a:latin typeface="Aharoni"/>
                <a:ea typeface="Aharoni"/>
                <a:cs typeface="Aharoni"/>
                <a:sym typeface="Aharoni"/>
              </a:rPr>
              <a:t> </a:t>
            </a:r>
            <a:r>
              <a:rPr lang="en-IE">
                <a:solidFill>
                  <a:srgbClr val="3F3F3F"/>
                </a:solidFill>
                <a:latin typeface="Aharoni"/>
                <a:ea typeface="Aharoni"/>
                <a:cs typeface="Aharoni"/>
                <a:sym typeface="Aharoni"/>
              </a:rPr>
              <a:t>tapaamisissa, kokeillaan metodeja</a:t>
            </a:r>
            <a:r>
              <a:rPr b="1" lang="en-IE">
                <a:solidFill>
                  <a:srgbClr val="3F3F3F"/>
                </a:solidFill>
                <a:latin typeface="Aharoni"/>
                <a:ea typeface="Aharoni"/>
                <a:cs typeface="Aharoni"/>
                <a:sym typeface="Aharoni"/>
              </a:rPr>
              <a:t> </a:t>
            </a:r>
            <a:r>
              <a:rPr b="1" lang="en-IE">
                <a:solidFill>
                  <a:srgbClr val="0563C1"/>
                </a:solidFill>
                <a:latin typeface="Aharoni"/>
                <a:ea typeface="Aharoni"/>
                <a:cs typeface="Aharoni"/>
                <a:sym typeface="Aharoni"/>
              </a:rPr>
              <a:t> </a:t>
            </a:r>
            <a:r>
              <a:rPr b="1" lang="en-IE" u="sng">
                <a:solidFill>
                  <a:srgbClr val="0563C1"/>
                </a:solidFill>
                <a:latin typeface="Aharoni"/>
                <a:ea typeface="Aharoni"/>
                <a:cs typeface="Aharoni"/>
                <a:sym typeface="Aharoni"/>
                <a:hlinkClick r:id="rId6">
                  <a:extLst>
                    <a:ext uri="{A12FA001-AC4F-418D-AE19-62706E023703}">
                      <ahyp:hlinkClr val="tx"/>
                    </a:ext>
                  </a:extLst>
                </a:hlinkClick>
              </a:rPr>
              <a:t>prototyping</a:t>
            </a:r>
            <a:r>
              <a:rPr lang="en-IE">
                <a:solidFill>
                  <a:srgbClr val="3F3F3F"/>
                </a:solidFill>
                <a:latin typeface="Aharoni"/>
                <a:ea typeface="Aharoni"/>
                <a:cs typeface="Aharoni"/>
                <a:sym typeface="Aharoni"/>
              </a:rPr>
              <a:t> ja testauksella</a:t>
            </a:r>
            <a:r>
              <a:rPr lang="en-IE">
                <a:solidFill>
                  <a:srgbClr val="3F3F3F"/>
                </a:solidFill>
                <a:latin typeface="Aharoni"/>
                <a:ea typeface="Aharoni"/>
                <a:cs typeface="Aharoni"/>
                <a:sym typeface="Aharoni"/>
              </a:rPr>
              <a:t>…</a:t>
            </a:r>
            <a:endParaRPr/>
          </a:p>
          <a:p>
            <a:pPr indent="0" lvl="0" marL="0" rtl="0" algn="ctr">
              <a:lnSpc>
                <a:spcPct val="90000"/>
              </a:lnSpc>
              <a:spcBef>
                <a:spcPts val="2400"/>
              </a:spcBef>
              <a:spcAft>
                <a:spcPts val="0"/>
              </a:spcAft>
              <a:buClr>
                <a:srgbClr val="3F3F3F"/>
              </a:buClr>
              <a:buSzPts val="2400"/>
              <a:buNone/>
            </a:pPr>
            <a:r>
              <a:rPr i="1" lang="en-IE">
                <a:solidFill>
                  <a:srgbClr val="3F3F3F"/>
                </a:solidFill>
                <a:latin typeface="Candara"/>
                <a:ea typeface="Candara"/>
                <a:cs typeface="Candara"/>
                <a:sym typeface="Candara"/>
              </a:rPr>
              <a:t>Sisältää myös</a:t>
            </a:r>
            <a:r>
              <a:rPr b="1" i="1" lang="en-IE">
                <a:solidFill>
                  <a:srgbClr val="3F3F3F"/>
                </a:solidFill>
                <a:latin typeface="Candara"/>
                <a:ea typeface="Candara"/>
                <a:cs typeface="Candara"/>
                <a:sym typeface="Candara"/>
              </a:rPr>
              <a:t> jatkuvaa kokeilua</a:t>
            </a:r>
            <a:r>
              <a:rPr b="1" i="1" lang="en-IE">
                <a:solidFill>
                  <a:srgbClr val="3F3F3F"/>
                </a:solidFill>
                <a:latin typeface="Candara"/>
                <a:ea typeface="Candara"/>
                <a:cs typeface="Candara"/>
                <a:sym typeface="Candara"/>
              </a:rPr>
              <a:t> </a:t>
            </a:r>
            <a:r>
              <a:rPr i="1" lang="en-IE">
                <a:solidFill>
                  <a:srgbClr val="3F3F3F"/>
                </a:solidFill>
                <a:latin typeface="Candara"/>
                <a:ea typeface="Candara"/>
                <a:cs typeface="Candara"/>
                <a:sym typeface="Candara"/>
              </a:rPr>
              <a:t>– </a:t>
            </a:r>
            <a:r>
              <a:rPr i="1" lang="en-IE" u="sng">
                <a:solidFill>
                  <a:srgbClr val="0563C1"/>
                </a:solidFill>
                <a:latin typeface="Candara"/>
                <a:ea typeface="Candara"/>
                <a:cs typeface="Candara"/>
                <a:sym typeface="Candara"/>
                <a:hlinkClick r:id="rId7">
                  <a:extLst>
                    <a:ext uri="{A12FA001-AC4F-418D-AE19-62706E023703}">
                      <ahyp:hlinkClr val="tx"/>
                    </a:ext>
                  </a:extLst>
                </a:hlinkClick>
              </a:rPr>
              <a:t>sketching</a:t>
            </a:r>
            <a:r>
              <a:rPr i="1" lang="en-IE">
                <a:solidFill>
                  <a:srgbClr val="0563C1"/>
                </a:solidFill>
                <a:latin typeface="Candara"/>
                <a:ea typeface="Candara"/>
                <a:cs typeface="Candara"/>
                <a:sym typeface="Candara"/>
              </a:rPr>
              <a:t> </a:t>
            </a:r>
            <a:r>
              <a:rPr i="1" lang="en-IE">
                <a:solidFill>
                  <a:srgbClr val="3F3F3F"/>
                </a:solidFill>
                <a:latin typeface="Candara"/>
                <a:ea typeface="Candara"/>
                <a:cs typeface="Candara"/>
                <a:sym typeface="Candara"/>
              </a:rPr>
              <a:t>– </a:t>
            </a:r>
            <a:r>
              <a:rPr i="1" lang="en-IE">
                <a:solidFill>
                  <a:srgbClr val="3F3F3F"/>
                </a:solidFill>
                <a:latin typeface="Candara"/>
                <a:ea typeface="Candara"/>
                <a:cs typeface="Candara"/>
                <a:sym typeface="Candara"/>
              </a:rPr>
              <a:t>prototyyppien luominen - konseptien ja ideoiden testaaminen ja kokeileminen ...</a:t>
            </a:r>
            <a:endParaRPr i="1">
              <a:solidFill>
                <a:srgbClr val="3F3F3F"/>
              </a:solidFill>
              <a:latin typeface="Candara"/>
              <a:ea typeface="Candara"/>
              <a:cs typeface="Candara"/>
              <a:sym typeface="Candara"/>
            </a:endParaRPr>
          </a:p>
          <a:p>
            <a:pPr indent="0" lvl="0" marL="0" rtl="0" algn="ctr">
              <a:lnSpc>
                <a:spcPct val="90000"/>
              </a:lnSpc>
              <a:spcBef>
                <a:spcPts val="2400"/>
              </a:spcBef>
              <a:spcAft>
                <a:spcPts val="0"/>
              </a:spcAft>
              <a:buClr>
                <a:schemeClr val="dk1"/>
              </a:buClr>
              <a:buSzPts val="2400"/>
              <a:buNone/>
            </a:pPr>
            <a:r>
              <a:t/>
            </a:r>
            <a:endParaRPr i="1">
              <a:solidFill>
                <a:srgbClr val="00A489"/>
              </a:solidFill>
              <a:latin typeface="Arial"/>
              <a:ea typeface="Arial"/>
              <a:cs typeface="Arial"/>
              <a:sym typeface="Arial"/>
            </a:endParaRPr>
          </a:p>
          <a:p>
            <a:pPr indent="0" lvl="0" marL="0" rtl="0" algn="l">
              <a:lnSpc>
                <a:spcPct val="90000"/>
              </a:lnSpc>
              <a:spcBef>
                <a:spcPts val="2200"/>
              </a:spcBef>
              <a:spcAft>
                <a:spcPts val="0"/>
              </a:spcAft>
              <a:buClr>
                <a:schemeClr val="dk1"/>
              </a:buClr>
              <a:buSzPts val="2400"/>
              <a:buNone/>
            </a:pPr>
            <a:r>
              <a:t/>
            </a:r>
            <a:endParaRPr>
              <a:solidFill>
                <a:srgbClr val="A6377D"/>
              </a:solidFill>
              <a:latin typeface="Calibri"/>
              <a:ea typeface="Calibri"/>
              <a:cs typeface="Calibri"/>
              <a:sym typeface="Calibri"/>
            </a:endParaRPr>
          </a:p>
          <a:p>
            <a:pPr indent="0" lvl="0" marL="0" rtl="0" algn="l">
              <a:lnSpc>
                <a:spcPct val="90000"/>
              </a:lnSpc>
              <a:spcBef>
                <a:spcPts val="1000"/>
              </a:spcBef>
              <a:spcAft>
                <a:spcPts val="0"/>
              </a:spcAft>
              <a:buClr>
                <a:schemeClr val="dk1"/>
              </a:buClr>
              <a:buSzPts val="2400"/>
              <a:buNone/>
            </a:pPr>
            <a:r>
              <a:t/>
            </a:r>
            <a:endParaRPr/>
          </a:p>
        </p:txBody>
      </p:sp>
      <p:sp>
        <p:nvSpPr>
          <p:cNvPr id="474" name="Google Shape;474;p11"/>
          <p:cNvSpPr txBox="1"/>
          <p:nvPr>
            <p:ph idx="2" type="body"/>
          </p:nvPr>
        </p:nvSpPr>
        <p:spPr>
          <a:xfrm>
            <a:off x="371192" y="653500"/>
            <a:ext cx="2965775" cy="520651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b="1" lang="en-IE"/>
              <a:t>Mikä on erikoista </a:t>
            </a:r>
            <a:r>
              <a:rPr b="1" lang="en-IE"/>
              <a:t>Design- ajattelussa?</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12"/>
          <p:cNvSpPr txBox="1"/>
          <p:nvPr>
            <p:ph idx="1" type="body"/>
          </p:nvPr>
        </p:nvSpPr>
        <p:spPr>
          <a:xfrm>
            <a:off x="4030201" y="485644"/>
            <a:ext cx="7540362" cy="2617206"/>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3F3F3F"/>
              </a:buClr>
              <a:buSzPts val="2800"/>
              <a:buNone/>
            </a:pPr>
            <a:r>
              <a:rPr b="1" lang="en-IE" sz="2800">
                <a:solidFill>
                  <a:srgbClr val="3F3F3F"/>
                </a:solidFill>
              </a:rPr>
              <a:t>Sosiaaliset innovaattorit voivat suunnitella projektinsa käyttämällä ihmiskeskeisiä tekniikoita - ratkaisemaan ongelmansa luovalla ja innovatiivisella tavalla!</a:t>
            </a:r>
            <a:endParaRPr/>
          </a:p>
          <a:p>
            <a:pPr indent="0" lvl="0" marL="0" rtl="0" algn="l">
              <a:lnSpc>
                <a:spcPct val="90000"/>
              </a:lnSpc>
              <a:spcBef>
                <a:spcPts val="1000"/>
              </a:spcBef>
              <a:spcAft>
                <a:spcPts val="0"/>
              </a:spcAft>
              <a:buClr>
                <a:schemeClr val="dk1"/>
              </a:buClr>
              <a:buSzPts val="2400"/>
              <a:buNone/>
            </a:pPr>
            <a:r>
              <a:t/>
            </a:r>
            <a:endParaRPr>
              <a:solidFill>
                <a:srgbClr val="3F3F3F"/>
              </a:solidFill>
            </a:endParaRPr>
          </a:p>
          <a:p>
            <a:pPr indent="0" lvl="0" marL="0" rtl="0" algn="l">
              <a:lnSpc>
                <a:spcPct val="90000"/>
              </a:lnSpc>
              <a:spcBef>
                <a:spcPts val="1000"/>
              </a:spcBef>
              <a:spcAft>
                <a:spcPts val="0"/>
              </a:spcAft>
              <a:buClr>
                <a:srgbClr val="A6377D"/>
              </a:buClr>
              <a:buSzPts val="2400"/>
              <a:buNone/>
            </a:pPr>
            <a:r>
              <a:rPr i="1" lang="en-IE">
                <a:solidFill>
                  <a:srgbClr val="A6377D"/>
                </a:solidFill>
              </a:rPr>
              <a:t>Design- ajattelu viittaa tiettyihin menettelytapoihin, tekniikoihin ja menetelmiin, joita käytetään innovaatioiden avaamiseen</a:t>
            </a:r>
            <a:r>
              <a:rPr i="1" lang="en-IE">
                <a:solidFill>
                  <a:srgbClr val="3F3F3F"/>
                </a:solidFill>
                <a:latin typeface="Calibri"/>
                <a:ea typeface="Calibri"/>
                <a:cs typeface="Calibri"/>
                <a:sym typeface="Calibri"/>
              </a:rPr>
              <a:t>(Brown, cited in IDF, n.d)</a:t>
            </a:r>
            <a:endParaRPr/>
          </a:p>
          <a:p>
            <a:pPr indent="0" lvl="0" marL="0" rtl="0" algn="l">
              <a:lnSpc>
                <a:spcPct val="90000"/>
              </a:lnSpc>
              <a:spcBef>
                <a:spcPts val="1000"/>
              </a:spcBef>
              <a:spcAft>
                <a:spcPts val="0"/>
              </a:spcAft>
              <a:buClr>
                <a:schemeClr val="dk1"/>
              </a:buClr>
              <a:buSzPts val="2400"/>
              <a:buNone/>
            </a:pPr>
            <a:r>
              <a:t/>
            </a:r>
            <a:endParaRPr i="1">
              <a:solidFill>
                <a:srgbClr val="A6377D"/>
              </a:solidFill>
              <a:latin typeface="Calibri"/>
              <a:ea typeface="Calibri"/>
              <a:cs typeface="Calibri"/>
              <a:sym typeface="Calibri"/>
            </a:endParaRPr>
          </a:p>
          <a:p>
            <a:pPr indent="0" lvl="0" marL="0" rtl="0" algn="l">
              <a:lnSpc>
                <a:spcPct val="90000"/>
              </a:lnSpc>
              <a:spcBef>
                <a:spcPts val="1000"/>
              </a:spcBef>
              <a:spcAft>
                <a:spcPts val="0"/>
              </a:spcAft>
              <a:buClr>
                <a:srgbClr val="3F3F3F"/>
              </a:buClr>
              <a:buSzPts val="2400"/>
              <a:buNone/>
            </a:pPr>
            <a:r>
              <a:rPr lang="en-IE">
                <a:solidFill>
                  <a:srgbClr val="3F3F3F"/>
                </a:solidFill>
              </a:rPr>
              <a:t>T. ja D. Kelley, kutsuvat Design- ajattelua "toteutettavuuden, elinkelpoisuuden ja toivottavuuden makeaksi paikaksi"</a:t>
            </a:r>
            <a:r>
              <a:rPr i="1" lang="en-IE">
                <a:solidFill>
                  <a:srgbClr val="00A489"/>
                </a:solidFill>
              </a:rPr>
              <a:t>(Kelley, 2014, p.19)</a:t>
            </a:r>
            <a:endParaRPr/>
          </a:p>
          <a:p>
            <a:pPr indent="0" lvl="0" marL="0" rtl="0" algn="l">
              <a:lnSpc>
                <a:spcPct val="90000"/>
              </a:lnSpc>
              <a:spcBef>
                <a:spcPts val="1000"/>
              </a:spcBef>
              <a:spcAft>
                <a:spcPts val="0"/>
              </a:spcAft>
              <a:buClr>
                <a:srgbClr val="3F3F3F"/>
              </a:buClr>
              <a:buSzPts val="2400"/>
              <a:buNone/>
            </a:pPr>
            <a:r>
              <a:rPr lang="en-IE">
                <a:solidFill>
                  <a:srgbClr val="3F3F3F"/>
                </a:solidFill>
              </a:rPr>
              <a:t>Design- a</a:t>
            </a:r>
            <a:r>
              <a:rPr lang="en-IE">
                <a:solidFill>
                  <a:srgbClr val="3F3F3F"/>
                </a:solidFill>
              </a:rPr>
              <a:t>jattelu tuo yhteen ihmisen kannalta toivottavan ja sen, mikä on teknisesti mahdollista ja taloudellisesti kannattavaa</a:t>
            </a:r>
            <a:r>
              <a:rPr lang="en-IE">
                <a:solidFill>
                  <a:srgbClr val="3F3F3F"/>
                </a:solidFill>
              </a:rPr>
              <a:t> </a:t>
            </a:r>
            <a:r>
              <a:rPr i="1" lang="en-IE">
                <a:solidFill>
                  <a:srgbClr val="00A489"/>
                </a:solidFill>
              </a:rPr>
              <a:t>(Brown, 2009, p.3); </a:t>
            </a:r>
            <a:r>
              <a:rPr i="1" lang="en-IE">
                <a:solidFill>
                  <a:srgbClr val="3F3F3F"/>
                </a:solidFill>
              </a:rPr>
              <a:t>ja loistavia innovatiivisia ideoita tapahtuu näiden kolmen risteyksessä.</a:t>
            </a:r>
            <a:r>
              <a:rPr lang="en-IE">
                <a:solidFill>
                  <a:srgbClr val="3F3F3F"/>
                </a:solidFill>
              </a:rPr>
              <a:t> </a:t>
            </a:r>
            <a:r>
              <a:rPr i="1" lang="en-IE">
                <a:solidFill>
                  <a:srgbClr val="00A489"/>
                </a:solidFill>
              </a:rPr>
              <a:t>(IDEO U, n.d.)</a:t>
            </a:r>
            <a:endParaRPr>
              <a:solidFill>
                <a:srgbClr val="A6377D"/>
              </a:solidFill>
              <a:latin typeface="Calibri"/>
              <a:ea typeface="Calibri"/>
              <a:cs typeface="Calibri"/>
              <a:sym typeface="Calibri"/>
            </a:endParaRPr>
          </a:p>
          <a:p>
            <a:pPr indent="0" lvl="0" marL="0" rtl="0" algn="l">
              <a:lnSpc>
                <a:spcPct val="90000"/>
              </a:lnSpc>
              <a:spcBef>
                <a:spcPts val="1000"/>
              </a:spcBef>
              <a:spcAft>
                <a:spcPts val="0"/>
              </a:spcAft>
              <a:buClr>
                <a:schemeClr val="dk1"/>
              </a:buClr>
              <a:buSzPts val="2400"/>
              <a:buNone/>
            </a:pPr>
            <a:r>
              <a:t/>
            </a:r>
            <a:endParaRPr/>
          </a:p>
        </p:txBody>
      </p:sp>
      <p:sp>
        <p:nvSpPr>
          <p:cNvPr id="480" name="Google Shape;480;p12"/>
          <p:cNvSpPr txBox="1"/>
          <p:nvPr>
            <p:ph idx="2" type="body"/>
          </p:nvPr>
        </p:nvSpPr>
        <p:spPr>
          <a:xfrm>
            <a:off x="424917" y="485650"/>
            <a:ext cx="2965800" cy="52065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lt1"/>
              </a:buClr>
              <a:buSzPts val="3600"/>
              <a:buNone/>
            </a:pPr>
            <a:r>
              <a:rPr b="1" lang="en-IE"/>
              <a:t>Mikä on erikoista Design- ajattelussa?</a:t>
            </a:r>
            <a:endParaRPr/>
          </a:p>
          <a:p>
            <a:pPr indent="0" lvl="0" marL="0" rtl="0" algn="l">
              <a:lnSpc>
                <a:spcPct val="90000"/>
              </a:lnSpc>
              <a:spcBef>
                <a:spcPts val="0"/>
              </a:spcBef>
              <a:spcAft>
                <a:spcPts val="0"/>
              </a:spcAft>
              <a:buClr>
                <a:schemeClr val="lt1"/>
              </a:buClr>
              <a:buSzPts val="3600"/>
              <a:buNone/>
            </a:pPr>
            <a:r>
              <a:t/>
            </a:r>
            <a:endParaRPr b="1"/>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13"/>
          <p:cNvSpPr txBox="1"/>
          <p:nvPr>
            <p:ph idx="2" type="body"/>
          </p:nvPr>
        </p:nvSpPr>
        <p:spPr>
          <a:xfrm>
            <a:off x="390484" y="371192"/>
            <a:ext cx="4461735" cy="1110387"/>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90000"/>
              </a:lnSpc>
              <a:spcBef>
                <a:spcPts val="0"/>
              </a:spcBef>
              <a:spcAft>
                <a:spcPts val="0"/>
              </a:spcAft>
              <a:buClr>
                <a:srgbClr val="EF619A"/>
              </a:buClr>
              <a:buSzPct val="100000"/>
              <a:buNone/>
            </a:pPr>
            <a:r>
              <a:rPr b="1" lang="en-IE" sz="4600">
                <a:solidFill>
                  <a:srgbClr val="EF619A"/>
                </a:solidFill>
              </a:rPr>
              <a:t>Viisi vaihetta </a:t>
            </a:r>
            <a:r>
              <a:rPr b="1" lang="en-IE" sz="4600">
                <a:solidFill>
                  <a:srgbClr val="EF619A"/>
                </a:solidFill>
              </a:rPr>
              <a:t>Design-  </a:t>
            </a:r>
            <a:r>
              <a:rPr b="1" lang="en-IE" sz="4600">
                <a:solidFill>
                  <a:srgbClr val="EF619A"/>
                </a:solidFill>
              </a:rPr>
              <a:t>ajatteluun </a:t>
            </a:r>
            <a:endParaRPr/>
          </a:p>
          <a:p>
            <a:pPr indent="0" lvl="0" marL="0" rtl="0" algn="l">
              <a:lnSpc>
                <a:spcPct val="90000"/>
              </a:lnSpc>
              <a:spcBef>
                <a:spcPts val="0"/>
              </a:spcBef>
              <a:spcAft>
                <a:spcPts val="0"/>
              </a:spcAft>
              <a:buClr>
                <a:schemeClr val="dk1"/>
              </a:buClr>
              <a:buSzPct val="100000"/>
              <a:buNone/>
            </a:pPr>
            <a:r>
              <a:t/>
            </a:r>
            <a:endParaRPr/>
          </a:p>
        </p:txBody>
      </p:sp>
      <p:sp>
        <p:nvSpPr>
          <p:cNvPr id="486" name="Google Shape;486;p13"/>
          <p:cNvSpPr txBox="1"/>
          <p:nvPr/>
        </p:nvSpPr>
        <p:spPr>
          <a:xfrm>
            <a:off x="390484" y="1356917"/>
            <a:ext cx="5159290" cy="2785432"/>
          </a:xfrm>
          <a:prstGeom prst="rect">
            <a:avLst/>
          </a:prstGeom>
          <a:noFill/>
          <a:ln>
            <a:noFill/>
          </a:ln>
        </p:spPr>
        <p:txBody>
          <a:bodyPr anchorCtr="0" anchor="t" bIns="45700" lIns="91425" spcFirstLastPara="1" rIns="91425" wrap="square" tIns="45700">
            <a:normAutofit fontScale="25000" lnSpcReduction="20000"/>
          </a:bodyPr>
          <a:lstStyle/>
          <a:p>
            <a:pPr indent="0" lvl="0" marL="0" marR="0" rtl="0" algn="l">
              <a:lnSpc>
                <a:spcPct val="120000"/>
              </a:lnSpc>
              <a:spcBef>
                <a:spcPts val="0"/>
              </a:spcBef>
              <a:spcAft>
                <a:spcPts val="0"/>
              </a:spcAft>
              <a:buClr>
                <a:schemeClr val="dk1"/>
              </a:buClr>
              <a:buSzPct val="100000"/>
              <a:buFont typeface="Arial"/>
              <a:buNone/>
            </a:pPr>
            <a:r>
              <a:t/>
            </a:r>
            <a:endParaRPr sz="3600">
              <a:solidFill>
                <a:srgbClr val="2B2B2B"/>
              </a:solidFill>
              <a:latin typeface="Calibri"/>
              <a:ea typeface="Calibri"/>
              <a:cs typeface="Calibri"/>
              <a:sym typeface="Calibri"/>
            </a:endParaRPr>
          </a:p>
          <a:p>
            <a:pPr indent="0" lvl="0" marL="0" marR="0" rtl="0" algn="l">
              <a:lnSpc>
                <a:spcPct val="120000"/>
              </a:lnSpc>
              <a:spcBef>
                <a:spcPts val="0"/>
              </a:spcBef>
              <a:spcAft>
                <a:spcPts val="0"/>
              </a:spcAft>
              <a:buClr>
                <a:srgbClr val="2B2B2B"/>
              </a:buClr>
              <a:buSzPct val="100000"/>
              <a:buFont typeface="Arial"/>
              <a:buNone/>
            </a:pPr>
            <a:r>
              <a:rPr b="1" lang="en-IE" sz="9600">
                <a:solidFill>
                  <a:srgbClr val="2B2B2B"/>
                </a:solidFill>
                <a:latin typeface="Calibri"/>
                <a:ea typeface="Calibri"/>
                <a:cs typeface="Calibri"/>
                <a:sym typeface="Calibri"/>
              </a:rPr>
              <a:t>Empatisoi, määrittele, ideoi, prototyyppi ja testaa</a:t>
            </a:r>
            <a:r>
              <a:rPr lang="en-IE" sz="9600">
                <a:solidFill>
                  <a:srgbClr val="2B2B2B"/>
                </a:solidFill>
                <a:latin typeface="Calibri"/>
                <a:ea typeface="Calibri"/>
                <a:cs typeface="Calibri"/>
                <a:sym typeface="Calibri"/>
              </a:rPr>
              <a:t>—</a:t>
            </a:r>
            <a:r>
              <a:rPr lang="en-IE" sz="9600">
                <a:solidFill>
                  <a:srgbClr val="2B2B2B"/>
                </a:solidFill>
                <a:latin typeface="Calibri"/>
                <a:ea typeface="Calibri"/>
                <a:cs typeface="Calibri"/>
                <a:sym typeface="Calibri"/>
              </a:rPr>
              <a:t>on tärkeää ymmärtää, että viittä vaihetta ei aina tarvitse noudattaa tietyssä järjestyksessä.</a:t>
            </a:r>
            <a:r>
              <a:rPr lang="en-IE" sz="9600">
                <a:solidFill>
                  <a:srgbClr val="2B2B2B"/>
                </a:solidFill>
                <a:latin typeface="Calibri"/>
                <a:ea typeface="Calibri"/>
                <a:cs typeface="Calibri"/>
                <a:sym typeface="Calibri"/>
              </a:rPr>
              <a:t> Pidä</a:t>
            </a:r>
            <a:r>
              <a:rPr lang="en-IE" sz="9600">
                <a:solidFill>
                  <a:srgbClr val="2B2B2B"/>
                </a:solidFill>
                <a:latin typeface="Calibri"/>
                <a:ea typeface="Calibri"/>
                <a:cs typeface="Calibri"/>
                <a:sym typeface="Calibri"/>
              </a:rPr>
              <a:t> niitä tapana edistää innovatiivisen projektin kehittämistä sen sijaan, että noudattaisit tiukkaa askel askeleelta -prosessia, sekoita ne, toista se, mikä toimii…</a:t>
            </a:r>
            <a:endParaRPr/>
          </a:p>
          <a:p>
            <a:pPr indent="0" lvl="0" marL="0" marR="0" rtl="0" algn="l">
              <a:lnSpc>
                <a:spcPct val="120000"/>
              </a:lnSpc>
              <a:spcBef>
                <a:spcPts val="0"/>
              </a:spcBef>
              <a:spcAft>
                <a:spcPts val="0"/>
              </a:spcAft>
              <a:buClr>
                <a:schemeClr val="dk1"/>
              </a:buClr>
              <a:buSzPct val="100000"/>
              <a:buFont typeface="Arial"/>
              <a:buNone/>
            </a:pPr>
            <a:r>
              <a:t/>
            </a:r>
            <a:endParaRPr sz="9600">
              <a:solidFill>
                <a:srgbClr val="2B2B2B"/>
              </a:solidFill>
              <a:latin typeface="Calibri"/>
              <a:ea typeface="Calibri"/>
              <a:cs typeface="Calibri"/>
              <a:sym typeface="Calibri"/>
            </a:endParaRPr>
          </a:p>
          <a:p>
            <a:pPr indent="0" lvl="0" marL="0" marR="0" rtl="0" algn="l">
              <a:lnSpc>
                <a:spcPct val="120000"/>
              </a:lnSpc>
              <a:spcBef>
                <a:spcPts val="0"/>
              </a:spcBef>
              <a:spcAft>
                <a:spcPts val="0"/>
              </a:spcAft>
              <a:buClr>
                <a:srgbClr val="EF619A"/>
              </a:buClr>
              <a:buSzPct val="100000"/>
              <a:buFont typeface="Arial"/>
              <a:buNone/>
            </a:pPr>
            <a:r>
              <a:rPr b="1" lang="en-IE" sz="9600">
                <a:solidFill>
                  <a:srgbClr val="EF619A"/>
                </a:solidFill>
                <a:latin typeface="Calibri"/>
                <a:ea typeface="Calibri"/>
                <a:cs typeface="Calibri"/>
                <a:sym typeface="Calibri"/>
              </a:rPr>
              <a:t>Seuraavassa osassa</a:t>
            </a:r>
            <a:r>
              <a:rPr b="1" lang="en-IE" sz="9600">
                <a:solidFill>
                  <a:srgbClr val="EF619A"/>
                </a:solidFill>
                <a:latin typeface="Calibri"/>
                <a:ea typeface="Calibri"/>
                <a:cs typeface="Calibri"/>
                <a:sym typeface="Calibri"/>
              </a:rPr>
              <a:t> esitellään Design- ajattelun viisi vaihetta</a:t>
            </a:r>
            <a:endParaRPr/>
          </a:p>
        </p:txBody>
      </p:sp>
      <p:pic>
        <p:nvPicPr>
          <p:cNvPr id="487" name="Google Shape;487;p13"/>
          <p:cNvPicPr preferRelativeResize="0"/>
          <p:nvPr/>
        </p:nvPicPr>
        <p:blipFill rotWithShape="1">
          <a:blip r:embed="rId3">
            <a:alphaModFix/>
          </a:blip>
          <a:srcRect b="12718" l="0" r="0" t="13015"/>
          <a:stretch/>
        </p:blipFill>
        <p:spPr>
          <a:xfrm>
            <a:off x="5641772" y="1608327"/>
            <a:ext cx="6550228" cy="3938258"/>
          </a:xfrm>
          <a:prstGeom prst="rect">
            <a:avLst/>
          </a:prstGeom>
          <a:noFill/>
          <a:ln>
            <a:noFill/>
          </a:ln>
        </p:spPr>
      </p:pic>
      <p:sp>
        <p:nvSpPr>
          <p:cNvPr id="488" name="Google Shape;488;p13"/>
          <p:cNvSpPr txBox="1"/>
          <p:nvPr/>
        </p:nvSpPr>
        <p:spPr>
          <a:xfrm>
            <a:off x="5641772" y="5632186"/>
            <a:ext cx="6097508"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E" sz="1400">
                <a:solidFill>
                  <a:schemeClr val="dk1"/>
                </a:solidFill>
                <a:latin typeface="Calibri"/>
                <a:ea typeface="Calibri"/>
                <a:cs typeface="Calibri"/>
                <a:sym typeface="Calibri"/>
              </a:rPr>
              <a:t>Interaction Design Foundation</a:t>
            </a:r>
            <a:endParaRPr/>
          </a:p>
          <a:p>
            <a:pPr indent="0" lvl="0" marL="0" marR="0" rtl="0" algn="l">
              <a:spcBef>
                <a:spcPts val="0"/>
              </a:spcBef>
              <a:spcAft>
                <a:spcPts val="0"/>
              </a:spcAft>
              <a:buNone/>
            </a:pPr>
            <a:r>
              <a:rPr lang="en-IE" sz="1400" u="sng">
                <a:solidFill>
                  <a:schemeClr val="dk1"/>
                </a:solidFill>
                <a:latin typeface="Calibri"/>
                <a:ea typeface="Calibri"/>
                <a:cs typeface="Calibri"/>
                <a:sym typeface="Calibri"/>
                <a:hlinkClick r:id="rId4">
                  <a:extLst>
                    <a:ext uri="{A12FA001-AC4F-418D-AE19-62706E023703}">
                      <ahyp:hlinkClr val="tx"/>
                    </a:ext>
                  </a:extLst>
                </a:hlinkClick>
              </a:rPr>
              <a:t>https://www.interaction-design.org/literature/article/5-stages-in-the-design-thinking-process</a:t>
            </a:r>
            <a:r>
              <a:rPr lang="en-IE" sz="1400">
                <a:solidFill>
                  <a:schemeClr val="dk1"/>
                </a:solidFill>
                <a:latin typeface="Calibri"/>
                <a:ea typeface="Calibri"/>
                <a:cs typeface="Calibri"/>
                <a:sym typeface="Calibri"/>
              </a:rPr>
              <a:t>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14"/>
          <p:cNvSpPr txBox="1"/>
          <p:nvPr>
            <p:ph idx="2" type="body"/>
          </p:nvPr>
        </p:nvSpPr>
        <p:spPr>
          <a:xfrm>
            <a:off x="390484" y="1122306"/>
            <a:ext cx="4461735" cy="1110387"/>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90000"/>
              </a:lnSpc>
              <a:spcBef>
                <a:spcPts val="0"/>
              </a:spcBef>
              <a:spcAft>
                <a:spcPts val="0"/>
              </a:spcAft>
              <a:buClr>
                <a:srgbClr val="EF619A"/>
              </a:buClr>
              <a:buSzPct val="100000"/>
              <a:buNone/>
            </a:pPr>
            <a:r>
              <a:rPr b="1" lang="en-IE" sz="4600">
                <a:solidFill>
                  <a:srgbClr val="EF619A"/>
                </a:solidFill>
              </a:rPr>
              <a:t>Design- ajattelun viisi vaihetta </a:t>
            </a:r>
            <a:endParaRPr/>
          </a:p>
          <a:p>
            <a:pPr indent="0" lvl="0" marL="0" rtl="0" algn="l">
              <a:lnSpc>
                <a:spcPct val="90000"/>
              </a:lnSpc>
              <a:spcBef>
                <a:spcPts val="0"/>
              </a:spcBef>
              <a:spcAft>
                <a:spcPts val="0"/>
              </a:spcAft>
              <a:buClr>
                <a:schemeClr val="dk1"/>
              </a:buClr>
              <a:buSzPct val="100000"/>
              <a:buNone/>
            </a:pPr>
            <a:r>
              <a:t/>
            </a:r>
            <a:endParaRPr/>
          </a:p>
        </p:txBody>
      </p:sp>
      <p:sp>
        <p:nvSpPr>
          <p:cNvPr id="494" name="Google Shape;494;p14"/>
          <p:cNvSpPr txBox="1"/>
          <p:nvPr/>
        </p:nvSpPr>
        <p:spPr>
          <a:xfrm>
            <a:off x="390484" y="2646350"/>
            <a:ext cx="10152862" cy="2785432"/>
          </a:xfrm>
          <a:prstGeom prst="rect">
            <a:avLst/>
          </a:prstGeom>
          <a:noFill/>
          <a:ln>
            <a:noFill/>
          </a:ln>
        </p:spPr>
        <p:txBody>
          <a:bodyPr anchorCtr="0" anchor="t" bIns="45700" lIns="91425" spcFirstLastPara="1" rIns="91425" wrap="square" tIns="45700">
            <a:normAutofit fontScale="25000" lnSpcReduction="20000"/>
          </a:bodyPr>
          <a:lstStyle/>
          <a:p>
            <a:pPr indent="0" lvl="0" marL="0" marR="0" rtl="0" algn="l">
              <a:lnSpc>
                <a:spcPct val="120000"/>
              </a:lnSpc>
              <a:spcBef>
                <a:spcPts val="0"/>
              </a:spcBef>
              <a:spcAft>
                <a:spcPts val="0"/>
              </a:spcAft>
              <a:buClr>
                <a:srgbClr val="3F3F3F"/>
              </a:buClr>
              <a:buSzPct val="100000"/>
              <a:buFont typeface="Arial"/>
              <a:buNone/>
            </a:pPr>
            <a:r>
              <a:rPr b="0" i="0" lang="en-IE" sz="9600">
                <a:solidFill>
                  <a:srgbClr val="3F3F3F"/>
                </a:solidFill>
                <a:latin typeface="Calibri"/>
                <a:ea typeface="Calibri"/>
                <a:cs typeface="Calibri"/>
                <a:sym typeface="Calibri"/>
              </a:rPr>
              <a:t>Design</a:t>
            </a:r>
            <a:r>
              <a:rPr lang="en-IE" sz="9600">
                <a:solidFill>
                  <a:srgbClr val="3F3F3F"/>
                </a:solidFill>
                <a:latin typeface="Calibri"/>
                <a:ea typeface="Calibri"/>
                <a:cs typeface="Calibri"/>
                <a:sym typeface="Calibri"/>
              </a:rPr>
              <a:t>- ajattelu puuttuu monimutkaisiin ongelmiin:</a:t>
            </a:r>
            <a:endParaRPr/>
          </a:p>
          <a:p>
            <a:pPr indent="0" lvl="0" marL="0" marR="0" rtl="0" algn="l">
              <a:lnSpc>
                <a:spcPct val="120000"/>
              </a:lnSpc>
              <a:spcBef>
                <a:spcPts val="0"/>
              </a:spcBef>
              <a:spcAft>
                <a:spcPts val="0"/>
              </a:spcAft>
              <a:buClr>
                <a:schemeClr val="dk1"/>
              </a:buClr>
              <a:buSzPct val="100000"/>
              <a:buFont typeface="Arial"/>
              <a:buNone/>
            </a:pPr>
            <a:r>
              <a:t/>
            </a:r>
            <a:endParaRPr b="1" i="0" sz="9600">
              <a:solidFill>
                <a:srgbClr val="009FD8"/>
              </a:solidFill>
              <a:latin typeface="Calibri"/>
              <a:ea typeface="Calibri"/>
              <a:cs typeface="Calibri"/>
              <a:sym typeface="Calibri"/>
            </a:endParaRPr>
          </a:p>
          <a:p>
            <a:pPr indent="0" lvl="0" marL="0" marR="0" rtl="0" algn="l">
              <a:lnSpc>
                <a:spcPct val="120000"/>
              </a:lnSpc>
              <a:spcBef>
                <a:spcPts val="0"/>
              </a:spcBef>
              <a:spcAft>
                <a:spcPts val="0"/>
              </a:spcAft>
              <a:buClr>
                <a:srgbClr val="009FD8"/>
              </a:buClr>
              <a:buSzPct val="100000"/>
              <a:buFont typeface="Arial"/>
              <a:buNone/>
            </a:pPr>
            <a:r>
              <a:rPr b="1" lang="en-IE" sz="9600">
                <a:solidFill>
                  <a:srgbClr val="009FD8"/>
                </a:solidFill>
                <a:latin typeface="Calibri"/>
                <a:ea typeface="Calibri"/>
                <a:cs typeface="Calibri"/>
                <a:sym typeface="Calibri"/>
              </a:rPr>
              <a:t>1 </a:t>
            </a:r>
            <a:r>
              <a:rPr b="1" i="0" lang="en-IE" sz="9600">
                <a:solidFill>
                  <a:srgbClr val="009FD8"/>
                </a:solidFill>
                <a:latin typeface="Calibri"/>
                <a:ea typeface="Calibri"/>
                <a:cs typeface="Calibri"/>
                <a:sym typeface="Calibri"/>
              </a:rPr>
              <a:t>Empa</a:t>
            </a:r>
            <a:r>
              <a:rPr b="1" lang="en-IE" sz="9600">
                <a:solidFill>
                  <a:srgbClr val="009FD8"/>
                </a:solidFill>
                <a:latin typeface="Calibri"/>
                <a:ea typeface="Calibri"/>
                <a:cs typeface="Calibri"/>
                <a:sym typeface="Calibri"/>
              </a:rPr>
              <a:t>t</a:t>
            </a:r>
            <a:r>
              <a:rPr b="1" i="0" lang="en-IE" sz="9600">
                <a:solidFill>
                  <a:srgbClr val="009FD8"/>
                </a:solidFill>
                <a:latin typeface="Calibri"/>
                <a:ea typeface="Calibri"/>
                <a:cs typeface="Calibri"/>
                <a:sym typeface="Calibri"/>
              </a:rPr>
              <a:t>isoi: </a:t>
            </a:r>
            <a:r>
              <a:rPr b="1" lang="en-IE" sz="9600">
                <a:solidFill>
                  <a:srgbClr val="009FD8"/>
                </a:solidFill>
                <a:latin typeface="Calibri"/>
                <a:ea typeface="Calibri"/>
                <a:cs typeface="Calibri"/>
                <a:sym typeface="Calibri"/>
              </a:rPr>
              <a:t> </a:t>
            </a:r>
            <a:r>
              <a:rPr lang="en-IE" sz="9600">
                <a:solidFill>
                  <a:srgbClr val="3F3F3F"/>
                </a:solidFill>
                <a:latin typeface="Calibri"/>
                <a:ea typeface="Calibri"/>
                <a:cs typeface="Calibri"/>
                <a:sym typeface="Calibri"/>
              </a:rPr>
              <a:t>Ymmärtää ihmisten tarpeet.</a:t>
            </a:r>
            <a:endParaRPr/>
          </a:p>
          <a:p>
            <a:pPr indent="0" lvl="0" marL="0" marR="0" rtl="0" algn="l">
              <a:lnSpc>
                <a:spcPct val="120000"/>
              </a:lnSpc>
              <a:spcBef>
                <a:spcPts val="600"/>
              </a:spcBef>
              <a:spcAft>
                <a:spcPts val="0"/>
              </a:spcAft>
              <a:buClr>
                <a:srgbClr val="40A67A"/>
              </a:buClr>
              <a:buSzPct val="100000"/>
              <a:buFont typeface="Arial"/>
              <a:buNone/>
            </a:pPr>
            <a:r>
              <a:rPr b="1" i="0" lang="en-IE" sz="9600">
                <a:solidFill>
                  <a:srgbClr val="40A67A"/>
                </a:solidFill>
                <a:latin typeface="Calibri"/>
                <a:ea typeface="Calibri"/>
                <a:cs typeface="Calibri"/>
                <a:sym typeface="Calibri"/>
              </a:rPr>
              <a:t>2 </a:t>
            </a:r>
            <a:r>
              <a:rPr b="1" lang="en-IE" sz="9600">
                <a:solidFill>
                  <a:srgbClr val="40A67A"/>
                </a:solidFill>
                <a:latin typeface="Calibri"/>
                <a:ea typeface="Calibri"/>
                <a:cs typeface="Calibri"/>
                <a:sym typeface="Calibri"/>
              </a:rPr>
              <a:t>Määrittele</a:t>
            </a:r>
            <a:r>
              <a:rPr b="1" i="0" lang="en-IE" sz="9600">
                <a:solidFill>
                  <a:srgbClr val="40A67A"/>
                </a:solidFill>
                <a:latin typeface="Calibri"/>
                <a:ea typeface="Calibri"/>
                <a:cs typeface="Calibri"/>
                <a:sym typeface="Calibri"/>
              </a:rPr>
              <a:t>: </a:t>
            </a:r>
            <a:r>
              <a:rPr lang="en-IE" sz="9600">
                <a:solidFill>
                  <a:srgbClr val="3F3F3F"/>
                </a:solidFill>
                <a:latin typeface="Calibri"/>
                <a:ea typeface="Calibri"/>
                <a:cs typeface="Calibri"/>
                <a:sym typeface="Calibri"/>
              </a:rPr>
              <a:t>Ihmisen ongelman muotoilu ja määrittely uudelleen</a:t>
            </a:r>
            <a:endParaRPr sz="9600">
              <a:solidFill>
                <a:srgbClr val="3F3F3F"/>
              </a:solidFill>
              <a:latin typeface="Calibri"/>
              <a:ea typeface="Calibri"/>
              <a:cs typeface="Calibri"/>
              <a:sym typeface="Calibri"/>
            </a:endParaRPr>
          </a:p>
          <a:p>
            <a:pPr indent="0" lvl="0" marL="0" marR="0" rtl="0" algn="l">
              <a:lnSpc>
                <a:spcPct val="120000"/>
              </a:lnSpc>
              <a:spcBef>
                <a:spcPts val="600"/>
              </a:spcBef>
              <a:spcAft>
                <a:spcPts val="0"/>
              </a:spcAft>
              <a:buClr>
                <a:schemeClr val="dk1"/>
              </a:buClr>
              <a:buSzPts val="275"/>
              <a:buFont typeface="Arial"/>
              <a:buNone/>
            </a:pPr>
            <a:r>
              <a:rPr lang="en-IE" sz="9600">
                <a:solidFill>
                  <a:srgbClr val="3F3F3F"/>
                </a:solidFill>
                <a:latin typeface="Calibri"/>
                <a:ea typeface="Calibri"/>
                <a:cs typeface="Calibri"/>
                <a:sym typeface="Calibri"/>
              </a:rPr>
              <a:t>keskeisillä tavoilla.</a:t>
            </a:r>
            <a:endParaRPr sz="9600">
              <a:solidFill>
                <a:srgbClr val="3F3F3F"/>
              </a:solidFill>
              <a:latin typeface="Calibri"/>
              <a:ea typeface="Calibri"/>
              <a:cs typeface="Calibri"/>
              <a:sym typeface="Calibri"/>
            </a:endParaRPr>
          </a:p>
          <a:p>
            <a:pPr indent="0" lvl="0" marL="0" marR="0" rtl="0" algn="l">
              <a:lnSpc>
                <a:spcPct val="120000"/>
              </a:lnSpc>
              <a:spcBef>
                <a:spcPts val="600"/>
              </a:spcBef>
              <a:spcAft>
                <a:spcPts val="0"/>
              </a:spcAft>
              <a:buClr>
                <a:srgbClr val="A6377D"/>
              </a:buClr>
              <a:buSzPct val="100000"/>
              <a:buFont typeface="Arial"/>
              <a:buNone/>
            </a:pPr>
            <a:r>
              <a:rPr b="1" i="0" lang="en-IE" sz="9600">
                <a:solidFill>
                  <a:srgbClr val="A6377D"/>
                </a:solidFill>
                <a:latin typeface="Calibri"/>
                <a:ea typeface="Calibri"/>
                <a:cs typeface="Calibri"/>
                <a:sym typeface="Calibri"/>
              </a:rPr>
              <a:t>3 Id</a:t>
            </a:r>
            <a:r>
              <a:rPr b="1" lang="en-IE" sz="9600">
                <a:solidFill>
                  <a:srgbClr val="A6377D"/>
                </a:solidFill>
                <a:latin typeface="Calibri"/>
                <a:ea typeface="Calibri"/>
                <a:cs typeface="Calibri"/>
                <a:sym typeface="Calibri"/>
              </a:rPr>
              <a:t>eoi</a:t>
            </a:r>
            <a:r>
              <a:rPr b="1" i="0" lang="en-IE" sz="9600">
                <a:solidFill>
                  <a:srgbClr val="A6377D"/>
                </a:solidFill>
                <a:latin typeface="Calibri"/>
                <a:ea typeface="Calibri"/>
                <a:cs typeface="Calibri"/>
                <a:sym typeface="Calibri"/>
              </a:rPr>
              <a:t>: </a:t>
            </a:r>
            <a:r>
              <a:rPr lang="en-IE" sz="9600">
                <a:solidFill>
                  <a:srgbClr val="3F3F3F"/>
                </a:solidFill>
                <a:latin typeface="Calibri"/>
                <a:ea typeface="Calibri"/>
                <a:cs typeface="Calibri"/>
                <a:sym typeface="Calibri"/>
              </a:rPr>
              <a:t>Luoda useita ideoita ideatapaamisissa.</a:t>
            </a:r>
            <a:endParaRPr/>
          </a:p>
          <a:p>
            <a:pPr indent="0" lvl="0" marL="0" marR="0" rtl="0" algn="l">
              <a:lnSpc>
                <a:spcPct val="120000"/>
              </a:lnSpc>
              <a:spcBef>
                <a:spcPts val="600"/>
              </a:spcBef>
              <a:spcAft>
                <a:spcPts val="0"/>
              </a:spcAft>
              <a:buClr>
                <a:srgbClr val="FDA81F"/>
              </a:buClr>
              <a:buSzPct val="100000"/>
              <a:buFont typeface="Arial"/>
              <a:buNone/>
            </a:pPr>
            <a:r>
              <a:rPr b="1" i="0" lang="en-IE" sz="9600">
                <a:solidFill>
                  <a:srgbClr val="FDA81F"/>
                </a:solidFill>
                <a:latin typeface="Calibri"/>
                <a:ea typeface="Calibri"/>
                <a:cs typeface="Calibri"/>
                <a:sym typeface="Calibri"/>
              </a:rPr>
              <a:t>4 Prototy</a:t>
            </a:r>
            <a:r>
              <a:rPr b="1" lang="en-IE" sz="9600">
                <a:solidFill>
                  <a:srgbClr val="FDA81F"/>
                </a:solidFill>
                <a:latin typeface="Calibri"/>
                <a:ea typeface="Calibri"/>
                <a:cs typeface="Calibri"/>
                <a:sym typeface="Calibri"/>
              </a:rPr>
              <a:t>yppi</a:t>
            </a:r>
            <a:r>
              <a:rPr b="1" i="0" lang="en-IE" sz="9600">
                <a:solidFill>
                  <a:srgbClr val="FDA81F"/>
                </a:solidFill>
                <a:latin typeface="Calibri"/>
                <a:ea typeface="Calibri"/>
                <a:cs typeface="Calibri"/>
                <a:sym typeface="Calibri"/>
              </a:rPr>
              <a:t>: </a:t>
            </a:r>
            <a:r>
              <a:rPr lang="en-IE" sz="9600">
                <a:solidFill>
                  <a:srgbClr val="3F3F3F"/>
                </a:solidFill>
                <a:latin typeface="Calibri"/>
                <a:ea typeface="Calibri"/>
                <a:cs typeface="Calibri"/>
                <a:sym typeface="Calibri"/>
              </a:rPr>
              <a:t>Käytännöllinen lähestymistapa prototyyppien valmistuksessa.</a:t>
            </a:r>
            <a:endParaRPr/>
          </a:p>
          <a:p>
            <a:pPr indent="0" lvl="0" marL="0" marR="0" rtl="0" algn="l">
              <a:lnSpc>
                <a:spcPct val="120000"/>
              </a:lnSpc>
              <a:spcBef>
                <a:spcPts val="600"/>
              </a:spcBef>
              <a:spcAft>
                <a:spcPts val="0"/>
              </a:spcAft>
              <a:buClr>
                <a:srgbClr val="ED2A59"/>
              </a:buClr>
              <a:buSzPct val="100000"/>
              <a:buFont typeface="Arial"/>
              <a:buNone/>
            </a:pPr>
            <a:r>
              <a:rPr b="1" i="0" lang="en-IE" sz="9600">
                <a:solidFill>
                  <a:srgbClr val="ED2A59"/>
                </a:solidFill>
                <a:latin typeface="Calibri"/>
                <a:ea typeface="Calibri"/>
                <a:cs typeface="Calibri"/>
                <a:sym typeface="Calibri"/>
              </a:rPr>
              <a:t>5 Test</a:t>
            </a:r>
            <a:r>
              <a:rPr b="1" lang="en-IE" sz="9600">
                <a:solidFill>
                  <a:srgbClr val="ED2A59"/>
                </a:solidFill>
                <a:latin typeface="Calibri"/>
                <a:ea typeface="Calibri"/>
                <a:cs typeface="Calibri"/>
                <a:sym typeface="Calibri"/>
              </a:rPr>
              <a:t>aa</a:t>
            </a:r>
            <a:r>
              <a:rPr b="1" i="0" lang="en-IE" sz="9600">
                <a:solidFill>
                  <a:srgbClr val="ED2A59"/>
                </a:solidFill>
                <a:latin typeface="Calibri"/>
                <a:ea typeface="Calibri"/>
                <a:cs typeface="Calibri"/>
                <a:sym typeface="Calibri"/>
              </a:rPr>
              <a:t>: </a:t>
            </a:r>
            <a:r>
              <a:rPr lang="en-IE" sz="9600">
                <a:solidFill>
                  <a:srgbClr val="3F3F3F"/>
                </a:solidFill>
                <a:latin typeface="Calibri"/>
                <a:ea typeface="Calibri"/>
                <a:cs typeface="Calibri"/>
                <a:sym typeface="Calibri"/>
              </a:rPr>
              <a:t>Prototyypin / ratkaisun kehittäminen ongelmaan.</a:t>
            </a:r>
            <a:endParaRPr/>
          </a:p>
          <a:p>
            <a:pPr indent="0" lvl="0" marL="0" marR="0" rtl="0" algn="l">
              <a:lnSpc>
                <a:spcPct val="120000"/>
              </a:lnSpc>
              <a:spcBef>
                <a:spcPts val="600"/>
              </a:spcBef>
              <a:spcAft>
                <a:spcPts val="0"/>
              </a:spcAft>
              <a:buClr>
                <a:schemeClr val="dk1"/>
              </a:buClr>
              <a:buSzPct val="100000"/>
              <a:buFont typeface="Arial"/>
              <a:buNone/>
            </a:pPr>
            <a:r>
              <a:t/>
            </a:r>
            <a:endParaRPr sz="9600">
              <a:solidFill>
                <a:srgbClr val="2B2B2B"/>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15"/>
          <p:cNvSpPr txBox="1"/>
          <p:nvPr>
            <p:ph idx="1" type="body"/>
          </p:nvPr>
        </p:nvSpPr>
        <p:spPr>
          <a:xfrm>
            <a:off x="418653" y="1134824"/>
            <a:ext cx="4987200" cy="2676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9FD8"/>
              </a:buClr>
              <a:buSzPts val="2400"/>
              <a:buNone/>
            </a:pPr>
            <a:r>
              <a:rPr b="1" lang="en-IE">
                <a:solidFill>
                  <a:srgbClr val="42B0C2"/>
                </a:solidFill>
              </a:rPr>
              <a:t>Auttaa ongelman löytämisessä</a:t>
            </a:r>
            <a:r>
              <a:rPr b="1" lang="en-IE">
                <a:solidFill>
                  <a:srgbClr val="3F3F3F"/>
                </a:solidFill>
              </a:rPr>
              <a:t> </a:t>
            </a:r>
            <a:r>
              <a:rPr lang="en-IE">
                <a:solidFill>
                  <a:srgbClr val="3F3F3F"/>
                </a:solidFill>
              </a:rPr>
              <a:t>tutkimalla empaattisesti käsitystä ongelmasta, jonka yrität ratkaista. Tutkimustyypit ja niiden rooli, esimerkiksi työpöytätutkimuksella ongelman tunnistamiseksi, haastattelut apua tarvitsevien henkilöiden kanssa.</a:t>
            </a:r>
            <a:endParaRPr>
              <a:solidFill>
                <a:srgbClr val="3F3F3F"/>
              </a:solidFill>
            </a:endParaRPr>
          </a:p>
        </p:txBody>
      </p:sp>
      <p:sp>
        <p:nvSpPr>
          <p:cNvPr id="500" name="Google Shape;500;p15"/>
          <p:cNvSpPr txBox="1"/>
          <p:nvPr>
            <p:ph idx="3" type="body"/>
          </p:nvPr>
        </p:nvSpPr>
        <p:spPr>
          <a:xfrm>
            <a:off x="508178" y="437471"/>
            <a:ext cx="4461735" cy="697353"/>
          </a:xfrm>
          <a:prstGeom prst="rect">
            <a:avLst/>
          </a:prstGeom>
          <a:noFill/>
          <a:ln>
            <a:noFill/>
          </a:ln>
        </p:spPr>
        <p:txBody>
          <a:bodyPr anchorCtr="0" anchor="t" bIns="45700" lIns="91425" spcFirstLastPara="1" rIns="91425" wrap="square" tIns="45700">
            <a:normAutofit/>
          </a:bodyPr>
          <a:lstStyle/>
          <a:p>
            <a:pPr indent="-742950" lvl="0" marL="742950" rtl="0" algn="l">
              <a:lnSpc>
                <a:spcPct val="90000"/>
              </a:lnSpc>
              <a:spcBef>
                <a:spcPts val="0"/>
              </a:spcBef>
              <a:spcAft>
                <a:spcPts val="0"/>
              </a:spcAft>
              <a:buClr>
                <a:srgbClr val="009FD8"/>
              </a:buClr>
              <a:buSzPts val="3600"/>
              <a:buFont typeface="Calibri"/>
              <a:buAutoNum type="arabicPeriod"/>
            </a:pPr>
            <a:r>
              <a:rPr b="1" lang="en-IE">
                <a:solidFill>
                  <a:srgbClr val="009FD8"/>
                </a:solidFill>
              </a:rPr>
              <a:t>Empatioi</a:t>
            </a:r>
            <a:endParaRPr/>
          </a:p>
        </p:txBody>
      </p:sp>
      <p:pic>
        <p:nvPicPr>
          <p:cNvPr descr="A group of people looking at a computer&#10;&#10;Description automatically generated" id="501" name="Google Shape;501;p15"/>
          <p:cNvPicPr preferRelativeResize="0"/>
          <p:nvPr>
            <p:ph idx="2" type="pic"/>
          </p:nvPr>
        </p:nvPicPr>
        <p:blipFill rotWithShape="1">
          <a:blip r:embed="rId3">
            <a:alphaModFix/>
          </a:blip>
          <a:srcRect b="0" l="3346" r="3346" t="0"/>
          <a:stretch/>
        </p:blipFill>
        <p:spPr>
          <a:xfrm>
            <a:off x="7821613" y="760413"/>
            <a:ext cx="3333750" cy="5359400"/>
          </a:xfrm>
          <a:prstGeom prst="rect">
            <a:avLst/>
          </a:prstGeom>
          <a:noFill/>
          <a:ln>
            <a:noFill/>
          </a:ln>
        </p:spPr>
      </p:pic>
      <p:sp>
        <p:nvSpPr>
          <p:cNvPr id="502" name="Google Shape;502;p15"/>
          <p:cNvSpPr txBox="1"/>
          <p:nvPr/>
        </p:nvSpPr>
        <p:spPr>
          <a:xfrm>
            <a:off x="508178" y="3862827"/>
            <a:ext cx="4461735" cy="697353"/>
          </a:xfrm>
          <a:prstGeom prst="rect">
            <a:avLst/>
          </a:prstGeom>
          <a:noFill/>
          <a:ln>
            <a:noFill/>
          </a:ln>
        </p:spPr>
        <p:txBody>
          <a:bodyPr anchorCtr="0" anchor="t" bIns="45700" lIns="91425" spcFirstLastPara="1" rIns="91425" wrap="square" tIns="45700">
            <a:normAutofit/>
          </a:bodyPr>
          <a:lstStyle/>
          <a:p>
            <a:pPr indent="-742950" lvl="0" marL="742950" marR="0" rtl="0" algn="l">
              <a:lnSpc>
                <a:spcPct val="90000"/>
              </a:lnSpc>
              <a:spcBef>
                <a:spcPts val="0"/>
              </a:spcBef>
              <a:spcAft>
                <a:spcPts val="0"/>
              </a:spcAft>
              <a:buClr>
                <a:srgbClr val="40A67A"/>
              </a:buClr>
              <a:buSzPts val="3600"/>
              <a:buFont typeface="Calibri"/>
              <a:buAutoNum type="arabicPeriod" startAt="2"/>
            </a:pPr>
            <a:r>
              <a:rPr b="1" lang="en-IE" sz="3600">
                <a:solidFill>
                  <a:srgbClr val="40A67A"/>
                </a:solidFill>
                <a:latin typeface="Calibri"/>
                <a:ea typeface="Calibri"/>
                <a:cs typeface="Calibri"/>
                <a:sym typeface="Calibri"/>
              </a:rPr>
              <a:t>Määrittele</a:t>
            </a:r>
            <a:endParaRPr/>
          </a:p>
        </p:txBody>
      </p:sp>
      <p:sp>
        <p:nvSpPr>
          <p:cNvPr id="503" name="Google Shape;503;p15"/>
          <p:cNvSpPr txBox="1"/>
          <p:nvPr/>
        </p:nvSpPr>
        <p:spPr>
          <a:xfrm>
            <a:off x="508178" y="4508862"/>
            <a:ext cx="5213613" cy="267668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40A67A"/>
              </a:buClr>
              <a:buSzPts val="2400"/>
              <a:buFont typeface="Arial"/>
              <a:buNone/>
            </a:pPr>
            <a:r>
              <a:rPr b="1" lang="en-IE" sz="2400">
                <a:solidFill>
                  <a:srgbClr val="40A67A"/>
                </a:solidFill>
                <a:latin typeface="Calibri"/>
                <a:ea typeface="Calibri"/>
                <a:cs typeface="Calibri"/>
                <a:sym typeface="Calibri"/>
              </a:rPr>
              <a:t> </a:t>
            </a:r>
            <a:r>
              <a:rPr b="1" lang="en-IE" sz="2400">
                <a:solidFill>
                  <a:srgbClr val="40A67A"/>
                </a:solidFill>
                <a:latin typeface="Calibri"/>
                <a:ea typeface="Calibri"/>
                <a:cs typeface="Calibri"/>
                <a:sym typeface="Calibri"/>
              </a:rPr>
              <a:t>Keskeinen alue, </a:t>
            </a:r>
            <a:r>
              <a:rPr lang="en-IE" sz="2400">
                <a:solidFill>
                  <a:srgbClr val="262626"/>
                </a:solidFill>
                <a:latin typeface="Calibri"/>
                <a:ea typeface="Calibri"/>
                <a:cs typeface="Calibri"/>
                <a:sym typeface="Calibri"/>
              </a:rPr>
              <a:t>jossa sinun on analysoitava kaikki e</a:t>
            </a:r>
            <a:r>
              <a:rPr lang="en-IE" sz="2400">
                <a:solidFill>
                  <a:srgbClr val="3F3F3F"/>
                </a:solidFill>
                <a:latin typeface="Calibri"/>
                <a:ea typeface="Calibri"/>
                <a:cs typeface="Calibri"/>
                <a:sym typeface="Calibri"/>
              </a:rPr>
              <a:t>nsimmäisessä vaiheessa kerätyt tiedot, jotta voit selventää, määritellä tai muotoilla uudelleen ydinongelman</a:t>
            </a:r>
            <a:endParaRPr/>
          </a:p>
          <a:p>
            <a:pPr indent="0" lvl="0" marL="0" marR="0" rtl="0" algn="l">
              <a:lnSpc>
                <a:spcPct val="90000"/>
              </a:lnSpc>
              <a:spcBef>
                <a:spcPts val="1600"/>
              </a:spcBef>
              <a:spcAft>
                <a:spcPts val="0"/>
              </a:spcAft>
              <a:buClr>
                <a:schemeClr val="dk1"/>
              </a:buClr>
              <a:buSzPts val="2400"/>
              <a:buFont typeface="Arial"/>
              <a:buNone/>
            </a:pPr>
            <a:r>
              <a:t/>
            </a:r>
            <a:endParaRPr sz="2400">
              <a:solidFill>
                <a:srgbClr val="3F3F3F"/>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16"/>
          <p:cNvSpPr txBox="1"/>
          <p:nvPr>
            <p:ph idx="1" type="body"/>
          </p:nvPr>
        </p:nvSpPr>
        <p:spPr>
          <a:xfrm>
            <a:off x="508178" y="903220"/>
            <a:ext cx="5385628" cy="267668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A6377D"/>
              </a:buClr>
              <a:buSzPts val="2400"/>
              <a:buNone/>
            </a:pPr>
            <a:r>
              <a:rPr b="1" lang="en-IE">
                <a:solidFill>
                  <a:srgbClr val="A6377D"/>
                </a:solidFill>
              </a:rPr>
              <a:t>Kehitä mahdollisia ratkaisuja</a:t>
            </a:r>
            <a:r>
              <a:rPr lang="en-IE">
                <a:solidFill>
                  <a:srgbClr val="3F3F3F"/>
                </a:solidFill>
              </a:rPr>
              <a:t> luomalla paljon ideoita aivoriihi-aktiviteettien avulla innovaatioiden herättämiseksi ja parhaan valitsemiseksi.</a:t>
            </a:r>
            <a:endParaRPr>
              <a:solidFill>
                <a:srgbClr val="3F3F3F"/>
              </a:solidFill>
              <a:latin typeface="Calibri"/>
              <a:ea typeface="Calibri"/>
              <a:cs typeface="Calibri"/>
              <a:sym typeface="Calibri"/>
            </a:endParaRPr>
          </a:p>
        </p:txBody>
      </p:sp>
      <p:sp>
        <p:nvSpPr>
          <p:cNvPr id="509" name="Google Shape;509;p16"/>
          <p:cNvSpPr txBox="1"/>
          <p:nvPr>
            <p:ph idx="3" type="body"/>
          </p:nvPr>
        </p:nvSpPr>
        <p:spPr>
          <a:xfrm>
            <a:off x="508178" y="205867"/>
            <a:ext cx="4461735" cy="697353"/>
          </a:xfrm>
          <a:prstGeom prst="rect">
            <a:avLst/>
          </a:prstGeom>
          <a:noFill/>
          <a:ln>
            <a:noFill/>
          </a:ln>
        </p:spPr>
        <p:txBody>
          <a:bodyPr anchorCtr="0" anchor="t" bIns="45700" lIns="91425" spcFirstLastPara="1" rIns="91425" wrap="square" tIns="45700">
            <a:normAutofit/>
          </a:bodyPr>
          <a:lstStyle/>
          <a:p>
            <a:pPr indent="-742950" lvl="0" marL="742950" rtl="0" algn="l">
              <a:lnSpc>
                <a:spcPct val="90000"/>
              </a:lnSpc>
              <a:spcBef>
                <a:spcPts val="0"/>
              </a:spcBef>
              <a:spcAft>
                <a:spcPts val="0"/>
              </a:spcAft>
              <a:buClr>
                <a:srgbClr val="A6377D"/>
              </a:buClr>
              <a:buSzPts val="3600"/>
              <a:buFont typeface="Calibri"/>
              <a:buAutoNum type="arabicPeriod" startAt="3"/>
            </a:pPr>
            <a:r>
              <a:rPr b="1" lang="en-IE">
                <a:solidFill>
                  <a:srgbClr val="A6377D"/>
                </a:solidFill>
              </a:rPr>
              <a:t>Ideoi</a:t>
            </a:r>
            <a:endParaRPr/>
          </a:p>
        </p:txBody>
      </p:sp>
      <p:pic>
        <p:nvPicPr>
          <p:cNvPr descr="A group of people looking at a computer&#10;&#10;Description automatically generated" id="510" name="Google Shape;510;p16"/>
          <p:cNvPicPr preferRelativeResize="0"/>
          <p:nvPr>
            <p:ph idx="2" type="pic"/>
          </p:nvPr>
        </p:nvPicPr>
        <p:blipFill rotWithShape="1">
          <a:blip r:embed="rId3">
            <a:alphaModFix/>
          </a:blip>
          <a:srcRect b="0" l="3346" r="3346" t="0"/>
          <a:stretch/>
        </p:blipFill>
        <p:spPr>
          <a:xfrm>
            <a:off x="7821613" y="760413"/>
            <a:ext cx="3333750" cy="5359400"/>
          </a:xfrm>
          <a:prstGeom prst="rect">
            <a:avLst/>
          </a:prstGeom>
          <a:noFill/>
          <a:ln>
            <a:noFill/>
          </a:ln>
        </p:spPr>
      </p:pic>
      <p:sp>
        <p:nvSpPr>
          <p:cNvPr id="511" name="Google Shape;511;p16"/>
          <p:cNvSpPr txBox="1"/>
          <p:nvPr/>
        </p:nvSpPr>
        <p:spPr>
          <a:xfrm>
            <a:off x="508178" y="2325024"/>
            <a:ext cx="4461735" cy="697353"/>
          </a:xfrm>
          <a:prstGeom prst="rect">
            <a:avLst/>
          </a:prstGeom>
          <a:noFill/>
          <a:ln>
            <a:noFill/>
          </a:ln>
        </p:spPr>
        <p:txBody>
          <a:bodyPr anchorCtr="0" anchor="t" bIns="45700" lIns="91425" spcFirstLastPara="1" rIns="91425" wrap="square" tIns="45700">
            <a:normAutofit/>
          </a:bodyPr>
          <a:lstStyle/>
          <a:p>
            <a:pPr indent="-742950" lvl="0" marL="742950" marR="0" rtl="0" algn="l">
              <a:lnSpc>
                <a:spcPct val="90000"/>
              </a:lnSpc>
              <a:spcBef>
                <a:spcPts val="0"/>
              </a:spcBef>
              <a:spcAft>
                <a:spcPts val="0"/>
              </a:spcAft>
              <a:buClr>
                <a:srgbClr val="F89D2A"/>
              </a:buClr>
              <a:buSzPts val="3600"/>
              <a:buFont typeface="Calibri"/>
              <a:buAutoNum type="arabicPeriod" startAt="4"/>
            </a:pPr>
            <a:r>
              <a:rPr b="1" lang="en-IE" sz="3600">
                <a:solidFill>
                  <a:srgbClr val="F89D2A"/>
                </a:solidFill>
                <a:latin typeface="Calibri"/>
                <a:ea typeface="Calibri"/>
                <a:cs typeface="Calibri"/>
                <a:sym typeface="Calibri"/>
              </a:rPr>
              <a:t>Prototyyppi</a:t>
            </a:r>
            <a:endParaRPr/>
          </a:p>
        </p:txBody>
      </p:sp>
      <p:sp>
        <p:nvSpPr>
          <p:cNvPr id="512" name="Google Shape;512;p16"/>
          <p:cNvSpPr txBox="1"/>
          <p:nvPr/>
        </p:nvSpPr>
        <p:spPr>
          <a:xfrm>
            <a:off x="508178" y="2938915"/>
            <a:ext cx="5385628" cy="267668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89D2A"/>
              </a:buClr>
              <a:buSzPts val="2400"/>
              <a:buFont typeface="Arial"/>
              <a:buNone/>
            </a:pPr>
            <a:r>
              <a:rPr b="1" lang="en-IE" sz="2400">
                <a:solidFill>
                  <a:srgbClr val="F89D2A"/>
                </a:solidFill>
                <a:latin typeface="Calibri"/>
                <a:ea typeface="Calibri"/>
                <a:cs typeface="Calibri"/>
                <a:sym typeface="Calibri"/>
              </a:rPr>
              <a:t>Suunnitte</a:t>
            </a:r>
            <a:r>
              <a:rPr b="1" lang="en-IE" sz="2400">
                <a:solidFill>
                  <a:srgbClr val="F89D2A"/>
                </a:solidFill>
                <a:latin typeface="Calibri"/>
                <a:ea typeface="Calibri"/>
                <a:cs typeface="Calibri"/>
                <a:sym typeface="Calibri"/>
              </a:rPr>
              <a:t>le</a:t>
            </a:r>
            <a:r>
              <a:rPr b="1" lang="en-IE" sz="2400">
                <a:solidFill>
                  <a:srgbClr val="F89D2A"/>
                </a:solidFill>
                <a:latin typeface="Calibri"/>
                <a:ea typeface="Calibri"/>
                <a:cs typeface="Calibri"/>
                <a:sym typeface="Calibri"/>
              </a:rPr>
              <a:t> </a:t>
            </a:r>
            <a:r>
              <a:rPr b="1" lang="en-IE" sz="2400">
                <a:solidFill>
                  <a:srgbClr val="F89D2A"/>
                </a:solidFill>
                <a:latin typeface="Calibri"/>
                <a:ea typeface="Calibri"/>
                <a:cs typeface="Calibri"/>
                <a:sym typeface="Calibri"/>
              </a:rPr>
              <a:t>pienoiskoossa</a:t>
            </a:r>
            <a:r>
              <a:rPr b="1" lang="en-IE" sz="2400">
                <a:solidFill>
                  <a:srgbClr val="F89D2A"/>
                </a:solidFill>
                <a:latin typeface="Calibri"/>
                <a:ea typeface="Calibri"/>
                <a:cs typeface="Calibri"/>
                <a:sym typeface="Calibri"/>
              </a:rPr>
              <a:t> ongelm</a:t>
            </a:r>
            <a:r>
              <a:rPr b="1" lang="en-IE" sz="2400">
                <a:solidFill>
                  <a:srgbClr val="F89D2A"/>
                </a:solidFill>
                <a:latin typeface="Calibri"/>
                <a:ea typeface="Calibri"/>
                <a:cs typeface="Calibri"/>
                <a:sym typeface="Calibri"/>
              </a:rPr>
              <a:t>aa</a:t>
            </a:r>
            <a:r>
              <a:rPr b="1" lang="en-IE" sz="2400">
                <a:solidFill>
                  <a:srgbClr val="F89D2A"/>
                </a:solidFill>
                <a:latin typeface="Calibri"/>
                <a:ea typeface="Calibri"/>
                <a:cs typeface="Calibri"/>
                <a:sym typeface="Calibri"/>
              </a:rPr>
              <a:t>. </a:t>
            </a:r>
            <a:r>
              <a:rPr lang="en-IE" sz="2400">
                <a:solidFill>
                  <a:srgbClr val="3F3F3F"/>
                </a:solidFill>
                <a:latin typeface="Calibri"/>
                <a:ea typeface="Calibri"/>
                <a:cs typeface="Calibri"/>
                <a:sym typeface="Calibri"/>
              </a:rPr>
              <a:t>Antaa elämää aiemmin valituille ideoille tekemällä halpoja ja pienikokoisia versioita ideasta tutkiaksesi tarkemmin, mikä ratkaisu on…</a:t>
            </a:r>
            <a:endParaRPr sz="2400">
              <a:solidFill>
                <a:srgbClr val="3F3F3F"/>
              </a:solidFill>
              <a:latin typeface="Calibri"/>
              <a:ea typeface="Calibri"/>
              <a:cs typeface="Calibri"/>
              <a:sym typeface="Calibri"/>
            </a:endParaRPr>
          </a:p>
          <a:p>
            <a:pPr indent="0" lvl="0" marL="0" marR="0" rtl="0" algn="l">
              <a:lnSpc>
                <a:spcPct val="90000"/>
              </a:lnSpc>
              <a:spcBef>
                <a:spcPts val="1600"/>
              </a:spcBef>
              <a:spcAft>
                <a:spcPts val="0"/>
              </a:spcAft>
              <a:buClr>
                <a:schemeClr val="dk1"/>
              </a:buClr>
              <a:buSzPts val="2400"/>
              <a:buFont typeface="Arial"/>
              <a:buNone/>
            </a:pPr>
            <a:r>
              <a:t/>
            </a:r>
            <a:endParaRPr sz="2400">
              <a:solidFill>
                <a:srgbClr val="3F3F3F"/>
              </a:solidFill>
              <a:latin typeface="Calibri"/>
              <a:ea typeface="Calibri"/>
              <a:cs typeface="Calibri"/>
              <a:sym typeface="Calibri"/>
            </a:endParaRPr>
          </a:p>
        </p:txBody>
      </p:sp>
      <p:sp>
        <p:nvSpPr>
          <p:cNvPr id="513" name="Google Shape;513;p16"/>
          <p:cNvSpPr txBox="1"/>
          <p:nvPr/>
        </p:nvSpPr>
        <p:spPr>
          <a:xfrm>
            <a:off x="508177" y="4709395"/>
            <a:ext cx="4461735" cy="697353"/>
          </a:xfrm>
          <a:prstGeom prst="rect">
            <a:avLst/>
          </a:prstGeom>
          <a:noFill/>
          <a:ln>
            <a:noFill/>
          </a:ln>
        </p:spPr>
        <p:txBody>
          <a:bodyPr anchorCtr="0" anchor="t" bIns="45700" lIns="91425" spcFirstLastPara="1" rIns="91425" wrap="square" tIns="45700">
            <a:normAutofit/>
          </a:bodyPr>
          <a:lstStyle/>
          <a:p>
            <a:pPr indent="-742950" lvl="0" marL="742950" marR="0" rtl="0" algn="l">
              <a:lnSpc>
                <a:spcPct val="90000"/>
              </a:lnSpc>
              <a:spcBef>
                <a:spcPts val="0"/>
              </a:spcBef>
              <a:spcAft>
                <a:spcPts val="0"/>
              </a:spcAft>
              <a:buClr>
                <a:srgbClr val="ED2A59"/>
              </a:buClr>
              <a:buSzPts val="3600"/>
              <a:buFont typeface="Calibri"/>
              <a:buAutoNum type="arabicPeriod" startAt="5"/>
            </a:pPr>
            <a:r>
              <a:rPr b="1" lang="en-IE" sz="3600">
                <a:solidFill>
                  <a:srgbClr val="ED2A59"/>
                </a:solidFill>
                <a:latin typeface="Calibri"/>
                <a:ea typeface="Calibri"/>
                <a:cs typeface="Calibri"/>
                <a:sym typeface="Calibri"/>
              </a:rPr>
              <a:t>Testaa</a:t>
            </a:r>
            <a:endParaRPr/>
          </a:p>
        </p:txBody>
      </p:sp>
      <p:sp>
        <p:nvSpPr>
          <p:cNvPr id="514" name="Google Shape;514;p16"/>
          <p:cNvSpPr txBox="1"/>
          <p:nvPr/>
        </p:nvSpPr>
        <p:spPr>
          <a:xfrm>
            <a:off x="508177" y="5266923"/>
            <a:ext cx="7395498" cy="267668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ED2A59"/>
              </a:buClr>
              <a:buSzPts val="2400"/>
              <a:buFont typeface="Arial"/>
              <a:buNone/>
            </a:pPr>
            <a:r>
              <a:rPr b="1" lang="en-IE" sz="2400">
                <a:solidFill>
                  <a:srgbClr val="ED2A59"/>
                </a:solidFill>
                <a:latin typeface="Calibri"/>
                <a:ea typeface="Calibri"/>
                <a:cs typeface="Calibri"/>
                <a:sym typeface="Calibri"/>
              </a:rPr>
              <a:t>Löytääksesi toimivia ratkaisuja.</a:t>
            </a:r>
            <a:r>
              <a:rPr b="1" lang="en-IE" sz="2400">
                <a:solidFill>
                  <a:srgbClr val="ED2A59"/>
                </a:solidFill>
                <a:latin typeface="Calibri"/>
                <a:ea typeface="Calibri"/>
                <a:cs typeface="Calibri"/>
                <a:sym typeface="Calibri"/>
              </a:rPr>
              <a:t> </a:t>
            </a:r>
            <a:r>
              <a:rPr lang="en-IE" sz="2400">
                <a:solidFill>
                  <a:srgbClr val="3F3F3F"/>
                </a:solidFill>
                <a:latin typeface="Calibri"/>
                <a:ea typeface="Calibri"/>
                <a:cs typeface="Calibri"/>
                <a:sym typeface="Calibri"/>
              </a:rPr>
              <a:t>Arvioi ratkaisu mieluiten  ihmisten kanssa, joille se on suunniteltu, jotta voit kerätä palautetta, joka auttaa ratkaisun uudelleen määrittelemisessä.</a:t>
            </a:r>
            <a:endParaRPr sz="2400">
              <a:solidFill>
                <a:srgbClr val="3F3F3F"/>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17"/>
          <p:cNvSpPr txBox="1"/>
          <p:nvPr>
            <p:ph idx="1" type="body"/>
          </p:nvPr>
        </p:nvSpPr>
        <p:spPr>
          <a:xfrm>
            <a:off x="508178" y="2066306"/>
            <a:ext cx="7395497" cy="4007468"/>
          </a:xfrm>
          <a:prstGeom prst="rect">
            <a:avLst/>
          </a:prstGeom>
          <a:noFill/>
          <a:ln>
            <a:noFill/>
          </a:ln>
        </p:spPr>
        <p:txBody>
          <a:bodyPr anchorCtr="0" anchor="t" bIns="45700" lIns="91425" spcFirstLastPara="1" rIns="91425" wrap="square" tIns="45700">
            <a:noAutofit/>
          </a:bodyPr>
          <a:lstStyle/>
          <a:p>
            <a:pPr indent="0" lvl="0" marL="228600" rtl="0" algn="l">
              <a:lnSpc>
                <a:spcPct val="90000"/>
              </a:lnSpc>
              <a:spcBef>
                <a:spcPts val="0"/>
              </a:spcBef>
              <a:spcAft>
                <a:spcPts val="0"/>
              </a:spcAft>
              <a:buClr>
                <a:srgbClr val="A6377D"/>
              </a:buClr>
              <a:buSzPts val="2400"/>
              <a:buNone/>
            </a:pPr>
            <a:r>
              <a:rPr b="1" i="1" lang="en-IE">
                <a:solidFill>
                  <a:srgbClr val="A6377D"/>
                </a:solidFill>
              </a:rPr>
              <a:t>Prosessi asettaa tyydyttämättömät asiakastarpeet ongelman keskipisteeseen, ja jokainen askel tuo sinut lähemmäksi ongelman ratkaisemista.</a:t>
            </a:r>
            <a:endParaRPr>
              <a:solidFill>
                <a:srgbClr val="A6377D"/>
              </a:solidFill>
              <a:latin typeface="Calibri"/>
              <a:ea typeface="Calibri"/>
              <a:cs typeface="Calibri"/>
              <a:sym typeface="Calibri"/>
            </a:endParaRPr>
          </a:p>
          <a:p>
            <a:pPr indent="0" lvl="0" marL="228600" rtl="0" algn="l">
              <a:lnSpc>
                <a:spcPct val="90000"/>
              </a:lnSpc>
              <a:spcBef>
                <a:spcPts val="1200"/>
              </a:spcBef>
              <a:spcAft>
                <a:spcPts val="0"/>
              </a:spcAft>
              <a:buClr>
                <a:srgbClr val="3F3F3F"/>
              </a:buClr>
              <a:buSzPts val="2400"/>
              <a:buNone/>
            </a:pPr>
            <a:r>
              <a:rPr lang="en-IE">
                <a:solidFill>
                  <a:srgbClr val="3F3F3F"/>
                </a:solidFill>
                <a:latin typeface="Calibri"/>
                <a:ea typeface="Calibri"/>
                <a:cs typeface="Calibri"/>
                <a:sym typeface="Calibri"/>
              </a:rPr>
              <a:t>Design- </a:t>
            </a:r>
            <a:r>
              <a:rPr lang="en-IE">
                <a:solidFill>
                  <a:srgbClr val="3F3F3F"/>
                </a:solidFill>
              </a:rPr>
              <a:t>ajattelu on tehokas ongelmanratkaisuprosessi, joka alkaa vastaamattomien asiakkaiden tarpeiden ymmärtämisestä. Kun yritystoimintaan sovelletaan Design- ajattelun lähestymistapoja, innovaatioiden onnistumisaste paranee huomattavasti. Viiden vaiheen prosessi paljastaa sinulle </a:t>
            </a:r>
            <a:r>
              <a:rPr b="1" lang="en-IE">
                <a:solidFill>
                  <a:srgbClr val="3F3F3F"/>
                </a:solidFill>
              </a:rPr>
              <a:t>tärkeitä tietoja,</a:t>
            </a:r>
            <a:r>
              <a:rPr lang="en-IE">
                <a:solidFill>
                  <a:srgbClr val="3F3F3F"/>
                </a:solidFill>
              </a:rPr>
              <a:t> jotta voit käyttää luovuutta, prototyyppejä ja testata lopullista sosiaalista innovaatioprojektiasi. Valmistaudu aloittamaan ideasi ja ratkaisusi luomisen matkalla.</a:t>
            </a:r>
            <a:endParaRPr>
              <a:solidFill>
                <a:srgbClr val="3F3F3F"/>
              </a:solidFill>
              <a:latin typeface="Calibri"/>
              <a:ea typeface="Calibri"/>
              <a:cs typeface="Calibri"/>
              <a:sym typeface="Calibri"/>
            </a:endParaRPr>
          </a:p>
        </p:txBody>
      </p:sp>
      <p:sp>
        <p:nvSpPr>
          <p:cNvPr id="520" name="Google Shape;520;p17"/>
          <p:cNvSpPr txBox="1"/>
          <p:nvPr>
            <p:ph idx="2" type="body"/>
          </p:nvPr>
        </p:nvSpPr>
        <p:spPr>
          <a:xfrm>
            <a:off x="525242" y="182052"/>
            <a:ext cx="11141516" cy="69735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None/>
            </a:pPr>
            <a:r>
              <a:rPr b="1" lang="en-IE" sz="4400"/>
              <a:t>Masterointi ja toteutus</a:t>
            </a:r>
            <a:r>
              <a:rPr b="1" lang="en-IE" sz="4400"/>
              <a:t> Design- ajattelussa</a:t>
            </a:r>
            <a:endParaRPr/>
          </a:p>
          <a:p>
            <a:pPr indent="0" lvl="0" marL="0" rtl="0" algn="l">
              <a:lnSpc>
                <a:spcPct val="90000"/>
              </a:lnSpc>
              <a:spcBef>
                <a:spcPts val="1000"/>
              </a:spcBef>
              <a:spcAft>
                <a:spcPts val="0"/>
              </a:spcAft>
              <a:buClr>
                <a:schemeClr val="lt1"/>
              </a:buClr>
              <a:buSzPts val="4400"/>
              <a:buNone/>
            </a:pPr>
            <a:r>
              <a:rPr b="1" i="1" lang="en-IE" sz="4400"/>
              <a:t>Mistä aloitan?</a:t>
            </a:r>
            <a:endParaRPr/>
          </a:p>
        </p:txBody>
      </p:sp>
      <p:pic>
        <p:nvPicPr>
          <p:cNvPr descr="Text&#10;&#10;Description automatically generated" id="521" name="Google Shape;521;p17"/>
          <p:cNvPicPr preferRelativeResize="0"/>
          <p:nvPr/>
        </p:nvPicPr>
        <p:blipFill rotWithShape="1">
          <a:blip r:embed="rId3">
            <a:alphaModFix/>
          </a:blip>
          <a:srcRect b="0" l="0" r="0" t="0"/>
          <a:stretch/>
        </p:blipFill>
        <p:spPr>
          <a:xfrm>
            <a:off x="8087182" y="1955548"/>
            <a:ext cx="4104818" cy="437172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18"/>
          <p:cNvSpPr txBox="1"/>
          <p:nvPr>
            <p:ph idx="1" type="body"/>
          </p:nvPr>
        </p:nvSpPr>
        <p:spPr>
          <a:xfrm rot="-5400000">
            <a:off x="8742629" y="2812004"/>
            <a:ext cx="6254022" cy="1327603"/>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3600"/>
              <a:buNone/>
            </a:pPr>
            <a:r>
              <a:rPr b="1" lang="en-IE" sz="3600"/>
              <a:t>Understand your users needs</a:t>
            </a:r>
            <a:endParaRPr/>
          </a:p>
        </p:txBody>
      </p:sp>
      <p:sp>
        <p:nvSpPr>
          <p:cNvPr id="527" name="Google Shape;527;p18"/>
          <p:cNvSpPr txBox="1"/>
          <p:nvPr>
            <p:ph idx="3" type="body"/>
          </p:nvPr>
        </p:nvSpPr>
        <p:spPr>
          <a:xfrm>
            <a:off x="322361" y="1349716"/>
            <a:ext cx="4833367" cy="415856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9FD8"/>
              </a:buClr>
              <a:buSzPts val="2400"/>
              <a:buNone/>
            </a:pPr>
            <a:r>
              <a:rPr b="1" lang="en-IE">
                <a:solidFill>
                  <a:srgbClr val="009FD8"/>
                </a:solidFill>
              </a:rPr>
              <a:t>Tutki käyttäjien tarpeet.</a:t>
            </a:r>
            <a:endParaRPr/>
          </a:p>
          <a:p>
            <a:pPr indent="0" lvl="0" marL="0" rtl="0" algn="l">
              <a:lnSpc>
                <a:spcPct val="90000"/>
              </a:lnSpc>
              <a:spcBef>
                <a:spcPts val="1000"/>
              </a:spcBef>
              <a:spcAft>
                <a:spcPts val="0"/>
              </a:spcAft>
              <a:buClr>
                <a:srgbClr val="3F3F3F"/>
              </a:buClr>
              <a:buSzPts val="2400"/>
              <a:buNone/>
            </a:pPr>
            <a:r>
              <a:rPr lang="en-IE">
                <a:solidFill>
                  <a:srgbClr val="3F3F3F"/>
                </a:solidFill>
              </a:rPr>
              <a:t>Tässä sinun pitäisi saada </a:t>
            </a:r>
            <a:r>
              <a:rPr b="1" lang="en-IE" sz="2400" u="sng">
                <a:solidFill>
                  <a:srgbClr val="3F3F3F"/>
                </a:solidFill>
                <a:latin typeface="Calibri"/>
                <a:ea typeface="Calibri"/>
                <a:cs typeface="Calibri"/>
                <a:sym typeface="Calibri"/>
                <a:hlinkClick r:id="rId3">
                  <a:extLst>
                    <a:ext uri="{A12FA001-AC4F-418D-AE19-62706E023703}">
                      <ahyp:hlinkClr val="tx"/>
                    </a:ext>
                  </a:extLst>
                </a:hlinkClick>
              </a:rPr>
              <a:t>empathetic</a:t>
            </a:r>
            <a:r>
              <a:rPr lang="en-IE" sz="2400" u="sng">
                <a:solidFill>
                  <a:srgbClr val="3F3F3F"/>
                </a:solidFill>
                <a:latin typeface="Calibri"/>
                <a:ea typeface="Calibri"/>
                <a:cs typeface="Calibri"/>
                <a:sym typeface="Calibri"/>
                <a:hlinkClick r:id="rId4">
                  <a:extLst>
                    <a:ext uri="{A12FA001-AC4F-418D-AE19-62706E023703}">
                      <ahyp:hlinkClr val="tx"/>
                    </a:ext>
                  </a:extLst>
                </a:hlinkClick>
              </a:rPr>
              <a:t> </a:t>
            </a:r>
            <a:r>
              <a:rPr lang="en-IE">
                <a:solidFill>
                  <a:srgbClr val="3F3F3F"/>
                </a:solidFill>
              </a:rPr>
              <a:t>ymmärrys</a:t>
            </a:r>
            <a:r>
              <a:rPr lang="en-IE" sz="2400">
                <a:solidFill>
                  <a:srgbClr val="3F3F3F"/>
                </a:solidFill>
                <a:latin typeface="Calibri"/>
                <a:ea typeface="Calibri"/>
                <a:cs typeface="Calibri"/>
                <a:sym typeface="Calibri"/>
              </a:rPr>
              <a:t> </a:t>
            </a:r>
            <a:r>
              <a:rPr lang="en-IE">
                <a:solidFill>
                  <a:srgbClr val="3F3F3F"/>
                </a:solidFill>
              </a:rPr>
              <a:t>ongelmasta, jonka aiot ratkaista, tyypillisesti käyttäjä- tutkimuksella. Empatia on ratkaisevan tärkeää ihmiskeskeiselle suunnitteluprosessille, kuten Design- ajattelulle, koska sen avulla voit jättää sivuun omat oletuksesi maailmasta ja saada todellisen käsityksen käyttäjistä ja heidän tarpeistaan. Tässä kyseenalaistat kaiken: ongelman, oletukset ja seuraukset päästäksesi alkuperäisen ongelman perimmäisiin syihin.</a:t>
            </a:r>
            <a:endParaRPr/>
          </a:p>
          <a:p>
            <a:pPr indent="0" lvl="0" marL="0" rtl="0" algn="l">
              <a:lnSpc>
                <a:spcPct val="90000"/>
              </a:lnSpc>
              <a:spcBef>
                <a:spcPts val="1000"/>
              </a:spcBef>
              <a:spcAft>
                <a:spcPts val="0"/>
              </a:spcAft>
              <a:buClr>
                <a:schemeClr val="dk1"/>
              </a:buClr>
              <a:buSzPts val="2400"/>
              <a:buNone/>
            </a:pPr>
            <a:r>
              <a:t/>
            </a:r>
            <a:endParaRPr/>
          </a:p>
        </p:txBody>
      </p:sp>
      <p:sp>
        <p:nvSpPr>
          <p:cNvPr id="528" name="Google Shape;528;p18"/>
          <p:cNvSpPr txBox="1"/>
          <p:nvPr/>
        </p:nvSpPr>
        <p:spPr>
          <a:xfrm>
            <a:off x="1" y="8047"/>
            <a:ext cx="5661026" cy="1134824"/>
          </a:xfrm>
          <a:prstGeom prst="rect">
            <a:avLst/>
          </a:prstGeom>
          <a:solidFill>
            <a:srgbClr val="009FD8"/>
          </a:solidFill>
          <a:ln>
            <a:noFill/>
          </a:ln>
        </p:spPr>
        <p:txBody>
          <a:bodyPr anchorCtr="0" anchor="ctr" bIns="45700" lIns="91425" spcFirstLastPara="1" rIns="91425" wrap="square" tIns="45700">
            <a:normAutofit/>
          </a:bodyPr>
          <a:lstStyle/>
          <a:p>
            <a:pPr indent="-742950" lvl="0" marL="742950" marR="0" rtl="0" algn="ctr">
              <a:lnSpc>
                <a:spcPct val="90000"/>
              </a:lnSpc>
              <a:spcBef>
                <a:spcPts val="0"/>
              </a:spcBef>
              <a:spcAft>
                <a:spcPts val="0"/>
              </a:spcAft>
              <a:buClr>
                <a:schemeClr val="lt1"/>
              </a:buClr>
              <a:buSzPts val="4400"/>
              <a:buFont typeface="Calibri"/>
              <a:buAutoNum type="arabicPeriod"/>
            </a:pPr>
            <a:r>
              <a:rPr b="1" lang="en-IE" sz="4400">
                <a:solidFill>
                  <a:schemeClr val="lt1"/>
                </a:solidFill>
                <a:latin typeface="Calibri"/>
                <a:ea typeface="Calibri"/>
                <a:cs typeface="Calibri"/>
                <a:sym typeface="Calibri"/>
              </a:rPr>
              <a:t>Empatisoi</a:t>
            </a:r>
            <a:endParaRPr b="1" sz="4400">
              <a:solidFill>
                <a:schemeClr val="lt1"/>
              </a:solidFill>
              <a:latin typeface="Calibri"/>
              <a:ea typeface="Calibri"/>
              <a:cs typeface="Calibri"/>
              <a:sym typeface="Calibri"/>
            </a:endParaRPr>
          </a:p>
        </p:txBody>
      </p:sp>
      <p:pic>
        <p:nvPicPr>
          <p:cNvPr descr="Steps to Design Thinking in Practice: A Process Walkthrough" id="529" name="Google Shape;529;p18"/>
          <p:cNvPicPr preferRelativeResize="0"/>
          <p:nvPr/>
        </p:nvPicPr>
        <p:blipFill rotWithShape="1">
          <a:blip r:embed="rId5">
            <a:alphaModFix/>
          </a:blip>
          <a:srcRect b="0" l="0" r="0" t="0"/>
          <a:stretch/>
        </p:blipFill>
        <p:spPr>
          <a:xfrm>
            <a:off x="5921219" y="1934082"/>
            <a:ext cx="5093133" cy="339344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19"/>
          <p:cNvSpPr txBox="1"/>
          <p:nvPr>
            <p:ph idx="1" type="body"/>
          </p:nvPr>
        </p:nvSpPr>
        <p:spPr>
          <a:xfrm>
            <a:off x="6589925" y="842261"/>
            <a:ext cx="5292300" cy="3143700"/>
          </a:xfrm>
          <a:prstGeom prst="rect">
            <a:avLst/>
          </a:prstGeom>
          <a:noFill/>
          <a:ln>
            <a:noFill/>
          </a:ln>
        </p:spPr>
        <p:txBody>
          <a:bodyPr anchorCtr="0" anchor="t" bIns="45700" lIns="91425" spcFirstLastPara="1" rIns="91425" wrap="square" tIns="45700">
            <a:noAutofit/>
          </a:bodyPr>
          <a:lstStyle/>
          <a:p>
            <a:pPr indent="0" lvl="0" marL="0" rtl="0" algn="r">
              <a:lnSpc>
                <a:spcPct val="90000"/>
              </a:lnSpc>
              <a:spcBef>
                <a:spcPts val="0"/>
              </a:spcBef>
              <a:spcAft>
                <a:spcPts val="0"/>
              </a:spcAft>
              <a:buClr>
                <a:srgbClr val="E63275"/>
              </a:buClr>
              <a:buSzPts val="2400"/>
              <a:buNone/>
            </a:pPr>
            <a:r>
              <a:rPr b="1" i="1" lang="en-IE" sz="2400">
                <a:solidFill>
                  <a:srgbClr val="E63275"/>
                </a:solidFill>
              </a:rPr>
              <a:t>Harkitse ensin</a:t>
            </a:r>
            <a:r>
              <a:rPr b="1" i="1" lang="en-IE" sz="2400">
                <a:solidFill>
                  <a:srgbClr val="E63275"/>
                </a:solidFill>
                <a:latin typeface="Calibri"/>
                <a:ea typeface="Calibri"/>
                <a:cs typeface="Calibri"/>
                <a:sym typeface="Calibri"/>
              </a:rPr>
              <a:t>…..</a:t>
            </a:r>
            <a:endParaRPr/>
          </a:p>
          <a:p>
            <a:pPr indent="0" lvl="0" marL="0" rtl="0" algn="l">
              <a:lnSpc>
                <a:spcPct val="90000"/>
              </a:lnSpc>
              <a:spcBef>
                <a:spcPts val="1000"/>
              </a:spcBef>
              <a:spcAft>
                <a:spcPts val="0"/>
              </a:spcAft>
              <a:buClr>
                <a:srgbClr val="E63275"/>
              </a:buClr>
              <a:buSzPts val="2400"/>
              <a:buNone/>
            </a:pPr>
            <a:r>
              <a:rPr i="1" lang="en-IE" sz="2400">
                <a:solidFill>
                  <a:srgbClr val="E63275"/>
                </a:solidFill>
              </a:rPr>
              <a:t>Mitä on olemassa ja mitä puuttuu kohderyhmältäni? Mikä on paras tapa saada tarvitsemani tiedot, jotta ymmärrän heidän tarpeensa? Mitkä ovat heidän nykyiset haasteet ja esteet? Kuinka ja miten minun täytyy kommunikoida?</a:t>
            </a:r>
            <a:r>
              <a:rPr i="1" lang="en-IE" sz="2400">
                <a:solidFill>
                  <a:srgbClr val="E63275"/>
                </a:solidFill>
                <a:latin typeface="Calibri"/>
                <a:ea typeface="Calibri"/>
                <a:cs typeface="Calibri"/>
                <a:sym typeface="Calibri"/>
              </a:rPr>
              <a:t> </a:t>
            </a:r>
            <a:endParaRPr sz="2400">
              <a:latin typeface="Calibri"/>
              <a:ea typeface="Calibri"/>
              <a:cs typeface="Calibri"/>
              <a:sym typeface="Calibri"/>
            </a:endParaRPr>
          </a:p>
          <a:p>
            <a:pPr indent="0" lvl="0" marL="0" rtl="0" algn="l">
              <a:lnSpc>
                <a:spcPct val="90000"/>
              </a:lnSpc>
              <a:spcBef>
                <a:spcPts val="1000"/>
              </a:spcBef>
              <a:spcAft>
                <a:spcPts val="0"/>
              </a:spcAft>
              <a:buClr>
                <a:srgbClr val="3F3F3F"/>
              </a:buClr>
              <a:buSzPts val="2400"/>
              <a:buNone/>
            </a:pPr>
            <a:r>
              <a:rPr lang="en-IE" sz="2400">
                <a:solidFill>
                  <a:srgbClr val="3F3F3F"/>
                </a:solidFill>
              </a:rPr>
              <a:t>Voit käyttää useita erilaisia työkaluja ja malleja, kuten kyselylomakkeita, tutkimussuunnitteluvinkkejä ja -työkaluja, sopivia tutkimusmuotoja, sopivia kysymyksiä ja äänenkorkeutta, kattavuutta, kuinka paljon tietoa ja aikaa tarvitset. Nyt saat tietoa empatisoinnista.</a:t>
            </a:r>
            <a:endParaRPr/>
          </a:p>
          <a:p>
            <a:pPr indent="0" lvl="0" marL="0" rtl="0" algn="r">
              <a:lnSpc>
                <a:spcPct val="90000"/>
              </a:lnSpc>
              <a:spcBef>
                <a:spcPts val="1000"/>
              </a:spcBef>
              <a:spcAft>
                <a:spcPts val="0"/>
              </a:spcAft>
              <a:buClr>
                <a:schemeClr val="dk1"/>
              </a:buClr>
              <a:buSzPts val="2400"/>
              <a:buNone/>
            </a:pPr>
            <a:r>
              <a:t/>
            </a:r>
            <a:endParaRPr sz="2400">
              <a:solidFill>
                <a:srgbClr val="3F3F3F"/>
              </a:solidFill>
              <a:latin typeface="Calibri"/>
              <a:ea typeface="Calibri"/>
              <a:cs typeface="Calibri"/>
              <a:sym typeface="Calibri"/>
            </a:endParaRPr>
          </a:p>
        </p:txBody>
      </p:sp>
      <p:pic>
        <p:nvPicPr>
          <p:cNvPr descr="A person writing on a piece of paper&#10;&#10;Description automatically generated with medium confidence" id="535" name="Google Shape;535;p19"/>
          <p:cNvPicPr preferRelativeResize="0"/>
          <p:nvPr>
            <p:ph idx="2" type="pic"/>
          </p:nvPr>
        </p:nvPicPr>
        <p:blipFill rotWithShape="1">
          <a:blip r:embed="rId3">
            <a:alphaModFix/>
          </a:blip>
          <a:srcRect b="0" l="16674" r="16673" t="0"/>
          <a:stretch/>
        </p:blipFill>
        <p:spPr>
          <a:xfrm>
            <a:off x="0" y="1057059"/>
            <a:ext cx="4672100" cy="4672100"/>
          </a:xfrm>
          <a:prstGeom prst="ellipse">
            <a:avLst/>
          </a:prstGeom>
          <a:noFill/>
          <a:ln>
            <a:noFill/>
          </a:ln>
        </p:spPr>
      </p:pic>
      <p:sp>
        <p:nvSpPr>
          <p:cNvPr id="536" name="Google Shape;536;p19"/>
          <p:cNvSpPr txBox="1"/>
          <p:nvPr/>
        </p:nvSpPr>
        <p:spPr>
          <a:xfrm>
            <a:off x="5757283" y="-292650"/>
            <a:ext cx="6237900" cy="1134900"/>
          </a:xfrm>
          <a:prstGeom prst="rect">
            <a:avLst/>
          </a:prstGeom>
          <a:solidFill>
            <a:srgbClr val="009FD8"/>
          </a:solidFill>
          <a:ln>
            <a:noFill/>
          </a:ln>
        </p:spPr>
        <p:txBody>
          <a:bodyPr anchorCtr="0" anchor="ctr" bIns="45700" lIns="91425" spcFirstLastPara="1" rIns="91425" wrap="square" tIns="45700">
            <a:normAutofit/>
          </a:bodyPr>
          <a:lstStyle/>
          <a:p>
            <a:pPr indent="-742950" lvl="0" marL="742950" marR="0" rtl="0" algn="ctr">
              <a:lnSpc>
                <a:spcPct val="90000"/>
              </a:lnSpc>
              <a:spcBef>
                <a:spcPts val="0"/>
              </a:spcBef>
              <a:spcAft>
                <a:spcPts val="0"/>
              </a:spcAft>
              <a:buClr>
                <a:schemeClr val="lt1"/>
              </a:buClr>
              <a:buSzPts val="4400"/>
              <a:buFont typeface="Calibri"/>
              <a:buAutoNum type="arabicPeriod"/>
            </a:pPr>
            <a:r>
              <a:rPr b="1" lang="en-IE" sz="4400">
                <a:solidFill>
                  <a:schemeClr val="lt1"/>
                </a:solidFill>
                <a:latin typeface="Calibri"/>
                <a:ea typeface="Calibri"/>
                <a:cs typeface="Calibri"/>
                <a:sym typeface="Calibri"/>
              </a:rPr>
              <a:t>Empatisoi</a:t>
            </a:r>
            <a:endParaRPr b="1" sz="4400">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pic>
        <p:nvPicPr>
          <p:cNvPr descr="A person wearing a mask&#10;&#10;Description automatically generated with low confidence" id="404" name="Google Shape;404;p2"/>
          <p:cNvPicPr preferRelativeResize="0"/>
          <p:nvPr>
            <p:ph idx="2" type="pic"/>
          </p:nvPr>
        </p:nvPicPr>
        <p:blipFill rotWithShape="1">
          <a:blip r:embed="rId3">
            <a:alphaModFix/>
          </a:blip>
          <a:srcRect b="3991" l="0" r="0" t="3991"/>
          <a:stretch/>
        </p:blipFill>
        <p:spPr>
          <a:xfrm>
            <a:off x="6530975" y="784225"/>
            <a:ext cx="3832225" cy="5289550"/>
          </a:xfrm>
          <a:prstGeom prst="rect">
            <a:avLst/>
          </a:prstGeom>
          <a:noFill/>
          <a:ln>
            <a:noFill/>
          </a:ln>
        </p:spPr>
      </p:pic>
      <p:sp>
        <p:nvSpPr>
          <p:cNvPr id="405" name="Google Shape;405;p2"/>
          <p:cNvSpPr txBox="1"/>
          <p:nvPr>
            <p:ph idx="1" type="body"/>
          </p:nvPr>
        </p:nvSpPr>
        <p:spPr>
          <a:xfrm rot="-5400000">
            <a:off x="8591209" y="2587693"/>
            <a:ext cx="5805395" cy="132760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None/>
            </a:pPr>
            <a:r>
              <a:rPr lang="en-IE" sz="8000"/>
              <a:t>TERVETULOA</a:t>
            </a:r>
            <a:endParaRPr/>
          </a:p>
        </p:txBody>
      </p:sp>
      <p:sp>
        <p:nvSpPr>
          <p:cNvPr id="406" name="Google Shape;406;p2"/>
          <p:cNvSpPr txBox="1"/>
          <p:nvPr/>
        </p:nvSpPr>
        <p:spPr>
          <a:xfrm>
            <a:off x="634925" y="166924"/>
            <a:ext cx="4461735" cy="697353"/>
          </a:xfrm>
          <a:prstGeom prst="rect">
            <a:avLst/>
          </a:prstGeom>
          <a:noFill/>
          <a:ln>
            <a:noFill/>
          </a:ln>
        </p:spPr>
        <p:txBody>
          <a:bodyPr anchorCtr="0" anchor="t" bIns="45700" lIns="91425" spcFirstLastPara="1" rIns="91425" wrap="square" tIns="45700">
            <a:normAutofit fontScale="92500" lnSpcReduction="20000"/>
          </a:bodyPr>
          <a:lstStyle/>
          <a:p>
            <a:pPr indent="0" lvl="0" marL="0" marR="0" rtl="0" algn="l">
              <a:lnSpc>
                <a:spcPct val="90000"/>
              </a:lnSpc>
              <a:spcBef>
                <a:spcPts val="0"/>
              </a:spcBef>
              <a:spcAft>
                <a:spcPts val="0"/>
              </a:spcAft>
              <a:buClr>
                <a:srgbClr val="E48E02"/>
              </a:buClr>
              <a:buSzPct val="100000"/>
              <a:buFont typeface="Arial"/>
              <a:buNone/>
            </a:pPr>
            <a:r>
              <a:rPr b="1" lang="en-IE" sz="2800">
                <a:solidFill>
                  <a:srgbClr val="E48E02"/>
                </a:solidFill>
                <a:latin typeface="Calibri"/>
                <a:ea typeface="Calibri"/>
                <a:cs typeface="Calibri"/>
                <a:sym typeface="Calibri"/>
              </a:rPr>
              <a:t>Yleiskatsaus kaikkiin kuuteen moduuliin	</a:t>
            </a:r>
            <a:endParaRPr/>
          </a:p>
        </p:txBody>
      </p:sp>
      <p:sp>
        <p:nvSpPr>
          <p:cNvPr id="407" name="Google Shape;407;p2"/>
          <p:cNvSpPr txBox="1"/>
          <p:nvPr>
            <p:ph idx="3" type="body"/>
          </p:nvPr>
        </p:nvSpPr>
        <p:spPr>
          <a:xfrm>
            <a:off x="249340" y="784225"/>
            <a:ext cx="5300434" cy="415856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E48E02"/>
              </a:buClr>
              <a:buSzPts val="2200"/>
              <a:buFont typeface="Arial"/>
              <a:buNone/>
            </a:pPr>
            <a:r>
              <a:rPr b="1" lang="en-IE" sz="2200">
                <a:solidFill>
                  <a:srgbClr val="E48E02"/>
                </a:solidFill>
              </a:rPr>
              <a:t>Moduuli 1 </a:t>
            </a:r>
            <a:r>
              <a:rPr lang="en-IE" sz="2200">
                <a:solidFill>
                  <a:srgbClr val="3F3F3F"/>
                </a:solidFill>
              </a:rPr>
              <a:t>Digitaalinen Sosiaalinen Innovaatio Johdanto –teknologian ja uuden median risteyksessä olevat mahdollisuudet</a:t>
            </a:r>
            <a:endParaRPr/>
          </a:p>
          <a:p>
            <a:pPr indent="0" lvl="0" marL="0" rtl="0" algn="l">
              <a:spcBef>
                <a:spcPts val="1000"/>
              </a:spcBef>
              <a:spcAft>
                <a:spcPts val="0"/>
              </a:spcAft>
              <a:buClr>
                <a:srgbClr val="E48E02"/>
              </a:buClr>
              <a:buSzPts val="2200"/>
              <a:buFont typeface="Arial"/>
              <a:buNone/>
            </a:pPr>
            <a:r>
              <a:rPr b="1" lang="en-IE" sz="2200">
                <a:solidFill>
                  <a:srgbClr val="E48E02"/>
                </a:solidFill>
              </a:rPr>
              <a:t>Moduuli 2 </a:t>
            </a:r>
            <a:r>
              <a:rPr lang="en-IE" sz="2200">
                <a:solidFill>
                  <a:srgbClr val="3F3F3F"/>
                </a:solidFill>
              </a:rPr>
              <a:t>Missä ovat mahdollisuudet nuorille? Sosiaalikysymysten ratkaisut terveyden, demokratian, kulutuksen, rahan, avoimuuden ja koulutuksen aloilla</a:t>
            </a:r>
            <a:endParaRPr sz="2200">
              <a:solidFill>
                <a:srgbClr val="3F3F3F"/>
              </a:solidFill>
            </a:endParaRPr>
          </a:p>
          <a:p>
            <a:pPr indent="0" lvl="0" marL="0" rtl="0" algn="l">
              <a:spcBef>
                <a:spcPts val="1000"/>
              </a:spcBef>
              <a:spcAft>
                <a:spcPts val="0"/>
              </a:spcAft>
              <a:buClr>
                <a:srgbClr val="E48E02"/>
              </a:buClr>
              <a:buSzPts val="2200"/>
              <a:buFont typeface="Arial"/>
              <a:buNone/>
            </a:pPr>
            <a:r>
              <a:rPr b="1" lang="en-IE" sz="2200">
                <a:solidFill>
                  <a:srgbClr val="E48E02"/>
                </a:solidFill>
              </a:rPr>
              <a:t>Moduuli 3  </a:t>
            </a:r>
            <a:r>
              <a:rPr lang="en-IE" sz="2200">
                <a:solidFill>
                  <a:srgbClr val="3F3F3F"/>
                </a:solidFill>
              </a:rPr>
              <a:t>Desing-(muotoilu)ajattelussa hallinta ja toteutus </a:t>
            </a:r>
            <a:endParaRPr/>
          </a:p>
          <a:p>
            <a:pPr indent="0" lvl="0" marL="0" rtl="0" algn="l">
              <a:spcBef>
                <a:spcPts val="1000"/>
              </a:spcBef>
              <a:spcAft>
                <a:spcPts val="0"/>
              </a:spcAft>
              <a:buClr>
                <a:srgbClr val="E48E02"/>
              </a:buClr>
              <a:buSzPts val="2200"/>
              <a:buFont typeface="Arial"/>
              <a:buNone/>
            </a:pPr>
            <a:r>
              <a:rPr b="1" lang="en-IE" sz="2200">
                <a:solidFill>
                  <a:srgbClr val="E48E02"/>
                </a:solidFill>
              </a:rPr>
              <a:t>Moduuli 4 </a:t>
            </a:r>
            <a:r>
              <a:rPr lang="en-IE" sz="2200">
                <a:solidFill>
                  <a:srgbClr val="3F3F3F"/>
                </a:solidFill>
              </a:rPr>
              <a:t>Liiketoiminnan edistäminen ja kumppanuuksien luominen </a:t>
            </a:r>
            <a:endParaRPr/>
          </a:p>
          <a:p>
            <a:pPr indent="0" lvl="0" marL="0" rtl="0" algn="l">
              <a:spcBef>
                <a:spcPts val="1000"/>
              </a:spcBef>
              <a:spcAft>
                <a:spcPts val="0"/>
              </a:spcAft>
              <a:buClr>
                <a:srgbClr val="E48E02"/>
              </a:buClr>
              <a:buSzPts val="2200"/>
              <a:buFont typeface="Arial"/>
              <a:buNone/>
            </a:pPr>
            <a:r>
              <a:rPr b="1" lang="en-IE" sz="2200">
                <a:solidFill>
                  <a:srgbClr val="E48E02"/>
                </a:solidFill>
              </a:rPr>
              <a:t>Moduuli 5 </a:t>
            </a:r>
            <a:r>
              <a:rPr lang="en-IE" sz="2200">
                <a:solidFill>
                  <a:srgbClr val="3F3F3F"/>
                </a:solidFill>
              </a:rPr>
              <a:t>Kuinka rahoittaa ja saada tukea digitaalisen sosiaalisen innovaation ideaasi</a:t>
            </a:r>
            <a:endParaRPr sz="2200">
              <a:solidFill>
                <a:srgbClr val="3F3F3F"/>
              </a:solidFill>
            </a:endParaRPr>
          </a:p>
          <a:p>
            <a:pPr indent="0" lvl="0" marL="0" rtl="0" algn="l">
              <a:spcBef>
                <a:spcPts val="1000"/>
              </a:spcBef>
              <a:spcAft>
                <a:spcPts val="0"/>
              </a:spcAft>
              <a:buClr>
                <a:srgbClr val="E48E02"/>
              </a:buClr>
              <a:buSzPts val="2200"/>
              <a:buFont typeface="Arial"/>
              <a:buNone/>
            </a:pPr>
            <a:r>
              <a:rPr b="1" lang="en-IE" sz="2200">
                <a:solidFill>
                  <a:srgbClr val="E48E02"/>
                </a:solidFill>
              </a:rPr>
              <a:t>Moduuli 6 </a:t>
            </a:r>
            <a:r>
              <a:rPr lang="en-IE" sz="2200">
                <a:solidFill>
                  <a:srgbClr val="3F3F3F"/>
                </a:solidFill>
              </a:rPr>
              <a:t>Sosiaalisen innovaation tehtävämarkkinointi - sydämen ja mielen tavoittaminen</a:t>
            </a:r>
            <a:endParaRPr sz="2200">
              <a:solidFill>
                <a:srgbClr val="3F3F3F"/>
              </a:solidFill>
            </a:endParaRPr>
          </a:p>
          <a:p>
            <a:pPr indent="0" lvl="0" marL="0" rtl="0" algn="l">
              <a:lnSpc>
                <a:spcPct val="90000"/>
              </a:lnSpc>
              <a:spcBef>
                <a:spcPts val="1000"/>
              </a:spcBef>
              <a:spcAft>
                <a:spcPts val="0"/>
              </a:spcAft>
              <a:buClr>
                <a:srgbClr val="E48E02"/>
              </a:buClr>
              <a:buSzPts val="2300"/>
              <a:buNone/>
            </a:pPr>
            <a:r>
              <a:t/>
            </a:r>
            <a:endParaRPr b="1" sz="2300">
              <a:solidFill>
                <a:srgbClr val="E48E0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pic>
        <p:nvPicPr>
          <p:cNvPr descr="A picture containing text, businesscard&#10;&#10;Description automatically generated" id="541" name="Google Shape;541;p20"/>
          <p:cNvPicPr preferRelativeResize="0"/>
          <p:nvPr>
            <p:ph idx="2" type="pic"/>
          </p:nvPr>
        </p:nvPicPr>
        <p:blipFill rotWithShape="1">
          <a:blip r:embed="rId3">
            <a:alphaModFix/>
          </a:blip>
          <a:srcRect b="12348" l="0" r="0" t="12349"/>
          <a:stretch/>
        </p:blipFill>
        <p:spPr>
          <a:xfrm>
            <a:off x="450941" y="0"/>
            <a:ext cx="3725862" cy="4208463"/>
          </a:xfrm>
          <a:prstGeom prst="rect">
            <a:avLst/>
          </a:prstGeom>
          <a:noFill/>
          <a:ln>
            <a:noFill/>
          </a:ln>
        </p:spPr>
      </p:pic>
      <p:sp>
        <p:nvSpPr>
          <p:cNvPr id="542" name="Google Shape;542;p20"/>
          <p:cNvSpPr txBox="1"/>
          <p:nvPr>
            <p:ph idx="1" type="body"/>
          </p:nvPr>
        </p:nvSpPr>
        <p:spPr>
          <a:xfrm>
            <a:off x="4509907" y="262551"/>
            <a:ext cx="6771237" cy="1276537"/>
          </a:xfrm>
          <a:prstGeom prst="rect">
            <a:avLst/>
          </a:prstGeom>
          <a:noFill/>
          <a:ln>
            <a:noFill/>
          </a:ln>
        </p:spPr>
        <p:txBody>
          <a:bodyPr anchorCtr="0" anchor="t" bIns="45700" lIns="91425" spcFirstLastPara="1" rIns="91425" wrap="square" tIns="45700">
            <a:normAutofit/>
          </a:bodyPr>
          <a:lstStyle/>
          <a:p>
            <a:pPr indent="-742950" lvl="0" marL="742950" rtl="0" algn="l">
              <a:lnSpc>
                <a:spcPct val="90000"/>
              </a:lnSpc>
              <a:spcBef>
                <a:spcPts val="0"/>
              </a:spcBef>
              <a:spcAft>
                <a:spcPts val="0"/>
              </a:spcAft>
              <a:buClr>
                <a:schemeClr val="lt1"/>
              </a:buClr>
              <a:buSzPts val="4400"/>
              <a:buFont typeface="Calibri"/>
              <a:buAutoNum type="arabicPeriod"/>
            </a:pPr>
            <a:r>
              <a:rPr b="1" lang="en-IE" sz="4400"/>
              <a:t>Empatisoi- Harjoittele</a:t>
            </a:r>
            <a:endParaRPr/>
          </a:p>
        </p:txBody>
      </p:sp>
      <p:sp>
        <p:nvSpPr>
          <p:cNvPr id="543" name="Google Shape;543;p20"/>
          <p:cNvSpPr txBox="1"/>
          <p:nvPr>
            <p:ph idx="4" type="body"/>
          </p:nvPr>
        </p:nvSpPr>
        <p:spPr>
          <a:xfrm>
            <a:off x="4389928" y="1074413"/>
            <a:ext cx="7250542" cy="1726247"/>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lt1"/>
              </a:buClr>
              <a:buSzPts val="2400"/>
              <a:buFont typeface="Noto Sans Symbols"/>
              <a:buChar char="❑"/>
            </a:pPr>
            <a:r>
              <a:rPr b="1" lang="en-IE"/>
              <a:t>PIDÄ HAASTATTELU MUKAVASSA PAIKASSA </a:t>
            </a:r>
            <a:r>
              <a:rPr lang="en-IE"/>
              <a:t>Vietä aikaa niiden ihmisten kanssa, joita yrität auttaa, tai tarjota ratkaisua ja tee muistiinpanoja</a:t>
            </a:r>
            <a:endParaRPr/>
          </a:p>
          <a:p>
            <a:pPr indent="-342900" lvl="0" marL="342900" rtl="0" algn="l">
              <a:lnSpc>
                <a:spcPct val="90000"/>
              </a:lnSpc>
              <a:spcBef>
                <a:spcPts val="1000"/>
              </a:spcBef>
              <a:spcAft>
                <a:spcPts val="0"/>
              </a:spcAft>
              <a:buClr>
                <a:schemeClr val="lt1"/>
              </a:buClr>
              <a:buSzPts val="2400"/>
              <a:buFont typeface="Noto Sans Symbols"/>
              <a:buChar char="❑"/>
            </a:pPr>
            <a:r>
              <a:rPr b="1" lang="en-IE"/>
              <a:t>SELVITÄ HEIDÄN TOIVEET JA PELOT P</a:t>
            </a:r>
            <a:r>
              <a:rPr lang="en-IE"/>
              <a:t>yydä heitä kertomaan tarinansa, mitkä ovat heidän haasteensa, suurimmat ongelmansa, mistä he ovat turhautuneita</a:t>
            </a:r>
            <a:r>
              <a:rPr b="1" lang="en-IE"/>
              <a:t> </a:t>
            </a:r>
            <a:r>
              <a:rPr lang="en-IE"/>
              <a:t>jne.</a:t>
            </a:r>
            <a:endParaRPr/>
          </a:p>
          <a:p>
            <a:pPr indent="-342900" lvl="0" marL="342900" rtl="0" algn="l">
              <a:lnSpc>
                <a:spcPct val="90000"/>
              </a:lnSpc>
              <a:spcBef>
                <a:spcPts val="1000"/>
              </a:spcBef>
              <a:spcAft>
                <a:spcPts val="0"/>
              </a:spcAft>
              <a:buClr>
                <a:schemeClr val="lt1"/>
              </a:buClr>
              <a:buSzPts val="2400"/>
              <a:buFont typeface="Noto Sans Symbols"/>
              <a:buChar char="❑"/>
            </a:pPr>
            <a:r>
              <a:rPr b="1" lang="en-IE"/>
              <a:t>TARKSTELE HEIDÄN KÄYTÖSTÄ</a:t>
            </a:r>
            <a:r>
              <a:rPr b="1" lang="en-IE"/>
              <a:t>, </a:t>
            </a:r>
            <a:r>
              <a:rPr lang="en-IE"/>
              <a:t>kysy heiltä, miksi he käyttäytyvät kuten  käyttäytyvät - tee muistiinpanoja</a:t>
            </a:r>
            <a:endParaRPr/>
          </a:p>
          <a:p>
            <a:pPr indent="-342900" lvl="0" marL="342900" rtl="0" algn="l">
              <a:lnSpc>
                <a:spcPct val="90000"/>
              </a:lnSpc>
              <a:spcBef>
                <a:spcPts val="1000"/>
              </a:spcBef>
              <a:spcAft>
                <a:spcPts val="0"/>
              </a:spcAft>
              <a:buClr>
                <a:schemeClr val="lt1"/>
              </a:buClr>
              <a:buSzPts val="2400"/>
              <a:buFont typeface="Noto Sans Symbols"/>
              <a:buChar char="❑"/>
            </a:pPr>
            <a:r>
              <a:rPr b="1" lang="en-IE"/>
              <a:t>YHDISTÄ ASIAT </a:t>
            </a:r>
            <a:r>
              <a:rPr lang="en-IE"/>
              <a:t>Järjestä keräämäsi tieto kokoamalla  kaikki yhteen</a:t>
            </a:r>
            <a:r>
              <a:rPr lang="en-IE"/>
              <a:t>– V 2 </a:t>
            </a:r>
            <a:r>
              <a:rPr lang="en-IE"/>
              <a:t>Määrittämällä opit ymmärtämään ja tulkitsemaan tietoa paremmin.</a:t>
            </a:r>
            <a:endParaRPr sz="1000"/>
          </a:p>
          <a:p>
            <a:pPr indent="0" lvl="0" marL="0" rtl="0" algn="l">
              <a:lnSpc>
                <a:spcPct val="90000"/>
              </a:lnSpc>
              <a:spcBef>
                <a:spcPts val="1000"/>
              </a:spcBef>
              <a:spcAft>
                <a:spcPts val="0"/>
              </a:spcAft>
              <a:buClr>
                <a:schemeClr val="lt1"/>
              </a:buClr>
              <a:buSzPts val="2400"/>
              <a:buNone/>
            </a:pPr>
            <a:r>
              <a:rPr b="1" i="1" lang="en-IE"/>
              <a:t>Ennen kuin teet niin, ota ensin huomioon seuraavat diat….</a:t>
            </a:r>
            <a:endParaRPr/>
          </a:p>
        </p:txBody>
      </p:sp>
      <p:sp>
        <p:nvSpPr>
          <p:cNvPr id="544" name="Google Shape;544;p20"/>
          <p:cNvSpPr txBox="1"/>
          <p:nvPr/>
        </p:nvSpPr>
        <p:spPr>
          <a:xfrm>
            <a:off x="450941" y="4476307"/>
            <a:ext cx="3408600" cy="1200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E" sz="2400" u="sng">
                <a:solidFill>
                  <a:schemeClr val="lt1"/>
                </a:solidFill>
                <a:latin typeface="Calibri"/>
                <a:ea typeface="Calibri"/>
                <a:cs typeface="Calibri"/>
                <a:sym typeface="Calibri"/>
                <a:hlinkClick r:id="rId4">
                  <a:extLst>
                    <a:ext uri="{A12FA001-AC4F-418D-AE19-62706E023703}">
                      <ahyp:hlinkClr val="tx"/>
                    </a:ext>
                  </a:extLst>
                </a:hlinkClick>
              </a:rPr>
              <a:t>RESOURCE </a:t>
            </a:r>
            <a:r>
              <a:rPr b="1" lang="en-IE" sz="2400">
                <a:solidFill>
                  <a:schemeClr val="lt1"/>
                </a:solidFill>
                <a:latin typeface="Calibri"/>
                <a:ea typeface="Calibri"/>
                <a:cs typeface="Calibri"/>
                <a:sym typeface="Calibri"/>
              </a:rPr>
              <a:t>Kuinka keksiä sosiaalisen innovaation ideasi ja määritellä se.</a:t>
            </a:r>
            <a:endParaRPr sz="2400">
              <a:solidFill>
                <a:schemeClr val="l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21"/>
          <p:cNvSpPr txBox="1"/>
          <p:nvPr>
            <p:ph idx="4" type="body"/>
          </p:nvPr>
        </p:nvSpPr>
        <p:spPr>
          <a:xfrm>
            <a:off x="4251704" y="1161294"/>
            <a:ext cx="7773719" cy="1726247"/>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lt1"/>
              </a:buClr>
              <a:buSzPts val="2800"/>
              <a:buFont typeface="Noto Sans Symbols"/>
              <a:buChar char="❑"/>
            </a:pPr>
            <a:r>
              <a:rPr b="1" lang="en-IE" sz="2800"/>
              <a:t>KETÄ HAASTATTELET? </a:t>
            </a:r>
            <a:r>
              <a:rPr lang="en-IE" sz="2800"/>
              <a:t>Keneen tämä vaikuttaa? Ketkä kokevat ongelman? Mistä he ovat kotoisin? Onko ikäryhmä oleellinen? Mistä syystä he ovat hankalassa tilanteessa?</a:t>
            </a:r>
            <a:endParaRPr/>
          </a:p>
          <a:p>
            <a:pPr indent="-342900" lvl="0" marL="342900" rtl="0" algn="l">
              <a:lnSpc>
                <a:spcPct val="90000"/>
              </a:lnSpc>
              <a:spcBef>
                <a:spcPts val="1000"/>
              </a:spcBef>
              <a:spcAft>
                <a:spcPts val="0"/>
              </a:spcAft>
              <a:buClr>
                <a:schemeClr val="lt1"/>
              </a:buClr>
              <a:buSzPts val="2800"/>
              <a:buFont typeface="Noto Sans Symbols"/>
              <a:buChar char="❑"/>
            </a:pPr>
            <a:r>
              <a:rPr b="1" lang="en-IE" sz="2800"/>
              <a:t>MIKÄ ON ONGELMA</a:t>
            </a:r>
            <a:r>
              <a:rPr b="1" lang="en-IE" sz="2800"/>
              <a:t>?  </a:t>
            </a:r>
            <a:r>
              <a:rPr lang="en-IE">
                <a:latin typeface="Merriweather"/>
                <a:ea typeface="Merriweather"/>
                <a:cs typeface="Merriweather"/>
                <a:sym typeface="Merriweather"/>
              </a:rPr>
              <a:t>Miksi he kamppailevat? Mitä he tarvitsevat? Mitkä ovat heidän kipupisteet?</a:t>
            </a:r>
            <a:r>
              <a:rPr lang="en-IE"/>
              <a:t>Mitä haluat ratkaista? Mikä on ongelma, haaste? Ole valmis löytämään muita ongelmia ...</a:t>
            </a:r>
            <a:endParaRPr/>
          </a:p>
          <a:p>
            <a:pPr indent="-342900" lvl="0" marL="342900" rtl="0" algn="l">
              <a:lnSpc>
                <a:spcPct val="90000"/>
              </a:lnSpc>
              <a:spcBef>
                <a:spcPts val="1000"/>
              </a:spcBef>
              <a:spcAft>
                <a:spcPts val="0"/>
              </a:spcAft>
              <a:buClr>
                <a:schemeClr val="lt1"/>
              </a:buClr>
              <a:buSzPts val="2800"/>
              <a:buFont typeface="Noto Sans Symbols"/>
              <a:buChar char="❑"/>
            </a:pPr>
            <a:r>
              <a:rPr b="1" lang="en-IE" sz="2800"/>
              <a:t>MISSÄ SE TAPAHTUU? </a:t>
            </a:r>
            <a:r>
              <a:rPr lang="en-IE"/>
              <a:t>Missä he kokevat ongelman? Onko se verkossa, offline vai digitaalisessa tilassa? Kuka muu on mukana? Mitä muuta asiaan liittyy?</a:t>
            </a:r>
            <a:endParaRPr/>
          </a:p>
          <a:p>
            <a:pPr indent="-342900" lvl="0" marL="342900" rtl="0" algn="l">
              <a:lnSpc>
                <a:spcPct val="90000"/>
              </a:lnSpc>
              <a:spcBef>
                <a:spcPts val="1000"/>
              </a:spcBef>
              <a:spcAft>
                <a:spcPts val="0"/>
              </a:spcAft>
              <a:buClr>
                <a:schemeClr val="lt1"/>
              </a:buClr>
              <a:buSzPts val="2800"/>
              <a:buFont typeface="Noto Sans Symbols"/>
              <a:buChar char="❑"/>
            </a:pPr>
            <a:r>
              <a:rPr b="1" lang="en-IE" sz="2800"/>
              <a:t>MIKSI SILLÄ ON VÄLIÄ?</a:t>
            </a:r>
            <a:r>
              <a:rPr b="1" lang="en-IE" sz="2800"/>
              <a:t> </a:t>
            </a:r>
            <a:r>
              <a:rPr lang="en-IE"/>
              <a:t>Miksi ongelma on ratkaisun arvoinen? Miten se vaikuttaa käyttäjälle? Miten se vaikuttaa sinuun?</a:t>
            </a:r>
            <a:endParaRPr/>
          </a:p>
          <a:p>
            <a:pPr indent="-190500" lvl="0" marL="342900" rtl="0" algn="l">
              <a:lnSpc>
                <a:spcPct val="90000"/>
              </a:lnSpc>
              <a:spcBef>
                <a:spcPts val="1000"/>
              </a:spcBef>
              <a:spcAft>
                <a:spcPts val="0"/>
              </a:spcAft>
              <a:buClr>
                <a:schemeClr val="lt1"/>
              </a:buClr>
              <a:buSzPts val="2400"/>
              <a:buFont typeface="Noto Sans Symbols"/>
              <a:buNone/>
            </a:pPr>
            <a:r>
              <a:t/>
            </a:r>
            <a:endParaRPr/>
          </a:p>
          <a:p>
            <a:pPr indent="-279400" lvl="0" marL="342900" rtl="0" algn="l">
              <a:lnSpc>
                <a:spcPct val="90000"/>
              </a:lnSpc>
              <a:spcBef>
                <a:spcPts val="1000"/>
              </a:spcBef>
              <a:spcAft>
                <a:spcPts val="0"/>
              </a:spcAft>
              <a:buClr>
                <a:schemeClr val="lt1"/>
              </a:buClr>
              <a:buSzPts val="1000"/>
              <a:buFont typeface="Noto Sans Symbols"/>
              <a:buNone/>
            </a:pPr>
            <a:r>
              <a:t/>
            </a:r>
            <a:endParaRPr sz="1000"/>
          </a:p>
          <a:p>
            <a:pPr indent="-190500" lvl="0" marL="342900" rtl="0" algn="l">
              <a:lnSpc>
                <a:spcPct val="90000"/>
              </a:lnSpc>
              <a:spcBef>
                <a:spcPts val="1000"/>
              </a:spcBef>
              <a:spcAft>
                <a:spcPts val="0"/>
              </a:spcAft>
              <a:buClr>
                <a:schemeClr val="lt1"/>
              </a:buClr>
              <a:buSzPts val="2400"/>
              <a:buFont typeface="Noto Sans Symbols"/>
              <a:buNone/>
            </a:pPr>
            <a:r>
              <a:t/>
            </a:r>
            <a:endParaRPr/>
          </a:p>
        </p:txBody>
      </p:sp>
      <p:pic>
        <p:nvPicPr>
          <p:cNvPr id="550" name="Google Shape;550;p21"/>
          <p:cNvPicPr preferRelativeResize="0"/>
          <p:nvPr/>
        </p:nvPicPr>
        <p:blipFill rotWithShape="1">
          <a:blip r:embed="rId3">
            <a:alphaModFix/>
          </a:blip>
          <a:srcRect b="12130" l="9213" r="7467" t="0"/>
          <a:stretch/>
        </p:blipFill>
        <p:spPr>
          <a:xfrm>
            <a:off x="166577" y="2024418"/>
            <a:ext cx="4082903" cy="2972884"/>
          </a:xfrm>
          <a:prstGeom prst="rect">
            <a:avLst/>
          </a:prstGeom>
          <a:noFill/>
          <a:ln>
            <a:noFill/>
          </a:ln>
        </p:spPr>
      </p:pic>
      <p:sp>
        <p:nvSpPr>
          <p:cNvPr id="551" name="Google Shape;551;p21"/>
          <p:cNvSpPr txBox="1"/>
          <p:nvPr/>
        </p:nvSpPr>
        <p:spPr>
          <a:xfrm>
            <a:off x="4509900" y="262550"/>
            <a:ext cx="6771300" cy="722400"/>
          </a:xfrm>
          <a:prstGeom prst="rect">
            <a:avLst/>
          </a:prstGeom>
          <a:noFill/>
          <a:ln>
            <a:noFill/>
          </a:ln>
        </p:spPr>
        <p:txBody>
          <a:bodyPr anchorCtr="0" anchor="t" bIns="45700" lIns="91425" spcFirstLastPara="1" rIns="91425" wrap="square" tIns="45700">
            <a:normAutofit/>
          </a:bodyPr>
          <a:lstStyle/>
          <a:p>
            <a:pPr indent="-742950" lvl="0" marL="742950" marR="0" rtl="0" algn="l">
              <a:lnSpc>
                <a:spcPct val="90000"/>
              </a:lnSpc>
              <a:spcBef>
                <a:spcPts val="0"/>
              </a:spcBef>
              <a:spcAft>
                <a:spcPts val="0"/>
              </a:spcAft>
              <a:buClr>
                <a:schemeClr val="lt1"/>
              </a:buClr>
              <a:buSzPts val="4400"/>
              <a:buFont typeface="Calibri"/>
              <a:buAutoNum type="arabicPeriod"/>
            </a:pPr>
            <a:r>
              <a:rPr b="1" lang="en-IE" sz="4400">
                <a:solidFill>
                  <a:schemeClr val="lt1"/>
                </a:solidFill>
                <a:latin typeface="Calibri"/>
                <a:ea typeface="Calibri"/>
                <a:cs typeface="Calibri"/>
                <a:sym typeface="Calibri"/>
              </a:rPr>
              <a:t>Empatisoi - Harjoittele </a:t>
            </a:r>
            <a:endParaRPr b="1" sz="4400">
              <a:solidFill>
                <a:schemeClr val="lt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22"/>
          <p:cNvSpPr txBox="1"/>
          <p:nvPr>
            <p:ph idx="4" type="body"/>
          </p:nvPr>
        </p:nvSpPr>
        <p:spPr>
          <a:xfrm>
            <a:off x="4251704" y="1490135"/>
            <a:ext cx="7489355" cy="1726247"/>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lt1"/>
              </a:buClr>
              <a:buSzPts val="2800"/>
              <a:buFont typeface="Noto Sans Symbols"/>
              <a:buChar char="❑"/>
            </a:pPr>
            <a:r>
              <a:rPr b="1" lang="en-IE" sz="2800"/>
              <a:t>AUTA KOHDERYHMÄÄ YMMÄRTÄMÄÄN</a:t>
            </a:r>
            <a:r>
              <a:rPr b="1" lang="en-IE" sz="2800"/>
              <a:t> </a:t>
            </a:r>
            <a:r>
              <a:rPr lang="en-IE"/>
              <a:t>selitä heille, mitä teet ja yrität ratkaista, laadi joukko kysymyksiä, joihin tarvitset vastauksia. Kerro heille, että keskustelu mahdollistaa jatkuvan vuorovaikutuksen…</a:t>
            </a:r>
            <a:endParaRPr/>
          </a:p>
          <a:p>
            <a:pPr indent="-342900" lvl="0" marL="342900" rtl="0" algn="l">
              <a:lnSpc>
                <a:spcPct val="90000"/>
              </a:lnSpc>
              <a:spcBef>
                <a:spcPts val="1000"/>
              </a:spcBef>
              <a:spcAft>
                <a:spcPts val="0"/>
              </a:spcAft>
              <a:buClr>
                <a:schemeClr val="lt1"/>
              </a:buClr>
              <a:buSzPts val="2800"/>
              <a:buFont typeface="Noto Sans Symbols"/>
              <a:buChar char="❑"/>
            </a:pPr>
            <a:r>
              <a:rPr lang="en-IE" sz="2800"/>
              <a:t>TEE HEIDÄN OLONSA MUKAVAKSI Yritä selvittää, mitä kohderymäsi tarvitsee (tee / kahvi, ympyräasetus ...)? Varmista, että he ymmärtävät, että se on luottamuksellinen istunto, jossa he voivat avautua. Murtaaksesi jään tutustukaa toisiinne .</a:t>
            </a:r>
            <a:endParaRPr/>
          </a:p>
          <a:p>
            <a:pPr indent="-279400" lvl="0" marL="342900" rtl="0" algn="l">
              <a:lnSpc>
                <a:spcPct val="90000"/>
              </a:lnSpc>
              <a:spcBef>
                <a:spcPts val="1000"/>
              </a:spcBef>
              <a:spcAft>
                <a:spcPts val="0"/>
              </a:spcAft>
              <a:buClr>
                <a:schemeClr val="lt1"/>
              </a:buClr>
              <a:buSzPts val="1000"/>
              <a:buFont typeface="Noto Sans Symbols"/>
              <a:buNone/>
            </a:pPr>
            <a:r>
              <a:t/>
            </a:r>
            <a:endParaRPr sz="1000"/>
          </a:p>
          <a:p>
            <a:pPr indent="0" lvl="0" marL="0" rtl="0" algn="l">
              <a:spcBef>
                <a:spcPts val="1000"/>
              </a:spcBef>
              <a:spcAft>
                <a:spcPts val="0"/>
              </a:spcAft>
              <a:buClr>
                <a:schemeClr val="lt1"/>
              </a:buClr>
              <a:buSzPts val="2400"/>
              <a:buNone/>
            </a:pPr>
            <a:r>
              <a:rPr b="1" i="1" lang="en-IE"/>
              <a:t>Ennen kuin teet niin, ota ensin huomioon seuraavat diat….</a:t>
            </a:r>
            <a:endParaRPr/>
          </a:p>
          <a:p>
            <a:pPr indent="0" lvl="0" marL="0" rtl="0" algn="l">
              <a:lnSpc>
                <a:spcPct val="90000"/>
              </a:lnSpc>
              <a:spcBef>
                <a:spcPts val="1000"/>
              </a:spcBef>
              <a:spcAft>
                <a:spcPts val="0"/>
              </a:spcAft>
              <a:buClr>
                <a:schemeClr val="lt1"/>
              </a:buClr>
              <a:buSzPts val="2400"/>
              <a:buNone/>
            </a:pPr>
            <a:r>
              <a:t/>
            </a:r>
            <a:endParaRPr b="1" i="1"/>
          </a:p>
          <a:p>
            <a:pPr indent="-190500" lvl="0" marL="342900" rtl="0" algn="l">
              <a:lnSpc>
                <a:spcPct val="90000"/>
              </a:lnSpc>
              <a:spcBef>
                <a:spcPts val="1000"/>
              </a:spcBef>
              <a:spcAft>
                <a:spcPts val="0"/>
              </a:spcAft>
              <a:buClr>
                <a:schemeClr val="lt1"/>
              </a:buClr>
              <a:buSzPts val="2400"/>
              <a:buFont typeface="Noto Sans Symbols"/>
              <a:buNone/>
            </a:pPr>
            <a:r>
              <a:t/>
            </a:r>
            <a:endParaRPr/>
          </a:p>
        </p:txBody>
      </p:sp>
      <p:pic>
        <p:nvPicPr>
          <p:cNvPr id="557" name="Google Shape;557;p22"/>
          <p:cNvPicPr preferRelativeResize="0"/>
          <p:nvPr/>
        </p:nvPicPr>
        <p:blipFill rotWithShape="1">
          <a:blip r:embed="rId3">
            <a:alphaModFix/>
          </a:blip>
          <a:srcRect b="12130" l="9213" r="7467" t="0"/>
          <a:stretch/>
        </p:blipFill>
        <p:spPr>
          <a:xfrm>
            <a:off x="166577" y="2024418"/>
            <a:ext cx="4082903" cy="2972884"/>
          </a:xfrm>
          <a:prstGeom prst="rect">
            <a:avLst/>
          </a:prstGeom>
          <a:noFill/>
          <a:ln>
            <a:noFill/>
          </a:ln>
        </p:spPr>
      </p:pic>
      <p:sp>
        <p:nvSpPr>
          <p:cNvPr id="558" name="Google Shape;558;p22"/>
          <p:cNvSpPr txBox="1"/>
          <p:nvPr/>
        </p:nvSpPr>
        <p:spPr>
          <a:xfrm>
            <a:off x="4509900" y="422045"/>
            <a:ext cx="6771300" cy="652200"/>
          </a:xfrm>
          <a:prstGeom prst="rect">
            <a:avLst/>
          </a:prstGeom>
          <a:noFill/>
          <a:ln>
            <a:noFill/>
          </a:ln>
        </p:spPr>
        <p:txBody>
          <a:bodyPr anchorCtr="0" anchor="t" bIns="45700" lIns="91425" spcFirstLastPara="1" rIns="91425" wrap="square" tIns="45700">
            <a:normAutofit lnSpcReduction="10000"/>
          </a:bodyPr>
          <a:lstStyle/>
          <a:p>
            <a:pPr indent="-742950" lvl="0" marL="742950" marR="0" rtl="0" algn="l">
              <a:lnSpc>
                <a:spcPct val="90000"/>
              </a:lnSpc>
              <a:spcBef>
                <a:spcPts val="0"/>
              </a:spcBef>
              <a:spcAft>
                <a:spcPts val="0"/>
              </a:spcAft>
              <a:buClr>
                <a:schemeClr val="lt1"/>
              </a:buClr>
              <a:buSzPts val="4400"/>
              <a:buFont typeface="Calibri"/>
              <a:buAutoNum type="arabicPeriod"/>
            </a:pPr>
            <a:r>
              <a:rPr b="1" lang="en-IE" sz="4400">
                <a:solidFill>
                  <a:schemeClr val="lt1"/>
                </a:solidFill>
                <a:latin typeface="Calibri"/>
                <a:ea typeface="Calibri"/>
                <a:cs typeface="Calibri"/>
                <a:sym typeface="Calibri"/>
              </a:rPr>
              <a:t>Empatisoi - Harjoittele</a:t>
            </a:r>
            <a:r>
              <a:rPr b="1" lang="en-IE" sz="4400">
                <a:solidFill>
                  <a:schemeClr val="lt1"/>
                </a:solidFill>
                <a:latin typeface="Calibri"/>
                <a:ea typeface="Calibri"/>
                <a:cs typeface="Calibri"/>
                <a:sym typeface="Calibri"/>
              </a:rPr>
              <a:t>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2A59"/>
        </a:solidFill>
      </p:bgPr>
    </p:bg>
    <p:spTree>
      <p:nvGrpSpPr>
        <p:cNvPr id="562" name="Shape 562"/>
        <p:cNvGrpSpPr/>
        <p:nvPr/>
      </p:nvGrpSpPr>
      <p:grpSpPr>
        <a:xfrm>
          <a:off x="0" y="0"/>
          <a:ext cx="0" cy="0"/>
          <a:chOff x="0" y="0"/>
          <a:chExt cx="0" cy="0"/>
        </a:xfrm>
      </p:grpSpPr>
      <p:sp>
        <p:nvSpPr>
          <p:cNvPr id="563" name="Google Shape;563;p23"/>
          <p:cNvSpPr txBox="1"/>
          <p:nvPr>
            <p:ph idx="1" type="body"/>
          </p:nvPr>
        </p:nvSpPr>
        <p:spPr>
          <a:xfrm>
            <a:off x="352582" y="712601"/>
            <a:ext cx="10623000" cy="26448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2800"/>
              <a:buNone/>
            </a:pPr>
            <a:r>
              <a:rPr b="1" lang="en-IE" sz="2800">
                <a:solidFill>
                  <a:schemeClr val="lt1"/>
                </a:solidFill>
              </a:rPr>
              <a:t>Suunnittele haastattelu kohderyhmän käyttäjän tarpeita ajatellen!</a:t>
            </a:r>
            <a:endParaRPr/>
          </a:p>
        </p:txBody>
      </p:sp>
      <p:sp>
        <p:nvSpPr>
          <p:cNvPr id="564" name="Google Shape;564;p23"/>
          <p:cNvSpPr txBox="1"/>
          <p:nvPr>
            <p:ph idx="2" type="body"/>
          </p:nvPr>
        </p:nvSpPr>
        <p:spPr>
          <a:xfrm>
            <a:off x="3352219" y="245189"/>
            <a:ext cx="5125114" cy="539037"/>
          </a:xfrm>
          <a:prstGeom prst="rect">
            <a:avLst/>
          </a:prstGeom>
          <a:noFill/>
          <a:ln>
            <a:noFill/>
          </a:ln>
        </p:spPr>
        <p:txBody>
          <a:bodyPr anchorCtr="0" anchor="t" bIns="45700" lIns="91425" spcFirstLastPara="1" rIns="91425" wrap="square" tIns="45700">
            <a:normAutofit fontScale="92500" lnSpcReduction="10000"/>
          </a:bodyPr>
          <a:lstStyle/>
          <a:p>
            <a:pPr indent="-742950" lvl="0" marL="742950" rtl="0" algn="ctr">
              <a:lnSpc>
                <a:spcPct val="90000"/>
              </a:lnSpc>
              <a:spcBef>
                <a:spcPts val="0"/>
              </a:spcBef>
              <a:spcAft>
                <a:spcPts val="0"/>
              </a:spcAft>
              <a:buClr>
                <a:schemeClr val="lt1"/>
              </a:buClr>
              <a:buSzPct val="100000"/>
              <a:buFont typeface="Calibri"/>
              <a:buAutoNum type="arabicPeriod"/>
            </a:pPr>
            <a:r>
              <a:rPr b="1" lang="en-IE" u="sng">
                <a:solidFill>
                  <a:schemeClr val="lt1"/>
                </a:solidFill>
                <a:hlinkClick r:id="rId4">
                  <a:extLst>
                    <a:ext uri="{A12FA001-AC4F-418D-AE19-62706E023703}">
                      <ahyp:hlinkClr val="tx"/>
                    </a:ext>
                  </a:extLst>
                </a:hlinkClick>
              </a:rPr>
              <a:t>Empathy Map Canvas</a:t>
            </a:r>
            <a:endParaRPr b="1">
              <a:solidFill>
                <a:schemeClr val="lt1"/>
              </a:solidFill>
            </a:endParaRPr>
          </a:p>
        </p:txBody>
      </p:sp>
      <p:pic>
        <p:nvPicPr>
          <p:cNvPr descr="Empathy Map – IDWS Blog" id="565" name="Google Shape;565;p23">
            <a:hlinkClick r:id="rId5"/>
          </p:cNvPr>
          <p:cNvPicPr preferRelativeResize="0"/>
          <p:nvPr/>
        </p:nvPicPr>
        <p:blipFill rotWithShape="1">
          <a:blip r:embed="rId6">
            <a:alphaModFix/>
          </a:blip>
          <a:srcRect b="6682" l="1839" r="1379" t="8291"/>
          <a:stretch/>
        </p:blipFill>
        <p:spPr>
          <a:xfrm>
            <a:off x="1401779" y="1323263"/>
            <a:ext cx="9250644" cy="5245786"/>
          </a:xfrm>
          <a:prstGeom prst="rect">
            <a:avLst/>
          </a:prstGeom>
          <a:noFill/>
          <a:ln>
            <a:noFill/>
          </a:ln>
        </p:spPr>
      </p:pic>
      <p:sp>
        <p:nvSpPr>
          <p:cNvPr id="566" name="Google Shape;566;p23"/>
          <p:cNvSpPr txBox="1"/>
          <p:nvPr/>
        </p:nvSpPr>
        <p:spPr>
          <a:xfrm>
            <a:off x="1539577" y="5368720"/>
            <a:ext cx="3026119"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E" sz="1400">
                <a:solidFill>
                  <a:schemeClr val="dk1"/>
                </a:solidFill>
                <a:latin typeface="Calibri"/>
                <a:ea typeface="Calibri"/>
                <a:cs typeface="Calibri"/>
                <a:sym typeface="Calibri"/>
              </a:rPr>
              <a:t>UX Booth Empathy Map</a:t>
            </a:r>
            <a:endParaRPr/>
          </a:p>
          <a:p>
            <a:pPr indent="0" lvl="0" marL="0" marR="0" rtl="0" algn="l">
              <a:spcBef>
                <a:spcPts val="0"/>
              </a:spcBef>
              <a:spcAft>
                <a:spcPts val="0"/>
              </a:spcAft>
              <a:buNone/>
            </a:pPr>
            <a:r>
              <a:rPr lang="en-IE" sz="1400" u="sng">
                <a:solidFill>
                  <a:schemeClr val="dk1"/>
                </a:solidFill>
                <a:latin typeface="Calibri"/>
                <a:ea typeface="Calibri"/>
                <a:cs typeface="Calibri"/>
                <a:sym typeface="Calibri"/>
                <a:hlinkClick r:id="rId7">
                  <a:extLst>
                    <a:ext uri="{A12FA001-AC4F-418D-AE19-62706E023703}">
                      <ahyp:hlinkClr val="tx"/>
                    </a:ext>
                  </a:extLst>
                </a:hlinkClick>
              </a:rPr>
              <a:t>https://www.uxbooth.com/articles/empathy-mapping-a-guide-to-getting-inside-a-users-head/</a:t>
            </a:r>
            <a:r>
              <a:rPr lang="en-IE" sz="1400">
                <a:solidFill>
                  <a:schemeClr val="dk1"/>
                </a:solidFill>
                <a:latin typeface="Calibri"/>
                <a:ea typeface="Calibri"/>
                <a:cs typeface="Calibri"/>
                <a:sym typeface="Calibri"/>
              </a:rPr>
              <a:t>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24"/>
          <p:cNvSpPr txBox="1"/>
          <p:nvPr>
            <p:ph idx="1" type="body"/>
          </p:nvPr>
        </p:nvSpPr>
        <p:spPr>
          <a:xfrm>
            <a:off x="360216" y="776714"/>
            <a:ext cx="7327500" cy="264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2800"/>
              <a:buFont typeface="Arial"/>
              <a:buNone/>
            </a:pPr>
            <a:r>
              <a:rPr b="1" lang="en-IE" sz="2800">
                <a:solidFill>
                  <a:srgbClr val="FF0066"/>
                </a:solidFill>
              </a:rPr>
              <a:t>Suunnittele haastattelu kohderyhmän käyttäjän tarpeita ajatellen!</a:t>
            </a:r>
            <a:endParaRPr>
              <a:solidFill>
                <a:srgbClr val="FF0066"/>
              </a:solidFill>
            </a:endParaRPr>
          </a:p>
          <a:p>
            <a:pPr indent="0" lvl="0" marL="0" rtl="0" algn="l">
              <a:lnSpc>
                <a:spcPct val="90000"/>
              </a:lnSpc>
              <a:spcBef>
                <a:spcPts val="1000"/>
              </a:spcBef>
              <a:spcAft>
                <a:spcPts val="0"/>
              </a:spcAft>
              <a:buClr>
                <a:srgbClr val="3F3F3F"/>
              </a:buClr>
              <a:buSzPts val="2400"/>
              <a:buNone/>
            </a:pPr>
            <a:r>
              <a:rPr b="1" lang="en-IE">
                <a:solidFill>
                  <a:srgbClr val="3F3F3F"/>
                </a:solidFill>
              </a:rPr>
              <a:t>Nämä työkalut auttavat sinua kehittämään syvällistä, jaettua ymmärrystä ja empatiaa ihmisiä kohtaan. Empatiakartta on työkalu, joka auttaa kuvaamaan näkökohtia käyttäjän kokemuksista, tarpeista ja kipupisteistä. Mallin avulla voit nopeasti ymmärtää käyttäjien kokemuksia ja ajattelutapoja.</a:t>
            </a:r>
            <a:endParaRPr/>
          </a:p>
          <a:p>
            <a:pPr indent="-152400" lvl="0" marL="0" rtl="0" algn="l">
              <a:spcBef>
                <a:spcPts val="0"/>
              </a:spcBef>
              <a:spcAft>
                <a:spcPts val="0"/>
              </a:spcAft>
              <a:buSzPts val="2400"/>
              <a:buChar char="•"/>
            </a:pPr>
            <a:r>
              <a:rPr lang="en-IE">
                <a:solidFill>
                  <a:srgbClr val="3F3F3F"/>
                </a:solidFill>
              </a:rPr>
              <a:t>A</a:t>
            </a:r>
            <a:r>
              <a:rPr lang="en-IE">
                <a:solidFill>
                  <a:srgbClr val="3F3F3F"/>
                </a:solidFill>
              </a:rPr>
              <a:t>loita </a:t>
            </a:r>
            <a:r>
              <a:rPr lang="en-IE" u="sng">
                <a:solidFill>
                  <a:srgbClr val="3F3F3F"/>
                </a:solidFill>
                <a:hlinkClick r:id="rId3">
                  <a:extLst>
                    <a:ext uri="{A12FA001-AC4F-418D-AE19-62706E023703}">
                      <ahyp:hlinkClr val="tx"/>
                    </a:ext>
                  </a:extLst>
                </a:hlinkClick>
              </a:rPr>
              <a:t>Empathy Map Tool </a:t>
            </a:r>
            <a:r>
              <a:rPr lang="en-IE"/>
              <a:t> :illa, joka auttaa kehittämään syvää jaettua ymmärrystä ja empatiaa käyttäjiäsi kohtaan.</a:t>
            </a:r>
            <a:endParaRPr/>
          </a:p>
          <a:p>
            <a:pPr indent="-152400" lvl="0" marL="0" rtl="0" algn="l">
              <a:spcBef>
                <a:spcPts val="0"/>
              </a:spcBef>
              <a:spcAft>
                <a:spcPts val="0"/>
              </a:spcAft>
              <a:buClr>
                <a:srgbClr val="3F3F3F"/>
              </a:buClr>
              <a:buSzPts val="2400"/>
              <a:buChar char="•"/>
            </a:pPr>
            <a:r>
              <a:rPr lang="en-IE">
                <a:solidFill>
                  <a:srgbClr val="3F3F3F"/>
                </a:solidFill>
              </a:rPr>
              <a:t>Käytä </a:t>
            </a:r>
            <a:r>
              <a:rPr lang="en-IE" u="sng">
                <a:solidFill>
                  <a:srgbClr val="3F3F3F"/>
                </a:solidFill>
                <a:hlinkClick r:id="rId4">
                  <a:extLst>
                    <a:ext uri="{A12FA001-AC4F-418D-AE19-62706E023703}">
                      <ahyp:hlinkClr val="tx"/>
                    </a:ext>
                  </a:extLst>
                </a:hlinkClick>
              </a:rPr>
              <a:t>Empathy Diamond Tool </a:t>
            </a:r>
            <a:r>
              <a:rPr lang="en-IE">
                <a:solidFill>
                  <a:srgbClr val="3F3F3F"/>
                </a:solidFill>
              </a:rPr>
              <a:t>:ia ymmärtääksesi tärkeimmät asiat kohderymän motivaatioista. </a:t>
            </a:r>
            <a:endParaRPr>
              <a:solidFill>
                <a:srgbClr val="3F3F3F"/>
              </a:solidFill>
            </a:endParaRPr>
          </a:p>
          <a:p>
            <a:pPr indent="-152400" lvl="0" marL="0" rtl="0" algn="l">
              <a:lnSpc>
                <a:spcPct val="90000"/>
              </a:lnSpc>
              <a:spcBef>
                <a:spcPts val="0"/>
              </a:spcBef>
              <a:spcAft>
                <a:spcPts val="0"/>
              </a:spcAft>
              <a:buSzPts val="2400"/>
              <a:buChar char="•"/>
            </a:pPr>
            <a:r>
              <a:rPr lang="en-IE">
                <a:solidFill>
                  <a:srgbClr val="3F3F3F"/>
                </a:solidFill>
              </a:rPr>
              <a:t>Yritä </a:t>
            </a:r>
            <a:r>
              <a:rPr lang="en-IE" u="sng">
                <a:solidFill>
                  <a:srgbClr val="3F3F3F"/>
                </a:solidFill>
                <a:hlinkClick r:id="rId5">
                  <a:extLst>
                    <a:ext uri="{A12FA001-AC4F-418D-AE19-62706E023703}">
                      <ahyp:hlinkClr val="tx"/>
                    </a:ext>
                  </a:extLst>
                </a:hlinkClick>
              </a:rPr>
              <a:t> </a:t>
            </a:r>
            <a:r>
              <a:rPr lang="en-IE"/>
              <a:t>luoda </a:t>
            </a:r>
            <a:r>
              <a:rPr lang="en-IE">
                <a:solidFill>
                  <a:srgbClr val="3F3F3F"/>
                </a:solidFill>
              </a:rPr>
              <a:t>the </a:t>
            </a:r>
            <a:r>
              <a:rPr lang="en-IE" u="sng">
                <a:solidFill>
                  <a:srgbClr val="3F3F3F"/>
                </a:solidFill>
                <a:hlinkClick r:id="rId6">
                  <a:extLst>
                    <a:ext uri="{A12FA001-AC4F-418D-AE19-62706E023703}">
                      <ahyp:hlinkClr val="tx"/>
                    </a:ext>
                  </a:extLst>
                </a:hlinkClick>
              </a:rPr>
              <a:t>Customer Discovery Canvas</a:t>
            </a:r>
            <a:r>
              <a:rPr lang="en-IE"/>
              <a:t> :lla yhteinen käsitys asiakkaiden toiveista ja prioriteeteista mahdollisuuksien tunnistamiseksi ja seuraavien vaiheiden määrittämiseksi</a:t>
            </a:r>
            <a:r>
              <a:rPr lang="en-IE">
                <a:solidFill>
                  <a:srgbClr val="3F3F3F"/>
                </a:solidFill>
              </a:rPr>
              <a:t>.</a:t>
            </a:r>
            <a:endParaRPr/>
          </a:p>
        </p:txBody>
      </p:sp>
      <p:sp>
        <p:nvSpPr>
          <p:cNvPr id="572" name="Google Shape;572;p24"/>
          <p:cNvSpPr txBox="1"/>
          <p:nvPr>
            <p:ph idx="2" type="body"/>
          </p:nvPr>
        </p:nvSpPr>
        <p:spPr>
          <a:xfrm>
            <a:off x="485575" y="114300"/>
            <a:ext cx="11493600" cy="512400"/>
          </a:xfrm>
          <a:prstGeom prst="rect">
            <a:avLst/>
          </a:prstGeom>
          <a:noFill/>
          <a:ln>
            <a:noFill/>
          </a:ln>
        </p:spPr>
        <p:txBody>
          <a:bodyPr anchorCtr="0" anchor="t" bIns="45700" lIns="91425" spcFirstLastPara="1" rIns="91425" wrap="square" tIns="45700">
            <a:noAutofit/>
          </a:bodyPr>
          <a:lstStyle/>
          <a:p>
            <a:pPr indent="-742950" lvl="0" marL="742950" rtl="0" algn="l">
              <a:lnSpc>
                <a:spcPct val="90000"/>
              </a:lnSpc>
              <a:spcBef>
                <a:spcPts val="0"/>
              </a:spcBef>
              <a:spcAft>
                <a:spcPts val="0"/>
              </a:spcAft>
              <a:buClr>
                <a:srgbClr val="009FD8"/>
              </a:buClr>
              <a:buSzPts val="3600"/>
              <a:buFont typeface="Calibri"/>
              <a:buAutoNum type="arabicPeriod"/>
            </a:pPr>
            <a:r>
              <a:rPr b="1" lang="en-IE">
                <a:solidFill>
                  <a:srgbClr val="009FD8"/>
                </a:solidFill>
              </a:rPr>
              <a:t>Lisää työkaluja ja harjoituksia</a:t>
            </a:r>
            <a:r>
              <a:rPr b="1" lang="en-IE">
                <a:solidFill>
                  <a:srgbClr val="009FD8"/>
                </a:solidFill>
              </a:rPr>
              <a:t> Empathy Map Canvas </a:t>
            </a:r>
            <a:endParaRPr/>
          </a:p>
        </p:txBody>
      </p:sp>
      <p:pic>
        <p:nvPicPr>
          <p:cNvPr id="573" name="Google Shape;573;p24">
            <a:hlinkClick r:id="rId7"/>
          </p:cNvPr>
          <p:cNvPicPr preferRelativeResize="0"/>
          <p:nvPr/>
        </p:nvPicPr>
        <p:blipFill rotWithShape="1">
          <a:blip r:embed="rId8">
            <a:alphaModFix/>
          </a:blip>
          <a:srcRect b="0" l="0" r="0" t="0"/>
          <a:stretch/>
        </p:blipFill>
        <p:spPr>
          <a:xfrm>
            <a:off x="7813142" y="1234859"/>
            <a:ext cx="4282896" cy="491466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25"/>
          <p:cNvSpPr txBox="1"/>
          <p:nvPr>
            <p:ph idx="1" type="body"/>
          </p:nvPr>
        </p:nvSpPr>
        <p:spPr>
          <a:xfrm>
            <a:off x="7921775" y="174777"/>
            <a:ext cx="3870900" cy="2252400"/>
          </a:xfrm>
          <a:prstGeom prst="rect">
            <a:avLst/>
          </a:prstGeom>
          <a:noFill/>
          <a:ln>
            <a:noFill/>
          </a:ln>
        </p:spPr>
        <p:txBody>
          <a:bodyPr anchorCtr="0" anchor="t" bIns="45700" lIns="91425" spcFirstLastPara="1" rIns="91425" wrap="square" tIns="45700">
            <a:noAutofit/>
          </a:bodyPr>
          <a:lstStyle/>
          <a:p>
            <a:pPr indent="0" lvl="0" marL="0" rtl="0" algn="r">
              <a:lnSpc>
                <a:spcPct val="90000"/>
              </a:lnSpc>
              <a:spcBef>
                <a:spcPts val="0"/>
              </a:spcBef>
              <a:spcAft>
                <a:spcPts val="0"/>
              </a:spcAft>
              <a:buClr>
                <a:schemeClr val="lt1"/>
              </a:buClr>
              <a:buSzPts val="3200"/>
              <a:buNone/>
            </a:pPr>
            <a:r>
              <a:rPr b="1" lang="en-IE" sz="2900"/>
              <a:t>Todelliset sosiaalisen toiminnan sankarit asettavat empatian etusijalle</a:t>
            </a:r>
            <a:endParaRPr sz="3300"/>
          </a:p>
          <a:p>
            <a:pPr indent="0" lvl="0" marL="0" rtl="0" algn="r">
              <a:lnSpc>
                <a:spcPct val="90000"/>
              </a:lnSpc>
              <a:spcBef>
                <a:spcPts val="1000"/>
              </a:spcBef>
              <a:spcAft>
                <a:spcPts val="0"/>
              </a:spcAft>
              <a:buClr>
                <a:schemeClr val="lt1"/>
              </a:buClr>
              <a:buSzPts val="3200"/>
              <a:buNone/>
            </a:pPr>
            <a:r>
              <a:rPr b="1" lang="en-IE" sz="3200"/>
              <a:t>WEvolution</a:t>
            </a:r>
            <a:endParaRPr/>
          </a:p>
        </p:txBody>
      </p:sp>
      <p:sp>
        <p:nvSpPr>
          <p:cNvPr id="579" name="Google Shape;579;p25"/>
          <p:cNvSpPr txBox="1"/>
          <p:nvPr>
            <p:ph idx="2" type="body"/>
          </p:nvPr>
        </p:nvSpPr>
        <p:spPr>
          <a:xfrm>
            <a:off x="7123300" y="2498945"/>
            <a:ext cx="4866300" cy="4090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400"/>
              <a:buNone/>
            </a:pPr>
            <a:r>
              <a:rPr b="0" i="0" lang="en-IE" sz="2400" u="sng">
                <a:solidFill>
                  <a:schemeClr val="hlink"/>
                </a:solidFill>
                <a:latin typeface="Arial"/>
                <a:ea typeface="Arial"/>
                <a:cs typeface="Arial"/>
                <a:sym typeface="Arial"/>
                <a:hlinkClick r:id="rId3"/>
              </a:rPr>
              <a:t>WEvolution</a:t>
            </a:r>
            <a:r>
              <a:rPr b="0" i="0" lang="en-IE" sz="2400">
                <a:latin typeface="Arial"/>
                <a:ea typeface="Arial"/>
                <a:cs typeface="Arial"/>
                <a:sym typeface="Arial"/>
              </a:rPr>
              <a:t>, </a:t>
            </a:r>
            <a:r>
              <a:rPr lang="en-IE">
                <a:latin typeface="Arial"/>
                <a:ea typeface="Arial"/>
                <a:cs typeface="Arial"/>
                <a:sym typeface="Arial"/>
              </a:rPr>
              <a:t>innoittavan Eleanor Campbellin johdolla, joka edistää omavaraisia ryhmiä. Nämä pienet, itsestään aloittavat ryhmät</a:t>
            </a:r>
            <a:endParaRPr>
              <a:latin typeface="Arial"/>
              <a:ea typeface="Arial"/>
              <a:cs typeface="Arial"/>
              <a:sym typeface="Arial"/>
            </a:endParaRPr>
          </a:p>
          <a:p>
            <a:pPr indent="0" lvl="0" marL="0" rtl="0" algn="l">
              <a:lnSpc>
                <a:spcPct val="90000"/>
              </a:lnSpc>
              <a:spcBef>
                <a:spcPts val="0"/>
              </a:spcBef>
              <a:spcAft>
                <a:spcPts val="0"/>
              </a:spcAft>
              <a:buClr>
                <a:schemeClr val="dk1"/>
              </a:buClr>
              <a:buSzPts val="1100"/>
              <a:buFont typeface="Arial"/>
              <a:buNone/>
            </a:pPr>
            <a:r>
              <a:rPr lang="en-IE">
                <a:latin typeface="Arial"/>
                <a:ea typeface="Arial"/>
                <a:cs typeface="Arial"/>
                <a:sym typeface="Arial"/>
              </a:rPr>
              <a:t>tuo yhteen 6–10 naista </a:t>
            </a:r>
            <a:r>
              <a:rPr lang="en-IE">
                <a:latin typeface="Arial"/>
                <a:ea typeface="Arial"/>
                <a:cs typeface="Arial"/>
                <a:sym typeface="Arial"/>
              </a:rPr>
              <a:t>v</a:t>
            </a:r>
            <a:r>
              <a:rPr lang="en-IE">
                <a:latin typeface="Arial"/>
                <a:ea typeface="Arial"/>
                <a:cs typeface="Arial"/>
                <a:sym typeface="Arial"/>
              </a:rPr>
              <a:t>iikoittain, jotka säästäävät rahaa noin 2 euroa viikossa  yhteisölle ja käyttvät sitä perustaakseen pienyrityksen (käsityö,</a:t>
            </a:r>
            <a:endParaRPr>
              <a:latin typeface="Arial"/>
              <a:ea typeface="Arial"/>
              <a:cs typeface="Arial"/>
              <a:sym typeface="Arial"/>
            </a:endParaRPr>
          </a:p>
          <a:p>
            <a:pPr indent="0" lvl="0" marL="0" rtl="0" algn="l">
              <a:lnSpc>
                <a:spcPct val="90000"/>
              </a:lnSpc>
              <a:spcBef>
                <a:spcPts val="0"/>
              </a:spcBef>
              <a:spcAft>
                <a:spcPts val="0"/>
              </a:spcAft>
              <a:buClr>
                <a:schemeClr val="dk1"/>
              </a:buClr>
              <a:buSzPts val="1100"/>
              <a:buFont typeface="Arial"/>
              <a:buNone/>
            </a:pPr>
            <a:r>
              <a:rPr lang="en-IE">
                <a:latin typeface="Arial"/>
                <a:ea typeface="Arial"/>
                <a:cs typeface="Arial"/>
                <a:sym typeface="Arial"/>
              </a:rPr>
              <a:t>ruoanlaitto, puhdistus jne.).</a:t>
            </a:r>
            <a:endParaRPr>
              <a:latin typeface="Arial"/>
              <a:ea typeface="Arial"/>
              <a:cs typeface="Arial"/>
              <a:sym typeface="Arial"/>
            </a:endParaRPr>
          </a:p>
          <a:p>
            <a:pPr indent="0" lvl="0" marL="0" rtl="0" algn="l">
              <a:lnSpc>
                <a:spcPct val="90000"/>
              </a:lnSpc>
              <a:spcBef>
                <a:spcPts val="0"/>
              </a:spcBef>
              <a:spcAft>
                <a:spcPts val="0"/>
              </a:spcAft>
              <a:buClr>
                <a:schemeClr val="lt1"/>
              </a:buClr>
              <a:buSzPts val="2400"/>
              <a:buNone/>
            </a:pPr>
            <a:r>
              <a:rPr lang="en-IE">
                <a:latin typeface="Arial"/>
                <a:ea typeface="Arial"/>
                <a:cs typeface="Arial"/>
                <a:sym typeface="Arial"/>
              </a:rPr>
              <a:t>Täällä naiset löytävät </a:t>
            </a:r>
            <a:r>
              <a:rPr lang="en-IE">
                <a:latin typeface="Arial"/>
                <a:ea typeface="Arial"/>
                <a:cs typeface="Arial"/>
                <a:sym typeface="Arial"/>
              </a:rPr>
              <a:t>yhteisön</a:t>
            </a:r>
            <a:r>
              <a:rPr lang="en-IE">
                <a:latin typeface="Arial"/>
                <a:ea typeface="Arial"/>
                <a:cs typeface="Arial"/>
                <a:sym typeface="Arial"/>
              </a:rPr>
              <a:t> ja tuen ja luovat reitin ansaita rahaa.</a:t>
            </a:r>
            <a:r>
              <a:rPr b="0" i="0" lang="en-IE" sz="2400">
                <a:latin typeface="Arial"/>
                <a:ea typeface="Arial"/>
                <a:cs typeface="Arial"/>
                <a:sym typeface="Arial"/>
              </a:rPr>
              <a:t>.</a:t>
            </a:r>
            <a:endParaRPr/>
          </a:p>
          <a:p>
            <a:pPr indent="0" lvl="0" marL="0" rtl="0" algn="r">
              <a:lnSpc>
                <a:spcPct val="90000"/>
              </a:lnSpc>
              <a:spcBef>
                <a:spcPts val="1000"/>
              </a:spcBef>
              <a:spcAft>
                <a:spcPts val="0"/>
              </a:spcAft>
              <a:buClr>
                <a:schemeClr val="lt1"/>
              </a:buClr>
              <a:buSzPts val="2400"/>
              <a:buNone/>
            </a:pPr>
            <a:r>
              <a:t/>
            </a:r>
            <a:endParaRPr/>
          </a:p>
        </p:txBody>
      </p:sp>
      <p:sp>
        <p:nvSpPr>
          <p:cNvPr id="580" name="Google Shape;580;p25"/>
          <p:cNvSpPr txBox="1"/>
          <p:nvPr>
            <p:ph idx="3" type="body"/>
          </p:nvPr>
        </p:nvSpPr>
        <p:spPr>
          <a:xfrm>
            <a:off x="3253706" y="5203282"/>
            <a:ext cx="785400" cy="105690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r">
              <a:lnSpc>
                <a:spcPct val="90000"/>
              </a:lnSpc>
              <a:spcBef>
                <a:spcPts val="0"/>
              </a:spcBef>
              <a:spcAft>
                <a:spcPts val="0"/>
              </a:spcAft>
              <a:buClr>
                <a:schemeClr val="lt1"/>
              </a:buClr>
              <a:buSzPct val="100000"/>
              <a:buNone/>
            </a:pPr>
            <a:r>
              <a:t/>
            </a:r>
            <a:endParaRPr/>
          </a:p>
        </p:txBody>
      </p:sp>
      <p:sp>
        <p:nvSpPr>
          <p:cNvPr id="581" name="Google Shape;581;p25"/>
          <p:cNvSpPr txBox="1"/>
          <p:nvPr>
            <p:ph idx="4" type="body"/>
          </p:nvPr>
        </p:nvSpPr>
        <p:spPr>
          <a:xfrm>
            <a:off x="891120" y="1626999"/>
            <a:ext cx="4154700" cy="4193100"/>
          </a:xfrm>
          <a:prstGeom prst="rect">
            <a:avLst/>
          </a:prstGeom>
          <a:noFill/>
          <a:ln>
            <a:noFill/>
          </a:ln>
        </p:spPr>
        <p:txBody>
          <a:bodyPr anchorCtr="0" anchor="ctr" bIns="45700" lIns="91425" spcFirstLastPara="1" rIns="91425" wrap="square" tIns="45700">
            <a:normAutofit lnSpcReduction="10000"/>
          </a:bodyPr>
          <a:lstStyle/>
          <a:p>
            <a:pPr indent="0" lvl="0" marL="0" rtl="0" algn="ctr">
              <a:lnSpc>
                <a:spcPct val="90000"/>
              </a:lnSpc>
              <a:spcBef>
                <a:spcPts val="0"/>
              </a:spcBef>
              <a:spcAft>
                <a:spcPts val="0"/>
              </a:spcAft>
              <a:buClr>
                <a:srgbClr val="262626"/>
              </a:buClr>
              <a:buSzPts val="2800"/>
              <a:buNone/>
            </a:pPr>
            <a:r>
              <a:rPr b="0" lang="en-IE" sz="2800">
                <a:solidFill>
                  <a:srgbClr val="262626"/>
                </a:solidFill>
              </a:rPr>
              <a:t>Eleanor </a:t>
            </a:r>
            <a:r>
              <a:rPr lang="en-IE" sz="2800">
                <a:solidFill>
                  <a:srgbClr val="262626"/>
                </a:solidFill>
              </a:rPr>
              <a:t>kertoo</a:t>
            </a:r>
            <a:r>
              <a:rPr b="0" lang="en-IE" sz="2800">
                <a:solidFill>
                  <a:srgbClr val="262626"/>
                </a:solidFill>
              </a:rPr>
              <a:t> </a:t>
            </a:r>
            <a:r>
              <a:rPr b="0" lang="en-IE" sz="2800" u="sng">
                <a:solidFill>
                  <a:srgbClr val="262626"/>
                </a:solidFill>
                <a:hlinkClick r:id="rId4">
                  <a:extLst>
                    <a:ext uri="{A12FA001-AC4F-418D-AE19-62706E023703}">
                      <ahyp:hlinkClr val="tx"/>
                    </a:ext>
                  </a:extLst>
                </a:hlinkClick>
              </a:rPr>
              <a:t>love affair started </a:t>
            </a:r>
            <a:r>
              <a:rPr b="0" lang="en-IE" sz="2800">
                <a:solidFill>
                  <a:srgbClr val="262626"/>
                </a:solidFill>
              </a:rPr>
              <a:t>for Wevolution vuonna 2016. </a:t>
            </a:r>
            <a:r>
              <a:rPr lang="en-IE" sz="2800">
                <a:solidFill>
                  <a:srgbClr val="262626"/>
                </a:solidFill>
              </a:rPr>
              <a:t>Sosiaalisen innovaation malli on hämmästyttävä, ja se on parantanut elämää 8 miljoonalle naiselle ympäri maailmaa, jotka ovat liittyneet mukaan.</a:t>
            </a:r>
            <a:endParaRPr/>
          </a:p>
          <a:p>
            <a:pPr indent="0" lvl="0" marL="0" rtl="0" algn="ctr">
              <a:lnSpc>
                <a:spcPct val="90000"/>
              </a:lnSpc>
              <a:spcBef>
                <a:spcPts val="1000"/>
              </a:spcBef>
              <a:spcAft>
                <a:spcPts val="0"/>
              </a:spcAft>
              <a:buClr>
                <a:schemeClr val="lt1"/>
              </a:buClr>
              <a:buSzPts val="2800"/>
              <a:buNone/>
            </a:pPr>
            <a:r>
              <a:t/>
            </a:r>
            <a:endParaRPr b="0" sz="2800">
              <a:solidFill>
                <a:srgbClr val="262626"/>
              </a:solidFill>
            </a:endParaRPr>
          </a:p>
          <a:p>
            <a:pPr indent="0" lvl="0" marL="0" rtl="0" algn="ctr">
              <a:lnSpc>
                <a:spcPct val="90000"/>
              </a:lnSpc>
              <a:spcBef>
                <a:spcPts val="1000"/>
              </a:spcBef>
              <a:spcAft>
                <a:spcPts val="0"/>
              </a:spcAft>
              <a:buClr>
                <a:schemeClr val="lt1"/>
              </a:buClr>
              <a:buSzPts val="2800"/>
              <a:buNone/>
            </a:pPr>
            <a:r>
              <a:t/>
            </a:r>
            <a:endParaRPr sz="2800">
              <a:solidFill>
                <a:srgbClr val="262626"/>
              </a:solidFill>
            </a:endParaRPr>
          </a:p>
        </p:txBody>
      </p:sp>
      <p:sp>
        <p:nvSpPr>
          <p:cNvPr id="582" name="Google Shape;582;p25"/>
          <p:cNvSpPr txBox="1"/>
          <p:nvPr>
            <p:ph idx="5" type="body"/>
          </p:nvPr>
        </p:nvSpPr>
        <p:spPr>
          <a:xfrm>
            <a:off x="-74250" y="433592"/>
            <a:ext cx="2613300" cy="1797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chemeClr val="lt1"/>
              </a:buClr>
              <a:buSzPct val="100000"/>
              <a:buNone/>
            </a:pPr>
            <a:r>
              <a:t/>
            </a:r>
            <a:endParaRPr/>
          </a:p>
        </p:txBody>
      </p:sp>
      <p:pic>
        <p:nvPicPr>
          <p:cNvPr descr="Team WEvo - WEvolution - Turning Communities Around" id="583" name="Google Shape;583;p25"/>
          <p:cNvPicPr preferRelativeResize="0"/>
          <p:nvPr/>
        </p:nvPicPr>
        <p:blipFill rotWithShape="1">
          <a:blip r:embed="rId5">
            <a:alphaModFix/>
          </a:blip>
          <a:srcRect b="0" l="0" r="0" t="0"/>
          <a:stretch/>
        </p:blipFill>
        <p:spPr>
          <a:xfrm>
            <a:off x="5045831" y="-2"/>
            <a:ext cx="2885700" cy="2885700"/>
          </a:xfrm>
          <a:prstGeom prst="teardrop">
            <a:avLst>
              <a:gd fmla="val 100000" name="adj"/>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26"/>
          <p:cNvSpPr txBox="1"/>
          <p:nvPr>
            <p:ph idx="1" type="body"/>
          </p:nvPr>
        </p:nvSpPr>
        <p:spPr>
          <a:xfrm>
            <a:off x="3803865" y="119346"/>
            <a:ext cx="7540362" cy="5206518"/>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rgbClr val="E61F47"/>
              </a:buClr>
              <a:buSzPts val="2400"/>
              <a:buNone/>
            </a:pPr>
            <a:r>
              <a:rPr b="0" i="0" lang="en-IE" sz="2400" u="sng">
                <a:solidFill>
                  <a:srgbClr val="E61F47"/>
                </a:solidFill>
                <a:latin typeface="Arial"/>
                <a:ea typeface="Arial"/>
                <a:cs typeface="Arial"/>
                <a:sym typeface="Arial"/>
                <a:hlinkClick r:id="rId3">
                  <a:extLst>
                    <a:ext uri="{A12FA001-AC4F-418D-AE19-62706E023703}">
                      <ahyp:hlinkClr val="tx"/>
                    </a:ext>
                  </a:extLst>
                </a:hlinkClick>
              </a:rPr>
              <a:t>Shared Lives Plus</a:t>
            </a:r>
            <a:r>
              <a:rPr lang="en-IE" u="sng">
                <a:solidFill>
                  <a:srgbClr val="231F20"/>
                </a:solidFill>
                <a:latin typeface="Arial"/>
                <a:ea typeface="Arial"/>
                <a:cs typeface="Arial"/>
                <a:sym typeface="Arial"/>
              </a:rPr>
              <a:t> </a:t>
            </a:r>
            <a:r>
              <a:rPr lang="en-IE">
                <a:solidFill>
                  <a:srgbClr val="231F20"/>
                </a:solidFill>
                <a:latin typeface="Arial"/>
                <a:ea typeface="Arial"/>
                <a:cs typeface="Arial"/>
                <a:sym typeface="Arial"/>
              </a:rPr>
              <a:t>tukee aikuisia, joilla on erilaisia tarpeita, kuten oppimisvaikeuksia tai dementiaa, elämään perheen sijasta kotihoidossa. Tämä malli säästää valtiota miljoonia vuosittain, mutta mikä tärkeintä,he, jotka menevät asumaan johonkin 12 000 perheestä, kertovat paljon paremmista tuloksista - kuten turvallisuudesta ja ystävien hankkimisesta.</a:t>
            </a:r>
            <a:endParaRPr/>
          </a:p>
          <a:p>
            <a:pPr indent="0" lvl="0" marL="0" rtl="0" algn="l">
              <a:lnSpc>
                <a:spcPct val="80000"/>
              </a:lnSpc>
              <a:spcBef>
                <a:spcPts val="0"/>
              </a:spcBef>
              <a:spcAft>
                <a:spcPts val="0"/>
              </a:spcAft>
              <a:buClr>
                <a:srgbClr val="E61F47"/>
              </a:buClr>
              <a:buSzPts val="2400"/>
              <a:buNone/>
            </a:pPr>
            <a:r>
              <a:rPr b="0" i="0" lang="en-IE" sz="2400" u="sng">
                <a:solidFill>
                  <a:srgbClr val="E61F47"/>
                </a:solidFill>
                <a:latin typeface="Arial"/>
                <a:ea typeface="Arial"/>
                <a:cs typeface="Arial"/>
                <a:sym typeface="Arial"/>
                <a:hlinkClick r:id="rId4">
                  <a:extLst>
                    <a:ext uri="{A12FA001-AC4F-418D-AE19-62706E023703}">
                      <ahyp:hlinkClr val="tx"/>
                    </a:ext>
                  </a:extLst>
                </a:hlinkClick>
              </a:rPr>
              <a:t>GoodSAM</a:t>
            </a:r>
            <a:r>
              <a:rPr b="0" i="0" lang="en-IE" sz="2400">
                <a:solidFill>
                  <a:srgbClr val="231F20"/>
                </a:solidFill>
                <a:latin typeface="Arial"/>
                <a:ea typeface="Arial"/>
                <a:cs typeface="Arial"/>
                <a:sym typeface="Arial"/>
              </a:rPr>
              <a:t>, </a:t>
            </a:r>
            <a:r>
              <a:rPr lang="en-IE">
                <a:solidFill>
                  <a:srgbClr val="231F20"/>
                </a:solidFill>
                <a:latin typeface="Arial"/>
                <a:ea typeface="Arial"/>
                <a:cs typeface="Arial"/>
                <a:sym typeface="Arial"/>
              </a:rPr>
              <a:t>sovellus, joka hälyttää lähellä olevia vapaaehtoisia antamaan ensiapua hätätilanteissa ambulanssin miehistön ohella.Vapaaehtoiset voivat käynnistää elvytyksen odottaessaan ambulanssia paikalle, samoin kuin välittää videon syötteitä kohtauksesta takaisin 999-lähetysvalvomoon.1,3 miljoonaa  </a:t>
            </a:r>
            <a:r>
              <a:rPr lang="en-IE">
                <a:solidFill>
                  <a:srgbClr val="231F20"/>
                </a:solidFill>
                <a:latin typeface="Arial"/>
                <a:ea typeface="Arial"/>
                <a:cs typeface="Arial"/>
                <a:sym typeface="Arial"/>
              </a:rPr>
              <a:t> vapaaehtoista </a:t>
            </a:r>
            <a:r>
              <a:rPr lang="en-IE">
                <a:solidFill>
                  <a:srgbClr val="231F20"/>
                </a:solidFill>
                <a:latin typeface="Arial"/>
                <a:ea typeface="Arial"/>
                <a:cs typeface="Arial"/>
                <a:sym typeface="Arial"/>
              </a:rPr>
              <a:t>käyttää nyt aikaa foorumilla, mikä tarkoittaa henkien pelastamista joka viikko, ja me kannustimme hallitusta käyttämään sitä </a:t>
            </a:r>
            <a:r>
              <a:rPr b="0" i="0" lang="en-IE" sz="2400">
                <a:solidFill>
                  <a:srgbClr val="231F20"/>
                </a:solidFill>
                <a:latin typeface="Arial"/>
                <a:ea typeface="Arial"/>
                <a:cs typeface="Arial"/>
                <a:sym typeface="Arial"/>
              </a:rPr>
              <a:t> </a:t>
            </a:r>
            <a:r>
              <a:rPr b="0" i="0" lang="en-IE" sz="2400" u="sng">
                <a:solidFill>
                  <a:srgbClr val="E61F47"/>
                </a:solidFill>
                <a:latin typeface="Arial"/>
                <a:ea typeface="Arial"/>
                <a:cs typeface="Arial"/>
                <a:sym typeface="Arial"/>
                <a:hlinkClick r:id="rId5">
                  <a:extLst>
                    <a:ext uri="{A12FA001-AC4F-418D-AE19-62706E023703}">
                      <ahyp:hlinkClr val="tx"/>
                    </a:ext>
                  </a:extLst>
                </a:hlinkClick>
              </a:rPr>
              <a:t>750,000 COVID-19 volunteers</a:t>
            </a:r>
            <a:r>
              <a:rPr b="0" i="0" lang="en-IE" sz="2400">
                <a:solidFill>
                  <a:srgbClr val="231F20"/>
                </a:solidFill>
                <a:latin typeface="Arial"/>
                <a:ea typeface="Arial"/>
                <a:cs typeface="Arial"/>
                <a:sym typeface="Arial"/>
              </a:rPr>
              <a:t>.</a:t>
            </a:r>
            <a:endParaRPr/>
          </a:p>
          <a:p>
            <a:pPr indent="0" lvl="0" marL="0" rtl="0" algn="l">
              <a:lnSpc>
                <a:spcPct val="80000"/>
              </a:lnSpc>
              <a:spcBef>
                <a:spcPts val="0"/>
              </a:spcBef>
              <a:spcAft>
                <a:spcPts val="0"/>
              </a:spcAft>
              <a:buClr>
                <a:srgbClr val="231F20"/>
              </a:buClr>
              <a:buSzPts val="2400"/>
              <a:buNone/>
            </a:pPr>
            <a:r>
              <a:rPr b="0" i="0" lang="en-IE" sz="2400">
                <a:solidFill>
                  <a:srgbClr val="231F20"/>
                </a:solidFill>
                <a:latin typeface="Arial"/>
                <a:ea typeface="Arial"/>
                <a:cs typeface="Arial"/>
                <a:sym typeface="Arial"/>
              </a:rPr>
              <a:t>The </a:t>
            </a:r>
            <a:r>
              <a:rPr b="0" i="0" lang="en-IE" sz="2400" u="sng">
                <a:solidFill>
                  <a:srgbClr val="E61F47"/>
                </a:solidFill>
                <a:latin typeface="Arial"/>
                <a:ea typeface="Arial"/>
                <a:cs typeface="Arial"/>
                <a:sym typeface="Arial"/>
                <a:hlinkClick r:id="rId6">
                  <a:extLst>
                    <a:ext uri="{A12FA001-AC4F-418D-AE19-62706E023703}">
                      <ahyp:hlinkClr val="tx"/>
                    </a:ext>
                  </a:extLst>
                </a:hlinkClick>
              </a:rPr>
              <a:t>Covid Tech Handbook</a:t>
            </a:r>
            <a:r>
              <a:rPr b="0" i="0" lang="en-IE" sz="2400">
                <a:solidFill>
                  <a:srgbClr val="231F20"/>
                </a:solidFill>
                <a:latin typeface="Arial"/>
                <a:ea typeface="Arial"/>
                <a:cs typeface="Arial"/>
                <a:sym typeface="Arial"/>
              </a:rPr>
              <a:t>, </a:t>
            </a:r>
            <a:r>
              <a:rPr b="0" i="0" lang="en-IE" sz="2400" u="sng">
                <a:solidFill>
                  <a:srgbClr val="E61F47"/>
                </a:solidFill>
                <a:latin typeface="Arial"/>
                <a:ea typeface="Arial"/>
                <a:cs typeface="Arial"/>
                <a:sym typeface="Arial"/>
                <a:hlinkClick r:id="rId7">
                  <a:extLst>
                    <a:ext uri="{A12FA001-AC4F-418D-AE19-62706E023703}">
                      <ahyp:hlinkClr val="tx"/>
                    </a:ext>
                  </a:extLst>
                </a:hlinkClick>
              </a:rPr>
              <a:t>Connection Coalition</a:t>
            </a:r>
            <a:r>
              <a:rPr b="0" i="0" lang="en-IE" sz="2400">
                <a:solidFill>
                  <a:srgbClr val="231F20"/>
                </a:solidFill>
                <a:latin typeface="Arial"/>
                <a:ea typeface="Arial"/>
                <a:cs typeface="Arial"/>
                <a:sym typeface="Arial"/>
              </a:rPr>
              <a:t>, </a:t>
            </a:r>
            <a:r>
              <a:rPr b="0" i="0" lang="en-IE" sz="2400" u="sng">
                <a:solidFill>
                  <a:srgbClr val="E61F47"/>
                </a:solidFill>
                <a:latin typeface="Arial"/>
                <a:ea typeface="Arial"/>
                <a:cs typeface="Arial"/>
                <a:sym typeface="Arial"/>
                <a:hlinkClick r:id="rId8">
                  <a:extLst>
                    <a:ext uri="{A12FA001-AC4F-418D-AE19-62706E023703}">
                      <ahyp:hlinkClr val="tx"/>
                    </a:ext>
                  </a:extLst>
                </a:hlinkClick>
              </a:rPr>
              <a:t>Fareshare</a:t>
            </a:r>
            <a:r>
              <a:rPr b="0" i="0" lang="en-IE" sz="2400">
                <a:solidFill>
                  <a:srgbClr val="231F20"/>
                </a:solidFill>
                <a:latin typeface="Arial"/>
                <a:ea typeface="Arial"/>
                <a:cs typeface="Arial"/>
                <a:sym typeface="Arial"/>
              </a:rPr>
              <a:t>, </a:t>
            </a:r>
            <a:r>
              <a:rPr b="0" i="0" lang="en-IE" sz="2400" u="sng">
                <a:solidFill>
                  <a:srgbClr val="E61F47"/>
                </a:solidFill>
                <a:latin typeface="Arial"/>
                <a:ea typeface="Arial"/>
                <a:cs typeface="Arial"/>
                <a:sym typeface="Arial"/>
                <a:hlinkClick r:id="rId9">
                  <a:extLst>
                    <a:ext uri="{A12FA001-AC4F-418D-AE19-62706E023703}">
                      <ahyp:hlinkClr val="tx"/>
                    </a:ext>
                  </a:extLst>
                </a:hlinkClick>
              </a:rPr>
              <a:t>The Cares Family</a:t>
            </a:r>
            <a:r>
              <a:rPr b="0" i="0" lang="en-IE" sz="2400">
                <a:solidFill>
                  <a:srgbClr val="231F20"/>
                </a:solidFill>
                <a:latin typeface="Arial"/>
                <a:ea typeface="Arial"/>
                <a:cs typeface="Arial"/>
                <a:sym typeface="Arial"/>
              </a:rPr>
              <a:t> </a:t>
            </a:r>
            <a:r>
              <a:rPr lang="en-IE">
                <a:solidFill>
                  <a:srgbClr val="231F20"/>
                </a:solidFill>
                <a:latin typeface="Arial"/>
                <a:ea typeface="Arial"/>
                <a:cs typeface="Arial"/>
                <a:sym typeface="Arial"/>
              </a:rPr>
              <a:t>ja monet muut, jotka vastasivat nopeasti ensimmäisen COVID-19-aallon aikana tukemaan yhteisöjä suoraan ja varmistamaan, että parhaat ideat leviävät nopeasti.</a:t>
            </a:r>
            <a:endParaRPr/>
          </a:p>
          <a:p>
            <a:pPr indent="0" lvl="0" marL="0" rtl="0" algn="l">
              <a:lnSpc>
                <a:spcPct val="90000"/>
              </a:lnSpc>
              <a:spcBef>
                <a:spcPts val="1000"/>
              </a:spcBef>
              <a:spcAft>
                <a:spcPts val="0"/>
              </a:spcAft>
              <a:buClr>
                <a:schemeClr val="dk1"/>
              </a:buClr>
              <a:buSzPts val="2400"/>
              <a:buNone/>
            </a:pPr>
            <a:r>
              <a:t/>
            </a:r>
            <a:endParaRPr/>
          </a:p>
        </p:txBody>
      </p:sp>
      <p:sp>
        <p:nvSpPr>
          <p:cNvPr id="589" name="Google Shape;589;p26"/>
          <p:cNvSpPr txBox="1"/>
          <p:nvPr>
            <p:ph idx="2" type="body"/>
          </p:nvPr>
        </p:nvSpPr>
        <p:spPr>
          <a:xfrm>
            <a:off x="484428" y="653500"/>
            <a:ext cx="2852539" cy="5206518"/>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lt1"/>
              </a:buClr>
              <a:buSzPct val="100000"/>
              <a:buNone/>
            </a:pPr>
            <a:r>
              <a:rPr b="1" lang="en-IE">
                <a:latin typeface="Arial"/>
                <a:ea typeface="Arial"/>
                <a:cs typeface="Arial"/>
                <a:sym typeface="Arial"/>
              </a:rPr>
              <a:t>Lisää todellisia sosiaalisen toiminnan sankareita, joilla on empatia</a:t>
            </a:r>
            <a:r>
              <a:rPr b="1" lang="en-IE">
                <a:latin typeface="Arial"/>
                <a:ea typeface="Arial"/>
                <a:cs typeface="Arial"/>
                <a:sym typeface="Arial"/>
              </a:rPr>
              <a:t>a</a:t>
            </a:r>
            <a:r>
              <a:rPr b="1" lang="en-IE">
                <a:latin typeface="Arial"/>
                <a:ea typeface="Arial"/>
                <a:cs typeface="Arial"/>
                <a:sym typeface="Arial"/>
              </a:rPr>
              <a:t> ideoidensa keskiössä</a:t>
            </a:r>
            <a:endParaRPr/>
          </a:p>
          <a:p>
            <a:pPr indent="0" lvl="0" marL="0" rtl="0" algn="l">
              <a:lnSpc>
                <a:spcPct val="90000"/>
              </a:lnSpc>
              <a:spcBef>
                <a:spcPts val="1000"/>
              </a:spcBef>
              <a:spcAft>
                <a:spcPts val="0"/>
              </a:spcAft>
              <a:buClr>
                <a:schemeClr val="lt1"/>
              </a:buClr>
              <a:buSzPct val="100000"/>
              <a:buNone/>
            </a:pPr>
            <a:r>
              <a:t/>
            </a:r>
            <a:endParaRPr b="1">
              <a:latin typeface="Arial"/>
              <a:ea typeface="Arial"/>
              <a:cs typeface="Arial"/>
              <a:sym typeface="Arial"/>
            </a:endParaRPr>
          </a:p>
          <a:p>
            <a:pPr indent="0" lvl="0" marL="0" rtl="0" algn="l">
              <a:lnSpc>
                <a:spcPct val="90000"/>
              </a:lnSpc>
              <a:spcBef>
                <a:spcPts val="1000"/>
              </a:spcBef>
              <a:spcAft>
                <a:spcPts val="0"/>
              </a:spcAft>
              <a:buClr>
                <a:schemeClr val="lt1"/>
              </a:buClr>
              <a:buSzPct val="100000"/>
              <a:buNone/>
            </a:pPr>
            <a:r>
              <a:rPr b="1" lang="en-IE">
                <a:latin typeface="Arial"/>
                <a:ea typeface="Arial"/>
                <a:cs typeface="Arial"/>
                <a:sym typeface="Arial"/>
              </a:rPr>
              <a:t>COVID-19 </a:t>
            </a:r>
            <a:r>
              <a:rPr b="1" lang="en-IE">
                <a:latin typeface="Arial"/>
                <a:ea typeface="Arial"/>
                <a:cs typeface="Arial"/>
                <a:sym typeface="Arial"/>
              </a:rPr>
              <a:t>Vastaus- ideoita</a:t>
            </a:r>
            <a:endParaRPr b="1" i="0" sz="3600">
              <a:latin typeface="Arial"/>
              <a:ea typeface="Arial"/>
              <a:cs typeface="Arial"/>
              <a:sym typeface="Arial"/>
            </a:endParaRPr>
          </a:p>
          <a:p>
            <a:pPr indent="0" lvl="0" marL="0" rtl="0" algn="l">
              <a:lnSpc>
                <a:spcPct val="90000"/>
              </a:lnSpc>
              <a:spcBef>
                <a:spcPts val="1000"/>
              </a:spcBef>
              <a:spcAft>
                <a:spcPts val="0"/>
              </a:spcAft>
              <a:buClr>
                <a:schemeClr val="lt1"/>
              </a:buClr>
              <a:buSzPct val="100000"/>
              <a:buNone/>
            </a:pPr>
            <a:r>
              <a:t/>
            </a:r>
            <a:endParaRPr b="1"/>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27"/>
          <p:cNvSpPr txBox="1"/>
          <p:nvPr>
            <p:ph idx="2" type="body"/>
          </p:nvPr>
        </p:nvSpPr>
        <p:spPr>
          <a:xfrm>
            <a:off x="209668" y="297040"/>
            <a:ext cx="5755197" cy="122166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A6377D"/>
              </a:buClr>
              <a:buSzPts val="3600"/>
              <a:buNone/>
            </a:pPr>
            <a:r>
              <a:rPr lang="en-IE">
                <a:solidFill>
                  <a:srgbClr val="A6377D"/>
                </a:solidFill>
                <a:latin typeface="Corben"/>
                <a:ea typeface="Corben"/>
                <a:cs typeface="Corben"/>
                <a:sym typeface="Corben"/>
              </a:rPr>
              <a:t>ESIMERKKI </a:t>
            </a:r>
            <a:r>
              <a:rPr lang="en-IE" sz="3600">
                <a:solidFill>
                  <a:srgbClr val="A6377D"/>
                </a:solidFill>
                <a:latin typeface="Corben"/>
                <a:ea typeface="Corben"/>
                <a:cs typeface="Corben"/>
                <a:sym typeface="Corben"/>
              </a:rPr>
              <a:t>YDSI </a:t>
            </a:r>
            <a:endParaRPr b="1" sz="3600">
              <a:solidFill>
                <a:srgbClr val="A6377D"/>
              </a:solidFill>
              <a:latin typeface="Corben"/>
              <a:ea typeface="Corben"/>
              <a:cs typeface="Corben"/>
              <a:sym typeface="Corben"/>
            </a:endParaRPr>
          </a:p>
          <a:p>
            <a:pPr indent="0" lvl="0" marL="0" rtl="0" algn="l">
              <a:lnSpc>
                <a:spcPct val="90000"/>
              </a:lnSpc>
              <a:spcBef>
                <a:spcPts val="0"/>
              </a:spcBef>
              <a:spcAft>
                <a:spcPts val="0"/>
              </a:spcAft>
              <a:buClr>
                <a:srgbClr val="A6377D"/>
              </a:buClr>
              <a:buSzPts val="3600"/>
              <a:buNone/>
            </a:pPr>
            <a:r>
              <a:rPr b="1" lang="en-IE">
                <a:solidFill>
                  <a:srgbClr val="A6377D"/>
                </a:solidFill>
              </a:rPr>
              <a:t>Care Across</a:t>
            </a:r>
            <a:endParaRPr/>
          </a:p>
          <a:p>
            <a:pPr indent="0" lvl="0" marL="0" rtl="0" algn="l">
              <a:lnSpc>
                <a:spcPct val="90000"/>
              </a:lnSpc>
              <a:spcBef>
                <a:spcPts val="0"/>
              </a:spcBef>
              <a:spcAft>
                <a:spcPts val="0"/>
              </a:spcAft>
              <a:buClr>
                <a:srgbClr val="3F3F3F"/>
              </a:buClr>
              <a:buSzPts val="2400"/>
              <a:buNone/>
            </a:pPr>
            <a:r>
              <a:rPr lang="en-IE" sz="2400">
                <a:solidFill>
                  <a:srgbClr val="3F3F3F"/>
                </a:solidFill>
              </a:rPr>
              <a:t>Thanos Kosmidis, UK</a:t>
            </a:r>
            <a:endParaRPr/>
          </a:p>
          <a:p>
            <a:pPr indent="0" lvl="0" marL="0" rtl="0" algn="l">
              <a:lnSpc>
                <a:spcPct val="90000"/>
              </a:lnSpc>
              <a:spcBef>
                <a:spcPts val="0"/>
              </a:spcBef>
              <a:spcAft>
                <a:spcPts val="0"/>
              </a:spcAft>
              <a:buClr>
                <a:srgbClr val="009FD8"/>
              </a:buClr>
              <a:buSzPts val="2400"/>
              <a:buNone/>
            </a:pPr>
            <a:r>
              <a:rPr b="1" lang="en-IE" sz="2400">
                <a:solidFill>
                  <a:srgbClr val="009FD8"/>
                </a:solidFill>
              </a:rPr>
              <a:t>Digitaalinen terveys start-up, joka keskittyy</a:t>
            </a:r>
            <a:endParaRPr b="1" sz="2400">
              <a:solidFill>
                <a:srgbClr val="009FD8"/>
              </a:solidFill>
            </a:endParaRPr>
          </a:p>
          <a:p>
            <a:pPr indent="0" lvl="0" marL="0" rtl="0" algn="l">
              <a:lnSpc>
                <a:spcPct val="90000"/>
              </a:lnSpc>
              <a:spcBef>
                <a:spcPts val="0"/>
              </a:spcBef>
              <a:spcAft>
                <a:spcPts val="0"/>
              </a:spcAft>
              <a:buClr>
                <a:schemeClr val="dk1"/>
              </a:buClr>
              <a:buSzPts val="1100"/>
              <a:buFont typeface="Arial"/>
              <a:buNone/>
            </a:pPr>
            <a:r>
              <a:rPr b="1" lang="en-IE" sz="2400">
                <a:solidFill>
                  <a:srgbClr val="009FD8"/>
                </a:solidFill>
              </a:rPr>
              <a:t>syöpäpotilaiden hyvinvointiin</a:t>
            </a:r>
            <a:endParaRPr b="1" sz="2400">
              <a:solidFill>
                <a:srgbClr val="009FD8"/>
              </a:solidFill>
            </a:endParaRPr>
          </a:p>
          <a:p>
            <a:pPr indent="0" lvl="0" marL="0" rtl="0" algn="l">
              <a:lnSpc>
                <a:spcPct val="90000"/>
              </a:lnSpc>
              <a:spcBef>
                <a:spcPts val="0"/>
              </a:spcBef>
              <a:spcAft>
                <a:spcPts val="0"/>
              </a:spcAft>
              <a:buClr>
                <a:srgbClr val="009FD8"/>
              </a:buClr>
              <a:buSzPts val="2400"/>
              <a:buNone/>
            </a:pPr>
            <a:r>
              <a:t/>
            </a:r>
            <a:endParaRPr b="1" sz="2400">
              <a:solidFill>
                <a:srgbClr val="009FD8"/>
              </a:solidFill>
            </a:endParaRPr>
          </a:p>
        </p:txBody>
      </p:sp>
      <p:sp>
        <p:nvSpPr>
          <p:cNvPr id="595" name="Google Shape;595;p27"/>
          <p:cNvSpPr txBox="1"/>
          <p:nvPr>
            <p:ph idx="3" type="body"/>
          </p:nvPr>
        </p:nvSpPr>
        <p:spPr>
          <a:xfrm>
            <a:off x="10539390" y="5580118"/>
            <a:ext cx="785400" cy="105690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r">
              <a:lnSpc>
                <a:spcPct val="90000"/>
              </a:lnSpc>
              <a:spcBef>
                <a:spcPts val="0"/>
              </a:spcBef>
              <a:spcAft>
                <a:spcPts val="0"/>
              </a:spcAft>
              <a:buClr>
                <a:schemeClr val="lt1"/>
              </a:buClr>
              <a:buSzPct val="100000"/>
              <a:buNone/>
            </a:pPr>
            <a:r>
              <a:t/>
            </a:r>
            <a:endParaRPr/>
          </a:p>
        </p:txBody>
      </p:sp>
      <p:sp>
        <p:nvSpPr>
          <p:cNvPr id="596" name="Google Shape;596;p27"/>
          <p:cNvSpPr txBox="1"/>
          <p:nvPr>
            <p:ph idx="4" type="body"/>
          </p:nvPr>
        </p:nvSpPr>
        <p:spPr>
          <a:xfrm>
            <a:off x="6592990" y="1064367"/>
            <a:ext cx="4384800" cy="37158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2400"/>
              <a:buNone/>
            </a:pPr>
            <a:r>
              <a:rPr b="0" i="0" lang="en-IE" sz="2400"/>
              <a:t> </a:t>
            </a:r>
            <a:r>
              <a:rPr b="0" i="0" lang="en-IE" sz="2400" u="sng" strike="noStrike">
                <a:solidFill>
                  <a:schemeClr val="hlink"/>
                </a:solidFill>
                <a:hlinkClick r:id="rId3"/>
              </a:rPr>
              <a:t>Care Across</a:t>
            </a:r>
            <a:r>
              <a:rPr b="0" i="0" lang="en-IE" sz="2400"/>
              <a:t> </a:t>
            </a:r>
            <a:r>
              <a:rPr i="0" lang="en-IE" sz="2400"/>
              <a:t>on syöpään keskittyvä digitaalinen terveydenhuoltoalan yritys. Heidän visionsa on tarjota potilaille ja hoitajille parhaat keinot auttaa heitä taistelemaan syöpää vastaan sairaalan ulkopuolella diagnoosista pitkäaikaishoitoon. He tukevat syöpäsairaita ihmisiä luotettavan  tiedon, hyödyllisten työkalujen, psykologisen tuen ja asiantuntijaneuvonnan avulla.</a:t>
            </a:r>
            <a:endParaRPr sz="2400"/>
          </a:p>
        </p:txBody>
      </p:sp>
      <p:sp>
        <p:nvSpPr>
          <p:cNvPr id="597" name="Google Shape;597;p27"/>
          <p:cNvSpPr txBox="1"/>
          <p:nvPr>
            <p:ph idx="5" type="body"/>
          </p:nvPr>
        </p:nvSpPr>
        <p:spPr>
          <a:xfrm>
            <a:off x="5694425" y="117975"/>
            <a:ext cx="2613300" cy="3834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chemeClr val="lt1"/>
              </a:buClr>
              <a:buSzPct val="100000"/>
              <a:buNone/>
            </a:pPr>
            <a:r>
              <a:t/>
            </a:r>
            <a:endParaRPr/>
          </a:p>
        </p:txBody>
      </p:sp>
      <p:pic>
        <p:nvPicPr>
          <p:cNvPr descr="A person with a beard&#10;&#10;Description automatically generated with medium confidence" id="598" name="Google Shape;598;p27"/>
          <p:cNvPicPr preferRelativeResize="0"/>
          <p:nvPr/>
        </p:nvPicPr>
        <p:blipFill rotWithShape="1">
          <a:blip r:embed="rId4">
            <a:alphaModFix/>
          </a:blip>
          <a:srcRect b="0" l="0" r="0" t="0"/>
          <a:stretch/>
        </p:blipFill>
        <p:spPr>
          <a:xfrm>
            <a:off x="706052" y="2513078"/>
            <a:ext cx="4458983" cy="3715819"/>
          </a:xfrm>
          <a:prstGeom prst="teardrop">
            <a:avLst>
              <a:gd fmla="val 100000" name="adj"/>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28"/>
          <p:cNvSpPr txBox="1"/>
          <p:nvPr>
            <p:ph idx="1" type="body"/>
          </p:nvPr>
        </p:nvSpPr>
        <p:spPr>
          <a:xfrm>
            <a:off x="3758623" y="459275"/>
            <a:ext cx="8043517" cy="520651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389DAE"/>
              </a:buClr>
              <a:buSzPts val="2400"/>
              <a:buNone/>
            </a:pPr>
            <a:r>
              <a:rPr b="1" lang="en-IE">
                <a:solidFill>
                  <a:srgbClr val="389DAE"/>
                </a:solidFill>
              </a:rPr>
              <a:t>Q1</a:t>
            </a:r>
            <a:r>
              <a:rPr b="1" i="1" lang="en-IE">
                <a:solidFill>
                  <a:srgbClr val="389DAE"/>
                </a:solidFill>
              </a:rPr>
              <a:t> </a:t>
            </a:r>
            <a:r>
              <a:rPr i="1" lang="en-IE">
                <a:solidFill>
                  <a:srgbClr val="E48E02"/>
                </a:solidFill>
              </a:rPr>
              <a:t>Kuinka keksit idean?</a:t>
            </a:r>
            <a:endParaRPr/>
          </a:p>
          <a:p>
            <a:pPr indent="0" lvl="0" marL="0" rtl="0" algn="l">
              <a:lnSpc>
                <a:spcPct val="100000"/>
              </a:lnSpc>
              <a:spcBef>
                <a:spcPts val="0"/>
              </a:spcBef>
              <a:spcAft>
                <a:spcPts val="0"/>
              </a:spcAft>
              <a:buClr>
                <a:srgbClr val="666666"/>
              </a:buClr>
              <a:buSzPts val="2400"/>
              <a:buNone/>
            </a:pPr>
            <a:r>
              <a:rPr lang="en-IE">
                <a:solidFill>
                  <a:srgbClr val="666666"/>
                </a:solidFill>
              </a:rPr>
              <a:t>Tajusin, että syöpäpotilaiden tarpeisiin vastaamisessa on hyvin suuri aukko sekä luotettavan tiedon että tuen suhteen. Huomasin, kuinka potilaat etsivät yhä enemmän tietoa ja resursseja verkossa, ja heidän oli usein vaikea tunnistaa oikeita lähteitä. He joutuivat myös kohtaamaan suuria haasteita ymmärtääkseen materiaalin, jonka he löysivät. Me suoritimme</a:t>
            </a:r>
            <a:r>
              <a:rPr lang="en-IE">
                <a:solidFill>
                  <a:srgbClr val="666666"/>
                </a:solidFill>
              </a:rPr>
              <a:t> </a:t>
            </a:r>
            <a:r>
              <a:rPr lang="en-IE">
                <a:solidFill>
                  <a:srgbClr val="FDA81F"/>
                </a:solidFill>
              </a:rPr>
              <a:t>systematic analysis* </a:t>
            </a:r>
            <a:r>
              <a:rPr lang="en-IE">
                <a:solidFill>
                  <a:srgbClr val="666666"/>
                </a:solidFill>
              </a:rPr>
              <a:t>nykytilanteesta,  johon osallistuivat sekä asiantuntijat että tavalliset ihmiset. Tämän jälkeen pidettiin suuri määrä haastatteluja asiantuntijoiden ja potilaiden (ja potilaiden edustajien) kanssa, jotta käsiteet tarkentuisi.</a:t>
            </a:r>
            <a:endParaRPr/>
          </a:p>
          <a:p>
            <a:pPr indent="0" lvl="0" marL="0" rtl="0" algn="l">
              <a:lnSpc>
                <a:spcPct val="100000"/>
              </a:lnSpc>
              <a:spcBef>
                <a:spcPts val="0"/>
              </a:spcBef>
              <a:spcAft>
                <a:spcPts val="0"/>
              </a:spcAft>
              <a:buClr>
                <a:schemeClr val="dk1"/>
              </a:buClr>
              <a:buSzPts val="2400"/>
              <a:buNone/>
            </a:pPr>
            <a:r>
              <a:t/>
            </a:r>
            <a:endParaRPr>
              <a:solidFill>
                <a:srgbClr val="666666"/>
              </a:solidFill>
            </a:endParaRPr>
          </a:p>
          <a:p>
            <a:pPr indent="0" lvl="0" marL="0" rtl="0" algn="l">
              <a:lnSpc>
                <a:spcPct val="100000"/>
              </a:lnSpc>
              <a:spcBef>
                <a:spcPts val="0"/>
              </a:spcBef>
              <a:spcAft>
                <a:spcPts val="0"/>
              </a:spcAft>
              <a:buClr>
                <a:srgbClr val="FDA81F"/>
              </a:buClr>
              <a:buSzPts val="2400"/>
              <a:buNone/>
            </a:pPr>
            <a:r>
              <a:rPr lang="en-IE">
                <a:solidFill>
                  <a:srgbClr val="FDA81F"/>
                </a:solidFill>
              </a:rPr>
              <a:t>*Systematic Analysis </a:t>
            </a:r>
            <a:r>
              <a:rPr i="1" lang="en-IE">
                <a:solidFill>
                  <a:srgbClr val="666666"/>
                </a:solidFill>
              </a:rPr>
              <a:t>kokoaa kaiken saatavilla olevan tiedon tutkimalla ja käyttämällä selkeästi määriteltyjä keinoja saada vastauksia tiettyihin kysymyksiin.</a:t>
            </a:r>
            <a:endParaRPr/>
          </a:p>
        </p:txBody>
      </p:sp>
      <p:sp>
        <p:nvSpPr>
          <p:cNvPr id="604" name="Google Shape;604;p28"/>
          <p:cNvSpPr txBox="1"/>
          <p:nvPr>
            <p:ph idx="2" type="body"/>
          </p:nvPr>
        </p:nvSpPr>
        <p:spPr>
          <a:xfrm>
            <a:off x="327376" y="142875"/>
            <a:ext cx="3009600" cy="6286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3F3F3F"/>
              </a:buClr>
              <a:buSzPts val="3600"/>
              <a:buNone/>
            </a:pPr>
            <a:r>
              <a:rPr b="1" lang="en-IE">
                <a:solidFill>
                  <a:srgbClr val="3F3F3F"/>
                </a:solidFill>
              </a:rPr>
              <a:t>Haastattelussa YDSI</a:t>
            </a:r>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0"/>
              </a:spcBef>
              <a:spcAft>
                <a:spcPts val="0"/>
              </a:spcAft>
              <a:buClr>
                <a:schemeClr val="lt1"/>
              </a:buClr>
              <a:buSzPts val="2800"/>
              <a:buNone/>
            </a:pPr>
            <a:r>
              <a:t/>
            </a:r>
            <a:endParaRPr sz="2800">
              <a:solidFill>
                <a:srgbClr val="3F3F3F"/>
              </a:solidFill>
            </a:endParaRPr>
          </a:p>
          <a:p>
            <a:pPr indent="0" lvl="0" marL="0" rtl="0" algn="l">
              <a:lnSpc>
                <a:spcPct val="90000"/>
              </a:lnSpc>
              <a:spcBef>
                <a:spcPts val="0"/>
              </a:spcBef>
              <a:spcAft>
                <a:spcPts val="0"/>
              </a:spcAft>
              <a:buClr>
                <a:schemeClr val="lt1"/>
              </a:buClr>
              <a:buSzPts val="2800"/>
              <a:buNone/>
            </a:pPr>
            <a:r>
              <a:t/>
            </a:r>
            <a:endParaRPr sz="2800">
              <a:solidFill>
                <a:srgbClr val="3F3F3F"/>
              </a:solidFill>
            </a:endParaRPr>
          </a:p>
          <a:p>
            <a:pPr indent="0" lvl="0" marL="0" rtl="0" algn="l">
              <a:lnSpc>
                <a:spcPct val="90000"/>
              </a:lnSpc>
              <a:spcBef>
                <a:spcPts val="0"/>
              </a:spcBef>
              <a:spcAft>
                <a:spcPts val="0"/>
              </a:spcAft>
              <a:buClr>
                <a:schemeClr val="lt1"/>
              </a:buClr>
              <a:buSzPts val="2400"/>
              <a:buNone/>
            </a:pPr>
            <a:r>
              <a:rPr b="1" lang="en-IE" sz="2400" u="sng">
                <a:solidFill>
                  <a:schemeClr val="hlink"/>
                </a:solidFill>
                <a:hlinkClick r:id="rId3"/>
              </a:rPr>
              <a:t>LINK TO FULL INTERVIEW </a:t>
            </a:r>
            <a:endParaRPr b="1" sz="2400"/>
          </a:p>
        </p:txBody>
      </p:sp>
      <p:pic>
        <p:nvPicPr>
          <p:cNvPr descr="A person with a beard&#10;&#10;Description automatically generated with medium confidence" id="605" name="Google Shape;605;p28"/>
          <p:cNvPicPr preferRelativeResize="0"/>
          <p:nvPr/>
        </p:nvPicPr>
        <p:blipFill rotWithShape="1">
          <a:blip r:embed="rId4">
            <a:alphaModFix/>
          </a:blip>
          <a:srcRect b="0" l="0" r="0" t="0"/>
          <a:stretch/>
        </p:blipFill>
        <p:spPr>
          <a:xfrm>
            <a:off x="157065" y="2594343"/>
            <a:ext cx="3009604" cy="2508003"/>
          </a:xfrm>
          <a:prstGeom prst="teardrop">
            <a:avLst>
              <a:gd fmla="val 100000" name="adj"/>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29"/>
          <p:cNvSpPr txBox="1"/>
          <p:nvPr>
            <p:ph idx="1" type="body"/>
          </p:nvPr>
        </p:nvSpPr>
        <p:spPr>
          <a:xfrm rot="-5400000">
            <a:off x="8914530" y="2587693"/>
            <a:ext cx="5805395" cy="132760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800"/>
              <a:buNone/>
            </a:pPr>
            <a:r>
              <a:rPr b="1" lang="en-IE" sz="4800"/>
              <a:t>Mikä on ongelma?</a:t>
            </a:r>
            <a:endParaRPr/>
          </a:p>
        </p:txBody>
      </p:sp>
      <p:sp>
        <p:nvSpPr>
          <p:cNvPr id="611" name="Google Shape;611;p29"/>
          <p:cNvSpPr txBox="1"/>
          <p:nvPr>
            <p:ph idx="3" type="body"/>
          </p:nvPr>
        </p:nvSpPr>
        <p:spPr>
          <a:xfrm>
            <a:off x="374772" y="1172210"/>
            <a:ext cx="5247196" cy="415856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A489"/>
              </a:buClr>
              <a:buSzPts val="2400"/>
              <a:buNone/>
            </a:pPr>
            <a:r>
              <a:rPr b="1" i="1" lang="en-IE">
                <a:solidFill>
                  <a:srgbClr val="00A489"/>
                </a:solidFill>
                <a:latin typeface="Merriweather"/>
                <a:ea typeface="Merriweather"/>
                <a:cs typeface="Merriweather"/>
                <a:sym typeface="Merriweather"/>
              </a:rPr>
              <a:t>Laita käyttäjien tarpeet ja ongelmat yhteen lausekkeeseen tai lauseeseen</a:t>
            </a:r>
            <a:endParaRPr b="0" i="0">
              <a:solidFill>
                <a:srgbClr val="00A489"/>
              </a:solidFill>
              <a:latin typeface="Merriweather"/>
              <a:ea typeface="Merriweather"/>
              <a:cs typeface="Merriweather"/>
              <a:sym typeface="Merriweather"/>
            </a:endParaRPr>
          </a:p>
          <a:p>
            <a:pPr indent="0" lvl="0" marL="0" rtl="0" algn="l">
              <a:lnSpc>
                <a:spcPct val="90000"/>
              </a:lnSpc>
              <a:spcBef>
                <a:spcPts val="1000"/>
              </a:spcBef>
              <a:spcAft>
                <a:spcPts val="0"/>
              </a:spcAft>
              <a:buClr>
                <a:srgbClr val="3F3F3F"/>
              </a:buClr>
              <a:buSzPts val="2400"/>
              <a:buNone/>
            </a:pPr>
            <a:r>
              <a:rPr lang="en-IE">
                <a:solidFill>
                  <a:srgbClr val="3F3F3F"/>
                </a:solidFill>
                <a:latin typeface="Arial"/>
                <a:ea typeface="Arial"/>
                <a:cs typeface="Arial"/>
                <a:sym typeface="Arial"/>
              </a:rPr>
              <a:t>On aika koota kaikki Empatisoi-vaiheessa keräämäsi tiedot. Tässä vaiheessa määrität ongelman. Voit analysoida havaitsemaasi ja oppimaasi.Tiivistä se siten, että ymmärrät ongelmasi yhdellä lauseella tai lausunnolla.Luo useitai ongelma lauseita =</a:t>
            </a:r>
            <a:r>
              <a:rPr b="0" i="0" lang="en-IE">
                <a:solidFill>
                  <a:srgbClr val="3F3F3F"/>
                </a:solidFill>
                <a:latin typeface="Arial"/>
                <a:ea typeface="Arial"/>
                <a:cs typeface="Arial"/>
                <a:sym typeface="Arial"/>
              </a:rPr>
              <a:t> </a:t>
            </a:r>
            <a:r>
              <a:rPr b="0" i="0" lang="en-IE" u="sng">
                <a:solidFill>
                  <a:srgbClr val="3F3F3F"/>
                </a:solidFill>
                <a:latin typeface="Arial"/>
                <a:ea typeface="Arial"/>
                <a:cs typeface="Arial"/>
                <a:sym typeface="Arial"/>
                <a:hlinkClick r:id="rId3">
                  <a:extLst>
                    <a:ext uri="{A12FA001-AC4F-418D-AE19-62706E023703}">
                      <ahyp:hlinkClr val="tx"/>
                    </a:ext>
                  </a:extLst>
                </a:hlinkClick>
              </a:rPr>
              <a:t>problem statements</a:t>
            </a:r>
            <a:r>
              <a:rPr lang="en-IE" u="sng">
                <a:solidFill>
                  <a:srgbClr val="3F3F3F"/>
                </a:solidFill>
                <a:latin typeface="Arial"/>
                <a:ea typeface="Arial"/>
                <a:cs typeface="Arial"/>
                <a:sym typeface="Arial"/>
              </a:rPr>
              <a:t> </a:t>
            </a:r>
            <a:r>
              <a:rPr lang="en-IE">
                <a:solidFill>
                  <a:srgbClr val="3F3F3F"/>
                </a:solidFill>
                <a:latin typeface="Arial"/>
                <a:ea typeface="Arial"/>
                <a:cs typeface="Arial"/>
                <a:sym typeface="Arial"/>
              </a:rPr>
              <a:t>ja lopuksi tiivistä yhdeksi.</a:t>
            </a:r>
            <a:r>
              <a:rPr b="0" i="0" lang="en-IE">
                <a:solidFill>
                  <a:srgbClr val="3F3F3F"/>
                </a:solidFill>
                <a:latin typeface="Arial"/>
                <a:ea typeface="Arial"/>
                <a:cs typeface="Arial"/>
                <a:sym typeface="Arial"/>
              </a:rPr>
              <a:t> </a:t>
            </a:r>
            <a:r>
              <a:rPr lang="en-IE">
                <a:solidFill>
                  <a:srgbClr val="3F3F3F"/>
                </a:solidFill>
                <a:latin typeface="Arial"/>
                <a:ea typeface="Arial"/>
                <a:cs typeface="Arial"/>
                <a:sym typeface="Arial"/>
              </a:rPr>
              <a:t>Voit tehdä</a:t>
            </a:r>
            <a:r>
              <a:rPr b="0" i="0" lang="en-IE">
                <a:solidFill>
                  <a:srgbClr val="3F3F3F"/>
                </a:solidFill>
                <a:latin typeface="Arial"/>
                <a:ea typeface="Arial"/>
                <a:cs typeface="Arial"/>
                <a:sym typeface="Arial"/>
              </a:rPr>
              <a:t> </a:t>
            </a:r>
            <a:r>
              <a:rPr b="0" i="0" lang="en-IE" u="sng">
                <a:solidFill>
                  <a:srgbClr val="3F3F3F"/>
                </a:solidFill>
                <a:latin typeface="Arial"/>
                <a:ea typeface="Arial"/>
                <a:cs typeface="Arial"/>
                <a:sym typeface="Arial"/>
                <a:hlinkClick r:id="rId4">
                  <a:extLst>
                    <a:ext uri="{A12FA001-AC4F-418D-AE19-62706E023703}">
                      <ahyp:hlinkClr val="tx"/>
                    </a:ext>
                  </a:extLst>
                </a:hlinkClick>
              </a:rPr>
              <a:t>personas</a:t>
            </a:r>
            <a:r>
              <a:rPr b="0" i="0" lang="en-IE">
                <a:solidFill>
                  <a:srgbClr val="3F3F3F"/>
                </a:solidFill>
                <a:latin typeface="Arial"/>
                <a:ea typeface="Arial"/>
                <a:cs typeface="Arial"/>
                <a:sym typeface="Arial"/>
              </a:rPr>
              <a:t> </a:t>
            </a:r>
            <a:r>
              <a:rPr lang="en-IE">
                <a:solidFill>
                  <a:srgbClr val="3F3F3F"/>
                </a:solidFill>
                <a:latin typeface="Arial"/>
                <a:ea typeface="Arial"/>
                <a:cs typeface="Arial"/>
                <a:sym typeface="Arial"/>
              </a:rPr>
              <a:t>varmistaaksesi ihmiskeskeisen lähestymistavan valmistautuessa</a:t>
            </a:r>
            <a:r>
              <a:rPr b="0" i="0" lang="en-IE">
                <a:solidFill>
                  <a:srgbClr val="3F3F3F"/>
                </a:solidFill>
                <a:latin typeface="Arial"/>
                <a:ea typeface="Arial"/>
                <a:cs typeface="Arial"/>
                <a:sym typeface="Arial"/>
              </a:rPr>
              <a:t> </a:t>
            </a:r>
            <a:r>
              <a:rPr lang="en-IE">
                <a:solidFill>
                  <a:srgbClr val="3F3F3F"/>
                </a:solidFill>
                <a:latin typeface="Arial"/>
                <a:ea typeface="Arial"/>
                <a:cs typeface="Arial"/>
                <a:sym typeface="Arial"/>
              </a:rPr>
              <a:t>Vaihe</a:t>
            </a:r>
            <a:r>
              <a:rPr b="0" i="0" lang="en-IE">
                <a:solidFill>
                  <a:srgbClr val="3F3F3F"/>
                </a:solidFill>
                <a:latin typeface="Arial"/>
                <a:ea typeface="Arial"/>
                <a:cs typeface="Arial"/>
                <a:sym typeface="Arial"/>
              </a:rPr>
              <a:t> 3 </a:t>
            </a:r>
            <a:r>
              <a:rPr b="0" i="0" lang="en-IE" u="sng">
                <a:solidFill>
                  <a:srgbClr val="3F3F3F"/>
                </a:solidFill>
                <a:latin typeface="Arial"/>
                <a:ea typeface="Arial"/>
                <a:cs typeface="Arial"/>
                <a:sym typeface="Arial"/>
                <a:hlinkClick r:id="rId5">
                  <a:extLst>
                    <a:ext uri="{A12FA001-AC4F-418D-AE19-62706E023703}">
                      <ahyp:hlinkClr val="tx"/>
                    </a:ext>
                  </a:extLst>
                </a:hlinkClick>
              </a:rPr>
              <a:t>ideation</a:t>
            </a:r>
            <a:r>
              <a:rPr b="0" i="0" lang="en-IE">
                <a:solidFill>
                  <a:srgbClr val="3F3F3F"/>
                </a:solidFill>
                <a:latin typeface="Arial"/>
                <a:ea typeface="Arial"/>
                <a:cs typeface="Arial"/>
                <a:sym typeface="Arial"/>
              </a:rPr>
              <a:t>.</a:t>
            </a:r>
            <a:endParaRPr/>
          </a:p>
          <a:p>
            <a:pPr indent="0" lvl="0" marL="0" rtl="0" algn="l">
              <a:lnSpc>
                <a:spcPct val="90000"/>
              </a:lnSpc>
              <a:spcBef>
                <a:spcPts val="1000"/>
              </a:spcBef>
              <a:spcAft>
                <a:spcPts val="0"/>
              </a:spcAft>
              <a:buClr>
                <a:schemeClr val="dk1"/>
              </a:buClr>
              <a:buSzPts val="2400"/>
              <a:buNone/>
            </a:pPr>
            <a:r>
              <a:t/>
            </a:r>
            <a:endParaRPr/>
          </a:p>
        </p:txBody>
      </p:sp>
      <p:sp>
        <p:nvSpPr>
          <p:cNvPr id="612" name="Google Shape;612;p29"/>
          <p:cNvSpPr txBox="1"/>
          <p:nvPr/>
        </p:nvSpPr>
        <p:spPr>
          <a:xfrm>
            <a:off x="1" y="0"/>
            <a:ext cx="5661026" cy="1134824"/>
          </a:xfrm>
          <a:prstGeom prst="rect">
            <a:avLst/>
          </a:prstGeom>
          <a:solidFill>
            <a:srgbClr val="40A67A"/>
          </a:solidFill>
          <a:ln>
            <a:noFill/>
          </a:ln>
        </p:spPr>
        <p:txBody>
          <a:bodyPr anchorCtr="0" anchor="ctr" bIns="45700" lIns="91425" spcFirstLastPara="1" rIns="91425" wrap="square" tIns="45700">
            <a:normAutofit lnSpcReduction="20000"/>
          </a:bodyPr>
          <a:lstStyle/>
          <a:p>
            <a:pPr indent="-742950" lvl="0" marL="742950" marR="0" rtl="0" algn="ctr">
              <a:lnSpc>
                <a:spcPct val="90000"/>
              </a:lnSpc>
              <a:spcBef>
                <a:spcPts val="0"/>
              </a:spcBef>
              <a:spcAft>
                <a:spcPts val="0"/>
              </a:spcAft>
              <a:buClr>
                <a:schemeClr val="lt1"/>
              </a:buClr>
              <a:buSzPts val="4400"/>
              <a:buFont typeface="Calibri"/>
              <a:buAutoNum type="arabicPeriod" startAt="2"/>
            </a:pPr>
            <a:r>
              <a:rPr b="1" lang="en-IE" sz="4400">
                <a:solidFill>
                  <a:schemeClr val="lt1"/>
                </a:solidFill>
                <a:latin typeface="Calibri"/>
                <a:ea typeface="Calibri"/>
                <a:cs typeface="Calibri"/>
                <a:sym typeface="Calibri"/>
              </a:rPr>
              <a:t>Määrittele - ongelman asettelu</a:t>
            </a:r>
            <a:endParaRPr/>
          </a:p>
        </p:txBody>
      </p:sp>
      <p:pic>
        <p:nvPicPr>
          <p:cNvPr descr="Steps to Design Thinking in Practice: A Process Walkthrough" id="613" name="Google Shape;613;p29"/>
          <p:cNvPicPr preferRelativeResize="0"/>
          <p:nvPr/>
        </p:nvPicPr>
        <p:blipFill rotWithShape="1">
          <a:blip r:embed="rId6">
            <a:alphaModFix/>
          </a:blip>
          <a:srcRect b="0" l="0" r="0" t="0"/>
          <a:stretch/>
        </p:blipFill>
        <p:spPr>
          <a:xfrm>
            <a:off x="5736972" y="1937329"/>
            <a:ext cx="5093133" cy="339344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pic>
        <p:nvPicPr>
          <p:cNvPr descr="A group of people sitting at a table looking at a computer&#10;&#10;Description automatically generated" id="412" name="Google Shape;412;p3"/>
          <p:cNvPicPr preferRelativeResize="0"/>
          <p:nvPr>
            <p:ph idx="2" type="pic"/>
          </p:nvPr>
        </p:nvPicPr>
        <p:blipFill rotWithShape="1">
          <a:blip r:embed="rId3">
            <a:alphaModFix/>
          </a:blip>
          <a:srcRect b="0" l="0" r="0" t="0"/>
          <a:stretch/>
        </p:blipFill>
        <p:spPr>
          <a:xfrm>
            <a:off x="6530975" y="784225"/>
            <a:ext cx="3832225" cy="5289550"/>
          </a:xfrm>
          <a:prstGeom prst="rect">
            <a:avLst/>
          </a:prstGeom>
          <a:noFill/>
          <a:ln>
            <a:noFill/>
          </a:ln>
        </p:spPr>
      </p:pic>
      <p:sp>
        <p:nvSpPr>
          <p:cNvPr id="413" name="Google Shape;413;p3"/>
          <p:cNvSpPr txBox="1"/>
          <p:nvPr>
            <p:ph idx="1" type="body"/>
          </p:nvPr>
        </p:nvSpPr>
        <p:spPr>
          <a:xfrm rot="-5400000">
            <a:off x="8591209" y="2587693"/>
            <a:ext cx="5805395" cy="132760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9000"/>
              <a:buNone/>
            </a:pPr>
            <a:r>
              <a:rPr lang="en-IE"/>
              <a:t>Y</a:t>
            </a:r>
            <a:r>
              <a:rPr lang="en-IE"/>
              <a:t>leiskatsaus</a:t>
            </a:r>
            <a:endParaRPr/>
          </a:p>
        </p:txBody>
      </p:sp>
      <p:sp>
        <p:nvSpPr>
          <p:cNvPr id="414" name="Google Shape;414;p3"/>
          <p:cNvSpPr txBox="1"/>
          <p:nvPr>
            <p:ph idx="3" type="body"/>
          </p:nvPr>
        </p:nvSpPr>
        <p:spPr>
          <a:xfrm>
            <a:off x="357175" y="1349716"/>
            <a:ext cx="5028556" cy="5508284"/>
          </a:xfrm>
          <a:prstGeom prst="rect">
            <a:avLst/>
          </a:prstGeom>
          <a:solidFill>
            <a:schemeClr val="lt1"/>
          </a:solid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42B0C2"/>
              </a:buClr>
              <a:buSzPts val="2400"/>
              <a:buNone/>
            </a:pPr>
            <a:r>
              <a:rPr b="1" lang="en-IE">
                <a:solidFill>
                  <a:srgbClr val="42B0C2"/>
                </a:solidFill>
              </a:rPr>
              <a:t>Mikä on Design- ajattelu- ja tapa? Miten sinun tulisi soveltaa muotoiluajattelua sosiaalisen innovaation ideaasi?</a:t>
            </a:r>
            <a:endParaRPr/>
          </a:p>
          <a:p>
            <a:pPr indent="0" lvl="0" marL="0" rtl="0" algn="ctr">
              <a:lnSpc>
                <a:spcPct val="90000"/>
              </a:lnSpc>
              <a:spcBef>
                <a:spcPts val="1000"/>
              </a:spcBef>
              <a:spcAft>
                <a:spcPts val="0"/>
              </a:spcAft>
              <a:buClr>
                <a:schemeClr val="dk1"/>
              </a:buClr>
              <a:buSzPts val="2000"/>
              <a:buNone/>
            </a:pPr>
            <a:r>
              <a:t/>
            </a:r>
            <a:endParaRPr b="1" sz="2000">
              <a:solidFill>
                <a:srgbClr val="42B0C2"/>
              </a:solidFill>
              <a:latin typeface="Calibri"/>
              <a:ea typeface="Calibri"/>
              <a:cs typeface="Calibri"/>
              <a:sym typeface="Calibri"/>
            </a:endParaRPr>
          </a:p>
          <a:p>
            <a:pPr indent="-457200" lvl="0" marL="457200" rtl="0" algn="l">
              <a:lnSpc>
                <a:spcPct val="90000"/>
              </a:lnSpc>
              <a:spcBef>
                <a:spcPts val="1000"/>
              </a:spcBef>
              <a:spcAft>
                <a:spcPts val="0"/>
              </a:spcAft>
              <a:buClr>
                <a:srgbClr val="A6377D"/>
              </a:buClr>
              <a:buSzPts val="2000"/>
              <a:buFont typeface="Calibri"/>
              <a:buAutoNum type="arabicPeriod"/>
            </a:pPr>
            <a:r>
              <a:rPr b="1" lang="en-IE" sz="2000">
                <a:solidFill>
                  <a:srgbClr val="A6377D"/>
                </a:solidFill>
              </a:rPr>
              <a:t>Design-ajattelu</a:t>
            </a:r>
            <a:r>
              <a:rPr b="1" lang="en-IE" sz="2000">
                <a:solidFill>
                  <a:srgbClr val="A6377D"/>
                </a:solidFill>
                <a:latin typeface="Calibri"/>
                <a:ea typeface="Calibri"/>
                <a:cs typeface="Calibri"/>
                <a:sym typeface="Calibri"/>
              </a:rPr>
              <a:t> – </a:t>
            </a:r>
            <a:r>
              <a:rPr b="1" lang="en-IE" sz="2000">
                <a:solidFill>
                  <a:srgbClr val="A6377D"/>
                </a:solidFill>
              </a:rPr>
              <a:t>AJATTELE</a:t>
            </a:r>
            <a:r>
              <a:rPr b="1" lang="en-IE" sz="2000">
                <a:solidFill>
                  <a:srgbClr val="A6377D"/>
                </a:solidFill>
                <a:latin typeface="Calibri"/>
                <a:ea typeface="Calibri"/>
                <a:cs typeface="Calibri"/>
                <a:sym typeface="Calibri"/>
              </a:rPr>
              <a:t>– </a:t>
            </a:r>
            <a:r>
              <a:rPr b="1" lang="en-IE" sz="2000">
                <a:solidFill>
                  <a:srgbClr val="A6377D"/>
                </a:solidFill>
              </a:rPr>
              <a:t>KEKSI</a:t>
            </a:r>
            <a:r>
              <a:rPr b="1" lang="en-IE" sz="2000">
                <a:solidFill>
                  <a:srgbClr val="A6377D"/>
                </a:solidFill>
                <a:latin typeface="Calibri"/>
                <a:ea typeface="Calibri"/>
                <a:cs typeface="Calibri"/>
                <a:sym typeface="Calibri"/>
              </a:rPr>
              <a:t> - </a:t>
            </a:r>
            <a:r>
              <a:rPr b="1" lang="en-IE" sz="2000">
                <a:solidFill>
                  <a:srgbClr val="A6377D"/>
                </a:solidFill>
              </a:rPr>
              <a:t>INNOVOI</a:t>
            </a:r>
            <a:r>
              <a:rPr b="1" lang="en-IE" sz="2000">
                <a:solidFill>
                  <a:srgbClr val="A6377D"/>
                </a:solidFill>
                <a:latin typeface="Calibri"/>
                <a:ea typeface="Calibri"/>
                <a:cs typeface="Calibri"/>
                <a:sym typeface="Calibri"/>
              </a:rPr>
              <a:t> </a:t>
            </a:r>
            <a:r>
              <a:rPr lang="en-IE" sz="2000">
                <a:solidFill>
                  <a:srgbClr val="3F3F3F"/>
                </a:solidFill>
              </a:rPr>
              <a:t>Kuinka havaita ongelma ja luoda innovatiiviset ratkaisut: Johdatus suunnitteluajatteluun ja viiteen vaiheeseen</a:t>
            </a:r>
            <a:endParaRPr sz="2000">
              <a:solidFill>
                <a:srgbClr val="3F3F3F"/>
              </a:solidFill>
              <a:latin typeface="Calibri"/>
              <a:ea typeface="Calibri"/>
              <a:cs typeface="Calibri"/>
              <a:sym typeface="Calibri"/>
            </a:endParaRPr>
          </a:p>
          <a:p>
            <a:pPr indent="-457200" lvl="0" marL="457200" rtl="0" algn="l">
              <a:lnSpc>
                <a:spcPct val="100000"/>
              </a:lnSpc>
              <a:spcBef>
                <a:spcPts val="0"/>
              </a:spcBef>
              <a:spcAft>
                <a:spcPts val="0"/>
              </a:spcAft>
              <a:buClr>
                <a:srgbClr val="A6377D"/>
              </a:buClr>
              <a:buSzPts val="2000"/>
              <a:buFont typeface="Calibri"/>
              <a:buAutoNum type="arabicPeriod"/>
            </a:pPr>
            <a:r>
              <a:rPr b="1" lang="en-IE" sz="2000">
                <a:solidFill>
                  <a:srgbClr val="A6377D"/>
                </a:solidFill>
              </a:rPr>
              <a:t>Suunnitteluajattelun hallinta ja toteutus </a:t>
            </a:r>
            <a:r>
              <a:rPr lang="en-IE" sz="2000">
                <a:solidFill>
                  <a:srgbClr val="3F3F3F"/>
                </a:solidFill>
              </a:rPr>
              <a:t>Design- ajattelu ja kollektiivinen vaikutus ja miten vastatata a</a:t>
            </a:r>
            <a:r>
              <a:rPr lang="en-IE" sz="2000">
                <a:solidFill>
                  <a:srgbClr val="3F3F3F"/>
                </a:solidFill>
              </a:rPr>
              <a:t>siakkaiden</a:t>
            </a:r>
            <a:r>
              <a:rPr lang="en-IE" sz="2000">
                <a:solidFill>
                  <a:srgbClr val="3F3F3F"/>
                </a:solidFill>
              </a:rPr>
              <a:t> täyttämättömiin tarpeisiin sijoittamalla ne keskellä ongelmaa</a:t>
            </a:r>
            <a:endParaRPr>
              <a:solidFill>
                <a:srgbClr val="ED2A59"/>
              </a:solidFill>
            </a:endParaRPr>
          </a:p>
        </p:txBody>
      </p:sp>
      <p:sp>
        <p:nvSpPr>
          <p:cNvPr id="415" name="Google Shape;415;p3"/>
          <p:cNvSpPr txBox="1"/>
          <p:nvPr>
            <p:ph idx="4" type="body"/>
          </p:nvPr>
        </p:nvSpPr>
        <p:spPr>
          <a:xfrm>
            <a:off x="357175" y="348797"/>
            <a:ext cx="4745145" cy="870403"/>
          </a:xfrm>
          <a:prstGeom prst="rect">
            <a:avLst/>
          </a:prstGeom>
          <a:solidFill>
            <a:srgbClr val="42B0C2"/>
          </a:solid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200"/>
              <a:buNone/>
            </a:pPr>
            <a:r>
              <a:rPr b="1" lang="en-IE" sz="3200">
                <a:solidFill>
                  <a:schemeClr val="lt1"/>
                </a:solidFill>
              </a:rPr>
              <a:t>Moduuli 3: Mitä  nyt käydään tarkastelemaan?</a:t>
            </a:r>
            <a:endParaRPr sz="3200">
              <a:solidFill>
                <a:schemeClr val="l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30"/>
          <p:cNvSpPr txBox="1"/>
          <p:nvPr>
            <p:ph idx="1" type="body"/>
          </p:nvPr>
        </p:nvSpPr>
        <p:spPr>
          <a:xfrm>
            <a:off x="525240" y="1761906"/>
            <a:ext cx="11141400" cy="4007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A6377D"/>
              </a:buClr>
              <a:buSzPts val="2400"/>
              <a:buNone/>
            </a:pPr>
            <a:r>
              <a:rPr b="1" i="1" lang="en-IE">
                <a:solidFill>
                  <a:srgbClr val="A6377D"/>
                </a:solidFill>
                <a:latin typeface="Merriweather"/>
                <a:ea typeface="Merriweather"/>
                <a:cs typeface="Merriweather"/>
                <a:sym typeface="Merriweather"/>
              </a:rPr>
              <a:t>Erottamaton osa suunnitteluajatteluprosessia, jossa määritellään mielekäs ja käytännöllinen ongelmalauseke. Toisin sanoen minkä tarkan ongelman ratkaisette?</a:t>
            </a:r>
            <a:endParaRPr/>
          </a:p>
          <a:p>
            <a:pPr indent="0" lvl="0" marL="0" rtl="0" algn="l">
              <a:lnSpc>
                <a:spcPct val="90000"/>
              </a:lnSpc>
              <a:spcBef>
                <a:spcPts val="1000"/>
              </a:spcBef>
              <a:spcAft>
                <a:spcPts val="0"/>
              </a:spcAft>
              <a:buClr>
                <a:srgbClr val="3F3F3F"/>
              </a:buClr>
              <a:buSzPts val="2400"/>
              <a:buNone/>
            </a:pPr>
            <a:r>
              <a:rPr lang="en-IE">
                <a:solidFill>
                  <a:srgbClr val="3F3F3F"/>
                </a:solidFill>
              </a:rPr>
              <a:t>Tämä on usein vaikeinkohta Design- ajattelun prosessissa, jota kutsutaan myös design haasteeksi= </a:t>
            </a:r>
            <a:r>
              <a:rPr lang="en-IE">
                <a:solidFill>
                  <a:srgbClr val="3F3F3F"/>
                </a:solidFill>
              </a:rPr>
              <a:t> </a:t>
            </a:r>
            <a:r>
              <a:rPr b="1" lang="en-IE">
                <a:solidFill>
                  <a:srgbClr val="3F3F3F"/>
                </a:solidFill>
              </a:rPr>
              <a:t>‘design challenge’…</a:t>
            </a:r>
            <a:endParaRPr/>
          </a:p>
          <a:p>
            <a:pPr indent="0" lvl="0" marL="0" rtl="0" algn="l">
              <a:lnSpc>
                <a:spcPct val="90000"/>
              </a:lnSpc>
              <a:spcBef>
                <a:spcPts val="1000"/>
              </a:spcBef>
              <a:spcAft>
                <a:spcPts val="0"/>
              </a:spcAft>
              <a:buClr>
                <a:srgbClr val="3F3F3F"/>
              </a:buClr>
              <a:buSzPts val="2400"/>
              <a:buNone/>
            </a:pPr>
            <a:r>
              <a:rPr lang="en-IE">
                <a:solidFill>
                  <a:srgbClr val="3F3F3F"/>
                </a:solidFill>
                <a:latin typeface="Merriweather"/>
                <a:ea typeface="Merriweather"/>
                <a:cs typeface="Merriweather"/>
                <a:sym typeface="Merriweather"/>
              </a:rPr>
              <a:t>Ongelman määritteleminen parantaa huomattavasti Design- ajattelun prosessia ja tulosta. Miksi? Päätöksesi ongelmalausekkeesta opastaa sinua ja käynnistää ajatusprosessin </a:t>
            </a:r>
            <a:r>
              <a:rPr b="1" lang="en-IE">
                <a:solidFill>
                  <a:srgbClr val="3F3F3F"/>
                </a:solidFill>
                <a:latin typeface="Merriweather"/>
                <a:ea typeface="Merriweather"/>
                <a:cs typeface="Merriweather"/>
                <a:sym typeface="Merriweather"/>
              </a:rPr>
              <a:t>oikeaan suuntaan.</a:t>
            </a:r>
            <a:endParaRPr b="1"/>
          </a:p>
          <a:p>
            <a:pPr indent="0" lvl="0" marL="0" rtl="0" algn="l">
              <a:lnSpc>
                <a:spcPct val="90000"/>
              </a:lnSpc>
              <a:spcBef>
                <a:spcPts val="1000"/>
              </a:spcBef>
              <a:spcAft>
                <a:spcPts val="0"/>
              </a:spcAft>
              <a:buClr>
                <a:srgbClr val="3F3F3F"/>
              </a:buClr>
              <a:buSzPts val="2400"/>
              <a:buNone/>
            </a:pPr>
            <a:r>
              <a:rPr lang="en-IE">
                <a:solidFill>
                  <a:srgbClr val="3F3F3F"/>
                </a:solidFill>
                <a:latin typeface="Merriweather"/>
                <a:ea typeface="Merriweather"/>
                <a:cs typeface="Merriweather"/>
                <a:sym typeface="Merriweather"/>
              </a:rPr>
              <a:t>Se tuo </a:t>
            </a:r>
            <a:r>
              <a:rPr b="1" lang="en-IE">
                <a:solidFill>
                  <a:srgbClr val="3F3F3F"/>
                </a:solidFill>
                <a:latin typeface="Merriweather"/>
                <a:ea typeface="Merriweather"/>
                <a:cs typeface="Merriweather"/>
                <a:sym typeface="Merriweather"/>
              </a:rPr>
              <a:t>selkeyttä ja keskittymistä </a:t>
            </a:r>
            <a:r>
              <a:rPr lang="en-IE">
                <a:solidFill>
                  <a:srgbClr val="3F3F3F"/>
                </a:solidFill>
                <a:latin typeface="Merriweather"/>
                <a:ea typeface="Merriweather"/>
                <a:cs typeface="Merriweather"/>
                <a:sym typeface="Merriweather"/>
              </a:rPr>
              <a:t>suunnitelmaan.</a:t>
            </a:r>
            <a:endParaRPr/>
          </a:p>
          <a:p>
            <a:pPr indent="0" lvl="0" marL="0" rtl="0" algn="l">
              <a:lnSpc>
                <a:spcPct val="90000"/>
              </a:lnSpc>
              <a:spcBef>
                <a:spcPts val="1000"/>
              </a:spcBef>
              <a:spcAft>
                <a:spcPts val="0"/>
              </a:spcAft>
              <a:buClr>
                <a:srgbClr val="3F3F3F"/>
              </a:buClr>
              <a:buSzPts val="2400"/>
              <a:buNone/>
            </a:pPr>
            <a:r>
              <a:rPr lang="en-IE">
                <a:solidFill>
                  <a:srgbClr val="3F3F3F"/>
                </a:solidFill>
                <a:latin typeface="Merriweather"/>
                <a:ea typeface="Merriweather"/>
                <a:cs typeface="Merriweather"/>
                <a:sym typeface="Merriweather"/>
              </a:rPr>
              <a:t>Jos et kiinnitä tarpeeksi huomiota ongelman määrittelyyn, työskentelet kuin ihminen, joka haparoi pimeässä.</a:t>
            </a:r>
            <a:endParaRPr/>
          </a:p>
          <a:p>
            <a:pPr indent="0" lvl="0" marL="0" rtl="0" algn="l">
              <a:lnSpc>
                <a:spcPct val="90000"/>
              </a:lnSpc>
              <a:spcBef>
                <a:spcPts val="1000"/>
              </a:spcBef>
              <a:spcAft>
                <a:spcPts val="0"/>
              </a:spcAft>
              <a:buClr>
                <a:srgbClr val="0563C1"/>
              </a:buClr>
              <a:buSzPts val="2400"/>
              <a:buNone/>
            </a:pPr>
            <a:r>
              <a:rPr b="1" lang="en-IE" u="sng">
                <a:solidFill>
                  <a:srgbClr val="0563C1"/>
                </a:solidFill>
                <a:latin typeface="Merriweather"/>
                <a:ea typeface="Merriweather"/>
                <a:cs typeface="Merriweather"/>
                <a:sym typeface="Merriweather"/>
                <a:hlinkClick r:id="rId3">
                  <a:extLst>
                    <a:ext uri="{A12FA001-AC4F-418D-AE19-62706E023703}">
                      <ahyp:hlinkClr val="tx"/>
                    </a:ext>
                  </a:extLst>
                </a:hlinkClick>
              </a:rPr>
              <a:t>See Full Resource</a:t>
            </a:r>
            <a:r>
              <a:rPr b="1" lang="en-IE" u="sng">
                <a:solidFill>
                  <a:srgbClr val="ED2A59"/>
                </a:solidFill>
                <a:latin typeface="Merriweather"/>
                <a:ea typeface="Merriweather"/>
                <a:cs typeface="Merriweather"/>
                <a:sym typeface="Merriweather"/>
                <a:hlinkClick r:id="rId4">
                  <a:extLst>
                    <a:ext uri="{A12FA001-AC4F-418D-AE19-62706E023703}">
                      <ahyp:hlinkClr val="tx"/>
                    </a:ext>
                  </a:extLst>
                </a:hlinkClick>
              </a:rPr>
              <a:t> </a:t>
            </a:r>
            <a:r>
              <a:rPr b="1" lang="en-IE">
                <a:solidFill>
                  <a:srgbClr val="A6377D"/>
                </a:solidFill>
              </a:rPr>
              <a:t> linkistä lisää tapoja määritellä ongelmasi.</a:t>
            </a:r>
            <a:endParaRPr b="1">
              <a:solidFill>
                <a:srgbClr val="A6377D"/>
              </a:solidFill>
            </a:endParaRPr>
          </a:p>
        </p:txBody>
      </p:sp>
      <p:sp>
        <p:nvSpPr>
          <p:cNvPr id="619" name="Google Shape;619;p30"/>
          <p:cNvSpPr txBox="1"/>
          <p:nvPr>
            <p:ph idx="2" type="body"/>
          </p:nvPr>
        </p:nvSpPr>
        <p:spPr>
          <a:xfrm>
            <a:off x="508238" y="206025"/>
            <a:ext cx="11141400" cy="1101000"/>
          </a:xfrm>
          <a:prstGeom prst="rect">
            <a:avLst/>
          </a:prstGeom>
          <a:noFill/>
          <a:ln>
            <a:noFill/>
          </a:ln>
        </p:spPr>
        <p:txBody>
          <a:bodyPr anchorCtr="0" anchor="t" bIns="45700" lIns="91425" spcFirstLastPara="1" rIns="91425" wrap="square" tIns="45700">
            <a:normAutofit lnSpcReduction="10000"/>
          </a:bodyPr>
          <a:lstStyle/>
          <a:p>
            <a:pPr indent="-742950" lvl="0" marL="742950" rtl="0" algn="l">
              <a:lnSpc>
                <a:spcPct val="90000"/>
              </a:lnSpc>
              <a:spcBef>
                <a:spcPts val="0"/>
              </a:spcBef>
              <a:spcAft>
                <a:spcPts val="0"/>
              </a:spcAft>
              <a:buClr>
                <a:schemeClr val="lt1"/>
              </a:buClr>
              <a:buSzPts val="3600"/>
              <a:buFont typeface="Calibri"/>
              <a:buAutoNum type="arabicPeriod" startAt="2"/>
            </a:pPr>
            <a:r>
              <a:rPr b="1" lang="en-IE"/>
              <a:t>Määrittele</a:t>
            </a:r>
            <a:r>
              <a:rPr b="1" lang="en-IE"/>
              <a:t> - </a:t>
            </a:r>
            <a:r>
              <a:rPr b="1" lang="en-IE"/>
              <a:t>Mitkä ongelmalauseet ovat?</a:t>
            </a:r>
            <a:endParaRPr/>
          </a:p>
          <a:p>
            <a:pPr indent="0" lvl="0" marL="0" rtl="0" algn="l">
              <a:lnSpc>
                <a:spcPct val="90000"/>
              </a:lnSpc>
              <a:spcBef>
                <a:spcPts val="1000"/>
              </a:spcBef>
              <a:spcAft>
                <a:spcPts val="0"/>
              </a:spcAft>
              <a:buClr>
                <a:schemeClr val="lt1"/>
              </a:buClr>
              <a:buSzPts val="3600"/>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31"/>
          <p:cNvSpPr txBox="1"/>
          <p:nvPr>
            <p:ph idx="1" type="body"/>
          </p:nvPr>
        </p:nvSpPr>
        <p:spPr>
          <a:xfrm>
            <a:off x="364928" y="1763056"/>
            <a:ext cx="11141400" cy="4007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D2A59"/>
              </a:buClr>
              <a:buSzPts val="2400"/>
              <a:buNone/>
            </a:pPr>
            <a:r>
              <a:rPr b="1" i="0" lang="en-IE" u="sng">
                <a:solidFill>
                  <a:srgbClr val="ED2A59"/>
                </a:solidFill>
                <a:latin typeface="Merriweather"/>
                <a:ea typeface="Merriweather"/>
                <a:cs typeface="Merriweather"/>
                <a:sym typeface="Merriweather"/>
                <a:hlinkClick r:id="rId3">
                  <a:extLst>
                    <a:ext uri="{A12FA001-AC4F-418D-AE19-62706E023703}">
                      <ahyp:hlinkClr val="tx"/>
                    </a:ext>
                  </a:extLst>
                </a:hlinkClick>
              </a:rPr>
              <a:t>Design Thinking Analysis</a:t>
            </a:r>
            <a:r>
              <a:rPr b="0" i="0" lang="en-IE" u="sng">
                <a:solidFill>
                  <a:srgbClr val="ED2A59"/>
                </a:solidFill>
                <a:latin typeface="Merriweather"/>
                <a:ea typeface="Merriweather"/>
                <a:cs typeface="Merriweather"/>
                <a:sym typeface="Merriweather"/>
                <a:hlinkClick r:id="rId4">
                  <a:extLst>
                    <a:ext uri="{A12FA001-AC4F-418D-AE19-62706E023703}">
                      <ahyp:hlinkClr val="tx"/>
                    </a:ext>
                  </a:extLst>
                </a:hlinkClick>
              </a:rPr>
              <a:t> </a:t>
            </a:r>
            <a:r>
              <a:rPr lang="en-IE">
                <a:solidFill>
                  <a:srgbClr val="3F3F3F"/>
                </a:solidFill>
                <a:latin typeface="Merriweather"/>
                <a:ea typeface="Merriweather"/>
                <a:cs typeface="Merriweather"/>
                <a:sym typeface="Merriweather"/>
              </a:rPr>
              <a:t> T</a:t>
            </a:r>
            <a:r>
              <a:rPr lang="en-IE">
                <a:solidFill>
                  <a:srgbClr val="3F3F3F"/>
                </a:solidFill>
                <a:latin typeface="Merriweather"/>
                <a:ea typeface="Merriweather"/>
                <a:cs typeface="Merriweather"/>
                <a:sym typeface="Merriweather"/>
              </a:rPr>
              <a:t>arkoituksena on jakaa vaikeita käsitteitä ja ongelmia pienempiin, helpommin ymmärrettäviin osiin. Esimerkiksi Design - ajattelun prosessin ensimmäisessä vaiheessa, Empatisoi- vaiheessa, löysit ja tarkkailit tietoja ymmärtääksesi käyttäjiäsi paremmin.</a:t>
            </a:r>
            <a:endParaRPr/>
          </a:p>
          <a:p>
            <a:pPr indent="0" lvl="0" marL="0" rtl="0" algn="l">
              <a:lnSpc>
                <a:spcPct val="90000"/>
              </a:lnSpc>
              <a:spcBef>
                <a:spcPts val="0"/>
              </a:spcBef>
              <a:spcAft>
                <a:spcPts val="0"/>
              </a:spcAft>
              <a:buClr>
                <a:srgbClr val="ED2A59"/>
              </a:buClr>
              <a:buSzPts val="2400"/>
              <a:buNone/>
            </a:pPr>
            <a:r>
              <a:rPr b="1" i="0" lang="en-IE" u="sng">
                <a:solidFill>
                  <a:srgbClr val="A6377D"/>
                </a:solidFill>
                <a:latin typeface="Merriweather"/>
                <a:ea typeface="Merriweather"/>
                <a:cs typeface="Merriweather"/>
                <a:sym typeface="Merriweather"/>
                <a:hlinkClick r:id="rId5">
                  <a:extLst>
                    <a:ext uri="{A12FA001-AC4F-418D-AE19-62706E023703}">
                      <ahyp:hlinkClr val="tx"/>
                    </a:ext>
                  </a:extLst>
                </a:hlinkClick>
              </a:rPr>
              <a:t>Design Thinking Synthesis</a:t>
            </a:r>
            <a:r>
              <a:rPr b="0" i="0" lang="en-IE" u="sng">
                <a:solidFill>
                  <a:srgbClr val="A6377D"/>
                </a:solidFill>
                <a:latin typeface="Merriweather"/>
                <a:ea typeface="Merriweather"/>
                <a:cs typeface="Merriweather"/>
                <a:sym typeface="Merriweather"/>
                <a:hlinkClick r:id="rId6">
                  <a:extLst>
                    <a:ext uri="{A12FA001-AC4F-418D-AE19-62706E023703}">
                      <ahyp:hlinkClr val="tx"/>
                    </a:ext>
                  </a:extLst>
                </a:hlinkClick>
              </a:rPr>
              <a:t>, </a:t>
            </a:r>
            <a:r>
              <a:rPr lang="en-IE">
                <a:latin typeface="Merriweather"/>
                <a:ea typeface="Merriweather"/>
                <a:cs typeface="Merriweather"/>
                <a:sym typeface="Merriweather"/>
              </a:rPr>
              <a:t>Sisältää palapelimäistä kokoamista ideoiden muodostamiseksi. Toisin sanoen järjestämme, tulkitsemme ja ymmärrämme keräämämme tiedot ongelman selvittämiseksi. </a:t>
            </a:r>
            <a:r>
              <a:rPr b="1" lang="en-IE">
                <a:solidFill>
                  <a:srgbClr val="FF0066"/>
                </a:solidFill>
                <a:latin typeface="Merriweather"/>
                <a:ea typeface="Merriweather"/>
                <a:cs typeface="Merriweather"/>
                <a:sym typeface="Merriweather"/>
              </a:rPr>
              <a:t>Ensimmäisen analyysi</a:t>
            </a:r>
            <a:r>
              <a:rPr lang="en-IE">
                <a:solidFill>
                  <a:srgbClr val="3F3F3F"/>
                </a:solidFill>
                <a:latin typeface="Merriweather"/>
                <a:ea typeface="Merriweather"/>
                <a:cs typeface="Merriweather"/>
                <a:sym typeface="Merriweather"/>
              </a:rPr>
              <a:t>n selventäminentapahtuu </a:t>
            </a:r>
            <a:r>
              <a:rPr b="1" lang="en-IE">
                <a:solidFill>
                  <a:srgbClr val="FF0066"/>
                </a:solidFill>
                <a:latin typeface="Merriweather"/>
                <a:ea typeface="Merriweather"/>
                <a:cs typeface="Merriweather"/>
                <a:sym typeface="Merriweather"/>
              </a:rPr>
              <a:t>Empatisoi-vaiheen 1 </a:t>
            </a:r>
            <a:r>
              <a:rPr lang="en-IE">
                <a:solidFill>
                  <a:srgbClr val="3F3F3F"/>
                </a:solidFill>
                <a:latin typeface="Merriweather"/>
                <a:ea typeface="Merriweather"/>
                <a:cs typeface="Merriweather"/>
                <a:sym typeface="Merriweather"/>
              </a:rPr>
              <a:t>aikana ja </a:t>
            </a:r>
            <a:r>
              <a:rPr b="1" lang="en-IE">
                <a:solidFill>
                  <a:srgbClr val="A6377D"/>
                </a:solidFill>
                <a:latin typeface="Merriweather"/>
                <a:ea typeface="Merriweather"/>
                <a:cs typeface="Merriweather"/>
                <a:sym typeface="Merriweather"/>
              </a:rPr>
              <a:t>ensimmäinen synteesi </a:t>
            </a:r>
            <a:r>
              <a:rPr lang="en-IE">
                <a:solidFill>
                  <a:srgbClr val="3F3F3F"/>
                </a:solidFill>
                <a:latin typeface="Merriweather"/>
                <a:ea typeface="Merriweather"/>
                <a:cs typeface="Merriweather"/>
                <a:sym typeface="Merriweather"/>
              </a:rPr>
              <a:t>tapahtuu määritelmän </a:t>
            </a:r>
            <a:r>
              <a:rPr b="1" lang="en-IE">
                <a:solidFill>
                  <a:srgbClr val="A6377D"/>
                </a:solidFill>
                <a:latin typeface="Merriweather"/>
                <a:ea typeface="Merriweather"/>
                <a:cs typeface="Merriweather"/>
                <a:sym typeface="Merriweather"/>
              </a:rPr>
              <a:t>vaiheen 2 </a:t>
            </a:r>
            <a:r>
              <a:rPr lang="en-IE">
                <a:solidFill>
                  <a:srgbClr val="3F3F3F"/>
                </a:solidFill>
                <a:latin typeface="Merriweather"/>
                <a:ea typeface="Merriweather"/>
                <a:cs typeface="Merriweather"/>
                <a:sym typeface="Merriweather"/>
              </a:rPr>
              <a:t>aikana. Niitä ei tapahdu vain näissä vaiheissa, vaan usein kaikissa suunnitteluajattelun vaiheissa. Suunnittelija-ajattelijat analysoivat usein tilanteen ennen uusien oivallusten yhdistämistä ja sitten analysoivat syntetisoituja havaintojaan vielä kerran yksityiskohtaisempien synteesien luomiseksi.</a:t>
            </a:r>
            <a:endParaRPr/>
          </a:p>
        </p:txBody>
      </p:sp>
      <p:sp>
        <p:nvSpPr>
          <p:cNvPr id="625" name="Google Shape;625;p31"/>
          <p:cNvSpPr txBox="1"/>
          <p:nvPr>
            <p:ph idx="2" type="body"/>
          </p:nvPr>
        </p:nvSpPr>
        <p:spPr>
          <a:xfrm>
            <a:off x="186639" y="617875"/>
            <a:ext cx="11784600" cy="930300"/>
          </a:xfrm>
          <a:prstGeom prst="rect">
            <a:avLst/>
          </a:prstGeom>
          <a:noFill/>
          <a:ln>
            <a:noFill/>
          </a:ln>
        </p:spPr>
        <p:txBody>
          <a:bodyPr anchorCtr="0" anchor="t" bIns="45700" lIns="91425" spcFirstLastPara="1" rIns="91425" wrap="square" tIns="45700">
            <a:normAutofit fontScale="85000" lnSpcReduction="20000"/>
          </a:bodyPr>
          <a:lstStyle/>
          <a:p>
            <a:pPr indent="-725805" lvl="0" marL="742950" rtl="0" algn="l">
              <a:lnSpc>
                <a:spcPct val="90000"/>
              </a:lnSpc>
              <a:spcBef>
                <a:spcPts val="0"/>
              </a:spcBef>
              <a:spcAft>
                <a:spcPts val="0"/>
              </a:spcAft>
              <a:buClr>
                <a:schemeClr val="lt1"/>
              </a:buClr>
              <a:buSzPct val="100000"/>
              <a:buFont typeface="Calibri"/>
              <a:buAutoNum type="arabicPeriod" startAt="2"/>
            </a:pPr>
            <a:r>
              <a:rPr b="1" lang="en-IE"/>
              <a:t>Määrittele - ensin sinun on ymmärrettävä analyysi ja synteesi!</a:t>
            </a:r>
            <a:endParaRPr/>
          </a:p>
          <a:p>
            <a:pPr indent="0" lvl="0" marL="0" rtl="0" algn="l">
              <a:lnSpc>
                <a:spcPct val="90000"/>
              </a:lnSpc>
              <a:spcBef>
                <a:spcPts val="1000"/>
              </a:spcBef>
              <a:spcAft>
                <a:spcPts val="0"/>
              </a:spcAft>
              <a:buClr>
                <a:schemeClr val="lt1"/>
              </a:buClr>
              <a:buSzPct val="100000"/>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p32"/>
          <p:cNvSpPr txBox="1"/>
          <p:nvPr>
            <p:ph idx="1" type="body"/>
          </p:nvPr>
        </p:nvSpPr>
        <p:spPr>
          <a:xfrm>
            <a:off x="378256" y="1780815"/>
            <a:ext cx="11288400" cy="40074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F89D2A"/>
              </a:buClr>
              <a:buSzPts val="2400"/>
              <a:buFont typeface="Arial"/>
              <a:buChar char="•"/>
            </a:pPr>
            <a:r>
              <a:rPr b="1" i="0" lang="en-IE" u="sng">
                <a:solidFill>
                  <a:srgbClr val="F89D2A"/>
                </a:solidFill>
                <a:latin typeface="Merriweather"/>
                <a:ea typeface="Merriweather"/>
                <a:cs typeface="Merriweather"/>
                <a:sym typeface="Merriweather"/>
                <a:hlinkClick r:id="rId3">
                  <a:extLst>
                    <a:ext uri="{A12FA001-AC4F-418D-AE19-62706E023703}">
                      <ahyp:hlinkClr val="tx"/>
                    </a:ext>
                  </a:extLst>
                </a:hlinkClick>
              </a:rPr>
              <a:t>Human-centered.</a:t>
            </a:r>
            <a:r>
              <a:rPr b="0" i="0" lang="en-IE" u="sng">
                <a:solidFill>
                  <a:srgbClr val="F89D2A"/>
                </a:solidFill>
                <a:latin typeface="Merriweather"/>
                <a:ea typeface="Merriweather"/>
                <a:cs typeface="Merriweather"/>
                <a:sym typeface="Merriweather"/>
                <a:hlinkClick r:id="rId4">
                  <a:extLst>
                    <a:ext uri="{A12FA001-AC4F-418D-AE19-62706E023703}">
                      <ahyp:hlinkClr val="tx"/>
                    </a:ext>
                  </a:extLst>
                </a:hlinkClick>
              </a:rPr>
              <a:t> </a:t>
            </a:r>
            <a:r>
              <a:rPr lang="en-IE">
                <a:solidFill>
                  <a:srgbClr val="3F3F3F"/>
                </a:solidFill>
                <a:latin typeface="Merriweather"/>
                <a:ea typeface="Merriweather"/>
                <a:cs typeface="Merriweather"/>
                <a:sym typeface="Merriweather"/>
              </a:rPr>
              <a:t>Kun päätät luoda ongelman sevityksen käyttäjille tai </a:t>
            </a:r>
            <a:r>
              <a:rPr b="0" i="0" lang="en-IE" u="sng">
                <a:solidFill>
                  <a:srgbClr val="3F3F3F"/>
                </a:solidFill>
                <a:latin typeface="Merriweather"/>
                <a:ea typeface="Merriweather"/>
                <a:cs typeface="Merriweather"/>
                <a:sym typeface="Merriweather"/>
                <a:hlinkClick r:id="rId5">
                  <a:extLst>
                    <a:ext uri="{A12FA001-AC4F-418D-AE19-62706E023703}">
                      <ahyp:hlinkClr val="tx"/>
                    </a:ext>
                  </a:extLst>
                </a:hlinkClick>
              </a:rPr>
              <a:t>target audience</a:t>
            </a:r>
            <a:r>
              <a:rPr b="0" i="0" lang="en-IE">
                <a:solidFill>
                  <a:srgbClr val="3F3F3F"/>
                </a:solidFill>
                <a:latin typeface="Merriweather"/>
                <a:ea typeface="Merriweather"/>
                <a:cs typeface="Merriweather"/>
                <a:sym typeface="Merriweather"/>
              </a:rPr>
              <a:t>, huomioi </a:t>
            </a:r>
            <a:r>
              <a:rPr lang="en-IE">
                <a:solidFill>
                  <a:srgbClr val="3F3F3F"/>
                </a:solidFill>
                <a:latin typeface="Merriweather"/>
                <a:ea typeface="Merriweather"/>
                <a:cs typeface="Merriweather"/>
                <a:sym typeface="Merriweather"/>
              </a:rPr>
              <a:t>tarpeet ja tiedot j</a:t>
            </a:r>
            <a:r>
              <a:rPr lang="en-IE">
                <a:solidFill>
                  <a:srgbClr val="3F3F3F"/>
                </a:solidFill>
                <a:latin typeface="Merriweather"/>
                <a:ea typeface="Merriweather"/>
                <a:cs typeface="Merriweather"/>
                <a:sym typeface="Merriweather"/>
              </a:rPr>
              <a:t>otka</a:t>
            </a:r>
            <a:r>
              <a:rPr lang="en-IE">
                <a:solidFill>
                  <a:srgbClr val="3F3F3F"/>
                </a:solidFill>
                <a:latin typeface="Merriweather"/>
                <a:ea typeface="Merriweather"/>
                <a:cs typeface="Merriweather"/>
                <a:sym typeface="Merriweather"/>
              </a:rPr>
              <a:t> löysit l. Empatisoi- vaiheessa. Ongelman on oltava ihmisillä, joita yrität auttaa, ei pelkästään tekniikassa, rahan ansainnassa tai siitä, miltä tuote tai palvelu näyttää.</a:t>
            </a:r>
            <a:r>
              <a:rPr lang="en-IE"/>
              <a:t>                                                                                                                  </a:t>
            </a:r>
            <a:r>
              <a:rPr b="1" lang="en-IE">
                <a:solidFill>
                  <a:srgbClr val="ED2A59"/>
                </a:solidFill>
                <a:latin typeface="Merriweather"/>
                <a:ea typeface="Merriweather"/>
                <a:cs typeface="Merriweather"/>
                <a:sym typeface="Merriweather"/>
              </a:rPr>
              <a:t>Jätä tilaa luovuudelle. </a:t>
            </a:r>
            <a:r>
              <a:rPr lang="en-IE">
                <a:solidFill>
                  <a:srgbClr val="3F3F3F"/>
                </a:solidFill>
                <a:latin typeface="Merriweather"/>
                <a:ea typeface="Merriweather"/>
                <a:cs typeface="Merriweather"/>
                <a:sym typeface="Merriweather"/>
              </a:rPr>
              <a:t>Tämä tarkoittaa, että älä keskity liikaa tiettyyn tapaan soveltaa ratkaisua. Ongelmaselvityksessä ei pitäisi myöskään luetella teknisiä vaatimuksia, koska tämä rajoittaa sinua ja estää sinua tutkimasta alueita, jotka saattavat tuoda odottamattomia arvoja ja löytöjä ratkaisuusi. </a:t>
            </a:r>
            <a:r>
              <a:rPr lang="en-IE"/>
              <a:t>                                                                                                </a:t>
            </a:r>
            <a:r>
              <a:rPr b="1" lang="en-IE">
                <a:solidFill>
                  <a:srgbClr val="00A489"/>
                </a:solidFill>
                <a:latin typeface="Merriweather"/>
                <a:ea typeface="Merriweather"/>
                <a:cs typeface="Merriweather"/>
                <a:sym typeface="Merriweather"/>
              </a:rPr>
              <a:t>Riittävän rajattu, jotta se olisi hallittavissa.</a:t>
            </a:r>
            <a:r>
              <a:rPr lang="en-IE">
                <a:solidFill>
                  <a:srgbClr val="3F3F3F"/>
                </a:solidFill>
                <a:latin typeface="Merriweather"/>
                <a:ea typeface="Merriweather"/>
                <a:cs typeface="Merriweather"/>
                <a:sym typeface="Merriweather"/>
              </a:rPr>
              <a:t>Sen ei tulisi olla liian laaja tai yleinen, sen on oltava riittävän tarkka, jotta se ymmärretään yhdellä lauseella. Hankkeen tarkoituksen on oltava selkeä, jotta se on helposti hallittavissa.</a:t>
            </a:r>
            <a:endParaRPr b="0" i="0">
              <a:solidFill>
                <a:srgbClr val="3F3F3F"/>
              </a:solidFill>
              <a:latin typeface="Merriweather"/>
              <a:ea typeface="Merriweather"/>
              <a:cs typeface="Merriweather"/>
              <a:sym typeface="Merriweather"/>
            </a:endParaRPr>
          </a:p>
        </p:txBody>
      </p:sp>
      <p:sp>
        <p:nvSpPr>
          <p:cNvPr id="631" name="Google Shape;631;p32"/>
          <p:cNvSpPr txBox="1"/>
          <p:nvPr>
            <p:ph idx="2" type="body"/>
          </p:nvPr>
        </p:nvSpPr>
        <p:spPr>
          <a:xfrm>
            <a:off x="525242" y="617875"/>
            <a:ext cx="11141516" cy="697353"/>
          </a:xfrm>
          <a:prstGeom prst="rect">
            <a:avLst/>
          </a:prstGeom>
          <a:noFill/>
          <a:ln>
            <a:noFill/>
          </a:ln>
        </p:spPr>
        <p:txBody>
          <a:bodyPr anchorCtr="0" anchor="t" bIns="45700" lIns="91425" spcFirstLastPara="1" rIns="91425" wrap="square" tIns="45700">
            <a:normAutofit fontScale="32500" lnSpcReduction="20000"/>
          </a:bodyPr>
          <a:lstStyle/>
          <a:p>
            <a:pPr indent="-717792" lvl="0" marL="742950" rtl="0" algn="l">
              <a:lnSpc>
                <a:spcPct val="90000"/>
              </a:lnSpc>
              <a:spcBef>
                <a:spcPts val="0"/>
              </a:spcBef>
              <a:spcAft>
                <a:spcPts val="0"/>
              </a:spcAft>
              <a:buClr>
                <a:schemeClr val="lt1"/>
              </a:buClr>
              <a:buSzPct val="100000"/>
              <a:buFont typeface="Calibri"/>
              <a:buAutoNum type="arabicPeriod" startAt="2"/>
            </a:pPr>
            <a:r>
              <a:rPr b="1" lang="en-IE" sz="9857"/>
              <a:t>Määrittele - Hyvän ongelman määrittelyn pitäisi olla…</a:t>
            </a:r>
            <a:endParaRPr sz="9857"/>
          </a:p>
          <a:p>
            <a:pPr indent="0" lvl="0" marL="0" rtl="0" algn="l">
              <a:lnSpc>
                <a:spcPct val="90000"/>
              </a:lnSpc>
              <a:spcBef>
                <a:spcPts val="1000"/>
              </a:spcBef>
              <a:spcAft>
                <a:spcPts val="0"/>
              </a:spcAft>
              <a:buClr>
                <a:schemeClr val="lt1"/>
              </a:buClr>
              <a:buSzPct val="100000"/>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33"/>
          <p:cNvSpPr txBox="1"/>
          <p:nvPr>
            <p:ph idx="1" type="body"/>
          </p:nvPr>
        </p:nvSpPr>
        <p:spPr>
          <a:xfrm rot="-5400000">
            <a:off x="8888920" y="2587693"/>
            <a:ext cx="5805395" cy="1327603"/>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lt1"/>
              </a:buClr>
              <a:buSzPts val="4400"/>
              <a:buFont typeface="Arial"/>
              <a:buNone/>
            </a:pPr>
            <a:r>
              <a:rPr b="1" lang="en-IE" sz="4400"/>
              <a:t>Ongelmanasettelu</a:t>
            </a:r>
            <a:endParaRPr/>
          </a:p>
        </p:txBody>
      </p:sp>
      <p:sp>
        <p:nvSpPr>
          <p:cNvPr id="637" name="Google Shape;637;p33"/>
          <p:cNvSpPr txBox="1"/>
          <p:nvPr>
            <p:ph idx="3" type="body"/>
          </p:nvPr>
        </p:nvSpPr>
        <p:spPr>
          <a:xfrm>
            <a:off x="273107" y="1172191"/>
            <a:ext cx="5086500" cy="4158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FDA81F"/>
              </a:buClr>
              <a:buSzPts val="2400"/>
              <a:buNone/>
            </a:pPr>
            <a:r>
              <a:rPr b="1" i="1" lang="en-IE">
                <a:solidFill>
                  <a:srgbClr val="FDA81F"/>
                </a:solidFill>
                <a:latin typeface="Merriweather"/>
                <a:ea typeface="Merriweather"/>
                <a:cs typeface="Merriweather"/>
                <a:sym typeface="Merriweather"/>
              </a:rPr>
              <a:t>Laita käyttäjien tarpeet ja ongelmat yhteen lausekkeeseen tai lauseeseen</a:t>
            </a:r>
            <a:endParaRPr/>
          </a:p>
          <a:p>
            <a:pPr indent="0" lvl="0" marL="0" rtl="0" algn="l">
              <a:lnSpc>
                <a:spcPct val="90000"/>
              </a:lnSpc>
              <a:spcBef>
                <a:spcPts val="1000"/>
              </a:spcBef>
              <a:spcAft>
                <a:spcPts val="0"/>
              </a:spcAft>
              <a:buClr>
                <a:srgbClr val="3F3F3F"/>
              </a:buClr>
              <a:buSzPts val="2400"/>
              <a:buNone/>
            </a:pPr>
            <a:r>
              <a:rPr b="1" lang="en-IE">
                <a:solidFill>
                  <a:srgbClr val="3F3F3F"/>
                </a:solidFill>
              </a:rPr>
              <a:t>Aloita pohtimalla</a:t>
            </a:r>
            <a:r>
              <a:rPr b="1" i="0" lang="en-IE">
                <a:solidFill>
                  <a:srgbClr val="3F3F3F"/>
                </a:solidFill>
              </a:rPr>
              <a:t>….</a:t>
            </a:r>
            <a:endParaRPr/>
          </a:p>
          <a:p>
            <a:pPr indent="-342900" lvl="0" marL="342900" rtl="0" algn="l">
              <a:lnSpc>
                <a:spcPct val="90000"/>
              </a:lnSpc>
              <a:spcBef>
                <a:spcPts val="1000"/>
              </a:spcBef>
              <a:spcAft>
                <a:spcPts val="0"/>
              </a:spcAft>
              <a:buClr>
                <a:schemeClr val="dk1"/>
              </a:buClr>
              <a:buSzPts val="2400"/>
              <a:buFont typeface="Arial"/>
              <a:buChar char="•"/>
            </a:pPr>
            <a:r>
              <a:rPr i="1" lang="en-IE"/>
              <a:t>Mikä on ongelma tai riesa, johon haluat puuttua?</a:t>
            </a:r>
            <a:endParaRPr/>
          </a:p>
          <a:p>
            <a:pPr indent="-342900" lvl="0" marL="342900" rtl="0" algn="l">
              <a:lnSpc>
                <a:spcPct val="90000"/>
              </a:lnSpc>
              <a:spcBef>
                <a:spcPts val="1000"/>
              </a:spcBef>
              <a:spcAft>
                <a:spcPts val="0"/>
              </a:spcAft>
              <a:buClr>
                <a:schemeClr val="dk1"/>
              </a:buClr>
              <a:buSzPts val="2400"/>
              <a:buFont typeface="Arial"/>
              <a:buChar char="•"/>
            </a:pPr>
            <a:r>
              <a:rPr i="1" lang="en-IE"/>
              <a:t>Mitä käyttäjät tarkalleen tarvitsevat? Mitä he sanovat?</a:t>
            </a:r>
            <a:endParaRPr/>
          </a:p>
          <a:p>
            <a:pPr indent="-342900" lvl="0" marL="342900" rtl="0" algn="l">
              <a:lnSpc>
                <a:spcPct val="90000"/>
              </a:lnSpc>
              <a:spcBef>
                <a:spcPts val="1000"/>
              </a:spcBef>
              <a:spcAft>
                <a:spcPts val="0"/>
              </a:spcAft>
              <a:buClr>
                <a:schemeClr val="dk1"/>
              </a:buClr>
              <a:buSzPts val="2400"/>
              <a:buFont typeface="Arial"/>
              <a:buChar char="•"/>
            </a:pPr>
            <a:r>
              <a:rPr i="1" lang="en-IE"/>
              <a:t>Löydätkö avaintekijöitä ja tietoja?</a:t>
            </a:r>
            <a:endParaRPr/>
          </a:p>
          <a:p>
            <a:pPr indent="-342900" lvl="0" marL="342900" rtl="0" algn="l">
              <a:lnSpc>
                <a:spcPct val="90000"/>
              </a:lnSpc>
              <a:spcBef>
                <a:spcPts val="1000"/>
              </a:spcBef>
              <a:spcAft>
                <a:spcPts val="0"/>
              </a:spcAft>
              <a:buClr>
                <a:schemeClr val="dk1"/>
              </a:buClr>
              <a:buSzPts val="2400"/>
              <a:buFont typeface="Arial"/>
              <a:buChar char="•"/>
            </a:pPr>
            <a:r>
              <a:rPr i="1" lang="en-IE"/>
              <a:t>Mikä estää heitä ratkaisemasta näitä ongelmia? Mitkä heidän esteet ovat?</a:t>
            </a:r>
            <a:endParaRPr/>
          </a:p>
          <a:p>
            <a:pPr indent="-342900" lvl="0" marL="342900" rtl="0" algn="l">
              <a:lnSpc>
                <a:spcPct val="90000"/>
              </a:lnSpc>
              <a:spcBef>
                <a:spcPts val="1000"/>
              </a:spcBef>
              <a:spcAft>
                <a:spcPts val="0"/>
              </a:spcAft>
              <a:buClr>
                <a:schemeClr val="dk1"/>
              </a:buClr>
              <a:buSzPts val="2400"/>
              <a:buFont typeface="Arial"/>
              <a:buChar char="•"/>
            </a:pPr>
            <a:r>
              <a:rPr i="1" lang="en-IE"/>
              <a:t>Mitä he sanovat, ajattelevat ja tuntevat?</a:t>
            </a:r>
            <a:endParaRPr i="1">
              <a:latin typeface="Calibri"/>
              <a:ea typeface="Calibri"/>
              <a:cs typeface="Calibri"/>
              <a:sym typeface="Calibri"/>
            </a:endParaRPr>
          </a:p>
          <a:p>
            <a:pPr indent="0" lvl="0" marL="0" rtl="0" algn="l">
              <a:lnSpc>
                <a:spcPct val="90000"/>
              </a:lnSpc>
              <a:spcBef>
                <a:spcPts val="1000"/>
              </a:spcBef>
              <a:spcAft>
                <a:spcPts val="0"/>
              </a:spcAft>
              <a:buClr>
                <a:schemeClr val="dk1"/>
              </a:buClr>
              <a:buSzPts val="2400"/>
              <a:buNone/>
            </a:pPr>
            <a:r>
              <a:t/>
            </a:r>
            <a:endParaRPr b="0" i="0">
              <a:solidFill>
                <a:srgbClr val="3F3F3F"/>
              </a:solidFill>
              <a:latin typeface="Arial"/>
              <a:ea typeface="Arial"/>
              <a:cs typeface="Arial"/>
              <a:sym typeface="Arial"/>
            </a:endParaRPr>
          </a:p>
          <a:p>
            <a:pPr indent="0" lvl="0" marL="0" rtl="0" algn="l">
              <a:lnSpc>
                <a:spcPct val="90000"/>
              </a:lnSpc>
              <a:spcBef>
                <a:spcPts val="1000"/>
              </a:spcBef>
              <a:spcAft>
                <a:spcPts val="0"/>
              </a:spcAft>
              <a:buClr>
                <a:schemeClr val="dk1"/>
              </a:buClr>
              <a:buSzPts val="2400"/>
              <a:buNone/>
            </a:pPr>
            <a:r>
              <a:t/>
            </a:r>
            <a:endParaRPr/>
          </a:p>
        </p:txBody>
      </p:sp>
      <p:sp>
        <p:nvSpPr>
          <p:cNvPr id="638" name="Google Shape;638;p33"/>
          <p:cNvSpPr txBox="1"/>
          <p:nvPr/>
        </p:nvSpPr>
        <p:spPr>
          <a:xfrm>
            <a:off x="105351" y="0"/>
            <a:ext cx="5661000" cy="1134900"/>
          </a:xfrm>
          <a:prstGeom prst="rect">
            <a:avLst/>
          </a:prstGeom>
          <a:solidFill>
            <a:srgbClr val="40A67A"/>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4400"/>
              <a:buFont typeface="Arial"/>
              <a:buNone/>
            </a:pPr>
            <a:r>
              <a:rPr b="1" lang="en-IE" sz="4400">
                <a:solidFill>
                  <a:schemeClr val="lt1"/>
                </a:solidFill>
                <a:latin typeface="Calibri"/>
                <a:ea typeface="Calibri"/>
                <a:cs typeface="Calibri"/>
                <a:sym typeface="Calibri"/>
              </a:rPr>
              <a:t>Ongelmanasettelu</a:t>
            </a:r>
            <a:endParaRPr/>
          </a:p>
        </p:txBody>
      </p:sp>
      <p:pic>
        <p:nvPicPr>
          <p:cNvPr descr="A picture containing text&#10;&#10;Description automatically generated" id="639" name="Google Shape;639;p33"/>
          <p:cNvPicPr preferRelativeResize="0"/>
          <p:nvPr>
            <p:ph idx="2" type="pic"/>
          </p:nvPr>
        </p:nvPicPr>
        <p:blipFill rotWithShape="1">
          <a:blip r:embed="rId3">
            <a:alphaModFix/>
          </a:blip>
          <a:srcRect b="3926" l="0" r="0" t="3926"/>
          <a:stretch/>
        </p:blipFill>
        <p:spPr>
          <a:xfrm>
            <a:off x="6530975" y="784225"/>
            <a:ext cx="3832225" cy="52895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34"/>
          <p:cNvSpPr txBox="1"/>
          <p:nvPr>
            <p:ph idx="1" type="body"/>
          </p:nvPr>
        </p:nvSpPr>
        <p:spPr>
          <a:xfrm>
            <a:off x="4888350" y="331500"/>
            <a:ext cx="7303800" cy="1276500"/>
          </a:xfrm>
          <a:prstGeom prst="rect">
            <a:avLst/>
          </a:prstGeom>
          <a:noFill/>
          <a:ln>
            <a:noFill/>
          </a:ln>
        </p:spPr>
        <p:txBody>
          <a:bodyPr anchorCtr="0" anchor="t" bIns="45700" lIns="91425" spcFirstLastPara="1" rIns="91425" wrap="square" tIns="45700">
            <a:normAutofit fontScale="85000" lnSpcReduction="20000"/>
          </a:bodyPr>
          <a:lstStyle/>
          <a:p>
            <a:pPr indent="-742950" lvl="0" marL="742950" rtl="0" algn="l">
              <a:lnSpc>
                <a:spcPct val="90000"/>
              </a:lnSpc>
              <a:spcBef>
                <a:spcPts val="0"/>
              </a:spcBef>
              <a:spcAft>
                <a:spcPts val="0"/>
              </a:spcAft>
              <a:buClr>
                <a:schemeClr val="lt1"/>
              </a:buClr>
              <a:buSzPct val="100000"/>
              <a:buFont typeface="Calibri"/>
              <a:buAutoNum type="arabicPeriod" startAt="2"/>
            </a:pPr>
            <a:r>
              <a:rPr b="1" lang="en-IE" sz="4400"/>
              <a:t>Määrittele ongelmasi harjoittelu </a:t>
            </a:r>
            <a:r>
              <a:rPr b="1" lang="en-IE"/>
              <a:t>Arvioi haastattelusi tai keskusteluryhmäsi palaute ...</a:t>
            </a:r>
            <a:endParaRPr/>
          </a:p>
        </p:txBody>
      </p:sp>
      <p:sp>
        <p:nvSpPr>
          <p:cNvPr id="645" name="Google Shape;645;p34"/>
          <p:cNvSpPr txBox="1"/>
          <p:nvPr>
            <p:ph idx="4" type="body"/>
          </p:nvPr>
        </p:nvSpPr>
        <p:spPr>
          <a:xfrm>
            <a:off x="5108152" y="1827357"/>
            <a:ext cx="6632907" cy="1726247"/>
          </a:xfrm>
          <a:prstGeom prst="rect">
            <a:avLst/>
          </a:prstGeom>
          <a:noFill/>
          <a:ln>
            <a:noFill/>
          </a:ln>
        </p:spPr>
        <p:txBody>
          <a:bodyPr anchorCtr="0" anchor="t" bIns="45700" lIns="91425" spcFirstLastPara="1" rIns="91425" wrap="square" tIns="45700">
            <a:noAutofit/>
          </a:bodyPr>
          <a:lstStyle/>
          <a:p>
            <a:pPr indent="-514350" lvl="0" marL="514350" rtl="0" algn="l">
              <a:lnSpc>
                <a:spcPct val="90000"/>
              </a:lnSpc>
              <a:spcBef>
                <a:spcPts val="0"/>
              </a:spcBef>
              <a:spcAft>
                <a:spcPts val="0"/>
              </a:spcAft>
              <a:buClr>
                <a:schemeClr val="lt1"/>
              </a:buClr>
              <a:buSzPts val="2800"/>
              <a:buFont typeface="Calibri"/>
              <a:buAutoNum type="arabicPeriod"/>
            </a:pPr>
            <a:r>
              <a:rPr lang="en-IE" sz="2800"/>
              <a:t>Piirrä ympyrä keskelle A4-paperia ja kirjoita mielestäsi pääongelma.</a:t>
            </a:r>
            <a:endParaRPr/>
          </a:p>
          <a:p>
            <a:pPr indent="-514350" lvl="0" marL="514350" rtl="0" algn="l">
              <a:lnSpc>
                <a:spcPct val="90000"/>
              </a:lnSpc>
              <a:spcBef>
                <a:spcPts val="1000"/>
              </a:spcBef>
              <a:spcAft>
                <a:spcPts val="0"/>
              </a:spcAft>
              <a:buClr>
                <a:schemeClr val="lt1"/>
              </a:buClr>
              <a:buSzPts val="2800"/>
              <a:buFont typeface="Calibri"/>
              <a:buAutoNum type="arabicPeriod"/>
            </a:pPr>
            <a:r>
              <a:rPr lang="en-IE" sz="2800"/>
              <a:t>Luo nuolia vastauksilla, jotka koskevat seuraavia kysymyksiä.</a:t>
            </a:r>
            <a:endParaRPr/>
          </a:p>
          <a:p>
            <a:pPr indent="-514350" lvl="0" marL="514350" rtl="0" algn="l">
              <a:lnSpc>
                <a:spcPct val="90000"/>
              </a:lnSpc>
              <a:spcBef>
                <a:spcPts val="1000"/>
              </a:spcBef>
              <a:spcAft>
                <a:spcPts val="0"/>
              </a:spcAft>
              <a:buClr>
                <a:schemeClr val="lt1"/>
              </a:buClr>
              <a:buSzPts val="2800"/>
              <a:buFont typeface="Calibri"/>
              <a:buAutoNum type="arabicPeriod"/>
            </a:pPr>
            <a:r>
              <a:rPr lang="en-IE" sz="2800"/>
              <a:t>Käy läpi kaikki vastaukset haastattelustasi tai keskusteluryhmästäsi ja kirjoita vastaukset </a:t>
            </a:r>
            <a:r>
              <a:rPr lang="en-IE" sz="2800"/>
              <a:t>seuraavan dian </a:t>
            </a:r>
            <a:r>
              <a:rPr lang="en-IE" sz="2800"/>
              <a:t>kysymyksiin ...</a:t>
            </a:r>
            <a:endParaRPr/>
          </a:p>
          <a:p>
            <a:pPr indent="-336550" lvl="0" marL="514350" rtl="0" algn="l">
              <a:lnSpc>
                <a:spcPct val="90000"/>
              </a:lnSpc>
              <a:spcBef>
                <a:spcPts val="1000"/>
              </a:spcBef>
              <a:spcAft>
                <a:spcPts val="0"/>
              </a:spcAft>
              <a:buClr>
                <a:schemeClr val="lt1"/>
              </a:buClr>
              <a:buSzPts val="2800"/>
              <a:buFont typeface="Noto Sans Symbols"/>
              <a:buNone/>
            </a:pPr>
            <a:r>
              <a:t/>
            </a:r>
            <a:endParaRPr sz="2800"/>
          </a:p>
        </p:txBody>
      </p:sp>
      <p:sp>
        <p:nvSpPr>
          <p:cNvPr id="646" name="Google Shape;646;p34"/>
          <p:cNvSpPr/>
          <p:nvPr>
            <p:ph idx="2" type="pic"/>
          </p:nvPr>
        </p:nvSpPr>
        <p:spPr>
          <a:xfrm>
            <a:off x="450941" y="0"/>
            <a:ext cx="3725862" cy="4208463"/>
          </a:xfrm>
          <a:prstGeom prst="rect">
            <a:avLst/>
          </a:prstGeom>
          <a:noFill/>
          <a:ln>
            <a:noFill/>
          </a:ln>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descr="A person writing on a paper&#10;&#10;Description automatically generated with low confidence" id="647" name="Google Shape;647;p34"/>
          <p:cNvPicPr preferRelativeResize="0"/>
          <p:nvPr/>
        </p:nvPicPr>
        <p:blipFill rotWithShape="1">
          <a:blip r:embed="rId3">
            <a:alphaModFix/>
          </a:blip>
          <a:srcRect b="0" l="10098" r="10097" t="0"/>
          <a:stretch/>
        </p:blipFill>
        <p:spPr>
          <a:xfrm>
            <a:off x="0" y="0"/>
            <a:ext cx="4754563" cy="44735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p35"/>
          <p:cNvSpPr txBox="1"/>
          <p:nvPr>
            <p:ph idx="1" type="body"/>
          </p:nvPr>
        </p:nvSpPr>
        <p:spPr>
          <a:xfrm>
            <a:off x="4870425" y="0"/>
            <a:ext cx="7645800" cy="1608000"/>
          </a:xfrm>
          <a:prstGeom prst="rect">
            <a:avLst/>
          </a:prstGeom>
          <a:noFill/>
          <a:ln>
            <a:noFill/>
          </a:ln>
        </p:spPr>
        <p:txBody>
          <a:bodyPr anchorCtr="0" anchor="t" bIns="45700" lIns="91425" spcFirstLastPara="1" rIns="91425" wrap="square" tIns="45700">
            <a:normAutofit fontScale="62500" lnSpcReduction="10000"/>
          </a:bodyPr>
          <a:lstStyle/>
          <a:p>
            <a:pPr indent="-680085" lvl="0" marL="742950" rtl="0" algn="l">
              <a:lnSpc>
                <a:spcPct val="90000"/>
              </a:lnSpc>
              <a:spcBef>
                <a:spcPts val="0"/>
              </a:spcBef>
              <a:spcAft>
                <a:spcPts val="0"/>
              </a:spcAft>
              <a:buClr>
                <a:schemeClr val="lt1"/>
              </a:buClr>
              <a:buSzPct val="74396"/>
              <a:buFont typeface="Calibri"/>
              <a:buAutoNum type="arabicPeriod" startAt="2"/>
            </a:pPr>
            <a:r>
              <a:rPr b="1" lang="en-IE" sz="5914"/>
              <a:t>Määrittele ongelmasi harjoittelu</a:t>
            </a:r>
            <a:r>
              <a:rPr b="1" lang="en-IE" sz="4400"/>
              <a:t>                  </a:t>
            </a:r>
            <a:r>
              <a:rPr b="1" lang="en-IE" sz="4965"/>
              <a:t>Arvioi haastattelusi tai keskusteluryhmäsi palaute ...</a:t>
            </a:r>
            <a:endParaRPr sz="4965"/>
          </a:p>
          <a:p>
            <a:pPr indent="0" lvl="0" marL="0" rtl="0" algn="l">
              <a:lnSpc>
                <a:spcPct val="90000"/>
              </a:lnSpc>
              <a:spcBef>
                <a:spcPts val="0"/>
              </a:spcBef>
              <a:spcAft>
                <a:spcPts val="0"/>
              </a:spcAft>
              <a:buNone/>
            </a:pPr>
            <a:r>
              <a:t/>
            </a:r>
            <a:endParaRPr b="1"/>
          </a:p>
        </p:txBody>
      </p:sp>
      <p:sp>
        <p:nvSpPr>
          <p:cNvPr id="653" name="Google Shape;653;p35"/>
          <p:cNvSpPr txBox="1"/>
          <p:nvPr>
            <p:ph idx="4" type="body"/>
          </p:nvPr>
        </p:nvSpPr>
        <p:spPr>
          <a:xfrm>
            <a:off x="5321582" y="1608042"/>
            <a:ext cx="6990920" cy="1726247"/>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chemeClr val="lt1"/>
              </a:buClr>
              <a:buSzPts val="2800"/>
              <a:buFont typeface="Arial"/>
              <a:buChar char="•"/>
            </a:pPr>
            <a:r>
              <a:rPr lang="en-IE" sz="2800"/>
              <a:t>Kirjoita viisi tärkeintä ongelmaa ja niihin mahdollisia ratkaisuja?</a:t>
            </a:r>
            <a:endParaRPr/>
          </a:p>
          <a:p>
            <a:pPr indent="-457200" lvl="0" marL="457200" rtl="0" algn="l">
              <a:lnSpc>
                <a:spcPct val="90000"/>
              </a:lnSpc>
              <a:spcBef>
                <a:spcPts val="0"/>
              </a:spcBef>
              <a:spcAft>
                <a:spcPts val="0"/>
              </a:spcAft>
              <a:buClr>
                <a:schemeClr val="lt1"/>
              </a:buClr>
              <a:buSzPts val="2800"/>
              <a:buFont typeface="Arial"/>
              <a:buChar char="•"/>
            </a:pPr>
            <a:r>
              <a:rPr lang="en-IE" sz="2800"/>
              <a:t>Miltä heistä tuntuu? Mikä saisi heidät tuntemaan olonsa onnelliseksi, helpottuneeksi, tyytyväiseksi?</a:t>
            </a:r>
            <a:endParaRPr/>
          </a:p>
          <a:p>
            <a:pPr indent="-457200" lvl="0" marL="457200" rtl="0" algn="l">
              <a:lnSpc>
                <a:spcPct val="90000"/>
              </a:lnSpc>
              <a:spcBef>
                <a:spcPts val="0"/>
              </a:spcBef>
              <a:spcAft>
                <a:spcPts val="0"/>
              </a:spcAft>
              <a:buClr>
                <a:schemeClr val="lt1"/>
              </a:buClr>
              <a:buSzPts val="2800"/>
              <a:buFont typeface="Arial"/>
              <a:buChar char="•"/>
            </a:pPr>
            <a:r>
              <a:rPr lang="en-IE" sz="2800"/>
              <a:t>Mitä sinun on muutettava? Kuinka aiot muuttaa sitä?</a:t>
            </a:r>
            <a:endParaRPr/>
          </a:p>
          <a:p>
            <a:pPr indent="-457200" lvl="0" marL="457200" rtl="0" algn="l">
              <a:lnSpc>
                <a:spcPct val="90000"/>
              </a:lnSpc>
              <a:spcBef>
                <a:spcPts val="0"/>
              </a:spcBef>
              <a:spcAft>
                <a:spcPts val="0"/>
              </a:spcAft>
              <a:buClr>
                <a:schemeClr val="lt1"/>
              </a:buClr>
              <a:buSzPts val="2800"/>
              <a:buFont typeface="Arial"/>
              <a:buChar char="•"/>
            </a:pPr>
            <a:r>
              <a:rPr lang="en-IE" sz="2800"/>
              <a:t>Mikä oli mielenkiintoista? Mitä puuttuu? Mitkä ovat mahdollisuudet?</a:t>
            </a:r>
            <a:endParaRPr/>
          </a:p>
          <a:p>
            <a:pPr indent="-457200" lvl="0" marL="457200" rtl="0" algn="l">
              <a:lnSpc>
                <a:spcPct val="90000"/>
              </a:lnSpc>
              <a:spcBef>
                <a:spcPts val="0"/>
              </a:spcBef>
              <a:spcAft>
                <a:spcPts val="0"/>
              </a:spcAft>
              <a:buClr>
                <a:schemeClr val="lt1"/>
              </a:buClr>
              <a:buSzPts val="2800"/>
              <a:buFont typeface="Arial"/>
              <a:buChar char="•"/>
            </a:pPr>
            <a:r>
              <a:rPr lang="en-IE" sz="2800"/>
              <a:t>Valitse pääkohdat ja ongelma ja lisää ne ympyrään, nämä ovat sanoja, jotka otat huomioon ongelman määrittelyssä.</a:t>
            </a:r>
            <a:endParaRPr sz="4000"/>
          </a:p>
          <a:p>
            <a:pPr indent="-336550" lvl="0" marL="514350" rtl="0" algn="l">
              <a:lnSpc>
                <a:spcPct val="90000"/>
              </a:lnSpc>
              <a:spcBef>
                <a:spcPts val="0"/>
              </a:spcBef>
              <a:spcAft>
                <a:spcPts val="0"/>
              </a:spcAft>
              <a:buClr>
                <a:schemeClr val="lt1"/>
              </a:buClr>
              <a:buSzPts val="2800"/>
              <a:buFont typeface="Noto Sans Symbols"/>
              <a:buNone/>
            </a:pPr>
            <a:r>
              <a:t/>
            </a:r>
            <a:endParaRPr sz="2800"/>
          </a:p>
        </p:txBody>
      </p:sp>
      <p:sp>
        <p:nvSpPr>
          <p:cNvPr id="654" name="Google Shape;654;p35"/>
          <p:cNvSpPr/>
          <p:nvPr>
            <p:ph idx="2" type="pic"/>
          </p:nvPr>
        </p:nvSpPr>
        <p:spPr>
          <a:xfrm>
            <a:off x="450941" y="0"/>
            <a:ext cx="3725862" cy="4208463"/>
          </a:xfrm>
          <a:prstGeom prst="rect">
            <a:avLst/>
          </a:prstGeom>
          <a:noFill/>
          <a:ln>
            <a:noFill/>
          </a:ln>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descr="A person writing on a paper&#10;&#10;Description automatically generated with low confidence" id="655" name="Google Shape;655;p35"/>
          <p:cNvPicPr preferRelativeResize="0"/>
          <p:nvPr/>
        </p:nvPicPr>
        <p:blipFill rotWithShape="1">
          <a:blip r:embed="rId3">
            <a:alphaModFix/>
          </a:blip>
          <a:srcRect b="0" l="10098" r="10097" t="0"/>
          <a:stretch/>
        </p:blipFill>
        <p:spPr>
          <a:xfrm>
            <a:off x="0" y="0"/>
            <a:ext cx="4754563" cy="44735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36"/>
          <p:cNvSpPr txBox="1"/>
          <p:nvPr>
            <p:ph idx="1" type="body"/>
          </p:nvPr>
        </p:nvSpPr>
        <p:spPr>
          <a:xfrm>
            <a:off x="5087675" y="118500"/>
            <a:ext cx="6990900" cy="1489500"/>
          </a:xfrm>
          <a:prstGeom prst="rect">
            <a:avLst/>
          </a:prstGeom>
          <a:noFill/>
          <a:ln>
            <a:noFill/>
          </a:ln>
        </p:spPr>
        <p:txBody>
          <a:bodyPr anchorCtr="0" anchor="t" bIns="45700" lIns="91425" spcFirstLastPara="1" rIns="91425" wrap="square" tIns="45700">
            <a:normAutofit fontScale="32500"/>
          </a:bodyPr>
          <a:lstStyle/>
          <a:p>
            <a:pPr indent="-213126" lvl="0" marL="0" rtl="0" algn="l">
              <a:lnSpc>
                <a:spcPct val="80000"/>
              </a:lnSpc>
              <a:spcBef>
                <a:spcPts val="1000"/>
              </a:spcBef>
              <a:spcAft>
                <a:spcPts val="0"/>
              </a:spcAft>
              <a:buSzPct val="97953"/>
              <a:buFont typeface="Calibri"/>
              <a:buAutoNum type="arabicPeriod" startAt="2"/>
            </a:pPr>
            <a:r>
              <a:rPr b="1" lang="en-IE" sz="10542"/>
              <a:t>Määrittele ongelmasi harjoittelu</a:t>
            </a:r>
            <a:endParaRPr b="1" sz="10542"/>
          </a:p>
          <a:p>
            <a:pPr indent="0" lvl="0" marL="0" rtl="0" algn="l">
              <a:lnSpc>
                <a:spcPct val="80000"/>
              </a:lnSpc>
              <a:spcBef>
                <a:spcPts val="1000"/>
              </a:spcBef>
              <a:spcAft>
                <a:spcPts val="0"/>
              </a:spcAft>
              <a:buNone/>
            </a:pPr>
            <a:r>
              <a:rPr b="1" lang="en-IE" sz="5938"/>
              <a:t> </a:t>
            </a:r>
            <a:r>
              <a:rPr b="1" lang="en-IE" sz="7443"/>
              <a:t>Arvioi haastattelusi tai keskusteluryhmäsi palaute ...</a:t>
            </a:r>
            <a:endParaRPr sz="7443"/>
          </a:p>
          <a:p>
            <a:pPr indent="0" lvl="0" marL="0" rtl="0" algn="l">
              <a:lnSpc>
                <a:spcPct val="90000"/>
              </a:lnSpc>
              <a:spcBef>
                <a:spcPts val="1000"/>
              </a:spcBef>
              <a:spcAft>
                <a:spcPts val="0"/>
              </a:spcAft>
              <a:buNone/>
            </a:pPr>
            <a:r>
              <a:t/>
            </a:r>
            <a:endParaRPr b="1" sz="4400"/>
          </a:p>
        </p:txBody>
      </p:sp>
      <p:sp>
        <p:nvSpPr>
          <p:cNvPr id="661" name="Google Shape;661;p36"/>
          <p:cNvSpPr txBox="1"/>
          <p:nvPr>
            <p:ph idx="4" type="body"/>
          </p:nvPr>
        </p:nvSpPr>
        <p:spPr>
          <a:xfrm>
            <a:off x="5028420" y="1241134"/>
            <a:ext cx="6990900" cy="1726200"/>
          </a:xfrm>
          <a:prstGeom prst="rect">
            <a:avLst/>
          </a:prstGeom>
          <a:noFill/>
          <a:ln>
            <a:noFill/>
          </a:ln>
        </p:spPr>
        <p:txBody>
          <a:bodyPr anchorCtr="0" anchor="t" bIns="45700" lIns="91425" spcFirstLastPara="1" rIns="91425" wrap="square" tIns="45700">
            <a:noAutofit/>
          </a:bodyPr>
          <a:lstStyle/>
          <a:p>
            <a:pPr indent="-514350" lvl="0" marL="514350" rtl="0" algn="l">
              <a:lnSpc>
                <a:spcPct val="90000"/>
              </a:lnSpc>
              <a:spcBef>
                <a:spcPts val="0"/>
              </a:spcBef>
              <a:spcAft>
                <a:spcPts val="0"/>
              </a:spcAft>
              <a:buClr>
                <a:schemeClr val="lt1"/>
              </a:buClr>
              <a:buSzPts val="2800"/>
              <a:buFont typeface="Calibri"/>
              <a:buAutoNum type="arabicPeriod"/>
            </a:pPr>
            <a:r>
              <a:rPr lang="en-IE" sz="2800"/>
              <a:t>Tiivistä havainnot mahdollisimman selkeäksi ja lyhyeksi</a:t>
            </a:r>
            <a:r>
              <a:rPr lang="en-IE" sz="2800"/>
              <a:t> lauseeksi</a:t>
            </a:r>
            <a:r>
              <a:rPr lang="en-IE" sz="2800"/>
              <a:t>.</a:t>
            </a:r>
            <a:endParaRPr/>
          </a:p>
          <a:p>
            <a:pPr indent="-514350" lvl="0" marL="514350" rtl="0" algn="l">
              <a:lnSpc>
                <a:spcPct val="90000"/>
              </a:lnSpc>
              <a:spcBef>
                <a:spcPts val="1000"/>
              </a:spcBef>
              <a:spcAft>
                <a:spcPts val="0"/>
              </a:spcAft>
              <a:buClr>
                <a:schemeClr val="lt1"/>
              </a:buClr>
              <a:buSzPts val="2800"/>
              <a:buFont typeface="Calibri"/>
              <a:buAutoNum type="arabicPeriod"/>
            </a:pPr>
            <a:r>
              <a:rPr lang="en-IE" sz="2800"/>
              <a:t>Korosta tärkeimmät ongelmakohdat ja laita ne ympyrään sivusi keskelle, nämä ovat sanoja, jotka otat huomioon ongelmalauseessasi.</a:t>
            </a:r>
            <a:endParaRPr sz="4000"/>
          </a:p>
          <a:p>
            <a:pPr indent="-514350" lvl="0" marL="514350" rtl="0" algn="l">
              <a:lnSpc>
                <a:spcPct val="90000"/>
              </a:lnSpc>
              <a:spcBef>
                <a:spcPts val="1000"/>
              </a:spcBef>
              <a:spcAft>
                <a:spcPts val="0"/>
              </a:spcAft>
              <a:buClr>
                <a:schemeClr val="lt1"/>
              </a:buClr>
              <a:buSzPts val="2800"/>
              <a:buFont typeface="Calibri"/>
              <a:buAutoNum type="arabicPeriod"/>
            </a:pPr>
            <a:r>
              <a:rPr b="1" lang="en-IE" sz="2800"/>
              <a:t>Mikä on tehtäväsi tai ongelmasi? </a:t>
            </a:r>
            <a:r>
              <a:rPr b="1" lang="en-IE" sz="2800"/>
              <a:t> </a:t>
            </a:r>
            <a:r>
              <a:rPr lang="en-IE" sz="2800"/>
              <a:t>Seuraavaksi kavenna havainnot uudelleen yhteen pääongelmaan tai lauseeseen ... ajattele sitä kuin tehtävän määrittelyä!</a:t>
            </a:r>
            <a:endParaRPr sz="1800"/>
          </a:p>
          <a:p>
            <a:pPr indent="-336550" lvl="0" marL="514350" rtl="0" algn="l">
              <a:lnSpc>
                <a:spcPct val="90000"/>
              </a:lnSpc>
              <a:spcBef>
                <a:spcPts val="0"/>
              </a:spcBef>
              <a:spcAft>
                <a:spcPts val="0"/>
              </a:spcAft>
              <a:buClr>
                <a:schemeClr val="lt1"/>
              </a:buClr>
              <a:buSzPts val="2800"/>
              <a:buFont typeface="Noto Sans Symbols"/>
              <a:buNone/>
            </a:pPr>
            <a:r>
              <a:t/>
            </a:r>
            <a:endParaRPr sz="2800"/>
          </a:p>
        </p:txBody>
      </p:sp>
      <p:sp>
        <p:nvSpPr>
          <p:cNvPr id="662" name="Google Shape;662;p36"/>
          <p:cNvSpPr/>
          <p:nvPr>
            <p:ph idx="2" type="pic"/>
          </p:nvPr>
        </p:nvSpPr>
        <p:spPr>
          <a:xfrm>
            <a:off x="450941" y="0"/>
            <a:ext cx="3725862" cy="4208463"/>
          </a:xfrm>
          <a:prstGeom prst="rect">
            <a:avLst/>
          </a:prstGeom>
          <a:noFill/>
          <a:ln>
            <a:noFill/>
          </a:ln>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descr="A person writing on a paper&#10;&#10;Description automatically generated with low confidence" id="663" name="Google Shape;663;p36"/>
          <p:cNvPicPr preferRelativeResize="0"/>
          <p:nvPr/>
        </p:nvPicPr>
        <p:blipFill rotWithShape="1">
          <a:blip r:embed="rId3">
            <a:alphaModFix/>
          </a:blip>
          <a:srcRect b="0" l="10098" r="10097" t="0"/>
          <a:stretch/>
        </p:blipFill>
        <p:spPr>
          <a:xfrm>
            <a:off x="0" y="0"/>
            <a:ext cx="4754563" cy="44735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p37"/>
          <p:cNvSpPr txBox="1"/>
          <p:nvPr>
            <p:ph idx="2" type="body"/>
          </p:nvPr>
        </p:nvSpPr>
        <p:spPr>
          <a:xfrm>
            <a:off x="209677" y="297050"/>
            <a:ext cx="10498200" cy="697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A6377D"/>
              </a:buClr>
              <a:buSzPts val="3600"/>
              <a:buNone/>
            </a:pPr>
            <a:r>
              <a:rPr lang="en-IE">
                <a:solidFill>
                  <a:srgbClr val="A6377D"/>
                </a:solidFill>
                <a:latin typeface="Corben"/>
                <a:ea typeface="Corben"/>
                <a:cs typeface="Corben"/>
                <a:sym typeface="Corben"/>
              </a:rPr>
              <a:t>ESIMERKKI</a:t>
            </a:r>
            <a:r>
              <a:rPr lang="en-IE" sz="3600">
                <a:solidFill>
                  <a:srgbClr val="A6377D"/>
                </a:solidFill>
                <a:latin typeface="Corben"/>
                <a:ea typeface="Corben"/>
                <a:cs typeface="Corben"/>
                <a:sym typeface="Corben"/>
              </a:rPr>
              <a:t> YDSI</a:t>
            </a:r>
            <a:r>
              <a:rPr lang="en-IE">
                <a:solidFill>
                  <a:srgbClr val="A6377D"/>
                </a:solidFill>
                <a:latin typeface="Corben"/>
                <a:ea typeface="Corben"/>
                <a:cs typeface="Corben"/>
                <a:sym typeface="Corben"/>
              </a:rPr>
              <a:t> - </a:t>
            </a:r>
            <a:r>
              <a:rPr lang="en-IE" u="sng">
                <a:solidFill>
                  <a:srgbClr val="A6377D"/>
                </a:solidFill>
                <a:latin typeface="Corben"/>
                <a:ea typeface="Corben"/>
                <a:cs typeface="Corben"/>
                <a:sym typeface="Corben"/>
                <a:hlinkClick r:id="rId3">
                  <a:extLst>
                    <a:ext uri="{A12FA001-AC4F-418D-AE19-62706E023703}">
                      <ahyp:hlinkClr val="tx"/>
                    </a:ext>
                  </a:extLst>
                </a:hlinkClick>
              </a:rPr>
              <a:t>ROOTED</a:t>
            </a:r>
            <a:endParaRPr b="1" i="0">
              <a:solidFill>
                <a:srgbClr val="A6377D"/>
              </a:solidFill>
            </a:endParaRPr>
          </a:p>
          <a:p>
            <a:pPr indent="0" lvl="0" marL="0" rtl="0" algn="l">
              <a:lnSpc>
                <a:spcPct val="90000"/>
              </a:lnSpc>
              <a:spcBef>
                <a:spcPts val="0"/>
              </a:spcBef>
              <a:spcAft>
                <a:spcPts val="0"/>
              </a:spcAft>
              <a:buClr>
                <a:srgbClr val="3F3F3F"/>
              </a:buClr>
              <a:buSzPts val="2400"/>
              <a:buNone/>
            </a:pPr>
            <a:r>
              <a:rPr lang="en-IE" sz="2400">
                <a:solidFill>
                  <a:srgbClr val="3F3F3F"/>
                </a:solidFill>
              </a:rPr>
              <a:t>JoAnna Haugen, Slovenia</a:t>
            </a:r>
            <a:endParaRPr/>
          </a:p>
          <a:p>
            <a:pPr indent="0" lvl="0" marL="0" rtl="0" algn="l">
              <a:spcBef>
                <a:spcPts val="0"/>
              </a:spcBef>
              <a:spcAft>
                <a:spcPts val="0"/>
              </a:spcAft>
              <a:buClr>
                <a:schemeClr val="dk1"/>
              </a:buClr>
              <a:buSzPts val="1100"/>
              <a:buNone/>
            </a:pPr>
            <a:r>
              <a:rPr b="1" lang="en-IE" sz="2400">
                <a:solidFill>
                  <a:srgbClr val="A6377D"/>
                </a:solidFill>
              </a:rPr>
              <a:t>K</a:t>
            </a:r>
            <a:r>
              <a:rPr b="1" lang="en-IE" sz="2400">
                <a:solidFill>
                  <a:srgbClr val="A6377D"/>
                </a:solidFill>
              </a:rPr>
              <a:t>estävä matkailu, tarinankerronta,</a:t>
            </a:r>
            <a:endParaRPr b="1" sz="2400">
              <a:solidFill>
                <a:srgbClr val="A6377D"/>
              </a:solidFill>
            </a:endParaRPr>
          </a:p>
          <a:p>
            <a:pPr indent="0" lvl="0" marL="0" rtl="0" algn="l">
              <a:lnSpc>
                <a:spcPct val="90000"/>
              </a:lnSpc>
              <a:spcBef>
                <a:spcPts val="0"/>
              </a:spcBef>
              <a:spcAft>
                <a:spcPts val="0"/>
              </a:spcAft>
              <a:buClr>
                <a:schemeClr val="dk1"/>
              </a:buClr>
              <a:buSzPts val="1100"/>
              <a:buNone/>
            </a:pPr>
            <a:r>
              <a:rPr b="1" lang="en-IE" sz="2400">
                <a:solidFill>
                  <a:srgbClr val="A6377D"/>
                </a:solidFill>
              </a:rPr>
              <a:t>ja sosiaaliset vaikutukset r</a:t>
            </a:r>
            <a:r>
              <a:rPr b="1" lang="en-IE" sz="2400">
                <a:solidFill>
                  <a:srgbClr val="A6377D"/>
                </a:solidFill>
              </a:rPr>
              <a:t>atkaisualustan </a:t>
            </a:r>
            <a:endParaRPr b="1" sz="2400">
              <a:solidFill>
                <a:srgbClr val="A6377D"/>
              </a:solidFill>
            </a:endParaRPr>
          </a:p>
          <a:p>
            <a:pPr indent="0" lvl="0" marL="0" rtl="0" algn="l">
              <a:lnSpc>
                <a:spcPct val="90000"/>
              </a:lnSpc>
              <a:spcBef>
                <a:spcPts val="0"/>
              </a:spcBef>
              <a:spcAft>
                <a:spcPts val="0"/>
              </a:spcAft>
              <a:buClr>
                <a:schemeClr val="dk1"/>
              </a:buClr>
              <a:buSzPts val="1100"/>
              <a:buFont typeface="Arial"/>
              <a:buNone/>
            </a:pPr>
            <a:r>
              <a:rPr b="1" lang="en-IE" sz="2400">
                <a:solidFill>
                  <a:srgbClr val="A6377D"/>
                </a:solidFill>
              </a:rPr>
              <a:t>risteyksessä.</a:t>
            </a:r>
            <a:endParaRPr b="1" sz="2400">
              <a:solidFill>
                <a:srgbClr val="A6377D"/>
              </a:solidFill>
            </a:endParaRPr>
          </a:p>
          <a:p>
            <a:pPr indent="0" lvl="0" marL="0" rtl="0" algn="l">
              <a:lnSpc>
                <a:spcPct val="90000"/>
              </a:lnSpc>
              <a:spcBef>
                <a:spcPts val="0"/>
              </a:spcBef>
              <a:spcAft>
                <a:spcPts val="0"/>
              </a:spcAft>
              <a:buClr>
                <a:srgbClr val="A6377D"/>
              </a:buClr>
              <a:buSzPts val="2400"/>
              <a:buNone/>
            </a:pPr>
            <a:r>
              <a:t/>
            </a:r>
            <a:endParaRPr b="1" sz="2400">
              <a:solidFill>
                <a:srgbClr val="A6377D"/>
              </a:solidFill>
            </a:endParaRPr>
          </a:p>
        </p:txBody>
      </p:sp>
      <p:sp>
        <p:nvSpPr>
          <p:cNvPr id="669" name="Google Shape;669;p37"/>
          <p:cNvSpPr txBox="1"/>
          <p:nvPr>
            <p:ph idx="3" type="body"/>
          </p:nvPr>
        </p:nvSpPr>
        <p:spPr>
          <a:xfrm>
            <a:off x="9445998" y="4118543"/>
            <a:ext cx="785328" cy="1056986"/>
          </a:xfrm>
          <a:prstGeom prst="rect">
            <a:avLst/>
          </a:prstGeom>
          <a:noFill/>
          <a:ln>
            <a:noFill/>
          </a:ln>
        </p:spPr>
        <p:txBody>
          <a:bodyPr anchorCtr="0" anchor="t" bIns="45700" lIns="91425" spcFirstLastPara="1" rIns="91425" wrap="square" tIns="45700">
            <a:normAutofit fontScale="85000" lnSpcReduction="20000"/>
          </a:bodyPr>
          <a:lstStyle/>
          <a:p>
            <a:pPr indent="0" lvl="0" marL="0" rtl="0" algn="r">
              <a:lnSpc>
                <a:spcPct val="90000"/>
              </a:lnSpc>
              <a:spcBef>
                <a:spcPts val="0"/>
              </a:spcBef>
              <a:spcAft>
                <a:spcPts val="0"/>
              </a:spcAft>
              <a:buClr>
                <a:schemeClr val="lt1"/>
              </a:buClr>
              <a:buSzPct val="100000"/>
              <a:buNone/>
            </a:pPr>
            <a:r>
              <a:t/>
            </a:r>
            <a:endParaRPr/>
          </a:p>
        </p:txBody>
      </p:sp>
      <p:sp>
        <p:nvSpPr>
          <p:cNvPr id="670" name="Google Shape;670;p37"/>
          <p:cNvSpPr txBox="1"/>
          <p:nvPr>
            <p:ph idx="4" type="body"/>
          </p:nvPr>
        </p:nvSpPr>
        <p:spPr>
          <a:xfrm>
            <a:off x="6568411" y="1500763"/>
            <a:ext cx="4025705" cy="3715819"/>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lt1"/>
              </a:buClr>
              <a:buSzPts val="2400"/>
              <a:buNone/>
            </a:pPr>
            <a:r>
              <a:rPr i="0" lang="en-IE" sz="2400"/>
              <a:t>“Tehtäväni on Rootedin kautta dokumentoida, tukea, juhlistaa ja jakaa kestävään matkustamiseen liittyviä aloitteita, joissa etusijalle asetetaan paikalliset yhteisöt ja planeetta - ja auttaa muita tekemään samoin. “</a:t>
            </a:r>
            <a:endParaRPr/>
          </a:p>
          <a:p>
            <a:pPr indent="0" lvl="0" marL="0" rtl="0" algn="ctr">
              <a:lnSpc>
                <a:spcPct val="90000"/>
              </a:lnSpc>
              <a:spcBef>
                <a:spcPts val="0"/>
              </a:spcBef>
              <a:spcAft>
                <a:spcPts val="0"/>
              </a:spcAft>
              <a:buClr>
                <a:schemeClr val="lt1"/>
              </a:buClr>
              <a:buSzPts val="2400"/>
              <a:buNone/>
            </a:pPr>
            <a:r>
              <a:t/>
            </a:r>
            <a:endParaRPr i="0" sz="2400"/>
          </a:p>
          <a:p>
            <a:pPr indent="0" lvl="0" marL="0" rtl="0" algn="ctr">
              <a:lnSpc>
                <a:spcPct val="90000"/>
              </a:lnSpc>
              <a:spcBef>
                <a:spcPts val="0"/>
              </a:spcBef>
              <a:spcAft>
                <a:spcPts val="0"/>
              </a:spcAft>
              <a:buClr>
                <a:schemeClr val="lt1"/>
              </a:buClr>
              <a:buSzPts val="2400"/>
              <a:buNone/>
            </a:pPr>
            <a:r>
              <a:rPr b="0" i="0" lang="en-IE" sz="2400"/>
              <a:t> </a:t>
            </a:r>
            <a:endParaRPr sz="2400"/>
          </a:p>
        </p:txBody>
      </p:sp>
      <p:sp>
        <p:nvSpPr>
          <p:cNvPr id="671" name="Google Shape;671;p37"/>
          <p:cNvSpPr txBox="1"/>
          <p:nvPr>
            <p:ph idx="5" type="body"/>
          </p:nvPr>
        </p:nvSpPr>
        <p:spPr>
          <a:xfrm>
            <a:off x="10815609" y="833510"/>
            <a:ext cx="2613300" cy="12216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lt1"/>
              </a:buClr>
              <a:buSzPct val="100000"/>
              <a:buNone/>
            </a:pPr>
            <a:r>
              <a:t/>
            </a:r>
            <a:endParaRPr/>
          </a:p>
        </p:txBody>
      </p:sp>
      <p:pic>
        <p:nvPicPr>
          <p:cNvPr descr="A person wearing a purple jacket&#10;&#10;Description automatically generated with low confidence" id="672" name="Google Shape;672;p37"/>
          <p:cNvPicPr preferRelativeResize="0"/>
          <p:nvPr/>
        </p:nvPicPr>
        <p:blipFill rotWithShape="1">
          <a:blip r:embed="rId4">
            <a:alphaModFix/>
          </a:blip>
          <a:srcRect b="0" l="0" r="0" t="0"/>
          <a:stretch/>
        </p:blipFill>
        <p:spPr>
          <a:xfrm>
            <a:off x="685658" y="2230958"/>
            <a:ext cx="4025705" cy="4228047"/>
          </a:xfrm>
          <a:prstGeom prst="teardrop">
            <a:avLst>
              <a:gd fmla="val 100000" name="adj"/>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p38"/>
          <p:cNvSpPr txBox="1"/>
          <p:nvPr>
            <p:ph idx="1" type="body"/>
          </p:nvPr>
        </p:nvSpPr>
        <p:spPr>
          <a:xfrm>
            <a:off x="3758623" y="825741"/>
            <a:ext cx="7766627" cy="520651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389DAE"/>
              </a:buClr>
              <a:buSzPts val="2400"/>
              <a:buNone/>
            </a:pPr>
            <a:r>
              <a:rPr b="1" lang="en-IE">
                <a:solidFill>
                  <a:srgbClr val="389DAE"/>
                </a:solidFill>
              </a:rPr>
              <a:t>Q1</a:t>
            </a:r>
            <a:r>
              <a:rPr b="1" i="1" lang="en-IE">
                <a:solidFill>
                  <a:srgbClr val="389DAE"/>
                </a:solidFill>
              </a:rPr>
              <a:t> </a:t>
            </a:r>
            <a:r>
              <a:rPr i="1" lang="en-IE">
                <a:solidFill>
                  <a:srgbClr val="E48E02"/>
                </a:solidFill>
              </a:rPr>
              <a:t>Kuinka keksit idean?</a:t>
            </a:r>
            <a:endParaRPr/>
          </a:p>
          <a:p>
            <a:pPr indent="0" lvl="0" marL="0" rtl="0" algn="l">
              <a:lnSpc>
                <a:spcPct val="100000"/>
              </a:lnSpc>
              <a:spcBef>
                <a:spcPts val="0"/>
              </a:spcBef>
              <a:spcAft>
                <a:spcPts val="0"/>
              </a:spcAft>
              <a:buClr>
                <a:schemeClr val="dk1"/>
              </a:buClr>
              <a:buSzPts val="2400"/>
              <a:buNone/>
            </a:pPr>
            <a:r>
              <a:t/>
            </a:r>
            <a:endParaRPr i="1">
              <a:solidFill>
                <a:srgbClr val="E48E02"/>
              </a:solidFill>
            </a:endParaRPr>
          </a:p>
          <a:p>
            <a:pPr indent="0" lvl="0" marL="0" rtl="0" algn="l">
              <a:lnSpc>
                <a:spcPct val="100000"/>
              </a:lnSpc>
              <a:spcBef>
                <a:spcPts val="0"/>
              </a:spcBef>
              <a:spcAft>
                <a:spcPts val="0"/>
              </a:spcAft>
              <a:buClr>
                <a:srgbClr val="666666"/>
              </a:buClr>
              <a:buSzPts val="2400"/>
              <a:buNone/>
            </a:pPr>
            <a:r>
              <a:rPr lang="en-IE">
                <a:solidFill>
                  <a:srgbClr val="666666"/>
                </a:solidFill>
              </a:rPr>
              <a:t>Omat havainnot ja kokemukset olivat sysäys Rootedille. Yli 15 vuotta sitten palvelin Yhdysvaltain rauhanturvajoukkojen vapaaehtoisena Kenian maaseudulla, ja useaan otteeseen näin oman kyläni ihmisten keksivän luovia ratkaisuja kohtaamiinsa ongelmiin. Ajatus siitä, että paikallistasolla syntyneet ratkaisut ovat usein parhaita, on aina kiehtonut minua. Silti suurin osa ihmisistä ei tiedä näistä luovista, paikallisesti syntyneistä ratkaisuista joihinkin maailman kiireellisimpiin ongelmiin, koska heillä ei ole julkisuutta, suuria markkinointibudjetteja jne. Tavoitteena on ratkaista ongelma.</a:t>
            </a:r>
            <a:endParaRPr/>
          </a:p>
        </p:txBody>
      </p:sp>
      <p:sp>
        <p:nvSpPr>
          <p:cNvPr id="678" name="Google Shape;678;p38"/>
          <p:cNvSpPr txBox="1"/>
          <p:nvPr>
            <p:ph idx="2" type="body"/>
          </p:nvPr>
        </p:nvSpPr>
        <p:spPr>
          <a:xfrm>
            <a:off x="191201" y="142875"/>
            <a:ext cx="3050400" cy="6286500"/>
          </a:xfrm>
          <a:prstGeom prst="rect">
            <a:avLst/>
          </a:prstGeom>
          <a:noFill/>
          <a:ln>
            <a:noFill/>
          </a:ln>
        </p:spPr>
        <p:txBody>
          <a:bodyPr anchorCtr="0" anchor="t" bIns="45700" lIns="91425" spcFirstLastPara="1" rIns="91425" wrap="square" tIns="45700">
            <a:normAutofit lnSpcReduction="20000"/>
          </a:bodyPr>
          <a:lstStyle/>
          <a:p>
            <a:pPr indent="0" lvl="0" marL="0" rtl="0" algn="l">
              <a:spcBef>
                <a:spcPts val="0"/>
              </a:spcBef>
              <a:spcAft>
                <a:spcPts val="0"/>
              </a:spcAft>
              <a:buClr>
                <a:srgbClr val="3F3F3F"/>
              </a:buClr>
              <a:buSzPts val="3600"/>
              <a:buNone/>
            </a:pPr>
            <a:r>
              <a:rPr b="1" lang="en-IE">
                <a:solidFill>
                  <a:srgbClr val="3F3F3F"/>
                </a:solidFill>
              </a:rPr>
              <a:t>Haastattelussa YDSI</a:t>
            </a:r>
            <a:endParaRPr/>
          </a:p>
          <a:p>
            <a:pPr indent="0" lvl="0" marL="0" rtl="0" algn="l">
              <a:lnSpc>
                <a:spcPct val="90000"/>
              </a:lnSpc>
              <a:spcBef>
                <a:spcPts val="0"/>
              </a:spcBef>
              <a:spcAft>
                <a:spcPts val="0"/>
              </a:spcAft>
              <a:buClr>
                <a:srgbClr val="3F3F3F"/>
              </a:buClr>
              <a:buSzPts val="3600"/>
              <a:buNone/>
            </a:pPr>
            <a:r>
              <a:t/>
            </a:r>
            <a:endParaRPr b="1">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0"/>
              </a:spcBef>
              <a:spcAft>
                <a:spcPts val="0"/>
              </a:spcAft>
              <a:buClr>
                <a:schemeClr val="lt1"/>
              </a:buClr>
              <a:buSzPts val="2800"/>
              <a:buNone/>
            </a:pPr>
            <a:r>
              <a:t/>
            </a:r>
            <a:endParaRPr sz="2800">
              <a:solidFill>
                <a:srgbClr val="3F3F3F"/>
              </a:solidFill>
            </a:endParaRPr>
          </a:p>
          <a:p>
            <a:pPr indent="0" lvl="0" marL="0" rtl="0" algn="l">
              <a:lnSpc>
                <a:spcPct val="90000"/>
              </a:lnSpc>
              <a:spcBef>
                <a:spcPts val="0"/>
              </a:spcBef>
              <a:spcAft>
                <a:spcPts val="0"/>
              </a:spcAft>
              <a:buClr>
                <a:srgbClr val="3F3F3F"/>
              </a:buClr>
              <a:buSzPts val="2800"/>
              <a:buNone/>
            </a:pPr>
            <a:r>
              <a:rPr lang="en-IE" sz="2800">
                <a:solidFill>
                  <a:srgbClr val="3F3F3F"/>
                </a:solidFill>
              </a:rPr>
              <a:t>JoAnna Haugen, Rooted</a:t>
            </a:r>
            <a:endParaRPr/>
          </a:p>
          <a:p>
            <a:pPr indent="0" lvl="0" marL="0" rtl="0" algn="l">
              <a:lnSpc>
                <a:spcPct val="90000"/>
              </a:lnSpc>
              <a:spcBef>
                <a:spcPts val="0"/>
              </a:spcBef>
              <a:spcAft>
                <a:spcPts val="0"/>
              </a:spcAft>
              <a:buClr>
                <a:schemeClr val="lt1"/>
              </a:buClr>
              <a:buSzPts val="2800"/>
              <a:buNone/>
            </a:pPr>
            <a:r>
              <a:t/>
            </a:r>
            <a:endParaRPr sz="2800">
              <a:solidFill>
                <a:srgbClr val="3F3F3F"/>
              </a:solidFill>
            </a:endParaRPr>
          </a:p>
          <a:p>
            <a:pPr indent="0" lvl="0" marL="0" rtl="0" algn="l">
              <a:lnSpc>
                <a:spcPct val="90000"/>
              </a:lnSpc>
              <a:spcBef>
                <a:spcPts val="0"/>
              </a:spcBef>
              <a:spcAft>
                <a:spcPts val="0"/>
              </a:spcAft>
              <a:buClr>
                <a:schemeClr val="lt1"/>
              </a:buClr>
              <a:buSzPts val="2400"/>
              <a:buNone/>
            </a:pPr>
            <a:r>
              <a:rPr b="1" lang="en-IE" sz="2400" u="sng">
                <a:solidFill>
                  <a:schemeClr val="hlink"/>
                </a:solidFill>
                <a:hlinkClick r:id="rId3"/>
              </a:rPr>
              <a:t>Full Interview</a:t>
            </a:r>
            <a:endParaRPr b="1" sz="2400"/>
          </a:p>
        </p:txBody>
      </p:sp>
      <p:pic>
        <p:nvPicPr>
          <p:cNvPr descr="A person wearing a purple jacket&#10;&#10;Description automatically generated with low confidence" id="679" name="Google Shape;679;p38"/>
          <p:cNvPicPr preferRelativeResize="0"/>
          <p:nvPr/>
        </p:nvPicPr>
        <p:blipFill rotWithShape="1">
          <a:blip r:embed="rId4">
            <a:alphaModFix/>
          </a:blip>
          <a:srcRect b="0" l="0" r="0" t="0"/>
          <a:stretch/>
        </p:blipFill>
        <p:spPr>
          <a:xfrm>
            <a:off x="398579" y="2046492"/>
            <a:ext cx="2360615" cy="2479265"/>
          </a:xfrm>
          <a:prstGeom prst="teardrop">
            <a:avLst>
              <a:gd fmla="val 100000" name="adj"/>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p39"/>
          <p:cNvSpPr txBox="1"/>
          <p:nvPr>
            <p:ph idx="1" type="body"/>
          </p:nvPr>
        </p:nvSpPr>
        <p:spPr>
          <a:xfrm>
            <a:off x="3758623" y="1651482"/>
            <a:ext cx="7766627" cy="520651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389DAE"/>
              </a:buClr>
              <a:buSzPts val="2400"/>
              <a:buNone/>
            </a:pPr>
            <a:r>
              <a:rPr b="1" lang="en-IE">
                <a:solidFill>
                  <a:srgbClr val="389DAE"/>
                </a:solidFill>
              </a:rPr>
              <a:t>Q2</a:t>
            </a:r>
            <a:r>
              <a:rPr b="1" i="1" lang="en-IE">
                <a:solidFill>
                  <a:srgbClr val="389DAE"/>
                </a:solidFill>
              </a:rPr>
              <a:t> </a:t>
            </a:r>
            <a:r>
              <a:rPr i="1" lang="en-IE">
                <a:solidFill>
                  <a:srgbClr val="E48E02"/>
                </a:solidFill>
              </a:rPr>
              <a:t>Minkä yhden neuvon antaisit sosiaaliseksi yrittäjäksi </a:t>
            </a:r>
            <a:r>
              <a:rPr i="1" lang="en-IE">
                <a:solidFill>
                  <a:srgbClr val="E48E02"/>
                </a:solidFill>
              </a:rPr>
              <a:t>pyrkivälle</a:t>
            </a:r>
            <a:r>
              <a:rPr i="1" lang="en-IE">
                <a:solidFill>
                  <a:srgbClr val="E48E02"/>
                </a:solidFill>
              </a:rPr>
              <a:t>?</a:t>
            </a:r>
            <a:endParaRPr/>
          </a:p>
          <a:p>
            <a:pPr indent="0" lvl="0" marL="0" rtl="0" algn="l">
              <a:lnSpc>
                <a:spcPct val="100000"/>
              </a:lnSpc>
              <a:spcBef>
                <a:spcPts val="0"/>
              </a:spcBef>
              <a:spcAft>
                <a:spcPts val="0"/>
              </a:spcAft>
              <a:buClr>
                <a:schemeClr val="dk1"/>
              </a:buClr>
              <a:buSzPts val="2400"/>
              <a:buNone/>
            </a:pPr>
            <a:r>
              <a:t/>
            </a:r>
            <a:endParaRPr i="1">
              <a:solidFill>
                <a:srgbClr val="E48E02"/>
              </a:solidFill>
            </a:endParaRPr>
          </a:p>
          <a:p>
            <a:pPr indent="0" lvl="0" marL="0" rtl="0" algn="l">
              <a:lnSpc>
                <a:spcPct val="100000"/>
              </a:lnSpc>
              <a:spcBef>
                <a:spcPts val="0"/>
              </a:spcBef>
              <a:spcAft>
                <a:spcPts val="0"/>
              </a:spcAft>
              <a:buClr>
                <a:srgbClr val="666666"/>
              </a:buClr>
              <a:buSzPts val="2400"/>
              <a:buNone/>
            </a:pPr>
            <a:r>
              <a:rPr lang="en-IE">
                <a:solidFill>
                  <a:srgbClr val="666666"/>
                </a:solidFill>
              </a:rPr>
              <a:t>Liiketoiminnan valmentajan palkkaaminen auttoi minua löytämään selkeyden ideaani. Tiesin mitä halusin tehdä ja sanoa, mutta en tiennyt miten. Hän on auttanut minua priorisoimaan, asettamaan tavoitteita ja pitämään minua vastuullisena, kun kehitin Rootedia. Jos sinulla on taloudelliset mahdollisuudet ja hieno idea, mutta et tiedä mistä aloittaa, suosittelen, että palkkaat yritysvalmentajan.</a:t>
            </a:r>
            <a:endParaRPr/>
          </a:p>
        </p:txBody>
      </p:sp>
      <p:sp>
        <p:nvSpPr>
          <p:cNvPr id="685" name="Google Shape;685;p39"/>
          <p:cNvSpPr txBox="1"/>
          <p:nvPr>
            <p:ph idx="2" type="body"/>
          </p:nvPr>
        </p:nvSpPr>
        <p:spPr>
          <a:xfrm>
            <a:off x="222176" y="142875"/>
            <a:ext cx="3114900" cy="6286500"/>
          </a:xfrm>
          <a:prstGeom prst="rect">
            <a:avLst/>
          </a:prstGeom>
          <a:noFill/>
          <a:ln>
            <a:noFill/>
          </a:ln>
        </p:spPr>
        <p:txBody>
          <a:bodyPr anchorCtr="0" anchor="t" bIns="45700" lIns="91425" spcFirstLastPara="1" rIns="91425" wrap="square" tIns="45700">
            <a:normAutofit lnSpcReduction="20000"/>
          </a:bodyPr>
          <a:lstStyle/>
          <a:p>
            <a:pPr indent="0" lvl="0" marL="0" rtl="0" algn="l">
              <a:spcBef>
                <a:spcPts val="0"/>
              </a:spcBef>
              <a:spcAft>
                <a:spcPts val="0"/>
              </a:spcAft>
              <a:buClr>
                <a:srgbClr val="3F3F3F"/>
              </a:buClr>
              <a:buSzPts val="3600"/>
              <a:buNone/>
            </a:pPr>
            <a:r>
              <a:rPr b="1" lang="en-IE">
                <a:solidFill>
                  <a:srgbClr val="3F3F3F"/>
                </a:solidFill>
              </a:rPr>
              <a:t>Haastattelussa YDSI</a:t>
            </a:r>
            <a:endParaRPr/>
          </a:p>
          <a:p>
            <a:pPr indent="0" lvl="0" marL="0" rtl="0" algn="l">
              <a:lnSpc>
                <a:spcPct val="90000"/>
              </a:lnSpc>
              <a:spcBef>
                <a:spcPts val="0"/>
              </a:spcBef>
              <a:spcAft>
                <a:spcPts val="0"/>
              </a:spcAft>
              <a:buClr>
                <a:srgbClr val="3F3F3F"/>
              </a:buClr>
              <a:buSzPts val="3600"/>
              <a:buNone/>
            </a:pPr>
            <a:r>
              <a:t/>
            </a:r>
            <a:endParaRPr b="1">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0"/>
              </a:spcBef>
              <a:spcAft>
                <a:spcPts val="0"/>
              </a:spcAft>
              <a:buClr>
                <a:schemeClr val="lt1"/>
              </a:buClr>
              <a:buSzPts val="2800"/>
              <a:buNone/>
            </a:pPr>
            <a:r>
              <a:t/>
            </a:r>
            <a:endParaRPr sz="2800">
              <a:solidFill>
                <a:srgbClr val="3F3F3F"/>
              </a:solidFill>
            </a:endParaRPr>
          </a:p>
          <a:p>
            <a:pPr indent="0" lvl="0" marL="0" rtl="0" algn="l">
              <a:lnSpc>
                <a:spcPct val="90000"/>
              </a:lnSpc>
              <a:spcBef>
                <a:spcPts val="0"/>
              </a:spcBef>
              <a:spcAft>
                <a:spcPts val="0"/>
              </a:spcAft>
              <a:buClr>
                <a:srgbClr val="3F3F3F"/>
              </a:buClr>
              <a:buSzPts val="2800"/>
              <a:buNone/>
            </a:pPr>
            <a:r>
              <a:rPr lang="en-IE" sz="2800">
                <a:solidFill>
                  <a:srgbClr val="3F3F3F"/>
                </a:solidFill>
              </a:rPr>
              <a:t>JoAnna Haugen, Rooted</a:t>
            </a:r>
            <a:endParaRPr/>
          </a:p>
          <a:p>
            <a:pPr indent="0" lvl="0" marL="0" rtl="0" algn="l">
              <a:lnSpc>
                <a:spcPct val="90000"/>
              </a:lnSpc>
              <a:spcBef>
                <a:spcPts val="0"/>
              </a:spcBef>
              <a:spcAft>
                <a:spcPts val="0"/>
              </a:spcAft>
              <a:buClr>
                <a:schemeClr val="lt1"/>
              </a:buClr>
              <a:buSzPts val="2800"/>
              <a:buNone/>
            </a:pPr>
            <a:r>
              <a:t/>
            </a:r>
            <a:endParaRPr sz="2800">
              <a:solidFill>
                <a:srgbClr val="3F3F3F"/>
              </a:solidFill>
            </a:endParaRPr>
          </a:p>
          <a:p>
            <a:pPr indent="0" lvl="0" marL="0" rtl="0" algn="l">
              <a:lnSpc>
                <a:spcPct val="90000"/>
              </a:lnSpc>
              <a:spcBef>
                <a:spcPts val="0"/>
              </a:spcBef>
              <a:spcAft>
                <a:spcPts val="0"/>
              </a:spcAft>
              <a:buClr>
                <a:schemeClr val="lt1"/>
              </a:buClr>
              <a:buSzPts val="2400"/>
              <a:buNone/>
            </a:pPr>
            <a:r>
              <a:rPr b="1" lang="en-IE" sz="2400" u="sng">
                <a:solidFill>
                  <a:schemeClr val="hlink"/>
                </a:solidFill>
                <a:hlinkClick r:id="rId3"/>
              </a:rPr>
              <a:t>Full Interview</a:t>
            </a:r>
            <a:endParaRPr b="1" sz="2400"/>
          </a:p>
        </p:txBody>
      </p:sp>
      <p:pic>
        <p:nvPicPr>
          <p:cNvPr descr="A person wearing a purple jacket&#10;&#10;Description automatically generated with low confidence" id="686" name="Google Shape;686;p39"/>
          <p:cNvPicPr preferRelativeResize="0"/>
          <p:nvPr/>
        </p:nvPicPr>
        <p:blipFill rotWithShape="1">
          <a:blip r:embed="rId4">
            <a:alphaModFix/>
          </a:blip>
          <a:srcRect b="0" l="0" r="0" t="0"/>
          <a:stretch/>
        </p:blipFill>
        <p:spPr>
          <a:xfrm>
            <a:off x="398579" y="2046492"/>
            <a:ext cx="2360615" cy="2479265"/>
          </a:xfrm>
          <a:prstGeom prst="teardrop">
            <a:avLst>
              <a:gd fmla="val 100000" name="adj"/>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4"/>
          <p:cNvSpPr txBox="1"/>
          <p:nvPr>
            <p:ph idx="2" type="body"/>
          </p:nvPr>
        </p:nvSpPr>
        <p:spPr>
          <a:xfrm>
            <a:off x="5584492" y="1341298"/>
            <a:ext cx="6411349" cy="2592420"/>
          </a:xfrm>
          <a:prstGeom prst="rect">
            <a:avLst/>
          </a:prstGeom>
          <a:noFill/>
          <a:ln>
            <a:noFill/>
          </a:ln>
        </p:spPr>
        <p:txBody>
          <a:bodyPr anchorCtr="0" anchor="t" bIns="45700" lIns="91425" spcFirstLastPara="1" rIns="91425" wrap="square" tIns="45700">
            <a:noAutofit/>
          </a:bodyPr>
          <a:lstStyle/>
          <a:p>
            <a:pPr indent="-330200" lvl="0" marL="342900" rtl="0" algn="l">
              <a:lnSpc>
                <a:spcPct val="90000"/>
              </a:lnSpc>
              <a:spcBef>
                <a:spcPts val="0"/>
              </a:spcBef>
              <a:spcAft>
                <a:spcPts val="0"/>
              </a:spcAft>
              <a:buClr>
                <a:srgbClr val="7391C2"/>
              </a:buClr>
              <a:buSzPts val="2100"/>
              <a:buFont typeface="Arial"/>
              <a:buAutoNum type="arabicPeriod"/>
            </a:pPr>
            <a:r>
              <a:rPr b="1" lang="en-IE" sz="2100">
                <a:solidFill>
                  <a:srgbClr val="7391C2"/>
                </a:solidFill>
              </a:rPr>
              <a:t>OPi ja sovella</a:t>
            </a:r>
            <a:r>
              <a:rPr b="1" lang="en-IE" sz="2100">
                <a:solidFill>
                  <a:srgbClr val="7391C2"/>
                </a:solidFill>
                <a:latin typeface="Calibri"/>
                <a:ea typeface="Calibri"/>
                <a:cs typeface="Calibri"/>
                <a:sym typeface="Calibri"/>
              </a:rPr>
              <a:t> </a:t>
            </a:r>
            <a:r>
              <a:rPr lang="en-IE" sz="2100">
                <a:solidFill>
                  <a:srgbClr val="3F3F3F"/>
                </a:solidFill>
              </a:rPr>
              <a:t>Design- ajattelun periaatteet digitaalisen sosiaalisen innovaation lopullisen lopputuloksen muodostamiseksi. Parannetaan nykyisiä prosesesseja, </a:t>
            </a:r>
            <a:r>
              <a:rPr lang="en-IE" sz="2100">
                <a:solidFill>
                  <a:srgbClr val="3F3F3F"/>
                </a:solidFill>
              </a:rPr>
              <a:t>poisttetaan </a:t>
            </a:r>
            <a:r>
              <a:rPr lang="en-IE" sz="2100">
                <a:solidFill>
                  <a:srgbClr val="3F3F3F"/>
                </a:solidFill>
              </a:rPr>
              <a:t>esteitä tai vähentään niitä, jotka estävät onnistuneen toteutuksen.</a:t>
            </a:r>
            <a:endParaRPr sz="2200"/>
          </a:p>
          <a:p>
            <a:pPr indent="-342900" lvl="0" marL="342900" rtl="0" algn="l">
              <a:lnSpc>
                <a:spcPct val="90000"/>
              </a:lnSpc>
              <a:spcBef>
                <a:spcPts val="1000"/>
              </a:spcBef>
              <a:spcAft>
                <a:spcPts val="0"/>
              </a:spcAft>
              <a:buClr>
                <a:srgbClr val="3F3F3F"/>
              </a:buClr>
              <a:buSzPts val="2300"/>
              <a:buFont typeface="Arial"/>
              <a:buAutoNum type="arabicPeriod"/>
            </a:pPr>
            <a:r>
              <a:rPr lang="en-IE" sz="2300">
                <a:solidFill>
                  <a:srgbClr val="3F3F3F"/>
                </a:solidFill>
                <a:latin typeface="Calibri"/>
                <a:ea typeface="Calibri"/>
                <a:cs typeface="Calibri"/>
                <a:sym typeface="Calibri"/>
              </a:rPr>
              <a:t> </a:t>
            </a:r>
            <a:r>
              <a:rPr b="1" lang="en-IE" sz="2100">
                <a:solidFill>
                  <a:srgbClr val="E48E02"/>
                </a:solidFill>
              </a:rPr>
              <a:t>Opi kehittämään</a:t>
            </a:r>
            <a:r>
              <a:rPr b="1" lang="en-IE" sz="2100">
                <a:solidFill>
                  <a:srgbClr val="E48E02"/>
                </a:solidFill>
                <a:latin typeface="Calibri"/>
                <a:ea typeface="Calibri"/>
                <a:cs typeface="Calibri"/>
                <a:sym typeface="Calibri"/>
              </a:rPr>
              <a:t> </a:t>
            </a:r>
            <a:r>
              <a:rPr lang="en-IE" sz="2100">
                <a:solidFill>
                  <a:srgbClr val="3F3F3F"/>
                </a:solidFill>
              </a:rPr>
              <a:t>parempia ratkaisuja sosiaalisiin ongelmiin esim. mukauttamalla ihmiskeskeistä lähestymistapaa ja varmistamalla, että ne ovat merkityksellisiä ainutlaatuisissa kulttuuritilanteissa ja erityistilanteissa.</a:t>
            </a:r>
            <a:endParaRPr sz="2200"/>
          </a:p>
          <a:p>
            <a:pPr indent="-444500" lvl="0" marL="457200" rtl="0" algn="l">
              <a:lnSpc>
                <a:spcPct val="90000"/>
              </a:lnSpc>
              <a:spcBef>
                <a:spcPts val="1000"/>
              </a:spcBef>
              <a:spcAft>
                <a:spcPts val="0"/>
              </a:spcAft>
              <a:buClr>
                <a:srgbClr val="ED2A59"/>
              </a:buClr>
              <a:buSzPts val="2100"/>
              <a:buFont typeface="Calibri"/>
              <a:buAutoNum type="arabicPeriod"/>
            </a:pPr>
            <a:r>
              <a:rPr b="1" lang="en-IE" sz="2100">
                <a:solidFill>
                  <a:srgbClr val="ED2A59"/>
                </a:solidFill>
              </a:rPr>
              <a:t>Opi tulkitsemaan </a:t>
            </a:r>
            <a:r>
              <a:rPr lang="en-IE" sz="2100">
                <a:solidFill>
                  <a:srgbClr val="3F3F3F"/>
                </a:solidFill>
              </a:rPr>
              <a:t>maailmaa ja työskentele todellisten ihmisten kanssa suunnittelun osallistujina. Ota turvallisesti luovia riskejä, opi prototyypeistä ja ole ketterä ja iteratiivinen. Kehitä pino valmiuksia, jotka ovat välttämättömiä "sosiaalisen innovaation muutoksen tekijäksi" tulemiseen.</a:t>
            </a:r>
            <a:endParaRPr sz="2200">
              <a:solidFill>
                <a:srgbClr val="ED2A59"/>
              </a:solidFill>
            </a:endParaRPr>
          </a:p>
        </p:txBody>
      </p:sp>
      <p:pic>
        <p:nvPicPr>
          <p:cNvPr descr="A group of people sitting at a table looking at a computer&#10;&#10;Description automatically generated" id="421" name="Google Shape;421;p4"/>
          <p:cNvPicPr preferRelativeResize="0"/>
          <p:nvPr>
            <p:ph idx="3" type="pic"/>
          </p:nvPr>
        </p:nvPicPr>
        <p:blipFill rotWithShape="1">
          <a:blip r:embed="rId3">
            <a:alphaModFix/>
          </a:blip>
          <a:srcRect b="0" l="3297" r="3298" t="0"/>
          <a:stretch/>
        </p:blipFill>
        <p:spPr>
          <a:xfrm>
            <a:off x="1631950" y="654404"/>
            <a:ext cx="3760366" cy="5549192"/>
          </a:xfrm>
          <a:prstGeom prst="rect">
            <a:avLst/>
          </a:prstGeom>
          <a:noFill/>
          <a:ln>
            <a:noFill/>
          </a:ln>
        </p:spPr>
      </p:pic>
      <p:sp>
        <p:nvSpPr>
          <p:cNvPr id="422" name="Google Shape;422;p4"/>
          <p:cNvSpPr txBox="1"/>
          <p:nvPr>
            <p:ph idx="4294967295" type="body"/>
          </p:nvPr>
        </p:nvSpPr>
        <p:spPr>
          <a:xfrm>
            <a:off x="5999428" y="268448"/>
            <a:ext cx="5581475" cy="1001363"/>
          </a:xfrm>
          <a:prstGeom prst="rect">
            <a:avLst/>
          </a:prstGeom>
          <a:solidFill>
            <a:srgbClr val="56BE92"/>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3200"/>
              <a:buNone/>
            </a:pPr>
            <a:r>
              <a:rPr b="1" lang="en-IE" sz="3200">
                <a:solidFill>
                  <a:schemeClr val="lt1"/>
                </a:solidFill>
              </a:rPr>
              <a:t>Moduuli 3 Oppimistavoitteet</a:t>
            </a:r>
            <a:endParaRPr sz="3200">
              <a:solidFill>
                <a:schemeClr val="lt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40"/>
          <p:cNvSpPr txBox="1"/>
          <p:nvPr>
            <p:ph idx="1" type="body"/>
          </p:nvPr>
        </p:nvSpPr>
        <p:spPr>
          <a:xfrm rot="-5400000">
            <a:off x="8535547" y="2833270"/>
            <a:ext cx="6296552" cy="132760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800"/>
              <a:buNone/>
            </a:pPr>
            <a:r>
              <a:rPr b="1" lang="en-IE" sz="4800"/>
              <a:t>Mikä on ratkaisusi?</a:t>
            </a:r>
            <a:endParaRPr/>
          </a:p>
        </p:txBody>
      </p:sp>
      <p:sp>
        <p:nvSpPr>
          <p:cNvPr id="692" name="Google Shape;692;p40"/>
          <p:cNvSpPr txBox="1"/>
          <p:nvPr>
            <p:ph idx="3" type="body"/>
          </p:nvPr>
        </p:nvSpPr>
        <p:spPr>
          <a:xfrm>
            <a:off x="322361" y="1755719"/>
            <a:ext cx="4833367" cy="415856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6D3A93"/>
              </a:buClr>
              <a:buSzPts val="2400"/>
              <a:buNone/>
            </a:pPr>
            <a:r>
              <a:rPr b="1" i="1" lang="en-IE">
                <a:solidFill>
                  <a:srgbClr val="6D3A93"/>
                </a:solidFill>
                <a:latin typeface="Merriweather"/>
                <a:ea typeface="Merriweather"/>
                <a:cs typeface="Merriweather"/>
                <a:sym typeface="Merriweather"/>
              </a:rPr>
              <a:t>Haasta se, mitä pidät totena tai syynä ongelmaan ja luo ideoita!</a:t>
            </a:r>
            <a:endParaRPr/>
          </a:p>
          <a:p>
            <a:pPr indent="0" lvl="0" marL="0" rtl="0" algn="l">
              <a:lnSpc>
                <a:spcPct val="90000"/>
              </a:lnSpc>
              <a:spcBef>
                <a:spcPts val="1000"/>
              </a:spcBef>
              <a:spcAft>
                <a:spcPts val="0"/>
              </a:spcAft>
              <a:buClr>
                <a:srgbClr val="3F3F3F"/>
              </a:buClr>
              <a:buSzPts val="2400"/>
              <a:buNone/>
            </a:pPr>
            <a:r>
              <a:rPr lang="en-IE">
                <a:solidFill>
                  <a:srgbClr val="3F3F3F"/>
                </a:solidFill>
                <a:latin typeface="Merriweather"/>
                <a:ea typeface="Merriweather"/>
                <a:cs typeface="Merriweather"/>
                <a:sym typeface="Merriweather"/>
              </a:rPr>
              <a:t>Nyt olet valmis luomaan ideoita. Ensimmäisen kahden vaiheen vahva tieto ja ymmärrys tarkoittaa, että voit alkaa ajatella laatikon ulkopuolella, etsiä vaihtoehtoisia tapoja tarkastella ongelmaa ja etsiä innovatiivisia ratkaisuja luomallesi ongelmalauseelle. </a:t>
            </a:r>
            <a:r>
              <a:rPr b="0" i="0" lang="en-IE">
                <a:solidFill>
                  <a:srgbClr val="3F3F3F"/>
                </a:solidFill>
                <a:latin typeface="Merriweather"/>
                <a:ea typeface="Merriweather"/>
                <a:cs typeface="Merriweather"/>
                <a:sym typeface="Merriweather"/>
              </a:rPr>
              <a:t> </a:t>
            </a:r>
            <a:r>
              <a:rPr b="0" i="0" lang="en-IE" u="sng">
                <a:solidFill>
                  <a:srgbClr val="3F3F3F"/>
                </a:solidFill>
                <a:latin typeface="Merriweather"/>
                <a:ea typeface="Merriweather"/>
                <a:cs typeface="Merriweather"/>
                <a:sym typeface="Merriweather"/>
                <a:hlinkClick r:id="rId3">
                  <a:extLst>
                    <a:ext uri="{A12FA001-AC4F-418D-AE19-62706E023703}">
                      <ahyp:hlinkClr val="tx"/>
                    </a:ext>
                  </a:extLst>
                </a:hlinkClick>
              </a:rPr>
              <a:t>Brainstorming</a:t>
            </a:r>
            <a:r>
              <a:rPr b="0" i="0" lang="en-IE">
                <a:solidFill>
                  <a:srgbClr val="3F3F3F"/>
                </a:solidFill>
                <a:latin typeface="Merriweather"/>
                <a:ea typeface="Merriweather"/>
                <a:cs typeface="Merriweather"/>
                <a:sym typeface="Merriweather"/>
              </a:rPr>
              <a:t> </a:t>
            </a:r>
            <a:r>
              <a:rPr lang="en-IE">
                <a:solidFill>
                  <a:srgbClr val="3F3F3F"/>
                </a:solidFill>
                <a:latin typeface="Merriweather"/>
                <a:ea typeface="Merriweather"/>
                <a:cs typeface="Merriweather"/>
                <a:sym typeface="Merriweather"/>
              </a:rPr>
              <a:t>on erityisen hyödyllinen tässä…</a:t>
            </a:r>
            <a:endParaRPr>
              <a:solidFill>
                <a:srgbClr val="3F3F3F"/>
              </a:solidFill>
            </a:endParaRPr>
          </a:p>
        </p:txBody>
      </p:sp>
      <p:sp>
        <p:nvSpPr>
          <p:cNvPr id="693" name="Google Shape;693;p40"/>
          <p:cNvSpPr txBox="1"/>
          <p:nvPr>
            <p:ph idx="4" type="body"/>
          </p:nvPr>
        </p:nvSpPr>
        <p:spPr>
          <a:xfrm>
            <a:off x="508178" y="267240"/>
            <a:ext cx="4461735" cy="697353"/>
          </a:xfrm>
          <a:prstGeom prst="rect">
            <a:avLst/>
          </a:prstGeom>
          <a:noFill/>
          <a:ln>
            <a:noFill/>
          </a:ln>
        </p:spPr>
        <p:txBody>
          <a:bodyPr anchorCtr="0" anchor="t" bIns="45700" lIns="91425" spcFirstLastPara="1" rIns="91425" wrap="square" tIns="45700">
            <a:normAutofit/>
          </a:bodyPr>
          <a:lstStyle/>
          <a:p>
            <a:pPr indent="-742950" lvl="0" marL="742950" rtl="0" algn="l">
              <a:lnSpc>
                <a:spcPct val="90000"/>
              </a:lnSpc>
              <a:spcBef>
                <a:spcPts val="0"/>
              </a:spcBef>
              <a:spcAft>
                <a:spcPts val="0"/>
              </a:spcAft>
              <a:buClr>
                <a:srgbClr val="6D3A93"/>
              </a:buClr>
              <a:buSzPts val="3600"/>
              <a:buFont typeface="Calibri"/>
              <a:buAutoNum type="arabicPeriod" startAt="3"/>
            </a:pPr>
            <a:r>
              <a:rPr b="1" lang="en-IE" sz="3600">
                <a:solidFill>
                  <a:srgbClr val="6D3A93"/>
                </a:solidFill>
              </a:rPr>
              <a:t>Ideate</a:t>
            </a:r>
            <a:r>
              <a:rPr b="1" lang="en-IE" sz="3600">
                <a:solidFill>
                  <a:srgbClr val="009FD8"/>
                </a:solidFill>
              </a:rPr>
              <a:t> </a:t>
            </a:r>
            <a:endParaRPr/>
          </a:p>
        </p:txBody>
      </p:sp>
      <p:sp>
        <p:nvSpPr>
          <p:cNvPr id="694" name="Google Shape;694;p40"/>
          <p:cNvSpPr txBox="1"/>
          <p:nvPr/>
        </p:nvSpPr>
        <p:spPr>
          <a:xfrm>
            <a:off x="1" y="0"/>
            <a:ext cx="5661026" cy="1134824"/>
          </a:xfrm>
          <a:prstGeom prst="rect">
            <a:avLst/>
          </a:prstGeom>
          <a:solidFill>
            <a:srgbClr val="6D3A93"/>
          </a:solidFill>
          <a:ln>
            <a:noFill/>
          </a:ln>
        </p:spPr>
        <p:txBody>
          <a:bodyPr anchorCtr="0" anchor="ctr" bIns="45700" lIns="91425" spcFirstLastPara="1" rIns="91425" wrap="square" tIns="45700">
            <a:normAutofit/>
          </a:bodyPr>
          <a:lstStyle/>
          <a:p>
            <a:pPr indent="-742950" lvl="0" marL="742950" marR="0" rtl="0" algn="ctr">
              <a:lnSpc>
                <a:spcPct val="90000"/>
              </a:lnSpc>
              <a:spcBef>
                <a:spcPts val="0"/>
              </a:spcBef>
              <a:spcAft>
                <a:spcPts val="0"/>
              </a:spcAft>
              <a:buClr>
                <a:schemeClr val="lt1"/>
              </a:buClr>
              <a:buSzPts val="4400"/>
              <a:buFont typeface="Calibri"/>
              <a:buAutoNum type="arabicPeriod" startAt="3"/>
            </a:pPr>
            <a:r>
              <a:rPr b="1" lang="en-IE" sz="4400">
                <a:solidFill>
                  <a:schemeClr val="lt1"/>
                </a:solidFill>
                <a:latin typeface="Calibri"/>
                <a:ea typeface="Calibri"/>
                <a:cs typeface="Calibri"/>
                <a:sym typeface="Calibri"/>
              </a:rPr>
              <a:t>Ideoi</a:t>
            </a:r>
            <a:endParaRPr/>
          </a:p>
        </p:txBody>
      </p:sp>
      <p:pic>
        <p:nvPicPr>
          <p:cNvPr descr="Steps to Design Thinking in Practice: A Process Walkthrough" id="695" name="Google Shape;695;p40"/>
          <p:cNvPicPr preferRelativeResize="0"/>
          <p:nvPr/>
        </p:nvPicPr>
        <p:blipFill rotWithShape="1">
          <a:blip r:embed="rId4">
            <a:alphaModFix/>
          </a:blip>
          <a:srcRect b="0" l="0" r="0" t="0"/>
          <a:stretch/>
        </p:blipFill>
        <p:spPr>
          <a:xfrm>
            <a:off x="5836159" y="1934082"/>
            <a:ext cx="5093133" cy="339344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p41"/>
          <p:cNvSpPr txBox="1"/>
          <p:nvPr>
            <p:ph idx="1" type="body"/>
          </p:nvPr>
        </p:nvSpPr>
        <p:spPr>
          <a:xfrm>
            <a:off x="3711646" y="270728"/>
            <a:ext cx="8101126" cy="5206518"/>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2400"/>
              <a:buFont typeface="Noto Sans Symbols"/>
              <a:buChar char="❑"/>
            </a:pPr>
            <a:r>
              <a:rPr lang="en-IE"/>
              <a:t>Sinun pitäisi jo miettiä ideoita tässä vaiheessa, olet edennyt ymmärtämään käyttäjiäsi ja heidän tarpeitaan</a:t>
            </a:r>
            <a:r>
              <a:rPr lang="en-IE"/>
              <a:t> </a:t>
            </a:r>
            <a:r>
              <a:rPr b="1" lang="en-IE">
                <a:solidFill>
                  <a:srgbClr val="009FD8"/>
                </a:solidFill>
              </a:rPr>
              <a:t>(Vaihe 1 Empatisoi), </a:t>
            </a:r>
            <a:r>
              <a:rPr lang="en-IE"/>
              <a:t>olet opiskellut ja järjestänyt tärkeimmät havainnot ja keksinyt ihmisen kohtaaman ongelman tai tehtävän</a:t>
            </a:r>
            <a:r>
              <a:rPr lang="en-IE"/>
              <a:t> </a:t>
            </a:r>
            <a:r>
              <a:rPr lang="en-IE">
                <a:solidFill>
                  <a:srgbClr val="40A67A"/>
                </a:solidFill>
              </a:rPr>
              <a:t>(</a:t>
            </a:r>
            <a:r>
              <a:rPr b="1" lang="en-IE">
                <a:solidFill>
                  <a:srgbClr val="40A67A"/>
                </a:solidFill>
              </a:rPr>
              <a:t>Vaihe </a:t>
            </a:r>
            <a:r>
              <a:rPr b="1" lang="en-IE">
                <a:solidFill>
                  <a:srgbClr val="40A67A"/>
                </a:solidFill>
              </a:rPr>
              <a:t>2 Määrittele)</a:t>
            </a:r>
            <a:endParaRPr/>
          </a:p>
          <a:p>
            <a:pPr indent="-330200" lvl="0" marL="342900" rtl="0" algn="l">
              <a:lnSpc>
                <a:spcPct val="90000"/>
              </a:lnSpc>
              <a:spcBef>
                <a:spcPts val="1000"/>
              </a:spcBef>
              <a:spcAft>
                <a:spcPts val="0"/>
              </a:spcAft>
              <a:buClr>
                <a:schemeClr val="dk1"/>
              </a:buClr>
              <a:buSzPts val="2200"/>
              <a:buFont typeface="Noto Sans Symbols"/>
              <a:buChar char="❑"/>
            </a:pPr>
            <a:r>
              <a:rPr lang="en-IE" sz="2200">
                <a:latin typeface="Merriweather"/>
                <a:ea typeface="Merriweather"/>
                <a:cs typeface="Merriweather"/>
                <a:sym typeface="Merriweather"/>
              </a:rPr>
              <a:t>Nyt </a:t>
            </a:r>
            <a:r>
              <a:rPr b="1" lang="en-IE" sz="2200">
                <a:solidFill>
                  <a:srgbClr val="6D3A93"/>
                </a:solidFill>
                <a:latin typeface="Merriweather"/>
                <a:ea typeface="Merriweather"/>
                <a:cs typeface="Merriweather"/>
                <a:sym typeface="Merriweather"/>
              </a:rPr>
              <a:t>Vaihe 3 Ideoi </a:t>
            </a:r>
            <a:r>
              <a:rPr lang="en-IE" sz="2200">
                <a:latin typeface="Merriweather"/>
                <a:ea typeface="Merriweather"/>
                <a:cs typeface="Merriweather"/>
                <a:sym typeface="Merriweather"/>
              </a:rPr>
              <a:t>voit aloittaa</a:t>
            </a:r>
            <a:r>
              <a:rPr lang="en-IE" sz="2200">
                <a:latin typeface="Merriweather"/>
                <a:ea typeface="Merriweather"/>
                <a:cs typeface="Merriweather"/>
                <a:sym typeface="Merriweather"/>
              </a:rPr>
              <a:t> </a:t>
            </a:r>
            <a:r>
              <a:rPr b="1" lang="en-IE" sz="2200">
                <a:solidFill>
                  <a:srgbClr val="6D3A93"/>
                </a:solidFill>
                <a:latin typeface="Merriweather"/>
                <a:ea typeface="Merriweather"/>
                <a:cs typeface="Merriweather"/>
                <a:sym typeface="Merriweather"/>
              </a:rPr>
              <a:t>“</a:t>
            </a:r>
            <a:r>
              <a:rPr b="1" lang="en-IE" sz="2200">
                <a:solidFill>
                  <a:srgbClr val="6D3A93"/>
                </a:solidFill>
                <a:latin typeface="Merriweather"/>
                <a:ea typeface="Merriweather"/>
                <a:cs typeface="Merriweather"/>
                <a:sym typeface="Merriweather"/>
              </a:rPr>
              <a:t>ajattelun  laatikon ulkopuolelta” </a:t>
            </a:r>
            <a:r>
              <a:rPr lang="en-IE" sz="2200">
                <a:solidFill>
                  <a:srgbClr val="2B2B2B"/>
                </a:solidFill>
                <a:latin typeface="Merriweather"/>
                <a:ea typeface="Merriweather"/>
                <a:cs typeface="Merriweather"/>
                <a:sym typeface="Merriweather"/>
              </a:rPr>
              <a:t>löydä uusia ratkaisuja luomallesi ongelma- lauseella ja voit alkaa etsiä erilaisia tapoja tarkastella ongelmaa. Olemassa on satoja </a:t>
            </a:r>
            <a:r>
              <a:rPr lang="en-IE" sz="2200" u="sng">
                <a:solidFill>
                  <a:schemeClr val="hlink"/>
                </a:solidFill>
                <a:latin typeface="Merriweather"/>
                <a:ea typeface="Merriweather"/>
                <a:cs typeface="Merriweather"/>
                <a:sym typeface="Merriweather"/>
                <a:hlinkClick r:id="rId3"/>
              </a:rPr>
              <a:t>Ideation</a:t>
            </a:r>
            <a:r>
              <a:rPr b="0" i="0" lang="en-IE" sz="2200">
                <a:solidFill>
                  <a:srgbClr val="2B2B2B"/>
                </a:solidFill>
                <a:latin typeface="Merriweather"/>
                <a:ea typeface="Merriweather"/>
                <a:cs typeface="Merriweather"/>
                <a:sym typeface="Merriweather"/>
              </a:rPr>
              <a:t> </a:t>
            </a:r>
            <a:r>
              <a:rPr b="0" i="0" lang="en-IE" sz="2200">
                <a:solidFill>
                  <a:srgbClr val="2B2B2B"/>
                </a:solidFill>
                <a:latin typeface="Merriweather"/>
                <a:ea typeface="Merriweather"/>
                <a:cs typeface="Merriweather"/>
                <a:sym typeface="Merriweather"/>
              </a:rPr>
              <a:t>te</a:t>
            </a:r>
            <a:r>
              <a:rPr lang="en-IE" sz="2200">
                <a:solidFill>
                  <a:srgbClr val="2B2B2B"/>
                </a:solidFill>
                <a:latin typeface="Merriweather"/>
                <a:ea typeface="Merriweather"/>
                <a:cs typeface="Merriweather"/>
                <a:sym typeface="Merriweather"/>
              </a:rPr>
              <a:t>kniikoita</a:t>
            </a:r>
            <a:r>
              <a:rPr lang="en-IE" sz="2200">
                <a:solidFill>
                  <a:srgbClr val="2B2B2B"/>
                </a:solidFill>
                <a:latin typeface="Merriweather"/>
                <a:ea typeface="Merriweather"/>
                <a:cs typeface="Merriweather"/>
                <a:sym typeface="Merriweather"/>
              </a:rPr>
              <a:t> kuten </a:t>
            </a:r>
            <a:r>
              <a:rPr b="0" i="0" lang="en-IE" sz="2200">
                <a:solidFill>
                  <a:srgbClr val="2B2B2B"/>
                </a:solidFill>
                <a:latin typeface="Merriweather"/>
                <a:ea typeface="Merriweather"/>
                <a:cs typeface="Merriweather"/>
                <a:sym typeface="Merriweather"/>
              </a:rPr>
              <a:t>Brainstorm, Brainwrite, </a:t>
            </a:r>
            <a:r>
              <a:rPr b="0" i="0" lang="en-IE" sz="2200" u="sng">
                <a:solidFill>
                  <a:schemeClr val="hlink"/>
                </a:solidFill>
                <a:latin typeface="Merriweather"/>
                <a:ea typeface="Merriweather"/>
                <a:cs typeface="Merriweather"/>
                <a:sym typeface="Merriweather"/>
                <a:hlinkClick r:id="rId4"/>
              </a:rPr>
              <a:t>Worst Possible Idea</a:t>
            </a:r>
            <a:r>
              <a:rPr b="0" i="0" lang="en-IE" sz="2200">
                <a:solidFill>
                  <a:srgbClr val="2B2B2B"/>
                </a:solidFill>
                <a:latin typeface="Merriweather"/>
                <a:ea typeface="Merriweather"/>
                <a:cs typeface="Merriweather"/>
                <a:sym typeface="Merriweather"/>
              </a:rPr>
              <a:t>, and </a:t>
            </a:r>
            <a:r>
              <a:rPr b="0" i="0" lang="en-IE" sz="2200" u="sng">
                <a:solidFill>
                  <a:schemeClr val="hlink"/>
                </a:solidFill>
                <a:latin typeface="Merriweather"/>
                <a:ea typeface="Merriweather"/>
                <a:cs typeface="Merriweather"/>
                <a:sym typeface="Merriweather"/>
                <a:hlinkClick r:id="rId5"/>
              </a:rPr>
              <a:t>SCAMPER</a:t>
            </a:r>
            <a:r>
              <a:rPr b="0" i="0" lang="en-IE" sz="2200">
                <a:solidFill>
                  <a:srgbClr val="2B2B2B"/>
                </a:solidFill>
                <a:latin typeface="Merriweather"/>
                <a:ea typeface="Merriweather"/>
                <a:cs typeface="Merriweather"/>
                <a:sym typeface="Merriweather"/>
              </a:rPr>
              <a:t>. Brainstorm and Worst Possible Idean </a:t>
            </a:r>
            <a:r>
              <a:rPr lang="en-IE" sz="2200">
                <a:solidFill>
                  <a:srgbClr val="2B2B2B"/>
                </a:solidFill>
                <a:latin typeface="Merriweather"/>
                <a:ea typeface="Merriweather"/>
                <a:cs typeface="Merriweather"/>
                <a:sym typeface="Merriweather"/>
              </a:rPr>
              <a:t>sessioita  vapaan ajattelun edistämiseksi ja ongelman ja ratkaisujen oppimiseksi.</a:t>
            </a:r>
            <a:endParaRPr sz="2200"/>
          </a:p>
          <a:p>
            <a:pPr indent="-330200" lvl="0" marL="342900" rtl="0" algn="l">
              <a:lnSpc>
                <a:spcPct val="90000"/>
              </a:lnSpc>
              <a:spcBef>
                <a:spcPts val="1000"/>
              </a:spcBef>
              <a:spcAft>
                <a:spcPts val="0"/>
              </a:spcAft>
              <a:buClr>
                <a:srgbClr val="2B2B2B"/>
              </a:buClr>
              <a:buSzPts val="2200"/>
              <a:buFont typeface="Noto Sans Symbols"/>
              <a:buChar char="❑"/>
            </a:pPr>
            <a:r>
              <a:rPr lang="en-IE" sz="2200">
                <a:solidFill>
                  <a:srgbClr val="2B2B2B"/>
                </a:solidFill>
                <a:latin typeface="Merriweather"/>
                <a:ea typeface="Merriweather"/>
                <a:cs typeface="Merriweather"/>
                <a:sym typeface="Merriweather"/>
              </a:rPr>
              <a:t>On tärkeää saada mahdollisimman</a:t>
            </a:r>
            <a:r>
              <a:rPr b="1" lang="en-IE" sz="2200">
                <a:solidFill>
                  <a:srgbClr val="2B2B2B"/>
                </a:solidFill>
                <a:latin typeface="Merriweather"/>
                <a:ea typeface="Merriweather"/>
                <a:cs typeface="Merriweather"/>
                <a:sym typeface="Merriweather"/>
              </a:rPr>
              <a:t> paljon ideoita tai ongelmanratkaisuja</a:t>
            </a:r>
            <a:r>
              <a:rPr lang="en-IE" sz="2200">
                <a:solidFill>
                  <a:srgbClr val="2B2B2B"/>
                </a:solidFill>
                <a:latin typeface="Merriweather"/>
                <a:ea typeface="Merriweather"/>
                <a:cs typeface="Merriweather"/>
                <a:sym typeface="Merriweather"/>
              </a:rPr>
              <a:t> Ideointi-vaiheen alussa. Sinun tulisi valita ideointivaiheen loppuun mennessä joitain muita Ideointi-tekniikoita, joiden avulla voit tutkia ja testata ideoitasi, jotta löydät parhaan tavan joko ratkaista ongelma tai antaa ainakin vastauksia.</a:t>
            </a:r>
            <a:endParaRPr b="1" sz="2200">
              <a:solidFill>
                <a:srgbClr val="40A67A"/>
              </a:solidFill>
            </a:endParaRPr>
          </a:p>
        </p:txBody>
      </p:sp>
      <p:sp>
        <p:nvSpPr>
          <p:cNvPr id="701" name="Google Shape;701;p41"/>
          <p:cNvSpPr txBox="1"/>
          <p:nvPr>
            <p:ph idx="2" type="body"/>
          </p:nvPr>
        </p:nvSpPr>
        <p:spPr>
          <a:xfrm>
            <a:off x="484428" y="653500"/>
            <a:ext cx="2852539" cy="5206518"/>
          </a:xfrm>
          <a:prstGeom prst="rect">
            <a:avLst/>
          </a:prstGeom>
          <a:noFill/>
          <a:ln>
            <a:noFill/>
          </a:ln>
        </p:spPr>
        <p:txBody>
          <a:bodyPr anchorCtr="0" anchor="t" bIns="45700" lIns="91425" spcFirstLastPara="1" rIns="91425" wrap="square" tIns="45700">
            <a:normAutofit/>
          </a:bodyPr>
          <a:lstStyle/>
          <a:p>
            <a:pPr indent="-742950" lvl="0" marL="742950" rtl="0" algn="l">
              <a:lnSpc>
                <a:spcPct val="90000"/>
              </a:lnSpc>
              <a:spcBef>
                <a:spcPts val="0"/>
              </a:spcBef>
              <a:spcAft>
                <a:spcPts val="0"/>
              </a:spcAft>
              <a:buClr>
                <a:srgbClr val="6D3A93"/>
              </a:buClr>
              <a:buSzPts val="4800"/>
              <a:buFont typeface="Calibri"/>
              <a:buAutoNum type="arabicPeriod" startAt="3"/>
            </a:pPr>
            <a:r>
              <a:rPr b="1" lang="en-IE" sz="4800">
                <a:solidFill>
                  <a:srgbClr val="6D3A93"/>
                </a:solidFill>
              </a:rPr>
              <a:t>Ideoi</a:t>
            </a:r>
            <a:endParaRPr/>
          </a:p>
          <a:p>
            <a:pPr indent="0" lvl="0" marL="0" rtl="0" algn="l">
              <a:lnSpc>
                <a:spcPct val="90000"/>
              </a:lnSpc>
              <a:spcBef>
                <a:spcPts val="1000"/>
              </a:spcBef>
              <a:spcAft>
                <a:spcPts val="0"/>
              </a:spcAft>
              <a:buClr>
                <a:schemeClr val="lt1"/>
              </a:buClr>
              <a:buSzPts val="3600"/>
              <a:buNone/>
            </a:pPr>
            <a:r>
              <a:t/>
            </a:r>
            <a:endParaRPr b="1">
              <a:solidFill>
                <a:srgbClr val="6D3A93"/>
              </a:solidFill>
            </a:endParaRPr>
          </a:p>
          <a:p>
            <a:pPr indent="0" lvl="0" marL="0" rtl="0" algn="l">
              <a:spcBef>
                <a:spcPts val="0"/>
              </a:spcBef>
              <a:spcAft>
                <a:spcPts val="0"/>
              </a:spcAft>
              <a:buClr>
                <a:srgbClr val="6D3A93"/>
              </a:buClr>
              <a:buSzPts val="2400"/>
              <a:buFont typeface="Arial"/>
              <a:buNone/>
            </a:pPr>
            <a:r>
              <a:rPr b="1" i="1" lang="en-IE" sz="2400">
                <a:solidFill>
                  <a:srgbClr val="6D3A93"/>
                </a:solidFill>
                <a:latin typeface="Merriweather"/>
                <a:ea typeface="Merriweather"/>
                <a:cs typeface="Merriweather"/>
                <a:sym typeface="Merriweather"/>
              </a:rPr>
              <a:t>Haasta se, mitä pidät totena tai syynä ongelmaan ja luo ideoita!</a:t>
            </a:r>
            <a:endParaRPr/>
          </a:p>
          <a:p>
            <a:pPr indent="0" lvl="0" marL="0" rtl="0" algn="l">
              <a:lnSpc>
                <a:spcPct val="90000"/>
              </a:lnSpc>
              <a:spcBef>
                <a:spcPts val="1000"/>
              </a:spcBef>
              <a:spcAft>
                <a:spcPts val="0"/>
              </a:spcAft>
              <a:buClr>
                <a:srgbClr val="009FD8"/>
              </a:buClr>
              <a:buSzPts val="3600"/>
              <a:buNone/>
            </a:pPr>
            <a:r>
              <a:rPr b="1" lang="en-IE" sz="3600">
                <a:solidFill>
                  <a:srgbClr val="009FD8"/>
                </a:solidFill>
              </a:rPr>
              <a:t> </a:t>
            </a:r>
            <a:endParaRPr/>
          </a:p>
          <a:p>
            <a:pPr indent="0" lvl="0" marL="0" rtl="0" algn="l">
              <a:lnSpc>
                <a:spcPct val="90000"/>
              </a:lnSpc>
              <a:spcBef>
                <a:spcPts val="1000"/>
              </a:spcBef>
              <a:spcAft>
                <a:spcPts val="0"/>
              </a:spcAft>
              <a:buClr>
                <a:schemeClr val="lt1"/>
              </a:buClr>
              <a:buSzPts val="3600"/>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pic>
        <p:nvPicPr>
          <p:cNvPr descr="A picture containing text, computer, electronics, indoor&#10;&#10;Description automatically generated" id="706" name="Google Shape;706;p42"/>
          <p:cNvPicPr preferRelativeResize="0"/>
          <p:nvPr>
            <p:ph idx="2" type="pic"/>
          </p:nvPr>
        </p:nvPicPr>
        <p:blipFill rotWithShape="1">
          <a:blip r:embed="rId3">
            <a:alphaModFix/>
          </a:blip>
          <a:srcRect b="3991" l="0" r="0" t="3991"/>
          <a:stretch/>
        </p:blipFill>
        <p:spPr>
          <a:xfrm>
            <a:off x="6530975" y="784225"/>
            <a:ext cx="3832225" cy="5289550"/>
          </a:xfrm>
          <a:prstGeom prst="rect">
            <a:avLst/>
          </a:prstGeom>
          <a:noFill/>
          <a:ln>
            <a:noFill/>
          </a:ln>
        </p:spPr>
      </p:pic>
      <p:sp>
        <p:nvSpPr>
          <p:cNvPr id="707" name="Google Shape;707;p42"/>
          <p:cNvSpPr txBox="1"/>
          <p:nvPr>
            <p:ph idx="1" type="body"/>
          </p:nvPr>
        </p:nvSpPr>
        <p:spPr>
          <a:xfrm rot="-5400000">
            <a:off x="8781124" y="2587693"/>
            <a:ext cx="5805395" cy="132760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4800"/>
              <a:buNone/>
            </a:pPr>
            <a:r>
              <a:rPr b="1" lang="en-IE" sz="4800"/>
              <a:t>Mitä ratkaiset?</a:t>
            </a:r>
            <a:endParaRPr/>
          </a:p>
        </p:txBody>
      </p:sp>
      <p:sp>
        <p:nvSpPr>
          <p:cNvPr id="708" name="Google Shape;708;p42"/>
          <p:cNvSpPr txBox="1"/>
          <p:nvPr>
            <p:ph idx="3" type="body"/>
          </p:nvPr>
        </p:nvSpPr>
        <p:spPr>
          <a:xfrm>
            <a:off x="508175" y="1349728"/>
            <a:ext cx="4833300" cy="5436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6D3A93"/>
              </a:buClr>
              <a:buSzPts val="2400"/>
              <a:buNone/>
            </a:pPr>
            <a:r>
              <a:rPr b="1" i="1" lang="en-IE">
                <a:solidFill>
                  <a:srgbClr val="6D3A93"/>
                </a:solidFill>
                <a:latin typeface="Merriweather"/>
                <a:ea typeface="Merriweather"/>
                <a:cs typeface="Merriweather"/>
                <a:sym typeface="Merriweather"/>
              </a:rPr>
              <a:t>Haasta se, mitä pidät totena tai syynä ongelmaan ja luo ideoita!</a:t>
            </a:r>
            <a:endParaRPr/>
          </a:p>
          <a:p>
            <a:pPr indent="0" lvl="0" marL="0" rtl="0" algn="l">
              <a:lnSpc>
                <a:spcPct val="90000"/>
              </a:lnSpc>
              <a:spcBef>
                <a:spcPts val="1000"/>
              </a:spcBef>
              <a:spcAft>
                <a:spcPts val="0"/>
              </a:spcAft>
              <a:buClr>
                <a:srgbClr val="3F3F3F"/>
              </a:buClr>
              <a:buSzPts val="2400"/>
              <a:buNone/>
            </a:pPr>
            <a:r>
              <a:rPr b="1" lang="en-IE">
                <a:solidFill>
                  <a:srgbClr val="3F3F3F"/>
                </a:solidFill>
                <a:latin typeface="Merriweather"/>
                <a:ea typeface="Merriweather"/>
                <a:cs typeface="Merriweather"/>
                <a:sym typeface="Merriweather"/>
              </a:rPr>
              <a:t>Ajattele ensin</a:t>
            </a:r>
            <a:r>
              <a:rPr b="1" i="0" lang="en-IE">
                <a:solidFill>
                  <a:srgbClr val="3F3F3F"/>
                </a:solidFill>
                <a:latin typeface="Merriweather"/>
                <a:ea typeface="Merriweather"/>
                <a:cs typeface="Merriweather"/>
                <a:sym typeface="Merriweather"/>
              </a:rPr>
              <a:t>…</a:t>
            </a:r>
            <a:endParaRPr/>
          </a:p>
          <a:p>
            <a:pPr indent="0" lvl="0" marL="0" rtl="0" algn="l">
              <a:lnSpc>
                <a:spcPct val="90000"/>
              </a:lnSpc>
              <a:spcBef>
                <a:spcPts val="1000"/>
              </a:spcBef>
              <a:spcAft>
                <a:spcPts val="0"/>
              </a:spcAft>
              <a:buClr>
                <a:srgbClr val="E63275"/>
              </a:buClr>
              <a:buSzPts val="2400"/>
              <a:buNone/>
            </a:pPr>
            <a:r>
              <a:rPr i="1" lang="en-IE">
                <a:solidFill>
                  <a:srgbClr val="E63275"/>
                </a:solidFill>
              </a:rPr>
              <a:t>Mikä on ongelma, jonka yrität ratkaista?</a:t>
            </a:r>
            <a:endParaRPr/>
          </a:p>
          <a:p>
            <a:pPr indent="0" lvl="0" marL="0" rtl="0" algn="l">
              <a:lnSpc>
                <a:spcPct val="90000"/>
              </a:lnSpc>
              <a:spcBef>
                <a:spcPts val="1000"/>
              </a:spcBef>
              <a:spcAft>
                <a:spcPts val="0"/>
              </a:spcAft>
              <a:buClr>
                <a:srgbClr val="E63275"/>
              </a:buClr>
              <a:buSzPts val="2400"/>
              <a:buNone/>
            </a:pPr>
            <a:r>
              <a:rPr i="1" lang="en-IE">
                <a:solidFill>
                  <a:srgbClr val="E63275"/>
                </a:solidFill>
              </a:rPr>
              <a:t>Mitkä ovat mahdolliset ratkaisut tai ideat, jotka voivat ratkaista ongelman?</a:t>
            </a:r>
            <a:endParaRPr/>
          </a:p>
          <a:p>
            <a:pPr indent="0" lvl="0" marL="0" rtl="0" algn="l">
              <a:lnSpc>
                <a:spcPct val="90000"/>
              </a:lnSpc>
              <a:spcBef>
                <a:spcPts val="1000"/>
              </a:spcBef>
              <a:spcAft>
                <a:spcPts val="0"/>
              </a:spcAft>
              <a:buClr>
                <a:srgbClr val="E63275"/>
              </a:buClr>
              <a:buSzPts val="2400"/>
              <a:buNone/>
            </a:pPr>
            <a:r>
              <a:rPr i="1" lang="en-IE">
                <a:solidFill>
                  <a:srgbClr val="E63275"/>
                </a:solidFill>
              </a:rPr>
              <a:t>Onko sinulla kaikki näkökulmat, ideat ja oivallukset koottuna?</a:t>
            </a:r>
            <a:endParaRPr/>
          </a:p>
          <a:p>
            <a:pPr indent="0" lvl="0" marL="0" rtl="0" algn="l">
              <a:lnSpc>
                <a:spcPct val="90000"/>
              </a:lnSpc>
              <a:spcBef>
                <a:spcPts val="1000"/>
              </a:spcBef>
              <a:spcAft>
                <a:spcPts val="0"/>
              </a:spcAft>
              <a:buClr>
                <a:srgbClr val="E63275"/>
              </a:buClr>
              <a:buSzPts val="2400"/>
              <a:buNone/>
            </a:pPr>
            <a:r>
              <a:rPr i="1" lang="en-IE">
                <a:solidFill>
                  <a:srgbClr val="E63275"/>
                </a:solidFill>
              </a:rPr>
              <a:t>Kuinka ratkaisuideasi vastaavat niiden ihmisten tarpeita, jotka käyttävät innovatiivista tuotetta tai palvelua?</a:t>
            </a:r>
            <a:endParaRPr>
              <a:latin typeface="Calibri"/>
              <a:ea typeface="Calibri"/>
              <a:cs typeface="Calibri"/>
              <a:sym typeface="Calibri"/>
            </a:endParaRPr>
          </a:p>
          <a:p>
            <a:pPr indent="0" lvl="0" marL="0" rtl="0" algn="l">
              <a:lnSpc>
                <a:spcPct val="90000"/>
              </a:lnSpc>
              <a:spcBef>
                <a:spcPts val="1000"/>
              </a:spcBef>
              <a:spcAft>
                <a:spcPts val="0"/>
              </a:spcAft>
              <a:buClr>
                <a:schemeClr val="dk1"/>
              </a:buClr>
              <a:buSzPts val="2400"/>
              <a:buNone/>
            </a:pPr>
            <a:r>
              <a:t/>
            </a:r>
            <a:endParaRPr>
              <a:solidFill>
                <a:srgbClr val="3F3F3F"/>
              </a:solidFill>
            </a:endParaRPr>
          </a:p>
        </p:txBody>
      </p:sp>
      <p:sp>
        <p:nvSpPr>
          <p:cNvPr id="709" name="Google Shape;709;p42"/>
          <p:cNvSpPr txBox="1"/>
          <p:nvPr/>
        </p:nvSpPr>
        <p:spPr>
          <a:xfrm>
            <a:off x="1" y="0"/>
            <a:ext cx="5661026" cy="1134824"/>
          </a:xfrm>
          <a:prstGeom prst="rect">
            <a:avLst/>
          </a:prstGeom>
          <a:solidFill>
            <a:srgbClr val="6D3A93"/>
          </a:solidFill>
          <a:ln>
            <a:noFill/>
          </a:ln>
        </p:spPr>
        <p:txBody>
          <a:bodyPr anchorCtr="0" anchor="ctr" bIns="45700" lIns="91425" spcFirstLastPara="1" rIns="91425" wrap="square" tIns="45700">
            <a:normAutofit/>
          </a:bodyPr>
          <a:lstStyle/>
          <a:p>
            <a:pPr indent="-742950" lvl="0" marL="742950" marR="0" rtl="0" algn="ctr">
              <a:lnSpc>
                <a:spcPct val="90000"/>
              </a:lnSpc>
              <a:spcBef>
                <a:spcPts val="0"/>
              </a:spcBef>
              <a:spcAft>
                <a:spcPts val="0"/>
              </a:spcAft>
              <a:buClr>
                <a:schemeClr val="lt1"/>
              </a:buClr>
              <a:buSzPts val="4400"/>
              <a:buFont typeface="Calibri"/>
              <a:buAutoNum type="arabicPeriod" startAt="3"/>
            </a:pPr>
            <a:r>
              <a:rPr b="1" lang="en-IE" sz="4400">
                <a:solidFill>
                  <a:schemeClr val="lt1"/>
                </a:solidFill>
                <a:latin typeface="Calibri"/>
                <a:ea typeface="Calibri"/>
                <a:cs typeface="Calibri"/>
                <a:sym typeface="Calibri"/>
              </a:rPr>
              <a:t>Ideoi</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p43"/>
          <p:cNvSpPr txBox="1"/>
          <p:nvPr>
            <p:ph idx="1" type="body"/>
          </p:nvPr>
        </p:nvSpPr>
        <p:spPr>
          <a:xfrm>
            <a:off x="4509907" y="-9"/>
            <a:ext cx="6502200" cy="1276500"/>
          </a:xfrm>
          <a:prstGeom prst="rect">
            <a:avLst/>
          </a:prstGeom>
          <a:noFill/>
          <a:ln>
            <a:noFill/>
          </a:ln>
        </p:spPr>
        <p:txBody>
          <a:bodyPr anchorCtr="0" anchor="t" bIns="45700" lIns="91425" spcFirstLastPara="1" rIns="91425" wrap="square" tIns="45700">
            <a:normAutofit/>
          </a:bodyPr>
          <a:lstStyle/>
          <a:p>
            <a:pPr indent="-742950" lvl="0" marL="742950" rtl="0" algn="l">
              <a:lnSpc>
                <a:spcPct val="90000"/>
              </a:lnSpc>
              <a:spcBef>
                <a:spcPts val="0"/>
              </a:spcBef>
              <a:spcAft>
                <a:spcPts val="0"/>
              </a:spcAft>
              <a:buClr>
                <a:schemeClr val="lt1"/>
              </a:buClr>
              <a:buSzPts val="4400"/>
              <a:buFont typeface="Calibri"/>
              <a:buAutoNum type="arabicPeriod" startAt="3"/>
            </a:pPr>
            <a:r>
              <a:rPr b="1" lang="en-IE" sz="4400"/>
              <a:t>Ideoi harjoittelu</a:t>
            </a:r>
            <a:endParaRPr/>
          </a:p>
          <a:p>
            <a:pPr indent="0" lvl="0" marL="0" rtl="0" algn="l">
              <a:lnSpc>
                <a:spcPct val="90000"/>
              </a:lnSpc>
              <a:spcBef>
                <a:spcPts val="1000"/>
              </a:spcBef>
              <a:spcAft>
                <a:spcPts val="0"/>
              </a:spcAft>
              <a:buClr>
                <a:schemeClr val="lt1"/>
              </a:buClr>
              <a:buSzPts val="3200"/>
              <a:buNone/>
            </a:pPr>
            <a:r>
              <a:rPr b="1" lang="en-IE" sz="3200"/>
              <a:t>Kuusi ajatteluhattua</a:t>
            </a:r>
            <a:endParaRPr/>
          </a:p>
        </p:txBody>
      </p:sp>
      <p:sp>
        <p:nvSpPr>
          <p:cNvPr id="715" name="Google Shape;715;p43"/>
          <p:cNvSpPr txBox="1"/>
          <p:nvPr>
            <p:ph idx="4" type="body"/>
          </p:nvPr>
        </p:nvSpPr>
        <p:spPr>
          <a:xfrm>
            <a:off x="4403825" y="1171414"/>
            <a:ext cx="7526100" cy="1579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800"/>
              <a:buNone/>
            </a:pPr>
            <a:r>
              <a:rPr b="1" lang="en-IE" sz="2800"/>
              <a:t>Kuusi ajatteluhattua autata sinua tai ryhmääsi keksimään ideoita kaikista näkökulmista, jotka johtavat sinut moniin ja lopulta yhteen idean ratkaisuun.</a:t>
            </a:r>
            <a:endParaRPr/>
          </a:p>
          <a:p>
            <a:pPr indent="0" lvl="0" marL="0" rtl="0" algn="ctr">
              <a:lnSpc>
                <a:spcPct val="90000"/>
              </a:lnSpc>
              <a:spcBef>
                <a:spcPts val="1000"/>
              </a:spcBef>
              <a:spcAft>
                <a:spcPts val="0"/>
              </a:spcAft>
              <a:buClr>
                <a:schemeClr val="lt1"/>
              </a:buClr>
              <a:buSzPts val="3200"/>
              <a:buNone/>
            </a:pPr>
            <a:r>
              <a:rPr b="1" lang="en-IE" sz="3200"/>
              <a:t>Brainstorming “hatuilla”!</a:t>
            </a:r>
            <a:endParaRPr/>
          </a:p>
          <a:p>
            <a:pPr indent="-342900" lvl="0" marL="342900" rtl="0" algn="l">
              <a:lnSpc>
                <a:spcPct val="90000"/>
              </a:lnSpc>
              <a:spcBef>
                <a:spcPts val="0"/>
              </a:spcBef>
              <a:spcAft>
                <a:spcPts val="0"/>
              </a:spcAft>
              <a:buClr>
                <a:schemeClr val="lt1"/>
              </a:buClr>
              <a:buSzPts val="2800"/>
              <a:buFont typeface="Noto Sans Symbols"/>
              <a:buChar char="❑"/>
            </a:pPr>
            <a:r>
              <a:rPr b="1" lang="en-IE" sz="2800"/>
              <a:t>Valkoinen ajatteluh</a:t>
            </a:r>
            <a:r>
              <a:rPr b="1" lang="en-IE" sz="2800"/>
              <a:t>attu </a:t>
            </a:r>
            <a:r>
              <a:rPr lang="en-IE" sz="2800"/>
              <a:t>– </a:t>
            </a:r>
            <a:r>
              <a:rPr lang="en-IE" sz="2800"/>
              <a:t>ottaa huomioon tietovaatimukset (tosiasiat, luvut ...) ilman tuomiota</a:t>
            </a:r>
            <a:endParaRPr/>
          </a:p>
          <a:p>
            <a:pPr indent="-342900" lvl="0" marL="342900" rtl="0" algn="l">
              <a:lnSpc>
                <a:spcPct val="90000"/>
              </a:lnSpc>
              <a:spcBef>
                <a:spcPts val="0"/>
              </a:spcBef>
              <a:spcAft>
                <a:spcPts val="0"/>
              </a:spcAft>
              <a:buClr>
                <a:schemeClr val="lt1"/>
              </a:buClr>
              <a:buSzPts val="2800"/>
              <a:buFont typeface="Noto Sans Symbols"/>
              <a:buChar char="❑"/>
            </a:pPr>
            <a:r>
              <a:rPr b="1" lang="en-IE" sz="2800"/>
              <a:t>Keltainen ajatteluhattu</a:t>
            </a:r>
            <a:r>
              <a:rPr b="1" lang="en-IE" sz="2800"/>
              <a:t> </a:t>
            </a:r>
            <a:r>
              <a:rPr lang="en-IE" sz="2800"/>
              <a:t>– </a:t>
            </a:r>
            <a:r>
              <a:rPr lang="en-IE" sz="2800"/>
              <a:t>ottaa huomioon myönteiset syyt - mikä on hyvää, hyödyllistä, oikein ...</a:t>
            </a:r>
            <a:endParaRPr/>
          </a:p>
          <a:p>
            <a:pPr indent="-342900" lvl="0" marL="342900" rtl="0" algn="l">
              <a:lnSpc>
                <a:spcPct val="90000"/>
              </a:lnSpc>
              <a:spcBef>
                <a:spcPts val="0"/>
              </a:spcBef>
              <a:spcAft>
                <a:spcPts val="0"/>
              </a:spcAft>
              <a:buClr>
                <a:schemeClr val="lt1"/>
              </a:buClr>
              <a:buSzPts val="2800"/>
              <a:buFont typeface="Noto Sans Symbols"/>
              <a:buChar char="❑"/>
            </a:pPr>
            <a:r>
              <a:rPr b="1" lang="en-IE" sz="2800"/>
              <a:t>Vihreä ajatteluhattu</a:t>
            </a:r>
            <a:r>
              <a:rPr b="1" lang="en-IE" sz="2800"/>
              <a:t> </a:t>
            </a:r>
            <a:r>
              <a:rPr lang="en-IE" sz="2800"/>
              <a:t>– </a:t>
            </a:r>
            <a:r>
              <a:rPr lang="en-IE" sz="2800"/>
              <a:t>pohtii väriä, muotoilua, miltä se näyttää, miten tehdään tai mikä lähestymistapa…</a:t>
            </a:r>
            <a:endParaRPr/>
          </a:p>
        </p:txBody>
      </p:sp>
      <p:pic>
        <p:nvPicPr>
          <p:cNvPr descr="A picture containing text, table, items&#10;&#10;Description automatically generated" id="716" name="Google Shape;716;p43"/>
          <p:cNvPicPr preferRelativeResize="0"/>
          <p:nvPr>
            <p:ph idx="2" type="pic"/>
          </p:nvPr>
        </p:nvPicPr>
        <p:blipFill rotWithShape="1">
          <a:blip r:embed="rId3">
            <a:alphaModFix/>
          </a:blip>
          <a:srcRect b="0" l="20488" r="20489" t="0"/>
          <a:stretch/>
        </p:blipFill>
        <p:spPr>
          <a:xfrm>
            <a:off x="450941" y="0"/>
            <a:ext cx="3725862" cy="4208463"/>
          </a:xfrm>
          <a:prstGeom prst="rect">
            <a:avLst/>
          </a:prstGeom>
          <a:noFill/>
          <a:ln>
            <a:noFill/>
          </a:ln>
        </p:spPr>
      </p:pic>
      <p:pic>
        <p:nvPicPr>
          <p:cNvPr descr="The 6 thinking hats method to develop projects collaboratively" id="717" name="Google Shape;717;p43"/>
          <p:cNvPicPr preferRelativeResize="0"/>
          <p:nvPr/>
        </p:nvPicPr>
        <p:blipFill rotWithShape="1">
          <a:blip r:embed="rId4">
            <a:alphaModFix/>
          </a:blip>
          <a:srcRect b="0" l="0" r="0" t="0"/>
          <a:stretch/>
        </p:blipFill>
        <p:spPr>
          <a:xfrm>
            <a:off x="385059" y="4305694"/>
            <a:ext cx="3857625" cy="18764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p44"/>
          <p:cNvSpPr txBox="1"/>
          <p:nvPr>
            <p:ph idx="4" type="body"/>
          </p:nvPr>
        </p:nvSpPr>
        <p:spPr>
          <a:xfrm>
            <a:off x="4509900" y="1989325"/>
            <a:ext cx="7809300" cy="17262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lt1"/>
              </a:buClr>
              <a:buSzPts val="2800"/>
              <a:buFont typeface="Noto Sans Symbols"/>
              <a:buChar char="❑"/>
            </a:pPr>
            <a:r>
              <a:rPr b="1" lang="en-IE" sz="2800"/>
              <a:t>Punainen ajatteluhattu</a:t>
            </a:r>
            <a:r>
              <a:rPr lang="en-IE" sz="2800"/>
              <a:t>– </a:t>
            </a:r>
            <a:r>
              <a:rPr lang="en-IE" sz="2800"/>
              <a:t>ottaa huomioon emotiot, tunteet ja vaikutelmat tuomitsematta ...</a:t>
            </a:r>
            <a:endParaRPr/>
          </a:p>
          <a:p>
            <a:pPr indent="-342900" lvl="0" marL="342900" rtl="0" algn="l">
              <a:lnSpc>
                <a:spcPct val="90000"/>
              </a:lnSpc>
              <a:spcBef>
                <a:spcPts val="1000"/>
              </a:spcBef>
              <a:spcAft>
                <a:spcPts val="0"/>
              </a:spcAft>
              <a:buClr>
                <a:schemeClr val="lt1"/>
              </a:buClr>
              <a:buSzPts val="2800"/>
              <a:buFont typeface="Noto Sans Symbols"/>
              <a:buChar char="❑"/>
            </a:pPr>
            <a:r>
              <a:rPr b="1" lang="en-IE" sz="2800"/>
              <a:t>Musta ajatteluhattu</a:t>
            </a:r>
            <a:r>
              <a:rPr b="1" lang="en-IE" sz="2800"/>
              <a:t> </a:t>
            </a:r>
            <a:r>
              <a:rPr lang="en-IE" sz="2800"/>
              <a:t>–</a:t>
            </a:r>
            <a:r>
              <a:rPr lang="en-IE" sz="2800"/>
              <a:t>katsoo kielteisiä asioita, ongelmia, mikä on jotenkin väärin, mikä ei pidä paikkaansa ...</a:t>
            </a:r>
            <a:endParaRPr/>
          </a:p>
          <a:p>
            <a:pPr indent="-342900" lvl="0" marL="342900" rtl="0" algn="l">
              <a:lnSpc>
                <a:spcPct val="90000"/>
              </a:lnSpc>
              <a:spcBef>
                <a:spcPts val="1000"/>
              </a:spcBef>
              <a:spcAft>
                <a:spcPts val="0"/>
              </a:spcAft>
              <a:buClr>
                <a:schemeClr val="lt1"/>
              </a:buClr>
              <a:buSzPts val="2800"/>
              <a:buFont typeface="Noto Sans Symbols"/>
              <a:buChar char="❑"/>
            </a:pPr>
            <a:r>
              <a:rPr b="1" lang="en-IE" sz="2800"/>
              <a:t>Sininen ajatteluhattu</a:t>
            </a:r>
            <a:r>
              <a:rPr lang="en-IE" sz="2800"/>
              <a:t>– </a:t>
            </a:r>
            <a:r>
              <a:rPr lang="en-IE" sz="2800"/>
              <a:t>ottaa huomioon ajattelusi, käyttämäsi ajattelumallin ja varmistaa, että muita hattuja käytetään oikein...</a:t>
            </a:r>
            <a:endParaRPr/>
          </a:p>
        </p:txBody>
      </p:sp>
      <p:pic>
        <p:nvPicPr>
          <p:cNvPr descr="A picture containing text, table, items&#10;&#10;Description automatically generated" id="723" name="Google Shape;723;p44"/>
          <p:cNvPicPr preferRelativeResize="0"/>
          <p:nvPr>
            <p:ph idx="2" type="pic"/>
          </p:nvPr>
        </p:nvPicPr>
        <p:blipFill rotWithShape="1">
          <a:blip r:embed="rId3">
            <a:alphaModFix/>
          </a:blip>
          <a:srcRect b="0" l="20488" r="20489" t="0"/>
          <a:stretch/>
        </p:blipFill>
        <p:spPr>
          <a:xfrm>
            <a:off x="450941" y="0"/>
            <a:ext cx="3725862" cy="4208463"/>
          </a:xfrm>
          <a:prstGeom prst="rect">
            <a:avLst/>
          </a:prstGeom>
          <a:noFill/>
          <a:ln>
            <a:noFill/>
          </a:ln>
        </p:spPr>
      </p:pic>
      <p:pic>
        <p:nvPicPr>
          <p:cNvPr descr="The 6 thinking hats method to develop projects collaboratively" id="724" name="Google Shape;724;p44"/>
          <p:cNvPicPr preferRelativeResize="0"/>
          <p:nvPr/>
        </p:nvPicPr>
        <p:blipFill rotWithShape="1">
          <a:blip r:embed="rId4">
            <a:alphaModFix/>
          </a:blip>
          <a:srcRect b="0" l="0" r="0" t="0"/>
          <a:stretch/>
        </p:blipFill>
        <p:spPr>
          <a:xfrm>
            <a:off x="385059" y="4305694"/>
            <a:ext cx="3857625" cy="1876425"/>
          </a:xfrm>
          <a:prstGeom prst="rect">
            <a:avLst/>
          </a:prstGeom>
          <a:noFill/>
          <a:ln>
            <a:noFill/>
          </a:ln>
        </p:spPr>
      </p:pic>
      <p:sp>
        <p:nvSpPr>
          <p:cNvPr id="725" name="Google Shape;725;p44"/>
          <p:cNvSpPr txBox="1"/>
          <p:nvPr>
            <p:ph idx="1" type="body"/>
          </p:nvPr>
        </p:nvSpPr>
        <p:spPr>
          <a:xfrm>
            <a:off x="4509907" y="405932"/>
            <a:ext cx="6502301" cy="1276537"/>
          </a:xfrm>
          <a:prstGeom prst="rect">
            <a:avLst/>
          </a:prstGeom>
          <a:noFill/>
          <a:ln>
            <a:noFill/>
          </a:ln>
        </p:spPr>
        <p:txBody>
          <a:bodyPr anchorCtr="0" anchor="t" bIns="45700" lIns="91425" spcFirstLastPara="1" rIns="91425" wrap="square" tIns="45700">
            <a:normAutofit/>
          </a:bodyPr>
          <a:lstStyle/>
          <a:p>
            <a:pPr indent="-742950" lvl="0" marL="742950" rtl="0" algn="l">
              <a:lnSpc>
                <a:spcPct val="90000"/>
              </a:lnSpc>
              <a:spcBef>
                <a:spcPts val="0"/>
              </a:spcBef>
              <a:spcAft>
                <a:spcPts val="0"/>
              </a:spcAft>
              <a:buClr>
                <a:schemeClr val="lt1"/>
              </a:buClr>
              <a:buSzPts val="4400"/>
              <a:buFont typeface="Calibri"/>
              <a:buAutoNum type="arabicPeriod" startAt="3"/>
            </a:pPr>
            <a:r>
              <a:rPr b="1" lang="en-IE" sz="4400"/>
              <a:t>Ideoi harjoittelu</a:t>
            </a:r>
            <a:endParaRPr/>
          </a:p>
          <a:p>
            <a:pPr indent="0" lvl="0" marL="0" rtl="0" algn="l">
              <a:spcBef>
                <a:spcPts val="1000"/>
              </a:spcBef>
              <a:spcAft>
                <a:spcPts val="0"/>
              </a:spcAft>
              <a:buNone/>
            </a:pPr>
            <a:r>
              <a:rPr b="1" lang="en-IE" sz="3200"/>
              <a:t>Kuusi ajatteluhattua</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45"/>
          <p:cNvSpPr txBox="1"/>
          <p:nvPr>
            <p:ph idx="4" type="body"/>
          </p:nvPr>
        </p:nvSpPr>
        <p:spPr>
          <a:xfrm>
            <a:off x="4252124" y="1448554"/>
            <a:ext cx="7939876" cy="1726247"/>
          </a:xfrm>
          <a:prstGeom prst="rect">
            <a:avLst/>
          </a:prstGeom>
          <a:noFill/>
          <a:ln>
            <a:noFill/>
          </a:ln>
        </p:spPr>
        <p:txBody>
          <a:bodyPr anchorCtr="0" anchor="t" bIns="45700" lIns="91425" spcFirstLastPara="1" rIns="91425" wrap="square" tIns="45700">
            <a:noAutofit/>
          </a:bodyPr>
          <a:lstStyle/>
          <a:p>
            <a:pPr indent="-514350" lvl="0" marL="514350" rtl="0" algn="l">
              <a:lnSpc>
                <a:spcPct val="90000"/>
              </a:lnSpc>
              <a:spcBef>
                <a:spcPts val="0"/>
              </a:spcBef>
              <a:spcAft>
                <a:spcPts val="0"/>
              </a:spcAft>
              <a:buClr>
                <a:schemeClr val="lt1"/>
              </a:buClr>
              <a:buSzPts val="2800"/>
              <a:buFont typeface="Calibri"/>
              <a:buAutoNum type="arabicPeriod"/>
            </a:pPr>
            <a:r>
              <a:rPr b="1" lang="en-IE" sz="2800"/>
              <a:t>PÄÄTELMÄ </a:t>
            </a:r>
            <a:r>
              <a:rPr lang="en-IE"/>
              <a:t>Käy läpi kaikki hatut ryhmänä, keskustele ja kirjoita ideat-lapuille ja kiinnitä ne kaikkien nähtäväksi värillisten hattujen alle.</a:t>
            </a:r>
            <a:endParaRPr/>
          </a:p>
          <a:p>
            <a:pPr indent="-514350" lvl="0" marL="514350" rtl="0" algn="l">
              <a:lnSpc>
                <a:spcPct val="90000"/>
              </a:lnSpc>
              <a:spcBef>
                <a:spcPts val="1000"/>
              </a:spcBef>
              <a:spcAft>
                <a:spcPts val="0"/>
              </a:spcAft>
              <a:buClr>
                <a:schemeClr val="lt1"/>
              </a:buClr>
              <a:buSzPts val="2800"/>
              <a:buFont typeface="Calibri"/>
              <a:buAutoNum type="arabicPeriod"/>
            </a:pPr>
            <a:r>
              <a:rPr b="1" lang="en-IE" sz="2800"/>
              <a:t>TIIVISTÄ HAVAINNOT</a:t>
            </a:r>
            <a:r>
              <a:rPr b="1" lang="en-IE" sz="2800"/>
              <a:t> </a:t>
            </a:r>
            <a:r>
              <a:rPr lang="en-IE"/>
              <a:t>käyttämällä sinistä hattua, toisin sanoen "ajatuksia ajatuksistasi", teet ideoistasisi selkeitä  ja lyhyitä.</a:t>
            </a:r>
            <a:endParaRPr/>
          </a:p>
          <a:p>
            <a:pPr indent="-514350" lvl="0" marL="514350" rtl="0" algn="l">
              <a:lnSpc>
                <a:spcPct val="90000"/>
              </a:lnSpc>
              <a:spcBef>
                <a:spcPts val="1000"/>
              </a:spcBef>
              <a:spcAft>
                <a:spcPts val="0"/>
              </a:spcAft>
              <a:buClr>
                <a:schemeClr val="lt1"/>
              </a:buClr>
              <a:buSzPts val="2800"/>
              <a:buFont typeface="Calibri"/>
              <a:buAutoNum type="arabicPeriod"/>
            </a:pPr>
            <a:r>
              <a:rPr b="1" lang="en-IE" sz="2800"/>
              <a:t>KOROSTA PÄÄIDEAT</a:t>
            </a:r>
            <a:r>
              <a:rPr b="1" lang="en-IE" sz="2800"/>
              <a:t> </a:t>
            </a:r>
            <a:r>
              <a:rPr lang="en-IE"/>
              <a:t>tunnistamalla pääkysymykset, jännitteet ja ongelman vaiheet ideoihin, joiden avulla tarjotuu parhaat ratkaisut.</a:t>
            </a:r>
            <a:endParaRPr/>
          </a:p>
          <a:p>
            <a:pPr indent="-514350" lvl="0" marL="514350" rtl="0" algn="l">
              <a:lnSpc>
                <a:spcPct val="90000"/>
              </a:lnSpc>
              <a:spcBef>
                <a:spcPts val="1000"/>
              </a:spcBef>
              <a:spcAft>
                <a:spcPts val="0"/>
              </a:spcAft>
              <a:buClr>
                <a:schemeClr val="lt1"/>
              </a:buClr>
              <a:buSzPts val="2400"/>
              <a:buFont typeface="Calibri"/>
              <a:buAutoNum type="arabicPeriod"/>
            </a:pPr>
            <a:r>
              <a:rPr b="1" lang="en-IE"/>
              <a:t>MIKÄ ON PÄÄIDEA (T) </a:t>
            </a:r>
            <a:r>
              <a:rPr lang="en-IE"/>
              <a:t>Seuraavaksi kavenna ideasi uudelleen yhteen pääideaan tai ratkaisuun. On ok, että sinulla on muutama idea tässä vaiheessa, mutta aloita yhdellä siirtyessäsi prototyyppivaiheeseen...</a:t>
            </a:r>
            <a:endParaRPr/>
          </a:p>
        </p:txBody>
      </p:sp>
      <p:pic>
        <p:nvPicPr>
          <p:cNvPr descr="The 6 thinking hats method to develop projects collaboratively" id="731" name="Google Shape;731;p45"/>
          <p:cNvPicPr preferRelativeResize="0"/>
          <p:nvPr/>
        </p:nvPicPr>
        <p:blipFill rotWithShape="1">
          <a:blip r:embed="rId3">
            <a:alphaModFix/>
          </a:blip>
          <a:srcRect b="0" l="0" r="0" t="0"/>
          <a:stretch/>
        </p:blipFill>
        <p:spPr>
          <a:xfrm>
            <a:off x="385059" y="4305694"/>
            <a:ext cx="3857625" cy="1876425"/>
          </a:xfrm>
          <a:prstGeom prst="rect">
            <a:avLst/>
          </a:prstGeom>
          <a:noFill/>
          <a:ln>
            <a:noFill/>
          </a:ln>
        </p:spPr>
      </p:pic>
      <p:pic>
        <p:nvPicPr>
          <p:cNvPr descr="Calendar&#10;&#10;Description automatically generated" id="732" name="Google Shape;732;p45"/>
          <p:cNvPicPr preferRelativeResize="0"/>
          <p:nvPr>
            <p:ph idx="2" type="pic"/>
          </p:nvPr>
        </p:nvPicPr>
        <p:blipFill rotWithShape="1">
          <a:blip r:embed="rId4">
            <a:alphaModFix/>
          </a:blip>
          <a:srcRect b="0" l="20488" r="20489" t="0"/>
          <a:stretch/>
        </p:blipFill>
        <p:spPr>
          <a:xfrm>
            <a:off x="450941" y="0"/>
            <a:ext cx="3725862" cy="4208463"/>
          </a:xfrm>
          <a:prstGeom prst="rect">
            <a:avLst/>
          </a:prstGeom>
          <a:noFill/>
          <a:ln>
            <a:noFill/>
          </a:ln>
        </p:spPr>
      </p:pic>
      <p:sp>
        <p:nvSpPr>
          <p:cNvPr id="733" name="Google Shape;733;p45"/>
          <p:cNvSpPr txBox="1"/>
          <p:nvPr>
            <p:ph idx="1" type="body"/>
          </p:nvPr>
        </p:nvSpPr>
        <p:spPr>
          <a:xfrm>
            <a:off x="4509907" y="86956"/>
            <a:ext cx="6502301" cy="1276537"/>
          </a:xfrm>
          <a:prstGeom prst="rect">
            <a:avLst/>
          </a:prstGeom>
          <a:noFill/>
          <a:ln>
            <a:noFill/>
          </a:ln>
        </p:spPr>
        <p:txBody>
          <a:bodyPr anchorCtr="0" anchor="t" bIns="45700" lIns="91425" spcFirstLastPara="1" rIns="91425" wrap="square" tIns="45700">
            <a:normAutofit/>
          </a:bodyPr>
          <a:lstStyle/>
          <a:p>
            <a:pPr indent="-742950" lvl="0" marL="742950" rtl="0" algn="l">
              <a:lnSpc>
                <a:spcPct val="90000"/>
              </a:lnSpc>
              <a:spcBef>
                <a:spcPts val="0"/>
              </a:spcBef>
              <a:spcAft>
                <a:spcPts val="0"/>
              </a:spcAft>
              <a:buClr>
                <a:schemeClr val="lt1"/>
              </a:buClr>
              <a:buSzPts val="4400"/>
              <a:buFont typeface="Calibri"/>
              <a:buAutoNum type="arabicPeriod" startAt="3"/>
            </a:pPr>
            <a:r>
              <a:rPr b="1" lang="en-IE" sz="4400"/>
              <a:t>Ideoi harjoittelu</a:t>
            </a:r>
            <a:endParaRPr/>
          </a:p>
          <a:p>
            <a:pPr indent="0" lvl="0" marL="0" rtl="0" algn="l">
              <a:spcBef>
                <a:spcPts val="1000"/>
              </a:spcBef>
              <a:spcAft>
                <a:spcPts val="0"/>
              </a:spcAft>
              <a:buNone/>
            </a:pPr>
            <a:r>
              <a:rPr b="1" lang="en-IE" sz="3200"/>
              <a:t>Kuusi ajatteluhattua</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p46"/>
          <p:cNvSpPr txBox="1"/>
          <p:nvPr>
            <p:ph idx="2" type="body"/>
          </p:nvPr>
        </p:nvSpPr>
        <p:spPr>
          <a:xfrm>
            <a:off x="209668" y="297040"/>
            <a:ext cx="8019931" cy="69735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A6377D"/>
              </a:buClr>
              <a:buSzPts val="3600"/>
              <a:buNone/>
            </a:pPr>
            <a:r>
              <a:rPr lang="en-IE">
                <a:solidFill>
                  <a:srgbClr val="A6377D"/>
                </a:solidFill>
                <a:latin typeface="Corben"/>
                <a:ea typeface="Corben"/>
                <a:cs typeface="Corben"/>
                <a:sym typeface="Corben"/>
              </a:rPr>
              <a:t>Essimerkki </a:t>
            </a:r>
            <a:r>
              <a:rPr lang="en-IE" sz="3600">
                <a:solidFill>
                  <a:srgbClr val="A6377D"/>
                </a:solidFill>
                <a:latin typeface="Corben"/>
                <a:ea typeface="Corben"/>
                <a:cs typeface="Corben"/>
                <a:sym typeface="Corben"/>
              </a:rPr>
              <a:t>YDSI, </a:t>
            </a:r>
            <a:r>
              <a:rPr b="1" i="0" lang="en-IE">
                <a:solidFill>
                  <a:srgbClr val="A6377D"/>
                </a:solidFill>
              </a:rPr>
              <a:t>Progressive Careers</a:t>
            </a:r>
            <a:endParaRPr/>
          </a:p>
          <a:p>
            <a:pPr indent="0" lvl="0" marL="0" rtl="0" algn="l">
              <a:lnSpc>
                <a:spcPct val="90000"/>
              </a:lnSpc>
              <a:spcBef>
                <a:spcPts val="0"/>
              </a:spcBef>
              <a:spcAft>
                <a:spcPts val="0"/>
              </a:spcAft>
              <a:buClr>
                <a:srgbClr val="3F3F3F"/>
              </a:buClr>
              <a:buSzPts val="2400"/>
              <a:buNone/>
            </a:pPr>
            <a:r>
              <a:rPr lang="en-IE" sz="2400">
                <a:solidFill>
                  <a:srgbClr val="3F3F3F"/>
                </a:solidFill>
              </a:rPr>
              <a:t>Gary Fawdrey, UK</a:t>
            </a:r>
            <a:endParaRPr/>
          </a:p>
          <a:p>
            <a:pPr indent="0" lvl="0" marL="0" rtl="0" algn="l">
              <a:lnSpc>
                <a:spcPct val="90000"/>
              </a:lnSpc>
              <a:spcBef>
                <a:spcPts val="0"/>
              </a:spcBef>
              <a:spcAft>
                <a:spcPts val="0"/>
              </a:spcAft>
              <a:buClr>
                <a:srgbClr val="3F3F3F"/>
              </a:buClr>
              <a:buSzPts val="2400"/>
              <a:buNone/>
            </a:pPr>
            <a:r>
              <a:rPr b="1" lang="en-IE" sz="2400">
                <a:solidFill>
                  <a:srgbClr val="3F3F3F"/>
                </a:solidFill>
              </a:rPr>
              <a:t>“Digitaalisten sosiaalisten vaikutusten</a:t>
            </a:r>
            <a:endParaRPr b="1" sz="2400">
              <a:solidFill>
                <a:srgbClr val="3F3F3F"/>
              </a:solidFill>
            </a:endParaRPr>
          </a:p>
          <a:p>
            <a:pPr indent="0" lvl="0" marL="0" rtl="0" algn="l">
              <a:lnSpc>
                <a:spcPct val="90000"/>
              </a:lnSpc>
              <a:spcBef>
                <a:spcPts val="0"/>
              </a:spcBef>
              <a:spcAft>
                <a:spcPts val="0"/>
              </a:spcAft>
              <a:buClr>
                <a:srgbClr val="3F3F3F"/>
              </a:buClr>
              <a:buSzPts val="2400"/>
              <a:buNone/>
            </a:pPr>
            <a:r>
              <a:rPr b="1" lang="en-IE" sz="2400">
                <a:solidFill>
                  <a:srgbClr val="3F3F3F"/>
                </a:solidFill>
              </a:rPr>
              <a:t> luominen työttömyydessä”</a:t>
            </a:r>
            <a:endParaRPr/>
          </a:p>
        </p:txBody>
      </p:sp>
      <p:sp>
        <p:nvSpPr>
          <p:cNvPr id="739" name="Google Shape;739;p46"/>
          <p:cNvSpPr txBox="1"/>
          <p:nvPr>
            <p:ph idx="3" type="body"/>
          </p:nvPr>
        </p:nvSpPr>
        <p:spPr>
          <a:xfrm>
            <a:off x="9445998" y="4118543"/>
            <a:ext cx="785328" cy="1056986"/>
          </a:xfrm>
          <a:prstGeom prst="rect">
            <a:avLst/>
          </a:prstGeom>
          <a:noFill/>
          <a:ln>
            <a:noFill/>
          </a:ln>
        </p:spPr>
        <p:txBody>
          <a:bodyPr anchorCtr="0" anchor="t" bIns="45700" lIns="91425" spcFirstLastPara="1" rIns="91425" wrap="square" tIns="45700">
            <a:normAutofit fontScale="85000" lnSpcReduction="20000"/>
          </a:bodyPr>
          <a:lstStyle/>
          <a:p>
            <a:pPr indent="0" lvl="0" marL="0" rtl="0" algn="r">
              <a:lnSpc>
                <a:spcPct val="90000"/>
              </a:lnSpc>
              <a:spcBef>
                <a:spcPts val="0"/>
              </a:spcBef>
              <a:spcAft>
                <a:spcPts val="0"/>
              </a:spcAft>
              <a:buClr>
                <a:schemeClr val="lt1"/>
              </a:buClr>
              <a:buSzPct val="100000"/>
              <a:buNone/>
            </a:pPr>
            <a:r>
              <a:t/>
            </a:r>
            <a:endParaRPr/>
          </a:p>
        </p:txBody>
      </p:sp>
      <p:sp>
        <p:nvSpPr>
          <p:cNvPr id="740" name="Google Shape;740;p46"/>
          <p:cNvSpPr txBox="1"/>
          <p:nvPr>
            <p:ph idx="4" type="body"/>
          </p:nvPr>
        </p:nvSpPr>
        <p:spPr>
          <a:xfrm>
            <a:off x="6706635" y="1316960"/>
            <a:ext cx="4025700" cy="3715800"/>
          </a:xfrm>
          <a:prstGeom prst="rect">
            <a:avLst/>
          </a:prstGeom>
          <a:noFill/>
          <a:ln>
            <a:noFill/>
          </a:ln>
        </p:spPr>
        <p:txBody>
          <a:bodyPr anchorCtr="0" anchor="ctr" bIns="45700" lIns="91425" spcFirstLastPara="1" rIns="91425" wrap="square" tIns="45700">
            <a:normAutofit lnSpcReduction="20000"/>
          </a:bodyPr>
          <a:lstStyle/>
          <a:p>
            <a:pPr indent="0" lvl="0" marL="0" rtl="0" algn="ctr">
              <a:lnSpc>
                <a:spcPct val="90000"/>
              </a:lnSpc>
              <a:spcBef>
                <a:spcPts val="0"/>
              </a:spcBef>
              <a:spcAft>
                <a:spcPts val="0"/>
              </a:spcAft>
              <a:buClr>
                <a:schemeClr val="lt1"/>
              </a:buClr>
              <a:buSzPts val="2400"/>
              <a:buNone/>
            </a:pPr>
            <a:r>
              <a:rPr i="0" lang="en-IE" sz="2400"/>
              <a:t>“</a:t>
            </a:r>
            <a:r>
              <a:rPr b="0" i="0" lang="en-IE" sz="2400"/>
              <a:t>Progressive Careers </a:t>
            </a:r>
            <a:r>
              <a:rPr i="0" lang="en-IE" sz="2400"/>
              <a:t>on asettanut tehtäväkseen puuttua työttömyyden aiheuttamaan humanitaariseen kriisiin.” ”</a:t>
            </a:r>
            <a:r>
              <a:rPr b="0" i="0" lang="en-IE" sz="2400" u="sng" strike="noStrike">
                <a:solidFill>
                  <a:schemeClr val="hlink"/>
                </a:solidFill>
                <a:hlinkClick r:id="rId3"/>
              </a:rPr>
              <a:t>Progressive Careers</a:t>
            </a:r>
            <a:r>
              <a:rPr b="0" i="0" lang="en-IE" sz="2400"/>
              <a:t> </a:t>
            </a:r>
            <a:r>
              <a:rPr i="0" lang="en-IE" sz="2400"/>
              <a:t>on tukiverkosto, jonka tarkoituksena on auttaa ihmisiä siirtymään sosiaalisten vaikutusten alalle ja ansaitsemaan enemmän kuin rahaa. ”</a:t>
            </a:r>
            <a:endParaRPr i="0" sz="2400"/>
          </a:p>
          <a:p>
            <a:pPr indent="0" lvl="0" marL="0" rtl="0" algn="ctr">
              <a:lnSpc>
                <a:spcPct val="90000"/>
              </a:lnSpc>
              <a:spcBef>
                <a:spcPts val="0"/>
              </a:spcBef>
              <a:spcAft>
                <a:spcPts val="0"/>
              </a:spcAft>
              <a:buClr>
                <a:schemeClr val="lt1"/>
              </a:buClr>
              <a:buSzPts val="2400"/>
              <a:buNone/>
            </a:pPr>
            <a:r>
              <a:rPr b="0" i="0" lang="en-IE" sz="2400"/>
              <a:t> Gary Fawdrey. </a:t>
            </a:r>
            <a:endParaRPr sz="2400"/>
          </a:p>
        </p:txBody>
      </p:sp>
      <p:sp>
        <p:nvSpPr>
          <p:cNvPr id="741" name="Google Shape;741;p46"/>
          <p:cNvSpPr txBox="1"/>
          <p:nvPr>
            <p:ph idx="5" type="body"/>
          </p:nvPr>
        </p:nvSpPr>
        <p:spPr>
          <a:xfrm>
            <a:off x="5616309" y="5032760"/>
            <a:ext cx="2613300" cy="12216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lt1"/>
              </a:buClr>
              <a:buSzPct val="100000"/>
              <a:buNone/>
            </a:pPr>
            <a:r>
              <a:t/>
            </a:r>
            <a:endParaRPr/>
          </a:p>
        </p:txBody>
      </p:sp>
      <p:pic>
        <p:nvPicPr>
          <p:cNvPr descr="Progressive Careers: creating opportunities to help people transition into the social impact sector" id="742" name="Google Shape;742;p46"/>
          <p:cNvPicPr preferRelativeResize="0"/>
          <p:nvPr/>
        </p:nvPicPr>
        <p:blipFill rotWithShape="1">
          <a:blip r:embed="rId4">
            <a:alphaModFix/>
          </a:blip>
          <a:srcRect b="0" l="0" r="0" t="0"/>
          <a:stretch/>
        </p:blipFill>
        <p:spPr>
          <a:xfrm>
            <a:off x="971833" y="2660557"/>
            <a:ext cx="3810000" cy="3810000"/>
          </a:xfrm>
          <a:prstGeom prst="teardrop">
            <a:avLst>
              <a:gd fmla="val 100000" name="adj"/>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47"/>
          <p:cNvSpPr txBox="1"/>
          <p:nvPr>
            <p:ph idx="1" type="body"/>
          </p:nvPr>
        </p:nvSpPr>
        <p:spPr>
          <a:xfrm>
            <a:off x="3758623" y="459275"/>
            <a:ext cx="7766627" cy="520651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389DAE"/>
              </a:buClr>
              <a:buSzPts val="2400"/>
              <a:buNone/>
            </a:pPr>
            <a:r>
              <a:rPr b="1" lang="en-IE">
                <a:solidFill>
                  <a:srgbClr val="389DAE"/>
                </a:solidFill>
              </a:rPr>
              <a:t>Q1</a:t>
            </a:r>
            <a:r>
              <a:rPr b="1" i="1" lang="en-IE">
                <a:solidFill>
                  <a:srgbClr val="389DAE"/>
                </a:solidFill>
              </a:rPr>
              <a:t> </a:t>
            </a:r>
            <a:r>
              <a:rPr i="1" lang="en-IE">
                <a:solidFill>
                  <a:srgbClr val="E48E02"/>
                </a:solidFill>
              </a:rPr>
              <a:t>Kuinka keksit idean?</a:t>
            </a:r>
            <a:endParaRPr/>
          </a:p>
          <a:p>
            <a:pPr indent="0" lvl="0" marL="0" rtl="0" algn="l">
              <a:lnSpc>
                <a:spcPct val="100000"/>
              </a:lnSpc>
              <a:spcBef>
                <a:spcPts val="0"/>
              </a:spcBef>
              <a:spcAft>
                <a:spcPts val="0"/>
              </a:spcAft>
              <a:buClr>
                <a:schemeClr val="dk1"/>
              </a:buClr>
              <a:buSzPts val="2400"/>
              <a:buNone/>
            </a:pPr>
            <a:r>
              <a:t/>
            </a:r>
            <a:endParaRPr i="1">
              <a:solidFill>
                <a:srgbClr val="E48E02"/>
              </a:solidFill>
            </a:endParaRPr>
          </a:p>
          <a:p>
            <a:pPr indent="0" lvl="0" marL="0" rtl="0" algn="l">
              <a:lnSpc>
                <a:spcPct val="100000"/>
              </a:lnSpc>
              <a:spcBef>
                <a:spcPts val="0"/>
              </a:spcBef>
              <a:spcAft>
                <a:spcPts val="0"/>
              </a:spcAft>
              <a:buClr>
                <a:schemeClr val="dk1"/>
              </a:buClr>
              <a:buSzPts val="2400"/>
              <a:buNone/>
            </a:pPr>
            <a:r>
              <a:rPr lang="en-IE">
                <a:solidFill>
                  <a:srgbClr val="666666"/>
                </a:solidFill>
              </a:rPr>
              <a:t>Minulla oli onni varmistaa paikka sosiaalisten vaikutusten tutkinnon suorittamiselle, ja minut sijoitettiin tehtävään aloittavassa organisaatiossa, joka helpotti yhteistyötä useiden hyväntekeväisyysjärjestöjen välillä. Tämän kokemuksen kautta sain tietää monista erilaisista mahdollisuuksista alalla ja tajusin, että on paljon mahdollisuuksia sosiaalislla urilla. Päätin luoda halumani konseptin ja tarjota yhdellä luukulla kaikki tarvittavat tiedot. Olen myös intohimoinen mentoroinnin kannattaja, ja näin ollen alalle jo murtautuneiden ihmisten neuvot olisivat erittäin arvokkaita vasta aloitteleville.</a:t>
            </a:r>
            <a:endParaRPr/>
          </a:p>
        </p:txBody>
      </p:sp>
      <p:sp>
        <p:nvSpPr>
          <p:cNvPr id="748" name="Google Shape;748;p47"/>
          <p:cNvSpPr txBox="1"/>
          <p:nvPr>
            <p:ph idx="2" type="body"/>
          </p:nvPr>
        </p:nvSpPr>
        <p:spPr>
          <a:xfrm>
            <a:off x="268601" y="142875"/>
            <a:ext cx="3068400" cy="62865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0"/>
              </a:spcBef>
              <a:spcAft>
                <a:spcPts val="0"/>
              </a:spcAft>
              <a:buClr>
                <a:srgbClr val="3F3F3F"/>
              </a:buClr>
              <a:buSzPts val="3600"/>
              <a:buNone/>
            </a:pPr>
            <a:r>
              <a:rPr b="1" lang="en-IE">
                <a:solidFill>
                  <a:srgbClr val="3F3F3F"/>
                </a:solidFill>
              </a:rPr>
              <a:t>Haastattelussa YDSI</a:t>
            </a:r>
            <a:endParaRPr/>
          </a:p>
          <a:p>
            <a:pPr indent="0" lvl="0" marL="0" rtl="0" algn="l">
              <a:lnSpc>
                <a:spcPct val="90000"/>
              </a:lnSpc>
              <a:spcBef>
                <a:spcPts val="0"/>
              </a:spcBef>
              <a:spcAft>
                <a:spcPts val="0"/>
              </a:spcAft>
              <a:buClr>
                <a:srgbClr val="3F3F3F"/>
              </a:buClr>
              <a:buSzPts val="3600"/>
              <a:buNone/>
            </a:pPr>
            <a:r>
              <a:t/>
            </a:r>
            <a:endParaRPr b="1">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0"/>
              </a:spcBef>
              <a:spcAft>
                <a:spcPts val="0"/>
              </a:spcAft>
              <a:buClr>
                <a:schemeClr val="lt1"/>
              </a:buClr>
              <a:buSzPts val="2800"/>
              <a:buNone/>
            </a:pPr>
            <a:r>
              <a:t/>
            </a:r>
            <a:endParaRPr sz="2800">
              <a:solidFill>
                <a:srgbClr val="3F3F3F"/>
              </a:solidFill>
            </a:endParaRPr>
          </a:p>
          <a:p>
            <a:pPr indent="0" lvl="0" marL="0" rtl="0" algn="l">
              <a:lnSpc>
                <a:spcPct val="90000"/>
              </a:lnSpc>
              <a:spcBef>
                <a:spcPts val="0"/>
              </a:spcBef>
              <a:spcAft>
                <a:spcPts val="0"/>
              </a:spcAft>
              <a:buClr>
                <a:srgbClr val="3F3F3F"/>
              </a:buClr>
              <a:buSzPts val="2800"/>
              <a:buNone/>
            </a:pPr>
            <a:r>
              <a:rPr lang="en-IE" sz="2800">
                <a:solidFill>
                  <a:srgbClr val="3F3F3F"/>
                </a:solidFill>
              </a:rPr>
              <a:t>Gary Fawdrey</a:t>
            </a:r>
            <a:endParaRPr/>
          </a:p>
          <a:p>
            <a:pPr indent="0" lvl="0" marL="0" rtl="0" algn="l">
              <a:lnSpc>
                <a:spcPct val="90000"/>
              </a:lnSpc>
              <a:spcBef>
                <a:spcPts val="0"/>
              </a:spcBef>
              <a:spcAft>
                <a:spcPts val="0"/>
              </a:spcAft>
              <a:buClr>
                <a:srgbClr val="3F3F3F"/>
              </a:buClr>
              <a:buSzPts val="2800"/>
              <a:buNone/>
            </a:pPr>
            <a:r>
              <a:rPr lang="en-IE" sz="2800" u="sng">
                <a:solidFill>
                  <a:srgbClr val="3F3F3F"/>
                </a:solidFill>
                <a:hlinkClick r:id="rId3">
                  <a:extLst>
                    <a:ext uri="{A12FA001-AC4F-418D-AE19-62706E023703}">
                      <ahyp:hlinkClr val="tx"/>
                    </a:ext>
                  </a:extLst>
                </a:hlinkClick>
              </a:rPr>
              <a:t>Progressive Careers</a:t>
            </a:r>
            <a:r>
              <a:rPr lang="en-IE" sz="2800">
                <a:solidFill>
                  <a:srgbClr val="3F3F3F"/>
                </a:solidFill>
              </a:rPr>
              <a:t>, UK</a:t>
            </a:r>
            <a:endParaRPr/>
          </a:p>
          <a:p>
            <a:pPr indent="0" lvl="0" marL="0" rtl="0" algn="l">
              <a:lnSpc>
                <a:spcPct val="90000"/>
              </a:lnSpc>
              <a:spcBef>
                <a:spcPts val="0"/>
              </a:spcBef>
              <a:spcAft>
                <a:spcPts val="0"/>
              </a:spcAft>
              <a:buClr>
                <a:schemeClr val="lt1"/>
              </a:buClr>
              <a:buSzPts val="2800"/>
              <a:buNone/>
            </a:pPr>
            <a:r>
              <a:t/>
            </a:r>
            <a:endParaRPr sz="2800">
              <a:solidFill>
                <a:srgbClr val="3F3F3F"/>
              </a:solidFill>
            </a:endParaRPr>
          </a:p>
          <a:p>
            <a:pPr indent="0" lvl="0" marL="0" rtl="0" algn="l">
              <a:lnSpc>
                <a:spcPct val="90000"/>
              </a:lnSpc>
              <a:spcBef>
                <a:spcPts val="0"/>
              </a:spcBef>
              <a:spcAft>
                <a:spcPts val="0"/>
              </a:spcAft>
              <a:buClr>
                <a:schemeClr val="lt1"/>
              </a:buClr>
              <a:buSzPts val="2400"/>
              <a:buNone/>
            </a:pPr>
            <a:r>
              <a:rPr b="1" lang="en-IE" sz="2400" u="sng">
                <a:solidFill>
                  <a:schemeClr val="hlink"/>
                </a:solidFill>
                <a:hlinkClick r:id="rId4"/>
              </a:rPr>
              <a:t>Full Interview</a:t>
            </a:r>
            <a:endParaRPr b="1" sz="2400"/>
          </a:p>
        </p:txBody>
      </p:sp>
      <p:pic>
        <p:nvPicPr>
          <p:cNvPr descr="Progressive Careers: creating opportunities to help people transition into the social impact sector" id="749" name="Google Shape;749;p47"/>
          <p:cNvPicPr preferRelativeResize="0"/>
          <p:nvPr/>
        </p:nvPicPr>
        <p:blipFill rotWithShape="1">
          <a:blip r:embed="rId5">
            <a:alphaModFix/>
          </a:blip>
          <a:srcRect b="0" l="0" r="0" t="0"/>
          <a:stretch/>
        </p:blipFill>
        <p:spPr>
          <a:xfrm>
            <a:off x="352425" y="1838325"/>
            <a:ext cx="2667000" cy="2667000"/>
          </a:xfrm>
          <a:prstGeom prst="teardrop">
            <a:avLst>
              <a:gd fmla="val 100000" name="adj"/>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p48"/>
          <p:cNvSpPr txBox="1"/>
          <p:nvPr>
            <p:ph idx="1" type="body"/>
          </p:nvPr>
        </p:nvSpPr>
        <p:spPr>
          <a:xfrm rot="-5400000">
            <a:off x="8846390" y="2587693"/>
            <a:ext cx="5805395" cy="132760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800"/>
              <a:buNone/>
            </a:pPr>
            <a:r>
              <a:rPr b="1" lang="en-IE" sz="4800"/>
              <a:t>Bring your idea to life</a:t>
            </a:r>
            <a:endParaRPr/>
          </a:p>
        </p:txBody>
      </p:sp>
      <p:sp>
        <p:nvSpPr>
          <p:cNvPr id="755" name="Google Shape;755;p48"/>
          <p:cNvSpPr txBox="1"/>
          <p:nvPr>
            <p:ph idx="3" type="body"/>
          </p:nvPr>
        </p:nvSpPr>
        <p:spPr>
          <a:xfrm>
            <a:off x="338058" y="1642493"/>
            <a:ext cx="4833367" cy="415856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FDA81F"/>
              </a:buClr>
              <a:buSzPts val="2400"/>
              <a:buNone/>
            </a:pPr>
            <a:r>
              <a:rPr b="1" i="1" lang="en-IE">
                <a:solidFill>
                  <a:srgbClr val="FDA81F"/>
                </a:solidFill>
                <a:latin typeface="Merriweather"/>
                <a:ea typeface="Merriweather"/>
                <a:cs typeface="Merriweather"/>
                <a:sym typeface="Merriweather"/>
              </a:rPr>
              <a:t>Aloita ratkaisujen luominen</a:t>
            </a:r>
            <a:endParaRPr/>
          </a:p>
          <a:p>
            <a:pPr indent="0" lvl="0" marL="0" rtl="0" algn="l">
              <a:lnSpc>
                <a:spcPct val="90000"/>
              </a:lnSpc>
              <a:spcBef>
                <a:spcPts val="1000"/>
              </a:spcBef>
              <a:spcAft>
                <a:spcPts val="0"/>
              </a:spcAft>
              <a:buClr>
                <a:srgbClr val="3F3F3F"/>
              </a:buClr>
              <a:buSzPts val="2400"/>
              <a:buNone/>
            </a:pPr>
            <a:r>
              <a:rPr lang="en-IE">
                <a:solidFill>
                  <a:srgbClr val="3F3F3F"/>
                </a:solidFill>
                <a:latin typeface="Merriweather"/>
                <a:ea typeface="Merriweather"/>
                <a:cs typeface="Merriweather"/>
                <a:sym typeface="Merriweather"/>
              </a:rPr>
              <a:t>Tämä on kokeilu- ja testausvaihe. Tavoitteena on löytää paras mahdollinen ratkaisu kuhunkin löydettyyn ongelmaan. Sinun tai tiimisi tulisi tuottaa joitain edullisia, pienikokoisia versioita tuotteesta (tai tuotteesta löytyvistä osista) tutkiaksesi luomiasi ideoita. Tähän voi liittyä yksinkertaisesti</a:t>
            </a:r>
            <a:r>
              <a:rPr b="0" i="0" lang="en-IE">
                <a:solidFill>
                  <a:srgbClr val="3F3F3F"/>
                </a:solidFill>
                <a:latin typeface="Merriweather"/>
                <a:ea typeface="Merriweather"/>
                <a:cs typeface="Merriweather"/>
                <a:sym typeface="Merriweather"/>
              </a:rPr>
              <a:t> </a:t>
            </a:r>
            <a:r>
              <a:rPr b="1" i="0" lang="en-IE" u="sng">
                <a:solidFill>
                  <a:srgbClr val="FDA81F"/>
                </a:solidFill>
                <a:latin typeface="Merriweather"/>
                <a:ea typeface="Merriweather"/>
                <a:cs typeface="Merriweather"/>
                <a:sym typeface="Merriweather"/>
                <a:hlinkClick r:id="rId3">
                  <a:extLst>
                    <a:ext uri="{A12FA001-AC4F-418D-AE19-62706E023703}">
                      <ahyp:hlinkClr val="tx"/>
                    </a:ext>
                  </a:extLst>
                </a:hlinkClick>
              </a:rPr>
              <a:t>paper prototyping</a:t>
            </a:r>
            <a:r>
              <a:rPr b="1" i="0" lang="en-IE">
                <a:solidFill>
                  <a:srgbClr val="FDA81F"/>
                </a:solidFill>
                <a:latin typeface="Merriweather"/>
                <a:ea typeface="Merriweather"/>
                <a:cs typeface="Merriweather"/>
                <a:sym typeface="Merriweather"/>
              </a:rPr>
              <a:t>.</a:t>
            </a:r>
            <a:endParaRPr b="1">
              <a:solidFill>
                <a:srgbClr val="FDA81F"/>
              </a:solidFill>
            </a:endParaRPr>
          </a:p>
        </p:txBody>
      </p:sp>
      <p:pic>
        <p:nvPicPr>
          <p:cNvPr descr="Steps to Design Thinking in Practice: A Process Walkthrough" id="756" name="Google Shape;756;p48"/>
          <p:cNvPicPr preferRelativeResize="0"/>
          <p:nvPr/>
        </p:nvPicPr>
        <p:blipFill rotWithShape="1">
          <a:blip r:embed="rId4">
            <a:alphaModFix/>
          </a:blip>
          <a:srcRect b="0" l="0" r="0" t="0"/>
          <a:stretch/>
        </p:blipFill>
        <p:spPr>
          <a:xfrm>
            <a:off x="5736972" y="1934082"/>
            <a:ext cx="5093133" cy="3393448"/>
          </a:xfrm>
          <a:prstGeom prst="rect">
            <a:avLst/>
          </a:prstGeom>
          <a:noFill/>
          <a:ln>
            <a:noFill/>
          </a:ln>
        </p:spPr>
      </p:pic>
      <p:sp>
        <p:nvSpPr>
          <p:cNvPr id="757" name="Google Shape;757;p48"/>
          <p:cNvSpPr txBox="1"/>
          <p:nvPr/>
        </p:nvSpPr>
        <p:spPr>
          <a:xfrm>
            <a:off x="0" y="-13323"/>
            <a:ext cx="5661026" cy="1134824"/>
          </a:xfrm>
          <a:prstGeom prst="rect">
            <a:avLst/>
          </a:prstGeom>
          <a:solidFill>
            <a:srgbClr val="FDA81F"/>
          </a:solidFill>
          <a:ln>
            <a:noFill/>
          </a:ln>
        </p:spPr>
        <p:txBody>
          <a:bodyPr anchorCtr="0" anchor="ctr" bIns="45700" lIns="91425" spcFirstLastPara="1" rIns="91425" wrap="square" tIns="45700">
            <a:normAutofit/>
          </a:bodyPr>
          <a:lstStyle/>
          <a:p>
            <a:pPr indent="-742950" lvl="0" marL="742950" marR="0" rtl="0" algn="ctr">
              <a:lnSpc>
                <a:spcPct val="90000"/>
              </a:lnSpc>
              <a:spcBef>
                <a:spcPts val="0"/>
              </a:spcBef>
              <a:spcAft>
                <a:spcPts val="0"/>
              </a:spcAft>
              <a:buClr>
                <a:schemeClr val="lt1"/>
              </a:buClr>
              <a:buSzPts val="4400"/>
              <a:buFont typeface="Calibri"/>
              <a:buAutoNum type="arabicPeriod" startAt="4"/>
            </a:pPr>
            <a:r>
              <a:rPr b="1" lang="en-IE" sz="4400">
                <a:solidFill>
                  <a:schemeClr val="lt1"/>
                </a:solidFill>
                <a:latin typeface="Calibri"/>
                <a:ea typeface="Calibri"/>
                <a:cs typeface="Calibri"/>
                <a:sym typeface="Calibri"/>
              </a:rPr>
              <a:t>Prototyyppi</a:t>
            </a:r>
            <a:endParaRPr/>
          </a:p>
        </p:txBody>
      </p:sp>
      <p:sp>
        <p:nvSpPr>
          <p:cNvPr id="758" name="Google Shape;758;p48"/>
          <p:cNvSpPr txBox="1"/>
          <p:nvPr/>
        </p:nvSpPr>
        <p:spPr>
          <a:xfrm>
            <a:off x="5736972" y="5371529"/>
            <a:ext cx="336697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IE" sz="1800">
                <a:solidFill>
                  <a:srgbClr val="3F3F3F"/>
                </a:solidFill>
                <a:latin typeface="Calibri"/>
                <a:ea typeface="Calibri"/>
                <a:cs typeface="Calibri"/>
                <a:sym typeface="Calibri"/>
              </a:rPr>
              <a:t>Image: </a:t>
            </a:r>
            <a:r>
              <a:rPr i="1" lang="en-IE" sz="1800" u="sng">
                <a:solidFill>
                  <a:srgbClr val="3F3F3F"/>
                </a:solidFill>
                <a:latin typeface="Calibri"/>
                <a:ea typeface="Calibri"/>
                <a:cs typeface="Calibri"/>
                <a:sym typeface="Calibri"/>
                <a:hlinkClick r:id="rId5">
                  <a:extLst>
                    <a:ext uri="{A12FA001-AC4F-418D-AE19-62706E023703}">
                      <ahyp:hlinkClr val="tx"/>
                    </a:ext>
                  </a:extLst>
                </a:hlinkClick>
              </a:rPr>
              <a:t>Innovation Training</a:t>
            </a:r>
            <a:endParaRPr i="1" sz="1800">
              <a:solidFill>
                <a:srgbClr val="3F3F3F"/>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p49"/>
          <p:cNvSpPr txBox="1"/>
          <p:nvPr>
            <p:ph idx="1" type="body"/>
          </p:nvPr>
        </p:nvSpPr>
        <p:spPr>
          <a:xfrm>
            <a:off x="3786072" y="153769"/>
            <a:ext cx="7877843" cy="5206518"/>
          </a:xfrm>
          <a:prstGeom prst="rect">
            <a:avLst/>
          </a:prstGeom>
          <a:noFill/>
          <a:ln>
            <a:noFill/>
          </a:ln>
        </p:spPr>
        <p:txBody>
          <a:bodyPr anchorCtr="0" anchor="t" bIns="45700" lIns="91425" spcFirstLastPara="1" rIns="91425" wrap="square" tIns="45700">
            <a:noAutofit/>
          </a:bodyPr>
          <a:lstStyle/>
          <a:p>
            <a:pPr indent="-323850" lvl="0" marL="342900" rtl="0" algn="l">
              <a:lnSpc>
                <a:spcPct val="90000"/>
              </a:lnSpc>
              <a:spcBef>
                <a:spcPts val="0"/>
              </a:spcBef>
              <a:spcAft>
                <a:spcPts val="0"/>
              </a:spcAft>
              <a:buClr>
                <a:srgbClr val="3F3F3F"/>
              </a:buClr>
              <a:buSzPts val="2100"/>
              <a:buFont typeface="Merriweather"/>
              <a:buChar char="❑"/>
            </a:pPr>
            <a:r>
              <a:rPr lang="en-IE" sz="2100">
                <a:solidFill>
                  <a:srgbClr val="3F3F3F"/>
                </a:solidFill>
                <a:latin typeface="Merriweather"/>
                <a:ea typeface="Merriweather"/>
                <a:cs typeface="Merriweather"/>
                <a:sym typeface="Merriweather"/>
              </a:rPr>
              <a:t>Sinä tai tiimisi tutkitte nyt paljastamianne ongelmanratkaisuja tuottamalla pari edullista, pienikokoista versiota tuotteesta (tai joistakin ominaisuuksista) tai palvelusta.</a:t>
            </a:r>
            <a:endParaRPr sz="2100">
              <a:latin typeface="Merriweather"/>
              <a:ea typeface="Merriweather"/>
              <a:cs typeface="Merriweather"/>
              <a:sym typeface="Merriweather"/>
            </a:endParaRPr>
          </a:p>
          <a:p>
            <a:pPr indent="-336550" lvl="0" marL="342900" rtl="0" algn="l">
              <a:lnSpc>
                <a:spcPct val="90000"/>
              </a:lnSpc>
              <a:spcBef>
                <a:spcPts val="1000"/>
              </a:spcBef>
              <a:spcAft>
                <a:spcPts val="0"/>
              </a:spcAft>
              <a:buClr>
                <a:srgbClr val="40A67A"/>
              </a:buClr>
              <a:buSzPts val="2300"/>
              <a:buFont typeface="Noto Sans Symbols"/>
              <a:buChar char="❑"/>
            </a:pPr>
            <a:r>
              <a:rPr b="1" lang="en-IE" sz="2300">
                <a:solidFill>
                  <a:srgbClr val="40A67A"/>
                </a:solidFill>
              </a:rPr>
              <a:t>Voit jakaa ja testata prototyyppejä tiimissäsi, muiden tiimien tai osastojen kanssa tai pienen ryhmän kanssa suunnittelutiimin ulkopuolella. Mahdollisesti haastattelemasi ihmiten kanssa- he ovat loppukäyttäjiä!</a:t>
            </a:r>
            <a:endParaRPr sz="2300"/>
          </a:p>
          <a:p>
            <a:pPr indent="-342900" lvl="0" marL="342900" rtl="0" algn="l">
              <a:lnSpc>
                <a:spcPct val="90000"/>
              </a:lnSpc>
              <a:spcBef>
                <a:spcPts val="1000"/>
              </a:spcBef>
              <a:spcAft>
                <a:spcPts val="0"/>
              </a:spcAft>
              <a:buClr>
                <a:srgbClr val="3F3F3F"/>
              </a:buClr>
              <a:buSzPts val="2400"/>
              <a:buFont typeface="Noto Sans Symbols"/>
              <a:buChar char="❑"/>
            </a:pPr>
            <a:r>
              <a:rPr lang="en-IE" sz="2300">
                <a:solidFill>
                  <a:srgbClr val="3F3F3F"/>
                </a:solidFill>
              </a:rPr>
              <a:t>T</a:t>
            </a:r>
            <a:r>
              <a:rPr lang="en-IE" sz="2300">
                <a:solidFill>
                  <a:srgbClr val="3F3F3F"/>
                </a:solidFill>
                <a:latin typeface="Merriweather"/>
                <a:ea typeface="Merriweather"/>
                <a:cs typeface="Merriweather"/>
                <a:sym typeface="Merriweather"/>
              </a:rPr>
              <a:t>avoitteena on löytää paras mahdollinen ratkaisu ongelmiin, jotka olet tunnistanut ensimmäisen 3 vaiheen aikana</a:t>
            </a:r>
            <a:r>
              <a:rPr lang="en-IE" sz="2300">
                <a:solidFill>
                  <a:srgbClr val="3F3F3F"/>
                </a:solidFill>
                <a:latin typeface="Merriweather"/>
                <a:ea typeface="Merriweather"/>
                <a:cs typeface="Merriweather"/>
                <a:sym typeface="Merriweather"/>
              </a:rPr>
              <a:t> (</a:t>
            </a:r>
            <a:r>
              <a:rPr b="1" lang="en-IE" sz="2300">
                <a:solidFill>
                  <a:srgbClr val="009FD8"/>
                </a:solidFill>
                <a:latin typeface="Merriweather"/>
                <a:ea typeface="Merriweather"/>
                <a:cs typeface="Merriweather"/>
                <a:sym typeface="Merriweather"/>
              </a:rPr>
              <a:t>1 Empatioi,</a:t>
            </a:r>
            <a:r>
              <a:rPr lang="en-IE" sz="2300">
                <a:solidFill>
                  <a:srgbClr val="3F3F3F"/>
                </a:solidFill>
                <a:latin typeface="Merriweather"/>
                <a:ea typeface="Merriweather"/>
                <a:cs typeface="Merriweather"/>
                <a:sym typeface="Merriweather"/>
              </a:rPr>
              <a:t> </a:t>
            </a:r>
            <a:r>
              <a:rPr b="1" lang="en-IE" sz="2300">
                <a:solidFill>
                  <a:srgbClr val="40A67A"/>
                </a:solidFill>
                <a:latin typeface="Merriweather"/>
                <a:ea typeface="Merriweather"/>
                <a:cs typeface="Merriweather"/>
                <a:sym typeface="Merriweather"/>
              </a:rPr>
              <a:t>2 Ongelman määrittely </a:t>
            </a:r>
            <a:r>
              <a:rPr lang="en-IE" sz="2300">
                <a:solidFill>
                  <a:srgbClr val="3F3F3F"/>
                </a:solidFill>
                <a:latin typeface="Merriweather"/>
                <a:ea typeface="Merriweather"/>
                <a:cs typeface="Merriweather"/>
                <a:sym typeface="Merriweather"/>
              </a:rPr>
              <a:t>ja</a:t>
            </a:r>
            <a:r>
              <a:rPr b="1" lang="en-IE" sz="2300">
                <a:solidFill>
                  <a:srgbClr val="40A67A"/>
                </a:solidFill>
                <a:latin typeface="Merriweather"/>
                <a:ea typeface="Merriweather"/>
                <a:cs typeface="Merriweather"/>
                <a:sym typeface="Merriweather"/>
              </a:rPr>
              <a:t> </a:t>
            </a:r>
            <a:r>
              <a:rPr b="1" lang="en-IE" sz="2300">
                <a:solidFill>
                  <a:srgbClr val="6D3A93"/>
                </a:solidFill>
                <a:latin typeface="Merriweather"/>
                <a:ea typeface="Merriweather"/>
                <a:cs typeface="Merriweather"/>
                <a:sym typeface="Merriweather"/>
              </a:rPr>
              <a:t>3 Ideoi</a:t>
            </a:r>
            <a:r>
              <a:rPr lang="en-IE" sz="2300">
                <a:solidFill>
                  <a:srgbClr val="3F3F3F"/>
                </a:solidFill>
                <a:latin typeface="Merriweather"/>
                <a:ea typeface="Merriweather"/>
                <a:cs typeface="Merriweather"/>
                <a:sym typeface="Merriweather"/>
              </a:rPr>
              <a:t>). </a:t>
            </a:r>
            <a:r>
              <a:rPr lang="en-IE" sz="2100">
                <a:solidFill>
                  <a:srgbClr val="2B2B2B"/>
                </a:solidFill>
                <a:latin typeface="Merriweather"/>
                <a:ea typeface="Merriweather"/>
                <a:cs typeface="Merriweather"/>
                <a:sym typeface="Merriweather"/>
              </a:rPr>
              <a:t>Ratkaisut tai prototyypit tutkitaan yksitellen ja joko hyväksytään, parannetaan tai tarkistetaan uudelleen tai hylätään sen perusteella, mitä "käyttäjät" ovat sanoneet tai kokeneet.</a:t>
            </a:r>
            <a:endParaRPr sz="2100"/>
          </a:p>
          <a:p>
            <a:pPr indent="-330200" lvl="0" marL="342900" rtl="0" algn="l">
              <a:lnSpc>
                <a:spcPct val="90000"/>
              </a:lnSpc>
              <a:spcBef>
                <a:spcPts val="1000"/>
              </a:spcBef>
              <a:spcAft>
                <a:spcPts val="0"/>
              </a:spcAft>
              <a:buClr>
                <a:srgbClr val="2B2B2B"/>
              </a:buClr>
              <a:buSzPts val="2200"/>
              <a:buFont typeface="Noto Sans Symbols"/>
              <a:buChar char="❑"/>
            </a:pPr>
            <a:r>
              <a:rPr lang="en-IE" sz="2100">
                <a:solidFill>
                  <a:srgbClr val="2B2B2B"/>
                </a:solidFill>
                <a:latin typeface="Merriweather"/>
                <a:ea typeface="Merriweather"/>
                <a:cs typeface="Merriweather"/>
                <a:sym typeface="Merriweather"/>
              </a:rPr>
              <a:t>Tämän vaiheen loppuun mennessä sinulla on parempi käsitys siitä, mikä rajoittaa ideaasi (tuotetta tai palvelua), suunnittelusi ongelmat paljastuvat, sinulla on selkeämpi näkemys siitä, miten todelliset käyttäjät käyttäytyvät, ajattelevat ja tuntevat kun </a:t>
            </a:r>
            <a:r>
              <a:rPr lang="en-IE" sz="2200">
                <a:solidFill>
                  <a:srgbClr val="2B2B2B"/>
                </a:solidFill>
                <a:latin typeface="Merriweather"/>
                <a:ea typeface="Merriweather"/>
                <a:cs typeface="Merriweather"/>
                <a:sym typeface="Merriweather"/>
              </a:rPr>
              <a:t>ovat vuorovaikutuksessa lopputuotteen kanssa.</a:t>
            </a:r>
            <a:endParaRPr sz="2200">
              <a:solidFill>
                <a:srgbClr val="3F3F3F"/>
              </a:solidFill>
            </a:endParaRPr>
          </a:p>
        </p:txBody>
      </p:sp>
      <p:sp>
        <p:nvSpPr>
          <p:cNvPr id="764" name="Google Shape;764;p49"/>
          <p:cNvSpPr txBox="1"/>
          <p:nvPr>
            <p:ph idx="2" type="body"/>
          </p:nvPr>
        </p:nvSpPr>
        <p:spPr>
          <a:xfrm>
            <a:off x="297712" y="653500"/>
            <a:ext cx="3039255" cy="5206518"/>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0"/>
              </a:spcBef>
              <a:spcAft>
                <a:spcPts val="0"/>
              </a:spcAft>
              <a:buNone/>
            </a:pPr>
            <a:r>
              <a:rPr b="1" lang="en-IE" sz="4000"/>
              <a:t>4. </a:t>
            </a:r>
            <a:r>
              <a:rPr b="1" lang="en-IE" sz="4000"/>
              <a:t>Prototyyppi</a:t>
            </a:r>
            <a:endParaRPr/>
          </a:p>
          <a:p>
            <a:pPr indent="0" lvl="0" marL="0" rtl="0" algn="l">
              <a:lnSpc>
                <a:spcPct val="90000"/>
              </a:lnSpc>
              <a:spcBef>
                <a:spcPts val="1000"/>
              </a:spcBef>
              <a:spcAft>
                <a:spcPts val="0"/>
              </a:spcAft>
              <a:buClr>
                <a:schemeClr val="lt1"/>
              </a:buClr>
              <a:buSzPts val="3600"/>
              <a:buNone/>
            </a:pPr>
            <a:r>
              <a:t/>
            </a:r>
            <a:endParaRPr b="1"/>
          </a:p>
          <a:p>
            <a:pPr indent="0" lvl="0" marL="0" rtl="0" algn="l">
              <a:lnSpc>
                <a:spcPct val="90000"/>
              </a:lnSpc>
              <a:spcBef>
                <a:spcPts val="1000"/>
              </a:spcBef>
              <a:spcAft>
                <a:spcPts val="0"/>
              </a:spcAft>
              <a:buClr>
                <a:schemeClr val="lt1"/>
              </a:buClr>
              <a:buSzPts val="3600"/>
              <a:buFont typeface="Arial"/>
              <a:buNone/>
            </a:pPr>
            <a:r>
              <a:rPr b="1" i="1" lang="en-IE">
                <a:latin typeface="Merriweather"/>
                <a:ea typeface="Merriweather"/>
                <a:cs typeface="Merriweather"/>
                <a:sym typeface="Merriweather"/>
              </a:rPr>
              <a:t>Aloita ratkaisujen luominen</a:t>
            </a:r>
            <a:endParaRPr/>
          </a:p>
          <a:p>
            <a:pPr indent="0" lvl="0" marL="0" rtl="0" algn="l">
              <a:lnSpc>
                <a:spcPct val="90000"/>
              </a:lnSpc>
              <a:spcBef>
                <a:spcPts val="1000"/>
              </a:spcBef>
              <a:spcAft>
                <a:spcPts val="0"/>
              </a:spcAft>
              <a:buClr>
                <a:schemeClr val="lt1"/>
              </a:buClr>
              <a:buSzPts val="3600"/>
              <a:buNone/>
            </a:pPr>
            <a:r>
              <a:t/>
            </a:r>
            <a:endParaRPr b="1" i="1">
              <a:latin typeface="Merriweather"/>
              <a:ea typeface="Merriweather"/>
              <a:cs typeface="Merriweather"/>
              <a:sym typeface="Merriweather"/>
            </a:endParaRPr>
          </a:p>
          <a:p>
            <a:pPr indent="0" lvl="0" marL="0" rtl="0" algn="l">
              <a:lnSpc>
                <a:spcPct val="90000"/>
              </a:lnSpc>
              <a:spcBef>
                <a:spcPts val="1000"/>
              </a:spcBef>
              <a:spcAft>
                <a:spcPts val="0"/>
              </a:spcAft>
              <a:buClr>
                <a:schemeClr val="lt1"/>
              </a:buClr>
              <a:buSzPts val="2800"/>
              <a:buNone/>
            </a:pPr>
            <a:r>
              <a:rPr b="1" lang="en-IE" sz="2800">
                <a:latin typeface="Merriweather"/>
                <a:ea typeface="Merriweather"/>
                <a:cs typeface="Merriweather"/>
                <a:sym typeface="Merriweather"/>
              </a:rPr>
              <a:t>Full </a:t>
            </a:r>
            <a:r>
              <a:rPr b="1" lang="en-IE" sz="2800" u="sng">
                <a:solidFill>
                  <a:schemeClr val="hlink"/>
                </a:solidFill>
                <a:latin typeface="Merriweather"/>
                <a:ea typeface="Merriweather"/>
                <a:cs typeface="Merriweather"/>
                <a:sym typeface="Merriweather"/>
                <a:hlinkClick r:id="rId3"/>
              </a:rPr>
              <a:t>Resource</a:t>
            </a:r>
            <a:endParaRPr b="1" sz="2800">
              <a:latin typeface="Merriweather"/>
              <a:ea typeface="Merriweather"/>
              <a:cs typeface="Merriweather"/>
              <a:sym typeface="Merriweather"/>
            </a:endParaRPr>
          </a:p>
          <a:p>
            <a:pPr indent="0" lvl="0" marL="0" rtl="0" algn="l">
              <a:lnSpc>
                <a:spcPct val="90000"/>
              </a:lnSpc>
              <a:spcBef>
                <a:spcPts val="1000"/>
              </a:spcBef>
              <a:spcAft>
                <a:spcPts val="0"/>
              </a:spcAft>
              <a:buClr>
                <a:srgbClr val="009FD8"/>
              </a:buClr>
              <a:buSzPts val="3600"/>
              <a:buNone/>
            </a:pPr>
            <a:r>
              <a:rPr b="1" lang="en-IE" sz="3600">
                <a:solidFill>
                  <a:srgbClr val="009FD8"/>
                </a:solidFill>
              </a:rPr>
              <a:t> </a:t>
            </a:r>
            <a:endParaRPr/>
          </a:p>
          <a:p>
            <a:pPr indent="0" lvl="0" marL="0" rtl="0" algn="l">
              <a:lnSpc>
                <a:spcPct val="90000"/>
              </a:lnSpc>
              <a:spcBef>
                <a:spcPts val="1000"/>
              </a:spcBef>
              <a:spcAft>
                <a:spcPts val="0"/>
              </a:spcAft>
              <a:buClr>
                <a:schemeClr val="lt1"/>
              </a:buClr>
              <a:buSzPts val="3600"/>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5"/>
          <p:cNvSpPr txBox="1"/>
          <p:nvPr>
            <p:ph idx="1" type="body"/>
          </p:nvPr>
        </p:nvSpPr>
        <p:spPr>
          <a:xfrm>
            <a:off x="6926354" y="759200"/>
            <a:ext cx="4866430" cy="697353"/>
          </a:xfrm>
          <a:prstGeom prst="rect">
            <a:avLst/>
          </a:prstGeom>
          <a:noFill/>
          <a:ln>
            <a:noFill/>
          </a:ln>
        </p:spPr>
        <p:txBody>
          <a:bodyPr anchorCtr="0" anchor="t" bIns="45700" lIns="91425" spcFirstLastPara="1" rIns="91425" wrap="square" tIns="45700">
            <a:normAutofit/>
          </a:bodyPr>
          <a:lstStyle/>
          <a:p>
            <a:pPr indent="0" lvl="0" marL="0" rtl="0" algn="r">
              <a:lnSpc>
                <a:spcPct val="90000"/>
              </a:lnSpc>
              <a:spcBef>
                <a:spcPts val="0"/>
              </a:spcBef>
              <a:spcAft>
                <a:spcPts val="0"/>
              </a:spcAft>
              <a:buClr>
                <a:schemeClr val="lt1"/>
              </a:buClr>
              <a:buSzPts val="3600"/>
              <a:buNone/>
            </a:pPr>
            <a:r>
              <a:rPr b="1" lang="en-IE"/>
              <a:t>Design- ajattelu</a:t>
            </a:r>
            <a:r>
              <a:rPr b="1" lang="en-IE"/>
              <a:t>….</a:t>
            </a:r>
            <a:endParaRPr/>
          </a:p>
        </p:txBody>
      </p:sp>
      <p:sp>
        <p:nvSpPr>
          <p:cNvPr id="428" name="Google Shape;428;p5"/>
          <p:cNvSpPr txBox="1"/>
          <p:nvPr>
            <p:ph idx="2" type="body"/>
          </p:nvPr>
        </p:nvSpPr>
        <p:spPr>
          <a:xfrm>
            <a:off x="6705602" y="1648699"/>
            <a:ext cx="5087181" cy="259242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400"/>
              <a:buNone/>
            </a:pPr>
            <a:r>
              <a:rPr b="1" i="0" lang="en-IE" u="sng">
                <a:solidFill>
                  <a:schemeClr val="hlink"/>
                </a:solidFill>
                <a:latin typeface="Arial"/>
                <a:ea typeface="Arial"/>
                <a:cs typeface="Arial"/>
                <a:sym typeface="Arial"/>
                <a:hlinkClick r:id="rId3"/>
              </a:rPr>
              <a:t>approach</a:t>
            </a:r>
            <a:r>
              <a:rPr b="0" i="0" lang="en-IE">
                <a:latin typeface="Arial"/>
                <a:ea typeface="Arial"/>
                <a:cs typeface="Arial"/>
                <a:sym typeface="Arial"/>
              </a:rPr>
              <a:t>, </a:t>
            </a:r>
            <a:r>
              <a:rPr lang="en-IE">
                <a:latin typeface="Arial"/>
                <a:ea typeface="Arial"/>
                <a:cs typeface="Arial"/>
                <a:sym typeface="Arial"/>
              </a:rPr>
              <a:t>Design-ajattelu hyödyntää kapasiteettia, joka meillä kaikilla on, mutta perinteisemmät ongelmanratkaisukäytännöt jättävät huomiotta. Sen lisäksi, että siinä keskitytään ihmiskeskeisten tuotteiden ja palveluiden luomiseen, prosessi itsessään on myös syvästi inhimillinen. Design- ajattelu perustuu kykyyn olla intuitiivinen, tunnistaa mallit, rakentaa ideoita, joilla on sekä emotionaalinen merkitys että toimivuus, ja ilmaista itseämme muilla tavoilla kuin sanoilla tai symboleilla.</a:t>
            </a:r>
            <a:r>
              <a:rPr b="0" i="0" lang="en-IE">
                <a:latin typeface="Arial"/>
                <a:ea typeface="Arial"/>
                <a:cs typeface="Arial"/>
                <a:sym typeface="Arial"/>
              </a:rPr>
              <a:t> </a:t>
            </a:r>
            <a:endParaRPr/>
          </a:p>
        </p:txBody>
      </p:sp>
      <p:sp>
        <p:nvSpPr>
          <p:cNvPr id="429" name="Google Shape;429;p5"/>
          <p:cNvSpPr txBox="1"/>
          <p:nvPr>
            <p:ph idx="3" type="body"/>
          </p:nvPr>
        </p:nvSpPr>
        <p:spPr>
          <a:xfrm>
            <a:off x="5214475" y="6446155"/>
            <a:ext cx="785400" cy="3255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r">
              <a:lnSpc>
                <a:spcPct val="90000"/>
              </a:lnSpc>
              <a:spcBef>
                <a:spcPts val="0"/>
              </a:spcBef>
              <a:spcAft>
                <a:spcPts val="0"/>
              </a:spcAft>
              <a:buClr>
                <a:schemeClr val="lt1"/>
              </a:buClr>
              <a:buSzPct val="100000"/>
              <a:buNone/>
            </a:pPr>
            <a:r>
              <a:t/>
            </a:r>
            <a:endParaRPr/>
          </a:p>
        </p:txBody>
      </p:sp>
      <p:sp>
        <p:nvSpPr>
          <p:cNvPr id="430" name="Google Shape;430;p5"/>
          <p:cNvSpPr txBox="1"/>
          <p:nvPr>
            <p:ph idx="4" type="body"/>
          </p:nvPr>
        </p:nvSpPr>
        <p:spPr>
          <a:xfrm>
            <a:off x="1250181" y="1156901"/>
            <a:ext cx="4164600" cy="3576000"/>
          </a:xfrm>
          <a:prstGeom prst="rect">
            <a:avLst/>
          </a:prstGeom>
          <a:noFill/>
          <a:ln>
            <a:noFill/>
          </a:ln>
        </p:spPr>
        <p:txBody>
          <a:bodyPr anchorCtr="0" anchor="ctr" bIns="45700" lIns="91425" spcFirstLastPara="1" rIns="91425" wrap="square" tIns="45700">
            <a:normAutofit fontScale="92500" lnSpcReduction="10000"/>
          </a:bodyPr>
          <a:lstStyle/>
          <a:p>
            <a:pPr indent="0" lvl="0" marL="0" rtl="0" algn="ctr">
              <a:lnSpc>
                <a:spcPct val="90000"/>
              </a:lnSpc>
              <a:spcBef>
                <a:spcPts val="0"/>
              </a:spcBef>
              <a:spcAft>
                <a:spcPts val="0"/>
              </a:spcAft>
              <a:buClr>
                <a:srgbClr val="2B2B2B"/>
              </a:buClr>
              <a:buSzPct val="100000"/>
              <a:buNone/>
            </a:pPr>
            <a:r>
              <a:rPr i="0" lang="en-IE">
                <a:solidFill>
                  <a:srgbClr val="2B2B2B"/>
                </a:solidFill>
                <a:latin typeface="Merriweather"/>
                <a:ea typeface="Merriweather"/>
                <a:cs typeface="Merriweather"/>
                <a:sym typeface="Merriweather"/>
              </a:rPr>
              <a:t>Tunnet varmaan sanonnan </a:t>
            </a:r>
            <a:r>
              <a:rPr b="1" i="0" lang="en-IE" u="sng">
                <a:solidFill>
                  <a:srgbClr val="3F3F3F"/>
                </a:solidFill>
                <a:latin typeface="Merriweather"/>
                <a:ea typeface="Merriweather"/>
                <a:cs typeface="Merriweather"/>
                <a:sym typeface="Merriweather"/>
                <a:hlinkClick r:id="rId4">
                  <a:extLst>
                    <a:ext uri="{A12FA001-AC4F-418D-AE19-62706E023703}">
                      <ahyp:hlinkClr val="tx"/>
                    </a:ext>
                  </a:extLst>
                </a:hlinkClick>
              </a:rPr>
              <a:t>‘outside the box’ </a:t>
            </a:r>
            <a:r>
              <a:rPr i="0" lang="en-IE">
                <a:solidFill>
                  <a:srgbClr val="2B2B2B"/>
                </a:solidFill>
                <a:latin typeface="Merriweather"/>
                <a:ea typeface="Merriweather"/>
                <a:cs typeface="Merriweather"/>
                <a:sym typeface="Merriweather"/>
              </a:rPr>
              <a:t> ,kun ihmiset yrittävät kehittää uusia ajattelutapoja, jotka eivät noudata hallitsevia tai yleisempiä ongelmanratkaisu- menetelmiä.</a:t>
            </a:r>
            <a:endParaRPr/>
          </a:p>
        </p:txBody>
      </p:sp>
      <p:sp>
        <p:nvSpPr>
          <p:cNvPr id="431" name="Google Shape;431;p5"/>
          <p:cNvSpPr txBox="1"/>
          <p:nvPr>
            <p:ph idx="5" type="body"/>
          </p:nvPr>
        </p:nvSpPr>
        <p:spPr>
          <a:xfrm>
            <a:off x="4617125" y="-8"/>
            <a:ext cx="2613300" cy="1791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chemeClr val="lt1"/>
              </a:buClr>
              <a:buSzPct val="100000"/>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p50"/>
          <p:cNvSpPr txBox="1"/>
          <p:nvPr>
            <p:ph idx="1" type="body"/>
          </p:nvPr>
        </p:nvSpPr>
        <p:spPr>
          <a:xfrm rot="-5400000">
            <a:off x="8740065" y="2587693"/>
            <a:ext cx="5805395" cy="132760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800"/>
              <a:buNone/>
            </a:pPr>
            <a:r>
              <a:rPr b="1" lang="en-IE" sz="4800"/>
              <a:t>Paranna ja muokkaa</a:t>
            </a:r>
            <a:endParaRPr/>
          </a:p>
        </p:txBody>
      </p:sp>
      <p:sp>
        <p:nvSpPr>
          <p:cNvPr id="770" name="Google Shape;770;p50"/>
          <p:cNvSpPr txBox="1"/>
          <p:nvPr>
            <p:ph idx="3" type="body"/>
          </p:nvPr>
        </p:nvSpPr>
        <p:spPr>
          <a:xfrm>
            <a:off x="217156" y="1172210"/>
            <a:ext cx="5443870" cy="415856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FDA81F"/>
              </a:buClr>
              <a:buSzPts val="2400"/>
              <a:buNone/>
            </a:pPr>
            <a:r>
              <a:rPr b="1" i="1" lang="en-IE">
                <a:solidFill>
                  <a:srgbClr val="FDA81F"/>
                </a:solidFill>
                <a:latin typeface="Merriweather"/>
                <a:ea typeface="Merriweather"/>
                <a:cs typeface="Merriweather"/>
                <a:sym typeface="Merriweather"/>
              </a:rPr>
              <a:t>Aloita ratkaisujen luominen</a:t>
            </a:r>
            <a:endParaRPr/>
          </a:p>
          <a:p>
            <a:pPr indent="0" lvl="0" marL="0" rtl="0" algn="l">
              <a:lnSpc>
                <a:spcPct val="90000"/>
              </a:lnSpc>
              <a:spcBef>
                <a:spcPts val="1000"/>
              </a:spcBef>
              <a:spcAft>
                <a:spcPts val="0"/>
              </a:spcAft>
              <a:buClr>
                <a:srgbClr val="3F3F3F"/>
              </a:buClr>
              <a:buSzPts val="2400"/>
              <a:buNone/>
            </a:pPr>
            <a:r>
              <a:rPr b="1" lang="en-IE">
                <a:solidFill>
                  <a:srgbClr val="3F3F3F"/>
                </a:solidFill>
                <a:latin typeface="Merriweather"/>
                <a:ea typeface="Merriweather"/>
                <a:cs typeface="Merriweather"/>
                <a:sym typeface="Merriweather"/>
              </a:rPr>
              <a:t>Aloita ajattelemalla</a:t>
            </a:r>
            <a:r>
              <a:rPr b="1" lang="en-IE">
                <a:solidFill>
                  <a:srgbClr val="3F3F3F"/>
                </a:solidFill>
                <a:latin typeface="Merriweather"/>
                <a:ea typeface="Merriweather"/>
                <a:cs typeface="Merriweather"/>
                <a:sym typeface="Merriweather"/>
              </a:rPr>
              <a:t>….</a:t>
            </a:r>
            <a:endParaRPr/>
          </a:p>
          <a:p>
            <a:pPr indent="0" lvl="0" marL="0" rtl="0" algn="l">
              <a:lnSpc>
                <a:spcPct val="90000"/>
              </a:lnSpc>
              <a:spcBef>
                <a:spcPts val="1000"/>
              </a:spcBef>
              <a:spcAft>
                <a:spcPts val="0"/>
              </a:spcAft>
              <a:buClr>
                <a:schemeClr val="dk1"/>
              </a:buClr>
              <a:buSzPts val="1100"/>
              <a:buFont typeface="Arial"/>
              <a:buNone/>
            </a:pPr>
            <a:r>
              <a:rPr i="1" lang="en-IE">
                <a:solidFill>
                  <a:srgbClr val="ED2A59"/>
                </a:solidFill>
                <a:latin typeface="Merriweather"/>
                <a:ea typeface="Merriweather"/>
                <a:cs typeface="Merriweather"/>
                <a:sym typeface="Merriweather"/>
              </a:rPr>
              <a:t>Miltä se näyttää?</a:t>
            </a:r>
            <a:endParaRPr i="1">
              <a:solidFill>
                <a:srgbClr val="ED2A59"/>
              </a:solidFill>
              <a:latin typeface="Merriweather"/>
              <a:ea typeface="Merriweather"/>
              <a:cs typeface="Merriweather"/>
              <a:sym typeface="Merriweather"/>
            </a:endParaRPr>
          </a:p>
          <a:p>
            <a:pPr indent="0" lvl="0" marL="0" rtl="0" algn="l">
              <a:lnSpc>
                <a:spcPct val="90000"/>
              </a:lnSpc>
              <a:spcBef>
                <a:spcPts val="1000"/>
              </a:spcBef>
              <a:spcAft>
                <a:spcPts val="0"/>
              </a:spcAft>
              <a:buClr>
                <a:schemeClr val="dk1"/>
              </a:buClr>
              <a:buSzPts val="1100"/>
              <a:buFont typeface="Arial"/>
              <a:buNone/>
            </a:pPr>
            <a:r>
              <a:rPr i="1" lang="en-IE">
                <a:solidFill>
                  <a:srgbClr val="ED2A59"/>
                </a:solidFill>
                <a:latin typeface="Merriweather"/>
                <a:ea typeface="Merriweather"/>
                <a:cs typeface="Merriweather"/>
                <a:sym typeface="Merriweather"/>
              </a:rPr>
              <a:t>Mitä se tarvitsee? Mitä se ei tarvitse?</a:t>
            </a:r>
            <a:endParaRPr i="1">
              <a:solidFill>
                <a:srgbClr val="ED2A59"/>
              </a:solidFill>
              <a:latin typeface="Merriweather"/>
              <a:ea typeface="Merriweather"/>
              <a:cs typeface="Merriweather"/>
              <a:sym typeface="Merriweather"/>
            </a:endParaRPr>
          </a:p>
          <a:p>
            <a:pPr indent="0" lvl="0" marL="0" rtl="0" algn="l">
              <a:lnSpc>
                <a:spcPct val="90000"/>
              </a:lnSpc>
              <a:spcBef>
                <a:spcPts val="1000"/>
              </a:spcBef>
              <a:spcAft>
                <a:spcPts val="0"/>
              </a:spcAft>
              <a:buClr>
                <a:schemeClr val="dk1"/>
              </a:buClr>
              <a:buSzPts val="1100"/>
              <a:buFont typeface="Arial"/>
              <a:buNone/>
            </a:pPr>
            <a:r>
              <a:rPr i="1" lang="en-IE">
                <a:solidFill>
                  <a:srgbClr val="ED2A59"/>
                </a:solidFill>
                <a:latin typeface="Merriweather"/>
                <a:ea typeface="Merriweather"/>
                <a:cs typeface="Merriweather"/>
                <a:sym typeface="Merriweather"/>
              </a:rPr>
              <a:t>Kuinka luulet käyttäjien reagoivan siihen (soveltuuko se heidän tarpeisiinsa)?</a:t>
            </a:r>
            <a:endParaRPr i="1">
              <a:solidFill>
                <a:srgbClr val="ED2A59"/>
              </a:solidFill>
              <a:latin typeface="Merriweather"/>
              <a:ea typeface="Merriweather"/>
              <a:cs typeface="Merriweather"/>
              <a:sym typeface="Merriweather"/>
            </a:endParaRPr>
          </a:p>
          <a:p>
            <a:pPr indent="0" lvl="0" marL="0" rtl="0" algn="l">
              <a:lnSpc>
                <a:spcPct val="90000"/>
              </a:lnSpc>
              <a:spcBef>
                <a:spcPts val="1000"/>
              </a:spcBef>
              <a:spcAft>
                <a:spcPts val="0"/>
              </a:spcAft>
              <a:buClr>
                <a:schemeClr val="dk1"/>
              </a:buClr>
              <a:buSzPts val="1100"/>
              <a:buFont typeface="Arial"/>
              <a:buNone/>
            </a:pPr>
            <a:r>
              <a:rPr i="1" lang="en-IE">
                <a:solidFill>
                  <a:srgbClr val="ED2A59"/>
                </a:solidFill>
                <a:latin typeface="Merriweather"/>
                <a:ea typeface="Merriweather"/>
                <a:cs typeface="Merriweather"/>
                <a:sym typeface="Merriweather"/>
              </a:rPr>
              <a:t>Mikä on tehokkain ja helpoin tapa käyttäjillesi käyttää palvelua tai tuotetta?</a:t>
            </a:r>
            <a:endParaRPr i="1">
              <a:solidFill>
                <a:srgbClr val="ED2A59"/>
              </a:solidFill>
              <a:latin typeface="Merriweather"/>
              <a:ea typeface="Merriweather"/>
              <a:cs typeface="Merriweather"/>
              <a:sym typeface="Merriweather"/>
            </a:endParaRPr>
          </a:p>
          <a:p>
            <a:pPr indent="0" lvl="0" marL="0" rtl="0" algn="l">
              <a:lnSpc>
                <a:spcPct val="90000"/>
              </a:lnSpc>
              <a:spcBef>
                <a:spcPts val="1000"/>
              </a:spcBef>
              <a:spcAft>
                <a:spcPts val="0"/>
              </a:spcAft>
              <a:buClr>
                <a:schemeClr val="dk1"/>
              </a:buClr>
              <a:buSzPts val="1100"/>
              <a:buFont typeface="Arial"/>
              <a:buNone/>
            </a:pPr>
            <a:r>
              <a:rPr i="1" lang="en-IE">
                <a:solidFill>
                  <a:srgbClr val="ED2A59"/>
                </a:solidFill>
                <a:latin typeface="Merriweather"/>
                <a:ea typeface="Merriweather"/>
                <a:cs typeface="Merriweather"/>
                <a:sym typeface="Merriweather"/>
              </a:rPr>
              <a:t>Mitä tarvitset, jotta se toimisi erityisesti testausvaiheessa?</a:t>
            </a:r>
            <a:endParaRPr i="1">
              <a:solidFill>
                <a:srgbClr val="ED2A59"/>
              </a:solidFill>
              <a:latin typeface="Merriweather"/>
              <a:ea typeface="Merriweather"/>
              <a:cs typeface="Merriweather"/>
              <a:sym typeface="Merriweather"/>
            </a:endParaRPr>
          </a:p>
          <a:p>
            <a:pPr indent="0" lvl="0" marL="0" rtl="0" algn="l">
              <a:lnSpc>
                <a:spcPct val="90000"/>
              </a:lnSpc>
              <a:spcBef>
                <a:spcPts val="1000"/>
              </a:spcBef>
              <a:spcAft>
                <a:spcPts val="0"/>
              </a:spcAft>
              <a:buClr>
                <a:schemeClr val="dk1"/>
              </a:buClr>
              <a:buSzPts val="1100"/>
              <a:buFont typeface="Arial"/>
              <a:buNone/>
            </a:pPr>
            <a:r>
              <a:rPr i="1" lang="en-IE">
                <a:solidFill>
                  <a:srgbClr val="ED2A59"/>
                </a:solidFill>
                <a:latin typeface="Merriweather"/>
                <a:ea typeface="Merriweather"/>
                <a:cs typeface="Merriweather"/>
                <a:sym typeface="Merriweather"/>
              </a:rPr>
              <a:t>Tarvitseeko sinun rakentaa sarja muunnelmia?</a:t>
            </a:r>
            <a:endParaRPr i="1">
              <a:solidFill>
                <a:srgbClr val="ED2A59"/>
              </a:solidFill>
              <a:latin typeface="Merriweather"/>
              <a:ea typeface="Merriweather"/>
              <a:cs typeface="Merriweather"/>
              <a:sym typeface="Merriweather"/>
            </a:endParaRPr>
          </a:p>
          <a:p>
            <a:pPr indent="0" lvl="0" marL="0" rtl="0" algn="l">
              <a:lnSpc>
                <a:spcPct val="90000"/>
              </a:lnSpc>
              <a:spcBef>
                <a:spcPts val="1000"/>
              </a:spcBef>
              <a:spcAft>
                <a:spcPts val="0"/>
              </a:spcAft>
              <a:buClr>
                <a:srgbClr val="ED2A59"/>
              </a:buClr>
              <a:buSzPts val="2400"/>
              <a:buNone/>
            </a:pPr>
            <a:r>
              <a:t/>
            </a:r>
            <a:endParaRPr i="1">
              <a:solidFill>
                <a:srgbClr val="ED2A59"/>
              </a:solidFill>
              <a:latin typeface="Merriweather"/>
              <a:ea typeface="Merriweather"/>
              <a:cs typeface="Merriweather"/>
              <a:sym typeface="Merriweather"/>
            </a:endParaRPr>
          </a:p>
          <a:p>
            <a:pPr indent="0" lvl="0" marL="0" rtl="0" algn="l">
              <a:lnSpc>
                <a:spcPct val="90000"/>
              </a:lnSpc>
              <a:spcBef>
                <a:spcPts val="1000"/>
              </a:spcBef>
              <a:spcAft>
                <a:spcPts val="0"/>
              </a:spcAft>
              <a:buClr>
                <a:schemeClr val="dk1"/>
              </a:buClr>
              <a:buSzPts val="2400"/>
              <a:buNone/>
            </a:pPr>
            <a:r>
              <a:t/>
            </a:r>
            <a:endParaRPr b="1">
              <a:solidFill>
                <a:srgbClr val="3F3F3F"/>
              </a:solidFill>
              <a:latin typeface="Merriweather"/>
              <a:ea typeface="Merriweather"/>
              <a:cs typeface="Merriweather"/>
              <a:sym typeface="Merriweather"/>
            </a:endParaRPr>
          </a:p>
          <a:p>
            <a:pPr indent="0" lvl="0" marL="0" rtl="0" algn="l">
              <a:lnSpc>
                <a:spcPct val="90000"/>
              </a:lnSpc>
              <a:spcBef>
                <a:spcPts val="1000"/>
              </a:spcBef>
              <a:spcAft>
                <a:spcPts val="0"/>
              </a:spcAft>
              <a:buClr>
                <a:schemeClr val="dk1"/>
              </a:buClr>
              <a:buSzPts val="2400"/>
              <a:buNone/>
            </a:pPr>
            <a:r>
              <a:t/>
            </a:r>
            <a:endParaRPr b="1">
              <a:solidFill>
                <a:srgbClr val="FDA81F"/>
              </a:solidFill>
            </a:endParaRPr>
          </a:p>
        </p:txBody>
      </p:sp>
      <p:sp>
        <p:nvSpPr>
          <p:cNvPr id="771" name="Google Shape;771;p50"/>
          <p:cNvSpPr txBox="1"/>
          <p:nvPr/>
        </p:nvSpPr>
        <p:spPr>
          <a:xfrm>
            <a:off x="0" y="0"/>
            <a:ext cx="5661026" cy="1134824"/>
          </a:xfrm>
          <a:prstGeom prst="rect">
            <a:avLst/>
          </a:prstGeom>
          <a:solidFill>
            <a:srgbClr val="FDA81F"/>
          </a:solidFill>
          <a:ln>
            <a:noFill/>
          </a:ln>
        </p:spPr>
        <p:txBody>
          <a:bodyPr anchorCtr="0" anchor="ctr" bIns="45700" lIns="91425" spcFirstLastPara="1" rIns="91425" wrap="square" tIns="45700">
            <a:normAutofit/>
          </a:bodyPr>
          <a:lstStyle/>
          <a:p>
            <a:pPr indent="-742950" lvl="0" marL="742950" marR="0" rtl="0" algn="ctr">
              <a:lnSpc>
                <a:spcPct val="90000"/>
              </a:lnSpc>
              <a:spcBef>
                <a:spcPts val="0"/>
              </a:spcBef>
              <a:spcAft>
                <a:spcPts val="0"/>
              </a:spcAft>
              <a:buClr>
                <a:schemeClr val="lt1"/>
              </a:buClr>
              <a:buSzPts val="4400"/>
              <a:buFont typeface="Calibri"/>
              <a:buAutoNum type="arabicPeriod" startAt="4"/>
            </a:pPr>
            <a:r>
              <a:rPr b="1" lang="en-IE" sz="4400">
                <a:solidFill>
                  <a:schemeClr val="lt1"/>
                </a:solidFill>
                <a:latin typeface="Calibri"/>
                <a:ea typeface="Calibri"/>
                <a:cs typeface="Calibri"/>
                <a:sym typeface="Calibri"/>
              </a:rPr>
              <a:t>Prototyyppi</a:t>
            </a:r>
            <a:endParaRPr/>
          </a:p>
        </p:txBody>
      </p:sp>
      <p:pic>
        <p:nvPicPr>
          <p:cNvPr descr="Graphical user interface&#10;&#10;Description automatically generated" id="772" name="Google Shape;772;p50"/>
          <p:cNvPicPr preferRelativeResize="0"/>
          <p:nvPr>
            <p:ph idx="2" type="pic"/>
          </p:nvPr>
        </p:nvPicPr>
        <p:blipFill rotWithShape="1">
          <a:blip r:embed="rId3">
            <a:alphaModFix/>
          </a:blip>
          <a:srcRect b="0" l="25826" r="25826" t="0"/>
          <a:stretch/>
        </p:blipFill>
        <p:spPr>
          <a:xfrm>
            <a:off x="6530975" y="784225"/>
            <a:ext cx="3832225" cy="52895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sp>
        <p:nvSpPr>
          <p:cNvPr id="777" name="Google Shape;777;p51"/>
          <p:cNvSpPr txBox="1"/>
          <p:nvPr>
            <p:ph idx="4" type="body"/>
          </p:nvPr>
        </p:nvSpPr>
        <p:spPr>
          <a:xfrm>
            <a:off x="4252124" y="1448554"/>
            <a:ext cx="7698871" cy="172624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400"/>
              <a:buNone/>
            </a:pPr>
            <a:r>
              <a:rPr lang="en-IE"/>
              <a:t>Paperi prototyypillä</a:t>
            </a:r>
            <a:r>
              <a:rPr lang="en-IE"/>
              <a:t> luot digitaalisen tuotteen, aineellisten tuotteiden tai palveluiden paperisen version auttaaksesi ymmärtämään, toimiiko ideasi. Piirrä luonnoksia tai muokkaa painettuja malleja tai kartoita niitä ja tutki käyttäjien reaktioita ideaasi.Käytä myös </a:t>
            </a:r>
            <a:r>
              <a:rPr lang="en-IE"/>
              <a:t>brain stormingissa!</a:t>
            </a:r>
            <a:endParaRPr/>
          </a:p>
          <a:p>
            <a:pPr indent="0" lvl="0" marL="0" rtl="0" algn="l">
              <a:lnSpc>
                <a:spcPct val="90000"/>
              </a:lnSpc>
              <a:spcBef>
                <a:spcPts val="1000"/>
              </a:spcBef>
              <a:spcAft>
                <a:spcPts val="0"/>
              </a:spcAft>
              <a:buClr>
                <a:schemeClr val="lt1"/>
              </a:buClr>
              <a:buSzPts val="2400"/>
              <a:buNone/>
            </a:pPr>
            <a:r>
              <a:t/>
            </a:r>
            <a:endParaRPr b="1"/>
          </a:p>
          <a:p>
            <a:pPr indent="0" lvl="0" marL="0" rtl="0" algn="l">
              <a:lnSpc>
                <a:spcPct val="90000"/>
              </a:lnSpc>
              <a:spcBef>
                <a:spcPts val="1000"/>
              </a:spcBef>
              <a:spcAft>
                <a:spcPts val="0"/>
              </a:spcAft>
              <a:buClr>
                <a:schemeClr val="lt1"/>
              </a:buClr>
              <a:buSzPts val="2400"/>
              <a:buNone/>
            </a:pPr>
            <a:r>
              <a:rPr b="1" lang="en-IE"/>
              <a:t>LUOVUUS VÄRI-JA RUUTUPAPERIEN AVULLA </a:t>
            </a:r>
            <a:r>
              <a:rPr lang="en-IE"/>
              <a:t>Tarvitset kyniä, tusseja, paperia, kortteja, Post-it- lappuja, sakset, teippiä, liimaa, viivaimen ja sopivat sabluunat. Noin 10 euroa riittää tyypillisesti tämän kattamiseen. Voit käyttää ruutupaperia ideoiden ohjaamiseen. Värillinen paperi on hyvä edustamaan painikkeita.</a:t>
            </a:r>
            <a:endParaRPr/>
          </a:p>
        </p:txBody>
      </p:sp>
      <p:sp>
        <p:nvSpPr>
          <p:cNvPr id="778" name="Google Shape;778;p51"/>
          <p:cNvSpPr txBox="1"/>
          <p:nvPr>
            <p:ph idx="1" type="body"/>
          </p:nvPr>
        </p:nvSpPr>
        <p:spPr>
          <a:xfrm>
            <a:off x="4509907" y="86956"/>
            <a:ext cx="6502301" cy="1276537"/>
          </a:xfrm>
          <a:prstGeom prst="rect">
            <a:avLst/>
          </a:prstGeom>
          <a:noFill/>
          <a:ln>
            <a:noFill/>
          </a:ln>
        </p:spPr>
        <p:txBody>
          <a:bodyPr anchorCtr="0" anchor="t" bIns="45700" lIns="91425" spcFirstLastPara="1" rIns="91425" wrap="square" tIns="45700">
            <a:normAutofit/>
          </a:bodyPr>
          <a:lstStyle/>
          <a:p>
            <a:pPr indent="-742950" lvl="0" marL="742950" rtl="0" algn="l">
              <a:lnSpc>
                <a:spcPct val="90000"/>
              </a:lnSpc>
              <a:spcBef>
                <a:spcPts val="0"/>
              </a:spcBef>
              <a:spcAft>
                <a:spcPts val="0"/>
              </a:spcAft>
              <a:buClr>
                <a:schemeClr val="lt1"/>
              </a:buClr>
              <a:buSzPts val="4400"/>
              <a:buFont typeface="Calibri"/>
              <a:buAutoNum type="arabicPeriod" startAt="4"/>
            </a:pPr>
            <a:r>
              <a:rPr b="1" lang="en-IE" sz="4400"/>
              <a:t>Prototyyppi harjoittelu</a:t>
            </a:r>
            <a:endParaRPr/>
          </a:p>
          <a:p>
            <a:pPr indent="0" lvl="0" marL="0" rtl="0" algn="l">
              <a:lnSpc>
                <a:spcPct val="90000"/>
              </a:lnSpc>
              <a:spcBef>
                <a:spcPts val="1000"/>
              </a:spcBef>
              <a:spcAft>
                <a:spcPts val="0"/>
              </a:spcAft>
              <a:buClr>
                <a:schemeClr val="lt1"/>
              </a:buClr>
              <a:buSzPts val="3200"/>
              <a:buNone/>
            </a:pPr>
            <a:r>
              <a:rPr b="1" lang="en-IE" sz="3200"/>
              <a:t>Paperi prototyppi</a:t>
            </a:r>
            <a:endParaRPr/>
          </a:p>
        </p:txBody>
      </p:sp>
      <p:sp>
        <p:nvSpPr>
          <p:cNvPr id="779" name="Google Shape;779;p51"/>
          <p:cNvSpPr txBox="1"/>
          <p:nvPr/>
        </p:nvSpPr>
        <p:spPr>
          <a:xfrm>
            <a:off x="450941" y="4582633"/>
            <a:ext cx="3725862"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E" sz="2800">
                <a:solidFill>
                  <a:schemeClr val="lt1"/>
                </a:solidFill>
                <a:latin typeface="Calibri"/>
                <a:ea typeface="Calibri"/>
                <a:cs typeface="Calibri"/>
                <a:sym typeface="Calibri"/>
              </a:rPr>
              <a:t>Full </a:t>
            </a:r>
            <a:r>
              <a:rPr b="1" lang="en-IE" sz="2800" u="sng">
                <a:solidFill>
                  <a:schemeClr val="lt1"/>
                </a:solidFill>
                <a:latin typeface="Calibri"/>
                <a:ea typeface="Calibri"/>
                <a:cs typeface="Calibri"/>
                <a:sym typeface="Calibri"/>
                <a:hlinkClick r:id="rId3">
                  <a:extLst>
                    <a:ext uri="{A12FA001-AC4F-418D-AE19-62706E023703}">
                      <ahyp:hlinkClr val="tx"/>
                    </a:ext>
                  </a:extLst>
                </a:hlinkClick>
              </a:rPr>
              <a:t>Resource </a:t>
            </a:r>
            <a:r>
              <a:rPr b="1" lang="en-IE" sz="2800">
                <a:solidFill>
                  <a:schemeClr val="lt1"/>
                </a:solidFill>
                <a:latin typeface="Calibri"/>
                <a:ea typeface="Calibri"/>
                <a:cs typeface="Calibri"/>
                <a:sym typeface="Calibri"/>
              </a:rPr>
              <a:t>to Paper Prototyping</a:t>
            </a:r>
            <a:endParaRPr/>
          </a:p>
        </p:txBody>
      </p:sp>
      <p:pic>
        <p:nvPicPr>
          <p:cNvPr descr="A person writing on a piece of paper&#10;&#10;Description automatically generated with medium confidence" id="780" name="Google Shape;780;p51"/>
          <p:cNvPicPr preferRelativeResize="0"/>
          <p:nvPr>
            <p:ph idx="2" type="pic"/>
          </p:nvPr>
        </p:nvPicPr>
        <p:blipFill rotWithShape="1">
          <a:blip r:embed="rId4">
            <a:alphaModFix/>
          </a:blip>
          <a:srcRect b="0" l="20496" r="20496" t="0"/>
          <a:stretch/>
        </p:blipFill>
        <p:spPr>
          <a:xfrm>
            <a:off x="450941" y="0"/>
            <a:ext cx="3725862" cy="4208463"/>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sp>
        <p:nvSpPr>
          <p:cNvPr id="785" name="Google Shape;785;p52"/>
          <p:cNvSpPr txBox="1"/>
          <p:nvPr>
            <p:ph idx="4" type="body"/>
          </p:nvPr>
        </p:nvSpPr>
        <p:spPr>
          <a:xfrm>
            <a:off x="4270024" y="537114"/>
            <a:ext cx="7698900" cy="1726200"/>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chemeClr val="lt1"/>
              </a:buClr>
              <a:buSzPts val="2400"/>
              <a:buFont typeface="Merriweather"/>
              <a:buAutoNum type="arabicPeriod"/>
            </a:pPr>
            <a:r>
              <a:rPr b="1" lang="en-IE" sz="2200">
                <a:latin typeface="Merriweather"/>
                <a:ea typeface="Merriweather"/>
                <a:cs typeface="Merriweather"/>
                <a:sym typeface="Merriweather"/>
              </a:rPr>
              <a:t>Rakenna - mene vain eteenpäin ja katso, mihin päädyt. Kun saat ideat paperille, voit ajatella niitä selkeämmin. Myöhemmin voit miettiä niiden parantamista. Tee yksi luonnos sivua kohden, se voi olla yksi idea tai olla osa ideasta. Näin voit siirtää sivuja tarvittaessa.</a:t>
            </a:r>
            <a:endParaRPr sz="2200">
              <a:latin typeface="Merriweather"/>
              <a:ea typeface="Merriweather"/>
              <a:cs typeface="Merriweather"/>
              <a:sym typeface="Merriweather"/>
            </a:endParaRPr>
          </a:p>
          <a:p>
            <a:pPr indent="-444500" lvl="0" marL="457200" rtl="0" algn="l">
              <a:lnSpc>
                <a:spcPct val="90000"/>
              </a:lnSpc>
              <a:spcBef>
                <a:spcPts val="0"/>
              </a:spcBef>
              <a:spcAft>
                <a:spcPts val="0"/>
              </a:spcAft>
              <a:buClr>
                <a:schemeClr val="lt1"/>
              </a:buClr>
              <a:buSzPts val="2200"/>
              <a:buFont typeface="Merriweather"/>
              <a:buAutoNum type="arabicPeriod"/>
            </a:pPr>
            <a:r>
              <a:rPr b="1" lang="en-IE" sz="2200">
                <a:latin typeface="Merriweather"/>
                <a:ea typeface="Merriweather"/>
                <a:cs typeface="Merriweather"/>
                <a:sym typeface="Merriweather"/>
              </a:rPr>
              <a:t>Tee nopeasti - Käytä vähän aikaa prototyyppisi tekemiseen. Älä tuhlaa aikaa kumittamiseen: Haluat saada ideoita etkä tarkastella  niitä ja mahdollisesti menettää oivalluksia raakaversiosta.</a:t>
            </a:r>
            <a:endParaRPr sz="2200">
              <a:latin typeface="Merriweather"/>
              <a:ea typeface="Merriweather"/>
              <a:cs typeface="Merriweather"/>
              <a:sym typeface="Merriweather"/>
            </a:endParaRPr>
          </a:p>
          <a:p>
            <a:pPr indent="-444500" lvl="0" marL="457200" rtl="0" algn="l">
              <a:lnSpc>
                <a:spcPct val="90000"/>
              </a:lnSpc>
              <a:spcBef>
                <a:spcPts val="0"/>
              </a:spcBef>
              <a:spcAft>
                <a:spcPts val="0"/>
              </a:spcAft>
              <a:buClr>
                <a:schemeClr val="lt1"/>
              </a:buClr>
              <a:buSzPts val="2200"/>
              <a:buFont typeface="Merriweather"/>
              <a:buAutoNum type="arabicPeriod"/>
            </a:pPr>
            <a:r>
              <a:rPr b="1" lang="en-IE" sz="2200">
                <a:latin typeface="Merriweather"/>
                <a:ea typeface="Merriweather"/>
                <a:cs typeface="Merriweather"/>
                <a:sym typeface="Merriweather"/>
              </a:rPr>
              <a:t>Muista, mitä testaat - Rakenna tämä syy tai ongelma mielessä, mutta ole tietoinen muista tekijöistä.</a:t>
            </a:r>
            <a:endParaRPr sz="2200">
              <a:latin typeface="Merriweather"/>
              <a:ea typeface="Merriweather"/>
              <a:cs typeface="Merriweather"/>
              <a:sym typeface="Merriweather"/>
            </a:endParaRPr>
          </a:p>
          <a:p>
            <a:pPr indent="-444500" lvl="0" marL="457200" rtl="0" algn="l">
              <a:lnSpc>
                <a:spcPct val="90000"/>
              </a:lnSpc>
              <a:spcBef>
                <a:spcPts val="0"/>
              </a:spcBef>
              <a:spcAft>
                <a:spcPts val="0"/>
              </a:spcAft>
              <a:buClr>
                <a:schemeClr val="lt1"/>
              </a:buClr>
              <a:buSzPts val="2200"/>
              <a:buFont typeface="Merriweather"/>
              <a:buAutoNum type="arabicPeriod"/>
            </a:pPr>
            <a:r>
              <a:rPr b="1" lang="en-IE" sz="2200">
                <a:latin typeface="Merriweather"/>
                <a:ea typeface="Merriweather"/>
                <a:cs typeface="Merriweather"/>
                <a:sym typeface="Merriweather"/>
              </a:rPr>
              <a:t>Prototyyppisovellukset ja työkalut - Myöhemmin voit käyttää hienoja piirustus- ja suunnittelu- sovelluksia näyttääksesi sisältösi paremmin.</a:t>
            </a:r>
            <a:endParaRPr sz="2200">
              <a:latin typeface="Merriweather"/>
              <a:ea typeface="Merriweather"/>
              <a:cs typeface="Merriweather"/>
              <a:sym typeface="Merriweather"/>
            </a:endParaRPr>
          </a:p>
          <a:p>
            <a:pPr indent="-444500" lvl="0" marL="457200" rtl="0" algn="l">
              <a:lnSpc>
                <a:spcPct val="90000"/>
              </a:lnSpc>
              <a:spcBef>
                <a:spcPts val="0"/>
              </a:spcBef>
              <a:spcAft>
                <a:spcPts val="0"/>
              </a:spcAft>
              <a:buClr>
                <a:schemeClr val="lt1"/>
              </a:buClr>
              <a:buSzPts val="2200"/>
              <a:buFont typeface="Merriweather"/>
              <a:buAutoNum type="arabicPeriod"/>
            </a:pPr>
            <a:r>
              <a:rPr b="1" lang="en-IE" sz="2200">
                <a:latin typeface="Merriweather"/>
                <a:ea typeface="Merriweather"/>
                <a:cs typeface="Merriweather"/>
                <a:sym typeface="Merriweather"/>
              </a:rPr>
              <a:t>Muista käyttäjät - Kun testaat prototyyppilläsi käyttäjien käyttäytymistä  ja tarpeita, ota huomioon heidän odotuksensa.</a:t>
            </a:r>
            <a:endParaRPr sz="2200">
              <a:latin typeface="Merriweather"/>
              <a:ea typeface="Merriweather"/>
              <a:cs typeface="Merriweather"/>
              <a:sym typeface="Merriweather"/>
            </a:endParaRPr>
          </a:p>
        </p:txBody>
      </p:sp>
      <p:sp>
        <p:nvSpPr>
          <p:cNvPr id="786" name="Google Shape;786;p52"/>
          <p:cNvSpPr txBox="1"/>
          <p:nvPr>
            <p:ph idx="1" type="body"/>
          </p:nvPr>
        </p:nvSpPr>
        <p:spPr>
          <a:xfrm>
            <a:off x="4491975" y="-110023"/>
            <a:ext cx="6502200" cy="772500"/>
          </a:xfrm>
          <a:prstGeom prst="rect">
            <a:avLst/>
          </a:prstGeom>
          <a:noFill/>
          <a:ln>
            <a:noFill/>
          </a:ln>
        </p:spPr>
        <p:txBody>
          <a:bodyPr anchorCtr="0" anchor="t" bIns="45700" lIns="91425" spcFirstLastPara="1" rIns="91425" wrap="square" tIns="45700">
            <a:normAutofit/>
          </a:bodyPr>
          <a:lstStyle/>
          <a:p>
            <a:pPr indent="-742950" lvl="0" marL="742950" rtl="0" algn="l">
              <a:lnSpc>
                <a:spcPct val="90000"/>
              </a:lnSpc>
              <a:spcBef>
                <a:spcPts val="0"/>
              </a:spcBef>
              <a:spcAft>
                <a:spcPts val="0"/>
              </a:spcAft>
              <a:buClr>
                <a:schemeClr val="lt1"/>
              </a:buClr>
              <a:buSzPts val="4400"/>
              <a:buFont typeface="Calibri"/>
              <a:buAutoNum type="arabicPeriod" startAt="4"/>
            </a:pPr>
            <a:r>
              <a:rPr b="1" lang="en-IE" sz="4400"/>
              <a:t>Paperi Prototyyppi</a:t>
            </a:r>
            <a:endParaRPr/>
          </a:p>
        </p:txBody>
      </p:sp>
      <p:sp>
        <p:nvSpPr>
          <p:cNvPr id="787" name="Google Shape;787;p52"/>
          <p:cNvSpPr txBox="1"/>
          <p:nvPr/>
        </p:nvSpPr>
        <p:spPr>
          <a:xfrm>
            <a:off x="450941" y="4582633"/>
            <a:ext cx="3725862"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E" sz="2800">
                <a:solidFill>
                  <a:schemeClr val="lt1"/>
                </a:solidFill>
                <a:latin typeface="Calibri"/>
                <a:ea typeface="Calibri"/>
                <a:cs typeface="Calibri"/>
                <a:sym typeface="Calibri"/>
              </a:rPr>
              <a:t>Full </a:t>
            </a:r>
            <a:r>
              <a:rPr b="1" lang="en-IE" sz="2800" u="sng">
                <a:solidFill>
                  <a:schemeClr val="lt1"/>
                </a:solidFill>
                <a:latin typeface="Calibri"/>
                <a:ea typeface="Calibri"/>
                <a:cs typeface="Calibri"/>
                <a:sym typeface="Calibri"/>
                <a:hlinkClick r:id="rId3">
                  <a:extLst>
                    <a:ext uri="{A12FA001-AC4F-418D-AE19-62706E023703}">
                      <ahyp:hlinkClr val="tx"/>
                    </a:ext>
                  </a:extLst>
                </a:hlinkClick>
              </a:rPr>
              <a:t>Resource </a:t>
            </a:r>
            <a:r>
              <a:rPr b="1" lang="en-IE" sz="2800">
                <a:solidFill>
                  <a:schemeClr val="lt1"/>
                </a:solidFill>
                <a:latin typeface="Calibri"/>
                <a:ea typeface="Calibri"/>
                <a:cs typeface="Calibri"/>
                <a:sym typeface="Calibri"/>
              </a:rPr>
              <a:t>to Paper Prototyping</a:t>
            </a:r>
            <a:endParaRPr/>
          </a:p>
        </p:txBody>
      </p:sp>
      <p:pic>
        <p:nvPicPr>
          <p:cNvPr descr="A person writing on a piece of paper&#10;&#10;Description automatically generated with medium confidence" id="788" name="Google Shape;788;p52"/>
          <p:cNvPicPr preferRelativeResize="0"/>
          <p:nvPr>
            <p:ph idx="2" type="pic"/>
          </p:nvPr>
        </p:nvPicPr>
        <p:blipFill rotWithShape="1">
          <a:blip r:embed="rId4">
            <a:alphaModFix/>
          </a:blip>
          <a:srcRect b="0" l="20496" r="20496" t="0"/>
          <a:stretch/>
        </p:blipFill>
        <p:spPr>
          <a:xfrm>
            <a:off x="450941" y="0"/>
            <a:ext cx="3725862" cy="4208463"/>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p53"/>
          <p:cNvSpPr txBox="1"/>
          <p:nvPr>
            <p:ph idx="4" type="body"/>
          </p:nvPr>
        </p:nvSpPr>
        <p:spPr>
          <a:xfrm>
            <a:off x="4369075" y="2001454"/>
            <a:ext cx="7371900" cy="3889500"/>
          </a:xfrm>
          <a:prstGeom prst="rect">
            <a:avLst/>
          </a:prstGeom>
          <a:noFill/>
          <a:ln>
            <a:noFill/>
          </a:ln>
        </p:spPr>
        <p:txBody>
          <a:bodyPr anchorCtr="0" anchor="t" bIns="45700" lIns="91425" spcFirstLastPara="1" rIns="91425" wrap="square" tIns="45700">
            <a:noAutofit/>
          </a:bodyPr>
          <a:lstStyle/>
          <a:p>
            <a:pPr indent="-514350" lvl="0" marL="514350" rtl="0" algn="l">
              <a:lnSpc>
                <a:spcPct val="90000"/>
              </a:lnSpc>
              <a:spcBef>
                <a:spcPts val="0"/>
              </a:spcBef>
              <a:spcAft>
                <a:spcPts val="0"/>
              </a:spcAft>
              <a:buClr>
                <a:schemeClr val="lt1"/>
              </a:buClr>
              <a:buSzPts val="2400"/>
              <a:buFont typeface="Noto Sans Symbols"/>
              <a:buChar char="❑"/>
            </a:pPr>
            <a:r>
              <a:rPr lang="en-IE"/>
              <a:t>Voit tehdä lappuja ja kehittää palvelusi vaiheita, siirtää niitä ympäri, lajitella ... Tämä lähestymistapa tekee prototyyppikehityksestäsi joustavan</a:t>
            </a:r>
            <a:endParaRPr/>
          </a:p>
          <a:p>
            <a:pPr indent="-514350" lvl="0" marL="514350" rtl="0" algn="l">
              <a:lnSpc>
                <a:spcPct val="90000"/>
              </a:lnSpc>
              <a:spcBef>
                <a:spcPts val="1000"/>
              </a:spcBef>
              <a:spcAft>
                <a:spcPts val="0"/>
              </a:spcAft>
              <a:buClr>
                <a:schemeClr val="lt1"/>
              </a:buClr>
              <a:buSzPts val="2400"/>
              <a:buFont typeface="Noto Sans Symbols"/>
              <a:buChar char="❑"/>
            </a:pPr>
            <a:r>
              <a:rPr lang="en-IE"/>
              <a:t>Voit aloittaa karkeilla  luonnoksilla  ideoistasi, voit tehdä muutamia otoksia - poistaa mikä ei toimi, säilyttää mikä toimii. Tämä on loistava tapa valmistautua kalliimpaan prototyyppiin</a:t>
            </a:r>
            <a:endParaRPr/>
          </a:p>
          <a:p>
            <a:pPr indent="-514350" lvl="0" marL="514350" rtl="0" algn="l">
              <a:lnSpc>
                <a:spcPct val="90000"/>
              </a:lnSpc>
              <a:spcBef>
                <a:spcPts val="1000"/>
              </a:spcBef>
              <a:spcAft>
                <a:spcPts val="0"/>
              </a:spcAft>
              <a:buClr>
                <a:schemeClr val="lt1"/>
              </a:buClr>
              <a:buSzPts val="2400"/>
              <a:buFont typeface="Noto Sans Symbols"/>
              <a:buChar char="❑"/>
            </a:pPr>
            <a:r>
              <a:rPr b="1" lang="en-IE"/>
              <a:t>Kaikkien tulisi osallistua kehitystyöhön - olla luovia, piirtää, leikata, liittää ja laittaa paperille</a:t>
            </a:r>
            <a:endParaRPr/>
          </a:p>
        </p:txBody>
      </p:sp>
      <p:sp>
        <p:nvSpPr>
          <p:cNvPr id="794" name="Google Shape;794;p53"/>
          <p:cNvSpPr txBox="1"/>
          <p:nvPr>
            <p:ph idx="1" type="body"/>
          </p:nvPr>
        </p:nvSpPr>
        <p:spPr>
          <a:xfrm>
            <a:off x="4509907" y="86956"/>
            <a:ext cx="7231152" cy="1276537"/>
          </a:xfrm>
          <a:prstGeom prst="rect">
            <a:avLst/>
          </a:prstGeom>
          <a:noFill/>
          <a:ln>
            <a:noFill/>
          </a:ln>
        </p:spPr>
        <p:txBody>
          <a:bodyPr anchorCtr="0" anchor="t" bIns="45700" lIns="91425" spcFirstLastPara="1" rIns="91425" wrap="square" tIns="45700">
            <a:normAutofit fontScale="85000"/>
          </a:bodyPr>
          <a:lstStyle/>
          <a:p>
            <a:pPr indent="-701040" lvl="0" marL="742950" rtl="0" algn="l">
              <a:lnSpc>
                <a:spcPct val="90000"/>
              </a:lnSpc>
              <a:spcBef>
                <a:spcPts val="0"/>
              </a:spcBef>
              <a:spcAft>
                <a:spcPts val="0"/>
              </a:spcAft>
              <a:buClr>
                <a:schemeClr val="lt1"/>
              </a:buClr>
              <a:buSzPct val="100000"/>
              <a:buFont typeface="Calibri"/>
              <a:buAutoNum type="arabicPeriod" startAt="4"/>
            </a:pPr>
            <a:r>
              <a:rPr b="1" lang="en-IE" sz="4400"/>
              <a:t>Prototyyppi harjoittelu</a:t>
            </a:r>
            <a:endParaRPr/>
          </a:p>
          <a:p>
            <a:pPr indent="0" lvl="0" marL="0" rtl="0" algn="l">
              <a:lnSpc>
                <a:spcPct val="90000"/>
              </a:lnSpc>
              <a:spcBef>
                <a:spcPts val="1000"/>
              </a:spcBef>
              <a:spcAft>
                <a:spcPts val="0"/>
              </a:spcAft>
              <a:buClr>
                <a:schemeClr val="lt1"/>
              </a:buClr>
              <a:buSzPct val="100000"/>
              <a:buNone/>
            </a:pPr>
            <a:r>
              <a:rPr b="1" lang="en-IE" sz="3200"/>
              <a:t>Paperi prototyyppi –</a:t>
            </a:r>
            <a:r>
              <a:rPr b="1" lang="en-IE" sz="3200"/>
              <a:t>Muita vinkkejä ja ideoita</a:t>
            </a:r>
            <a:endParaRPr/>
          </a:p>
        </p:txBody>
      </p:sp>
      <p:sp>
        <p:nvSpPr>
          <p:cNvPr id="795" name="Google Shape;795;p53"/>
          <p:cNvSpPr txBox="1"/>
          <p:nvPr/>
        </p:nvSpPr>
        <p:spPr>
          <a:xfrm>
            <a:off x="450941" y="4582633"/>
            <a:ext cx="3725862"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E" sz="2800">
                <a:solidFill>
                  <a:schemeClr val="lt1"/>
                </a:solidFill>
                <a:latin typeface="Calibri"/>
                <a:ea typeface="Calibri"/>
                <a:cs typeface="Calibri"/>
                <a:sym typeface="Calibri"/>
              </a:rPr>
              <a:t>Full </a:t>
            </a:r>
            <a:r>
              <a:rPr b="1" lang="en-IE" sz="2800" u="sng">
                <a:solidFill>
                  <a:schemeClr val="lt1"/>
                </a:solidFill>
                <a:latin typeface="Calibri"/>
                <a:ea typeface="Calibri"/>
                <a:cs typeface="Calibri"/>
                <a:sym typeface="Calibri"/>
                <a:hlinkClick r:id="rId3">
                  <a:extLst>
                    <a:ext uri="{A12FA001-AC4F-418D-AE19-62706E023703}">
                      <ahyp:hlinkClr val="tx"/>
                    </a:ext>
                  </a:extLst>
                </a:hlinkClick>
              </a:rPr>
              <a:t>Resource </a:t>
            </a:r>
            <a:r>
              <a:rPr b="1" lang="en-IE" sz="2800">
                <a:solidFill>
                  <a:schemeClr val="lt1"/>
                </a:solidFill>
                <a:latin typeface="Calibri"/>
                <a:ea typeface="Calibri"/>
                <a:cs typeface="Calibri"/>
                <a:sym typeface="Calibri"/>
              </a:rPr>
              <a:t>to Paper Prototyping</a:t>
            </a:r>
            <a:endParaRPr/>
          </a:p>
        </p:txBody>
      </p:sp>
      <p:pic>
        <p:nvPicPr>
          <p:cNvPr descr="A person writing on a piece of paper&#10;&#10;Description automatically generated with medium confidence" id="796" name="Google Shape;796;p53"/>
          <p:cNvPicPr preferRelativeResize="0"/>
          <p:nvPr>
            <p:ph idx="2" type="pic"/>
          </p:nvPr>
        </p:nvPicPr>
        <p:blipFill rotWithShape="1">
          <a:blip r:embed="rId4">
            <a:alphaModFix/>
          </a:blip>
          <a:srcRect b="0" l="20496" r="20496" t="0"/>
          <a:stretch/>
        </p:blipFill>
        <p:spPr>
          <a:xfrm>
            <a:off x="450941" y="0"/>
            <a:ext cx="3725862" cy="4208463"/>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p54"/>
          <p:cNvSpPr txBox="1"/>
          <p:nvPr>
            <p:ph idx="1" type="body"/>
          </p:nvPr>
        </p:nvSpPr>
        <p:spPr>
          <a:xfrm rot="-5400000">
            <a:off x="8942083" y="2506136"/>
            <a:ext cx="5805395" cy="132760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800"/>
              <a:buNone/>
            </a:pPr>
            <a:r>
              <a:rPr b="1" lang="en-IE" sz="4800"/>
              <a:t>Toimiiko ideasi?</a:t>
            </a:r>
            <a:endParaRPr/>
          </a:p>
        </p:txBody>
      </p:sp>
      <p:sp>
        <p:nvSpPr>
          <p:cNvPr id="802" name="Google Shape;802;p54"/>
          <p:cNvSpPr txBox="1"/>
          <p:nvPr>
            <p:ph idx="3" type="body"/>
          </p:nvPr>
        </p:nvSpPr>
        <p:spPr>
          <a:xfrm>
            <a:off x="508178" y="1240914"/>
            <a:ext cx="4833300" cy="4158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D2A59"/>
              </a:buClr>
              <a:buSzPts val="2400"/>
              <a:buNone/>
            </a:pPr>
            <a:r>
              <a:rPr b="1" i="1" lang="en-IE">
                <a:solidFill>
                  <a:srgbClr val="ED2A59"/>
                </a:solidFill>
                <a:latin typeface="Merriweather"/>
                <a:ea typeface="Merriweather"/>
                <a:cs typeface="Merriweather"/>
                <a:sym typeface="Merriweather"/>
              </a:rPr>
              <a:t>Kokeile ratkaisujasi</a:t>
            </a:r>
            <a:endParaRPr/>
          </a:p>
          <a:p>
            <a:pPr indent="0" lvl="0" marL="0" rtl="0" algn="l">
              <a:lnSpc>
                <a:spcPct val="90000"/>
              </a:lnSpc>
              <a:spcBef>
                <a:spcPts val="1000"/>
              </a:spcBef>
              <a:spcAft>
                <a:spcPts val="0"/>
              </a:spcAft>
              <a:buClr>
                <a:srgbClr val="3F3F3F"/>
              </a:buClr>
              <a:buSzPts val="2400"/>
              <a:buNone/>
            </a:pPr>
            <a:r>
              <a:rPr lang="en-IE">
                <a:solidFill>
                  <a:srgbClr val="3F3F3F"/>
                </a:solidFill>
                <a:latin typeface="Merriweather"/>
                <a:ea typeface="Merriweather"/>
                <a:cs typeface="Merriweather"/>
                <a:sym typeface="Merriweather"/>
              </a:rPr>
              <a:t>Testaajien tulee testata prototyypit tiukasti ja olla täysin rehellisiä vastauksissaan.</a:t>
            </a:r>
            <a:r>
              <a:rPr b="0" i="0" lang="en-IE">
                <a:solidFill>
                  <a:srgbClr val="3F3F3F"/>
                </a:solidFill>
                <a:latin typeface="Merriweather"/>
                <a:ea typeface="Merriweather"/>
                <a:cs typeface="Merriweather"/>
                <a:sym typeface="Merriweather"/>
              </a:rPr>
              <a:t> </a:t>
            </a:r>
            <a:r>
              <a:rPr lang="en-IE">
                <a:solidFill>
                  <a:srgbClr val="3F3F3F"/>
                </a:solidFill>
                <a:latin typeface="Merriweather"/>
                <a:ea typeface="Merriweather"/>
                <a:cs typeface="Merriweather"/>
                <a:sym typeface="Merriweather"/>
              </a:rPr>
              <a:t>Vaikka tämä on viimeinen vaihe, Desing- ajattelu on toistuvaa:</a:t>
            </a:r>
            <a:r>
              <a:rPr b="0" i="0" lang="en-IE">
                <a:solidFill>
                  <a:srgbClr val="3F3F3F"/>
                </a:solidFill>
                <a:latin typeface="Merriweather"/>
                <a:ea typeface="Merriweather"/>
                <a:cs typeface="Merriweather"/>
                <a:sym typeface="Merriweather"/>
              </a:rPr>
              <a:t> </a:t>
            </a:r>
            <a:r>
              <a:rPr b="1" lang="en-IE">
                <a:solidFill>
                  <a:srgbClr val="3F3F3F"/>
                </a:solidFill>
                <a:latin typeface="Merriweather"/>
                <a:ea typeface="Merriweather"/>
                <a:cs typeface="Merriweather"/>
                <a:sym typeface="Merriweather"/>
              </a:rPr>
              <a:t>Jouk- kueet käyttävät tuloksia usein yhden tai useamman muun ongelman muokkaamiseen tai korjaamiseen.</a:t>
            </a:r>
            <a:r>
              <a:rPr b="0" i="0" lang="en-IE">
                <a:solidFill>
                  <a:srgbClr val="3F3F3F"/>
                </a:solidFill>
                <a:latin typeface="Merriweather"/>
                <a:ea typeface="Merriweather"/>
                <a:cs typeface="Merriweather"/>
                <a:sym typeface="Merriweather"/>
              </a:rPr>
              <a:t> </a:t>
            </a:r>
            <a:r>
              <a:rPr lang="en-IE">
                <a:solidFill>
                  <a:srgbClr val="3F3F3F"/>
                </a:solidFill>
                <a:latin typeface="Merriweather"/>
                <a:ea typeface="Merriweather"/>
                <a:cs typeface="Merriweather"/>
                <a:sym typeface="Merriweather"/>
              </a:rPr>
              <a:t>Joten voit palata mihin tahansa edelliseen vaiheeseen tehdäksesi lisää muutoksia, muokkauksia ja parannuksia - löytääksesi tai poissulkeaksesi vaihtoehtoisia ratkaisuja.</a:t>
            </a:r>
            <a:endParaRPr b="1">
              <a:solidFill>
                <a:srgbClr val="3F3F3F"/>
              </a:solidFill>
            </a:endParaRPr>
          </a:p>
        </p:txBody>
      </p:sp>
      <p:sp>
        <p:nvSpPr>
          <p:cNvPr id="803" name="Google Shape;803;p54"/>
          <p:cNvSpPr txBox="1"/>
          <p:nvPr>
            <p:ph idx="4" type="body"/>
          </p:nvPr>
        </p:nvSpPr>
        <p:spPr>
          <a:xfrm>
            <a:off x="508178" y="267240"/>
            <a:ext cx="4461735" cy="697353"/>
          </a:xfrm>
          <a:prstGeom prst="rect">
            <a:avLst/>
          </a:prstGeom>
          <a:noFill/>
          <a:ln>
            <a:noFill/>
          </a:ln>
        </p:spPr>
        <p:txBody>
          <a:bodyPr anchorCtr="0" anchor="t" bIns="45700" lIns="91425" spcFirstLastPara="1" rIns="91425" wrap="square" tIns="45700">
            <a:normAutofit/>
          </a:bodyPr>
          <a:lstStyle/>
          <a:p>
            <a:pPr indent="-742950" lvl="0" marL="742950" rtl="0" algn="l">
              <a:lnSpc>
                <a:spcPct val="90000"/>
              </a:lnSpc>
              <a:spcBef>
                <a:spcPts val="0"/>
              </a:spcBef>
              <a:spcAft>
                <a:spcPts val="0"/>
              </a:spcAft>
              <a:buClr>
                <a:srgbClr val="ED2A59"/>
              </a:buClr>
              <a:buSzPts val="4000"/>
              <a:buFont typeface="Calibri"/>
              <a:buAutoNum type="arabicPeriod" startAt="5"/>
            </a:pPr>
            <a:r>
              <a:rPr b="1" lang="en-IE" sz="4000">
                <a:solidFill>
                  <a:srgbClr val="ED2A59"/>
                </a:solidFill>
              </a:rPr>
              <a:t>Test</a:t>
            </a:r>
            <a:endParaRPr/>
          </a:p>
        </p:txBody>
      </p:sp>
      <p:pic>
        <p:nvPicPr>
          <p:cNvPr descr="Steps to Design Thinking in Practice: A Process Walkthrough" id="804" name="Google Shape;804;p54"/>
          <p:cNvPicPr preferRelativeResize="0"/>
          <p:nvPr/>
        </p:nvPicPr>
        <p:blipFill rotWithShape="1">
          <a:blip r:embed="rId3">
            <a:alphaModFix/>
          </a:blip>
          <a:srcRect b="0" l="0" r="0" t="0"/>
          <a:stretch/>
        </p:blipFill>
        <p:spPr>
          <a:xfrm>
            <a:off x="5836159" y="1934082"/>
            <a:ext cx="5093133" cy="3393448"/>
          </a:xfrm>
          <a:prstGeom prst="rect">
            <a:avLst/>
          </a:prstGeom>
          <a:noFill/>
          <a:ln>
            <a:noFill/>
          </a:ln>
        </p:spPr>
      </p:pic>
      <p:sp>
        <p:nvSpPr>
          <p:cNvPr id="805" name="Google Shape;805;p54"/>
          <p:cNvSpPr txBox="1"/>
          <p:nvPr/>
        </p:nvSpPr>
        <p:spPr>
          <a:xfrm>
            <a:off x="0" y="-13323"/>
            <a:ext cx="5661026" cy="1134824"/>
          </a:xfrm>
          <a:prstGeom prst="rect">
            <a:avLst/>
          </a:prstGeom>
          <a:solidFill>
            <a:srgbClr val="ED2A59"/>
          </a:solidFill>
          <a:ln>
            <a:noFill/>
          </a:ln>
        </p:spPr>
        <p:txBody>
          <a:bodyPr anchorCtr="0" anchor="ctr" bIns="45700" lIns="91425" spcFirstLastPara="1" rIns="91425" wrap="square" tIns="45700">
            <a:normAutofit/>
          </a:bodyPr>
          <a:lstStyle/>
          <a:p>
            <a:pPr indent="-742950" lvl="0" marL="742950" marR="0" rtl="0" algn="ctr">
              <a:lnSpc>
                <a:spcPct val="90000"/>
              </a:lnSpc>
              <a:spcBef>
                <a:spcPts val="0"/>
              </a:spcBef>
              <a:spcAft>
                <a:spcPts val="0"/>
              </a:spcAft>
              <a:buClr>
                <a:schemeClr val="lt1"/>
              </a:buClr>
              <a:buSzPts val="4400"/>
              <a:buFont typeface="Calibri"/>
              <a:buAutoNum type="arabicPeriod" startAt="4"/>
            </a:pPr>
            <a:r>
              <a:rPr b="1" lang="en-IE" sz="4400">
                <a:solidFill>
                  <a:schemeClr val="lt1"/>
                </a:solidFill>
                <a:latin typeface="Calibri"/>
                <a:ea typeface="Calibri"/>
                <a:cs typeface="Calibri"/>
                <a:sym typeface="Calibri"/>
              </a:rPr>
              <a:t>Testi</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sp>
        <p:nvSpPr>
          <p:cNvPr id="810" name="Google Shape;810;p55"/>
          <p:cNvSpPr txBox="1"/>
          <p:nvPr>
            <p:ph idx="1" type="body"/>
          </p:nvPr>
        </p:nvSpPr>
        <p:spPr>
          <a:xfrm>
            <a:off x="3966827" y="825741"/>
            <a:ext cx="7540362" cy="5206518"/>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3F3F3F"/>
              </a:buClr>
              <a:buSzPts val="2400"/>
              <a:buFont typeface="Noto Sans Symbols"/>
              <a:buChar char="❑"/>
            </a:pPr>
            <a:r>
              <a:rPr lang="en-IE">
                <a:solidFill>
                  <a:srgbClr val="3F3F3F"/>
                </a:solidFill>
              </a:rPr>
              <a:t>Seuraava looginen vaihe on </a:t>
            </a:r>
            <a:r>
              <a:rPr b="1" lang="en-IE">
                <a:solidFill>
                  <a:srgbClr val="009FD8"/>
                </a:solidFill>
              </a:rPr>
              <a:t>virallinen käyttäjän testaus</a:t>
            </a:r>
            <a:r>
              <a:rPr b="1" lang="en-IE">
                <a:solidFill>
                  <a:srgbClr val="009FD8"/>
                </a:solidFill>
              </a:rPr>
              <a:t> </a:t>
            </a:r>
            <a:r>
              <a:rPr lang="en-IE">
                <a:solidFill>
                  <a:srgbClr val="3F3F3F"/>
                </a:solidFill>
              </a:rPr>
              <a:t>(voit käyttää samaa ryhmää, jota käytit prototyyppivaiheessa)</a:t>
            </a:r>
            <a:endParaRPr/>
          </a:p>
          <a:p>
            <a:pPr indent="-342900" lvl="0" marL="342900" rtl="0" algn="l">
              <a:lnSpc>
                <a:spcPct val="90000"/>
              </a:lnSpc>
              <a:spcBef>
                <a:spcPts val="1000"/>
              </a:spcBef>
              <a:spcAft>
                <a:spcPts val="0"/>
              </a:spcAft>
              <a:buClr>
                <a:srgbClr val="3F3F3F"/>
              </a:buClr>
              <a:buSzPts val="2400"/>
              <a:buFont typeface="Noto Sans Symbols"/>
              <a:buChar char="❑"/>
            </a:pPr>
            <a:r>
              <a:rPr lang="en-IE">
                <a:solidFill>
                  <a:srgbClr val="3F3F3F"/>
                </a:solidFill>
              </a:rPr>
              <a:t>Tämä tulisi suorittaa </a:t>
            </a:r>
            <a:r>
              <a:rPr lang="en-IE">
                <a:solidFill>
                  <a:srgbClr val="3F3F3F"/>
                </a:solidFill>
              </a:rPr>
              <a:t> </a:t>
            </a:r>
            <a:r>
              <a:rPr b="1" lang="en-IE">
                <a:solidFill>
                  <a:srgbClr val="009FD8"/>
                </a:solidFill>
              </a:rPr>
              <a:t>joustavalla tavalla</a:t>
            </a:r>
            <a:r>
              <a:rPr b="1" lang="en-IE">
                <a:solidFill>
                  <a:srgbClr val="009FD8"/>
                </a:solidFill>
              </a:rPr>
              <a:t> </a:t>
            </a:r>
            <a:r>
              <a:rPr lang="en-IE">
                <a:solidFill>
                  <a:srgbClr val="3F3F3F"/>
                </a:solidFill>
              </a:rPr>
              <a:t>eikä missään erityisessä järjestyksessä. Esimerkiksi suunnittelun eri ryhmät voivat kokeilla useampaa kuin yhtä vaihetta samanaikaisesti, tai suunnittelutiimi voi kerätä tietoja ja prototyyppejä koko projektin ajan, jotta he voivat toteuttaa ideansa ja visualisoida ongelmanratkaisut.</a:t>
            </a:r>
            <a:r>
              <a:rPr lang="en-IE">
                <a:solidFill>
                  <a:srgbClr val="3F3F3F"/>
                </a:solidFill>
              </a:rPr>
              <a:t> </a:t>
            </a:r>
            <a:endParaRPr/>
          </a:p>
          <a:p>
            <a:pPr indent="-342900" lvl="0" marL="342900" rtl="0" algn="l">
              <a:lnSpc>
                <a:spcPct val="90000"/>
              </a:lnSpc>
              <a:spcBef>
                <a:spcPts val="1000"/>
              </a:spcBef>
              <a:spcAft>
                <a:spcPts val="0"/>
              </a:spcAft>
              <a:buClr>
                <a:srgbClr val="3F3F3F"/>
              </a:buClr>
              <a:buSzPts val="2400"/>
              <a:buFont typeface="Noto Sans Symbols"/>
              <a:buChar char="❑"/>
            </a:pPr>
            <a:r>
              <a:rPr lang="en-IE">
                <a:solidFill>
                  <a:srgbClr val="3F3F3F"/>
                </a:solidFill>
              </a:rPr>
              <a:t>Testausvaiheen tulokset voivat myös paljastaa lisää havaintoja ja ymmärrystä käyttäjistä ja tarjota vielä parempia ratkaisuja tai ideoita, mikä puolestaan voi johtaa toiseen aivoriihiin</a:t>
            </a:r>
            <a:r>
              <a:rPr lang="en-IE">
                <a:solidFill>
                  <a:srgbClr val="3F3F3F"/>
                </a:solidFill>
              </a:rPr>
              <a:t> </a:t>
            </a:r>
            <a:r>
              <a:rPr b="1" lang="en-IE">
                <a:solidFill>
                  <a:srgbClr val="6D3A93"/>
                </a:solidFill>
              </a:rPr>
              <a:t>(Ideoi) </a:t>
            </a:r>
            <a:r>
              <a:rPr lang="en-IE">
                <a:solidFill>
                  <a:srgbClr val="3F3F3F"/>
                </a:solidFill>
              </a:rPr>
              <a:t>tai uusien prototyyppien kehittäminen </a:t>
            </a:r>
            <a:r>
              <a:rPr b="1" lang="en-IE">
                <a:solidFill>
                  <a:srgbClr val="FDA81F"/>
                </a:solidFill>
              </a:rPr>
              <a:t>(Prototyyppi).</a:t>
            </a:r>
            <a:endParaRPr/>
          </a:p>
        </p:txBody>
      </p:sp>
      <p:sp>
        <p:nvSpPr>
          <p:cNvPr id="811" name="Google Shape;811;p55"/>
          <p:cNvSpPr txBox="1"/>
          <p:nvPr>
            <p:ph idx="2" type="body"/>
          </p:nvPr>
        </p:nvSpPr>
        <p:spPr>
          <a:xfrm>
            <a:off x="484428" y="653500"/>
            <a:ext cx="2852539" cy="5206518"/>
          </a:xfrm>
          <a:prstGeom prst="rect">
            <a:avLst/>
          </a:prstGeom>
          <a:noFill/>
          <a:ln>
            <a:noFill/>
          </a:ln>
        </p:spPr>
        <p:txBody>
          <a:bodyPr anchorCtr="0" anchor="t" bIns="45700" lIns="91425" spcFirstLastPara="1" rIns="91425" wrap="square" tIns="45700">
            <a:normAutofit/>
          </a:bodyPr>
          <a:lstStyle/>
          <a:p>
            <a:pPr indent="-742950" lvl="0" marL="742950" rtl="0" algn="l">
              <a:lnSpc>
                <a:spcPct val="90000"/>
              </a:lnSpc>
              <a:spcBef>
                <a:spcPts val="0"/>
              </a:spcBef>
              <a:spcAft>
                <a:spcPts val="0"/>
              </a:spcAft>
              <a:buClr>
                <a:schemeClr val="lt1"/>
              </a:buClr>
              <a:buSzPts val="4000"/>
              <a:buFont typeface="Calibri"/>
              <a:buAutoNum type="arabicPeriod" startAt="5"/>
            </a:pPr>
            <a:r>
              <a:rPr b="1" lang="en-IE" sz="4000"/>
              <a:t>Testi</a:t>
            </a:r>
            <a:endParaRPr/>
          </a:p>
          <a:p>
            <a:pPr indent="0" lvl="0" marL="0" rtl="0" algn="l">
              <a:lnSpc>
                <a:spcPct val="90000"/>
              </a:lnSpc>
              <a:spcBef>
                <a:spcPts val="1000"/>
              </a:spcBef>
              <a:spcAft>
                <a:spcPts val="0"/>
              </a:spcAft>
              <a:buClr>
                <a:schemeClr val="lt1"/>
              </a:buClr>
              <a:buSzPts val="3600"/>
              <a:buNone/>
            </a:pPr>
            <a:r>
              <a:t/>
            </a:r>
            <a:endParaRPr b="1"/>
          </a:p>
          <a:p>
            <a:pPr indent="0" lvl="0" marL="0" rtl="0" algn="l">
              <a:lnSpc>
                <a:spcPct val="90000"/>
              </a:lnSpc>
              <a:spcBef>
                <a:spcPts val="1000"/>
              </a:spcBef>
              <a:spcAft>
                <a:spcPts val="0"/>
              </a:spcAft>
              <a:buClr>
                <a:schemeClr val="lt1"/>
              </a:buClr>
              <a:buSzPts val="3600"/>
              <a:buNone/>
            </a:pPr>
            <a:r>
              <a:rPr b="1" i="1" lang="en-IE">
                <a:latin typeface="Merriweather"/>
                <a:ea typeface="Merriweather"/>
                <a:cs typeface="Merriweather"/>
                <a:sym typeface="Merriweather"/>
              </a:rPr>
              <a:t>Kokeile ratkaisujasi</a:t>
            </a:r>
            <a:endParaRPr/>
          </a:p>
          <a:p>
            <a:pPr indent="0" lvl="0" marL="0" rtl="0" algn="l">
              <a:lnSpc>
                <a:spcPct val="90000"/>
              </a:lnSpc>
              <a:spcBef>
                <a:spcPts val="1000"/>
              </a:spcBef>
              <a:spcAft>
                <a:spcPts val="0"/>
              </a:spcAft>
              <a:buClr>
                <a:schemeClr val="lt1"/>
              </a:buClr>
              <a:buSzPts val="3600"/>
              <a:buNone/>
            </a:pPr>
            <a:r>
              <a:t/>
            </a:r>
            <a:endParaRPr b="1" i="1">
              <a:latin typeface="Merriweather"/>
              <a:ea typeface="Merriweather"/>
              <a:cs typeface="Merriweather"/>
              <a:sym typeface="Merriweather"/>
            </a:endParaRPr>
          </a:p>
          <a:p>
            <a:pPr indent="0" lvl="0" marL="0" rtl="0" algn="l">
              <a:lnSpc>
                <a:spcPct val="90000"/>
              </a:lnSpc>
              <a:spcBef>
                <a:spcPts val="1000"/>
              </a:spcBef>
              <a:spcAft>
                <a:spcPts val="0"/>
              </a:spcAft>
              <a:buClr>
                <a:schemeClr val="lt1"/>
              </a:buClr>
              <a:buSzPts val="2800"/>
              <a:buNone/>
            </a:pPr>
            <a:r>
              <a:rPr b="1" lang="en-IE" sz="2800">
                <a:latin typeface="Merriweather"/>
                <a:ea typeface="Merriweather"/>
                <a:cs typeface="Merriweather"/>
                <a:sym typeface="Merriweather"/>
              </a:rPr>
              <a:t>Full </a:t>
            </a:r>
            <a:r>
              <a:rPr b="1" lang="en-IE" sz="2800" u="sng">
                <a:solidFill>
                  <a:schemeClr val="hlink"/>
                </a:solidFill>
                <a:latin typeface="Merriweather"/>
                <a:ea typeface="Merriweather"/>
                <a:cs typeface="Merriweather"/>
                <a:sym typeface="Merriweather"/>
                <a:hlinkClick r:id="rId3"/>
              </a:rPr>
              <a:t>Resource</a:t>
            </a:r>
            <a:endParaRPr b="1" sz="2800">
              <a:latin typeface="Merriweather"/>
              <a:ea typeface="Merriweather"/>
              <a:cs typeface="Merriweather"/>
              <a:sym typeface="Merriweather"/>
            </a:endParaRPr>
          </a:p>
          <a:p>
            <a:pPr indent="0" lvl="0" marL="0" rtl="0" algn="l">
              <a:lnSpc>
                <a:spcPct val="90000"/>
              </a:lnSpc>
              <a:spcBef>
                <a:spcPts val="1000"/>
              </a:spcBef>
              <a:spcAft>
                <a:spcPts val="0"/>
              </a:spcAft>
              <a:buClr>
                <a:schemeClr val="lt1"/>
              </a:buClr>
              <a:buSzPts val="3600"/>
              <a:buNone/>
            </a:pPr>
            <a:r>
              <a:rPr b="1" lang="en-IE" sz="3600"/>
              <a:t> </a:t>
            </a:r>
            <a:endParaRPr/>
          </a:p>
          <a:p>
            <a:pPr indent="0" lvl="0" marL="0" rtl="0" algn="l">
              <a:lnSpc>
                <a:spcPct val="90000"/>
              </a:lnSpc>
              <a:spcBef>
                <a:spcPts val="1000"/>
              </a:spcBef>
              <a:spcAft>
                <a:spcPts val="0"/>
              </a:spcAft>
              <a:buClr>
                <a:schemeClr val="lt1"/>
              </a:buClr>
              <a:buSzPts val="3600"/>
              <a:buNone/>
            </a:pPr>
            <a:r>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sp>
        <p:nvSpPr>
          <p:cNvPr id="816" name="Google Shape;816;p56"/>
          <p:cNvSpPr txBox="1"/>
          <p:nvPr>
            <p:ph idx="1" type="body"/>
          </p:nvPr>
        </p:nvSpPr>
        <p:spPr>
          <a:xfrm rot="-5400000">
            <a:off x="8591209" y="2587693"/>
            <a:ext cx="5805395" cy="132760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800"/>
              <a:buNone/>
            </a:pPr>
            <a:r>
              <a:rPr b="1" lang="en-IE" sz="4800"/>
              <a:t>Kuuntele käyttäjiäsi</a:t>
            </a:r>
            <a:endParaRPr/>
          </a:p>
        </p:txBody>
      </p:sp>
      <p:sp>
        <p:nvSpPr>
          <p:cNvPr id="817" name="Google Shape;817;p56"/>
          <p:cNvSpPr txBox="1"/>
          <p:nvPr>
            <p:ph idx="3" type="body"/>
          </p:nvPr>
        </p:nvSpPr>
        <p:spPr>
          <a:xfrm>
            <a:off x="508178" y="1349716"/>
            <a:ext cx="4833367" cy="415856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ED2A59"/>
              </a:buClr>
              <a:buSzPts val="2400"/>
              <a:buFont typeface="Arial"/>
              <a:buNone/>
            </a:pPr>
            <a:r>
              <a:rPr b="1" i="1" lang="en-IE">
                <a:solidFill>
                  <a:srgbClr val="ED2A59"/>
                </a:solidFill>
                <a:latin typeface="Merriweather"/>
                <a:ea typeface="Merriweather"/>
                <a:cs typeface="Merriweather"/>
                <a:sym typeface="Merriweather"/>
              </a:rPr>
              <a:t>Kokeile ratkaisujasi</a:t>
            </a:r>
            <a:endParaRPr/>
          </a:p>
          <a:p>
            <a:pPr indent="0" lvl="0" marL="0" rtl="0" algn="l">
              <a:lnSpc>
                <a:spcPct val="90000"/>
              </a:lnSpc>
              <a:spcBef>
                <a:spcPts val="1000"/>
              </a:spcBef>
              <a:spcAft>
                <a:spcPts val="0"/>
              </a:spcAft>
              <a:buClr>
                <a:schemeClr val="dk1"/>
              </a:buClr>
              <a:buSzPts val="2400"/>
              <a:buNone/>
            </a:pPr>
            <a:r>
              <a:t/>
            </a:r>
            <a:endParaRPr b="1" i="0">
              <a:solidFill>
                <a:srgbClr val="3F3F3F"/>
              </a:solidFill>
              <a:latin typeface="Merriweather"/>
              <a:ea typeface="Merriweather"/>
              <a:cs typeface="Merriweather"/>
              <a:sym typeface="Merriweather"/>
            </a:endParaRPr>
          </a:p>
          <a:p>
            <a:pPr indent="0" lvl="0" marL="0" rtl="0" algn="l">
              <a:lnSpc>
                <a:spcPct val="90000"/>
              </a:lnSpc>
              <a:spcBef>
                <a:spcPts val="1000"/>
              </a:spcBef>
              <a:spcAft>
                <a:spcPts val="0"/>
              </a:spcAft>
              <a:buClr>
                <a:srgbClr val="3F3F3F"/>
              </a:buClr>
              <a:buSzPts val="2400"/>
              <a:buNone/>
            </a:pPr>
            <a:r>
              <a:rPr b="1" lang="en-IE">
                <a:solidFill>
                  <a:srgbClr val="3F3F3F"/>
                </a:solidFill>
                <a:latin typeface="Merriweather"/>
                <a:ea typeface="Merriweather"/>
                <a:cs typeface="Merriweather"/>
                <a:sym typeface="Merriweather"/>
              </a:rPr>
              <a:t>Ajattele ensin</a:t>
            </a:r>
            <a:r>
              <a:rPr b="1" i="0" lang="en-IE">
                <a:solidFill>
                  <a:srgbClr val="3F3F3F"/>
                </a:solidFill>
                <a:latin typeface="Merriweather"/>
                <a:ea typeface="Merriweather"/>
                <a:cs typeface="Merriweather"/>
                <a:sym typeface="Merriweather"/>
              </a:rPr>
              <a:t>…</a:t>
            </a:r>
            <a:endParaRPr/>
          </a:p>
          <a:p>
            <a:pPr indent="0" lvl="0" marL="0" rtl="0" algn="l">
              <a:lnSpc>
                <a:spcPct val="90000"/>
              </a:lnSpc>
              <a:spcBef>
                <a:spcPts val="1000"/>
              </a:spcBef>
              <a:spcAft>
                <a:spcPts val="0"/>
              </a:spcAft>
              <a:buClr>
                <a:schemeClr val="dk1"/>
              </a:buClr>
              <a:buSzPts val="2400"/>
              <a:buNone/>
            </a:pPr>
            <a:r>
              <a:t/>
            </a:r>
            <a:endParaRPr>
              <a:solidFill>
                <a:srgbClr val="3F3F3F"/>
              </a:solidFill>
              <a:latin typeface="Merriweather"/>
              <a:ea typeface="Merriweather"/>
              <a:cs typeface="Merriweather"/>
              <a:sym typeface="Merriweather"/>
            </a:endParaRPr>
          </a:p>
          <a:p>
            <a:pPr indent="0" lvl="0" marL="0" rtl="0" algn="l">
              <a:lnSpc>
                <a:spcPct val="90000"/>
              </a:lnSpc>
              <a:spcBef>
                <a:spcPts val="1000"/>
              </a:spcBef>
              <a:spcAft>
                <a:spcPts val="0"/>
              </a:spcAft>
              <a:buClr>
                <a:schemeClr val="dk1"/>
              </a:buClr>
              <a:buSzPts val="1100"/>
              <a:buFont typeface="Arial"/>
              <a:buNone/>
            </a:pPr>
            <a:r>
              <a:rPr i="1" lang="en-IE">
                <a:solidFill>
                  <a:srgbClr val="E63275"/>
                </a:solidFill>
              </a:rPr>
              <a:t>Mikä on todiste siitä, että tämä toimii?</a:t>
            </a:r>
            <a:endParaRPr i="1">
              <a:solidFill>
                <a:srgbClr val="E63275"/>
              </a:solidFill>
            </a:endParaRPr>
          </a:p>
          <a:p>
            <a:pPr indent="0" lvl="0" marL="0" rtl="0" algn="l">
              <a:lnSpc>
                <a:spcPct val="90000"/>
              </a:lnSpc>
              <a:spcBef>
                <a:spcPts val="1000"/>
              </a:spcBef>
              <a:spcAft>
                <a:spcPts val="0"/>
              </a:spcAft>
              <a:buClr>
                <a:schemeClr val="dk1"/>
              </a:buClr>
              <a:buSzPts val="1100"/>
              <a:buFont typeface="Arial"/>
              <a:buNone/>
            </a:pPr>
            <a:r>
              <a:rPr i="1" lang="en-IE">
                <a:solidFill>
                  <a:srgbClr val="E63275"/>
                </a:solidFill>
              </a:rPr>
              <a:t>Onko sinun tehtävä useita testejä eri ihmisten kanssa?</a:t>
            </a:r>
            <a:endParaRPr i="1">
              <a:solidFill>
                <a:srgbClr val="E63275"/>
              </a:solidFill>
            </a:endParaRPr>
          </a:p>
          <a:p>
            <a:pPr indent="0" lvl="0" marL="0" rtl="0" algn="l">
              <a:lnSpc>
                <a:spcPct val="90000"/>
              </a:lnSpc>
              <a:spcBef>
                <a:spcPts val="1000"/>
              </a:spcBef>
              <a:spcAft>
                <a:spcPts val="0"/>
              </a:spcAft>
              <a:buClr>
                <a:schemeClr val="dk1"/>
              </a:buClr>
              <a:buSzPts val="1100"/>
              <a:buFont typeface="Arial"/>
              <a:buNone/>
            </a:pPr>
            <a:r>
              <a:rPr i="1" lang="en-IE">
                <a:solidFill>
                  <a:srgbClr val="E63275"/>
                </a:solidFill>
              </a:rPr>
              <a:t>Onko sinulla käyttäjän hyväksyntä heidän ongelmansa ratkaisemiselle?</a:t>
            </a:r>
            <a:endParaRPr i="1">
              <a:solidFill>
                <a:srgbClr val="E63275"/>
              </a:solidFill>
            </a:endParaRPr>
          </a:p>
          <a:p>
            <a:pPr indent="0" lvl="0" marL="0" rtl="0" algn="l">
              <a:lnSpc>
                <a:spcPct val="90000"/>
              </a:lnSpc>
              <a:spcBef>
                <a:spcPts val="1000"/>
              </a:spcBef>
              <a:spcAft>
                <a:spcPts val="0"/>
              </a:spcAft>
              <a:buClr>
                <a:srgbClr val="E63275"/>
              </a:buClr>
              <a:buSzPts val="2400"/>
              <a:buNone/>
            </a:pPr>
            <a:r>
              <a:t/>
            </a:r>
            <a:endParaRPr i="1">
              <a:solidFill>
                <a:srgbClr val="E63275"/>
              </a:solidFill>
            </a:endParaRPr>
          </a:p>
          <a:p>
            <a:pPr indent="0" lvl="0" marL="0" rtl="0" algn="l">
              <a:lnSpc>
                <a:spcPct val="90000"/>
              </a:lnSpc>
              <a:spcBef>
                <a:spcPts val="1000"/>
              </a:spcBef>
              <a:spcAft>
                <a:spcPts val="0"/>
              </a:spcAft>
              <a:buClr>
                <a:schemeClr val="dk1"/>
              </a:buClr>
              <a:buSzPts val="2400"/>
              <a:buNone/>
            </a:pPr>
            <a:r>
              <a:t/>
            </a:r>
            <a:endParaRPr b="1">
              <a:solidFill>
                <a:srgbClr val="3F3F3F"/>
              </a:solidFill>
            </a:endParaRPr>
          </a:p>
        </p:txBody>
      </p:sp>
      <p:sp>
        <p:nvSpPr>
          <p:cNvPr id="818" name="Google Shape;818;p56"/>
          <p:cNvSpPr txBox="1"/>
          <p:nvPr/>
        </p:nvSpPr>
        <p:spPr>
          <a:xfrm>
            <a:off x="0" y="-13323"/>
            <a:ext cx="5661026" cy="1134824"/>
          </a:xfrm>
          <a:prstGeom prst="rect">
            <a:avLst/>
          </a:prstGeom>
          <a:solidFill>
            <a:srgbClr val="ED2A59"/>
          </a:solidFill>
          <a:ln>
            <a:noFill/>
          </a:ln>
        </p:spPr>
        <p:txBody>
          <a:bodyPr anchorCtr="0" anchor="ctr" bIns="45700" lIns="91425" spcFirstLastPara="1" rIns="91425" wrap="square" tIns="45700">
            <a:normAutofit/>
          </a:bodyPr>
          <a:lstStyle/>
          <a:p>
            <a:pPr indent="-742950" lvl="0" marL="742950" marR="0" rtl="0" algn="ctr">
              <a:lnSpc>
                <a:spcPct val="90000"/>
              </a:lnSpc>
              <a:spcBef>
                <a:spcPts val="0"/>
              </a:spcBef>
              <a:spcAft>
                <a:spcPts val="0"/>
              </a:spcAft>
              <a:buClr>
                <a:schemeClr val="lt1"/>
              </a:buClr>
              <a:buSzPts val="4400"/>
              <a:buFont typeface="Calibri"/>
              <a:buAutoNum type="arabicPeriod" startAt="5"/>
            </a:pPr>
            <a:r>
              <a:rPr b="1" lang="en-IE" sz="4400">
                <a:solidFill>
                  <a:schemeClr val="lt1"/>
                </a:solidFill>
                <a:latin typeface="Calibri"/>
                <a:ea typeface="Calibri"/>
                <a:cs typeface="Calibri"/>
                <a:sym typeface="Calibri"/>
              </a:rPr>
              <a:t>Testi</a:t>
            </a:r>
            <a:endParaRPr/>
          </a:p>
        </p:txBody>
      </p:sp>
      <p:pic>
        <p:nvPicPr>
          <p:cNvPr descr="Text&#10;&#10;Description automatically generated" id="819" name="Google Shape;819;p56"/>
          <p:cNvPicPr preferRelativeResize="0"/>
          <p:nvPr>
            <p:ph idx="2" type="pic"/>
          </p:nvPr>
        </p:nvPicPr>
        <p:blipFill rotWithShape="1">
          <a:blip r:embed="rId3">
            <a:alphaModFix/>
          </a:blip>
          <a:srcRect b="0" l="11420" r="11419" t="0"/>
          <a:stretch/>
        </p:blipFill>
        <p:spPr>
          <a:xfrm>
            <a:off x="6530975" y="784225"/>
            <a:ext cx="3832225" cy="52895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sp>
        <p:nvSpPr>
          <p:cNvPr id="824" name="Google Shape;824;p57"/>
          <p:cNvSpPr txBox="1"/>
          <p:nvPr>
            <p:ph idx="4" type="body"/>
          </p:nvPr>
        </p:nvSpPr>
        <p:spPr>
          <a:xfrm>
            <a:off x="4252124" y="1448554"/>
            <a:ext cx="7698871" cy="172624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2400"/>
              <a:buNone/>
            </a:pPr>
            <a:r>
              <a:rPr lang="en-IE"/>
              <a:t>Paperi prototyypillä luot digitaalisen tuotteen, aineellisten tuotteiden tai palveluiden paperisen version auttaaksesi ymmärtämään, toimiiko ideasi. Piirrä luonnoksia tai muokkaa painettuja malleja tai kartoita niitä ja tutki käyttäjien reaktioita ideaasi.Käytä myös brain stormingissa!</a:t>
            </a:r>
            <a:endParaRPr/>
          </a:p>
          <a:p>
            <a:pPr indent="0" lvl="0" marL="0" rtl="0" algn="l">
              <a:lnSpc>
                <a:spcPct val="90000"/>
              </a:lnSpc>
              <a:spcBef>
                <a:spcPts val="0"/>
              </a:spcBef>
              <a:spcAft>
                <a:spcPts val="0"/>
              </a:spcAft>
              <a:buClr>
                <a:schemeClr val="lt1"/>
              </a:buClr>
              <a:buSzPts val="2400"/>
              <a:buNone/>
            </a:pPr>
            <a:r>
              <a:t/>
            </a:r>
            <a:endParaRPr/>
          </a:p>
          <a:p>
            <a:pPr indent="0" lvl="0" marL="0" rtl="0" algn="l">
              <a:lnSpc>
                <a:spcPct val="90000"/>
              </a:lnSpc>
              <a:spcBef>
                <a:spcPts val="0"/>
              </a:spcBef>
              <a:spcAft>
                <a:spcPts val="0"/>
              </a:spcAft>
              <a:buClr>
                <a:schemeClr val="lt1"/>
              </a:buClr>
              <a:buSzPts val="2400"/>
              <a:buNone/>
            </a:pPr>
            <a:r>
              <a:t/>
            </a:r>
            <a:endParaRPr/>
          </a:p>
          <a:p>
            <a:pPr indent="0" lvl="0" marL="0" rtl="0" algn="l">
              <a:lnSpc>
                <a:spcPct val="90000"/>
              </a:lnSpc>
              <a:spcBef>
                <a:spcPts val="1000"/>
              </a:spcBef>
              <a:spcAft>
                <a:spcPts val="0"/>
              </a:spcAft>
              <a:buClr>
                <a:schemeClr val="lt1"/>
              </a:buClr>
              <a:buSzPts val="2400"/>
              <a:buNone/>
            </a:pPr>
            <a:r>
              <a:t/>
            </a:r>
            <a:endParaRPr b="1"/>
          </a:p>
          <a:p>
            <a:pPr indent="0" lvl="0" marL="0" rtl="0" algn="l">
              <a:spcBef>
                <a:spcPts val="1000"/>
              </a:spcBef>
              <a:spcAft>
                <a:spcPts val="0"/>
              </a:spcAft>
              <a:buClr>
                <a:schemeClr val="lt1"/>
              </a:buClr>
              <a:buSzPts val="2400"/>
              <a:buNone/>
            </a:pPr>
            <a:r>
              <a:rPr b="1" lang="en-IE"/>
              <a:t>LUOVUUS VÄRI-JA RUUTUPAPERIEN AVULLA </a:t>
            </a:r>
            <a:r>
              <a:rPr lang="en-IE"/>
              <a:t>Tarvitset kyniä, tusseja, paperia, kortteja, Post-it- lappuja, sakset, teippiä, liimaa, viivaimen ja sopivat sabluunat. Noin 10 euroa riittää tyypillisesti tämän kattamiseen. Voit käyttää ruutupaperia ideoiden ohjaamiseen. Värillinen paperi on hyvä edustamaan painikkeita.</a:t>
            </a:r>
            <a:endParaRPr/>
          </a:p>
          <a:p>
            <a:pPr indent="0" lvl="0" marL="0" rtl="0" algn="l">
              <a:lnSpc>
                <a:spcPct val="90000"/>
              </a:lnSpc>
              <a:spcBef>
                <a:spcPts val="1000"/>
              </a:spcBef>
              <a:spcAft>
                <a:spcPts val="0"/>
              </a:spcAft>
              <a:buClr>
                <a:schemeClr val="lt1"/>
              </a:buClr>
              <a:buSzPts val="2400"/>
              <a:buNone/>
            </a:pPr>
            <a:r>
              <a:t/>
            </a:r>
            <a:endParaRPr b="1"/>
          </a:p>
        </p:txBody>
      </p:sp>
      <p:sp>
        <p:nvSpPr>
          <p:cNvPr id="825" name="Google Shape;825;p57"/>
          <p:cNvSpPr txBox="1"/>
          <p:nvPr>
            <p:ph idx="1" type="body"/>
          </p:nvPr>
        </p:nvSpPr>
        <p:spPr>
          <a:xfrm>
            <a:off x="4509907" y="86956"/>
            <a:ext cx="6502301" cy="1276537"/>
          </a:xfrm>
          <a:prstGeom prst="rect">
            <a:avLst/>
          </a:prstGeom>
          <a:noFill/>
          <a:ln>
            <a:noFill/>
          </a:ln>
        </p:spPr>
        <p:txBody>
          <a:bodyPr anchorCtr="0" anchor="t" bIns="45700" lIns="91425" spcFirstLastPara="1" rIns="91425" wrap="square" tIns="45700">
            <a:normAutofit/>
          </a:bodyPr>
          <a:lstStyle/>
          <a:p>
            <a:pPr indent="-742950" lvl="0" marL="742950" rtl="0" algn="l">
              <a:lnSpc>
                <a:spcPct val="90000"/>
              </a:lnSpc>
              <a:spcBef>
                <a:spcPts val="0"/>
              </a:spcBef>
              <a:spcAft>
                <a:spcPts val="0"/>
              </a:spcAft>
              <a:buClr>
                <a:schemeClr val="lt1"/>
              </a:buClr>
              <a:buSzPts val="4400"/>
              <a:buFont typeface="Calibri"/>
              <a:buAutoNum type="arabicPeriod" startAt="5"/>
            </a:pPr>
            <a:r>
              <a:rPr b="1" lang="en-IE" sz="4400"/>
              <a:t>Testi</a:t>
            </a:r>
            <a:endParaRPr/>
          </a:p>
          <a:p>
            <a:pPr indent="0" lvl="0" marL="0" rtl="0" algn="l">
              <a:lnSpc>
                <a:spcPct val="90000"/>
              </a:lnSpc>
              <a:spcBef>
                <a:spcPts val="1000"/>
              </a:spcBef>
              <a:spcAft>
                <a:spcPts val="0"/>
              </a:spcAft>
              <a:buClr>
                <a:schemeClr val="lt1"/>
              </a:buClr>
              <a:buSzPts val="3200"/>
              <a:buNone/>
            </a:pPr>
            <a:r>
              <a:rPr b="1" lang="en-IE" sz="3200"/>
              <a:t>Paperi prototyyppi</a:t>
            </a:r>
            <a:endParaRPr/>
          </a:p>
        </p:txBody>
      </p:sp>
      <p:sp>
        <p:nvSpPr>
          <p:cNvPr id="826" name="Google Shape;826;p57"/>
          <p:cNvSpPr txBox="1"/>
          <p:nvPr/>
        </p:nvSpPr>
        <p:spPr>
          <a:xfrm>
            <a:off x="450941" y="4582633"/>
            <a:ext cx="3725862"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E" sz="2800">
                <a:solidFill>
                  <a:schemeClr val="lt1"/>
                </a:solidFill>
                <a:latin typeface="Calibri"/>
                <a:ea typeface="Calibri"/>
                <a:cs typeface="Calibri"/>
                <a:sym typeface="Calibri"/>
              </a:rPr>
              <a:t>Full </a:t>
            </a:r>
            <a:r>
              <a:rPr b="1" lang="en-IE" sz="2800" u="sng">
                <a:solidFill>
                  <a:schemeClr val="lt1"/>
                </a:solidFill>
                <a:latin typeface="Calibri"/>
                <a:ea typeface="Calibri"/>
                <a:cs typeface="Calibri"/>
                <a:sym typeface="Calibri"/>
                <a:hlinkClick r:id="rId3">
                  <a:extLst>
                    <a:ext uri="{A12FA001-AC4F-418D-AE19-62706E023703}">
                      <ahyp:hlinkClr val="tx"/>
                    </a:ext>
                  </a:extLst>
                </a:hlinkClick>
              </a:rPr>
              <a:t>Resource </a:t>
            </a:r>
            <a:r>
              <a:rPr b="1" lang="en-IE" sz="2800">
                <a:solidFill>
                  <a:schemeClr val="lt1"/>
                </a:solidFill>
                <a:latin typeface="Calibri"/>
                <a:ea typeface="Calibri"/>
                <a:cs typeface="Calibri"/>
                <a:sym typeface="Calibri"/>
              </a:rPr>
              <a:t>to Paper Prototyping</a:t>
            </a:r>
            <a:endParaRPr/>
          </a:p>
        </p:txBody>
      </p:sp>
      <p:pic>
        <p:nvPicPr>
          <p:cNvPr descr="A person writing on a piece of paper&#10;&#10;Description automatically generated with medium confidence" id="827" name="Google Shape;827;p57"/>
          <p:cNvPicPr preferRelativeResize="0"/>
          <p:nvPr>
            <p:ph idx="2" type="pic"/>
          </p:nvPr>
        </p:nvPicPr>
        <p:blipFill rotWithShape="1">
          <a:blip r:embed="rId4">
            <a:alphaModFix/>
          </a:blip>
          <a:srcRect b="0" l="20496" r="20496" t="0"/>
          <a:stretch/>
        </p:blipFill>
        <p:spPr>
          <a:xfrm>
            <a:off x="450941" y="0"/>
            <a:ext cx="3725862" cy="4208463"/>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sp>
        <p:nvSpPr>
          <p:cNvPr id="832" name="Google Shape;832;p58"/>
          <p:cNvSpPr txBox="1"/>
          <p:nvPr>
            <p:ph idx="2" type="body"/>
          </p:nvPr>
        </p:nvSpPr>
        <p:spPr>
          <a:xfrm>
            <a:off x="209668" y="297040"/>
            <a:ext cx="5755197" cy="122166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A6377D"/>
              </a:buClr>
              <a:buSzPts val="3600"/>
              <a:buNone/>
            </a:pPr>
            <a:r>
              <a:rPr lang="en-IE">
                <a:solidFill>
                  <a:srgbClr val="A6377D"/>
                </a:solidFill>
                <a:latin typeface="Corben"/>
                <a:ea typeface="Corben"/>
                <a:cs typeface="Corben"/>
                <a:sym typeface="Corben"/>
              </a:rPr>
              <a:t>ESIMERKKI</a:t>
            </a:r>
            <a:r>
              <a:rPr lang="en-IE" sz="3600">
                <a:solidFill>
                  <a:srgbClr val="A6377D"/>
                </a:solidFill>
                <a:latin typeface="Corben"/>
                <a:ea typeface="Corben"/>
                <a:cs typeface="Corben"/>
                <a:sym typeface="Corben"/>
              </a:rPr>
              <a:t> YDSI </a:t>
            </a:r>
            <a:r>
              <a:rPr b="1" i="0" lang="en-IE" u="sng">
                <a:solidFill>
                  <a:srgbClr val="A6377D"/>
                </a:solidFill>
                <a:hlinkClick r:id="rId3">
                  <a:extLst>
                    <a:ext uri="{A12FA001-AC4F-418D-AE19-62706E023703}">
                      <ahyp:hlinkClr val="tx"/>
                    </a:ext>
                  </a:extLst>
                </a:hlinkClick>
              </a:rPr>
              <a:t>Touchpoints</a:t>
            </a:r>
            <a:endParaRPr b="1" i="0">
              <a:solidFill>
                <a:srgbClr val="A6377D"/>
              </a:solidFill>
            </a:endParaRPr>
          </a:p>
          <a:p>
            <a:pPr indent="0" lvl="0" marL="0" rtl="0" algn="l">
              <a:lnSpc>
                <a:spcPct val="90000"/>
              </a:lnSpc>
              <a:spcBef>
                <a:spcPts val="0"/>
              </a:spcBef>
              <a:spcAft>
                <a:spcPts val="0"/>
              </a:spcAft>
              <a:buClr>
                <a:srgbClr val="3F3F3F"/>
              </a:buClr>
              <a:buSzPts val="2400"/>
              <a:buNone/>
            </a:pPr>
            <a:r>
              <a:rPr lang="en-IE" sz="2400">
                <a:solidFill>
                  <a:srgbClr val="3F3F3F"/>
                </a:solidFill>
              </a:rPr>
              <a:t>Fabienne Colling, Luxembourg</a:t>
            </a:r>
            <a:endParaRPr/>
          </a:p>
          <a:p>
            <a:pPr indent="0" lvl="0" marL="0" rtl="0" algn="l">
              <a:lnSpc>
                <a:spcPct val="90000"/>
              </a:lnSpc>
              <a:spcBef>
                <a:spcPts val="0"/>
              </a:spcBef>
              <a:spcAft>
                <a:spcPts val="0"/>
              </a:spcAft>
              <a:buClr>
                <a:srgbClr val="009FD8"/>
              </a:buClr>
              <a:buSzPts val="2400"/>
              <a:buNone/>
            </a:pPr>
            <a:r>
              <a:rPr b="1" lang="en-IE" sz="2400">
                <a:solidFill>
                  <a:srgbClr val="009FD8"/>
                </a:solidFill>
              </a:rPr>
              <a:t>NGO </a:t>
            </a:r>
            <a:r>
              <a:rPr b="1" lang="en-IE" sz="2400">
                <a:solidFill>
                  <a:srgbClr val="009FD8"/>
                </a:solidFill>
              </a:rPr>
              <a:t>auttaa Luxemburgin pakolaisia pääsemään työelämään.</a:t>
            </a:r>
            <a:endParaRPr/>
          </a:p>
        </p:txBody>
      </p:sp>
      <p:sp>
        <p:nvSpPr>
          <p:cNvPr id="833" name="Google Shape;833;p58"/>
          <p:cNvSpPr txBox="1"/>
          <p:nvPr>
            <p:ph idx="3" type="body"/>
          </p:nvPr>
        </p:nvSpPr>
        <p:spPr>
          <a:xfrm>
            <a:off x="10268412" y="5364443"/>
            <a:ext cx="785400" cy="105690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r">
              <a:lnSpc>
                <a:spcPct val="90000"/>
              </a:lnSpc>
              <a:spcBef>
                <a:spcPts val="0"/>
              </a:spcBef>
              <a:spcAft>
                <a:spcPts val="0"/>
              </a:spcAft>
              <a:buClr>
                <a:schemeClr val="lt1"/>
              </a:buClr>
              <a:buSzPct val="100000"/>
              <a:buNone/>
            </a:pPr>
            <a:r>
              <a:t/>
            </a:r>
            <a:endParaRPr/>
          </a:p>
        </p:txBody>
      </p:sp>
      <p:sp>
        <p:nvSpPr>
          <p:cNvPr id="834" name="Google Shape;834;p58"/>
          <p:cNvSpPr txBox="1"/>
          <p:nvPr>
            <p:ph idx="4" type="body"/>
          </p:nvPr>
        </p:nvSpPr>
        <p:spPr>
          <a:xfrm>
            <a:off x="6652010" y="913210"/>
            <a:ext cx="4025700" cy="37158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2400"/>
              <a:buNone/>
            </a:pPr>
            <a:r>
              <a:rPr i="0" lang="en-IE" sz="2400"/>
              <a:t>Touchpoints </a:t>
            </a:r>
            <a:r>
              <a:rPr i="0" lang="en-IE" sz="2400"/>
              <a:t>auttaa pakolaisina Luxemburgiin tulleita oppimaan oman yrityksen perustamisen perusteita. Opastaa heitä hallinnollisessa työssä, kouluttaa heitä ja lopulta ottaa yhteyttä potentiaaliseen työnantajaan.</a:t>
            </a:r>
            <a:endParaRPr/>
          </a:p>
          <a:p>
            <a:pPr indent="0" lvl="0" marL="0" rtl="0" algn="ctr">
              <a:lnSpc>
                <a:spcPct val="90000"/>
              </a:lnSpc>
              <a:spcBef>
                <a:spcPts val="0"/>
              </a:spcBef>
              <a:spcAft>
                <a:spcPts val="0"/>
              </a:spcAft>
              <a:buClr>
                <a:schemeClr val="lt1"/>
              </a:buClr>
              <a:buSzPts val="2400"/>
              <a:buNone/>
            </a:pPr>
            <a:r>
              <a:t/>
            </a:r>
            <a:endParaRPr sz="2400"/>
          </a:p>
        </p:txBody>
      </p:sp>
      <p:sp>
        <p:nvSpPr>
          <p:cNvPr id="835" name="Google Shape;835;p58"/>
          <p:cNvSpPr txBox="1"/>
          <p:nvPr>
            <p:ph idx="5" type="body"/>
          </p:nvPr>
        </p:nvSpPr>
        <p:spPr>
          <a:xfrm>
            <a:off x="4789359" y="5364447"/>
            <a:ext cx="2613300" cy="12216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lt1"/>
              </a:buClr>
              <a:buSzPct val="100000"/>
              <a:buNone/>
            </a:pPr>
            <a:r>
              <a:t/>
            </a:r>
            <a:endParaRPr/>
          </a:p>
        </p:txBody>
      </p:sp>
      <p:pic>
        <p:nvPicPr>
          <p:cNvPr descr="A person smiling for the camera&#10;&#10;Description automatically generated with medium confidence" id="836" name="Google Shape;836;p58"/>
          <p:cNvPicPr preferRelativeResize="0"/>
          <p:nvPr/>
        </p:nvPicPr>
        <p:blipFill rotWithShape="1">
          <a:blip r:embed="rId4">
            <a:alphaModFix/>
          </a:blip>
          <a:srcRect b="0" l="0" r="0" t="0"/>
          <a:stretch/>
        </p:blipFill>
        <p:spPr>
          <a:xfrm>
            <a:off x="982566" y="2538626"/>
            <a:ext cx="3738289" cy="3783948"/>
          </a:xfrm>
          <a:prstGeom prst="teardrop">
            <a:avLst>
              <a:gd fmla="val 100000" name="adj"/>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p59"/>
          <p:cNvSpPr txBox="1"/>
          <p:nvPr>
            <p:ph idx="1" type="body"/>
          </p:nvPr>
        </p:nvSpPr>
        <p:spPr>
          <a:xfrm>
            <a:off x="3758623" y="459275"/>
            <a:ext cx="7766627" cy="520651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389DAE"/>
              </a:buClr>
              <a:buSzPts val="2400"/>
              <a:buNone/>
            </a:pPr>
            <a:r>
              <a:rPr b="1" lang="en-IE">
                <a:solidFill>
                  <a:srgbClr val="389DAE"/>
                </a:solidFill>
              </a:rPr>
              <a:t>Q1</a:t>
            </a:r>
            <a:r>
              <a:rPr b="1" i="1" lang="en-IE">
                <a:solidFill>
                  <a:srgbClr val="389DAE"/>
                </a:solidFill>
              </a:rPr>
              <a:t> </a:t>
            </a:r>
            <a:r>
              <a:rPr i="1" lang="en-IE">
                <a:solidFill>
                  <a:srgbClr val="E48E02"/>
                </a:solidFill>
              </a:rPr>
              <a:t>Kuinka tunnet käyttäjäsi?</a:t>
            </a:r>
            <a:endParaRPr/>
          </a:p>
          <a:p>
            <a:pPr indent="0" lvl="0" marL="0" rtl="0" algn="l">
              <a:lnSpc>
                <a:spcPct val="100000"/>
              </a:lnSpc>
              <a:spcBef>
                <a:spcPts val="0"/>
              </a:spcBef>
              <a:spcAft>
                <a:spcPts val="0"/>
              </a:spcAft>
              <a:buClr>
                <a:schemeClr val="dk1"/>
              </a:buClr>
              <a:buSzPts val="2400"/>
              <a:buNone/>
            </a:pPr>
            <a:r>
              <a:t/>
            </a:r>
            <a:endParaRPr i="1">
              <a:solidFill>
                <a:srgbClr val="E48E02"/>
              </a:solidFill>
            </a:endParaRPr>
          </a:p>
          <a:p>
            <a:pPr indent="0" lvl="0" marL="0" rtl="0" algn="l">
              <a:lnSpc>
                <a:spcPct val="100000"/>
              </a:lnSpc>
              <a:spcBef>
                <a:spcPts val="0"/>
              </a:spcBef>
              <a:spcAft>
                <a:spcPts val="0"/>
              </a:spcAft>
              <a:buClr>
                <a:srgbClr val="666666"/>
              </a:buClr>
              <a:buSzPts val="2400"/>
              <a:buNone/>
            </a:pPr>
            <a:r>
              <a:rPr lang="en-IE">
                <a:solidFill>
                  <a:srgbClr val="666666"/>
                </a:solidFill>
              </a:rPr>
              <a:t>Mielestäni ollaksesi yrittäjä sinun on työskenneltävä käyttäjien kanssa; he ovat loppujen lopuksi ihmisiä, jotka tarvitsevat palvelua, saavat sen ja toivottavasti maksavat siitä millä tahansa tavalla. Sen ei tarvitse olla sama henkilö. Minulle tämä on yrittäjyysmallin ja idean suunnittelun ja kehittämisen ydin. Jos et toimita mitään käyttäjillesi, ei siitä makseta. Voit lisätä sosiaalisen vaikutuksen kerroksen huolehtimalla siitä, ketä ovat työntekijät, ketä palvelet, kuinka palvelet, ratkaiset ongelmat jne.</a:t>
            </a:r>
            <a:r>
              <a:rPr lang="en-IE">
                <a:solidFill>
                  <a:srgbClr val="666666"/>
                </a:solidFill>
              </a:rPr>
              <a:t> </a:t>
            </a:r>
            <a:endParaRPr/>
          </a:p>
        </p:txBody>
      </p:sp>
      <p:sp>
        <p:nvSpPr>
          <p:cNvPr id="842" name="Google Shape;842;p59"/>
          <p:cNvSpPr txBox="1"/>
          <p:nvPr>
            <p:ph idx="2" type="body"/>
          </p:nvPr>
        </p:nvSpPr>
        <p:spPr>
          <a:xfrm>
            <a:off x="484428" y="142875"/>
            <a:ext cx="2852539" cy="6286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3F3F3F"/>
              </a:buClr>
              <a:buSzPts val="3600"/>
              <a:buNone/>
            </a:pPr>
            <a:r>
              <a:rPr b="1" lang="en-IE">
                <a:solidFill>
                  <a:srgbClr val="3F3F3F"/>
                </a:solidFill>
              </a:rPr>
              <a:t>YDSIN</a:t>
            </a:r>
            <a:endParaRPr b="1">
              <a:solidFill>
                <a:srgbClr val="3F3F3F"/>
              </a:solidFill>
            </a:endParaRPr>
          </a:p>
          <a:p>
            <a:pPr indent="0" lvl="0" marL="0" rtl="0" algn="l">
              <a:lnSpc>
                <a:spcPct val="90000"/>
              </a:lnSpc>
              <a:spcBef>
                <a:spcPts val="0"/>
              </a:spcBef>
              <a:spcAft>
                <a:spcPts val="0"/>
              </a:spcAft>
              <a:buClr>
                <a:srgbClr val="3F3F3F"/>
              </a:buClr>
              <a:buSzPts val="3600"/>
              <a:buNone/>
            </a:pPr>
            <a:r>
              <a:rPr b="1" lang="en-IE">
                <a:solidFill>
                  <a:srgbClr val="3F3F3F"/>
                </a:solidFill>
              </a:rPr>
              <a:t>HAASTATTELU</a:t>
            </a:r>
            <a:endParaRPr b="1">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0"/>
              </a:spcBef>
              <a:spcAft>
                <a:spcPts val="0"/>
              </a:spcAft>
              <a:buClr>
                <a:schemeClr val="lt1"/>
              </a:buClr>
              <a:buSzPts val="2800"/>
              <a:buNone/>
            </a:pPr>
            <a:r>
              <a:t/>
            </a:r>
            <a:endParaRPr sz="2800">
              <a:solidFill>
                <a:srgbClr val="3F3F3F"/>
              </a:solidFill>
            </a:endParaRPr>
          </a:p>
          <a:p>
            <a:pPr indent="0" lvl="0" marL="0" rtl="0" algn="l">
              <a:lnSpc>
                <a:spcPct val="90000"/>
              </a:lnSpc>
              <a:spcBef>
                <a:spcPts val="0"/>
              </a:spcBef>
              <a:spcAft>
                <a:spcPts val="0"/>
              </a:spcAft>
              <a:buClr>
                <a:schemeClr val="lt1"/>
              </a:buClr>
              <a:buSzPts val="2800"/>
              <a:buNone/>
            </a:pPr>
            <a:r>
              <a:t/>
            </a:r>
            <a:endParaRPr sz="2800">
              <a:solidFill>
                <a:srgbClr val="3F3F3F"/>
              </a:solidFill>
            </a:endParaRPr>
          </a:p>
          <a:p>
            <a:pPr indent="0" lvl="0" marL="0" rtl="0" algn="l">
              <a:lnSpc>
                <a:spcPct val="90000"/>
              </a:lnSpc>
              <a:spcBef>
                <a:spcPts val="0"/>
              </a:spcBef>
              <a:spcAft>
                <a:spcPts val="0"/>
              </a:spcAft>
              <a:buClr>
                <a:schemeClr val="lt1"/>
              </a:buClr>
              <a:buSzPts val="2400"/>
              <a:buNone/>
            </a:pPr>
            <a:r>
              <a:rPr b="1" lang="en-IE" sz="2400" u="sng">
                <a:solidFill>
                  <a:schemeClr val="hlink"/>
                </a:solidFill>
                <a:hlinkClick r:id="rId3"/>
              </a:rPr>
              <a:t>Full Interview</a:t>
            </a:r>
            <a:endParaRPr b="1" sz="2400"/>
          </a:p>
        </p:txBody>
      </p:sp>
      <p:pic>
        <p:nvPicPr>
          <p:cNvPr descr="A person smiling for the camera&#10;&#10;Description automatically generated with medium confidence" id="843" name="Google Shape;843;p59"/>
          <p:cNvPicPr preferRelativeResize="0"/>
          <p:nvPr/>
        </p:nvPicPr>
        <p:blipFill rotWithShape="1">
          <a:blip r:embed="rId4">
            <a:alphaModFix/>
          </a:blip>
          <a:srcRect b="0" l="0" r="0" t="0"/>
          <a:stretch/>
        </p:blipFill>
        <p:spPr>
          <a:xfrm>
            <a:off x="376511" y="2379137"/>
            <a:ext cx="2706932" cy="2739994"/>
          </a:xfrm>
          <a:prstGeom prst="teardrop">
            <a:avLst>
              <a:gd fmla="val 100000" name="adj"/>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6"/>
          <p:cNvSpPr txBox="1"/>
          <p:nvPr>
            <p:ph idx="1" type="body"/>
          </p:nvPr>
        </p:nvSpPr>
        <p:spPr>
          <a:xfrm>
            <a:off x="6926354" y="697117"/>
            <a:ext cx="4866430" cy="193662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9FD8"/>
              </a:buClr>
              <a:buSzPts val="3600"/>
              <a:buNone/>
            </a:pPr>
            <a:r>
              <a:rPr b="1" lang="en-IE">
                <a:solidFill>
                  <a:srgbClr val="009FD8"/>
                </a:solidFill>
              </a:rPr>
              <a:t>Kuinka projektisi hyötyy Design- ajattelun tekniikoiden käytöstä?</a:t>
            </a:r>
            <a:endParaRPr/>
          </a:p>
        </p:txBody>
      </p:sp>
      <p:sp>
        <p:nvSpPr>
          <p:cNvPr id="437" name="Google Shape;437;p6"/>
          <p:cNvSpPr txBox="1"/>
          <p:nvPr>
            <p:ph idx="2" type="body"/>
          </p:nvPr>
        </p:nvSpPr>
        <p:spPr>
          <a:xfrm>
            <a:off x="6096001" y="2765547"/>
            <a:ext cx="5696784" cy="2592420"/>
          </a:xfrm>
          <a:prstGeom prst="rect">
            <a:avLst/>
          </a:prstGeom>
          <a:noFill/>
          <a:ln>
            <a:noFill/>
          </a:ln>
        </p:spPr>
        <p:txBody>
          <a:bodyPr anchorCtr="0" anchor="t" bIns="45700" lIns="91425" spcFirstLastPara="1" rIns="91425" wrap="square" tIns="45700">
            <a:noAutofit/>
          </a:bodyPr>
          <a:lstStyle/>
          <a:p>
            <a:pPr indent="0" lvl="0" marL="0" rtl="0" algn="r">
              <a:lnSpc>
                <a:spcPct val="90000"/>
              </a:lnSpc>
              <a:spcBef>
                <a:spcPts val="0"/>
              </a:spcBef>
              <a:spcAft>
                <a:spcPts val="0"/>
              </a:spcAft>
              <a:buClr>
                <a:srgbClr val="3F3F3F"/>
              </a:buClr>
              <a:buSzPts val="2400"/>
              <a:buNone/>
            </a:pPr>
            <a:r>
              <a:rPr b="1" lang="en-IE">
                <a:solidFill>
                  <a:srgbClr val="3F3F3F"/>
                </a:solidFill>
                <a:latin typeface="Calibri"/>
                <a:ea typeface="Calibri"/>
                <a:cs typeface="Calibri"/>
                <a:sym typeface="Calibri"/>
              </a:rPr>
              <a:t>. </a:t>
            </a:r>
            <a:endParaRPr/>
          </a:p>
          <a:p>
            <a:pPr indent="0" lvl="0" marL="0" rtl="0" algn="l">
              <a:lnSpc>
                <a:spcPct val="90000"/>
              </a:lnSpc>
              <a:spcBef>
                <a:spcPts val="1200"/>
              </a:spcBef>
              <a:spcAft>
                <a:spcPts val="0"/>
              </a:spcAft>
              <a:buClr>
                <a:srgbClr val="3F3F3F"/>
              </a:buClr>
              <a:buSzPts val="2400"/>
              <a:buNone/>
            </a:pPr>
            <a:r>
              <a:rPr lang="en-IE">
                <a:solidFill>
                  <a:srgbClr val="3F3F3F"/>
                </a:solidFill>
              </a:rPr>
              <a:t>Design-ajattelu on täydellinen sosiaalisen innovaatioidean kehittämiseen, koska se antaa mahdollisuuden saavuttaa tehokkaita ratkaisuja. Se auttaa erityisesti sosiaalisia yrittäjiä olemaan innovatiivisempia, kykyä erottua, tuomaan innovaationsa markkinoille nopeammin.</a:t>
            </a:r>
            <a:endParaRPr>
              <a:solidFill>
                <a:srgbClr val="3F3F3F"/>
              </a:solidFill>
              <a:latin typeface="Calibri"/>
              <a:ea typeface="Calibri"/>
              <a:cs typeface="Calibri"/>
              <a:sym typeface="Calibri"/>
            </a:endParaRPr>
          </a:p>
          <a:p>
            <a:pPr indent="0" lvl="0" marL="0" rtl="0" algn="r">
              <a:lnSpc>
                <a:spcPct val="90000"/>
              </a:lnSpc>
              <a:spcBef>
                <a:spcPts val="1600"/>
              </a:spcBef>
              <a:spcAft>
                <a:spcPts val="0"/>
              </a:spcAft>
              <a:buClr>
                <a:schemeClr val="dk1"/>
              </a:buClr>
              <a:buSzPts val="2400"/>
              <a:buNone/>
            </a:pPr>
            <a:r>
              <a:t/>
            </a:r>
            <a:endParaRPr>
              <a:solidFill>
                <a:srgbClr val="3F3F3F"/>
              </a:solidFill>
            </a:endParaRPr>
          </a:p>
        </p:txBody>
      </p:sp>
      <p:pic>
        <p:nvPicPr>
          <p:cNvPr descr="A picture containing text, businesscard&#10;&#10;Description automatically generated" id="438" name="Google Shape;438;p6"/>
          <p:cNvPicPr preferRelativeResize="0"/>
          <p:nvPr>
            <p:ph idx="3" type="pic"/>
          </p:nvPr>
        </p:nvPicPr>
        <p:blipFill rotWithShape="1">
          <a:blip r:embed="rId3">
            <a:alphaModFix/>
          </a:blip>
          <a:srcRect b="0" l="24587" r="24588" t="0"/>
          <a:stretch/>
        </p:blipFill>
        <p:spPr>
          <a:xfrm>
            <a:off x="1631950" y="407988"/>
            <a:ext cx="4051300" cy="597852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sp>
        <p:nvSpPr>
          <p:cNvPr id="848" name="Google Shape;848;p60"/>
          <p:cNvSpPr txBox="1"/>
          <p:nvPr>
            <p:ph idx="1" type="body"/>
          </p:nvPr>
        </p:nvSpPr>
        <p:spPr>
          <a:xfrm>
            <a:off x="400753" y="1233853"/>
            <a:ext cx="10985400" cy="2644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F3F3F"/>
              </a:buClr>
              <a:buSzPts val="2400"/>
              <a:buNone/>
            </a:pPr>
            <a:r>
              <a:rPr b="0" i="0" lang="en-IE">
                <a:solidFill>
                  <a:srgbClr val="3F3F3F"/>
                </a:solidFill>
              </a:rPr>
              <a:t>Design</a:t>
            </a:r>
            <a:r>
              <a:rPr lang="en-IE">
                <a:solidFill>
                  <a:srgbClr val="3F3F3F"/>
                </a:solidFill>
              </a:rPr>
              <a:t>- ajattelu ei pidä nähdä kiinteänä tai joustamattomana lähestymistapana suunnitteluun; eri vaiheet osoittivat sinulle erilaisia aktiviteetteja, joita tyypillisesti kokeillaan. Parhaan ja informatiivisimman tiedon saamiseksi projektiasi varten nämä vaiheet voidaan vaihtaa, suorittaa yhdessä ja toistaa useita kertoja parhaan ratkaisun ja idean saavuttamiseksi. Tärkeintä on auttaa sinua nollaamaan parhaat mahdolliset ratkaisut.</a:t>
            </a:r>
            <a:endParaRPr/>
          </a:p>
          <a:p>
            <a:pPr indent="0" lvl="0" marL="0" rtl="0" algn="l">
              <a:lnSpc>
                <a:spcPct val="90000"/>
              </a:lnSpc>
              <a:spcBef>
                <a:spcPts val="1000"/>
              </a:spcBef>
              <a:spcAft>
                <a:spcPts val="0"/>
              </a:spcAft>
              <a:buClr>
                <a:srgbClr val="3F3F3F"/>
              </a:buClr>
              <a:buSzPts val="2400"/>
              <a:buNone/>
            </a:pPr>
            <a:r>
              <a:rPr lang="en-IE">
                <a:solidFill>
                  <a:srgbClr val="3F3F3F"/>
                </a:solidFill>
              </a:rPr>
              <a:t>Tärkeää on myös se, että saat mahdollisimman paljon tietoa ja ymmärrystä käyttäjiltä alusta alkaen ja koko suunnitteluvaiheen ajan saadaksesi parhaan tiedon ja palautteen. Tämä tarkoittaa, että voit määritellä ongelmaasi paremmin heidän panoksella eikä oletusten perusteella.</a:t>
            </a:r>
            <a:endParaRPr/>
          </a:p>
          <a:p>
            <a:pPr indent="0" lvl="0" marL="0" rtl="0" algn="l">
              <a:lnSpc>
                <a:spcPct val="90000"/>
              </a:lnSpc>
              <a:spcBef>
                <a:spcPts val="1000"/>
              </a:spcBef>
              <a:spcAft>
                <a:spcPts val="0"/>
              </a:spcAft>
              <a:buClr>
                <a:srgbClr val="3F3F3F"/>
              </a:buClr>
              <a:buSzPts val="2400"/>
              <a:buNone/>
            </a:pPr>
            <a:r>
              <a:rPr lang="en-IE">
                <a:solidFill>
                  <a:srgbClr val="3F3F3F"/>
                </a:solidFill>
              </a:rPr>
              <a:t>Design- a</a:t>
            </a:r>
            <a:r>
              <a:rPr lang="en-IE">
                <a:solidFill>
                  <a:srgbClr val="3F3F3F"/>
                </a:solidFill>
              </a:rPr>
              <a:t>jattelu luo loputtoman muotoilusilmukan, joka auttaa sinua kehittämään parhaat mahdolliset ratkaisut, tunnistamaan käyttäjät ja heidän tarpeensa sekä auttaa sinua kehittämään innovatiivisia sosiaalisen innovaation ratkaisuja heidän kohtaamiinsa ongelmiin ...</a:t>
            </a:r>
            <a:endParaRPr/>
          </a:p>
        </p:txBody>
      </p:sp>
      <p:sp>
        <p:nvSpPr>
          <p:cNvPr id="849" name="Google Shape;849;p60"/>
          <p:cNvSpPr txBox="1"/>
          <p:nvPr>
            <p:ph idx="2" type="body"/>
          </p:nvPr>
        </p:nvSpPr>
        <p:spPr>
          <a:xfrm>
            <a:off x="400753" y="240556"/>
            <a:ext cx="7115400" cy="993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3F3F3F"/>
              </a:buClr>
              <a:buSzPts val="3600"/>
              <a:buNone/>
            </a:pPr>
            <a:r>
              <a:rPr b="1" lang="en-IE">
                <a:solidFill>
                  <a:srgbClr val="3F3F3F"/>
                </a:solidFill>
              </a:rPr>
              <a:t>Design- </a:t>
            </a:r>
            <a:r>
              <a:rPr b="1" lang="en-IE">
                <a:solidFill>
                  <a:srgbClr val="3F3F3F"/>
                </a:solidFill>
              </a:rPr>
              <a:t>ajattelu parhaimmillaan…</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sp>
        <p:nvSpPr>
          <p:cNvPr id="854" name="Google Shape;854;p61"/>
          <p:cNvSpPr txBox="1"/>
          <p:nvPr>
            <p:ph idx="1" type="body"/>
          </p:nvPr>
        </p:nvSpPr>
        <p:spPr>
          <a:xfrm>
            <a:off x="1113477" y="394119"/>
            <a:ext cx="5676300" cy="1311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D2A59"/>
              </a:buClr>
              <a:buSzPts val="7000"/>
              <a:buNone/>
            </a:pPr>
            <a:r>
              <a:rPr lang="en-IE">
                <a:solidFill>
                  <a:srgbClr val="ED2A59"/>
                </a:solidFill>
              </a:rPr>
              <a:t>Seuraava moduuli</a:t>
            </a:r>
            <a:r>
              <a:rPr lang="en-IE">
                <a:solidFill>
                  <a:srgbClr val="ED2A59"/>
                </a:solidFill>
              </a:rPr>
              <a:t> 4 </a:t>
            </a:r>
            <a:endParaRPr/>
          </a:p>
        </p:txBody>
      </p:sp>
      <p:sp>
        <p:nvSpPr>
          <p:cNvPr id="855" name="Google Shape;855;p61"/>
          <p:cNvSpPr txBox="1"/>
          <p:nvPr>
            <p:ph idx="2" type="body"/>
          </p:nvPr>
        </p:nvSpPr>
        <p:spPr>
          <a:xfrm>
            <a:off x="2574436" y="2446368"/>
            <a:ext cx="7846104" cy="1311087"/>
          </a:xfrm>
          <a:prstGeom prst="rect">
            <a:avLst/>
          </a:prstGeom>
          <a:noFill/>
          <a:ln>
            <a:noFill/>
          </a:ln>
        </p:spPr>
        <p:txBody>
          <a:bodyPr anchorCtr="0" anchor="t" bIns="45700" lIns="91425" spcFirstLastPara="1" rIns="91425" wrap="square" tIns="45700">
            <a:noAutofit/>
          </a:bodyPr>
          <a:lstStyle/>
          <a:p>
            <a:pPr indent="0" lvl="0" marL="0" rtl="0" algn="l">
              <a:lnSpc>
                <a:spcPct val="105000"/>
              </a:lnSpc>
              <a:spcBef>
                <a:spcPts val="0"/>
              </a:spcBef>
              <a:spcAft>
                <a:spcPts val="0"/>
              </a:spcAft>
              <a:buClr>
                <a:srgbClr val="262626"/>
              </a:buClr>
              <a:buSzPts val="2800"/>
              <a:buNone/>
            </a:pPr>
            <a:r>
              <a:rPr b="1" i="0" lang="en-IE" sz="2800">
                <a:solidFill>
                  <a:srgbClr val="262626"/>
                </a:solidFill>
                <a:latin typeface="Century Gothic"/>
                <a:ea typeface="Century Gothic"/>
                <a:cs typeface="Century Gothic"/>
                <a:sym typeface="Century Gothic"/>
              </a:rPr>
              <a:t>Kuinka perustaa digitaalinen sosiaalinen innovaatioprojekti tai yritys</a:t>
            </a:r>
            <a:endParaRPr b="1" i="0" sz="2800">
              <a:latin typeface="Calibri"/>
              <a:ea typeface="Calibri"/>
              <a:cs typeface="Calibri"/>
              <a:sym typeface="Calibri"/>
            </a:endParaRPr>
          </a:p>
          <a:p>
            <a:pPr indent="0" lvl="0" marL="0" rtl="0" algn="l">
              <a:lnSpc>
                <a:spcPct val="90000"/>
              </a:lnSpc>
              <a:spcBef>
                <a:spcPts val="1000"/>
              </a:spcBef>
              <a:spcAft>
                <a:spcPts val="0"/>
              </a:spcAft>
              <a:buClr>
                <a:srgbClr val="E63275"/>
              </a:buClr>
              <a:buSzPts val="2800"/>
              <a:buNone/>
            </a:pPr>
            <a:r>
              <a:rPr b="1" i="0" lang="en-IE" sz="2800">
                <a:solidFill>
                  <a:srgbClr val="E63275"/>
                </a:solidFill>
              </a:rPr>
              <a:t>MITÄ TEHDÄ PROJEKTIN AJAMISEKSI ETEENPÄIN</a:t>
            </a:r>
            <a:endParaRPr i="0" sz="2800">
              <a:solidFill>
                <a:srgbClr val="3F3F3F"/>
              </a:solidFill>
            </a:endParaRPr>
          </a:p>
        </p:txBody>
      </p:sp>
      <p:sp>
        <p:nvSpPr>
          <p:cNvPr id="856" name="Google Shape;856;p61"/>
          <p:cNvSpPr txBox="1"/>
          <p:nvPr>
            <p:ph idx="3" type="body"/>
          </p:nvPr>
        </p:nvSpPr>
        <p:spPr>
          <a:xfrm>
            <a:off x="1740511" y="5351676"/>
            <a:ext cx="3658311" cy="33198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000"/>
              <a:buNone/>
            </a:pPr>
            <a:r>
              <a:rPr lang="en-IE"/>
              <a:t>email</a:t>
            </a:r>
            <a:endParaRPr/>
          </a:p>
        </p:txBody>
      </p:sp>
      <p:sp>
        <p:nvSpPr>
          <p:cNvPr id="857" name="Google Shape;857;p61"/>
          <p:cNvSpPr txBox="1"/>
          <p:nvPr>
            <p:ph idx="4" type="body"/>
          </p:nvPr>
        </p:nvSpPr>
        <p:spPr>
          <a:xfrm>
            <a:off x="1690204" y="5935107"/>
            <a:ext cx="3658311" cy="366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000"/>
              <a:buNone/>
            </a:pPr>
            <a:r>
              <a:rPr lang="en-IE"/>
              <a:t>website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7"/>
          <p:cNvSpPr txBox="1"/>
          <p:nvPr>
            <p:ph idx="1" type="body"/>
          </p:nvPr>
        </p:nvSpPr>
        <p:spPr>
          <a:xfrm>
            <a:off x="7567503" y="367287"/>
            <a:ext cx="4175100" cy="697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F619A"/>
              </a:buClr>
              <a:buSzPts val="4000"/>
              <a:buNone/>
            </a:pPr>
            <a:r>
              <a:rPr b="1" lang="en-IE" sz="4000">
                <a:solidFill>
                  <a:srgbClr val="EF619A"/>
                </a:solidFill>
              </a:rPr>
              <a:t>Muistutus</a:t>
            </a:r>
            <a:r>
              <a:rPr b="1" lang="en-IE" sz="4000">
                <a:solidFill>
                  <a:srgbClr val="EF619A"/>
                </a:solidFill>
              </a:rPr>
              <a:t>!!! </a:t>
            </a:r>
            <a:endParaRPr/>
          </a:p>
        </p:txBody>
      </p:sp>
      <p:sp>
        <p:nvSpPr>
          <p:cNvPr id="444" name="Google Shape;444;p7"/>
          <p:cNvSpPr txBox="1"/>
          <p:nvPr>
            <p:ph idx="2" type="body"/>
          </p:nvPr>
        </p:nvSpPr>
        <p:spPr>
          <a:xfrm>
            <a:off x="7449453" y="1314979"/>
            <a:ext cx="3981600" cy="2592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A489"/>
              </a:buClr>
              <a:buSzPts val="3600"/>
              <a:buNone/>
            </a:pPr>
            <a:r>
              <a:rPr b="1" lang="en-IE" sz="3600">
                <a:solidFill>
                  <a:srgbClr val="00A489"/>
                </a:solidFill>
              </a:rPr>
              <a:t>Kuinka digitaalinen sosiaalinen innovaatio voi vaikuttaa tulevaisuuteen ja tuo "hyvää" kaikille mukana oleville!</a:t>
            </a:r>
            <a:endParaRPr/>
          </a:p>
        </p:txBody>
      </p:sp>
      <p:pic>
        <p:nvPicPr>
          <p:cNvPr descr="Graphical user interface, application&#10;&#10;Description automatically generated" id="445" name="Google Shape;445;p7">
            <a:hlinkClick r:id="rId3"/>
          </p:cNvPr>
          <p:cNvPicPr preferRelativeResize="0"/>
          <p:nvPr>
            <p:ph idx="3" type="pic"/>
          </p:nvPr>
        </p:nvPicPr>
        <p:blipFill rotWithShape="1">
          <a:blip r:embed="rId4">
            <a:alphaModFix/>
          </a:blip>
          <a:srcRect b="0" l="2994" r="2994" t="0"/>
          <a:stretch/>
        </p:blipFill>
        <p:spPr>
          <a:xfrm>
            <a:off x="1270861" y="2019300"/>
            <a:ext cx="5331552" cy="3343275"/>
          </a:xfrm>
          <a:prstGeom prst="rect">
            <a:avLst/>
          </a:prstGeom>
          <a:noFill/>
          <a:ln>
            <a:noFill/>
          </a:ln>
        </p:spPr>
      </p:pic>
      <p:sp>
        <p:nvSpPr>
          <p:cNvPr id="446" name="Google Shape;446;p7"/>
          <p:cNvSpPr txBox="1"/>
          <p:nvPr/>
        </p:nvSpPr>
        <p:spPr>
          <a:xfrm>
            <a:off x="7836102" y="5169529"/>
            <a:ext cx="3981451"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E" sz="1800">
                <a:solidFill>
                  <a:srgbClr val="3F3F3F"/>
                </a:solidFill>
                <a:latin typeface="Calibri"/>
                <a:ea typeface="Calibri"/>
                <a:cs typeface="Calibri"/>
                <a:sym typeface="Calibri"/>
              </a:rPr>
              <a:t>Nesta – The Innovation Foundation, UK</a:t>
            </a:r>
            <a:endParaRPr b="1" sz="1800" u="sng">
              <a:solidFill>
                <a:srgbClr val="3F3F3F"/>
              </a:solidFill>
              <a:latin typeface="Calibri"/>
              <a:ea typeface="Calibri"/>
              <a:cs typeface="Calibri"/>
              <a:sym typeface="Calibri"/>
              <a:hlinkClick r:id="rId5">
                <a:extLst>
                  <a:ext uri="{A12FA001-AC4F-418D-AE19-62706E023703}">
                    <ahyp:hlinkClr val="tx"/>
                  </a:ext>
                </a:extLst>
              </a:hlinkClick>
            </a:endParaRPr>
          </a:p>
          <a:p>
            <a:pPr indent="0" lvl="0" marL="0" marR="0" rtl="0" algn="ctr">
              <a:spcBef>
                <a:spcPts val="0"/>
              </a:spcBef>
              <a:spcAft>
                <a:spcPts val="0"/>
              </a:spcAft>
              <a:buNone/>
            </a:pPr>
            <a:r>
              <a:rPr lang="en-IE" sz="1800" u="sng">
                <a:solidFill>
                  <a:srgbClr val="0563C1"/>
                </a:solidFill>
                <a:latin typeface="Calibri"/>
                <a:ea typeface="Calibri"/>
                <a:cs typeface="Calibri"/>
                <a:sym typeface="Calibri"/>
                <a:hlinkClick r:id="rId6">
                  <a:extLst>
                    <a:ext uri="{A12FA001-AC4F-418D-AE19-62706E023703}">
                      <ahyp:hlinkClr val="tx"/>
                    </a:ext>
                  </a:extLst>
                </a:hlinkClick>
              </a:rPr>
              <a:t>https://youtu.be/DSijSS7MKN4</a:t>
            </a:r>
            <a:endParaRPr sz="18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8"/>
          <p:cNvSpPr txBox="1"/>
          <p:nvPr>
            <p:ph idx="1" type="body"/>
          </p:nvPr>
        </p:nvSpPr>
        <p:spPr>
          <a:xfrm>
            <a:off x="6430978" y="248867"/>
            <a:ext cx="5696783" cy="697353"/>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3600"/>
              <a:buNone/>
            </a:pPr>
            <a:r>
              <a:rPr b="1" lang="en-IE"/>
              <a:t>Johdanto </a:t>
            </a:r>
            <a:r>
              <a:rPr b="1" lang="en-IE"/>
              <a:t>Design- ajatteluun</a:t>
            </a:r>
            <a:endParaRPr/>
          </a:p>
          <a:p>
            <a:pPr indent="0" lvl="0" marL="0" rtl="0" algn="ctr">
              <a:lnSpc>
                <a:spcPct val="90000"/>
              </a:lnSpc>
              <a:spcBef>
                <a:spcPts val="1000"/>
              </a:spcBef>
              <a:spcAft>
                <a:spcPts val="0"/>
              </a:spcAft>
              <a:buClr>
                <a:srgbClr val="EF619A"/>
              </a:buClr>
              <a:buSzPts val="3600"/>
              <a:buNone/>
            </a:pPr>
            <a:r>
              <a:rPr b="1" lang="en-IE">
                <a:solidFill>
                  <a:srgbClr val="EF619A"/>
                </a:solidFill>
              </a:rPr>
              <a:t>AJATTELE– KEKSI - INNOVOI</a:t>
            </a:r>
            <a:endParaRPr/>
          </a:p>
        </p:txBody>
      </p:sp>
      <p:sp>
        <p:nvSpPr>
          <p:cNvPr id="452" name="Google Shape;452;p8"/>
          <p:cNvSpPr txBox="1"/>
          <p:nvPr>
            <p:ph idx="3" type="body"/>
          </p:nvPr>
        </p:nvSpPr>
        <p:spPr>
          <a:xfrm>
            <a:off x="6357077" y="1574710"/>
            <a:ext cx="5555700" cy="2592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600"/>
              <a:buNone/>
            </a:pPr>
            <a:r>
              <a:rPr lang="en-IE" sz="2600"/>
              <a:t>Maailmamme muuttuu nyt nopeammin kuin ehkä koskaan ennen, mikä tekee innovaatiokäyrän edellä pysymisestä vieläkin tärkeämpää. Tässä osassa opit, mitä tarvitaan ihmisten tarpeiden, tekniikan mahdollisuuksien ja liiketoiminnan menestymisen vaatimusten integroimiseksi Design- ajatteluun, systemaattiseen keksivään ajatteluun ja strategiaan, joiden avulla voit rakentaa tuotteita ja palveluita, jotka ohjaavat digitaalisen sosiaalisen innovaation liiketoimintaa eteenpäin.</a:t>
            </a:r>
            <a:endParaRPr sz="2600"/>
          </a:p>
          <a:p>
            <a:pPr indent="0" lvl="0" marL="0" rtl="0" algn="ctr">
              <a:lnSpc>
                <a:spcPct val="90000"/>
              </a:lnSpc>
              <a:spcBef>
                <a:spcPts val="1000"/>
              </a:spcBef>
              <a:spcAft>
                <a:spcPts val="0"/>
              </a:spcAft>
              <a:buClr>
                <a:schemeClr val="lt1"/>
              </a:buClr>
              <a:buSzPts val="2400"/>
              <a:buNone/>
            </a:pPr>
            <a:r>
              <a:t/>
            </a:r>
            <a:endParaRPr b="1"/>
          </a:p>
        </p:txBody>
      </p:sp>
      <p:pic>
        <p:nvPicPr>
          <p:cNvPr descr="A group of people sitting at a table looking at a computer&#10;&#10;Description automatically generated with medium confidence" id="453" name="Google Shape;453;p8"/>
          <p:cNvPicPr preferRelativeResize="0"/>
          <p:nvPr>
            <p:ph idx="2" type="pic"/>
          </p:nvPr>
        </p:nvPicPr>
        <p:blipFill rotWithShape="1">
          <a:blip r:embed="rId3">
            <a:alphaModFix/>
          </a:blip>
          <a:srcRect b="0" l="16633" r="16632" t="0"/>
          <a:stretch/>
        </p:blipFill>
        <p:spPr>
          <a:xfrm>
            <a:off x="0" y="1057059"/>
            <a:ext cx="4672100" cy="4672100"/>
          </a:xfrm>
          <a:prstGeom prst="ellipse">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9"/>
          <p:cNvSpPr txBox="1"/>
          <p:nvPr>
            <p:ph idx="1" type="body"/>
          </p:nvPr>
        </p:nvSpPr>
        <p:spPr>
          <a:xfrm>
            <a:off x="7739301" y="1322149"/>
            <a:ext cx="3981452" cy="69735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800"/>
              <a:buNone/>
            </a:pPr>
            <a:r>
              <a:rPr b="1" lang="en-IE" sz="4800"/>
              <a:t>Katso</a:t>
            </a:r>
            <a:r>
              <a:rPr b="1" lang="en-IE" sz="4800"/>
              <a:t>… </a:t>
            </a:r>
            <a:endParaRPr/>
          </a:p>
        </p:txBody>
      </p:sp>
      <p:sp>
        <p:nvSpPr>
          <p:cNvPr id="459" name="Google Shape;459;p9"/>
          <p:cNvSpPr txBox="1"/>
          <p:nvPr>
            <p:ph idx="2" type="body"/>
          </p:nvPr>
        </p:nvSpPr>
        <p:spPr>
          <a:xfrm>
            <a:off x="7739302" y="2522501"/>
            <a:ext cx="3981451" cy="259242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600"/>
              <a:buNone/>
            </a:pPr>
            <a:r>
              <a:rPr b="1" lang="en-IE" sz="3600">
                <a:latin typeface="Roboto"/>
                <a:ea typeface="Roboto"/>
                <a:cs typeface="Roboto"/>
                <a:sym typeface="Roboto"/>
              </a:rPr>
              <a:t>Mitä on </a:t>
            </a:r>
            <a:r>
              <a:rPr b="1" i="0" lang="en-IE" sz="3600">
                <a:latin typeface="Roboto"/>
                <a:ea typeface="Roboto"/>
                <a:cs typeface="Roboto"/>
                <a:sym typeface="Roboto"/>
              </a:rPr>
              <a:t> Design-  </a:t>
            </a:r>
            <a:r>
              <a:rPr b="1" lang="en-IE" sz="3600">
                <a:latin typeface="Roboto"/>
                <a:ea typeface="Roboto"/>
                <a:cs typeface="Roboto"/>
                <a:sym typeface="Roboto"/>
              </a:rPr>
              <a:t>ajattelu</a:t>
            </a:r>
            <a:r>
              <a:rPr b="1" i="0" lang="en-IE" sz="3600">
                <a:latin typeface="Roboto"/>
                <a:ea typeface="Roboto"/>
                <a:cs typeface="Roboto"/>
                <a:sym typeface="Roboto"/>
              </a:rPr>
              <a:t> </a:t>
            </a:r>
            <a:r>
              <a:rPr b="1" lang="en-IE" sz="3600">
                <a:latin typeface="Roboto"/>
                <a:ea typeface="Roboto"/>
                <a:cs typeface="Roboto"/>
                <a:sym typeface="Roboto"/>
              </a:rPr>
              <a:t>s</a:t>
            </a:r>
            <a:r>
              <a:rPr b="1" i="0" lang="en-IE" sz="3600">
                <a:latin typeface="Roboto"/>
                <a:ea typeface="Roboto"/>
                <a:cs typeface="Roboto"/>
                <a:sym typeface="Roboto"/>
              </a:rPr>
              <a:t>o</a:t>
            </a:r>
            <a:r>
              <a:rPr b="1" lang="en-IE" sz="3600">
                <a:latin typeface="Roboto"/>
                <a:ea typeface="Roboto"/>
                <a:cs typeface="Roboto"/>
                <a:sym typeface="Roboto"/>
              </a:rPr>
              <a:t>s</a:t>
            </a:r>
            <a:r>
              <a:rPr b="1" i="0" lang="en-IE" sz="3600">
                <a:latin typeface="Roboto"/>
                <a:ea typeface="Roboto"/>
                <a:cs typeface="Roboto"/>
                <a:sym typeface="Roboto"/>
              </a:rPr>
              <a:t>iaalisessa </a:t>
            </a:r>
            <a:r>
              <a:rPr b="1" lang="en-IE" sz="3600">
                <a:latin typeface="Roboto"/>
                <a:ea typeface="Roboto"/>
                <a:cs typeface="Roboto"/>
                <a:sym typeface="Roboto"/>
              </a:rPr>
              <a:t>i</a:t>
            </a:r>
            <a:r>
              <a:rPr b="1" i="0" lang="en-IE" sz="3600">
                <a:latin typeface="Roboto"/>
                <a:ea typeface="Roboto"/>
                <a:cs typeface="Roboto"/>
                <a:sym typeface="Roboto"/>
              </a:rPr>
              <a:t>nnovati</a:t>
            </a:r>
            <a:r>
              <a:rPr b="1" lang="en-IE" sz="3600">
                <a:latin typeface="Roboto"/>
                <a:ea typeface="Roboto"/>
                <a:cs typeface="Roboto"/>
                <a:sym typeface="Roboto"/>
              </a:rPr>
              <a:t>ivisessa projektissa</a:t>
            </a:r>
            <a:r>
              <a:rPr b="1" i="0" lang="en-IE" sz="3600">
                <a:latin typeface="Roboto"/>
                <a:ea typeface="Roboto"/>
                <a:cs typeface="Roboto"/>
                <a:sym typeface="Roboto"/>
              </a:rPr>
              <a:t>?</a:t>
            </a:r>
            <a:endParaRPr/>
          </a:p>
          <a:p>
            <a:pPr indent="0" lvl="0" marL="0" rtl="0" algn="l">
              <a:lnSpc>
                <a:spcPct val="90000"/>
              </a:lnSpc>
              <a:spcBef>
                <a:spcPts val="1000"/>
              </a:spcBef>
              <a:spcAft>
                <a:spcPts val="0"/>
              </a:spcAft>
              <a:buClr>
                <a:schemeClr val="lt1"/>
              </a:buClr>
              <a:buSzPts val="3600"/>
              <a:buNone/>
            </a:pPr>
            <a:r>
              <a:t/>
            </a:r>
            <a:endParaRPr b="1" sz="3600">
              <a:latin typeface="Roboto"/>
              <a:ea typeface="Roboto"/>
              <a:cs typeface="Roboto"/>
              <a:sym typeface="Roboto"/>
            </a:endParaRPr>
          </a:p>
          <a:p>
            <a:pPr indent="0" lvl="0" marL="0" rtl="0" algn="l">
              <a:lnSpc>
                <a:spcPct val="90000"/>
              </a:lnSpc>
              <a:spcBef>
                <a:spcPts val="1000"/>
              </a:spcBef>
              <a:spcAft>
                <a:spcPts val="0"/>
              </a:spcAft>
              <a:buClr>
                <a:schemeClr val="lt1"/>
              </a:buClr>
              <a:buSzPts val="2400"/>
              <a:buNone/>
            </a:pPr>
            <a:r>
              <a:t/>
            </a:r>
            <a:endParaRPr>
              <a:solidFill>
                <a:srgbClr val="FF0000"/>
              </a:solidFill>
            </a:endParaRPr>
          </a:p>
        </p:txBody>
      </p:sp>
      <p:pic>
        <p:nvPicPr>
          <p:cNvPr descr="Graphical user interface, text, application&#10;&#10;Description automatically generated" id="460" name="Google Shape;460;p9">
            <a:hlinkClick r:id="rId3"/>
          </p:cNvPr>
          <p:cNvPicPr preferRelativeResize="0"/>
          <p:nvPr>
            <p:ph idx="3" type="pic"/>
          </p:nvPr>
        </p:nvPicPr>
        <p:blipFill rotWithShape="1">
          <a:blip r:embed="rId4">
            <a:alphaModFix/>
          </a:blip>
          <a:srcRect b="0" l="4764" r="4764" t="0"/>
          <a:stretch/>
        </p:blipFill>
        <p:spPr>
          <a:xfrm>
            <a:off x="1270861" y="2019300"/>
            <a:ext cx="5331552" cy="3343275"/>
          </a:xfrm>
          <a:prstGeom prst="rect">
            <a:avLst/>
          </a:prstGeom>
          <a:noFill/>
          <a:ln>
            <a:noFill/>
          </a:ln>
        </p:spPr>
      </p:pic>
      <p:sp>
        <p:nvSpPr>
          <p:cNvPr id="461" name="Google Shape;461;p9"/>
          <p:cNvSpPr txBox="1"/>
          <p:nvPr/>
        </p:nvSpPr>
        <p:spPr>
          <a:xfrm>
            <a:off x="7836102" y="5169529"/>
            <a:ext cx="3981451"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E" sz="1800">
                <a:solidFill>
                  <a:schemeClr val="lt1"/>
                </a:solidFill>
                <a:latin typeface="Calibri"/>
                <a:ea typeface="Calibri"/>
                <a:cs typeface="Calibri"/>
                <a:sym typeface="Calibri"/>
              </a:rPr>
              <a:t>Generation TVET</a:t>
            </a:r>
            <a:endParaRPr b="1" sz="1800" u="sng">
              <a:solidFill>
                <a:schemeClr val="lt1"/>
              </a:solidFill>
              <a:latin typeface="Calibri"/>
              <a:ea typeface="Calibri"/>
              <a:cs typeface="Calibri"/>
              <a:sym typeface="Calibri"/>
              <a:hlinkClick r:id="rId5">
                <a:extLst>
                  <a:ext uri="{A12FA001-AC4F-418D-AE19-62706E023703}">
                    <ahyp:hlinkClr val="tx"/>
                  </a:ext>
                </a:extLst>
              </a:hlinkClick>
            </a:endParaRPr>
          </a:p>
          <a:p>
            <a:pPr indent="0" lvl="0" marL="0" marR="0" rtl="0" algn="ctr">
              <a:spcBef>
                <a:spcPts val="0"/>
              </a:spcBef>
              <a:spcAft>
                <a:spcPts val="0"/>
              </a:spcAft>
              <a:buNone/>
            </a:pPr>
            <a:r>
              <a:rPr lang="en-IE" sz="1800" u="sng">
                <a:solidFill>
                  <a:schemeClr val="lt1"/>
                </a:solidFill>
                <a:latin typeface="Calibri"/>
                <a:ea typeface="Calibri"/>
                <a:cs typeface="Calibri"/>
                <a:sym typeface="Calibri"/>
                <a:hlinkClick r:id="rId6">
                  <a:extLst>
                    <a:ext uri="{A12FA001-AC4F-418D-AE19-62706E023703}">
                      <ahyp:hlinkClr val="tx"/>
                    </a:ext>
                  </a:extLst>
                </a:hlinkClick>
              </a:rPr>
              <a:t>https://www.youtube.com/watch?v=TPDLD35_hgE</a:t>
            </a:r>
            <a:r>
              <a:rPr lang="en-IE" sz="1800">
                <a:solidFill>
                  <a:schemeClr val="lt1"/>
                </a:solidFill>
                <a:latin typeface="Calibri"/>
                <a:ea typeface="Calibri"/>
                <a:cs typeface="Calibri"/>
                <a:sym typeface="Calibri"/>
              </a:rPr>
              <a:t>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2020-04-01T16:37:27Z</dcterms:created>
  <dc:creator>Gillian Keane</dc:creator>
</cp:coreProperties>
</file>