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6858000" cx="12192000"/>
  <p:notesSz cx="6888150" cy="10020300"/>
  <p:embeddedFontLst>
    <p:embeddedFont>
      <p:font typeface="Proxima Nova"/>
      <p:regular r:id="rId71"/>
      <p:bold r:id="rId72"/>
      <p:italic r:id="rId73"/>
      <p:boldItalic r:id="rId74"/>
    </p:embeddedFont>
    <p:embeddedFont>
      <p:font typeface="Corben"/>
      <p:bold r:id="rId75"/>
    </p:embeddedFont>
    <p:embeddedFont>
      <p:font typeface="Montserrat"/>
      <p:regular r:id="rId76"/>
      <p:bold r:id="rId77"/>
      <p:italic r:id="rId78"/>
      <p:boldItalic r:id="rId79"/>
    </p:embeddedFont>
    <p:embeddedFont>
      <p:font typeface="Sofia"/>
      <p:regular r:id="rId80"/>
    </p:embeddedFont>
    <p:embeddedFont>
      <p:font typeface="Quattrocento Sans"/>
      <p:regular r:id="rId81"/>
      <p:bold r:id="rId82"/>
      <p:italic r:id="rId83"/>
      <p:boldItalic r:id="rId84"/>
    </p:embeddedFont>
    <p:embeddedFont>
      <p:font typeface="Khand"/>
      <p:regular r:id="rId85"/>
      <p:bold r:id="rId86"/>
    </p:embeddedFont>
    <p:embeddedFont>
      <p:font typeface="Rubik"/>
      <p:regular r:id="rId87"/>
      <p:bold r:id="rId88"/>
      <p:italic r:id="rId89"/>
      <p:boldItalic r:id="rId90"/>
    </p:embeddedFont>
    <p:embeddedFont>
      <p:font typeface="Barlow"/>
      <p:regular r:id="rId91"/>
      <p:bold r:id="rId92"/>
      <p:italic r:id="rId93"/>
      <p:boldItalic r:id="rId94"/>
    </p:embeddedFont>
    <p:embeddedFont>
      <p:font typeface="Karla"/>
      <p:regular r:id="rId95"/>
      <p:bold r:id="rId96"/>
      <p:italic r:id="rId97"/>
      <p:boldItalic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9" roundtripDataSignature="AMtx7mhww7+3g1WCLAV8n45H0Fc5Zf612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Orla Case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Karla-regular.fntdata"/><Relationship Id="rId94" Type="http://schemas.openxmlformats.org/officeDocument/2006/relationships/font" Target="fonts/Barlow-boldItalic.fntdata"/><Relationship Id="rId97" Type="http://schemas.openxmlformats.org/officeDocument/2006/relationships/font" Target="fonts/Karla-italic.fntdata"/><Relationship Id="rId96" Type="http://schemas.openxmlformats.org/officeDocument/2006/relationships/font" Target="fonts/Karla-bold.fntdata"/><Relationship Id="rId11" Type="http://schemas.openxmlformats.org/officeDocument/2006/relationships/slide" Target="slides/slide6.xml"/><Relationship Id="rId99" Type="http://customschemas.google.com/relationships/presentationmetadata" Target="metadata"/><Relationship Id="rId10" Type="http://schemas.openxmlformats.org/officeDocument/2006/relationships/slide" Target="slides/slide5.xml"/><Relationship Id="rId98" Type="http://schemas.openxmlformats.org/officeDocument/2006/relationships/font" Target="fonts/Karla-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Barlow-regular.fntdata"/><Relationship Id="rId90" Type="http://schemas.openxmlformats.org/officeDocument/2006/relationships/font" Target="fonts/Rubik-boldItalic.fntdata"/><Relationship Id="rId93" Type="http://schemas.openxmlformats.org/officeDocument/2006/relationships/font" Target="fonts/Barlow-italic.fntdata"/><Relationship Id="rId92" Type="http://schemas.openxmlformats.org/officeDocument/2006/relationships/font" Target="fonts/Barlow-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font" Target="fonts/QuattrocentoSans-boldItalic.fntdata"/><Relationship Id="rId83" Type="http://schemas.openxmlformats.org/officeDocument/2006/relationships/font" Target="fonts/QuattrocentoSans-italic.fntdata"/><Relationship Id="rId86" Type="http://schemas.openxmlformats.org/officeDocument/2006/relationships/font" Target="fonts/Khand-bold.fntdata"/><Relationship Id="rId85" Type="http://schemas.openxmlformats.org/officeDocument/2006/relationships/font" Target="fonts/Khand-regular.fntdata"/><Relationship Id="rId88" Type="http://schemas.openxmlformats.org/officeDocument/2006/relationships/font" Target="fonts/Rubik-bold.fntdata"/><Relationship Id="rId87" Type="http://schemas.openxmlformats.org/officeDocument/2006/relationships/font" Target="fonts/Rubik-regular.fntdata"/><Relationship Id="rId89" Type="http://schemas.openxmlformats.org/officeDocument/2006/relationships/font" Target="fonts/Rubik-italic.fntdata"/><Relationship Id="rId80" Type="http://schemas.openxmlformats.org/officeDocument/2006/relationships/font" Target="fonts/Sofia-regular.fntdata"/><Relationship Id="rId82" Type="http://schemas.openxmlformats.org/officeDocument/2006/relationships/font" Target="fonts/QuattrocentoSans-bold.fntdata"/><Relationship Id="rId81" Type="http://schemas.openxmlformats.org/officeDocument/2006/relationships/font" Target="fonts/QuattrocentoSa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roximaNova-italic.fntdata"/><Relationship Id="rId72" Type="http://schemas.openxmlformats.org/officeDocument/2006/relationships/font" Target="fonts/ProximaNova-bold.fntdata"/><Relationship Id="rId75" Type="http://schemas.openxmlformats.org/officeDocument/2006/relationships/font" Target="fonts/Corben-bold.fntdata"/><Relationship Id="rId74" Type="http://schemas.openxmlformats.org/officeDocument/2006/relationships/font" Target="fonts/ProximaNova-boldItalic.fntdata"/><Relationship Id="rId77" Type="http://schemas.openxmlformats.org/officeDocument/2006/relationships/font" Target="fonts/Montserrat-bold.fntdata"/><Relationship Id="rId76" Type="http://schemas.openxmlformats.org/officeDocument/2006/relationships/font" Target="fonts/Montserrat-regular.fntdata"/><Relationship Id="rId79" Type="http://schemas.openxmlformats.org/officeDocument/2006/relationships/font" Target="fonts/Montserrat-boldItalic.fntdata"/><Relationship Id="rId78" Type="http://schemas.openxmlformats.org/officeDocument/2006/relationships/font" Target="fonts/Montserrat-italic.fntdata"/><Relationship Id="rId71" Type="http://schemas.openxmlformats.org/officeDocument/2006/relationships/font" Target="fonts/ProximaNova-regular.fntdata"/><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4-06T10:10:20.680">
    <p:pos x="2873" y="2763"/>
    <p:text>Hi Laura, just wondering on this -the end of Mod 3 says that this module is on  How to set up a digital social innovation project or business
Perhaps this can be addressed by adding a few slides at the beginning before going straight into partnerships and collaborations</p:text>
    <p:extLst>
      <p:ext uri="{C676402C-5697-4E1C-873F-D02D1690AC5C}">
        <p15:threadingInfo timeZoneBias="0"/>
      </p:ext>
      <p:ext uri="http://customooxmlschemas.google.com/">
        <go:slidesCustomData xmlns:go="http://customooxmlschemas.google.com/" commentPostId="AAAAMLjAwe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2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3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3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3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3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3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3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3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3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4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4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4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4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4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4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5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5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5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5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5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5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5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5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5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6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6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6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6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6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6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6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6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6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6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6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1" name="Shape 11"/>
        <p:cNvGrpSpPr/>
        <p:nvPr/>
      </p:nvGrpSpPr>
      <p:grpSpPr>
        <a:xfrm>
          <a:off x="0" y="0"/>
          <a:ext cx="0" cy="0"/>
          <a:chOff x="0" y="0"/>
          <a:chExt cx="0" cy="0"/>
        </a:xfrm>
      </p:grpSpPr>
      <p:sp>
        <p:nvSpPr>
          <p:cNvPr id="12" name="Google Shape;12;p67"/>
          <p:cNvSpPr/>
          <p:nvPr/>
        </p:nvSpPr>
        <p:spPr>
          <a:xfrm flipH="1" rot="10800000">
            <a:off x="2166368" y="5734609"/>
            <a:ext cx="1108545" cy="986383"/>
          </a:xfrm>
          <a:prstGeom prst="rtTriangle">
            <a:avLst/>
          </a:prstGeom>
          <a:gradFill>
            <a:gsLst>
              <a:gs pos="0">
                <a:srgbClr val="A6377D"/>
              </a:gs>
              <a:gs pos="43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 name="Google Shape;13;p67"/>
          <p:cNvSpPr/>
          <p:nvPr/>
        </p:nvSpPr>
        <p:spPr>
          <a:xfrm>
            <a:off x="349228" y="1131575"/>
            <a:ext cx="2498448" cy="3312306"/>
          </a:xfrm>
          <a:custGeom>
            <a:rect b="b" l="l" r="r" t="t"/>
            <a:pathLst>
              <a:path extrusionOk="0" h="3161043" w="2384351">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 name="Google Shape;14;p67"/>
          <p:cNvSpPr/>
          <p:nvPr/>
        </p:nvSpPr>
        <p:spPr>
          <a:xfrm>
            <a:off x="550409" y="1105609"/>
            <a:ext cx="4528824" cy="4730005"/>
          </a:xfrm>
          <a:custGeom>
            <a:rect b="b" l="l" r="r" t="t"/>
            <a:pathLst>
              <a:path extrusionOk="0" h="4514000" w="4322006">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 name="Google Shape;15;p67"/>
          <p:cNvSpPr/>
          <p:nvPr/>
        </p:nvSpPr>
        <p:spPr>
          <a:xfrm>
            <a:off x="13184" y="399716"/>
            <a:ext cx="2369119" cy="4023281"/>
          </a:xfrm>
          <a:custGeom>
            <a:rect b="b" l="l" r="r" t="t"/>
            <a:pathLst>
              <a:path extrusionOk="0" h="4023281" w="2369119">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sign&#10;&#10;Description automatically generated" id="16" name="Google Shape;16;p67"/>
          <p:cNvPicPr preferRelativeResize="0"/>
          <p:nvPr/>
        </p:nvPicPr>
        <p:blipFill rotWithShape="1">
          <a:blip r:embed="rId2">
            <a:alphaModFix/>
          </a:blip>
          <a:srcRect b="0" l="0" r="0" t="0"/>
          <a:stretch/>
        </p:blipFill>
        <p:spPr>
          <a:xfrm>
            <a:off x="7673047" y="399716"/>
            <a:ext cx="4191000" cy="1270000"/>
          </a:xfrm>
          <a:prstGeom prst="rect">
            <a:avLst/>
          </a:prstGeom>
          <a:noFill/>
          <a:ln>
            <a:noFill/>
          </a:ln>
        </p:spPr>
      </p:pic>
      <p:sp>
        <p:nvSpPr>
          <p:cNvPr id="17" name="Google Shape;17;p67"/>
          <p:cNvSpPr txBox="1"/>
          <p:nvPr>
            <p:ph idx="1" type="body"/>
          </p:nvPr>
        </p:nvSpPr>
        <p:spPr>
          <a:xfrm>
            <a:off x="1152753" y="3630445"/>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67"/>
          <p:cNvSpPr txBox="1"/>
          <p:nvPr>
            <p:ph idx="2" type="body"/>
          </p:nvPr>
        </p:nvSpPr>
        <p:spPr>
          <a:xfrm>
            <a:off x="1152753" y="2820869"/>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67"/>
          <p:cNvSpPr txBox="1"/>
          <p:nvPr/>
        </p:nvSpPr>
        <p:spPr>
          <a:xfrm>
            <a:off x="9544272" y="6161631"/>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b="0" lang="en-IE" sz="1000" u="none">
                <a:solidFill>
                  <a:schemeClr val="dk1"/>
                </a:solidFill>
                <a:latin typeface="Calibri"/>
                <a:ea typeface="Calibri"/>
                <a:cs typeface="Calibri"/>
                <a:sym typeface="Calibri"/>
              </a:rPr>
              <a:t> This programme has been funded with support from the European Commission </a:t>
            </a:r>
            <a:endParaRPr/>
          </a:p>
        </p:txBody>
      </p:sp>
      <p:pic>
        <p:nvPicPr>
          <p:cNvPr id="20" name="Google Shape;20;p67"/>
          <p:cNvPicPr preferRelativeResize="0"/>
          <p:nvPr/>
        </p:nvPicPr>
        <p:blipFill rotWithShape="1">
          <a:blip r:embed="rId3">
            <a:alphaModFix/>
          </a:blip>
          <a:srcRect b="0" l="0" r="0" t="0"/>
          <a:stretch/>
        </p:blipFill>
        <p:spPr>
          <a:xfrm>
            <a:off x="7890403" y="6161631"/>
            <a:ext cx="1625600" cy="461962"/>
          </a:xfrm>
          <a:prstGeom prst="rect">
            <a:avLst/>
          </a:prstGeom>
          <a:noFill/>
          <a:ln>
            <a:noFill/>
          </a:ln>
        </p:spPr>
      </p:pic>
      <p:sp>
        <p:nvSpPr>
          <p:cNvPr id="21" name="Google Shape;21;p67"/>
          <p:cNvSpPr/>
          <p:nvPr>
            <p:ph idx="3" type="pic"/>
          </p:nvPr>
        </p:nvSpPr>
        <p:spPr>
          <a:xfrm>
            <a:off x="12700" y="1935163"/>
            <a:ext cx="12179300" cy="364648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67"/>
          <p:cNvSpPr txBox="1"/>
          <p:nvPr/>
        </p:nvSpPr>
        <p:spPr>
          <a:xfrm>
            <a:off x="3481863" y="5916368"/>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dk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dk1"/>
              </a:solidFill>
              <a:latin typeface="Calibri"/>
              <a:ea typeface="Calibri"/>
              <a:cs typeface="Calibri"/>
              <a:sym typeface="Calibri"/>
            </a:endParaRPr>
          </a:p>
          <a:p>
            <a:pPr indent="0" lvl="0" marL="0" marR="0" rtl="0" algn="just">
              <a:spcBef>
                <a:spcPts val="0"/>
              </a:spcBef>
              <a:spcAft>
                <a:spcPts val="0"/>
              </a:spcAft>
              <a:buNone/>
            </a:pPr>
            <a:r>
              <a:rPr lang="en-IE" sz="950">
                <a:solidFill>
                  <a:schemeClr val="dk1"/>
                </a:solidFill>
                <a:latin typeface="Calibri"/>
                <a:ea typeface="Calibri"/>
                <a:cs typeface="Calibri"/>
                <a:sym typeface="Calibri"/>
              </a:rPr>
              <a:t> </a:t>
            </a:r>
            <a:endParaRPr sz="95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Quote Bubble with Text">
  <p:cSld name="Blue Quote Bubble with Text">
    <p:spTree>
      <p:nvGrpSpPr>
        <p:cNvPr id="87" name="Shape 87"/>
        <p:cNvGrpSpPr/>
        <p:nvPr/>
      </p:nvGrpSpPr>
      <p:grpSpPr>
        <a:xfrm>
          <a:off x="0" y="0"/>
          <a:ext cx="0" cy="0"/>
          <a:chOff x="0" y="0"/>
          <a:chExt cx="0" cy="0"/>
        </a:xfrm>
      </p:grpSpPr>
      <p:sp>
        <p:nvSpPr>
          <p:cNvPr id="88" name="Google Shape;88;p76"/>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 name="Google Shape;89;p76"/>
          <p:cNvSpPr txBox="1"/>
          <p:nvPr>
            <p:ph idx="1" type="body"/>
          </p:nvPr>
        </p:nvSpPr>
        <p:spPr>
          <a:xfrm>
            <a:off x="365465" y="2699434"/>
            <a:ext cx="5168280"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76"/>
          <p:cNvSpPr txBox="1"/>
          <p:nvPr>
            <p:ph idx="2" type="body"/>
          </p:nvPr>
        </p:nvSpPr>
        <p:spPr>
          <a:xfrm>
            <a:off x="365465" y="1651482"/>
            <a:ext cx="516828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7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92" name="Google Shape;92;p76"/>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93" name="Google Shape;93;p76"/>
          <p:cNvGrpSpPr/>
          <p:nvPr/>
        </p:nvGrpSpPr>
        <p:grpSpPr>
          <a:xfrm>
            <a:off x="6096000" y="231195"/>
            <a:ext cx="5387212" cy="6395610"/>
            <a:chOff x="585323" y="1281787"/>
            <a:chExt cx="4553837" cy="5406241"/>
          </a:xfrm>
        </p:grpSpPr>
        <p:sp>
          <p:nvSpPr>
            <p:cNvPr id="94" name="Google Shape;94;p76"/>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 name="Google Shape;95;p76"/>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6" name="Google Shape;96;p76"/>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76"/>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76"/>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pink &amp; green">
  <p:cSld name="Large photo with text - pink &amp; green">
    <p:spTree>
      <p:nvGrpSpPr>
        <p:cNvPr id="99" name="Shape 99"/>
        <p:cNvGrpSpPr/>
        <p:nvPr/>
      </p:nvGrpSpPr>
      <p:grpSpPr>
        <a:xfrm>
          <a:off x="0" y="0"/>
          <a:ext cx="0" cy="0"/>
          <a:chOff x="0" y="0"/>
          <a:chExt cx="0" cy="0"/>
        </a:xfrm>
      </p:grpSpPr>
      <p:sp>
        <p:nvSpPr>
          <p:cNvPr id="100" name="Google Shape;100;p77"/>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 name="Google Shape;101;p77"/>
          <p:cNvSpPr/>
          <p:nvPr/>
        </p:nvSpPr>
        <p:spPr>
          <a:xfrm>
            <a:off x="6753" y="0"/>
            <a:ext cx="8764172"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 name="Google Shape;102;p77"/>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77"/>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77"/>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7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06" name="Google Shape;106;p77"/>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07" name="Google Shape;107;p77"/>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Green">
  <p:cSld name="Phone - Laptop - Green">
    <p:spTree>
      <p:nvGrpSpPr>
        <p:cNvPr id="108" name="Shape 108"/>
        <p:cNvGrpSpPr/>
        <p:nvPr/>
      </p:nvGrpSpPr>
      <p:grpSpPr>
        <a:xfrm>
          <a:off x="0" y="0"/>
          <a:ext cx="0" cy="0"/>
          <a:chOff x="0" y="0"/>
          <a:chExt cx="0" cy="0"/>
        </a:xfrm>
      </p:grpSpPr>
      <p:sp>
        <p:nvSpPr>
          <p:cNvPr id="109" name="Google Shape;109;p78"/>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78"/>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1" name="Google Shape;111;p78"/>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12" name="Google Shape;112;p78"/>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13" name="Google Shape;113;p78"/>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78"/>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screenshot of a computer screen&#10;&#10;Description automatically generated" id="115" name="Google Shape;115;p78"/>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sp>
        <p:nvSpPr>
          <p:cNvPr id="116" name="Google Shape;116;p78"/>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yellow">
  <p:cSld name="Blue speech bubble on yellow">
    <p:spTree>
      <p:nvGrpSpPr>
        <p:cNvPr id="117" name="Shape 117"/>
        <p:cNvGrpSpPr/>
        <p:nvPr/>
      </p:nvGrpSpPr>
      <p:grpSpPr>
        <a:xfrm>
          <a:off x="0" y="0"/>
          <a:ext cx="0" cy="0"/>
          <a:chOff x="0" y="0"/>
          <a:chExt cx="0" cy="0"/>
        </a:xfrm>
      </p:grpSpPr>
      <p:sp>
        <p:nvSpPr>
          <p:cNvPr id="118" name="Google Shape;118;p79"/>
          <p:cNvSpPr/>
          <p:nvPr/>
        </p:nvSpPr>
        <p:spPr>
          <a:xfrm>
            <a:off x="1" y="0"/>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9" name="Google Shape;119;p79"/>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20" name="Google Shape;120;p7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21" name="Google Shape;121;p79"/>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79"/>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3" name="Google Shape;123;p79"/>
          <p:cNvGrpSpPr/>
          <p:nvPr/>
        </p:nvGrpSpPr>
        <p:grpSpPr>
          <a:xfrm>
            <a:off x="585323" y="292419"/>
            <a:ext cx="5387212" cy="6395610"/>
            <a:chOff x="585323" y="1281787"/>
            <a:chExt cx="4553837" cy="5406241"/>
          </a:xfrm>
        </p:grpSpPr>
        <p:sp>
          <p:nvSpPr>
            <p:cNvPr id="124" name="Google Shape;124;p79"/>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79"/>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6" name="Google Shape;126;p79"/>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79"/>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79"/>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White">
  <p:cSld name="Phone - Laptop - White">
    <p:spTree>
      <p:nvGrpSpPr>
        <p:cNvPr id="129" name="Shape 129"/>
        <p:cNvGrpSpPr/>
        <p:nvPr/>
      </p:nvGrpSpPr>
      <p:grpSpPr>
        <a:xfrm>
          <a:off x="0" y="0"/>
          <a:ext cx="0" cy="0"/>
          <a:chOff x="0" y="0"/>
          <a:chExt cx="0" cy="0"/>
        </a:xfrm>
      </p:grpSpPr>
      <p:sp>
        <p:nvSpPr>
          <p:cNvPr id="130" name="Google Shape;130;p80"/>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omputer screen&#10;&#10;Description automatically generated" id="131" name="Google Shape;131;p80"/>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cxnSp>
        <p:nvCxnSpPr>
          <p:cNvPr id="132" name="Google Shape;132;p80"/>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33" name="Google Shape;133;p80"/>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34" name="Google Shape;134;p80"/>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80"/>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80"/>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Yellow">
  <p:cSld name="Text Only Slide - Vertical - Yellow">
    <p:spTree>
      <p:nvGrpSpPr>
        <p:cNvPr id="137" name="Shape 137"/>
        <p:cNvGrpSpPr/>
        <p:nvPr/>
      </p:nvGrpSpPr>
      <p:grpSpPr>
        <a:xfrm>
          <a:off x="0" y="0"/>
          <a:ext cx="0" cy="0"/>
          <a:chOff x="0" y="0"/>
          <a:chExt cx="0" cy="0"/>
        </a:xfrm>
      </p:grpSpPr>
      <p:sp>
        <p:nvSpPr>
          <p:cNvPr id="138" name="Google Shape;138;p81"/>
          <p:cNvSpPr/>
          <p:nvPr/>
        </p:nvSpPr>
        <p:spPr>
          <a:xfrm>
            <a:off x="0" y="0"/>
            <a:ext cx="3482399" cy="6879688"/>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8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40" name="Google Shape;140;p81"/>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41" name="Google Shape;141;p81"/>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81"/>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Yellow">
  <p:cSld name="Text Only Slide - Yellow">
    <p:spTree>
      <p:nvGrpSpPr>
        <p:cNvPr id="143" name="Shape 143"/>
        <p:cNvGrpSpPr/>
        <p:nvPr/>
      </p:nvGrpSpPr>
      <p:grpSpPr>
        <a:xfrm>
          <a:off x="0" y="0"/>
          <a:ext cx="0" cy="0"/>
          <a:chOff x="0" y="0"/>
          <a:chExt cx="0" cy="0"/>
        </a:xfrm>
      </p:grpSpPr>
      <p:sp>
        <p:nvSpPr>
          <p:cNvPr id="144" name="Google Shape;144;p82"/>
          <p:cNvSpPr/>
          <p:nvPr/>
        </p:nvSpPr>
        <p:spPr>
          <a:xfrm>
            <a:off x="8946" y="0"/>
            <a:ext cx="12183054" cy="1702371"/>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8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46" name="Google Shape;146;p82"/>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47" name="Google Shape;147;p82"/>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82"/>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Quote Bubble with Text">
  <p:cSld name="Purple Quote Bubble with Text">
    <p:spTree>
      <p:nvGrpSpPr>
        <p:cNvPr id="149" name="Shape 149"/>
        <p:cNvGrpSpPr/>
        <p:nvPr/>
      </p:nvGrpSpPr>
      <p:grpSpPr>
        <a:xfrm>
          <a:off x="0" y="0"/>
          <a:ext cx="0" cy="0"/>
          <a:chOff x="0" y="0"/>
          <a:chExt cx="0" cy="0"/>
        </a:xfrm>
      </p:grpSpPr>
      <p:sp>
        <p:nvSpPr>
          <p:cNvPr id="150" name="Google Shape;150;p83"/>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83"/>
          <p:cNvSpPr txBox="1"/>
          <p:nvPr>
            <p:ph idx="1" type="body"/>
          </p:nvPr>
        </p:nvSpPr>
        <p:spPr>
          <a:xfrm>
            <a:off x="365465" y="2699434"/>
            <a:ext cx="4763578"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83"/>
          <p:cNvSpPr txBox="1"/>
          <p:nvPr>
            <p:ph idx="2" type="body"/>
          </p:nvPr>
        </p:nvSpPr>
        <p:spPr>
          <a:xfrm>
            <a:off x="365465" y="9384"/>
            <a:ext cx="476357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8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54" name="Google Shape;154;p83"/>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155" name="Google Shape;155;p83"/>
          <p:cNvGrpSpPr/>
          <p:nvPr/>
        </p:nvGrpSpPr>
        <p:grpSpPr>
          <a:xfrm>
            <a:off x="5370791" y="706737"/>
            <a:ext cx="6112421" cy="5920067"/>
            <a:chOff x="585323" y="1281787"/>
            <a:chExt cx="4553837" cy="5406241"/>
          </a:xfrm>
        </p:grpSpPr>
        <p:sp>
          <p:nvSpPr>
            <p:cNvPr id="156" name="Google Shape;156;p83"/>
            <p:cNvSpPr/>
            <p:nvPr/>
          </p:nvSpPr>
          <p:spPr>
            <a:xfrm flipH="1" rot="10800000">
              <a:off x="2334784" y="5738382"/>
              <a:ext cx="1067258" cy="949646"/>
            </a:xfrm>
            <a:prstGeom prst="rtTriangle">
              <a:avLst/>
            </a:prstGeom>
            <a:gradFill>
              <a:gsLst>
                <a:gs pos="0">
                  <a:srgbClr val="A6377D"/>
                </a:gs>
                <a:gs pos="41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83"/>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8" name="Google Shape;158;p83"/>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83"/>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83"/>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Slide">
  <p:cSld name="1_Text Only Slide">
    <p:spTree>
      <p:nvGrpSpPr>
        <p:cNvPr id="161" name="Shape 161"/>
        <p:cNvGrpSpPr/>
        <p:nvPr/>
      </p:nvGrpSpPr>
      <p:grpSpPr>
        <a:xfrm>
          <a:off x="0" y="0"/>
          <a:ext cx="0" cy="0"/>
          <a:chOff x="0" y="0"/>
          <a:chExt cx="0" cy="0"/>
        </a:xfrm>
      </p:grpSpPr>
      <p:sp>
        <p:nvSpPr>
          <p:cNvPr id="162" name="Google Shape;162;p84"/>
          <p:cNvSpPr/>
          <p:nvPr/>
        </p:nvSpPr>
        <p:spPr>
          <a:xfrm>
            <a:off x="8946" y="0"/>
            <a:ext cx="12183054" cy="170237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8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64" name="Google Shape;164;p84"/>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65" name="Google Shape;165;p84"/>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84"/>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Yellow BG">
  <p:cSld name="Circle Photo with text - Yellow BG">
    <p:spTree>
      <p:nvGrpSpPr>
        <p:cNvPr id="167" name="Shape 167"/>
        <p:cNvGrpSpPr/>
        <p:nvPr/>
      </p:nvGrpSpPr>
      <p:grpSpPr>
        <a:xfrm>
          <a:off x="0" y="0"/>
          <a:ext cx="0" cy="0"/>
          <a:chOff x="0" y="0"/>
          <a:chExt cx="0" cy="0"/>
        </a:xfrm>
      </p:grpSpPr>
      <p:sp>
        <p:nvSpPr>
          <p:cNvPr id="168" name="Google Shape;168;p85"/>
          <p:cNvSpPr/>
          <p:nvPr/>
        </p:nvSpPr>
        <p:spPr>
          <a:xfrm>
            <a:off x="0" y="-21688"/>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169" name="Google Shape;169;p85"/>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85"/>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71" name="Google Shape;171;p85"/>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72" name="Google Shape;172;p8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73" name="Google Shape;173;p85"/>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85"/>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amp; Yelllow">
  <p:cSld name="Text with photo - White &amp; Yelllow">
    <p:spTree>
      <p:nvGrpSpPr>
        <p:cNvPr id="23" name="Shape 23"/>
        <p:cNvGrpSpPr/>
        <p:nvPr/>
      </p:nvGrpSpPr>
      <p:grpSpPr>
        <a:xfrm>
          <a:off x="0" y="0"/>
          <a:ext cx="0" cy="0"/>
          <a:chOff x="0" y="0"/>
          <a:chExt cx="0" cy="0"/>
        </a:xfrm>
      </p:grpSpPr>
      <p:sp>
        <p:nvSpPr>
          <p:cNvPr id="24" name="Google Shape;24;p68"/>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 name="Google Shape;25;p68"/>
          <p:cNvSpPr/>
          <p:nvPr/>
        </p:nvSpPr>
        <p:spPr>
          <a:xfrm>
            <a:off x="0" y="0"/>
            <a:ext cx="5661026"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 name="Google Shape;26;p68"/>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68"/>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 name="Google Shape;28;p68"/>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68"/>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8"/>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68"/>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hite">
  <p:cSld name="Text slide - white">
    <p:spTree>
      <p:nvGrpSpPr>
        <p:cNvPr id="175" name="Shape 175"/>
        <p:cNvGrpSpPr/>
        <p:nvPr/>
      </p:nvGrpSpPr>
      <p:grpSpPr>
        <a:xfrm>
          <a:off x="0" y="0"/>
          <a:ext cx="0" cy="0"/>
          <a:chOff x="0" y="0"/>
          <a:chExt cx="0" cy="0"/>
        </a:xfrm>
      </p:grpSpPr>
      <p:sp>
        <p:nvSpPr>
          <p:cNvPr id="176" name="Google Shape;176;p8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77" name="Google Shape;177;p86"/>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78" name="Google Shape;178;p86"/>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86"/>
          <p:cNvSpPr txBox="1"/>
          <p:nvPr>
            <p:ph idx="1" type="body"/>
          </p:nvPr>
        </p:nvSpPr>
        <p:spPr>
          <a:xfrm>
            <a:off x="508178" y="3429000"/>
            <a:ext cx="10985483"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86"/>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purple">
  <p:cSld name="Blue speech bubble on purple">
    <p:spTree>
      <p:nvGrpSpPr>
        <p:cNvPr id="181" name="Shape 181"/>
        <p:cNvGrpSpPr/>
        <p:nvPr/>
      </p:nvGrpSpPr>
      <p:grpSpPr>
        <a:xfrm>
          <a:off x="0" y="0"/>
          <a:ext cx="0" cy="0"/>
          <a:chOff x="0" y="0"/>
          <a:chExt cx="0" cy="0"/>
        </a:xfrm>
      </p:grpSpPr>
      <p:sp>
        <p:nvSpPr>
          <p:cNvPr id="182" name="Google Shape;182;p87"/>
          <p:cNvSpPr/>
          <p:nvPr/>
        </p:nvSpPr>
        <p:spPr>
          <a:xfrm>
            <a:off x="1" y="0"/>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83" name="Google Shape;183;p87"/>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84" name="Google Shape;184;p87"/>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85" name="Google Shape;185;p87"/>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87"/>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7" name="Google Shape;187;p87"/>
          <p:cNvGrpSpPr/>
          <p:nvPr/>
        </p:nvGrpSpPr>
        <p:grpSpPr>
          <a:xfrm>
            <a:off x="585323" y="292419"/>
            <a:ext cx="5387212" cy="6395610"/>
            <a:chOff x="585323" y="1281787"/>
            <a:chExt cx="4553837" cy="5406241"/>
          </a:xfrm>
        </p:grpSpPr>
        <p:sp>
          <p:nvSpPr>
            <p:cNvPr id="188" name="Google Shape;188;p87"/>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87"/>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90" name="Google Shape;190;p87"/>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87"/>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87"/>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white &amp; green">
  <p:cSld name="Large photo with text - white &amp; green">
    <p:spTree>
      <p:nvGrpSpPr>
        <p:cNvPr id="193" name="Shape 193"/>
        <p:cNvGrpSpPr/>
        <p:nvPr/>
      </p:nvGrpSpPr>
      <p:grpSpPr>
        <a:xfrm>
          <a:off x="0" y="0"/>
          <a:ext cx="0" cy="0"/>
          <a:chOff x="0" y="0"/>
          <a:chExt cx="0" cy="0"/>
        </a:xfrm>
      </p:grpSpPr>
      <p:sp>
        <p:nvSpPr>
          <p:cNvPr id="194" name="Google Shape;194;p88"/>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88"/>
          <p:cNvSpPr/>
          <p:nvPr/>
        </p:nvSpPr>
        <p:spPr>
          <a:xfrm>
            <a:off x="6753" y="0"/>
            <a:ext cx="8764172"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88"/>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88"/>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88"/>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8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00" name="Google Shape;200;p88"/>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201" name="Google Shape;201;p88"/>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p:cSld name="Circle Photo with text - White">
    <p:spTree>
      <p:nvGrpSpPr>
        <p:cNvPr id="202" name="Shape 202"/>
        <p:cNvGrpSpPr/>
        <p:nvPr/>
      </p:nvGrpSpPr>
      <p:grpSpPr>
        <a:xfrm>
          <a:off x="0" y="0"/>
          <a:ext cx="0" cy="0"/>
          <a:chOff x="0" y="0"/>
          <a:chExt cx="0" cy="0"/>
        </a:xfrm>
      </p:grpSpPr>
      <p:sp>
        <p:nvSpPr>
          <p:cNvPr id="203" name="Google Shape;203;p8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04" name="Google Shape;204;p89"/>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205" name="Google Shape;205;p89"/>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6" name="Google Shape;206;p89"/>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89"/>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89"/>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209" name="Shape 209"/>
        <p:cNvGrpSpPr/>
        <p:nvPr/>
      </p:nvGrpSpPr>
      <p:grpSpPr>
        <a:xfrm>
          <a:off x="0" y="0"/>
          <a:ext cx="0" cy="0"/>
          <a:chOff x="0" y="0"/>
          <a:chExt cx="0" cy="0"/>
        </a:xfrm>
      </p:grpSpPr>
      <p:sp>
        <p:nvSpPr>
          <p:cNvPr id="210" name="Google Shape;210;p90"/>
          <p:cNvSpPr/>
          <p:nvPr/>
        </p:nvSpPr>
        <p:spPr>
          <a:xfrm>
            <a:off x="-12000" y="4445608"/>
            <a:ext cx="12204000" cy="2446440"/>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211" name="Google Shape;211;p90"/>
          <p:cNvSpPr/>
          <p:nvPr/>
        </p:nvSpPr>
        <p:spPr>
          <a:xfrm>
            <a:off x="7950631" y="5704683"/>
            <a:ext cx="4241369" cy="754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90"/>
          <p:cNvSpPr/>
          <p:nvPr/>
        </p:nvSpPr>
        <p:spPr>
          <a:xfrm rot="10800000">
            <a:off x="-40269" y="13788"/>
            <a:ext cx="2353298" cy="5669875"/>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90"/>
          <p:cNvSpPr txBox="1"/>
          <p:nvPr>
            <p:ph idx="1" type="body"/>
          </p:nvPr>
        </p:nvSpPr>
        <p:spPr>
          <a:xfrm>
            <a:off x="1095577" y="984623"/>
            <a:ext cx="3878201"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7000"/>
              <a:buNone/>
              <a:defRPr b="1" sz="70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 name="Google Shape;214;p90"/>
          <p:cNvSpPr txBox="1"/>
          <p:nvPr>
            <p:ph idx="2" type="body"/>
          </p:nvPr>
        </p:nvSpPr>
        <p:spPr>
          <a:xfrm>
            <a:off x="3408060" y="1891610"/>
            <a:ext cx="1871803"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5400"/>
              <a:buNone/>
              <a:defRPr b="0" i="1" sz="5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World" id="215" name="Google Shape;215;p90"/>
          <p:cNvPicPr preferRelativeResize="0"/>
          <p:nvPr/>
        </p:nvPicPr>
        <p:blipFill rotWithShape="1">
          <a:blip r:embed="rId2">
            <a:alphaModFix/>
          </a:blip>
          <a:srcRect b="0" l="0" r="0" t="0"/>
          <a:stretch/>
        </p:blipFill>
        <p:spPr>
          <a:xfrm>
            <a:off x="1257866" y="5976997"/>
            <a:ext cx="331987" cy="331987"/>
          </a:xfrm>
          <a:prstGeom prst="rect">
            <a:avLst/>
          </a:prstGeom>
          <a:noFill/>
          <a:ln>
            <a:noFill/>
          </a:ln>
        </p:spPr>
      </p:pic>
      <p:sp>
        <p:nvSpPr>
          <p:cNvPr id="216" name="Google Shape;216;p90"/>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 name="Google Shape;217;p90"/>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Envelope" id="218" name="Google Shape;218;p90"/>
          <p:cNvPicPr preferRelativeResize="0"/>
          <p:nvPr/>
        </p:nvPicPr>
        <p:blipFill rotWithShape="1">
          <a:blip r:embed="rId3">
            <a:alphaModFix/>
          </a:blip>
          <a:srcRect b="0" l="0" r="0" t="0"/>
          <a:stretch/>
        </p:blipFill>
        <p:spPr>
          <a:xfrm>
            <a:off x="1257865" y="5351676"/>
            <a:ext cx="331988" cy="331988"/>
          </a:xfrm>
          <a:prstGeom prst="rect">
            <a:avLst/>
          </a:prstGeom>
          <a:noFill/>
          <a:ln>
            <a:noFill/>
          </a:ln>
        </p:spPr>
      </p:pic>
      <p:pic>
        <p:nvPicPr>
          <p:cNvPr descr="A close up of a sign&#10;&#10;Description automatically generated" id="219" name="Google Shape;219;p90"/>
          <p:cNvPicPr preferRelativeResize="0"/>
          <p:nvPr/>
        </p:nvPicPr>
        <p:blipFill rotWithShape="1">
          <a:blip r:embed="rId4">
            <a:alphaModFix/>
          </a:blip>
          <a:srcRect b="0" l="0" r="0" t="0"/>
          <a:stretch/>
        </p:blipFill>
        <p:spPr>
          <a:xfrm>
            <a:off x="7585518" y="1142393"/>
            <a:ext cx="4191000" cy="1270000"/>
          </a:xfrm>
          <a:prstGeom prst="rect">
            <a:avLst/>
          </a:prstGeom>
          <a:noFill/>
          <a:ln>
            <a:noFill/>
          </a:ln>
        </p:spPr>
      </p:pic>
      <p:sp>
        <p:nvSpPr>
          <p:cNvPr id="220" name="Google Shape;220;p90"/>
          <p:cNvSpPr txBox="1"/>
          <p:nvPr/>
        </p:nvSpPr>
        <p:spPr>
          <a:xfrm>
            <a:off x="9636480" y="5875713"/>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lang="en-IE" sz="1000">
                <a:solidFill>
                  <a:schemeClr val="dk1"/>
                </a:solidFill>
                <a:latin typeface="Calibri"/>
                <a:ea typeface="Calibri"/>
                <a:cs typeface="Calibri"/>
                <a:sym typeface="Calibri"/>
              </a:rPr>
              <a:t> This programme has been funded with support from the European Commission </a:t>
            </a:r>
            <a:endParaRPr/>
          </a:p>
        </p:txBody>
      </p:sp>
      <p:pic>
        <p:nvPicPr>
          <p:cNvPr id="221" name="Google Shape;221;p90"/>
          <p:cNvPicPr preferRelativeResize="0"/>
          <p:nvPr/>
        </p:nvPicPr>
        <p:blipFill rotWithShape="1">
          <a:blip r:embed="rId5">
            <a:alphaModFix/>
          </a:blip>
          <a:srcRect b="0" l="0" r="0" t="0"/>
          <a:stretch/>
        </p:blipFill>
        <p:spPr>
          <a:xfrm>
            <a:off x="7982611" y="5875713"/>
            <a:ext cx="1625600" cy="461962"/>
          </a:xfrm>
          <a:prstGeom prst="rect">
            <a:avLst/>
          </a:prstGeom>
          <a:noFill/>
          <a:ln>
            <a:noFill/>
          </a:ln>
        </p:spPr>
      </p:pic>
      <p:sp>
        <p:nvSpPr>
          <p:cNvPr id="222" name="Google Shape;222;p90"/>
          <p:cNvSpPr txBox="1"/>
          <p:nvPr/>
        </p:nvSpPr>
        <p:spPr>
          <a:xfrm>
            <a:off x="7982611" y="4759353"/>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lt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lt1"/>
              </a:solidFill>
              <a:latin typeface="Calibri"/>
              <a:ea typeface="Calibri"/>
              <a:cs typeface="Calibri"/>
              <a:sym typeface="Calibri"/>
            </a:endParaRPr>
          </a:p>
          <a:p>
            <a:pPr indent="0" lvl="0" marL="0" marR="0" rtl="0" algn="just">
              <a:spcBef>
                <a:spcPts val="0"/>
              </a:spcBef>
              <a:spcAft>
                <a:spcPts val="0"/>
              </a:spcAft>
              <a:buNone/>
            </a:pPr>
            <a:r>
              <a:rPr lang="en-IE" sz="950">
                <a:solidFill>
                  <a:schemeClr val="lt1"/>
                </a:solidFill>
                <a:latin typeface="Calibri"/>
                <a:ea typeface="Calibri"/>
                <a:cs typeface="Calibri"/>
                <a:sym typeface="Calibri"/>
              </a:rPr>
              <a:t> </a:t>
            </a:r>
            <a:endParaRPr sz="950">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face &amp; Size">
  <p:cSld name="Font Typeface &amp; Size">
    <p:spTree>
      <p:nvGrpSpPr>
        <p:cNvPr id="223" name="Shape 223"/>
        <p:cNvGrpSpPr/>
        <p:nvPr/>
      </p:nvGrpSpPr>
      <p:grpSpPr>
        <a:xfrm>
          <a:off x="0" y="0"/>
          <a:ext cx="0" cy="0"/>
          <a:chOff x="0" y="0"/>
          <a:chExt cx="0" cy="0"/>
        </a:xfrm>
      </p:grpSpPr>
      <p:sp>
        <p:nvSpPr>
          <p:cNvPr id="224" name="Google Shape;224;p91"/>
          <p:cNvSpPr/>
          <p:nvPr/>
        </p:nvSpPr>
        <p:spPr>
          <a:xfrm>
            <a:off x="0" y="-2"/>
            <a:ext cx="12192000" cy="685800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91"/>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4400" u="none" strike="noStrike">
                <a:solidFill>
                  <a:schemeClr val="lt1"/>
                </a:solidFill>
                <a:latin typeface="Calibri"/>
                <a:ea typeface="Calibri"/>
                <a:cs typeface="Calibri"/>
                <a:sym typeface="Calibri"/>
              </a:rPr>
              <a:t>YDSI</a:t>
            </a:r>
            <a:endParaRPr/>
          </a:p>
          <a:p>
            <a:pPr indent="0" lvl="0" marL="0" marR="0" rtl="0" algn="l">
              <a:spcBef>
                <a:spcPts val="0"/>
              </a:spcBef>
              <a:spcAft>
                <a:spcPts val="0"/>
              </a:spcAft>
              <a:buNone/>
            </a:pPr>
            <a:r>
              <a:rPr b="0" i="0" lang="en-IE"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226" name="Google Shape;226;p91"/>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3000" u="none" strike="noStrike">
                <a:solidFill>
                  <a:schemeClr val="lt1"/>
                </a:solidFill>
                <a:latin typeface="Calibri"/>
                <a:ea typeface="Calibri"/>
                <a:cs typeface="Calibri"/>
                <a:sym typeface="Calibri"/>
              </a:rPr>
              <a:t>PLEASE</a:t>
            </a:r>
            <a:r>
              <a:rPr b="0" i="0" lang="en-IE"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48 point </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Divider</a:t>
            </a:r>
            <a:r>
              <a:rPr b="0" i="0" lang="en-IE"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36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30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24 point</a:t>
            </a:r>
            <a:r>
              <a:rPr b="0" i="0" lang="en-IE" sz="3000" u="none" strike="noStrike">
                <a:solidFill>
                  <a:schemeClr val="lt1"/>
                </a:solidFill>
                <a:latin typeface="Calibri"/>
                <a:ea typeface="Calibri"/>
                <a:cs typeface="Calibri"/>
                <a:sym typeface="Calibri"/>
              </a:rPr>
              <a:t>  -  Main </a:t>
            </a:r>
            <a:r>
              <a:rPr b="0" i="0" lang="en-IE" sz="3000" u="none" strike="noStrike">
                <a:solidFill>
                  <a:schemeClr val="lt1"/>
                </a:solidFill>
                <a:latin typeface="Calibri"/>
                <a:ea typeface="Calibri"/>
                <a:cs typeface="Calibri"/>
                <a:sym typeface="Calibri"/>
              </a:rPr>
              <a:t>Text Body </a:t>
            </a:r>
            <a:endParaRPr sz="3000">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227" name="Google Shape;227;p91"/>
          <p:cNvSpPr/>
          <p:nvPr/>
        </p:nvSpPr>
        <p:spPr>
          <a:xfrm>
            <a:off x="424669" y="2883583"/>
            <a:ext cx="54894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n-IE" sz="2400" u="none" strike="noStrike">
                <a:solidFill>
                  <a:schemeClr val="lt1"/>
                </a:solidFill>
                <a:latin typeface="Calibri"/>
                <a:ea typeface="Calibri"/>
                <a:cs typeface="Calibri"/>
                <a:sym typeface="Calibri"/>
              </a:rPr>
              <a:t>YDSI </a:t>
            </a:r>
            <a:r>
              <a:rPr b="0" i="0" lang="en-IE" sz="2400" u="none" strike="noStrike">
                <a:solidFill>
                  <a:schemeClr val="lt1"/>
                </a:solidFill>
                <a:latin typeface="Calibri"/>
                <a:ea typeface="Calibri"/>
                <a:cs typeface="Calibri"/>
                <a:sym typeface="Calibri"/>
              </a:rPr>
              <a:t>PowerPoint is….</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n-IE"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228" name="Google Shape;228;p91"/>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29" name="Google Shape;229;p91"/>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30" name="Google Shape;230;p91"/>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31" name="Google Shape;231;p91"/>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232" name="Shape 232"/>
        <p:cNvGrpSpPr/>
        <p:nvPr/>
      </p:nvGrpSpPr>
      <p:grpSpPr>
        <a:xfrm>
          <a:off x="0" y="0"/>
          <a:ext cx="0" cy="0"/>
          <a:chOff x="0" y="0"/>
          <a:chExt cx="0" cy="0"/>
        </a:xfrm>
      </p:grpSpPr>
      <p:sp>
        <p:nvSpPr>
          <p:cNvPr id="233" name="Google Shape;233;p92"/>
          <p:cNvSpPr/>
          <p:nvPr/>
        </p:nvSpPr>
        <p:spPr>
          <a:xfrm>
            <a:off x="0" y="0"/>
            <a:ext cx="12192000" cy="685800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92"/>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ICONS</a:t>
            </a:r>
            <a:r>
              <a:rPr lang="en-IE" sz="3600">
                <a:solidFill>
                  <a:schemeClr val="lt1"/>
                </a:solidFill>
                <a:latin typeface="Calibri"/>
                <a:ea typeface="Calibri"/>
                <a:cs typeface="Calibri"/>
                <a:sym typeface="Calibri"/>
              </a:rPr>
              <a:t> WHICH CAN BE USED WITHIN THE </a:t>
            </a:r>
            <a:r>
              <a:rPr b="1" lang="en-IE" sz="3600">
                <a:solidFill>
                  <a:schemeClr val="lt1"/>
                </a:solidFill>
                <a:latin typeface="Calibri"/>
                <a:ea typeface="Calibri"/>
                <a:cs typeface="Calibri"/>
                <a:sym typeface="Calibri"/>
              </a:rPr>
              <a:t>YDSI</a:t>
            </a:r>
            <a:endParaRPr/>
          </a:p>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en-IE" sz="2400">
                <a:solidFill>
                  <a:schemeClr val="lt1"/>
                </a:solidFill>
                <a:latin typeface="Calibri"/>
                <a:ea typeface="Calibri"/>
                <a:cs typeface="Calibri"/>
                <a:sym typeface="Calibri"/>
              </a:rPr>
              <a:t>Resize them without losing quality.</a:t>
            </a:r>
            <a:r>
              <a:rPr i="1" lang="en-IE" sz="2400">
                <a:solidFill>
                  <a:schemeClr val="lt1"/>
                </a:solidFill>
                <a:latin typeface="Calibri"/>
                <a:ea typeface="Calibri"/>
                <a:cs typeface="Calibri"/>
                <a:sym typeface="Calibri"/>
              </a:rPr>
              <a:t> </a:t>
            </a:r>
            <a:r>
              <a:rPr i="1" lang="en-IE" sz="2400">
                <a:solidFill>
                  <a:schemeClr val="lt1"/>
                </a:solidFill>
                <a:latin typeface="Calibri"/>
                <a:ea typeface="Calibri"/>
                <a:cs typeface="Calibri"/>
                <a:sym typeface="Calibri"/>
              </a:rPr>
              <a:t> Change line colour, width and style.</a:t>
            </a:r>
            <a:r>
              <a:rPr i="1" lang="en-IE" sz="2400">
                <a:solidFill>
                  <a:schemeClr val="lt1"/>
                </a:solidFill>
                <a:latin typeface="Calibri"/>
                <a:ea typeface="Calibri"/>
                <a:cs typeface="Calibri"/>
                <a:sym typeface="Calibri"/>
              </a:rPr>
              <a:t>  </a:t>
            </a:r>
            <a:endParaRPr/>
          </a:p>
          <a:p>
            <a:pPr indent="0" lvl="0" marL="52388" marR="0" rtl="0" algn="l">
              <a:spcBef>
                <a:spcPts val="0"/>
              </a:spcBef>
              <a:spcAft>
                <a:spcPts val="0"/>
              </a:spcAft>
              <a:buClr>
                <a:schemeClr val="dk1"/>
              </a:buClr>
              <a:buSzPts val="900"/>
              <a:buFont typeface="Quattrocento Sans"/>
              <a:buNone/>
            </a:pPr>
            <a:r>
              <a:t/>
            </a:r>
            <a:endParaRPr i="1" sz="24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lang="en-IE" sz="2400">
                <a:solidFill>
                  <a:schemeClr val="lt1"/>
                </a:solidFill>
                <a:latin typeface="Calibri"/>
                <a:ea typeface="Calibri"/>
                <a:cs typeface="Calibri"/>
                <a:sym typeface="Calibri"/>
              </a:rPr>
              <a:t>Isn’t that nice? :)</a:t>
            </a:r>
            <a:endParaRPr/>
          </a:p>
        </p:txBody>
      </p:sp>
      <p:sp>
        <p:nvSpPr>
          <p:cNvPr id="235" name="Google Shape;235;p92"/>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36" name="Google Shape;236;p92"/>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237" name="Google Shape;237;p92"/>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BG">
  <p:cSld name="Circle Photo with text - White BG">
    <p:spTree>
      <p:nvGrpSpPr>
        <p:cNvPr id="238" name="Shape 238"/>
        <p:cNvGrpSpPr/>
        <p:nvPr/>
      </p:nvGrpSpPr>
      <p:grpSpPr>
        <a:xfrm>
          <a:off x="0" y="0"/>
          <a:ext cx="0" cy="0"/>
          <a:chOff x="0" y="0"/>
          <a:chExt cx="0" cy="0"/>
        </a:xfrm>
      </p:grpSpPr>
      <p:sp>
        <p:nvSpPr>
          <p:cNvPr id="239" name="Google Shape;239;p93"/>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93"/>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41" name="Google Shape;241;p93"/>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242" name="Google Shape;242;p93"/>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243" name="Google Shape;243;p93"/>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93"/>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amp; Yelllow">
  <p:cSld name="Text with photo - Blue &amp; Yelllow">
    <p:spTree>
      <p:nvGrpSpPr>
        <p:cNvPr id="245" name="Shape 245"/>
        <p:cNvGrpSpPr/>
        <p:nvPr/>
      </p:nvGrpSpPr>
      <p:grpSpPr>
        <a:xfrm>
          <a:off x="0" y="0"/>
          <a:ext cx="0" cy="0"/>
          <a:chOff x="0" y="0"/>
          <a:chExt cx="0" cy="0"/>
        </a:xfrm>
      </p:grpSpPr>
      <p:sp>
        <p:nvSpPr>
          <p:cNvPr id="246" name="Google Shape;246;p94"/>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94"/>
          <p:cNvSpPr/>
          <p:nvPr/>
        </p:nvSpPr>
        <p:spPr>
          <a:xfrm>
            <a:off x="0" y="0"/>
            <a:ext cx="5661026"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94"/>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9" name="Google Shape;249;p94"/>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94"/>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 name="Google Shape;251;p94"/>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94"/>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9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54" name="Google Shape;254;p94"/>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p:cSld name="Text with photo - Blue">
    <p:spTree>
      <p:nvGrpSpPr>
        <p:cNvPr id="255" name="Shape 255"/>
        <p:cNvGrpSpPr/>
        <p:nvPr/>
      </p:nvGrpSpPr>
      <p:grpSpPr>
        <a:xfrm>
          <a:off x="0" y="0"/>
          <a:ext cx="0" cy="0"/>
          <a:chOff x="0" y="0"/>
          <a:chExt cx="0" cy="0"/>
        </a:xfrm>
      </p:grpSpPr>
      <p:sp>
        <p:nvSpPr>
          <p:cNvPr id="256" name="Google Shape;256;p95"/>
          <p:cNvSpPr/>
          <p:nvPr/>
        </p:nvSpPr>
        <p:spPr>
          <a:xfrm>
            <a:off x="0" y="269"/>
            <a:ext cx="12192000" cy="685773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257" name="Google Shape;257;p95"/>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8" name="Google Shape;258;p95"/>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95"/>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95"/>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9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62" name="Google Shape;262;p95"/>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p:cSld name="Text with photo - White">
    <p:spTree>
      <p:nvGrpSpPr>
        <p:cNvPr id="33" name="Shape 33"/>
        <p:cNvGrpSpPr/>
        <p:nvPr/>
      </p:nvGrpSpPr>
      <p:grpSpPr>
        <a:xfrm>
          <a:off x="0" y="0"/>
          <a:ext cx="0" cy="0"/>
          <a:chOff x="0" y="0"/>
          <a:chExt cx="0" cy="0"/>
        </a:xfrm>
      </p:grpSpPr>
      <p:cxnSp>
        <p:nvCxnSpPr>
          <p:cNvPr id="34" name="Google Shape;34;p69"/>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 name="Google Shape;35;p6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6" name="Google Shape;36;p69"/>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9"/>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9"/>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 name="Google Shape;39;p69"/>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Pink">
  <p:cSld name="Photo with sub headings - Pink">
    <p:spTree>
      <p:nvGrpSpPr>
        <p:cNvPr id="263" name="Shape 263"/>
        <p:cNvGrpSpPr/>
        <p:nvPr/>
      </p:nvGrpSpPr>
      <p:grpSpPr>
        <a:xfrm>
          <a:off x="0" y="0"/>
          <a:ext cx="0" cy="0"/>
          <a:chOff x="0" y="0"/>
          <a:chExt cx="0" cy="0"/>
        </a:xfrm>
      </p:grpSpPr>
      <p:sp>
        <p:nvSpPr>
          <p:cNvPr id="264" name="Google Shape;264;p96"/>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96"/>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6" name="Google Shape;266;p96"/>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96"/>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96"/>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96"/>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96"/>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96"/>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9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73" name="Google Shape;273;p96"/>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74" name="Shape 274"/>
        <p:cNvGrpSpPr/>
        <p:nvPr/>
      </p:nvGrpSpPr>
      <p:grpSpPr>
        <a:xfrm>
          <a:off x="0" y="0"/>
          <a:ext cx="0" cy="0"/>
          <a:chOff x="0" y="0"/>
          <a:chExt cx="0" cy="0"/>
        </a:xfrm>
      </p:grpSpPr>
      <p:sp>
        <p:nvSpPr>
          <p:cNvPr id="275" name="Google Shape;275;p97"/>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6" name="Google Shape;276;p97"/>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97"/>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97"/>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97"/>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97"/>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97"/>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9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83" name="Google Shape;283;p97"/>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84" name="Shape 284"/>
        <p:cNvGrpSpPr/>
        <p:nvPr/>
      </p:nvGrpSpPr>
      <p:grpSpPr>
        <a:xfrm>
          <a:off x="0" y="0"/>
          <a:ext cx="0" cy="0"/>
          <a:chOff x="0" y="0"/>
          <a:chExt cx="0" cy="0"/>
        </a:xfrm>
      </p:grpSpPr>
      <p:sp>
        <p:nvSpPr>
          <p:cNvPr id="285" name="Google Shape;285;p98"/>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98"/>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98"/>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9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89" name="Google Shape;289;p98"/>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90" name="Google Shape;290;p98"/>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98"/>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ullet with photos">
  <p:cSld name="3 bullet with photos">
    <p:spTree>
      <p:nvGrpSpPr>
        <p:cNvPr id="292" name="Shape 292"/>
        <p:cNvGrpSpPr/>
        <p:nvPr/>
      </p:nvGrpSpPr>
      <p:grpSpPr>
        <a:xfrm>
          <a:off x="0" y="0"/>
          <a:ext cx="0" cy="0"/>
          <a:chOff x="0" y="0"/>
          <a:chExt cx="0" cy="0"/>
        </a:xfrm>
      </p:grpSpPr>
      <p:sp>
        <p:nvSpPr>
          <p:cNvPr id="293" name="Google Shape;293;p99"/>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9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95" name="Google Shape;295;p99"/>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96" name="Google Shape;296;p99"/>
          <p:cNvSpPr/>
          <p:nvPr/>
        </p:nvSpPr>
        <p:spPr>
          <a:xfrm>
            <a:off x="835544" y="0"/>
            <a:ext cx="10462549" cy="6857999"/>
          </a:xfrm>
          <a:custGeom>
            <a:rect b="b" l="l" r="r" t="t"/>
            <a:pathLst>
              <a:path extrusionOk="0" h="6857999" w="1046254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99"/>
          <p:cNvSpPr/>
          <p:nvPr/>
        </p:nvSpPr>
        <p:spPr>
          <a:xfrm>
            <a:off x="1628273" y="557463"/>
            <a:ext cx="8935453" cy="5690787"/>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99"/>
          <p:cNvSpPr/>
          <p:nvPr>
            <p:ph idx="2" type="pic"/>
          </p:nvPr>
        </p:nvSpPr>
        <p:spPr>
          <a:xfrm>
            <a:off x="203667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9" name="Google Shape;299;p99"/>
          <p:cNvSpPr/>
          <p:nvPr/>
        </p:nvSpPr>
        <p:spPr>
          <a:xfrm>
            <a:off x="287521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99"/>
          <p:cNvSpPr txBox="1"/>
          <p:nvPr>
            <p:ph idx="1" type="body"/>
          </p:nvPr>
        </p:nvSpPr>
        <p:spPr>
          <a:xfrm>
            <a:off x="228775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 name="Google Shape;301;p99"/>
          <p:cNvSpPr txBox="1"/>
          <p:nvPr>
            <p:ph idx="3" type="body"/>
          </p:nvPr>
        </p:nvSpPr>
        <p:spPr>
          <a:xfrm>
            <a:off x="228775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99"/>
          <p:cNvSpPr txBox="1"/>
          <p:nvPr>
            <p:ph idx="4" type="body"/>
          </p:nvPr>
        </p:nvSpPr>
        <p:spPr>
          <a:xfrm>
            <a:off x="287521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99"/>
          <p:cNvSpPr/>
          <p:nvPr>
            <p:ph idx="5" type="pic"/>
          </p:nvPr>
        </p:nvSpPr>
        <p:spPr>
          <a:xfrm>
            <a:off x="476545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4" name="Google Shape;304;p99"/>
          <p:cNvSpPr/>
          <p:nvPr/>
        </p:nvSpPr>
        <p:spPr>
          <a:xfrm>
            <a:off x="560399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99"/>
          <p:cNvSpPr txBox="1"/>
          <p:nvPr>
            <p:ph idx="6" type="body"/>
          </p:nvPr>
        </p:nvSpPr>
        <p:spPr>
          <a:xfrm>
            <a:off x="501653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99"/>
          <p:cNvSpPr txBox="1"/>
          <p:nvPr>
            <p:ph idx="7" type="body"/>
          </p:nvPr>
        </p:nvSpPr>
        <p:spPr>
          <a:xfrm>
            <a:off x="501653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99"/>
          <p:cNvSpPr txBox="1"/>
          <p:nvPr>
            <p:ph idx="8" type="body"/>
          </p:nvPr>
        </p:nvSpPr>
        <p:spPr>
          <a:xfrm>
            <a:off x="560399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99"/>
          <p:cNvSpPr/>
          <p:nvPr>
            <p:ph idx="9" type="pic"/>
          </p:nvPr>
        </p:nvSpPr>
        <p:spPr>
          <a:xfrm>
            <a:off x="7569410"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9" name="Google Shape;309;p99"/>
          <p:cNvSpPr/>
          <p:nvPr/>
        </p:nvSpPr>
        <p:spPr>
          <a:xfrm>
            <a:off x="8407944"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99"/>
          <p:cNvSpPr txBox="1"/>
          <p:nvPr>
            <p:ph idx="13" type="body"/>
          </p:nvPr>
        </p:nvSpPr>
        <p:spPr>
          <a:xfrm>
            <a:off x="7820489"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99"/>
          <p:cNvSpPr txBox="1"/>
          <p:nvPr>
            <p:ph idx="14" type="body"/>
          </p:nvPr>
        </p:nvSpPr>
        <p:spPr>
          <a:xfrm>
            <a:off x="7820488"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99"/>
          <p:cNvSpPr txBox="1"/>
          <p:nvPr>
            <p:ph idx="15" type="body"/>
          </p:nvPr>
        </p:nvSpPr>
        <p:spPr>
          <a:xfrm>
            <a:off x="8407945"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yellow">
  <p:cSld name="4 photos with text - yellow">
    <p:spTree>
      <p:nvGrpSpPr>
        <p:cNvPr id="313" name="Shape 313"/>
        <p:cNvGrpSpPr/>
        <p:nvPr/>
      </p:nvGrpSpPr>
      <p:grpSpPr>
        <a:xfrm>
          <a:off x="0" y="0"/>
          <a:ext cx="0" cy="0"/>
          <a:chOff x="0" y="0"/>
          <a:chExt cx="0" cy="0"/>
        </a:xfrm>
      </p:grpSpPr>
      <p:sp>
        <p:nvSpPr>
          <p:cNvPr id="314" name="Google Shape;314;p100"/>
          <p:cNvSpPr/>
          <p:nvPr/>
        </p:nvSpPr>
        <p:spPr>
          <a:xfrm>
            <a:off x="20821"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100"/>
          <p:cNvSpPr/>
          <p:nvPr/>
        </p:nvSpPr>
        <p:spPr>
          <a:xfrm>
            <a:off x="4149969" y="0"/>
            <a:ext cx="3404382"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100"/>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7" name="Google Shape;317;p100"/>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8" name="Google Shape;318;p100"/>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9" name="Google Shape;319;p100"/>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20" name="Google Shape;320;p100"/>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21" name="Google Shape;321;p100"/>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22" name="Google Shape;322;p100"/>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100"/>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pink &amp; white">
  <p:cSld name="4 photos with text - pink &amp; white">
    <p:spTree>
      <p:nvGrpSpPr>
        <p:cNvPr id="324" name="Shape 324"/>
        <p:cNvGrpSpPr/>
        <p:nvPr/>
      </p:nvGrpSpPr>
      <p:grpSpPr>
        <a:xfrm>
          <a:off x="0" y="0"/>
          <a:ext cx="0" cy="0"/>
          <a:chOff x="0" y="0"/>
          <a:chExt cx="0" cy="0"/>
        </a:xfrm>
      </p:grpSpPr>
      <p:sp>
        <p:nvSpPr>
          <p:cNvPr id="325" name="Google Shape;325;p101"/>
          <p:cNvSpPr/>
          <p:nvPr/>
        </p:nvSpPr>
        <p:spPr>
          <a:xfrm>
            <a:off x="0" y="0"/>
            <a:ext cx="6542926"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101"/>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7" name="Google Shape;327;p101"/>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8" name="Google Shape;328;p101"/>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9" name="Google Shape;329;p101"/>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30" name="Google Shape;330;p101"/>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31" name="Google Shape;331;p101"/>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32" name="Google Shape;332;p101"/>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101"/>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pink">
  <p:cSld name="2 photos with text - pink">
    <p:spTree>
      <p:nvGrpSpPr>
        <p:cNvPr id="334" name="Shape 334"/>
        <p:cNvGrpSpPr/>
        <p:nvPr/>
      </p:nvGrpSpPr>
      <p:grpSpPr>
        <a:xfrm>
          <a:off x="0" y="0"/>
          <a:ext cx="0" cy="0"/>
          <a:chOff x="0" y="0"/>
          <a:chExt cx="0" cy="0"/>
        </a:xfrm>
      </p:grpSpPr>
      <p:sp>
        <p:nvSpPr>
          <p:cNvPr id="335" name="Google Shape;335;p102"/>
          <p:cNvSpPr/>
          <p:nvPr/>
        </p:nvSpPr>
        <p:spPr>
          <a:xfrm>
            <a:off x="0" y="0"/>
            <a:ext cx="1219199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10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37" name="Google Shape;337;p102"/>
          <p:cNvCxnSpPr/>
          <p:nvPr/>
        </p:nvCxnSpPr>
        <p:spPr>
          <a:xfrm>
            <a:off x="386062" y="6472844"/>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38" name="Google Shape;338;p102"/>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9" name="Google Shape;339;p102"/>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0" name="Google Shape;340;p102"/>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102"/>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white">
  <p:cSld name="2 photos with text - white">
    <p:spTree>
      <p:nvGrpSpPr>
        <p:cNvPr id="342" name="Shape 342"/>
        <p:cNvGrpSpPr/>
        <p:nvPr/>
      </p:nvGrpSpPr>
      <p:grpSpPr>
        <a:xfrm>
          <a:off x="0" y="0"/>
          <a:ext cx="0" cy="0"/>
          <a:chOff x="0" y="0"/>
          <a:chExt cx="0" cy="0"/>
        </a:xfrm>
      </p:grpSpPr>
      <p:sp>
        <p:nvSpPr>
          <p:cNvPr id="343" name="Google Shape;343;p10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44" name="Google Shape;344;p103"/>
          <p:cNvCxnSpPr/>
          <p:nvPr/>
        </p:nvCxnSpPr>
        <p:spPr>
          <a:xfrm>
            <a:off x="386062" y="6472844"/>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45" name="Google Shape;345;p103"/>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6" name="Google Shape;346;p103"/>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7" name="Google Shape;347;p103"/>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103"/>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White">
  <p:cSld name="Vertical Photo - Text - White">
    <p:spTree>
      <p:nvGrpSpPr>
        <p:cNvPr id="349" name="Shape 349"/>
        <p:cNvGrpSpPr/>
        <p:nvPr/>
      </p:nvGrpSpPr>
      <p:grpSpPr>
        <a:xfrm>
          <a:off x="0" y="0"/>
          <a:ext cx="0" cy="0"/>
          <a:chOff x="0" y="0"/>
          <a:chExt cx="0" cy="0"/>
        </a:xfrm>
      </p:grpSpPr>
      <p:sp>
        <p:nvSpPr>
          <p:cNvPr id="350" name="Google Shape;350;p104"/>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104"/>
          <p:cNvSpPr txBox="1"/>
          <p:nvPr>
            <p:ph idx="1" type="body"/>
          </p:nvPr>
        </p:nvSpPr>
        <p:spPr>
          <a:xfrm>
            <a:off x="5621950" y="855235"/>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104"/>
          <p:cNvSpPr txBox="1"/>
          <p:nvPr>
            <p:ph idx="2" type="body"/>
          </p:nvPr>
        </p:nvSpPr>
        <p:spPr>
          <a:xfrm>
            <a:off x="5621952" y="2055587"/>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3" name="Google Shape;353;p104"/>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4" name="Google Shape;354;p104"/>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55" name="Google Shape;355;p104"/>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6" name="Google Shape;356;p104"/>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Blue">
  <p:cSld name="Text Only Slide - Vertical - Blue">
    <p:spTree>
      <p:nvGrpSpPr>
        <p:cNvPr id="357" name="Shape 357"/>
        <p:cNvGrpSpPr/>
        <p:nvPr/>
      </p:nvGrpSpPr>
      <p:grpSpPr>
        <a:xfrm>
          <a:off x="0" y="0"/>
          <a:ext cx="0" cy="0"/>
          <a:chOff x="0" y="0"/>
          <a:chExt cx="0" cy="0"/>
        </a:xfrm>
      </p:grpSpPr>
      <p:sp>
        <p:nvSpPr>
          <p:cNvPr id="358" name="Google Shape;358;p105"/>
          <p:cNvSpPr/>
          <p:nvPr/>
        </p:nvSpPr>
        <p:spPr>
          <a:xfrm>
            <a:off x="8946" y="0"/>
            <a:ext cx="3482399"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10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60" name="Google Shape;360;p105"/>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61" name="Google Shape;361;p105"/>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105"/>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green">
  <p:cSld name="Text slide - green">
    <p:spTree>
      <p:nvGrpSpPr>
        <p:cNvPr id="40" name="Shape 40"/>
        <p:cNvGrpSpPr/>
        <p:nvPr/>
      </p:nvGrpSpPr>
      <p:grpSpPr>
        <a:xfrm>
          <a:off x="0" y="0"/>
          <a:ext cx="0" cy="0"/>
          <a:chOff x="0" y="0"/>
          <a:chExt cx="0" cy="0"/>
        </a:xfrm>
      </p:grpSpPr>
      <p:sp>
        <p:nvSpPr>
          <p:cNvPr id="41" name="Google Shape;41;p70"/>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 name="Google Shape;42;p7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43" name="Google Shape;43;p70"/>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44" name="Google Shape;44;p70"/>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 name="Google Shape;45;p70"/>
          <p:cNvSpPr txBox="1"/>
          <p:nvPr>
            <p:ph idx="1" type="body"/>
          </p:nvPr>
        </p:nvSpPr>
        <p:spPr>
          <a:xfrm>
            <a:off x="508178" y="3429000"/>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0"/>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70"/>
          <p:cNvSpPr txBox="1"/>
          <p:nvPr>
            <p:ph idx="3" type="body"/>
          </p:nvPr>
        </p:nvSpPr>
        <p:spPr>
          <a:xfrm>
            <a:off x="6223065" y="3428941"/>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Blue">
  <p:cSld name="Text Only Slide - Blue">
    <p:spTree>
      <p:nvGrpSpPr>
        <p:cNvPr id="363" name="Shape 363"/>
        <p:cNvGrpSpPr/>
        <p:nvPr/>
      </p:nvGrpSpPr>
      <p:grpSpPr>
        <a:xfrm>
          <a:off x="0" y="0"/>
          <a:ext cx="0" cy="0"/>
          <a:chOff x="0" y="0"/>
          <a:chExt cx="0" cy="0"/>
        </a:xfrm>
      </p:grpSpPr>
      <p:sp>
        <p:nvSpPr>
          <p:cNvPr id="364" name="Google Shape;364;p106"/>
          <p:cNvSpPr/>
          <p:nvPr/>
        </p:nvSpPr>
        <p:spPr>
          <a:xfrm>
            <a:off x="8946" y="0"/>
            <a:ext cx="12183054" cy="170237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10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66" name="Google Shape;366;p106"/>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67" name="Google Shape;367;p106"/>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106"/>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Purple">
  <p:cSld name="Text Only Slide - Purple">
    <p:spTree>
      <p:nvGrpSpPr>
        <p:cNvPr id="369" name="Shape 369"/>
        <p:cNvGrpSpPr/>
        <p:nvPr/>
      </p:nvGrpSpPr>
      <p:grpSpPr>
        <a:xfrm>
          <a:off x="0" y="0"/>
          <a:ext cx="0" cy="0"/>
          <a:chOff x="0" y="0"/>
          <a:chExt cx="0" cy="0"/>
        </a:xfrm>
      </p:grpSpPr>
      <p:sp>
        <p:nvSpPr>
          <p:cNvPr id="370" name="Google Shape;370;p107"/>
          <p:cNvSpPr/>
          <p:nvPr/>
        </p:nvSpPr>
        <p:spPr>
          <a:xfrm>
            <a:off x="8946" y="0"/>
            <a:ext cx="3482399"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10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72" name="Google Shape;372;p107"/>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73" name="Google Shape;373;p107"/>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107"/>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Pink">
  <p:cSld name="Phone - Text - Pink">
    <p:spTree>
      <p:nvGrpSpPr>
        <p:cNvPr id="375" name="Shape 375"/>
        <p:cNvGrpSpPr/>
        <p:nvPr/>
      </p:nvGrpSpPr>
      <p:grpSpPr>
        <a:xfrm>
          <a:off x="0" y="0"/>
          <a:ext cx="0" cy="0"/>
          <a:chOff x="0" y="0"/>
          <a:chExt cx="0" cy="0"/>
        </a:xfrm>
      </p:grpSpPr>
      <p:sp>
        <p:nvSpPr>
          <p:cNvPr id="376" name="Google Shape;376;p108"/>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108"/>
          <p:cNvSpPr/>
          <p:nvPr/>
        </p:nvSpPr>
        <p:spPr>
          <a:xfrm>
            <a:off x="6752" y="0"/>
            <a:ext cx="9527210"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108"/>
          <p:cNvSpPr txBox="1"/>
          <p:nvPr>
            <p:ph idx="1" type="body"/>
          </p:nvPr>
        </p:nvSpPr>
        <p:spPr>
          <a:xfrm>
            <a:off x="3993774" y="2230946"/>
            <a:ext cx="4760259"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108"/>
          <p:cNvSpPr txBox="1"/>
          <p:nvPr>
            <p:ph idx="2" type="body"/>
          </p:nvPr>
        </p:nvSpPr>
        <p:spPr>
          <a:xfrm>
            <a:off x="3993776" y="3431298"/>
            <a:ext cx="4760259"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380" name="Google Shape;380;p108"/>
          <p:cNvPicPr preferRelativeResize="0"/>
          <p:nvPr/>
        </p:nvPicPr>
        <p:blipFill rotWithShape="1">
          <a:blip r:embed="rId2">
            <a:alphaModFix/>
          </a:blip>
          <a:srcRect b="0" l="0" r="0" t="0"/>
          <a:stretch/>
        </p:blipFill>
        <p:spPr>
          <a:xfrm>
            <a:off x="-747898" y="360772"/>
            <a:ext cx="6199242" cy="6131859"/>
          </a:xfrm>
          <a:prstGeom prst="rect">
            <a:avLst/>
          </a:prstGeom>
          <a:noFill/>
          <a:ln>
            <a:noFill/>
          </a:ln>
        </p:spPr>
      </p:pic>
      <p:sp>
        <p:nvSpPr>
          <p:cNvPr id="381" name="Google Shape;381;p108"/>
          <p:cNvSpPr/>
          <p:nvPr>
            <p:ph idx="3" type="pic"/>
          </p:nvPr>
        </p:nvSpPr>
        <p:spPr>
          <a:xfrm>
            <a:off x="1148089" y="1352116"/>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82" name="Google Shape;382;p108"/>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83" name="Google Shape;383;p108"/>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White">
  <p:cSld name="Phone - Text - White">
    <p:spTree>
      <p:nvGrpSpPr>
        <p:cNvPr id="384" name="Shape 384"/>
        <p:cNvGrpSpPr/>
        <p:nvPr/>
      </p:nvGrpSpPr>
      <p:grpSpPr>
        <a:xfrm>
          <a:off x="0" y="0"/>
          <a:ext cx="0" cy="0"/>
          <a:chOff x="0" y="0"/>
          <a:chExt cx="0" cy="0"/>
        </a:xfrm>
      </p:grpSpPr>
      <p:sp>
        <p:nvSpPr>
          <p:cNvPr id="385" name="Google Shape;385;p109"/>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109"/>
          <p:cNvSpPr/>
          <p:nvPr/>
        </p:nvSpPr>
        <p:spPr>
          <a:xfrm>
            <a:off x="0" y="-10844"/>
            <a:ext cx="9527210"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109"/>
          <p:cNvSpPr txBox="1"/>
          <p:nvPr>
            <p:ph idx="1" type="body"/>
          </p:nvPr>
        </p:nvSpPr>
        <p:spPr>
          <a:xfrm>
            <a:off x="3373937" y="145292"/>
            <a:ext cx="558512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109"/>
          <p:cNvSpPr txBox="1"/>
          <p:nvPr>
            <p:ph idx="2" type="body"/>
          </p:nvPr>
        </p:nvSpPr>
        <p:spPr>
          <a:xfrm>
            <a:off x="3373937" y="1301327"/>
            <a:ext cx="5585128"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389" name="Google Shape;389;p109"/>
          <p:cNvPicPr preferRelativeResize="0"/>
          <p:nvPr/>
        </p:nvPicPr>
        <p:blipFill rotWithShape="1">
          <a:blip r:embed="rId2">
            <a:alphaModFix/>
          </a:blip>
          <a:srcRect b="0" l="0" r="0" t="0"/>
          <a:stretch/>
        </p:blipFill>
        <p:spPr>
          <a:xfrm>
            <a:off x="-1569830" y="327538"/>
            <a:ext cx="6199242" cy="6131859"/>
          </a:xfrm>
          <a:prstGeom prst="rect">
            <a:avLst/>
          </a:prstGeom>
          <a:noFill/>
          <a:ln>
            <a:noFill/>
          </a:ln>
        </p:spPr>
      </p:pic>
      <p:sp>
        <p:nvSpPr>
          <p:cNvPr id="390" name="Google Shape;390;p109"/>
          <p:cNvSpPr/>
          <p:nvPr>
            <p:ph idx="3" type="pic"/>
          </p:nvPr>
        </p:nvSpPr>
        <p:spPr>
          <a:xfrm>
            <a:off x="362441" y="1318881"/>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91" name="Google Shape;391;p109"/>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92" name="Google Shape;392;p10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White">
  <p:cSld name="Photo with sub headings - White">
    <p:spTree>
      <p:nvGrpSpPr>
        <p:cNvPr id="48" name="Shape 48"/>
        <p:cNvGrpSpPr/>
        <p:nvPr/>
      </p:nvGrpSpPr>
      <p:grpSpPr>
        <a:xfrm>
          <a:off x="0" y="0"/>
          <a:ext cx="0" cy="0"/>
          <a:chOff x="0" y="0"/>
          <a:chExt cx="0" cy="0"/>
        </a:xfrm>
      </p:grpSpPr>
      <p:sp>
        <p:nvSpPr>
          <p:cNvPr id="49" name="Google Shape;49;p71"/>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1"/>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7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52" name="Google Shape;52;p7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53" name="Google Shape;53;p71"/>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 name="Google Shape;54;p71"/>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Text - Blue">
  <p:cSld name="Photo - Text - Blue">
    <p:spTree>
      <p:nvGrpSpPr>
        <p:cNvPr id="55" name="Shape 55"/>
        <p:cNvGrpSpPr/>
        <p:nvPr/>
      </p:nvGrpSpPr>
      <p:grpSpPr>
        <a:xfrm>
          <a:off x="0" y="0"/>
          <a:ext cx="0" cy="0"/>
          <a:chOff x="0" y="0"/>
          <a:chExt cx="0" cy="0"/>
        </a:xfrm>
      </p:grpSpPr>
      <p:sp>
        <p:nvSpPr>
          <p:cNvPr id="56" name="Google Shape;56;p72"/>
          <p:cNvSpPr/>
          <p:nvPr/>
        </p:nvSpPr>
        <p:spPr>
          <a:xfrm>
            <a:off x="-12000" y="0"/>
            <a:ext cx="12204000" cy="689204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57" name="Google Shape;57;p7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58" name="Google Shape;58;p72"/>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59" name="Google Shape;59;p72"/>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72"/>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72"/>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72"/>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2">
  <p:cSld name="Text with photo - White 2">
    <p:spTree>
      <p:nvGrpSpPr>
        <p:cNvPr id="63" name="Shape 63"/>
        <p:cNvGrpSpPr/>
        <p:nvPr/>
      </p:nvGrpSpPr>
      <p:grpSpPr>
        <a:xfrm>
          <a:off x="0" y="0"/>
          <a:ext cx="0" cy="0"/>
          <a:chOff x="0" y="0"/>
          <a:chExt cx="0" cy="0"/>
        </a:xfrm>
      </p:grpSpPr>
      <p:sp>
        <p:nvSpPr>
          <p:cNvPr id="64" name="Google Shape;64;p73"/>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Google Shape;65;p73"/>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 name="Google Shape;66;p73"/>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73"/>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7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69" name="Google Shape;69;p73"/>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Purple">
  <p:cSld name="Text with photo - Purple">
    <p:spTree>
      <p:nvGrpSpPr>
        <p:cNvPr id="70" name="Shape 70"/>
        <p:cNvGrpSpPr/>
        <p:nvPr/>
      </p:nvGrpSpPr>
      <p:grpSpPr>
        <a:xfrm>
          <a:off x="0" y="0"/>
          <a:ext cx="0" cy="0"/>
          <a:chOff x="0" y="0"/>
          <a:chExt cx="0" cy="0"/>
        </a:xfrm>
      </p:grpSpPr>
      <p:sp>
        <p:nvSpPr>
          <p:cNvPr id="71" name="Google Shape;71;p74"/>
          <p:cNvSpPr/>
          <p:nvPr/>
        </p:nvSpPr>
        <p:spPr>
          <a:xfrm>
            <a:off x="0" y="-21688"/>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2" name="Google Shape;72;p74"/>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73" name="Google Shape;73;p74"/>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74" name="Google Shape;74;p74"/>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4"/>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74"/>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 name="Google Shape;77;p74"/>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Pink">
  <p:cSld name="Vertical Photo - Text - Pink">
    <p:spTree>
      <p:nvGrpSpPr>
        <p:cNvPr id="78" name="Shape 78"/>
        <p:cNvGrpSpPr/>
        <p:nvPr/>
      </p:nvGrpSpPr>
      <p:grpSpPr>
        <a:xfrm>
          <a:off x="0" y="0"/>
          <a:ext cx="0" cy="0"/>
          <a:chOff x="0" y="0"/>
          <a:chExt cx="0" cy="0"/>
        </a:xfrm>
      </p:grpSpPr>
      <p:sp>
        <p:nvSpPr>
          <p:cNvPr id="79" name="Google Shape;79;p75"/>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 name="Google Shape;80;p75"/>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 name="Google Shape;81;p75"/>
          <p:cNvSpPr txBox="1"/>
          <p:nvPr>
            <p:ph idx="1" type="body"/>
          </p:nvPr>
        </p:nvSpPr>
        <p:spPr>
          <a:xfrm>
            <a:off x="5359398" y="2230946"/>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75"/>
          <p:cNvSpPr txBox="1"/>
          <p:nvPr>
            <p:ph idx="2" type="body"/>
          </p:nvPr>
        </p:nvSpPr>
        <p:spPr>
          <a:xfrm>
            <a:off x="5359400" y="3431298"/>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3" name="Google Shape;83;p75"/>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84" name="Google Shape;84;p7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85" name="Google Shape;85;p75"/>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75"/>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2.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6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accountantonline.ie/guides/sole-trader-limited-company/" TargetMode="Externa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accountantonline.ie/guides/setting-up-a-limited-company-in-ireland-an-essential-checklist/"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hyperlink" Target="https://www.ycombinator.com/" TargetMode="Externa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cibernarium.barcelonactiva.cat/qui-som-v" TargetMode="External"/><Relationship Id="rId4" Type="http://schemas.openxmlformats.org/officeDocument/2006/relationships/hyperlink" Target="https://www.ashoka.org/en-gb/our-network" TargetMode="External"/><Relationship Id="rId5" Type="http://schemas.openxmlformats.org/officeDocument/2006/relationships/hyperlink" Target="https://www.sbs.ox.ac.uk/research/centres-and-initiatives/skoll-centre-social-entrepreneurship"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s://www.youngfoundation.org/" TargetMode="External"/><Relationship Id="rId4" Type="http://schemas.openxmlformats.org/officeDocument/2006/relationships/hyperlink" Target="https://www.nesta.org.uk/feature/innovation-methods/accelerator-programmes/" TargetMode="External"/><Relationship Id="rId5" Type="http://schemas.openxmlformats.org/officeDocument/2006/relationships/hyperlink" Target="https://www.nesta.org.uk/feature/innovation-methods/accelerator-programmes/" TargetMode="External"/><Relationship Id="rId6" Type="http://schemas.openxmlformats.org/officeDocument/2006/relationships/hyperlink" Target="https://conservationxlabs.com/digital-makerspace" TargetMode="External"/><Relationship Id="rId7" Type="http://schemas.openxmlformats.org/officeDocument/2006/relationships/hyperlink" Target="http://conservationx.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hyperlink" Target="https://cibernarium.barcelonactiva.cat/qui-som-" TargetMode="Externa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hyperlink" Target="https://www.ashoka.org/en-gb/our-network" TargetMode="External"/><Relationship Id="rId4" Type="http://schemas.openxmlformats.org/officeDocument/2006/relationships/hyperlink" Target="https://www.ashoka.org/en-gb/our-network" TargetMode="External"/><Relationship Id="rId5" Type="http://schemas.openxmlformats.org/officeDocument/2006/relationships/hyperlink" Target="https://www.ashoka.org/focus/social-entrepreneurship" TargetMode="External"/><Relationship Id="rId6" Type="http://schemas.openxmlformats.org/officeDocument/2006/relationships/hyperlink" Target="https://www.ashoka.org/focus/empathy-and-young-changemaking" TargetMode="External"/><Relationship Id="rId7" Type="http://schemas.openxmlformats.org/officeDocument/2006/relationships/hyperlink" Target="https://www.ashoka.org/focus/organizing-changemakin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hyperlink" Target="https://www.ashoka.org/en-gb/our-network" TargetMode="External"/><Relationship Id="rId4" Type="http://schemas.openxmlformats.org/officeDocument/2006/relationships/hyperlink" Target="https://www.ashoka.org/en-gb/our-network" TargetMode="External"/><Relationship Id="rId9" Type="http://schemas.openxmlformats.org/officeDocument/2006/relationships/hyperlink" Target="https://www.ashoka.org/en-gb/our-network" TargetMode="External"/><Relationship Id="rId5" Type="http://schemas.openxmlformats.org/officeDocument/2006/relationships/hyperlink" Target="https://www.ashoka.org/en-gb/our-network" TargetMode="External"/><Relationship Id="rId6" Type="http://schemas.openxmlformats.org/officeDocument/2006/relationships/hyperlink" Target="https://www.ashoka.org/en-gb/our-network" TargetMode="External"/><Relationship Id="rId7" Type="http://schemas.openxmlformats.org/officeDocument/2006/relationships/hyperlink" Target="https://www.ashoka.org/en-gb/our-network" TargetMode="External"/><Relationship Id="rId8" Type="http://schemas.openxmlformats.org/officeDocument/2006/relationships/hyperlink" Target="https://www.ashoka.org/en-gb/our-network"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hyperlink" Target="https://www.sbs.ox.ac.uk/research/centres-and-initiatives/skoll-centre-social-entrepreneurship" TargetMode="Externa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s://www.sbs.ox.ac.uk/oxford-experience/scholarships-and-funding/skoll-scholarship" TargetMode="External"/><Relationship Id="rId4" Type="http://schemas.openxmlformats.org/officeDocument/2006/relationships/hyperlink" Target="https://youtu.be/dTD-G1KxzVs" TargetMode="External"/><Relationship Id="rId5"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hyperlink" Target="https://www.youngfoundation.org/our-programmes/" TargetMode="External"/><Relationship Id="rId4" Type="http://schemas.openxmlformats.org/officeDocument/2006/relationships/hyperlink" Target="https://www.youngfoundation.org/about-us/" TargetMode="External"/><Relationship Id="rId5" Type="http://schemas.openxmlformats.org/officeDocument/2006/relationships/hyperlink" Target="https://www.youngfoundation.org/about-u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hyperlink" Target="https://www.nesta.org.uk/report/the-startup-factories/" TargetMode="External"/><Relationship Id="rId4" Type="http://schemas.openxmlformats.org/officeDocument/2006/relationships/hyperlink" Target="https://vimeo.com/353776242" TargetMode="External"/><Relationship Id="rId5" Type="http://schemas.openxmlformats.org/officeDocument/2006/relationships/image" Target="../media/image19.png"/><Relationship Id="rId6" Type="http://schemas.openxmlformats.org/officeDocument/2006/relationships/image" Target="../media/image1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hyperlink" Target="https://www.nesta.org.uk/feature/innovation-methods/accelerator-programmes/" TargetMode="External"/><Relationship Id="rId4" Type="http://schemas.openxmlformats.org/officeDocument/2006/relationships/hyperlink" Target="https://www.nesta.org.uk/report/good-incubation/" TargetMode="External"/><Relationship Id="rId9" Type="http://schemas.openxmlformats.org/officeDocument/2006/relationships/hyperlink" Target="https://www.nesta.org.uk/feature/innovation-methods/accelerator-programmes/" TargetMode="External"/><Relationship Id="rId5" Type="http://schemas.openxmlformats.org/officeDocument/2006/relationships/hyperlink" Target="https://www.nesta.org.uk/report/startup-support-programmes-whats-the-difference/" TargetMode="External"/><Relationship Id="rId6" Type="http://schemas.openxmlformats.org/officeDocument/2006/relationships/hyperlink" Target="https://www.nesta.org.uk/report/startup-support-programmes-whats-the-difference/" TargetMode="External"/><Relationship Id="rId7" Type="http://schemas.openxmlformats.org/officeDocument/2006/relationships/hyperlink" Target="https://www.gov.uk/government/publications/business-incubators-and-accelerators-the-national-picture" TargetMode="External"/><Relationship Id="rId8" Type="http://schemas.openxmlformats.org/officeDocument/2006/relationships/hyperlink" Target="http://www.acceleratorassembly.eu/" TargetMode="External"/><Relationship Id="rId10"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hyperlink" Target="https://www.nesta.org.uk/archive-pages/bethnal-green-ventures/?gclid=Cj0KCQiAs5eCBhCBARIsAEhk4r6vmlTzPel1_Nb7ClL9LNKhDX_DI64bLldGOlImFnoa_-u8bj4c5LIaAsI7EALw_wcB" TargetMode="External"/><Relationship Id="rId4" Type="http://schemas.openxmlformats.org/officeDocument/2006/relationships/hyperlink" Target="https://www.nesta.org.uk/archive-pages/bethnal-green-ventures/?gclid=Cj0KCQiAs5eCBhCBARIsAEhk4r6vmlTzPel1_Nb7ClL9LNKhDX_DI64bLldGOlImFnoa_-u8bj4c5LIaAsI7EALw_wcB" TargetMode="External"/><Relationship Id="rId9" Type="http://schemas.openxmlformats.org/officeDocument/2006/relationships/hyperlink" Target="https://www.nesta.org.uk/feature/innovation-methods/accelerator-programmes/" TargetMode="External"/><Relationship Id="rId5" Type="http://schemas.openxmlformats.org/officeDocument/2006/relationships/hyperlink" Target="https://www.nesta.org.uk/archive-pages/bethnal-green-ventures/?gclid=Cj0KCQiAs5eCBhCBARIsAEhk4r6vmlTzPel1_Nb7ClL9LNKhDX_DI64bLldGOlImFnoa_-u8bj4c5LIaAsI7EALw_wcB" TargetMode="External"/><Relationship Id="rId6" Type="http://schemas.openxmlformats.org/officeDocument/2006/relationships/hyperlink" Target="http://www.goodgym.org/" TargetMode="External"/><Relationship Id="rId7" Type="http://schemas.openxmlformats.org/officeDocument/2006/relationships/hyperlink" Target="http://www.fairphone.com/" TargetMode="External"/><Relationship Id="rId8" Type="http://schemas.openxmlformats.org/officeDocument/2006/relationships/hyperlink" Target="http://www.drdoctor.co.uk/" TargetMode="External"/><Relationship Id="rId11" Type="http://schemas.openxmlformats.org/officeDocument/2006/relationships/hyperlink" Target="https://www.nesta.org.uk/feature/innovation-methods/accelerator-programmes/" TargetMode="External"/><Relationship Id="rId10" Type="http://schemas.openxmlformats.org/officeDocument/2006/relationships/hyperlink" Target="https://www.nesta.org.uk/feature/innovation-methods/accelerator-programmes/" TargetMode="External"/><Relationship Id="rId13" Type="http://schemas.openxmlformats.org/officeDocument/2006/relationships/image" Target="../media/image18.jpg"/><Relationship Id="rId12" Type="http://schemas.openxmlformats.org/officeDocument/2006/relationships/hyperlink" Target="https://www.nesta.org.uk/archive-pages/bethnal-green-ventures/?gclid=Cj0KCQiAs5eCBhCBARIsAEhk4r6vmlTzPel1_Nb7ClL9LNKhDX_DI64bLldGOlImFnoa_-u8bj4c5LIaAsI7EALw_wcB"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hyperlink" Target="https://www.nesta.org.uk/toolkit/startup-accelerator-programmes-a-practice-guide/" TargetMode="External"/><Relationship Id="rId4" Type="http://schemas.openxmlformats.org/officeDocument/2006/relationships/hyperlink" Target="https://www.nesta.org.uk/report/a-look-inside-accelerators/" TargetMode="External"/><Relationship Id="rId9" Type="http://schemas.openxmlformats.org/officeDocument/2006/relationships/hyperlink" Target="https://www.nesta.org.uk/report/the-startup-factories/" TargetMode="External"/><Relationship Id="rId5" Type="http://schemas.openxmlformats.org/officeDocument/2006/relationships/hyperlink" Target="https://www.gov.uk/government/publications/business-incubators-and-accelerators-the-national-picture" TargetMode="External"/><Relationship Id="rId6" Type="http://schemas.openxmlformats.org/officeDocument/2006/relationships/hyperlink" Target="https://www.nesta.org.uk/report/good-incubation/" TargetMode="External"/><Relationship Id="rId7" Type="http://schemas.openxmlformats.org/officeDocument/2006/relationships/hyperlink" Target="https://www.nesta.org.uk/report/incubation-for-growth/" TargetMode="External"/><Relationship Id="rId8" Type="http://schemas.openxmlformats.org/officeDocument/2006/relationships/hyperlink" Target="https://www.nesta.org.uk/report/startup-support-programmes-whats-the-difference/" TargetMode="External"/><Relationship Id="rId11" Type="http://schemas.openxmlformats.org/officeDocument/2006/relationships/hyperlink" Target="https://www.nesta.org.uk/project/digital-arts-and-culture-accelerator/" TargetMode="External"/><Relationship Id="rId10" Type="http://schemas.openxmlformats.org/officeDocument/2006/relationships/hyperlink" Target="https://www.nesta.org.uk/blog/incubators-and-accelerators-an-updated-directory-for-the-uk/" TargetMode="External"/><Relationship Id="rId13" Type="http://schemas.openxmlformats.org/officeDocument/2006/relationships/hyperlink" Target="http://www.acceleratorassembly.eu/" TargetMode="External"/><Relationship Id="rId12" Type="http://schemas.openxmlformats.org/officeDocument/2006/relationships/hyperlink" Target="https://bethnalgreenventures.com/" TargetMode="External"/><Relationship Id="rId15" Type="http://schemas.openxmlformats.org/officeDocument/2006/relationships/hyperlink" Target="https://www.nesta.org.uk/feature/innovation-methods/accelerator-programmes/" TargetMode="External"/><Relationship Id="rId14" Type="http://schemas.openxmlformats.org/officeDocument/2006/relationships/hyperlink" Target="https://www.nesta.org.uk/feature/innovation-methods/accelerator-programmes/" TargetMode="External"/><Relationship Id="rId17" Type="http://schemas.openxmlformats.org/officeDocument/2006/relationships/hyperlink" Target="https://www.nesta.org.uk/feature/innovation-methods/accelerator-programmes/" TargetMode="External"/><Relationship Id="rId16" Type="http://schemas.openxmlformats.org/officeDocument/2006/relationships/hyperlink" Target="https://www.nesta.org.uk/feature/innovation-methods/accelerator-programmes/" TargetMode="External"/><Relationship Id="rId18"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hyperlink" Target="https://conservationxlabs.com/digital-makerspace" TargetMode="External"/><Relationship Id="rId4" Type="http://schemas.openxmlformats.org/officeDocument/2006/relationships/hyperlink" Target="http://conservationx.com/" TargetMode="External"/><Relationship Id="rId5" Type="http://schemas.openxmlformats.org/officeDocument/2006/relationships/hyperlink" Target="https://conservationxlabs.com/digital-makerspace" TargetMode="External"/><Relationship Id="rId6"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hyperlink" Target="https://conservationx.com/challenges" TargetMode="External"/><Relationship Id="rId4" Type="http://schemas.openxmlformats.org/officeDocument/2006/relationships/hyperlink" Target="https://conservationx.com/projects" TargetMode="External"/><Relationship Id="rId5" Type="http://schemas.openxmlformats.org/officeDocument/2006/relationships/hyperlink" Target="https://conservationx.com/lab/ideas" TargetMode="External"/><Relationship Id="rId6" Type="http://schemas.openxmlformats.org/officeDocument/2006/relationships/hyperlink" Target="https://conservationx.com/lab/problem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hyperlink" Target="https://capssi.eu/" TargetMode="External"/><Relationship Id="rId4" Type="http://schemas.openxmlformats.org/officeDocument/2006/relationships/hyperlink" Target="https://capssi.eu/" TargetMode="External"/><Relationship Id="rId5"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hyperlink" Target="https://upsocial.org/en/global-social-innovation-networks" TargetMode="External"/><Relationship Id="rId4" Type="http://schemas.openxmlformats.org/officeDocument/2006/relationships/hyperlink" Target="https://upsocial.org/en/global-social-innovation-networks" TargetMode="External"/><Relationship Id="rId5"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2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hyperlink" Target="http://fortune.com/2018/07/17/stripe-blockchain/" TargetMode="External"/><Relationship Id="rId4" Type="http://schemas.openxmlformats.org/officeDocument/2006/relationships/hyperlink" Target="http://fortune.com/2016/11/25/payments-stripe-valuation/" TargetMode="External"/><Relationship Id="rId5" Type="http://schemas.openxmlformats.org/officeDocument/2006/relationships/hyperlink" Target="https://fortune.com/company/amazon-com/" TargetMode="External"/><Relationship Id="rId6" Type="http://schemas.openxmlformats.org/officeDocument/2006/relationships/hyperlink" Target="https://fortune.com/company/facebook/" TargetMode="External"/><Relationship Id="rId7" Type="http://schemas.openxmlformats.org/officeDocument/2006/relationships/image" Target="../media/image2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hyperlink" Target="https://www.startupgrind.com/blog/peter-thiel-keeping-it-real-about-education-on-60-minutes/" TargetMode="External"/><Relationship Id="rId4" Type="http://schemas.openxmlformats.org/officeDocument/2006/relationships/hyperlink" Target="http://techcrunch.com/2011/03/28/stealth-payment-startup-stripe-paypal" TargetMode="External"/><Relationship Id="rId5" Type="http://schemas.openxmlformats.org/officeDocument/2006/relationships/hyperlink" Target="https://www.startupgrind.com/events/details/startup-grind-san-francisco-hosted-alfred-lin-sequoia-capital" TargetMode="External"/><Relationship Id="rId6" Type="http://schemas.openxmlformats.org/officeDocument/2006/relationships/hyperlink" Target="https://www.startupgrind.com/blog/vc-corner-ben-horowitz-of-andreessen-horowitz-genius-transferwise-foursquare/" TargetMode="External"/><Relationship Id="rId7" Type="http://schemas.openxmlformats.org/officeDocument/2006/relationships/image" Target="../media/image2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hyperlink" Target="http://commonred.com/project/twitter/patrickc" TargetMode="External"/><Relationship Id="rId4" Type="http://schemas.openxmlformats.org/officeDocument/2006/relationships/hyperlink" Target="http://en.wikipedia.org/wiki/Lisp_(programming_language)" TargetMode="External"/><Relationship Id="rId5" Type="http://schemas.openxmlformats.org/officeDocument/2006/relationships/hyperlink" Target="http://en.wikipedia.org/wiki/Leaving_Certificate" TargetMode="External"/><Relationship Id="rId6" Type="http://schemas.openxmlformats.org/officeDocument/2006/relationships/hyperlink" Target="https://www.startupgrind.com/blog/the-collison-brothers-and-story-behind-the-founding-of-strip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hyperlink" Target="https://www.startupgrind.com/blog/patrick-collison-founder-stripe-live-at-startup-grind-video/" TargetMode="External"/><Relationship Id="rId4" Type="http://schemas.openxmlformats.org/officeDocument/2006/relationships/hyperlink" Target="https://www.startupgrind.com/blog/patrick-collison-founder-stripe-live-at-startup-grind-video/" TargetMode="External"/><Relationship Id="rId5" Type="http://schemas.openxmlformats.org/officeDocument/2006/relationships/hyperlink" Target="https://www.youtube.com/watch?v=C5mM5dlcHeg" TargetMode="External"/><Relationship Id="rId6" Type="http://schemas.openxmlformats.org/officeDocument/2006/relationships/hyperlink" Target="https://youtu.be/Ubo9UaRxdVg" TargetMode="External"/><Relationship Id="rId7"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hyperlink" Target="https://enoll.org/about-u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hyperlink" Target="https://enoll.org/about-us/" TargetMode="Externa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hyperlink" Target="https://www.makerspaces.com/what-is-a-makerspace/" TargetMode="External"/><Relationship Id="rId4" Type="http://schemas.openxmlformats.org/officeDocument/2006/relationships/hyperlink" Target="https://fabfoundation.org/getting-started/#fablabs-full" TargetMode="External"/><Relationship Id="rId5" Type="http://schemas.openxmlformats.org/officeDocument/2006/relationships/image" Target="../media/image3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hyperlink" Target="https://www.makerspaces.com/what-is-a-makerspac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 Id="rId3" Type="http://schemas.openxmlformats.org/officeDocument/2006/relationships/hyperlink" Target="http://making-sense.eu/blo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1.png"/><Relationship Id="rId4" Type="http://schemas.openxmlformats.org/officeDocument/2006/relationships/hyperlink" Target="http://making-sense.eu/blog/" TargetMode="External"/><Relationship Id="rId5" Type="http://schemas.openxmlformats.org/officeDocument/2006/relationships/hyperlink" Target="http://making-sense.eu/blo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3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hyperlink" Target="https://www.makerspaces.com/what-is-a-makerspace/" TargetMode="External"/><Relationship Id="rId4" Type="http://schemas.openxmlformats.org/officeDocument/2006/relationships/image" Target="../media/image3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hyperlink" Target="https://ec.europa.eu/growth/industry/policy/innovation/social_en" TargetMode="External"/><Relationship Id="rId4" Type="http://schemas.openxmlformats.org/officeDocument/2006/relationships/hyperlink" Target="https://ec.europa.eu/growth/industry/policy/innovation/social_en" TargetMode="External"/><Relationship Id="rId9" Type="http://schemas.openxmlformats.org/officeDocument/2006/relationships/hyperlink" Target="https://institute.eib.org/whatwedo/social/social-innovation-tournament/" TargetMode="External"/><Relationship Id="rId5" Type="http://schemas.openxmlformats.org/officeDocument/2006/relationships/hyperlink" Target="http://www.siceurope.eu/" TargetMode="External"/><Relationship Id="rId6" Type="http://schemas.openxmlformats.org/officeDocument/2006/relationships/hyperlink" Target="https://ec.europa.eu/growth/industry/innovation/policy/social/competition_en" TargetMode="External"/><Relationship Id="rId7" Type="http://schemas.openxmlformats.org/officeDocument/2006/relationships/hyperlink" Target="http://ec.europa.eu/regional_policy/en/regio-stars-awards/" TargetMode="External"/><Relationship Id="rId8" Type="http://schemas.openxmlformats.org/officeDocument/2006/relationships/hyperlink" Target="http://ec.europa.eu/regional_policy/en/regio-stars-awards/" TargetMode="External"/><Relationship Id="rId10" Type="http://schemas.openxmlformats.org/officeDocument/2006/relationships/image" Target="../media/image3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6.xml"/><Relationship Id="rId3" Type="http://schemas.openxmlformats.org/officeDocument/2006/relationships/hyperlink" Target="https://ec.europa.eu/growth/industry/policy/innovation/social_en" TargetMode="External"/><Relationship Id="rId4" Type="http://schemas.openxmlformats.org/officeDocument/2006/relationships/hyperlink" Target="http://ec.europa.eu/social/main.jsp?langId=en&amp;catId=1081" TargetMode="External"/><Relationship Id="rId9" Type="http://schemas.openxmlformats.org/officeDocument/2006/relationships/hyperlink" Target="https://ec.europa.eu/growth/content/europes-next-leaders-start-and-scale-initiative-1_en" TargetMode="External"/><Relationship Id="rId5" Type="http://schemas.openxmlformats.org/officeDocument/2006/relationships/hyperlink" Target="http://ec.europa.eu/programmes/horizon2020/en/h2020-section/europe-changing-world-inclusive-innovative-and-reflective-societies" TargetMode="External"/><Relationship Id="rId6" Type="http://schemas.openxmlformats.org/officeDocument/2006/relationships/hyperlink" Target="http://ec.europa.eu/research/participants/portal/desktop/en/funding/sme_participation.html" TargetMode="External"/><Relationship Id="rId7" Type="http://schemas.openxmlformats.org/officeDocument/2006/relationships/hyperlink" Target="https://ec.europa.eu/digital-single-market/en/collective-awareness" TargetMode="External"/><Relationship Id="rId8" Type="http://schemas.openxmlformats.org/officeDocument/2006/relationships/hyperlink" Target="https://ec.europa.eu/growth/sectors/social-economy/enterprises_en" TargetMode="External"/><Relationship Id="rId10" Type="http://schemas.openxmlformats.org/officeDocument/2006/relationships/image" Target="../media/image3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7.xml"/><Relationship Id="rId3" Type="http://schemas.openxmlformats.org/officeDocument/2006/relationships/hyperlink" Target="https://ec.europa.eu/growth/industry/policy/innovation/social_en" TargetMode="External"/><Relationship Id="rId4" Type="http://schemas.openxmlformats.org/officeDocument/2006/relationships/hyperlink" Target="https://www.siceurope.eu/" TargetMode="External"/><Relationship Id="rId5" Type="http://schemas.openxmlformats.org/officeDocument/2006/relationships/hyperlink" Target="https://ec.europa.eu/growth/industry/innovation/policy/social/competition_en" TargetMode="External"/><Relationship Id="rId6" Type="http://schemas.openxmlformats.org/officeDocument/2006/relationships/hyperlink" Target="https://ec.europa.eu/docsroom/documents/19042" TargetMode="External"/><Relationship Id="rId7" Type="http://schemas.openxmlformats.org/officeDocument/2006/relationships/hyperlink" Target="http://ec.europa.eu/DocsRoom/documents/13403/attachments/1/translations" TargetMode="External"/><Relationship Id="rId8" Type="http://schemas.openxmlformats.org/officeDocument/2006/relationships/image" Target="../media/image3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8.xml"/><Relationship Id="rId3" Type="http://schemas.openxmlformats.org/officeDocument/2006/relationships/image" Target="../media/image4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43.png"/><Relationship Id="rId4" Type="http://schemas.openxmlformats.org/officeDocument/2006/relationships/image" Target="../media/image36.jpg"/><Relationship Id="rId5"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accountantonline.ie/guides/compliance-requirements-for-new-companies/" TargetMode="External"/><Relationship Id="rId4" Type="http://schemas.openxmlformats.org/officeDocument/2006/relationships/hyperlink" Target="https://accountantonline.ie/guides/compliance-requirements-for-new-companie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43.png"/><Relationship Id="rId4" Type="http://schemas.openxmlformats.org/officeDocument/2006/relationships/image" Target="../media/image3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 Id="rId3" Type="http://schemas.openxmlformats.org/officeDocument/2006/relationships/hyperlink" Target="https://www.weareheartbeats.com/goodbizbox" TargetMode="External"/><Relationship Id="rId4" Type="http://schemas.openxmlformats.org/officeDocument/2006/relationships/image" Target="../media/image41.jpg"/><Relationship Id="rId5" Type="http://schemas.openxmlformats.org/officeDocument/2006/relationships/hyperlink" Target="http://www.socialinnovationacademy.eu/what-it-takes-to-start-and-grow-as-a-social-entrepreneur/" TargetMode="External"/><Relationship Id="rId6" Type="http://schemas.openxmlformats.org/officeDocument/2006/relationships/hyperlink" Target="https://www.weareheartbeats.com/goodbizbox"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www.socialinnovationacademy.eu/what-it-takes-to-start-and-grow-as-a-social-entrepreneur/" TargetMode="External"/><Relationship Id="rId4" Type="http://schemas.openxmlformats.org/officeDocument/2006/relationships/image" Target="../media/image4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3.xml"/><Relationship Id="rId3" Type="http://schemas.openxmlformats.org/officeDocument/2006/relationships/image" Target="../media/image46.jpg"/><Relationship Id="rId4" Type="http://schemas.openxmlformats.org/officeDocument/2006/relationships/hyperlink" Target="http://www.lallab.fr/" TargetMode="External"/><Relationship Id="rId5"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hyperlink" Target="http://www.lallab.fr/" TargetMode="External"/><Relationship Id="rId4" Type="http://schemas.openxmlformats.org/officeDocument/2006/relationships/hyperlink" Target="https://vimeo.com/190527113" TargetMode="External"/><Relationship Id="rId5"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accountantonline.ie/do-you-need-a-business-plan/" TargetMode="External"/><Relationship Id="rId4" Type="http://schemas.openxmlformats.org/officeDocument/2006/relationships/hyperlink" Target="https://www.shopify.ie/tour/ecommerce-website" TargetMode="External"/><Relationship Id="rId5" Type="http://schemas.openxmlformats.org/officeDocument/2006/relationships/hyperlink" Target="https://www.squarespace.com/ecommerce-website" TargetMode="External"/><Relationship Id="rId6" Type="http://schemas.openxmlformats.org/officeDocument/2006/relationships/hyperlink" Target="https://www.googleadservices.com/pagead/aclk?sa=L&amp;ai=DChcSEwiyvN6fvfvvAhXY7e0KHXZZBcwYABABGgJkZw&amp;ae=2&amp;ohost=www.google.com&amp;cid=CAESQOD2Wke3GoP1PdECsXuzBV-xTfkiYeL7Uv_Nanib1yxpz8lqRc1fodNUbZYKwSNlSDVr7PihEXwT-q7nUi81iTY&amp;sig=AOD64_1PeLKyZF3v_SoBW9hxh9BziaHc-w&amp;q&amp;adurl&amp;ved=2ahUKEwi0mNefvfvvAhUWRxUIHelTB7AQ0Qx6BAgCEAE" TargetMode="External"/><Relationship Id="rId7" Type="http://schemas.openxmlformats.org/officeDocument/2006/relationships/hyperlink" Target="https://www.googleadservices.com/pagead/aclk?sa=L&amp;ai=DChcSEwipuKC8vfvvAhVX7u0KHQsSBIcYABAAGgJkZw&amp;ae=2&amp;ohost=www.google.com&amp;cid=CAESQOD2AeDn-zwvAyq1vcCYHN0Vq8hassEHxM5TomjnwbV-HJiuNt1bMsJfF01FrS7I1XkI40ycE1WCZnOj-4VCCks&amp;sig=AOD64_2RVNewR48Kb0iyrXQa759i0uGs-A&amp;q&amp;adurl&amp;ved=2ahUKEwjWhpm8vfvvAhWkTxUIHeJZBHwQ0Qx6BAgEEAE" TargetMode="External"/><Relationship Id="rId8"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googleadservices.com/pagead/aclk?sa=L&amp;ai=DChcSEwiWnfnUvPvvAhXM7e0KHd20BKkYABAAGgJkZw&amp;ohost=www.google.com&amp;cid=CAESQOD2bQwDpG0flTQGaxqj-xIqyjADQUUz-ENqccEnXRdB2snarkJstZ3bdScM3D9sYW9bZRtM8RJZCG5v-ICZ0cE&amp;sig=AOD64_2U9EZKDWAExoGlX0VaGfEAYPmyFQ&amp;q&amp;adurl&amp;ved=2ahUKEwi-mPHUvPvvAhXAaRUIHZNIDBsQ0Qx6BAgCEAE" TargetMode="External"/><Relationship Id="rId4" Type="http://schemas.openxmlformats.org/officeDocument/2006/relationships/hyperlink" Target="https://www.googleadservices.com/pagead/aclk?sa=L&amp;ai=DChcSEwiWnfnUvPvvAhXM7e0KHd20BKkYABAAGgJkZw&amp;ohost=www.google.com&amp;cid=CAESQOD2bQwDpG0flTQGaxqj-xIqyjADQUUz-ENqccEnXRdB2snarkJstZ3bdScM3D9sYW9bZRtM8RJZCG5v-ICZ0cE&amp;sig=AOD64_2U9EZKDWAExoGlX0VaGfEAYPmyFQ&amp;q&amp;adurl&amp;ved=2ahUKEwi-mPHUvPvvAhXAaRUIHZNIDBsQ0Qx6BAgCEAE" TargetMode="External"/><Relationship Id="rId5" Type="http://schemas.openxmlformats.org/officeDocument/2006/relationships/hyperlink" Target="https://workspace.google.com/intl/en/solutions/new-business/" TargetMode="External"/><Relationship Id="rId6"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
          <p:cNvSpPr txBox="1"/>
          <p:nvPr>
            <p:ph idx="1" type="body"/>
          </p:nvPr>
        </p:nvSpPr>
        <p:spPr>
          <a:xfrm>
            <a:off x="675250" y="3023624"/>
            <a:ext cx="4280400" cy="1520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n-IE" sz="3200"/>
              <a:t>Digitaaline</a:t>
            </a:r>
            <a:r>
              <a:rPr b="1" lang="en-IE" sz="3200"/>
              <a:t>n sosiaalinen innovaatio</a:t>
            </a:r>
            <a:endParaRPr/>
          </a:p>
          <a:p>
            <a:pPr indent="0" lvl="0" marL="0" rtl="0" algn="ctr">
              <a:lnSpc>
                <a:spcPct val="90000"/>
              </a:lnSpc>
              <a:spcBef>
                <a:spcPts val="1000"/>
              </a:spcBef>
              <a:spcAft>
                <a:spcPts val="0"/>
              </a:spcAft>
              <a:buClr>
                <a:srgbClr val="FFFFFF"/>
              </a:buClr>
              <a:buSzPts val="2000"/>
              <a:buNone/>
            </a:pPr>
            <a:r>
              <a:rPr lang="en-IE" sz="2000">
                <a:solidFill>
                  <a:srgbClr val="FFFFFF"/>
                </a:solidFill>
              </a:rPr>
              <a:t>Liiketoiminnan edistäminen ja sopivien kumppanuuksien luominen </a:t>
            </a:r>
            <a:endParaRPr b="1" sz="3200"/>
          </a:p>
        </p:txBody>
      </p:sp>
      <p:pic>
        <p:nvPicPr>
          <p:cNvPr descr="A picture containing person, man, photo, looking&#10;&#10;Description automatically generated" id="398" name="Google Shape;398;p1"/>
          <p:cNvPicPr preferRelativeResize="0"/>
          <p:nvPr>
            <p:ph idx="3" type="pic"/>
          </p:nvPr>
        </p:nvPicPr>
        <p:blipFill rotWithShape="1">
          <a:blip r:embed="rId4">
            <a:alphaModFix/>
          </a:blip>
          <a:srcRect b="0" l="0" r="0" t="0"/>
          <a:stretch/>
        </p:blipFill>
        <p:spPr>
          <a:xfrm>
            <a:off x="5299450" y="1935175"/>
            <a:ext cx="6892500" cy="3646500"/>
          </a:xfrm>
          <a:prstGeom prst="rect">
            <a:avLst/>
          </a:prstGeom>
          <a:noFill/>
          <a:ln>
            <a:noFill/>
          </a:ln>
        </p:spPr>
      </p:pic>
      <p:sp>
        <p:nvSpPr>
          <p:cNvPr id="399" name="Google Shape;399;p1"/>
          <p:cNvSpPr txBox="1"/>
          <p:nvPr>
            <p:ph idx="2" type="body"/>
          </p:nvPr>
        </p:nvSpPr>
        <p:spPr>
          <a:xfrm>
            <a:off x="1038978" y="2024344"/>
            <a:ext cx="3195600" cy="83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b="1" lang="en-IE" sz="5400"/>
              <a:t>Moduuli 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0"/>
          <p:cNvSpPr txBox="1"/>
          <p:nvPr>
            <p:ph idx="2" type="body"/>
          </p:nvPr>
        </p:nvSpPr>
        <p:spPr>
          <a:xfrm>
            <a:off x="5839486" y="1409498"/>
            <a:ext cx="6065822" cy="259242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b="1" lang="en-IE">
                <a:latin typeface="Sofia"/>
                <a:ea typeface="Sofia"/>
                <a:cs typeface="Sofia"/>
                <a:sym typeface="Sofia"/>
              </a:rPr>
              <a:t>Puhu paikallishallinnon asiantuntijoiden ja mentoreiden kanssa</a:t>
            </a:r>
            <a:endParaRPr/>
          </a:p>
          <a:p>
            <a:pPr indent="-342900" lvl="0" marL="342900" rtl="0" algn="l">
              <a:lnSpc>
                <a:spcPct val="90000"/>
              </a:lnSpc>
              <a:spcBef>
                <a:spcPts val="1000"/>
              </a:spcBef>
              <a:spcAft>
                <a:spcPts val="0"/>
              </a:spcAft>
              <a:buClr>
                <a:srgbClr val="000000"/>
              </a:buClr>
              <a:buSzPts val="2400"/>
              <a:buFont typeface="Noto Sans Symbols"/>
              <a:buChar char="✔"/>
            </a:pPr>
            <a:r>
              <a:rPr lang="en-IE">
                <a:solidFill>
                  <a:srgbClr val="000000"/>
                </a:solidFill>
              </a:rPr>
              <a:t>Ne tarjoavat korkealaatuista koulutusta yrityksen perustamiseen, yrityksen johtamiseen esim. markkinointi, myynti, taloushallinto, strategia ja liiketoiminnan suunnittelu.</a:t>
            </a:r>
            <a:endParaRPr/>
          </a:p>
          <a:p>
            <a:pPr indent="-342900" lvl="0" marL="342900" rtl="0" algn="l">
              <a:lnSpc>
                <a:spcPct val="90000"/>
              </a:lnSpc>
              <a:spcBef>
                <a:spcPts val="1000"/>
              </a:spcBef>
              <a:spcAft>
                <a:spcPts val="0"/>
              </a:spcAft>
              <a:buClr>
                <a:srgbClr val="000000"/>
              </a:buClr>
              <a:buSzPts val="2400"/>
              <a:buFont typeface="Noto Sans Symbols"/>
              <a:buChar char="✔"/>
            </a:pPr>
            <a:r>
              <a:rPr lang="en-IE">
                <a:solidFill>
                  <a:srgbClr val="000000"/>
                </a:solidFill>
              </a:rPr>
              <a:t>He näyttävät, kuinka voit rekisteröityä paikalliseen verotoimistoon, kertovat sinulle, mihin sinulla on oikeus, kutsuvat sinut osallistumaan palkintokilpailuihin (usein rahoitus), kertovat suositeltuja tapoja kirjanpidosta ja paljon muuta.</a:t>
            </a:r>
            <a:endParaRPr/>
          </a:p>
          <a:p>
            <a:pPr indent="0" lvl="0" marL="0" rtl="0" algn="l">
              <a:lnSpc>
                <a:spcPct val="90000"/>
              </a:lnSpc>
              <a:spcBef>
                <a:spcPts val="1000"/>
              </a:spcBef>
              <a:spcAft>
                <a:spcPts val="0"/>
              </a:spcAft>
              <a:buClr>
                <a:schemeClr val="dk1"/>
              </a:buClr>
              <a:buSzPts val="2400"/>
              <a:buNone/>
            </a:pPr>
            <a:r>
              <a:t/>
            </a:r>
            <a:endParaRPr b="0" i="0">
              <a:solidFill>
                <a:srgbClr val="000000"/>
              </a:solidFill>
            </a:endParaRPr>
          </a:p>
          <a:p>
            <a:pPr indent="0" lvl="0" marL="0" rtl="0" algn="r">
              <a:lnSpc>
                <a:spcPct val="90000"/>
              </a:lnSpc>
              <a:spcBef>
                <a:spcPts val="1000"/>
              </a:spcBef>
              <a:spcAft>
                <a:spcPts val="0"/>
              </a:spcAft>
              <a:buClr>
                <a:schemeClr val="dk1"/>
              </a:buClr>
              <a:buSzPts val="2400"/>
              <a:buNone/>
            </a:pPr>
            <a:r>
              <a:t/>
            </a:r>
            <a:endParaRPr/>
          </a:p>
        </p:txBody>
      </p:sp>
      <p:sp>
        <p:nvSpPr>
          <p:cNvPr id="463" name="Google Shape;463;p10"/>
          <p:cNvSpPr txBox="1"/>
          <p:nvPr/>
        </p:nvSpPr>
        <p:spPr>
          <a:xfrm>
            <a:off x="6096000" y="271605"/>
            <a:ext cx="5963215" cy="1382337"/>
          </a:xfrm>
          <a:prstGeom prst="rect">
            <a:avLst/>
          </a:prstGeom>
          <a:noFill/>
          <a:ln>
            <a:noFill/>
          </a:ln>
        </p:spPr>
        <p:txBody>
          <a:bodyPr anchorCtr="0" anchor="t" bIns="45700" lIns="91425" spcFirstLastPara="1" rIns="91425" wrap="square" tIns="45700">
            <a:normAutofit fontScale="32500"/>
          </a:bodyPr>
          <a:lstStyle/>
          <a:p>
            <a:pPr indent="0" lvl="0" marL="0" marR="0" rtl="0" algn="l">
              <a:lnSpc>
                <a:spcPct val="100000"/>
              </a:lnSpc>
              <a:spcBef>
                <a:spcPts val="0"/>
              </a:spcBef>
              <a:spcAft>
                <a:spcPts val="0"/>
              </a:spcAft>
              <a:buClr>
                <a:srgbClr val="ED2A59"/>
              </a:buClr>
              <a:buSzPct val="40993"/>
              <a:buFont typeface="Arial"/>
              <a:buNone/>
            </a:pPr>
            <a:r>
              <a:rPr b="1" lang="en-IE" sz="8050">
                <a:solidFill>
                  <a:srgbClr val="ED2A59"/>
                </a:solidFill>
                <a:latin typeface="Sofia"/>
                <a:ea typeface="Sofia"/>
                <a:cs typeface="Sofia"/>
                <a:sym typeface="Sofia"/>
              </a:rPr>
              <a:t>Vaihe</a:t>
            </a:r>
            <a:r>
              <a:rPr b="1" lang="en-IE" sz="8050">
                <a:solidFill>
                  <a:srgbClr val="ED2A59"/>
                </a:solidFill>
                <a:latin typeface="Sofia"/>
                <a:ea typeface="Sofia"/>
                <a:cs typeface="Sofia"/>
                <a:sym typeface="Sofia"/>
              </a:rPr>
              <a:t> 2</a:t>
            </a:r>
            <a:r>
              <a:rPr b="1" lang="en-IE" sz="3300">
                <a:solidFill>
                  <a:srgbClr val="ED2A59"/>
                </a:solidFill>
                <a:latin typeface="Sofia"/>
                <a:ea typeface="Sofia"/>
                <a:cs typeface="Sofia"/>
                <a:sym typeface="Sofia"/>
              </a:rPr>
              <a:t> </a:t>
            </a:r>
            <a:r>
              <a:rPr b="1" lang="en-IE" sz="8290">
                <a:solidFill>
                  <a:srgbClr val="009FD8"/>
                </a:solidFill>
                <a:latin typeface="Sofia"/>
                <a:ea typeface="Sofia"/>
                <a:cs typeface="Sofia"/>
                <a:sym typeface="Sofia"/>
              </a:rPr>
              <a:t>Ota yhteyttä paikalliseen yritys- ja verotoimistoon</a:t>
            </a:r>
            <a:endParaRPr sz="6390">
              <a:solidFill>
                <a:schemeClr val="dk1"/>
              </a:solidFill>
            </a:endParaRPr>
          </a:p>
          <a:p>
            <a:pPr indent="0" lvl="0" marL="0" marR="0" rtl="0" algn="l">
              <a:lnSpc>
                <a:spcPct val="100000"/>
              </a:lnSpc>
              <a:spcBef>
                <a:spcPts val="0"/>
              </a:spcBef>
              <a:spcAft>
                <a:spcPts val="0"/>
              </a:spcAft>
              <a:buClr>
                <a:srgbClr val="ED2A59"/>
              </a:buClr>
              <a:buSzPct val="100000"/>
              <a:buFont typeface="Arial"/>
              <a:buNone/>
            </a:pPr>
            <a:r>
              <a:t/>
            </a:r>
            <a:endParaRPr b="1" sz="3300">
              <a:solidFill>
                <a:srgbClr val="009FD8"/>
              </a:solidFill>
              <a:latin typeface="Sofia"/>
              <a:ea typeface="Sofia"/>
              <a:cs typeface="Sofia"/>
              <a:sym typeface="Sofia"/>
            </a:endParaRPr>
          </a:p>
          <a:p>
            <a:pPr indent="0" lvl="0" marL="0" marR="0" rtl="0" algn="r">
              <a:lnSpc>
                <a:spcPct val="120000"/>
              </a:lnSpc>
              <a:spcBef>
                <a:spcPts val="0"/>
              </a:spcBef>
              <a:spcAft>
                <a:spcPts val="0"/>
              </a:spcAft>
              <a:buClr>
                <a:schemeClr val="dk1"/>
              </a:buClr>
              <a:buSzPct val="100000"/>
              <a:buFont typeface="Arial"/>
              <a:buNone/>
            </a:pPr>
            <a:r>
              <a:t/>
            </a:r>
            <a:endParaRPr sz="3600">
              <a:solidFill>
                <a:schemeClr val="dk1"/>
              </a:solidFill>
              <a:latin typeface="Calibri"/>
              <a:ea typeface="Calibri"/>
              <a:cs typeface="Calibri"/>
              <a:sym typeface="Calibri"/>
            </a:endParaRPr>
          </a:p>
        </p:txBody>
      </p:sp>
      <p:pic>
        <p:nvPicPr>
          <p:cNvPr descr="A person smiling and holding a computer&#10;&#10;Description automatically generated with low confidence" id="464" name="Google Shape;464;p10"/>
          <p:cNvPicPr preferRelativeResize="0"/>
          <p:nvPr>
            <p:ph idx="3" type="pic"/>
          </p:nvPr>
        </p:nvPicPr>
        <p:blipFill rotWithShape="1">
          <a:blip r:embed="rId3">
            <a:alphaModFix/>
          </a:blip>
          <a:srcRect b="0" l="27412" r="27412" t="0"/>
          <a:stretch/>
        </p:blipFill>
        <p:spPr>
          <a:xfrm>
            <a:off x="1631950" y="407988"/>
            <a:ext cx="4051300" cy="5978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11"/>
          <p:cNvSpPr txBox="1"/>
          <p:nvPr>
            <p:ph idx="2" type="body"/>
          </p:nvPr>
        </p:nvSpPr>
        <p:spPr>
          <a:xfrm>
            <a:off x="6032626" y="1653942"/>
            <a:ext cx="5872681"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2400"/>
              <a:buNone/>
            </a:pPr>
            <a:r>
              <a:rPr b="1" lang="en-IE">
                <a:solidFill>
                  <a:srgbClr val="000000"/>
                </a:solidFill>
                <a:latin typeface="Sofia"/>
                <a:ea typeface="Sofia"/>
                <a:cs typeface="Sofia"/>
                <a:sym typeface="Sofia"/>
              </a:rPr>
              <a:t>Verkkoyrityksen perustaminen tarkoittaa, että sinun on rekisteröidyttävä virallisesti yritysrekisteriin ja verottajalle. </a:t>
            </a:r>
            <a:endParaRPr/>
          </a:p>
          <a:p>
            <a:pPr indent="0" lvl="0" marL="0" rtl="0" algn="l">
              <a:lnSpc>
                <a:spcPct val="90000"/>
              </a:lnSpc>
              <a:spcBef>
                <a:spcPts val="1000"/>
              </a:spcBef>
              <a:spcAft>
                <a:spcPts val="0"/>
              </a:spcAft>
              <a:buClr>
                <a:srgbClr val="000000"/>
              </a:buClr>
              <a:buSzPts val="2400"/>
              <a:buNone/>
            </a:pPr>
            <a:r>
              <a:rPr lang="en-IE">
                <a:solidFill>
                  <a:srgbClr val="000000"/>
                </a:solidFill>
                <a:latin typeface="Sofia"/>
                <a:ea typeface="Sofia"/>
                <a:cs typeface="Sofia"/>
                <a:sym typeface="Sofia"/>
              </a:rPr>
              <a:t>Päätä toimiiko yrityksesi osakeyhtiönä vai teetkö työtä elinkeinonharjoittajana -</a:t>
            </a:r>
            <a:r>
              <a:rPr b="0" i="0" lang="en-IE">
                <a:solidFill>
                  <a:srgbClr val="000000"/>
                </a:solidFill>
                <a:latin typeface="Sofia"/>
                <a:ea typeface="Sofia"/>
                <a:cs typeface="Sofia"/>
                <a:sym typeface="Sofia"/>
              </a:rPr>
              <a:t> </a:t>
            </a:r>
            <a:r>
              <a:rPr b="0" i="0" lang="en-IE" u="sng" strike="noStrike">
                <a:solidFill>
                  <a:srgbClr val="2E61D2"/>
                </a:solidFill>
                <a:latin typeface="Sofia"/>
                <a:ea typeface="Sofia"/>
                <a:cs typeface="Sofia"/>
                <a:sym typeface="Sofia"/>
                <a:hlinkClick r:id="rId3">
                  <a:extLst>
                    <a:ext uri="{A12FA001-AC4F-418D-AE19-62706E023703}">
                      <ahyp:hlinkClr val="tx"/>
                    </a:ext>
                  </a:extLst>
                </a:hlinkClick>
              </a:rPr>
              <a:t>Sole Trader or Limited Company</a:t>
            </a:r>
            <a:r>
              <a:rPr b="0" i="0" lang="en-IE">
                <a:solidFill>
                  <a:srgbClr val="000000"/>
                </a:solidFill>
                <a:latin typeface="Sofia"/>
                <a:ea typeface="Sofia"/>
                <a:cs typeface="Sofia"/>
                <a:sym typeface="Sofia"/>
              </a:rPr>
              <a:t>. </a:t>
            </a:r>
            <a:r>
              <a:rPr lang="en-IE">
                <a:solidFill>
                  <a:srgbClr val="000000"/>
                </a:solidFill>
                <a:latin typeface="Sofia"/>
                <a:ea typeface="Sofia"/>
                <a:cs typeface="Sofia"/>
                <a:sym typeface="Sofia"/>
              </a:rPr>
              <a:t>Molemmilla yritystyypeillä on etuja ja haittoja.</a:t>
            </a:r>
            <a:endParaRPr/>
          </a:p>
          <a:p>
            <a:pPr indent="-457200" lvl="0" marL="457200" rtl="0" algn="l">
              <a:lnSpc>
                <a:spcPct val="90000"/>
              </a:lnSpc>
              <a:spcBef>
                <a:spcPts val="1000"/>
              </a:spcBef>
              <a:spcAft>
                <a:spcPts val="0"/>
              </a:spcAft>
              <a:buClr>
                <a:srgbClr val="000000"/>
              </a:buClr>
              <a:buSzPts val="2400"/>
              <a:buFont typeface="Calibri"/>
              <a:buAutoNum type="arabicPeriod"/>
            </a:pPr>
            <a:r>
              <a:rPr lang="en-IE">
                <a:solidFill>
                  <a:srgbClr val="000000"/>
                </a:solidFill>
                <a:latin typeface="Sofia"/>
                <a:ea typeface="Sofia"/>
                <a:cs typeface="Sofia"/>
                <a:sym typeface="Sofia"/>
              </a:rPr>
              <a:t>Elinkeinonharjoittajana otat enemmän riskejä kuin osakeyhtiössä. Olet henkilökohtaisesti vastuussa yrityksen veloista, joten sinun on ehkä myytävä henkilökohtaista omaisuutta velkojen maksamiseksi.</a:t>
            </a:r>
            <a:endParaRPr/>
          </a:p>
          <a:p>
            <a:pPr indent="0" lvl="0" marL="0" rtl="0" algn="r">
              <a:lnSpc>
                <a:spcPct val="90000"/>
              </a:lnSpc>
              <a:spcBef>
                <a:spcPts val="1000"/>
              </a:spcBef>
              <a:spcAft>
                <a:spcPts val="0"/>
              </a:spcAft>
              <a:buClr>
                <a:schemeClr val="dk1"/>
              </a:buClr>
              <a:buSzPts val="2400"/>
              <a:buNone/>
            </a:pPr>
            <a:r>
              <a:t/>
            </a:r>
            <a:endParaRPr/>
          </a:p>
        </p:txBody>
      </p:sp>
      <p:sp>
        <p:nvSpPr>
          <p:cNvPr id="470" name="Google Shape;470;p11"/>
          <p:cNvSpPr txBox="1"/>
          <p:nvPr/>
        </p:nvSpPr>
        <p:spPr>
          <a:xfrm>
            <a:off x="6096000" y="271605"/>
            <a:ext cx="5963215" cy="138233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rgbClr val="ED2A59"/>
              </a:buClr>
              <a:buSzPct val="100000"/>
              <a:buFont typeface="Arial"/>
              <a:buNone/>
            </a:pPr>
            <a:r>
              <a:rPr b="1" lang="en-IE" sz="3300">
                <a:solidFill>
                  <a:srgbClr val="ED2A59"/>
                </a:solidFill>
                <a:latin typeface="Sofia"/>
                <a:ea typeface="Sofia"/>
                <a:cs typeface="Sofia"/>
                <a:sym typeface="Sofia"/>
              </a:rPr>
              <a:t>Vaihe</a:t>
            </a:r>
            <a:r>
              <a:rPr b="1" lang="en-IE" sz="3300">
                <a:solidFill>
                  <a:srgbClr val="ED2A59"/>
                </a:solidFill>
                <a:latin typeface="Sofia"/>
                <a:ea typeface="Sofia"/>
                <a:cs typeface="Sofia"/>
                <a:sym typeface="Sofia"/>
              </a:rPr>
              <a:t> 3 </a:t>
            </a:r>
            <a:r>
              <a:rPr b="1" lang="en-IE" sz="3300">
                <a:solidFill>
                  <a:srgbClr val="F89D2A"/>
                </a:solidFill>
                <a:latin typeface="Sofia"/>
                <a:ea typeface="Sofia"/>
                <a:cs typeface="Sofia"/>
                <a:sym typeface="Sofia"/>
              </a:rPr>
              <a:t>Elinkeinonharjoittaja tai osakeyhtiö</a:t>
            </a:r>
            <a:endParaRPr/>
          </a:p>
          <a:p>
            <a:pPr indent="0" lvl="0" marL="0" marR="0" rtl="0" algn="r">
              <a:lnSpc>
                <a:spcPct val="120000"/>
              </a:lnSpc>
              <a:spcBef>
                <a:spcPts val="0"/>
              </a:spcBef>
              <a:spcAft>
                <a:spcPts val="0"/>
              </a:spcAft>
              <a:buClr>
                <a:schemeClr val="dk1"/>
              </a:buClr>
              <a:buSzPct val="100000"/>
              <a:buFont typeface="Arial"/>
              <a:buNone/>
            </a:pPr>
            <a:r>
              <a:t/>
            </a:r>
            <a:endParaRPr sz="3600">
              <a:solidFill>
                <a:schemeClr val="dk1"/>
              </a:solidFill>
              <a:latin typeface="Calibri"/>
              <a:ea typeface="Calibri"/>
              <a:cs typeface="Calibri"/>
              <a:sym typeface="Calibri"/>
            </a:endParaRPr>
          </a:p>
        </p:txBody>
      </p:sp>
      <p:pic>
        <p:nvPicPr>
          <p:cNvPr descr="A person sitting at a table&#10;&#10;Description automatically generated with medium confidence" id="471" name="Google Shape;471;p11"/>
          <p:cNvPicPr preferRelativeResize="0"/>
          <p:nvPr>
            <p:ph idx="3" type="pic"/>
          </p:nvPr>
        </p:nvPicPr>
        <p:blipFill rotWithShape="1">
          <a:blip r:embed="rId4">
            <a:alphaModFix/>
          </a:blip>
          <a:srcRect b="0" l="27412" r="27412" t="0"/>
          <a:stretch/>
        </p:blipFill>
        <p:spPr>
          <a:xfrm>
            <a:off x="1631950" y="407988"/>
            <a:ext cx="4051300" cy="5978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2"/>
          <p:cNvSpPr txBox="1"/>
          <p:nvPr>
            <p:ph idx="2" type="body"/>
          </p:nvPr>
        </p:nvSpPr>
        <p:spPr>
          <a:xfrm>
            <a:off x="5855125" y="1214600"/>
            <a:ext cx="6084000" cy="17808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000000"/>
              </a:buClr>
              <a:buSzPts val="2400"/>
              <a:buNone/>
            </a:pPr>
            <a:r>
              <a:t/>
            </a:r>
            <a:endParaRPr/>
          </a:p>
          <a:p>
            <a:pPr indent="-304800" lvl="0" marL="457200" rtl="0" algn="l">
              <a:lnSpc>
                <a:spcPct val="90000"/>
              </a:lnSpc>
              <a:spcBef>
                <a:spcPts val="0"/>
              </a:spcBef>
              <a:spcAft>
                <a:spcPts val="0"/>
              </a:spcAft>
              <a:buClr>
                <a:schemeClr val="dk1"/>
              </a:buClr>
              <a:buSzPts val="2400"/>
              <a:buFont typeface="Calibri"/>
              <a:buNone/>
            </a:pPr>
            <a:r>
              <a:t/>
            </a:r>
            <a:endParaRPr>
              <a:solidFill>
                <a:srgbClr val="000000"/>
              </a:solidFill>
              <a:latin typeface="Sofia"/>
              <a:ea typeface="Sofia"/>
              <a:cs typeface="Sofia"/>
              <a:sym typeface="Sofia"/>
            </a:endParaRPr>
          </a:p>
          <a:p>
            <a:pPr indent="-304800" lvl="0" marL="457200" rtl="0" algn="l">
              <a:lnSpc>
                <a:spcPct val="90000"/>
              </a:lnSpc>
              <a:spcBef>
                <a:spcPts val="0"/>
              </a:spcBef>
              <a:spcAft>
                <a:spcPts val="0"/>
              </a:spcAft>
              <a:buClr>
                <a:schemeClr val="dk1"/>
              </a:buClr>
              <a:buSzPts val="2400"/>
              <a:buFont typeface="Calibri"/>
              <a:buNone/>
            </a:pPr>
            <a:r>
              <a:t/>
            </a:r>
            <a:endParaRPr>
              <a:solidFill>
                <a:srgbClr val="000000"/>
              </a:solidFill>
              <a:latin typeface="Sofia"/>
              <a:ea typeface="Sofia"/>
              <a:cs typeface="Sofia"/>
              <a:sym typeface="Sofia"/>
            </a:endParaRPr>
          </a:p>
          <a:p>
            <a:pPr indent="-304800" lvl="0" marL="457200" rtl="0" algn="l">
              <a:lnSpc>
                <a:spcPct val="90000"/>
              </a:lnSpc>
              <a:spcBef>
                <a:spcPts val="0"/>
              </a:spcBef>
              <a:spcAft>
                <a:spcPts val="0"/>
              </a:spcAft>
              <a:buClr>
                <a:schemeClr val="dk1"/>
              </a:buClr>
              <a:buSzPts val="2400"/>
              <a:buFont typeface="Calibri"/>
              <a:buNone/>
            </a:pPr>
            <a:r>
              <a:t/>
            </a:r>
            <a:endParaRPr>
              <a:solidFill>
                <a:srgbClr val="000000"/>
              </a:solidFill>
              <a:latin typeface="Sofia"/>
              <a:ea typeface="Sofia"/>
              <a:cs typeface="Sofia"/>
              <a:sym typeface="Sofia"/>
            </a:endParaRPr>
          </a:p>
          <a:p>
            <a:pPr indent="-457200" lvl="0" marL="457200" rtl="0" algn="l">
              <a:lnSpc>
                <a:spcPct val="90000"/>
              </a:lnSpc>
              <a:spcBef>
                <a:spcPts val="0"/>
              </a:spcBef>
              <a:spcAft>
                <a:spcPts val="0"/>
              </a:spcAft>
              <a:buClr>
                <a:srgbClr val="000000"/>
              </a:buClr>
              <a:buSzPts val="2400"/>
              <a:buFont typeface="Calibri"/>
              <a:buAutoNum type="arabicPeriod" startAt="2"/>
            </a:pPr>
            <a:r>
              <a:rPr lang="en-IE">
                <a:solidFill>
                  <a:srgbClr val="000000"/>
                </a:solidFill>
                <a:latin typeface="Sofia"/>
                <a:ea typeface="Sofia"/>
                <a:cs typeface="Sofia"/>
                <a:sym typeface="Sofia"/>
              </a:rPr>
              <a:t>Toisaalta</a:t>
            </a:r>
            <a:r>
              <a:rPr b="0" i="0" lang="en-IE">
                <a:solidFill>
                  <a:srgbClr val="000000"/>
                </a:solidFill>
                <a:latin typeface="Sofia"/>
                <a:ea typeface="Sofia"/>
                <a:cs typeface="Sofia"/>
                <a:sym typeface="Sofia"/>
              </a:rPr>
              <a:t> </a:t>
            </a:r>
            <a:r>
              <a:rPr b="0" i="0" lang="en-IE" u="sng" strike="noStrike">
                <a:solidFill>
                  <a:srgbClr val="2E61D2"/>
                </a:solidFill>
                <a:latin typeface="Sofia"/>
                <a:ea typeface="Sofia"/>
                <a:cs typeface="Sofia"/>
                <a:sym typeface="Sofia"/>
                <a:hlinkClick r:id="rId3">
                  <a:extLst>
                    <a:ext uri="{A12FA001-AC4F-418D-AE19-62706E023703}">
                      <ahyp:hlinkClr val="tx"/>
                    </a:ext>
                  </a:extLst>
                </a:hlinkClick>
              </a:rPr>
              <a:t>setting up a Limited Company</a:t>
            </a:r>
            <a:r>
              <a:rPr b="0" i="0" lang="en-IE">
                <a:solidFill>
                  <a:srgbClr val="000000"/>
                </a:solidFill>
                <a:latin typeface="Sofia"/>
                <a:ea typeface="Sofia"/>
                <a:cs typeface="Sofia"/>
                <a:sym typeface="Sofia"/>
              </a:rPr>
              <a:t> </a:t>
            </a:r>
            <a:r>
              <a:rPr lang="en-IE">
                <a:solidFill>
                  <a:srgbClr val="000000"/>
                </a:solidFill>
                <a:latin typeface="Sofia"/>
                <a:ea typeface="Sofia"/>
                <a:cs typeface="Sofia"/>
                <a:sym typeface="Sofia"/>
              </a:rPr>
              <a:t>voi olla oikea vaihtoehto, koska rekisteröintiprosessi luo erillisen oikeushenkilön. Tämä tarjoaa sinulle enemmän turvallisuutta, koska sinulla on rajoitettu vastuu yrityksestä.</a:t>
            </a:r>
            <a:endParaRPr/>
          </a:p>
          <a:p>
            <a:pPr indent="-457200" lvl="0" marL="457200" rtl="0" algn="l">
              <a:lnSpc>
                <a:spcPct val="90000"/>
              </a:lnSpc>
              <a:spcBef>
                <a:spcPts val="0"/>
              </a:spcBef>
              <a:spcAft>
                <a:spcPts val="0"/>
              </a:spcAft>
              <a:buClr>
                <a:srgbClr val="000000"/>
              </a:buClr>
              <a:buSzPts val="2400"/>
              <a:buFont typeface="Calibri"/>
              <a:buAutoNum type="arabicPeriod" startAt="2"/>
            </a:pPr>
            <a:r>
              <a:rPr lang="en-IE">
                <a:solidFill>
                  <a:srgbClr val="000000"/>
                </a:solidFill>
                <a:latin typeface="Sofia"/>
                <a:ea typeface="Sofia"/>
                <a:cs typeface="Sofia"/>
                <a:sym typeface="Sofia"/>
              </a:rPr>
              <a:t>Rekisteröi yrityksesi kansalliseen yritysrekisteritoimistoon.</a:t>
            </a:r>
            <a:endParaRPr/>
          </a:p>
          <a:p>
            <a:pPr indent="-457200" lvl="0" marL="457200" rtl="0" algn="l">
              <a:lnSpc>
                <a:spcPct val="90000"/>
              </a:lnSpc>
              <a:spcBef>
                <a:spcPts val="0"/>
              </a:spcBef>
              <a:spcAft>
                <a:spcPts val="0"/>
              </a:spcAft>
              <a:buClr>
                <a:srgbClr val="ED2A59"/>
              </a:buClr>
              <a:buSzPts val="2400"/>
              <a:buFont typeface="Calibri"/>
              <a:buAutoNum type="arabicPeriod" startAt="2"/>
            </a:pPr>
            <a:r>
              <a:rPr b="1" lang="en-IE">
                <a:solidFill>
                  <a:srgbClr val="ED2A59"/>
                </a:solidFill>
                <a:latin typeface="Sofia"/>
                <a:ea typeface="Sofia"/>
                <a:cs typeface="Sofia"/>
                <a:sym typeface="Sofia"/>
              </a:rPr>
              <a:t>Vaihe</a:t>
            </a:r>
            <a:r>
              <a:rPr b="1" lang="en-IE">
                <a:solidFill>
                  <a:srgbClr val="ED2A59"/>
                </a:solidFill>
                <a:latin typeface="Sofia"/>
                <a:ea typeface="Sofia"/>
                <a:cs typeface="Sofia"/>
                <a:sym typeface="Sofia"/>
              </a:rPr>
              <a:t> 5 </a:t>
            </a:r>
            <a:r>
              <a:rPr lang="en-IE">
                <a:solidFill>
                  <a:srgbClr val="000000"/>
                </a:solidFill>
                <a:latin typeface="Sofia"/>
                <a:ea typeface="Sofia"/>
                <a:cs typeface="Sofia"/>
                <a:sym typeface="Sofia"/>
              </a:rPr>
              <a:t>kattaa rahoituksen ja taloudellisen tuen tarkemmin.</a:t>
            </a:r>
            <a:endParaRPr/>
          </a:p>
          <a:p>
            <a:pPr indent="-457200" lvl="0" marL="457200" rtl="0" algn="l">
              <a:lnSpc>
                <a:spcPct val="90000"/>
              </a:lnSpc>
              <a:spcBef>
                <a:spcPts val="0"/>
              </a:spcBef>
              <a:spcAft>
                <a:spcPts val="0"/>
              </a:spcAft>
              <a:buClr>
                <a:srgbClr val="A6377D"/>
              </a:buClr>
              <a:buSzPts val="2400"/>
              <a:buFont typeface="Calibri"/>
              <a:buAutoNum type="arabicPeriod" startAt="2"/>
            </a:pPr>
            <a:r>
              <a:rPr b="1" lang="en-IE">
                <a:solidFill>
                  <a:srgbClr val="A6377D"/>
                </a:solidFill>
                <a:latin typeface="Sofia"/>
                <a:ea typeface="Sofia"/>
                <a:cs typeface="Sofia"/>
                <a:sym typeface="Sofia"/>
              </a:rPr>
              <a:t>Vaihe </a:t>
            </a:r>
            <a:r>
              <a:rPr b="1" lang="en-IE">
                <a:solidFill>
                  <a:srgbClr val="A6377D"/>
                </a:solidFill>
                <a:latin typeface="Sofia"/>
                <a:ea typeface="Sofia"/>
                <a:cs typeface="Sofia"/>
                <a:sym typeface="Sofia"/>
              </a:rPr>
              <a:t>6 </a:t>
            </a:r>
            <a:r>
              <a:rPr lang="en-IE">
                <a:solidFill>
                  <a:srgbClr val="000000"/>
                </a:solidFill>
                <a:latin typeface="Sofia"/>
                <a:ea typeface="Sofia"/>
                <a:cs typeface="Sofia"/>
                <a:sym typeface="Sofia"/>
              </a:rPr>
              <a:t>esittele </a:t>
            </a:r>
            <a:r>
              <a:rPr lang="en-IE">
                <a:latin typeface="Sofia"/>
                <a:ea typeface="Sofia"/>
                <a:cs typeface="Sofia"/>
                <a:sym typeface="Sofia"/>
              </a:rPr>
              <a:t>nimenomaan </a:t>
            </a:r>
            <a:r>
              <a:rPr lang="en-IE">
                <a:solidFill>
                  <a:srgbClr val="000000"/>
                </a:solidFill>
                <a:latin typeface="Sofia"/>
                <a:ea typeface="Sofia"/>
                <a:cs typeface="Sofia"/>
                <a:sym typeface="Sofia"/>
              </a:rPr>
              <a:t>sosiaalisen innovaation markkinointi..</a:t>
            </a:r>
            <a:endParaRPr/>
          </a:p>
          <a:p>
            <a:pPr indent="0" lvl="0" marL="0" rtl="0" algn="r">
              <a:lnSpc>
                <a:spcPct val="90000"/>
              </a:lnSpc>
              <a:spcBef>
                <a:spcPts val="1000"/>
              </a:spcBef>
              <a:spcAft>
                <a:spcPts val="0"/>
              </a:spcAft>
              <a:buClr>
                <a:schemeClr val="dk1"/>
              </a:buClr>
              <a:buSzPts val="2400"/>
              <a:buNone/>
            </a:pPr>
            <a:r>
              <a:t/>
            </a:r>
            <a:endParaRPr/>
          </a:p>
        </p:txBody>
      </p:sp>
      <p:sp>
        <p:nvSpPr>
          <p:cNvPr id="477" name="Google Shape;477;p12"/>
          <p:cNvSpPr txBox="1"/>
          <p:nvPr/>
        </p:nvSpPr>
        <p:spPr>
          <a:xfrm>
            <a:off x="6096000" y="271601"/>
            <a:ext cx="5963100" cy="1046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ED2A59"/>
              </a:buClr>
              <a:buSzPts val="2310"/>
              <a:buFont typeface="Arial"/>
              <a:buNone/>
            </a:pPr>
            <a:r>
              <a:rPr b="1" lang="en-IE" sz="3209">
                <a:solidFill>
                  <a:srgbClr val="ED2A59"/>
                </a:solidFill>
                <a:latin typeface="Sofia"/>
                <a:ea typeface="Sofia"/>
                <a:cs typeface="Sofia"/>
                <a:sym typeface="Sofia"/>
              </a:rPr>
              <a:t>Vaihe 3 </a:t>
            </a:r>
            <a:r>
              <a:rPr b="1" lang="en-IE" sz="3209">
                <a:solidFill>
                  <a:srgbClr val="F89D2A"/>
                </a:solidFill>
                <a:latin typeface="Sofia"/>
                <a:ea typeface="Sofia"/>
                <a:cs typeface="Sofia"/>
                <a:sym typeface="Sofia"/>
              </a:rPr>
              <a:t>Elinkeinonharjoittaja tai </a:t>
            </a:r>
            <a:endParaRPr b="1" sz="3209">
              <a:solidFill>
                <a:srgbClr val="F89D2A"/>
              </a:solidFill>
              <a:latin typeface="Sofia"/>
              <a:ea typeface="Sofia"/>
              <a:cs typeface="Sofia"/>
              <a:sym typeface="Sofia"/>
            </a:endParaRPr>
          </a:p>
          <a:p>
            <a:pPr indent="0" lvl="0" marL="0" marR="0" rtl="0" algn="l">
              <a:lnSpc>
                <a:spcPct val="80000"/>
              </a:lnSpc>
              <a:spcBef>
                <a:spcPts val="0"/>
              </a:spcBef>
              <a:spcAft>
                <a:spcPts val="0"/>
              </a:spcAft>
              <a:buClr>
                <a:srgbClr val="ED2A59"/>
              </a:buClr>
              <a:buSzPts val="2310"/>
              <a:buFont typeface="Arial"/>
              <a:buNone/>
            </a:pPr>
            <a:r>
              <a:rPr b="1" lang="en-IE" sz="3209">
                <a:solidFill>
                  <a:srgbClr val="F89D2A"/>
                </a:solidFill>
                <a:latin typeface="Sofia"/>
                <a:ea typeface="Sofia"/>
                <a:cs typeface="Sofia"/>
                <a:sym typeface="Sofia"/>
              </a:rPr>
              <a:t>osakeyhtiö</a:t>
            </a:r>
            <a:endParaRPr sz="1879">
              <a:solidFill>
                <a:schemeClr val="dk1"/>
              </a:solidFill>
            </a:endParaRPr>
          </a:p>
          <a:p>
            <a:pPr indent="0" lvl="0" marL="0" marR="0" rtl="0" algn="l">
              <a:lnSpc>
                <a:spcPct val="80000"/>
              </a:lnSpc>
              <a:spcBef>
                <a:spcPts val="0"/>
              </a:spcBef>
              <a:spcAft>
                <a:spcPts val="0"/>
              </a:spcAft>
              <a:buClr>
                <a:srgbClr val="ED2A59"/>
              </a:buClr>
              <a:buSzPts val="2310"/>
              <a:buFont typeface="Arial"/>
              <a:buNone/>
            </a:pPr>
            <a:r>
              <a:t/>
            </a:r>
            <a:endParaRPr b="1" sz="3209">
              <a:solidFill>
                <a:srgbClr val="F89D2A"/>
              </a:solidFill>
              <a:latin typeface="Sofia"/>
              <a:ea typeface="Sofia"/>
              <a:cs typeface="Sofia"/>
              <a:sym typeface="Sofia"/>
            </a:endParaRPr>
          </a:p>
          <a:p>
            <a:pPr indent="0" lvl="0" marL="0" rtl="0" algn="l">
              <a:lnSpc>
                <a:spcPct val="90000"/>
              </a:lnSpc>
              <a:spcBef>
                <a:spcPts val="0"/>
              </a:spcBef>
              <a:spcAft>
                <a:spcPts val="0"/>
              </a:spcAft>
              <a:buClr>
                <a:schemeClr val="dk1"/>
              </a:buClr>
              <a:buSzPts val="2400"/>
              <a:buFont typeface="Arial"/>
              <a:buNone/>
            </a:pPr>
            <a:r>
              <a:rPr b="1" lang="en-IE" sz="2400">
                <a:solidFill>
                  <a:schemeClr val="dk1"/>
                </a:solidFill>
                <a:latin typeface="Sofia"/>
                <a:ea typeface="Sofia"/>
                <a:cs typeface="Sofia"/>
                <a:sym typeface="Sofia"/>
              </a:rPr>
              <a:t>Verkkoyrityksen perustaminen tarkoittaa, että sinun on rekisteröidyttävä virallisesti yritysrekisteriin ja verottajalle.</a:t>
            </a:r>
            <a:endParaRPr sz="2520">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chemeClr val="dk1"/>
              </a:buClr>
              <a:buSzPts val="2520"/>
              <a:buFont typeface="Arial"/>
              <a:buNone/>
            </a:pPr>
            <a:r>
              <a:t/>
            </a:r>
            <a:endParaRPr sz="2520">
              <a:solidFill>
                <a:schemeClr val="dk1"/>
              </a:solidFill>
              <a:latin typeface="Calibri"/>
              <a:ea typeface="Calibri"/>
              <a:cs typeface="Calibri"/>
              <a:sym typeface="Calibri"/>
            </a:endParaRPr>
          </a:p>
        </p:txBody>
      </p:sp>
      <p:pic>
        <p:nvPicPr>
          <p:cNvPr descr="A person sitting at a table&#10;&#10;Description automatically generated with medium confidence" id="478" name="Google Shape;478;p12"/>
          <p:cNvPicPr preferRelativeResize="0"/>
          <p:nvPr>
            <p:ph idx="3" type="pic"/>
          </p:nvPr>
        </p:nvPicPr>
        <p:blipFill rotWithShape="1">
          <a:blip r:embed="rId4">
            <a:alphaModFix/>
          </a:blip>
          <a:srcRect b="0" l="27412" r="27412" t="0"/>
          <a:stretch/>
        </p:blipFill>
        <p:spPr>
          <a:xfrm>
            <a:off x="1631950" y="407988"/>
            <a:ext cx="4051300" cy="5978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13"/>
          <p:cNvSpPr txBox="1"/>
          <p:nvPr>
            <p:ph idx="2" type="body"/>
          </p:nvPr>
        </p:nvSpPr>
        <p:spPr>
          <a:xfrm>
            <a:off x="5683250" y="1792350"/>
            <a:ext cx="6129300" cy="48141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000000"/>
              </a:buClr>
              <a:buSzPts val="2400"/>
              <a:buNone/>
            </a:pPr>
            <a:r>
              <a:t/>
            </a:r>
            <a:endParaRPr/>
          </a:p>
          <a:p>
            <a:pPr indent="-457200" lvl="0" marL="457200" rtl="0" algn="l">
              <a:lnSpc>
                <a:spcPct val="90000"/>
              </a:lnSpc>
              <a:spcBef>
                <a:spcPts val="1000"/>
              </a:spcBef>
              <a:spcAft>
                <a:spcPts val="0"/>
              </a:spcAft>
              <a:buClr>
                <a:srgbClr val="000000"/>
              </a:buClr>
              <a:buSzPts val="2400"/>
              <a:buFont typeface="Calibri"/>
              <a:buAutoNum type="arabicPeriod"/>
            </a:pPr>
            <a:r>
              <a:rPr lang="en-IE">
                <a:solidFill>
                  <a:srgbClr val="000000"/>
                </a:solidFill>
                <a:latin typeface="Sofia"/>
                <a:ea typeface="Sofia"/>
                <a:cs typeface="Sofia"/>
                <a:sym typeface="Sofia"/>
              </a:rPr>
              <a:t>Elinkeinonharoittajat ja osakeyhtiöt  maksavat veroa, joten on tärkeää, että rekisteröidyt verottajalle ennen kuin aloitat verkkomyynnin. Yksittäiset elinkeinonharjoittajat rekisteröityvät </a:t>
            </a:r>
            <a:r>
              <a:rPr lang="en-IE">
                <a:latin typeface="Sofia"/>
                <a:ea typeface="Sofia"/>
                <a:cs typeface="Sofia"/>
                <a:sym typeface="Sofia"/>
              </a:rPr>
              <a:t>itsenäisinä ammatinharjoittajina ja osakeyhtiöillä on yritysverotus. </a:t>
            </a:r>
            <a:r>
              <a:rPr lang="en-IE">
                <a:solidFill>
                  <a:srgbClr val="000000"/>
                </a:solidFill>
                <a:latin typeface="Sofia"/>
                <a:ea typeface="Sofia"/>
                <a:cs typeface="Sofia"/>
                <a:sym typeface="Sofia"/>
              </a:rPr>
              <a:t>Maksamasi veron määrä riippuu yrityksesi koosta ja tyypistä sekä siitä, mihin alaan kuulut. Joten jokainen yritys voi edellyttää eri verorekisteröintiä. Sinun tulee aina kysyä kirjanpitäjän neuvoja varmistaaksesi, että noudatat verkkoyrityksen velvoitteita.</a:t>
            </a:r>
            <a:endParaRPr/>
          </a:p>
        </p:txBody>
      </p:sp>
      <p:sp>
        <p:nvSpPr>
          <p:cNvPr id="484" name="Google Shape;484;p13"/>
          <p:cNvSpPr txBox="1"/>
          <p:nvPr/>
        </p:nvSpPr>
        <p:spPr>
          <a:xfrm>
            <a:off x="6062700" y="67350"/>
            <a:ext cx="6129300" cy="172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D2A59"/>
              </a:buClr>
              <a:buSzPts val="825"/>
              <a:buFont typeface="Arial"/>
              <a:buNone/>
            </a:pPr>
            <a:r>
              <a:rPr b="1" lang="en-IE" sz="2625">
                <a:solidFill>
                  <a:srgbClr val="ED2A59"/>
                </a:solidFill>
                <a:latin typeface="Sofia"/>
                <a:ea typeface="Sofia"/>
                <a:cs typeface="Sofia"/>
                <a:sym typeface="Sofia"/>
              </a:rPr>
              <a:t>Vaihe 4 Rekisteröidy verottajalle</a:t>
            </a:r>
            <a:endParaRPr b="1" sz="1625">
              <a:solidFill>
                <a:srgbClr val="ED2A59"/>
              </a:solidFill>
              <a:latin typeface="Sofia"/>
              <a:ea typeface="Sofia"/>
              <a:cs typeface="Sofia"/>
              <a:sym typeface="Sofia"/>
            </a:endParaRPr>
          </a:p>
          <a:p>
            <a:pPr indent="0" lvl="0" marL="0" rtl="0" algn="l">
              <a:lnSpc>
                <a:spcPct val="80000"/>
              </a:lnSpc>
              <a:spcBef>
                <a:spcPts val="0"/>
              </a:spcBef>
              <a:spcAft>
                <a:spcPts val="0"/>
              </a:spcAft>
              <a:buClr>
                <a:schemeClr val="dk1"/>
              </a:buClr>
              <a:buSzPts val="600"/>
              <a:buFont typeface="Arial"/>
              <a:buNone/>
            </a:pPr>
            <a:r>
              <a:rPr b="1" lang="en-IE" sz="2677">
                <a:solidFill>
                  <a:schemeClr val="dk1"/>
                </a:solidFill>
                <a:latin typeface="Sofia"/>
                <a:ea typeface="Sofia"/>
                <a:cs typeface="Sofia"/>
                <a:sym typeface="Sofia"/>
              </a:rPr>
              <a:t>Verkkoyrityksen perustaminen tarkoittaa, että sinun on rekisteröidyttävä virallisesti yritysrekisteriin ja verottajalle.</a:t>
            </a:r>
            <a:endParaRPr b="1" sz="2677">
              <a:solidFill>
                <a:schemeClr val="dk1"/>
              </a:solidFill>
              <a:latin typeface="Sofia"/>
              <a:ea typeface="Sofia"/>
              <a:cs typeface="Sofia"/>
              <a:sym typeface="Sofia"/>
            </a:endParaRPr>
          </a:p>
          <a:p>
            <a:pPr indent="0" lvl="0" marL="0" rtl="0" algn="l">
              <a:lnSpc>
                <a:spcPct val="80000"/>
              </a:lnSpc>
              <a:spcBef>
                <a:spcPts val="0"/>
              </a:spcBef>
              <a:spcAft>
                <a:spcPts val="0"/>
              </a:spcAft>
              <a:buClr>
                <a:schemeClr val="dk1"/>
              </a:buClr>
              <a:buSzPts val="600"/>
              <a:buFont typeface="Arial"/>
              <a:buNone/>
            </a:pPr>
            <a:r>
              <a:t/>
            </a:r>
            <a:endParaRPr b="1" sz="1777">
              <a:solidFill>
                <a:schemeClr val="dk1"/>
              </a:solidFill>
              <a:latin typeface="Sofia"/>
              <a:ea typeface="Sofia"/>
              <a:cs typeface="Sofia"/>
              <a:sym typeface="Sofia"/>
            </a:endParaRPr>
          </a:p>
          <a:p>
            <a:pPr indent="0" lvl="0" marL="0" rtl="0" algn="l">
              <a:lnSpc>
                <a:spcPct val="80000"/>
              </a:lnSpc>
              <a:spcBef>
                <a:spcPts val="0"/>
              </a:spcBef>
              <a:spcAft>
                <a:spcPts val="0"/>
              </a:spcAft>
              <a:buClr>
                <a:schemeClr val="dk1"/>
              </a:buClr>
              <a:buSzPts val="600"/>
              <a:buFont typeface="Arial"/>
              <a:buNone/>
            </a:pPr>
            <a:r>
              <a:t/>
            </a:r>
            <a:endParaRPr b="1" sz="1777">
              <a:solidFill>
                <a:schemeClr val="dk1"/>
              </a:solidFill>
              <a:latin typeface="Sofia"/>
              <a:ea typeface="Sofia"/>
              <a:cs typeface="Sofia"/>
              <a:sym typeface="Sofia"/>
            </a:endParaRPr>
          </a:p>
          <a:p>
            <a:pPr indent="0" lvl="0" marL="0" rtl="0" algn="l">
              <a:lnSpc>
                <a:spcPct val="80000"/>
              </a:lnSpc>
              <a:spcBef>
                <a:spcPts val="0"/>
              </a:spcBef>
              <a:spcAft>
                <a:spcPts val="0"/>
              </a:spcAft>
              <a:buClr>
                <a:schemeClr val="dk1"/>
              </a:buClr>
              <a:buSzPts val="600"/>
              <a:buFont typeface="Arial"/>
              <a:buNone/>
            </a:pPr>
            <a:r>
              <a:t/>
            </a:r>
            <a:endParaRPr sz="1424">
              <a:solidFill>
                <a:schemeClr val="dk1"/>
              </a:solidFill>
              <a:latin typeface="Calibri"/>
              <a:ea typeface="Calibri"/>
              <a:cs typeface="Calibri"/>
              <a:sym typeface="Calibri"/>
            </a:endParaRPr>
          </a:p>
        </p:txBody>
      </p:sp>
      <p:pic>
        <p:nvPicPr>
          <p:cNvPr descr="A picture containing text&#10;&#10;Description automatically generated" id="485" name="Google Shape;485;p13"/>
          <p:cNvPicPr preferRelativeResize="0"/>
          <p:nvPr>
            <p:ph idx="3" type="pic"/>
          </p:nvPr>
        </p:nvPicPr>
        <p:blipFill rotWithShape="1">
          <a:blip r:embed="rId3">
            <a:alphaModFix/>
          </a:blip>
          <a:srcRect b="809" l="0" r="0" t="810"/>
          <a:stretch/>
        </p:blipFill>
        <p:spPr>
          <a:xfrm>
            <a:off x="1631950" y="407988"/>
            <a:ext cx="4051300" cy="5978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14"/>
          <p:cNvSpPr txBox="1"/>
          <p:nvPr>
            <p:ph idx="1" type="body"/>
          </p:nvPr>
        </p:nvSpPr>
        <p:spPr>
          <a:xfrm>
            <a:off x="6926355" y="389882"/>
            <a:ext cx="4866430" cy="171934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rgbClr val="ED2A59"/>
              </a:buClr>
              <a:buSzPct val="77626"/>
              <a:buNone/>
            </a:pPr>
            <a:r>
              <a:rPr b="1" lang="en-IE" sz="4637">
                <a:solidFill>
                  <a:srgbClr val="ED2A59"/>
                </a:solidFill>
                <a:latin typeface="Sofia"/>
                <a:ea typeface="Sofia"/>
                <a:cs typeface="Sofia"/>
                <a:sym typeface="Sofia"/>
              </a:rPr>
              <a:t>Vaihe </a:t>
            </a:r>
            <a:r>
              <a:rPr b="1" lang="en-IE" sz="4637">
                <a:solidFill>
                  <a:srgbClr val="ED2A59"/>
                </a:solidFill>
                <a:latin typeface="Sofia"/>
                <a:ea typeface="Sofia"/>
                <a:cs typeface="Sofia"/>
                <a:sym typeface="Sofia"/>
              </a:rPr>
              <a:t>5 </a:t>
            </a:r>
            <a:r>
              <a:rPr b="1" lang="en-IE" sz="4637">
                <a:solidFill>
                  <a:srgbClr val="6D3A93"/>
                </a:solidFill>
                <a:latin typeface="Sofia"/>
                <a:ea typeface="Sofia"/>
                <a:cs typeface="Sofia"/>
                <a:sym typeface="Sofia"/>
              </a:rPr>
              <a:t>Tee yhteistyötä ja hanki tukea digitaalisen sosiaalisen innovaation keskuksista ja verkoista</a:t>
            </a:r>
            <a:r>
              <a:rPr b="1" lang="en-IE" sz="3600">
                <a:solidFill>
                  <a:srgbClr val="6D3A93"/>
                </a:solidFill>
                <a:latin typeface="Sofia"/>
                <a:ea typeface="Sofia"/>
                <a:cs typeface="Sofia"/>
                <a:sym typeface="Sofia"/>
              </a:rPr>
              <a:t> </a:t>
            </a:r>
            <a:endParaRPr/>
          </a:p>
          <a:p>
            <a:pPr indent="0" lvl="0" marL="0" rtl="0" algn="r">
              <a:lnSpc>
                <a:spcPct val="90000"/>
              </a:lnSpc>
              <a:spcBef>
                <a:spcPts val="1000"/>
              </a:spcBef>
              <a:spcAft>
                <a:spcPts val="0"/>
              </a:spcAft>
              <a:buClr>
                <a:schemeClr val="dk1"/>
              </a:buClr>
              <a:buSzPct val="100000"/>
              <a:buNone/>
            </a:pPr>
            <a:r>
              <a:t/>
            </a:r>
            <a:endParaRPr/>
          </a:p>
        </p:txBody>
      </p:sp>
      <p:sp>
        <p:nvSpPr>
          <p:cNvPr id="491" name="Google Shape;491;p14"/>
          <p:cNvSpPr txBox="1"/>
          <p:nvPr>
            <p:ph idx="2" type="body"/>
          </p:nvPr>
        </p:nvSpPr>
        <p:spPr>
          <a:xfrm>
            <a:off x="6096000" y="2101040"/>
            <a:ext cx="5633409"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IE"/>
              <a:t>Olet kiinnostavan projektin tai liiketoi- minnan alussa. Osaat perusasiat yrityksen perustamiseen.</a:t>
            </a:r>
            <a:r>
              <a:rPr lang="en-IE"/>
              <a:t> </a:t>
            </a:r>
            <a:r>
              <a:rPr lang="en-IE"/>
              <a:t>Ennen aloittamista tarkista, tutki ja hae tukea Digitaaliseen sosiaaliseen innovoinnin liiketoimintaan. Moduulin loppuosassa tutustutaan siihen, kuinka nämä hämmästyttävät ryhmät, keskukset ja verkostot voivat sytyttää kipinän ja auttaa sinua viemään </a:t>
            </a:r>
            <a:r>
              <a:rPr lang="en-IE"/>
              <a:t>eteenpäin DSI- </a:t>
            </a:r>
            <a:r>
              <a:rPr lang="en-IE"/>
              <a:t>toimintasi  parhaaseen mahdolliseen suuntaan!</a:t>
            </a:r>
            <a:endParaRPr/>
          </a:p>
        </p:txBody>
      </p:sp>
      <p:pic>
        <p:nvPicPr>
          <p:cNvPr descr="A group of people looking at a computer&#10;&#10;Description automatically generated with medium confidence" id="492" name="Google Shape;492;p14"/>
          <p:cNvPicPr preferRelativeResize="0"/>
          <p:nvPr>
            <p:ph idx="3" type="pic"/>
          </p:nvPr>
        </p:nvPicPr>
        <p:blipFill rotWithShape="1">
          <a:blip r:embed="rId3">
            <a:alphaModFix/>
          </a:blip>
          <a:srcRect b="0" l="27408" r="27408" t="0"/>
          <a:stretch/>
        </p:blipFill>
        <p:spPr>
          <a:xfrm>
            <a:off x="1631950" y="407988"/>
            <a:ext cx="4051300" cy="5978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15"/>
          <p:cNvSpPr txBox="1"/>
          <p:nvPr>
            <p:ph idx="1" type="body"/>
          </p:nvPr>
        </p:nvSpPr>
        <p:spPr>
          <a:xfrm>
            <a:off x="336162" y="106699"/>
            <a:ext cx="5759838"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3200"/>
              <a:buNone/>
            </a:pPr>
            <a:r>
              <a:rPr b="1" lang="en-IE" sz="3200">
                <a:solidFill>
                  <a:srgbClr val="ED2A59"/>
                </a:solidFill>
              </a:rPr>
              <a:t>Vaihe</a:t>
            </a:r>
            <a:r>
              <a:rPr b="1" lang="en-IE" sz="3200">
                <a:solidFill>
                  <a:srgbClr val="ED2A59"/>
                </a:solidFill>
              </a:rPr>
              <a:t> 5 </a:t>
            </a:r>
            <a:r>
              <a:rPr b="1" lang="en-IE" sz="3200">
                <a:solidFill>
                  <a:srgbClr val="009FD8"/>
                </a:solidFill>
              </a:rPr>
              <a:t>Yhteistyön voima</a:t>
            </a:r>
            <a:endParaRPr/>
          </a:p>
          <a:p>
            <a:pPr indent="0" lvl="0" marL="0" rtl="0" algn="l">
              <a:lnSpc>
                <a:spcPct val="90000"/>
              </a:lnSpc>
              <a:spcBef>
                <a:spcPts val="1000"/>
              </a:spcBef>
              <a:spcAft>
                <a:spcPts val="0"/>
              </a:spcAft>
              <a:buClr>
                <a:srgbClr val="3F3F3F"/>
              </a:buClr>
              <a:buSzPts val="2400"/>
              <a:buNone/>
            </a:pPr>
            <a:r>
              <a:rPr lang="en-IE">
                <a:solidFill>
                  <a:srgbClr val="3F3F3F"/>
                </a:solidFill>
              </a:rPr>
              <a:t>Kun lähestyt projektiasi uudistuneella tarkoituksella ja suunnalla, kannattaa harkita yhteistyötä muiden kanssa ennen kuin sukellat ideoihin ja ratkaisuihin. Muista, että vain 20% ideoista on toteuttamiskelpoisia - jo pelkästään tästä syystä kannattaa tutkia mahdollisuuksia </a:t>
            </a:r>
            <a:r>
              <a:rPr lang="en-IE">
                <a:solidFill>
                  <a:srgbClr val="3F3F3F"/>
                </a:solidFill>
              </a:rPr>
              <a:t>yhteistyöhön</a:t>
            </a:r>
            <a:r>
              <a:rPr lang="en-IE">
                <a:solidFill>
                  <a:srgbClr val="3F3F3F"/>
                </a:solidFill>
              </a:rPr>
              <a:t>.</a:t>
            </a:r>
            <a:endParaRPr/>
          </a:p>
          <a:p>
            <a:pPr indent="0" lvl="0" marL="0" rtl="0" algn="l">
              <a:lnSpc>
                <a:spcPct val="90000"/>
              </a:lnSpc>
              <a:spcBef>
                <a:spcPts val="1000"/>
              </a:spcBef>
              <a:spcAft>
                <a:spcPts val="0"/>
              </a:spcAft>
              <a:buClr>
                <a:srgbClr val="3F3F3F"/>
              </a:buClr>
              <a:buSzPts val="2400"/>
              <a:buNone/>
            </a:pPr>
            <a:r>
              <a:rPr b="1" lang="en-IE">
                <a:solidFill>
                  <a:srgbClr val="3F3F3F"/>
                </a:solidFill>
              </a:rPr>
              <a:t>Jos keskityt ongelmaan yhteistyöllä, saat todennäköisemmin ratkaisun, jossa on joustavuutta enemmän. Näiden verkostojen ja yhteisöjen avulla voit kaivaa syvälle ja päästä ongelman juuriin ja löytää usein epätodennäköiset ratkaisut ja yhteistyöt, jotka ovat vaikuttavia.</a:t>
            </a:r>
            <a:endParaRPr b="1">
              <a:solidFill>
                <a:srgbClr val="3F3F3F"/>
              </a:solidFill>
            </a:endParaRPr>
          </a:p>
        </p:txBody>
      </p:sp>
      <p:pic>
        <p:nvPicPr>
          <p:cNvPr descr="A picture containing text, person&#10;&#10;Description automatically generated" id="498" name="Google Shape;498;p15"/>
          <p:cNvPicPr preferRelativeResize="0"/>
          <p:nvPr>
            <p:ph idx="3" type="pic"/>
          </p:nvPr>
        </p:nvPicPr>
        <p:blipFill rotWithShape="1">
          <a:blip r:embed="rId3">
            <a:alphaModFix/>
          </a:blip>
          <a:srcRect b="0" l="14538" r="14538" t="0"/>
          <a:stretch/>
        </p:blipFill>
        <p:spPr>
          <a:xfrm>
            <a:off x="6794500" y="1154113"/>
            <a:ext cx="4754563" cy="4473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A picture containing doughnut, donut, food, close&#10;&#10;Description automatically generated" id="503" name="Google Shape;503;p16"/>
          <p:cNvPicPr preferRelativeResize="0"/>
          <p:nvPr>
            <p:ph idx="2" type="pic"/>
          </p:nvPr>
        </p:nvPicPr>
        <p:blipFill rotWithShape="1">
          <a:blip r:embed="rId3">
            <a:alphaModFix/>
          </a:blip>
          <a:srcRect b="0" l="33329" r="33329" t="0"/>
          <a:stretch/>
        </p:blipFill>
        <p:spPr>
          <a:xfrm>
            <a:off x="8755811" y="0"/>
            <a:ext cx="3436189" cy="6872292"/>
          </a:xfrm>
          <a:prstGeom prst="rect">
            <a:avLst/>
          </a:prstGeom>
          <a:noFill/>
          <a:ln>
            <a:noFill/>
          </a:ln>
        </p:spPr>
      </p:pic>
      <p:sp>
        <p:nvSpPr>
          <p:cNvPr id="504" name="Google Shape;504;p16"/>
          <p:cNvSpPr txBox="1"/>
          <p:nvPr>
            <p:ph idx="1" type="body"/>
          </p:nvPr>
        </p:nvSpPr>
        <p:spPr>
          <a:xfrm>
            <a:off x="482443" y="1659906"/>
            <a:ext cx="8182800" cy="3202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2400"/>
              <a:buNone/>
            </a:pPr>
            <a:r>
              <a:rPr lang="en-IE">
                <a:solidFill>
                  <a:srgbClr val="000000"/>
                </a:solidFill>
                <a:latin typeface="Arial"/>
                <a:ea typeface="Arial"/>
                <a:cs typeface="Arial"/>
                <a:sym typeface="Arial"/>
              </a:rPr>
              <a:t>Seuraavissa osioissa esitetyt esimerkit osoittavat, missä voit käyttää erilaisia fyysisiä ja digitaalisia tiloja, jotka </a:t>
            </a:r>
            <a:r>
              <a:rPr b="1" lang="en-IE">
                <a:solidFill>
                  <a:srgbClr val="000000"/>
                </a:solidFill>
                <a:latin typeface="Arial"/>
                <a:ea typeface="Arial"/>
                <a:cs typeface="Arial"/>
                <a:sym typeface="Arial"/>
              </a:rPr>
              <a:t>mahdollistavat luovuuden ja innovoinnin.</a:t>
            </a:r>
            <a:endParaRPr b="1"/>
          </a:p>
          <a:p>
            <a:pPr indent="0" lvl="0" marL="0" rtl="0" algn="l">
              <a:lnSpc>
                <a:spcPct val="90000"/>
              </a:lnSpc>
              <a:spcBef>
                <a:spcPts val="1000"/>
              </a:spcBef>
              <a:spcAft>
                <a:spcPts val="0"/>
              </a:spcAft>
              <a:buClr>
                <a:srgbClr val="000000"/>
              </a:buClr>
              <a:buSzPts val="2400"/>
              <a:buNone/>
            </a:pPr>
            <a:r>
              <a:rPr b="1" lang="en-IE">
                <a:solidFill>
                  <a:srgbClr val="000000"/>
                </a:solidFill>
                <a:latin typeface="Arial"/>
                <a:ea typeface="Arial"/>
                <a:cs typeface="Arial"/>
                <a:sym typeface="Arial"/>
              </a:rPr>
              <a:t>Kuvittele, että olet ympäristössä, jossa on samankaltaisia ihmisiä </a:t>
            </a:r>
            <a:r>
              <a:rPr b="1" lang="en-IE">
                <a:solidFill>
                  <a:srgbClr val="000000"/>
                </a:solidFill>
                <a:latin typeface="Arial"/>
                <a:ea typeface="Arial"/>
                <a:cs typeface="Arial"/>
                <a:sym typeface="Arial"/>
              </a:rPr>
              <a:t>samalta</a:t>
            </a:r>
            <a:r>
              <a:rPr b="1" lang="en-IE">
                <a:solidFill>
                  <a:srgbClr val="000000"/>
                </a:solidFill>
                <a:latin typeface="Arial"/>
                <a:ea typeface="Arial"/>
                <a:cs typeface="Arial"/>
                <a:sym typeface="Arial"/>
              </a:rPr>
              <a:t> alalta ja joilla on yhtä hyviä ideoita</a:t>
            </a:r>
            <a:r>
              <a:rPr b="0" i="0" lang="en-IE">
                <a:solidFill>
                  <a:srgbClr val="000000"/>
                </a:solidFill>
                <a:latin typeface="Arial"/>
                <a:ea typeface="Arial"/>
                <a:cs typeface="Arial"/>
                <a:sym typeface="Arial"/>
              </a:rPr>
              <a:t>, </a:t>
            </a:r>
            <a:r>
              <a:rPr lang="en-IE">
                <a:solidFill>
                  <a:srgbClr val="000000"/>
                </a:solidFill>
                <a:latin typeface="Arial"/>
                <a:ea typeface="Arial"/>
                <a:cs typeface="Arial"/>
                <a:sym typeface="Arial"/>
              </a:rPr>
              <a:t>se voi tapahtua henkilökohtaisesti tai verkossa ja työskentelet yhdessä parhaiden DSI- ideoiden kanssa….</a:t>
            </a:r>
            <a:endParaRPr/>
          </a:p>
          <a:p>
            <a:pPr indent="0" lvl="0" marL="0" rtl="0" algn="l">
              <a:lnSpc>
                <a:spcPct val="90000"/>
              </a:lnSpc>
              <a:spcBef>
                <a:spcPts val="1000"/>
              </a:spcBef>
              <a:spcAft>
                <a:spcPts val="0"/>
              </a:spcAft>
              <a:buClr>
                <a:srgbClr val="000000"/>
              </a:buClr>
              <a:buSzPts val="2400"/>
              <a:buNone/>
            </a:pPr>
            <a:r>
              <a:rPr lang="en-IE">
                <a:solidFill>
                  <a:srgbClr val="000000"/>
                </a:solidFill>
                <a:latin typeface="Arial"/>
                <a:ea typeface="Arial"/>
                <a:cs typeface="Arial"/>
                <a:sym typeface="Arial"/>
              </a:rPr>
              <a:t>Nämä tilat ovat kaikentyyppisiä ja -kokoisia</a:t>
            </a:r>
            <a:r>
              <a:rPr lang="en-IE">
                <a:solidFill>
                  <a:srgbClr val="000000"/>
                </a:solidFill>
                <a:latin typeface="Arial"/>
                <a:ea typeface="Arial"/>
                <a:cs typeface="Arial"/>
                <a:sym typeface="Arial"/>
              </a:rPr>
              <a:t> </a:t>
            </a:r>
            <a:r>
              <a:rPr b="1" lang="en-IE">
                <a:solidFill>
                  <a:srgbClr val="000000"/>
                </a:solidFill>
                <a:latin typeface="Arial"/>
                <a:ea typeface="Arial"/>
                <a:cs typeface="Arial"/>
                <a:sym typeface="Arial"/>
              </a:rPr>
              <a:t>hautomot, kiihdyttimet, ohjelmat, Living Labs, Makerspaces</a:t>
            </a:r>
            <a:r>
              <a:rPr lang="en-IE">
                <a:solidFill>
                  <a:srgbClr val="000000"/>
                </a:solidFill>
                <a:latin typeface="Arial"/>
                <a:ea typeface="Arial"/>
                <a:cs typeface="Arial"/>
                <a:sym typeface="Arial"/>
              </a:rPr>
              <a:t>….</a:t>
            </a:r>
            <a:r>
              <a:rPr lang="en-IE">
                <a:solidFill>
                  <a:srgbClr val="000000"/>
                </a:solidFill>
                <a:latin typeface="Arial"/>
                <a:ea typeface="Arial"/>
                <a:cs typeface="Arial"/>
                <a:sym typeface="Arial"/>
              </a:rPr>
              <a:t> rikastavat oppimista tuen ja ymmärryksen saamisella. Paikat, ihmiset ja innovaatiot voivat olla vuorovaikutuks- essa ja tulla todeksi kohtuuhintaisella tavalla….</a:t>
            </a:r>
            <a:endParaRPr/>
          </a:p>
        </p:txBody>
      </p:sp>
      <p:sp>
        <p:nvSpPr>
          <p:cNvPr id="505" name="Google Shape;505;p16"/>
          <p:cNvSpPr txBox="1"/>
          <p:nvPr>
            <p:ph idx="3" type="body"/>
          </p:nvPr>
        </p:nvSpPr>
        <p:spPr>
          <a:xfrm>
            <a:off x="482458" y="397452"/>
            <a:ext cx="11612971" cy="8605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000"/>
              <a:buNone/>
            </a:pPr>
            <a:r>
              <a:rPr b="1" lang="en-IE" sz="4000"/>
              <a:t>Olemalla innovaatioverkostoissa</a:t>
            </a:r>
            <a:endParaRPr b="1" sz="4000"/>
          </a:p>
          <a:p>
            <a:pPr indent="0" lvl="0" marL="0" rtl="0" algn="l">
              <a:lnSpc>
                <a:spcPct val="90000"/>
              </a:lnSpc>
              <a:spcBef>
                <a:spcPts val="0"/>
              </a:spcBef>
              <a:spcAft>
                <a:spcPts val="0"/>
              </a:spcAft>
              <a:buClr>
                <a:schemeClr val="lt1"/>
              </a:buClr>
              <a:buSzPts val="4000"/>
              <a:buNone/>
            </a:pPr>
            <a:r>
              <a:rPr b="1" lang="en-IE" sz="4000"/>
              <a:t> saat voimaa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descr="A picture containing doughnut, donut, food, close&#10;&#10;Description automatically generated" id="510" name="Google Shape;510;p17"/>
          <p:cNvPicPr preferRelativeResize="0"/>
          <p:nvPr>
            <p:ph idx="2" type="pic"/>
          </p:nvPr>
        </p:nvPicPr>
        <p:blipFill rotWithShape="1">
          <a:blip r:embed="rId3">
            <a:alphaModFix/>
          </a:blip>
          <a:srcRect b="0" l="33329" r="33329" t="0"/>
          <a:stretch/>
        </p:blipFill>
        <p:spPr>
          <a:xfrm>
            <a:off x="8755811" y="0"/>
            <a:ext cx="3436189" cy="6872292"/>
          </a:xfrm>
          <a:prstGeom prst="rect">
            <a:avLst/>
          </a:prstGeom>
          <a:noFill/>
          <a:ln>
            <a:noFill/>
          </a:ln>
        </p:spPr>
      </p:pic>
      <p:sp>
        <p:nvSpPr>
          <p:cNvPr id="511" name="Google Shape;511;p17"/>
          <p:cNvSpPr txBox="1"/>
          <p:nvPr>
            <p:ph idx="1" type="body"/>
          </p:nvPr>
        </p:nvSpPr>
        <p:spPr>
          <a:xfrm>
            <a:off x="393568" y="1376784"/>
            <a:ext cx="7923600" cy="3202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2400"/>
              <a:buNone/>
            </a:pPr>
            <a:r>
              <a:rPr lang="en-IE">
                <a:solidFill>
                  <a:srgbClr val="000000"/>
                </a:solidFill>
                <a:latin typeface="Arial"/>
                <a:ea typeface="Arial"/>
                <a:cs typeface="Arial"/>
                <a:sym typeface="Arial"/>
              </a:rPr>
              <a:t>Kaikki tämän moduulin tilat ja tuet keskittyvät </a:t>
            </a:r>
            <a:r>
              <a:rPr b="1" lang="en-IE">
                <a:solidFill>
                  <a:srgbClr val="000000"/>
                </a:solidFill>
                <a:latin typeface="Arial"/>
                <a:ea typeface="Arial"/>
                <a:cs typeface="Arial"/>
                <a:sym typeface="Arial"/>
              </a:rPr>
              <a:t>muodostaman yhteistyötä, jonka avulla nuorisoryhmät, sidosryhmät ja sijoittajat voivat kehittää yhteyksiä </a:t>
            </a:r>
            <a:r>
              <a:rPr lang="en-IE">
                <a:solidFill>
                  <a:srgbClr val="000000"/>
                </a:solidFill>
                <a:latin typeface="Arial"/>
                <a:ea typeface="Arial"/>
                <a:cs typeface="Arial"/>
                <a:sym typeface="Arial"/>
              </a:rPr>
              <a:t>ja vahvistaa koko järjestelmää yksinkertaisesti keskittymällä osallistujien mahdollisuuksiin jakamalla tietoa ja oppia toinen toisiltaan. </a:t>
            </a:r>
            <a:endParaRPr/>
          </a:p>
          <a:p>
            <a:pPr indent="0" lvl="0" marL="0" rtl="0" algn="l">
              <a:lnSpc>
                <a:spcPct val="90000"/>
              </a:lnSpc>
              <a:spcBef>
                <a:spcPts val="1000"/>
              </a:spcBef>
              <a:spcAft>
                <a:spcPts val="0"/>
              </a:spcAft>
              <a:buClr>
                <a:srgbClr val="000000"/>
              </a:buClr>
              <a:buSzPts val="2400"/>
              <a:buNone/>
            </a:pPr>
            <a:r>
              <a:rPr lang="en-IE">
                <a:solidFill>
                  <a:schemeClr val="dk1"/>
                </a:solidFill>
                <a:latin typeface="Arial"/>
                <a:ea typeface="Arial"/>
                <a:cs typeface="Arial"/>
                <a:sym typeface="Arial"/>
              </a:rPr>
              <a:t>Odotuksena on </a:t>
            </a:r>
            <a:r>
              <a:rPr b="1" lang="en-IE">
                <a:solidFill>
                  <a:schemeClr val="dk1"/>
                </a:solidFill>
                <a:latin typeface="Arial"/>
                <a:ea typeface="Arial"/>
                <a:cs typeface="Arial"/>
                <a:sym typeface="Arial"/>
              </a:rPr>
              <a:t>muodostaa syvempiä yhteyksiä</a:t>
            </a:r>
            <a:r>
              <a:rPr lang="en-IE">
                <a:solidFill>
                  <a:schemeClr val="dk1"/>
                </a:solidFill>
                <a:latin typeface="Arial"/>
                <a:ea typeface="Arial"/>
                <a:cs typeface="Arial"/>
                <a:sym typeface="Arial"/>
              </a:rPr>
              <a:t> ja toive </a:t>
            </a:r>
            <a:r>
              <a:rPr b="1" lang="en-IE">
                <a:solidFill>
                  <a:schemeClr val="dk1"/>
                </a:solidFill>
                <a:latin typeface="Arial"/>
                <a:ea typeface="Arial"/>
                <a:cs typeface="Arial"/>
                <a:sym typeface="Arial"/>
              </a:rPr>
              <a:t>jaetusta oppimistuloksesta</a:t>
            </a:r>
            <a:r>
              <a:rPr lang="en-IE">
                <a:solidFill>
                  <a:schemeClr val="dk1"/>
                </a:solidFill>
                <a:latin typeface="Arial"/>
                <a:ea typeface="Arial"/>
                <a:cs typeface="Arial"/>
                <a:sym typeface="Arial"/>
              </a:rPr>
              <a:t>.</a:t>
            </a:r>
            <a:r>
              <a:rPr lang="en-IE">
                <a:solidFill>
                  <a:srgbClr val="000000"/>
                </a:solidFill>
                <a:latin typeface="Arial"/>
                <a:ea typeface="Arial"/>
                <a:cs typeface="Arial"/>
                <a:sym typeface="Arial"/>
              </a:rPr>
              <a:t>Liiketoiminnan edistämiseksi he tarjoavat sinulle erillisen </a:t>
            </a:r>
            <a:r>
              <a:rPr b="1" lang="en-IE">
                <a:solidFill>
                  <a:srgbClr val="000000"/>
                </a:solidFill>
                <a:latin typeface="Arial"/>
                <a:ea typeface="Arial"/>
                <a:cs typeface="Arial"/>
                <a:sym typeface="Arial"/>
              </a:rPr>
              <a:t>koordinoidun tukiverkon</a:t>
            </a:r>
            <a:r>
              <a:rPr lang="en-IE">
                <a:solidFill>
                  <a:srgbClr val="000000"/>
                </a:solidFill>
                <a:latin typeface="Arial"/>
                <a:ea typeface="Arial"/>
                <a:cs typeface="Arial"/>
                <a:sym typeface="Arial"/>
              </a:rPr>
              <a:t> ja pääsyn tiettyihin verkkoihin, jotka sinun on yhdistettävä yrityksesi tarpeisiin.</a:t>
            </a:r>
            <a:r>
              <a:rPr lang="en-IE">
                <a:solidFill>
                  <a:srgbClr val="222222"/>
                </a:solidFill>
                <a:latin typeface="Arial"/>
                <a:ea typeface="Arial"/>
                <a:cs typeface="Arial"/>
                <a:sym typeface="Arial"/>
              </a:rPr>
              <a:t>  </a:t>
            </a:r>
            <a:r>
              <a:rPr lang="en-IE">
                <a:solidFill>
                  <a:srgbClr val="222222"/>
                </a:solidFill>
                <a:latin typeface="Arial"/>
                <a:ea typeface="Arial"/>
                <a:cs typeface="Arial"/>
                <a:sym typeface="Arial"/>
              </a:rPr>
              <a:t>Sinulla on pääsy runsaaseen </a:t>
            </a:r>
            <a:r>
              <a:rPr b="1" lang="en-IE">
                <a:solidFill>
                  <a:srgbClr val="222222"/>
                </a:solidFill>
                <a:latin typeface="Arial"/>
                <a:ea typeface="Arial"/>
                <a:cs typeface="Arial"/>
                <a:sym typeface="Arial"/>
              </a:rPr>
              <a:t>a</a:t>
            </a:r>
            <a:r>
              <a:rPr b="1" lang="en-IE">
                <a:solidFill>
                  <a:srgbClr val="222222"/>
                </a:solidFill>
                <a:latin typeface="Arial"/>
                <a:ea typeface="Arial"/>
                <a:cs typeface="Arial"/>
                <a:sym typeface="Arial"/>
              </a:rPr>
              <a:t>siantuntemukseen ja tietoon</a:t>
            </a:r>
            <a:r>
              <a:rPr lang="en-IE">
                <a:solidFill>
                  <a:srgbClr val="222222"/>
                </a:solidFill>
                <a:latin typeface="Arial"/>
                <a:ea typeface="Arial"/>
                <a:cs typeface="Arial"/>
                <a:sym typeface="Arial"/>
              </a:rPr>
              <a:t>, opit prosesseja, liiketoimintatapoja, jotka sopivat YDSI-ideaasi.</a:t>
            </a:r>
            <a:endParaRPr/>
          </a:p>
        </p:txBody>
      </p:sp>
      <p:sp>
        <p:nvSpPr>
          <p:cNvPr id="512" name="Google Shape;512;p17"/>
          <p:cNvSpPr txBox="1"/>
          <p:nvPr/>
        </p:nvSpPr>
        <p:spPr>
          <a:xfrm>
            <a:off x="393583" y="155533"/>
            <a:ext cx="11613000" cy="860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b="1" lang="en-IE" sz="4000">
                <a:solidFill>
                  <a:schemeClr val="lt1"/>
                </a:solidFill>
                <a:latin typeface="Calibri"/>
                <a:ea typeface="Calibri"/>
                <a:cs typeface="Calibri"/>
                <a:sym typeface="Calibri"/>
              </a:rPr>
              <a:t>Olemalla innovaatioverkostoissa</a:t>
            </a:r>
            <a:endParaRPr b="1" sz="4000">
              <a:solidFill>
                <a:schemeClr val="lt1"/>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4000"/>
              <a:buFont typeface="Arial"/>
              <a:buNone/>
            </a:pPr>
            <a:r>
              <a:rPr b="1" lang="en-IE" sz="4000">
                <a:solidFill>
                  <a:schemeClr val="lt1"/>
                </a:solidFill>
                <a:latin typeface="Calibri"/>
                <a:ea typeface="Calibri"/>
                <a:cs typeface="Calibri"/>
                <a:sym typeface="Calibri"/>
              </a:rPr>
              <a:t> saat voimaa</a:t>
            </a:r>
            <a:endParaRPr sz="36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4000"/>
              <a:buFont typeface="Arial"/>
              <a:buNone/>
            </a:pPr>
            <a:r>
              <a:t/>
            </a:r>
            <a:endParaRPr b="1" sz="40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18"/>
          <p:cNvSpPr txBox="1"/>
          <p:nvPr>
            <p:ph idx="1" type="body"/>
          </p:nvPr>
        </p:nvSpPr>
        <p:spPr>
          <a:xfrm>
            <a:off x="523003" y="697352"/>
            <a:ext cx="6960900" cy="415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31F20"/>
              </a:buClr>
              <a:buSzPts val="2400"/>
              <a:buNone/>
            </a:pPr>
            <a:r>
              <a:rPr lang="en-IE">
                <a:solidFill>
                  <a:srgbClr val="231F20"/>
                </a:solidFill>
              </a:rPr>
              <a:t>Hautomot voidaan määritellä seuraavasti:</a:t>
            </a:r>
            <a:r>
              <a:rPr i="1" lang="en-IE">
                <a:solidFill>
                  <a:srgbClr val="6D3A93"/>
                </a:solidFill>
              </a:rPr>
              <a:t>"... jaettu toimistotila, joka pyrkii tarjoamaan"idean hautomiselle" strategisen, lisäarvoa tuottavan seuranta- ja yritysavun järjestelmän."</a:t>
            </a:r>
            <a:endParaRPr/>
          </a:p>
          <a:p>
            <a:pPr indent="0" lvl="0" marL="0" rtl="0" algn="l">
              <a:lnSpc>
                <a:spcPct val="90000"/>
              </a:lnSpc>
              <a:spcBef>
                <a:spcPts val="1000"/>
              </a:spcBef>
              <a:spcAft>
                <a:spcPts val="0"/>
              </a:spcAft>
              <a:buClr>
                <a:srgbClr val="231F20"/>
              </a:buClr>
              <a:buSzPts val="2400"/>
              <a:buNone/>
            </a:pPr>
            <a:r>
              <a:rPr b="1" lang="en-IE">
                <a:solidFill>
                  <a:srgbClr val="231F20"/>
                </a:solidFill>
              </a:rPr>
              <a:t>Yli 60% hautomovuokralaisista sanoo, että hautomo on tärkeä liiketoiminnan suorituskyvyn kannalta!</a:t>
            </a:r>
            <a:endParaRPr/>
          </a:p>
          <a:p>
            <a:pPr indent="0" lvl="0" marL="0" rtl="0" algn="l">
              <a:lnSpc>
                <a:spcPct val="90000"/>
              </a:lnSpc>
              <a:spcBef>
                <a:spcPts val="1000"/>
              </a:spcBef>
              <a:spcAft>
                <a:spcPts val="0"/>
              </a:spcAft>
              <a:buClr>
                <a:schemeClr val="dk1"/>
              </a:buClr>
              <a:buSzPts val="1000"/>
              <a:buNone/>
            </a:pPr>
            <a:r>
              <a:t/>
            </a:r>
            <a:endParaRPr b="1" i="0" sz="1000">
              <a:solidFill>
                <a:srgbClr val="231F20"/>
              </a:solidFill>
            </a:endParaRPr>
          </a:p>
          <a:p>
            <a:pPr indent="0" lvl="0" marL="0" rtl="0" algn="l">
              <a:lnSpc>
                <a:spcPct val="100000"/>
              </a:lnSpc>
              <a:spcBef>
                <a:spcPts val="0"/>
              </a:spcBef>
              <a:spcAft>
                <a:spcPts val="0"/>
              </a:spcAft>
              <a:buClr>
                <a:srgbClr val="231F20"/>
              </a:buClr>
              <a:buSzPts val="2400"/>
              <a:buNone/>
            </a:pPr>
            <a:r>
              <a:rPr lang="en-IE">
                <a:solidFill>
                  <a:srgbClr val="231F20"/>
                </a:solidFill>
              </a:rPr>
              <a:t>Hautomot voivat vaikuttaa myönteisesti yrityksen kehitykseen ja tarjota aloittelijoille tukea. Ne tarjoavat</a:t>
            </a:r>
            <a:r>
              <a:rPr b="1" lang="en-IE">
                <a:solidFill>
                  <a:srgbClr val="231F20"/>
                </a:solidFill>
              </a:rPr>
              <a:t> uskottavuutta</a:t>
            </a:r>
            <a:r>
              <a:rPr lang="en-IE">
                <a:solidFill>
                  <a:srgbClr val="231F20"/>
                </a:solidFill>
              </a:rPr>
              <a:t> uusille yrityksille</a:t>
            </a:r>
            <a:endParaRPr/>
          </a:p>
          <a:p>
            <a:pPr indent="-342900" lvl="0" marL="342900" rtl="0" algn="l">
              <a:lnSpc>
                <a:spcPct val="100000"/>
              </a:lnSpc>
              <a:spcBef>
                <a:spcPts val="0"/>
              </a:spcBef>
              <a:spcAft>
                <a:spcPts val="0"/>
              </a:spcAft>
              <a:buClr>
                <a:srgbClr val="231F20"/>
              </a:buClr>
              <a:buSzPts val="2400"/>
              <a:buChar char="•"/>
            </a:pPr>
            <a:r>
              <a:rPr lang="en-IE">
                <a:solidFill>
                  <a:srgbClr val="231F20"/>
                </a:solidFill>
              </a:rPr>
              <a:t>Olemalla osa hautomon liiketoiminnan kehittämistä, tukea ja mentorointia</a:t>
            </a:r>
            <a:endParaRPr>
              <a:solidFill>
                <a:srgbClr val="231F20"/>
              </a:solidFill>
            </a:endParaRPr>
          </a:p>
          <a:p>
            <a:pPr indent="-342900" lvl="0" marL="342900" rtl="0" algn="l">
              <a:lnSpc>
                <a:spcPct val="100000"/>
              </a:lnSpc>
              <a:spcBef>
                <a:spcPts val="0"/>
              </a:spcBef>
              <a:spcAft>
                <a:spcPts val="0"/>
              </a:spcAft>
              <a:buClr>
                <a:srgbClr val="231F20"/>
              </a:buClr>
              <a:buSzPts val="2400"/>
              <a:buChar char="•"/>
            </a:pPr>
            <a:r>
              <a:rPr lang="en-IE">
                <a:solidFill>
                  <a:srgbClr val="231F20"/>
                </a:solidFill>
              </a:rPr>
              <a:t>Pääsy ammattimaisiin palveluihin</a:t>
            </a:r>
            <a:endParaRPr>
              <a:solidFill>
                <a:srgbClr val="231F20"/>
              </a:solidFill>
            </a:endParaRPr>
          </a:p>
          <a:p>
            <a:pPr indent="-342900" lvl="0" marL="342900" rtl="0" algn="l">
              <a:lnSpc>
                <a:spcPct val="100000"/>
              </a:lnSpc>
              <a:spcBef>
                <a:spcPts val="0"/>
              </a:spcBef>
              <a:spcAft>
                <a:spcPts val="0"/>
              </a:spcAft>
              <a:buClr>
                <a:srgbClr val="231F20"/>
              </a:buClr>
              <a:buSzPts val="2400"/>
              <a:buChar char="•"/>
            </a:pPr>
            <a:r>
              <a:rPr lang="en-IE">
                <a:solidFill>
                  <a:srgbClr val="231F20"/>
                </a:solidFill>
              </a:rPr>
              <a:t>Tarjoaa pääsyn resursseihin ja asiantuntijoihin - esimerkiksi oikeudelliseen apuun.</a:t>
            </a:r>
            <a:endParaRPr>
              <a:solidFill>
                <a:srgbClr val="231F20"/>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518" name="Google Shape;518;p18"/>
          <p:cNvSpPr txBox="1"/>
          <p:nvPr>
            <p:ph idx="3" type="body"/>
          </p:nvPr>
        </p:nvSpPr>
        <p:spPr>
          <a:xfrm>
            <a:off x="0" y="0"/>
            <a:ext cx="5540721" cy="697353"/>
          </a:xfrm>
          <a:prstGeom prst="rect">
            <a:avLst/>
          </a:prstGeom>
          <a:solidFill>
            <a:srgbClr val="FDA81F"/>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3600"/>
              <a:buNone/>
            </a:pPr>
            <a:r>
              <a:rPr b="1" lang="en-IE">
                <a:solidFill>
                  <a:srgbClr val="3F3F3F"/>
                </a:solidFill>
              </a:rPr>
              <a:t>Mitä ovat hautomot</a:t>
            </a:r>
            <a:r>
              <a:rPr b="1" lang="en-IE">
                <a:solidFill>
                  <a:srgbClr val="3F3F3F"/>
                </a:solidFill>
              </a:rPr>
              <a:t>?</a:t>
            </a:r>
            <a:endParaRPr/>
          </a:p>
        </p:txBody>
      </p:sp>
      <p:pic>
        <p:nvPicPr>
          <p:cNvPr descr="A picture containing text&#10;&#10;Description automatically generated" id="519" name="Google Shape;519;p18"/>
          <p:cNvPicPr preferRelativeResize="0"/>
          <p:nvPr>
            <p:ph idx="2" type="pic"/>
          </p:nvPr>
        </p:nvPicPr>
        <p:blipFill rotWithShape="1">
          <a:blip r:embed="rId3">
            <a:alphaModFix/>
          </a:blip>
          <a:srcRect b="0" l="6461" r="6462" t="0"/>
          <a:stretch/>
        </p:blipFill>
        <p:spPr>
          <a:xfrm>
            <a:off x="7821613" y="760413"/>
            <a:ext cx="3333750" cy="5359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descr="A picture containing text&#10;&#10;Description automatically generated" id="524" name="Google Shape;524;p19"/>
          <p:cNvPicPr preferRelativeResize="0"/>
          <p:nvPr>
            <p:ph idx="2" type="pic"/>
          </p:nvPr>
        </p:nvPicPr>
        <p:blipFill rotWithShape="1">
          <a:blip r:embed="rId3">
            <a:alphaModFix/>
          </a:blip>
          <a:srcRect b="0" l="6461" r="6462" t="0"/>
          <a:stretch/>
        </p:blipFill>
        <p:spPr>
          <a:xfrm>
            <a:off x="7821613" y="760413"/>
            <a:ext cx="3333750" cy="5359400"/>
          </a:xfrm>
          <a:prstGeom prst="rect">
            <a:avLst/>
          </a:prstGeom>
          <a:noFill/>
          <a:ln>
            <a:noFill/>
          </a:ln>
        </p:spPr>
      </p:pic>
      <p:sp>
        <p:nvSpPr>
          <p:cNvPr id="525" name="Google Shape;525;p19"/>
          <p:cNvSpPr txBox="1"/>
          <p:nvPr>
            <p:ph idx="1" type="body"/>
          </p:nvPr>
        </p:nvSpPr>
        <p:spPr>
          <a:xfrm>
            <a:off x="508178" y="997381"/>
            <a:ext cx="6453937" cy="4158567"/>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262626"/>
              </a:buClr>
              <a:buSzPts val="2400"/>
              <a:buFont typeface="Calibri"/>
              <a:buAutoNum type="arabicPeriod"/>
            </a:pPr>
            <a:r>
              <a:rPr lang="en-IE">
                <a:solidFill>
                  <a:srgbClr val="262626"/>
                </a:solidFill>
              </a:rPr>
              <a:t>Tukea ja oppimisympäristö - markkinointi, liiketoimintasuunnitelman kehittäminen, IT, valtioneuvoston asetukset ...</a:t>
            </a:r>
            <a:endParaRPr/>
          </a:p>
          <a:p>
            <a:pPr indent="-457200" lvl="0" marL="457200" rtl="0" algn="l">
              <a:lnSpc>
                <a:spcPct val="90000"/>
              </a:lnSpc>
              <a:spcBef>
                <a:spcPts val="1000"/>
              </a:spcBef>
              <a:spcAft>
                <a:spcPts val="0"/>
              </a:spcAft>
              <a:buClr>
                <a:srgbClr val="262626"/>
              </a:buClr>
              <a:buSzPts val="2400"/>
              <a:buFont typeface="Calibri"/>
              <a:buAutoNum type="arabicPeriod"/>
            </a:pPr>
            <a:r>
              <a:rPr lang="en-IE">
                <a:solidFill>
                  <a:srgbClr val="262626"/>
                </a:solidFill>
              </a:rPr>
              <a:t>Tarjoaa tilaa integraatiolle ja oppimiselle työpajojen ja ohjelmien avulla esim. T &amp; K</a:t>
            </a:r>
            <a:endParaRPr/>
          </a:p>
          <a:p>
            <a:pPr indent="-457200" lvl="0" marL="457200" rtl="0" algn="l">
              <a:lnSpc>
                <a:spcPct val="90000"/>
              </a:lnSpc>
              <a:spcBef>
                <a:spcPts val="1000"/>
              </a:spcBef>
              <a:spcAft>
                <a:spcPts val="0"/>
              </a:spcAft>
              <a:buClr>
                <a:srgbClr val="262626"/>
              </a:buClr>
              <a:buSzPts val="2400"/>
              <a:buFont typeface="Calibri"/>
              <a:buAutoNum type="arabicPeriod"/>
            </a:pPr>
            <a:r>
              <a:rPr lang="en-IE">
                <a:solidFill>
                  <a:srgbClr val="262626"/>
                </a:solidFill>
              </a:rPr>
              <a:t>Luo mahdollisuuden teknologian siirtoon.</a:t>
            </a:r>
            <a:endParaRPr/>
          </a:p>
          <a:p>
            <a:pPr indent="-457200" lvl="0" marL="457200" rtl="0" algn="l">
              <a:lnSpc>
                <a:spcPct val="90000"/>
              </a:lnSpc>
              <a:spcBef>
                <a:spcPts val="1000"/>
              </a:spcBef>
              <a:spcAft>
                <a:spcPts val="0"/>
              </a:spcAft>
              <a:buClr>
                <a:srgbClr val="262626"/>
              </a:buClr>
              <a:buSzPts val="2400"/>
              <a:buFont typeface="Calibri"/>
              <a:buAutoNum type="arabicPeriod"/>
            </a:pPr>
            <a:r>
              <a:rPr lang="en-IE">
                <a:solidFill>
                  <a:srgbClr val="262626"/>
                </a:solidFill>
              </a:rPr>
              <a:t>Voi yhdistää sinut muihin yrityksiin, jotka voivat auttaa sinua.</a:t>
            </a:r>
            <a:endParaRPr/>
          </a:p>
          <a:p>
            <a:pPr indent="-457200" lvl="0" marL="457200" rtl="0" algn="l">
              <a:lnSpc>
                <a:spcPct val="90000"/>
              </a:lnSpc>
              <a:spcBef>
                <a:spcPts val="1000"/>
              </a:spcBef>
              <a:spcAft>
                <a:spcPts val="0"/>
              </a:spcAft>
              <a:buClr>
                <a:srgbClr val="262626"/>
              </a:buClr>
              <a:buSzPts val="2400"/>
              <a:buFont typeface="Calibri"/>
              <a:buAutoNum type="arabicPeriod"/>
            </a:pPr>
            <a:r>
              <a:rPr lang="en-IE">
                <a:solidFill>
                  <a:srgbClr val="262626"/>
                </a:solidFill>
              </a:rPr>
              <a:t>Luo ja hyödynnä sijoitusmahdollisuuksia.</a:t>
            </a:r>
            <a:endParaRPr/>
          </a:p>
          <a:p>
            <a:pPr indent="-457200" lvl="0" marL="457200" rtl="0" algn="l">
              <a:lnSpc>
                <a:spcPct val="90000"/>
              </a:lnSpc>
              <a:spcBef>
                <a:spcPts val="1000"/>
              </a:spcBef>
              <a:spcAft>
                <a:spcPts val="0"/>
              </a:spcAft>
              <a:buClr>
                <a:srgbClr val="262626"/>
              </a:buClr>
              <a:buSzPts val="2400"/>
              <a:buFont typeface="Calibri"/>
              <a:buAutoNum type="arabicPeriod"/>
            </a:pPr>
            <a:r>
              <a:rPr lang="en-IE">
                <a:solidFill>
                  <a:srgbClr val="262626"/>
                </a:solidFill>
              </a:rPr>
              <a:t>Tarjoaa </a:t>
            </a:r>
            <a:r>
              <a:rPr lang="en-IE">
                <a:solidFill>
                  <a:srgbClr val="262626"/>
                </a:solidFill>
              </a:rPr>
              <a:t>yhteistyötä</a:t>
            </a:r>
            <a:r>
              <a:rPr lang="en-IE">
                <a:solidFill>
                  <a:srgbClr val="262626"/>
                </a:solidFill>
              </a:rPr>
              <a:t>  tiedekunnan ja teollisuuden kanssa.</a:t>
            </a:r>
            <a:endParaRPr/>
          </a:p>
          <a:p>
            <a:pPr indent="-457200" lvl="0" marL="457200" rtl="0" algn="l">
              <a:lnSpc>
                <a:spcPct val="90000"/>
              </a:lnSpc>
              <a:spcBef>
                <a:spcPts val="1000"/>
              </a:spcBef>
              <a:spcAft>
                <a:spcPts val="0"/>
              </a:spcAft>
              <a:buClr>
                <a:srgbClr val="262626"/>
              </a:buClr>
              <a:buSzPts val="2400"/>
              <a:buFont typeface="Calibri"/>
              <a:buAutoNum type="arabicPeriod"/>
            </a:pPr>
            <a:r>
              <a:rPr lang="en-IE">
                <a:solidFill>
                  <a:srgbClr val="262626"/>
                </a:solidFill>
              </a:rPr>
              <a:t>Pääsy tiloihin ja laitteisiin</a:t>
            </a:r>
            <a:endParaRPr/>
          </a:p>
          <a:p>
            <a:pPr indent="-457200" lvl="0" marL="457200" rtl="0" algn="l">
              <a:lnSpc>
                <a:spcPct val="90000"/>
              </a:lnSpc>
              <a:spcBef>
                <a:spcPts val="1000"/>
              </a:spcBef>
              <a:spcAft>
                <a:spcPts val="0"/>
              </a:spcAft>
              <a:buClr>
                <a:srgbClr val="262626"/>
              </a:buClr>
              <a:buSzPts val="2400"/>
              <a:buFont typeface="Calibri"/>
              <a:buAutoNum type="arabicPeriod"/>
            </a:pPr>
            <a:r>
              <a:rPr lang="en-IE">
                <a:solidFill>
                  <a:srgbClr val="262626"/>
                </a:solidFill>
              </a:rPr>
              <a:t>Avustaa avustusten, rahoituksen ja palkintojen hakemisessa.</a:t>
            </a:r>
            <a:endParaRPr/>
          </a:p>
        </p:txBody>
      </p:sp>
      <p:sp>
        <p:nvSpPr>
          <p:cNvPr id="526" name="Google Shape;526;p19"/>
          <p:cNvSpPr txBox="1"/>
          <p:nvPr/>
        </p:nvSpPr>
        <p:spPr>
          <a:xfrm>
            <a:off x="0" y="0"/>
            <a:ext cx="5871411" cy="697353"/>
          </a:xfrm>
          <a:prstGeom prst="rect">
            <a:avLst/>
          </a:prstGeom>
          <a:solidFill>
            <a:srgbClr val="FDA81F"/>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3600"/>
              <a:buFont typeface="Arial"/>
              <a:buNone/>
            </a:pPr>
            <a:r>
              <a:rPr b="1" lang="en-IE" sz="3600">
                <a:solidFill>
                  <a:srgbClr val="3F3F3F"/>
                </a:solidFill>
                <a:latin typeface="Calibri"/>
                <a:ea typeface="Calibri"/>
                <a:cs typeface="Calibri"/>
                <a:sym typeface="Calibri"/>
              </a:rPr>
              <a:t>Mitä hautomot tarjoavat</a:t>
            </a:r>
            <a:r>
              <a:rPr b="1" lang="en-IE" sz="3600">
                <a:solidFill>
                  <a:srgbClr val="3F3F3F"/>
                </a:solidFill>
                <a:latin typeface="Calibri"/>
                <a:ea typeface="Calibri"/>
                <a:cs typeface="Calibri"/>
                <a:sym typeface="Calibri"/>
              </a:rPr>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A person wearing a mask&#10;&#10;Description automatically generated with low confidence" id="404" name="Google Shape;404;p2"/>
          <p:cNvPicPr preferRelativeResize="0"/>
          <p:nvPr>
            <p:ph idx="2" type="pic"/>
          </p:nvPr>
        </p:nvPicPr>
        <p:blipFill rotWithShape="1">
          <a:blip r:embed="rId3">
            <a:alphaModFix/>
          </a:blip>
          <a:srcRect b="3991" l="0" r="0" t="3991"/>
          <a:stretch/>
        </p:blipFill>
        <p:spPr>
          <a:xfrm>
            <a:off x="6530975" y="784225"/>
            <a:ext cx="3832225" cy="5289550"/>
          </a:xfrm>
          <a:prstGeom prst="rect">
            <a:avLst/>
          </a:prstGeom>
          <a:noFill/>
          <a:ln>
            <a:noFill/>
          </a:ln>
        </p:spPr>
      </p:pic>
      <p:sp>
        <p:nvSpPr>
          <p:cNvPr id="405" name="Google Shape;405;p2"/>
          <p:cNvSpPr txBox="1"/>
          <p:nvPr>
            <p:ph idx="1" type="body"/>
          </p:nvPr>
        </p:nvSpPr>
        <p:spPr>
          <a:xfrm rot="-5400000">
            <a:off x="8306450" y="2868875"/>
            <a:ext cx="6443400" cy="132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a:t>TERVETULOAWELCOME</a:t>
            </a:r>
            <a:endParaRPr/>
          </a:p>
        </p:txBody>
      </p:sp>
      <p:sp>
        <p:nvSpPr>
          <p:cNvPr id="406" name="Google Shape;406;p2"/>
          <p:cNvSpPr txBox="1"/>
          <p:nvPr/>
        </p:nvSpPr>
        <p:spPr>
          <a:xfrm>
            <a:off x="311050" y="166925"/>
            <a:ext cx="5154600" cy="697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E48E02"/>
              </a:buClr>
              <a:buSzPts val="2800"/>
              <a:buFont typeface="Arial"/>
              <a:buNone/>
            </a:pPr>
            <a:r>
              <a:rPr b="1" lang="en-IE" sz="2800">
                <a:solidFill>
                  <a:srgbClr val="E48E02"/>
                </a:solidFill>
                <a:latin typeface="Calibri"/>
                <a:ea typeface="Calibri"/>
                <a:cs typeface="Calibri"/>
                <a:sym typeface="Calibri"/>
              </a:rPr>
              <a:t>Yleiskatsaus </a:t>
            </a:r>
            <a:r>
              <a:rPr b="1" lang="en-IE" sz="2800">
                <a:solidFill>
                  <a:srgbClr val="E48E02"/>
                </a:solidFill>
                <a:latin typeface="Calibri"/>
                <a:ea typeface="Calibri"/>
                <a:cs typeface="Calibri"/>
                <a:sym typeface="Calibri"/>
              </a:rPr>
              <a:t>6:een Moduuliin</a:t>
            </a:r>
            <a:endParaRPr/>
          </a:p>
        </p:txBody>
      </p:sp>
      <p:sp>
        <p:nvSpPr>
          <p:cNvPr id="407" name="Google Shape;407;p2"/>
          <p:cNvSpPr txBox="1"/>
          <p:nvPr>
            <p:ph idx="3" type="body"/>
          </p:nvPr>
        </p:nvSpPr>
        <p:spPr>
          <a:xfrm>
            <a:off x="249340" y="784225"/>
            <a:ext cx="5300434" cy="415856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48E02"/>
              </a:buClr>
              <a:buSzPts val="2200"/>
              <a:buFont typeface="Arial"/>
              <a:buNone/>
            </a:pPr>
            <a:r>
              <a:rPr b="1" lang="en-IE" sz="2200">
                <a:solidFill>
                  <a:srgbClr val="E48E02"/>
                </a:solidFill>
              </a:rPr>
              <a:t>Moduuli 1 </a:t>
            </a:r>
            <a:r>
              <a:rPr lang="en-IE" sz="2200">
                <a:solidFill>
                  <a:srgbClr val="3F3F3F"/>
                </a:solidFill>
              </a:rPr>
              <a:t>Digitaalinen Sosiaalinen Innovaatio johdanto –teknologian ja uuden median risteyksessä olevat mahdollisuudet</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2 </a:t>
            </a:r>
            <a:r>
              <a:rPr lang="en-IE" sz="2200">
                <a:solidFill>
                  <a:srgbClr val="3F3F3F"/>
                </a:solidFill>
              </a:rPr>
              <a:t>Missä ovat mahdollisuudet nuorille? Sosiaalikysymysten ratkaisut terveyden, demokratian, kulutuksen, rahan, avoimuuden ja koulutuksen aloilla</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3  </a:t>
            </a:r>
            <a:r>
              <a:rPr lang="en-IE" sz="2200">
                <a:solidFill>
                  <a:srgbClr val="3F3F3F"/>
                </a:solidFill>
              </a:rPr>
              <a:t>Desing-(muotoilu)ajattelussa hallinta ja toteutus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4 </a:t>
            </a:r>
            <a:r>
              <a:rPr lang="en-IE" sz="2200">
                <a:solidFill>
                  <a:srgbClr val="3F3F3F"/>
                </a:solidFill>
              </a:rPr>
              <a:t>Liiketoiminnan edistäminen ja kumppanuuksien luominen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5 </a:t>
            </a:r>
            <a:r>
              <a:rPr lang="en-IE" sz="2200">
                <a:solidFill>
                  <a:srgbClr val="3F3F3F"/>
                </a:solidFill>
              </a:rPr>
              <a:t>Kuinka rahoittaa ja saada tukea digitaalisen sosiaalisen innovaation ideaasi</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6 </a:t>
            </a:r>
            <a:r>
              <a:rPr lang="en-IE" sz="2200">
                <a:solidFill>
                  <a:srgbClr val="3F3F3F"/>
                </a:solidFill>
              </a:rPr>
              <a:t>Sosiaalisen innovaation tehtävämarkkinointi - sydämen ja mielen tavoittaminen</a:t>
            </a:r>
            <a:endParaRPr sz="2200">
              <a:solidFill>
                <a:srgbClr val="3F3F3F"/>
              </a:solidFill>
            </a:endParaRPr>
          </a:p>
          <a:p>
            <a:pPr indent="0" lvl="0" marL="0" rtl="0" algn="l">
              <a:lnSpc>
                <a:spcPct val="90000"/>
              </a:lnSpc>
              <a:spcBef>
                <a:spcPts val="1000"/>
              </a:spcBef>
              <a:spcAft>
                <a:spcPts val="0"/>
              </a:spcAft>
              <a:buClr>
                <a:srgbClr val="E48E02"/>
              </a:buClr>
              <a:buSzPts val="2300"/>
              <a:buNone/>
            </a:pPr>
            <a:r>
              <a:t/>
            </a:r>
            <a:endParaRPr b="1" sz="2300">
              <a:solidFill>
                <a:srgbClr val="E48E0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0"/>
          <p:cNvSpPr txBox="1"/>
          <p:nvPr>
            <p:ph idx="1" type="body"/>
          </p:nvPr>
        </p:nvSpPr>
        <p:spPr>
          <a:xfrm>
            <a:off x="6111054" y="324720"/>
            <a:ext cx="4866300" cy="697500"/>
          </a:xfrm>
          <a:prstGeom prst="rect">
            <a:avLst/>
          </a:prstGeom>
          <a:noFill/>
          <a:ln>
            <a:noFill/>
          </a:ln>
        </p:spPr>
        <p:txBody>
          <a:bodyPr anchorCtr="0" anchor="t" bIns="45700" lIns="91425" spcFirstLastPara="1" rIns="91425" wrap="square" tIns="45700">
            <a:noAutofit/>
          </a:bodyPr>
          <a:lstStyle/>
          <a:p>
            <a:pPr indent="0" lvl="0" marL="0" rtl="0" algn="r">
              <a:lnSpc>
                <a:spcPct val="70000"/>
              </a:lnSpc>
              <a:spcBef>
                <a:spcPts val="0"/>
              </a:spcBef>
              <a:spcAft>
                <a:spcPts val="0"/>
              </a:spcAft>
              <a:buClr>
                <a:schemeClr val="lt1"/>
              </a:buClr>
              <a:buSzPts val="1980"/>
              <a:buNone/>
            </a:pPr>
            <a:r>
              <a:rPr b="1" lang="en-IE" sz="3680"/>
              <a:t>Mitä ovat kiihdyttimet?</a:t>
            </a:r>
            <a:endParaRPr sz="3680"/>
          </a:p>
          <a:p>
            <a:pPr indent="0" lvl="0" marL="0" rtl="0" algn="r">
              <a:lnSpc>
                <a:spcPct val="70000"/>
              </a:lnSpc>
              <a:spcBef>
                <a:spcPts val="1000"/>
              </a:spcBef>
              <a:spcAft>
                <a:spcPts val="0"/>
              </a:spcAft>
              <a:buClr>
                <a:schemeClr val="lt1"/>
              </a:buClr>
              <a:buSzPts val="1980"/>
              <a:buNone/>
            </a:pPr>
            <a:r>
              <a:t/>
            </a:r>
            <a:endParaRPr sz="1979"/>
          </a:p>
        </p:txBody>
      </p:sp>
      <p:sp>
        <p:nvSpPr>
          <p:cNvPr id="532" name="Google Shape;532;p20"/>
          <p:cNvSpPr txBox="1"/>
          <p:nvPr>
            <p:ph idx="2" type="body"/>
          </p:nvPr>
        </p:nvSpPr>
        <p:spPr>
          <a:xfrm>
            <a:off x="5948127" y="1022223"/>
            <a:ext cx="5844658"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Ne ovat samanlaisia kuin yrityshautomot, jotka tarjoavat uusia malleja yrityksen perustamiseksi ja rahoittamiseksi. </a:t>
            </a:r>
            <a:r>
              <a:rPr b="0" i="0" lang="en-IE"/>
              <a:t> </a:t>
            </a:r>
            <a:r>
              <a:rPr lang="en-IE"/>
              <a:t>Yksi maailman ensimmäisistä siemenkiihdytysohjelmista - jonka katsotaan usein aiheuttaneen laajemman kiihdyttin- liikkeen - on</a:t>
            </a:r>
            <a:r>
              <a:rPr b="0" i="0" lang="en-IE"/>
              <a:t> </a:t>
            </a:r>
            <a:r>
              <a:rPr b="0" i="0" lang="en-IE" u="sng">
                <a:solidFill>
                  <a:schemeClr val="hlink"/>
                </a:solidFill>
                <a:hlinkClick r:id="rId3"/>
              </a:rPr>
              <a:t>Y Combinator</a:t>
            </a:r>
            <a:r>
              <a:rPr b="0" i="0" lang="en-IE"/>
              <a:t>. </a:t>
            </a:r>
            <a:r>
              <a:rPr lang="en-IE"/>
              <a:t>Tämä ohjelma tarjoaa neuvontaa, pääsyä verkkoihin ja siemenrahoitusta vastineeksi osakepääomasta (tyypillisesti 120 000 dollaria 7 prosentille). Se on auttanut kehittämään yli 1 400 teknologiayritystä, mukaan lukien monet jo tunnetut yritykset, kuten Dropbox, Airbnb, Coinbase ja Reddit.</a:t>
            </a:r>
            <a:endParaRPr/>
          </a:p>
        </p:txBody>
      </p:sp>
      <p:pic>
        <p:nvPicPr>
          <p:cNvPr descr="A picture containing text&#10;&#10;Description automatically generated" id="533" name="Google Shape;533;p20"/>
          <p:cNvPicPr preferRelativeResize="0"/>
          <p:nvPr>
            <p:ph idx="3" type="pic"/>
          </p:nvPr>
        </p:nvPicPr>
        <p:blipFill rotWithShape="1">
          <a:blip r:embed="rId4">
            <a:alphaModFix/>
          </a:blip>
          <a:srcRect b="809" l="0" r="0" t="810"/>
          <a:stretch/>
        </p:blipFill>
        <p:spPr>
          <a:xfrm>
            <a:off x="1631950" y="407988"/>
            <a:ext cx="4051300" cy="5978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descr="A picture containing text, person, computer, indoor&#10;&#10;Description automatically generated" id="538" name="Google Shape;538;p21"/>
          <p:cNvPicPr preferRelativeResize="0"/>
          <p:nvPr>
            <p:ph idx="2" type="pic"/>
          </p:nvPr>
        </p:nvPicPr>
        <p:blipFill rotWithShape="1">
          <a:blip r:embed="rId3">
            <a:alphaModFix/>
          </a:blip>
          <a:srcRect b="0" l="3346" r="3346" t="0"/>
          <a:stretch/>
        </p:blipFill>
        <p:spPr>
          <a:xfrm>
            <a:off x="7821613" y="760413"/>
            <a:ext cx="3333750" cy="5359400"/>
          </a:xfrm>
          <a:prstGeom prst="rect">
            <a:avLst/>
          </a:prstGeom>
          <a:noFill/>
          <a:ln>
            <a:noFill/>
          </a:ln>
        </p:spPr>
      </p:pic>
      <p:sp>
        <p:nvSpPr>
          <p:cNvPr id="539" name="Google Shape;539;p21"/>
          <p:cNvSpPr txBox="1"/>
          <p:nvPr>
            <p:ph idx="1" type="body"/>
          </p:nvPr>
        </p:nvSpPr>
        <p:spPr>
          <a:xfrm>
            <a:off x="508177" y="774033"/>
            <a:ext cx="7313435"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sz="2300">
                <a:solidFill>
                  <a:srgbClr val="3F3F3F"/>
                </a:solidFill>
              </a:rPr>
              <a:t>Kiihdytin tarjoaa ominaisuuksia, jotka erottavat sen muista käynnistysinvestointien tai yritystukien lähestymistavoista. Nämä sisältävät:</a:t>
            </a:r>
            <a:endParaRPr sz="2300"/>
          </a:p>
          <a:p>
            <a:pPr indent="-336550" lvl="0" marL="342900" rtl="0" algn="l">
              <a:lnSpc>
                <a:spcPct val="90000"/>
              </a:lnSpc>
              <a:spcBef>
                <a:spcPts val="1000"/>
              </a:spcBef>
              <a:spcAft>
                <a:spcPts val="0"/>
              </a:spcAft>
              <a:buClr>
                <a:srgbClr val="3F3F3F"/>
              </a:buClr>
              <a:buSzPts val="2300"/>
              <a:buFont typeface="Noto Sans Symbols"/>
              <a:buChar char="✔"/>
            </a:pPr>
            <a:r>
              <a:rPr lang="en-IE" sz="2300">
                <a:solidFill>
                  <a:srgbClr val="3F3F3F"/>
                </a:solidFill>
              </a:rPr>
              <a:t>Valikoiva hakuprosessi pääasiassa aloitteleville yrityksille.</a:t>
            </a:r>
            <a:endParaRPr sz="2300">
              <a:solidFill>
                <a:srgbClr val="3F3F3F"/>
              </a:solidFill>
            </a:endParaRPr>
          </a:p>
          <a:p>
            <a:pPr indent="-336550" lvl="0" marL="342900" rtl="0" algn="l">
              <a:lnSpc>
                <a:spcPct val="90000"/>
              </a:lnSpc>
              <a:spcBef>
                <a:spcPts val="1000"/>
              </a:spcBef>
              <a:spcAft>
                <a:spcPts val="0"/>
              </a:spcAft>
              <a:buClr>
                <a:srgbClr val="3F3F3F"/>
              </a:buClr>
              <a:buSzPts val="2300"/>
              <a:buFont typeface="Noto Sans Symbols"/>
              <a:buChar char="✔"/>
            </a:pPr>
            <a:r>
              <a:rPr lang="en-IE" sz="2300">
                <a:solidFill>
                  <a:srgbClr val="3F3F3F"/>
                </a:solidFill>
              </a:rPr>
              <a:t>Mentoroinnin tai yrityskoulutuksen tarjoaminen keskittyen luokkiin eikä henkilökohtaiseen opetukseen.</a:t>
            </a:r>
            <a:endParaRPr sz="2300">
              <a:solidFill>
                <a:srgbClr val="3F3F3F"/>
              </a:solidFill>
            </a:endParaRPr>
          </a:p>
          <a:p>
            <a:pPr indent="-336550" lvl="0" marL="342900" rtl="0" algn="l">
              <a:lnSpc>
                <a:spcPct val="90000"/>
              </a:lnSpc>
              <a:spcBef>
                <a:spcPts val="1000"/>
              </a:spcBef>
              <a:spcAft>
                <a:spcPts val="0"/>
              </a:spcAft>
              <a:buClr>
                <a:srgbClr val="3F3F3F"/>
              </a:buClr>
              <a:buSzPts val="2300"/>
              <a:buFont typeface="Noto Sans Symbols"/>
              <a:buChar char="✔"/>
            </a:pPr>
            <a:r>
              <a:rPr lang="en-IE" sz="2300">
                <a:solidFill>
                  <a:srgbClr val="3F3F3F"/>
                </a:solidFill>
              </a:rPr>
              <a:t>Voimakas ja ajallisesti rajoitettu tuki, joka kestää yleensä 3–12 kuukautta.</a:t>
            </a:r>
            <a:endParaRPr sz="2300">
              <a:solidFill>
                <a:srgbClr val="3F3F3F"/>
              </a:solidFill>
            </a:endParaRPr>
          </a:p>
          <a:p>
            <a:pPr indent="-336550" lvl="0" marL="342900" rtl="0" algn="l">
              <a:lnSpc>
                <a:spcPct val="90000"/>
              </a:lnSpc>
              <a:spcBef>
                <a:spcPts val="1000"/>
              </a:spcBef>
              <a:spcAft>
                <a:spcPts val="0"/>
              </a:spcAft>
              <a:buClr>
                <a:srgbClr val="3F3F3F"/>
              </a:buClr>
              <a:buSzPts val="2300"/>
              <a:buFont typeface="Noto Sans Symbols"/>
              <a:buChar char="✔"/>
            </a:pPr>
            <a:r>
              <a:rPr lang="en-IE" sz="2300">
                <a:solidFill>
                  <a:srgbClr val="3F3F3F"/>
                </a:solidFill>
              </a:rPr>
              <a:t>Kiihdyttimiä rahoitetaan, ja ne keskittyvät usein teknologiapohjaisten tai digitaalisten startup-yritysten tukemiseen.</a:t>
            </a:r>
            <a:endParaRPr sz="2300">
              <a:solidFill>
                <a:srgbClr val="3F3F3F"/>
              </a:solidFill>
            </a:endParaRPr>
          </a:p>
          <a:p>
            <a:pPr indent="-336550" lvl="0" marL="342900" rtl="0" algn="l">
              <a:lnSpc>
                <a:spcPct val="90000"/>
              </a:lnSpc>
              <a:spcBef>
                <a:spcPts val="1000"/>
              </a:spcBef>
              <a:spcAft>
                <a:spcPts val="0"/>
              </a:spcAft>
              <a:buClr>
                <a:srgbClr val="3F3F3F"/>
              </a:buClr>
              <a:buSzPts val="2300"/>
              <a:buFont typeface="Noto Sans Symbols"/>
              <a:buChar char="✔"/>
            </a:pPr>
            <a:r>
              <a:rPr lang="en-IE" sz="2300">
                <a:solidFill>
                  <a:srgbClr val="3F3F3F"/>
                </a:solidFill>
              </a:rPr>
              <a:t>Kannustaa </a:t>
            </a:r>
            <a:r>
              <a:rPr lang="en-IE" sz="2300">
                <a:solidFill>
                  <a:srgbClr val="3F3F3F"/>
                </a:solidFill>
              </a:rPr>
              <a:t>oppimista </a:t>
            </a:r>
            <a:r>
              <a:rPr lang="en-IE" sz="2300">
                <a:solidFill>
                  <a:srgbClr val="3F3F3F"/>
                </a:solidFill>
              </a:rPr>
              <a:t>vertaisverkoissa, joissa jäsenet voivat oppia toisiltaan.</a:t>
            </a:r>
            <a:endParaRPr sz="2300">
              <a:solidFill>
                <a:srgbClr val="3F3F3F"/>
              </a:solidFill>
            </a:endParaRPr>
          </a:p>
          <a:p>
            <a:pPr indent="-336550" lvl="0" marL="342900" rtl="0" algn="l">
              <a:lnSpc>
                <a:spcPct val="90000"/>
              </a:lnSpc>
              <a:spcBef>
                <a:spcPts val="1000"/>
              </a:spcBef>
              <a:spcAft>
                <a:spcPts val="0"/>
              </a:spcAft>
              <a:buClr>
                <a:srgbClr val="3F3F3F"/>
              </a:buClr>
              <a:buSzPts val="2300"/>
              <a:buFont typeface="Noto Sans Symbols"/>
              <a:buChar char="✔"/>
            </a:pPr>
            <a:r>
              <a:rPr lang="en-IE" sz="2300">
                <a:solidFill>
                  <a:srgbClr val="3F3F3F"/>
                </a:solidFill>
              </a:rPr>
              <a:t>Rahoitusta tarjotaan (joskus oman pääoman vastineeksi), työtila, helpotettu verkostoituminen, koulutusseminaarit / työpajat ja muut palvelut.</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540" name="Google Shape;540;p21"/>
          <p:cNvSpPr txBox="1"/>
          <p:nvPr>
            <p:ph idx="3" type="body"/>
          </p:nvPr>
        </p:nvSpPr>
        <p:spPr>
          <a:xfrm>
            <a:off x="508174" y="192000"/>
            <a:ext cx="71940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3600"/>
              <a:buNone/>
            </a:pPr>
            <a:r>
              <a:rPr b="1" lang="en-IE">
                <a:solidFill>
                  <a:srgbClr val="3F3F3F"/>
                </a:solidFill>
              </a:rPr>
              <a:t>Kuinka kiihdyttimet toimivat?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2"/>
          <p:cNvSpPr txBox="1"/>
          <p:nvPr>
            <p:ph idx="1" type="body"/>
          </p:nvPr>
        </p:nvSpPr>
        <p:spPr>
          <a:xfrm>
            <a:off x="580605" y="1500612"/>
            <a:ext cx="6191387" cy="26447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I</a:t>
            </a:r>
            <a:r>
              <a:rPr lang="en-IE"/>
              <a:t>deoita on usein haudottava suojatussa, tukea antavassa  sosiaalisessa innovaatioympäristössä, joka tarjoaa resursseja, tukea, neuvoja ja vapauden kehittyä</a:t>
            </a:r>
            <a:endParaRPr/>
          </a:p>
          <a:p>
            <a:pPr indent="0" lvl="0" marL="0" rtl="0" algn="l">
              <a:lnSpc>
                <a:spcPct val="90000"/>
              </a:lnSpc>
              <a:spcBef>
                <a:spcPts val="1000"/>
              </a:spcBef>
              <a:spcAft>
                <a:spcPts val="0"/>
              </a:spcAft>
              <a:buClr>
                <a:schemeClr val="lt1"/>
              </a:buClr>
              <a:buSzPts val="2400"/>
              <a:buNone/>
            </a:pPr>
            <a:r>
              <a:rPr lang="en-IE"/>
              <a:t>Kiihdyttäjät ovat kouluttajia, mahdollistajia ja korostavat "liittymistä" ja "yhdistymistä" sekä "yhteistyön"tärkeää roolia missä tahansa innovaatiojärjestelmässä. On erittäin arvokasta - yhdistää välittäjät, yrittäjät ja instituutiot, jotka yhdistävät ihmisiä, ideoita, rahaa ja muuta sosiaalista innovaatiovoimaa - jotka osallistuvat yhdessä kestävään muutokseen ajattelijoina, luojina, suunnittelijoina, aktivisteina ja yhteisöryhminä.</a:t>
            </a:r>
            <a:endParaRPr/>
          </a:p>
        </p:txBody>
      </p:sp>
      <p:sp>
        <p:nvSpPr>
          <p:cNvPr id="546" name="Google Shape;546;p22"/>
          <p:cNvSpPr txBox="1"/>
          <p:nvPr>
            <p:ph idx="2" type="body"/>
          </p:nvPr>
        </p:nvSpPr>
        <p:spPr>
          <a:xfrm>
            <a:off x="330427" y="430414"/>
            <a:ext cx="11683800" cy="107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b="1" lang="en-IE"/>
              <a:t>Kiihdyttimet - avain edistää projektiasi</a:t>
            </a:r>
            <a:endParaRPr/>
          </a:p>
        </p:txBody>
      </p:sp>
      <p:pic>
        <p:nvPicPr>
          <p:cNvPr descr="A group of people looking at a computer&#10;&#10;Description automatically generated with medium confidence" id="547" name="Google Shape;547;p22"/>
          <p:cNvPicPr preferRelativeResize="0"/>
          <p:nvPr/>
        </p:nvPicPr>
        <p:blipFill rotWithShape="1">
          <a:blip r:embed="rId3">
            <a:alphaModFix/>
          </a:blip>
          <a:srcRect b="0" l="0" r="0" t="0"/>
          <a:stretch/>
        </p:blipFill>
        <p:spPr>
          <a:xfrm>
            <a:off x="6771992" y="2027976"/>
            <a:ext cx="5420008" cy="36138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23"/>
          <p:cNvSpPr txBox="1"/>
          <p:nvPr>
            <p:ph idx="1" type="body"/>
          </p:nvPr>
        </p:nvSpPr>
        <p:spPr>
          <a:xfrm>
            <a:off x="508177" y="2106613"/>
            <a:ext cx="10509889" cy="26447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Tässä osassa esitellään erilaisia sosiaalisen innovaation kiihdyttimiä, jotka ovat lähestymistavoiltaan </a:t>
            </a:r>
            <a:r>
              <a:rPr lang="en-IE"/>
              <a:t>erilaisia</a:t>
            </a:r>
            <a:r>
              <a:rPr lang="en-IE"/>
              <a:t>.</a:t>
            </a:r>
            <a:endParaRPr/>
          </a:p>
          <a:p>
            <a:pPr indent="-457200" lvl="0" marL="457200" rtl="0" algn="l">
              <a:lnSpc>
                <a:spcPct val="90000"/>
              </a:lnSpc>
              <a:spcBef>
                <a:spcPts val="1000"/>
              </a:spcBef>
              <a:spcAft>
                <a:spcPts val="0"/>
              </a:spcAft>
              <a:buClr>
                <a:srgbClr val="A6377D"/>
              </a:buClr>
              <a:buSzPts val="2400"/>
              <a:buFont typeface="Calibri"/>
              <a:buAutoNum type="arabicPeriod"/>
            </a:pPr>
            <a:r>
              <a:rPr b="1" lang="en-IE" u="sng">
                <a:solidFill>
                  <a:srgbClr val="A6377D"/>
                </a:solidFill>
                <a:hlinkClick r:id="rId3">
                  <a:extLst>
                    <a:ext uri="{A12FA001-AC4F-418D-AE19-62706E023703}">
                      <ahyp:hlinkClr val="tx"/>
                    </a:ext>
                  </a:extLst>
                </a:hlinkClick>
              </a:rPr>
              <a:t>Cibernarium</a:t>
            </a:r>
            <a:r>
              <a:rPr b="1" lang="en-IE">
                <a:solidFill>
                  <a:srgbClr val="A6377D"/>
                </a:solidFill>
              </a:rPr>
              <a:t>, </a:t>
            </a:r>
            <a:r>
              <a:rPr lang="en-IE"/>
              <a:t>Barcelona, Espania (</a:t>
            </a:r>
            <a:r>
              <a:rPr b="1" i="1" lang="en-IE"/>
              <a:t>Harjoittelu</a:t>
            </a:r>
            <a:r>
              <a:rPr b="1" i="1" lang="en-IE"/>
              <a:t> Focus)</a:t>
            </a:r>
            <a:r>
              <a:rPr lang="en-IE"/>
              <a:t> </a:t>
            </a:r>
            <a:r>
              <a:rPr lang="en-IE"/>
              <a:t>tarjoaa digitaalista ja teknologista koulutusta kaikilla tasoilla.</a:t>
            </a:r>
            <a:endParaRPr/>
          </a:p>
          <a:p>
            <a:pPr indent="-457200" lvl="0" marL="457200" rtl="0" algn="l">
              <a:lnSpc>
                <a:spcPct val="90000"/>
              </a:lnSpc>
              <a:spcBef>
                <a:spcPts val="1000"/>
              </a:spcBef>
              <a:spcAft>
                <a:spcPts val="0"/>
              </a:spcAft>
              <a:buClr>
                <a:srgbClr val="A6377D"/>
              </a:buClr>
              <a:buSzPts val="2400"/>
              <a:buFont typeface="Calibri"/>
              <a:buAutoNum type="arabicPeriod"/>
            </a:pPr>
            <a:r>
              <a:rPr b="1" lang="en-IE" u="sng">
                <a:solidFill>
                  <a:srgbClr val="A6377D"/>
                </a:solidFill>
                <a:hlinkClick r:id="rId4">
                  <a:extLst>
                    <a:ext uri="{A12FA001-AC4F-418D-AE19-62706E023703}">
                      <ahyp:hlinkClr val="tx"/>
                    </a:ext>
                  </a:extLst>
                </a:hlinkClick>
              </a:rPr>
              <a:t>Ashoka, </a:t>
            </a:r>
            <a:r>
              <a:rPr lang="en-IE"/>
              <a:t>Irlanti ja</a:t>
            </a:r>
            <a:r>
              <a:rPr lang="en-IE"/>
              <a:t> UK  </a:t>
            </a:r>
            <a:r>
              <a:rPr b="1" i="1" lang="en-IE"/>
              <a:t>(</a:t>
            </a:r>
            <a:r>
              <a:rPr b="1" i="1" lang="en-IE"/>
              <a:t>Verkostot ja yhteisön rakentaminen</a:t>
            </a:r>
            <a:r>
              <a:rPr b="1" i="1" lang="en-IE"/>
              <a:t>) </a:t>
            </a:r>
            <a:r>
              <a:rPr lang="en-IE"/>
              <a:t>kehittää </a:t>
            </a:r>
            <a:r>
              <a:rPr lang="en-IE"/>
              <a:t>muutosjohtajien yhteisöjä.</a:t>
            </a:r>
            <a:endParaRPr/>
          </a:p>
          <a:p>
            <a:pPr indent="-457200" lvl="0" marL="457200" rtl="0" algn="l">
              <a:lnSpc>
                <a:spcPct val="90000"/>
              </a:lnSpc>
              <a:spcBef>
                <a:spcPts val="1000"/>
              </a:spcBef>
              <a:spcAft>
                <a:spcPts val="0"/>
              </a:spcAft>
              <a:buClr>
                <a:srgbClr val="A6377D"/>
              </a:buClr>
              <a:buSzPts val="2400"/>
              <a:buFont typeface="Calibri"/>
              <a:buAutoNum type="arabicPeriod"/>
            </a:pPr>
            <a:r>
              <a:rPr b="1" lang="en-IE" u="sng">
                <a:solidFill>
                  <a:srgbClr val="A6377D"/>
                </a:solidFill>
                <a:hlinkClick r:id="rId5">
                  <a:extLst>
                    <a:ext uri="{A12FA001-AC4F-418D-AE19-62706E023703}">
                      <ahyp:hlinkClr val="tx"/>
                    </a:ext>
                  </a:extLst>
                </a:hlinkClick>
              </a:rPr>
              <a:t>Skoll Centre, </a:t>
            </a:r>
            <a:r>
              <a:rPr lang="en-IE"/>
              <a:t>Sosiaalisten yrittäjien koulu,</a:t>
            </a:r>
            <a:r>
              <a:rPr lang="en-IE"/>
              <a:t> Oxfordin Yliopisto UK </a:t>
            </a:r>
            <a:r>
              <a:rPr b="1" i="1" lang="en-IE"/>
              <a:t>(Apurahaohjelma)</a:t>
            </a:r>
            <a:r>
              <a:rPr i="1" lang="en-IE"/>
              <a:t> - tukee ja inspiroi opiskelijoita ratkaisemaan maailmanlaajuiset ongelmat sosiaalisen yrittäjyyden avulla.</a:t>
            </a:r>
            <a:endParaRPr/>
          </a:p>
        </p:txBody>
      </p:sp>
      <p:sp>
        <p:nvSpPr>
          <p:cNvPr id="553" name="Google Shape;553;p23"/>
          <p:cNvSpPr txBox="1"/>
          <p:nvPr>
            <p:ph idx="2" type="body"/>
          </p:nvPr>
        </p:nvSpPr>
        <p:spPr>
          <a:xfrm>
            <a:off x="508177" y="370447"/>
            <a:ext cx="10509889" cy="107018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b="1" lang="en-IE"/>
              <a:t>Eurooppalaiset sosiaalisen innovaation tilat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24"/>
          <p:cNvSpPr txBox="1"/>
          <p:nvPr>
            <p:ph idx="1" type="body"/>
          </p:nvPr>
        </p:nvSpPr>
        <p:spPr>
          <a:xfrm>
            <a:off x="580604" y="1190110"/>
            <a:ext cx="11103217" cy="2644774"/>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A6377D"/>
              </a:buClr>
              <a:buSzPts val="2400"/>
              <a:buFont typeface="Calibri"/>
              <a:buAutoNum type="arabicPeriod" startAt="4"/>
            </a:pPr>
            <a:r>
              <a:rPr b="1" lang="en-IE" u="sng">
                <a:solidFill>
                  <a:srgbClr val="A6377D"/>
                </a:solidFill>
                <a:hlinkClick r:id="rId3">
                  <a:extLst>
                    <a:ext uri="{A12FA001-AC4F-418D-AE19-62706E023703}">
                      <ahyp:hlinkClr val="tx"/>
                    </a:ext>
                  </a:extLst>
                </a:hlinkClick>
              </a:rPr>
              <a:t>The Young Foundation</a:t>
            </a:r>
            <a:r>
              <a:rPr b="1" lang="en-IE"/>
              <a:t>, UK, </a:t>
            </a:r>
            <a:r>
              <a:rPr lang="en-IE"/>
              <a:t>on johtava sosiaalisen innovaation tukemisen ja hautomisen keskus; luo uusia yrityksiä, ideoita ja ratkaisuja joihinkin kiireellisimpiin ongelmiin. Tarjoavat oivalluksia, ohjelmia ja suunnittelua sijoitusrahastolla.</a:t>
            </a:r>
            <a:endParaRPr/>
          </a:p>
          <a:p>
            <a:pPr indent="-360363" lvl="0" marL="360363" rtl="0" algn="l">
              <a:lnSpc>
                <a:spcPct val="90000"/>
              </a:lnSpc>
              <a:spcBef>
                <a:spcPts val="1000"/>
              </a:spcBef>
              <a:spcAft>
                <a:spcPts val="0"/>
              </a:spcAft>
              <a:buClr>
                <a:srgbClr val="A6377D"/>
              </a:buClr>
              <a:buSzPts val="2400"/>
              <a:buNone/>
            </a:pPr>
            <a:r>
              <a:rPr b="1" lang="en-IE" u="sng">
                <a:solidFill>
                  <a:srgbClr val="A6377D"/>
                </a:solidFill>
                <a:latin typeface="Montserrat"/>
                <a:ea typeface="Montserrat"/>
                <a:cs typeface="Montserrat"/>
                <a:sym typeface="Montserrat"/>
                <a:hlinkClick r:id="rId4">
                  <a:extLst>
                    <a:ext uri="{A12FA001-AC4F-418D-AE19-62706E023703}">
                      <ahyp:hlinkClr val="tx"/>
                    </a:ext>
                  </a:extLst>
                </a:hlinkClick>
              </a:rPr>
              <a:t>5. Nesta Accelerator Program, </a:t>
            </a:r>
            <a:r>
              <a:rPr b="1" lang="en-IE" u="sng">
                <a:solidFill>
                  <a:schemeClr val="hlink"/>
                </a:solidFill>
                <a:latin typeface="Montserrat"/>
                <a:ea typeface="Montserrat"/>
                <a:cs typeface="Montserrat"/>
                <a:sym typeface="Montserrat"/>
                <a:hlinkClick r:id="rId5"/>
              </a:rPr>
              <a:t>UK</a:t>
            </a:r>
            <a:r>
              <a:rPr b="1" lang="en-IE">
                <a:latin typeface="Montserrat"/>
                <a:ea typeface="Montserrat"/>
                <a:cs typeface="Montserrat"/>
                <a:sym typeface="Montserrat"/>
              </a:rPr>
              <a:t> </a:t>
            </a:r>
            <a:r>
              <a:rPr lang="en-IE"/>
              <a:t>tarjota intensiivistä ja ajallisesti rajoitettua yritystukea sosiaalisen innovaation startup-ryhmille tavoitteena saada heidät valmiiksi investointeihin nopeammin kuin perinteiset yrityshautomot.</a:t>
            </a:r>
            <a:endParaRPr/>
          </a:p>
          <a:p>
            <a:pPr indent="-457200" lvl="0" marL="457200" rtl="0" algn="l">
              <a:lnSpc>
                <a:spcPct val="90000"/>
              </a:lnSpc>
              <a:spcBef>
                <a:spcPts val="1000"/>
              </a:spcBef>
              <a:spcAft>
                <a:spcPts val="0"/>
              </a:spcAft>
              <a:buClr>
                <a:srgbClr val="A6377D"/>
              </a:buClr>
              <a:buSzPts val="2400"/>
              <a:buFont typeface="Calibri"/>
              <a:buAutoNum type="arabicPeriod" startAt="6"/>
            </a:pPr>
            <a:r>
              <a:rPr b="1" lang="en-IE" u="sng">
                <a:solidFill>
                  <a:srgbClr val="A6377D"/>
                </a:solidFill>
                <a:hlinkClick r:id="rId6">
                  <a:extLst>
                    <a:ext uri="{A12FA001-AC4F-418D-AE19-62706E023703}">
                      <ahyp:hlinkClr val="tx"/>
                    </a:ext>
                  </a:extLst>
                </a:hlinkClick>
              </a:rPr>
              <a:t>Conservation X Labs </a:t>
            </a:r>
            <a:r>
              <a:rPr b="1" i="0" lang="en-IE" u="sng" strike="noStrike">
                <a:solidFill>
                  <a:schemeClr val="hlink"/>
                </a:solidFill>
                <a:hlinkClick r:id="rId7"/>
              </a:rPr>
              <a:t>The Digital Makerspace </a:t>
            </a:r>
            <a:r>
              <a:rPr lang="en-IE"/>
              <a:t>(DMS) on avoin </a:t>
            </a:r>
            <a:r>
              <a:rPr b="1" lang="en-IE"/>
              <a:t>online- projekti- ympäristö,</a:t>
            </a:r>
            <a:r>
              <a:rPr lang="en-IE"/>
              <a:t> jossa yrittäjyys-, suojelu- ja teknologiayhteisöt tekevät yhteistyötä ratkaistakseen  ihmisen aiheuttaman sukupuuton.</a:t>
            </a:r>
            <a:endParaRPr/>
          </a:p>
          <a:p>
            <a:pPr indent="0" lvl="0" marL="0" rtl="0" algn="l">
              <a:lnSpc>
                <a:spcPct val="90000"/>
              </a:lnSpc>
              <a:spcBef>
                <a:spcPts val="1000"/>
              </a:spcBef>
              <a:spcAft>
                <a:spcPts val="0"/>
              </a:spcAft>
              <a:buClr>
                <a:schemeClr val="lt1"/>
              </a:buClr>
              <a:buSzPts val="2400"/>
              <a:buNone/>
            </a:pPr>
            <a:r>
              <a:t/>
            </a:r>
            <a:endParaRPr/>
          </a:p>
          <a:p>
            <a:pPr indent="-304800" lvl="0" marL="457200" rtl="0" algn="l">
              <a:lnSpc>
                <a:spcPct val="90000"/>
              </a:lnSpc>
              <a:spcBef>
                <a:spcPts val="1000"/>
              </a:spcBef>
              <a:spcAft>
                <a:spcPts val="0"/>
              </a:spcAft>
              <a:buClr>
                <a:schemeClr val="lt1"/>
              </a:buClr>
              <a:buSzPts val="2400"/>
              <a:buFont typeface="Calibri"/>
              <a:buNone/>
            </a:pPr>
            <a:r>
              <a:t/>
            </a:r>
            <a:endParaRPr/>
          </a:p>
        </p:txBody>
      </p:sp>
      <p:sp>
        <p:nvSpPr>
          <p:cNvPr id="559" name="Google Shape;559;p24"/>
          <p:cNvSpPr txBox="1"/>
          <p:nvPr>
            <p:ph idx="2" type="body"/>
          </p:nvPr>
        </p:nvSpPr>
        <p:spPr>
          <a:xfrm>
            <a:off x="508175" y="370449"/>
            <a:ext cx="10537200" cy="621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1"/>
              </a:buClr>
              <a:buSzPts val="3600"/>
              <a:buNone/>
            </a:pPr>
            <a:r>
              <a:rPr b="1" lang="en-IE"/>
              <a:t>Eurooppalaiset sosiaalisen innovaation tilat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25"/>
          <p:cNvSpPr txBox="1"/>
          <p:nvPr>
            <p:ph idx="1" type="body"/>
          </p:nvPr>
        </p:nvSpPr>
        <p:spPr>
          <a:xfrm>
            <a:off x="5359400" y="672350"/>
            <a:ext cx="5868300" cy="697500"/>
          </a:xfrm>
          <a:prstGeom prst="rect">
            <a:avLst/>
          </a:prstGeom>
          <a:noFill/>
          <a:ln>
            <a:noFill/>
          </a:ln>
        </p:spPr>
        <p:txBody>
          <a:bodyPr anchorCtr="0" anchor="t" bIns="45700" lIns="91425" spcFirstLastPara="1" rIns="91425" wrap="square" tIns="45700">
            <a:normAutofit fontScale="77500"/>
          </a:bodyPr>
          <a:lstStyle/>
          <a:p>
            <a:pPr indent="0" lvl="0" marL="0" rtl="0" algn="l">
              <a:lnSpc>
                <a:spcPct val="90000"/>
              </a:lnSpc>
              <a:spcBef>
                <a:spcPts val="0"/>
              </a:spcBef>
              <a:spcAft>
                <a:spcPts val="0"/>
              </a:spcAft>
              <a:buClr>
                <a:schemeClr val="lt1"/>
              </a:buClr>
              <a:buSzPct val="100000"/>
              <a:buNone/>
            </a:pPr>
            <a:r>
              <a:rPr b="1" lang="en-IE" u="sng">
                <a:solidFill>
                  <a:schemeClr val="hlink"/>
                </a:solidFill>
                <a:hlinkClick r:id="rId3"/>
              </a:rPr>
              <a:t>1.  Cibernarium</a:t>
            </a:r>
            <a:r>
              <a:rPr b="1" lang="en-IE"/>
              <a:t>, Barcelona, Espania</a:t>
            </a:r>
            <a:endParaRPr/>
          </a:p>
        </p:txBody>
      </p:sp>
      <p:sp>
        <p:nvSpPr>
          <p:cNvPr id="565" name="Google Shape;565;p25"/>
          <p:cNvSpPr txBox="1"/>
          <p:nvPr>
            <p:ph idx="2" type="body"/>
          </p:nvPr>
        </p:nvSpPr>
        <p:spPr>
          <a:xfrm>
            <a:off x="5440881" y="1412710"/>
            <a:ext cx="6247143"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i="1" lang="en-IE"/>
              <a:t>Barcelonan kaupunginvaltuusto on perustanut paikan, jossa ohjataan digitaalisia taitoja ja tarjoaa ilmaista teknologiakoulutusta kaikilla tasoilla.</a:t>
            </a:r>
            <a:endParaRPr/>
          </a:p>
          <a:p>
            <a:pPr indent="0" lvl="0" marL="0" rtl="0" algn="l">
              <a:lnSpc>
                <a:spcPct val="90000"/>
              </a:lnSpc>
              <a:spcBef>
                <a:spcPts val="1000"/>
              </a:spcBef>
              <a:spcAft>
                <a:spcPts val="0"/>
              </a:spcAft>
              <a:buClr>
                <a:schemeClr val="lt1"/>
              </a:buClr>
              <a:buSzPts val="2400"/>
              <a:buNone/>
            </a:pPr>
            <a:r>
              <a:rPr lang="en-IE" sz="2300"/>
              <a:t>P</a:t>
            </a:r>
            <a:r>
              <a:rPr lang="en-IE" sz="2300"/>
              <a:t>aikka, johon nuoret voivat tutustua, kohentaa sosiaalisen innovaation digitaalitaitojaan. Cibernarium on tekniikan koulutuskeskus, joka parantaa kansalaisten, ammattilaisten ja paikallisten yritysten digitaalisia taitoja ja teknistä tietämystä 180:llä erilaisella lyhyellä ja keskipitkällä toiminnalla, käytännön työllä ja oppimistilaisuuk- silla. Ne tarjoavat kaikkia teknologiakoulutuksen tasoja (perus, erikoistunut, edistynyt) ja jopa edistävät tieteellisiä ja teknisiä tehtäviä. He opettavat tietotekniikkaa, digitaalista ja 3D-valmistusta verkkosuunnitteluun.</a:t>
            </a:r>
            <a:endParaRPr sz="2300"/>
          </a:p>
          <a:p>
            <a:pPr indent="0" lvl="0" marL="0" rtl="0" algn="l">
              <a:lnSpc>
                <a:spcPct val="90000"/>
              </a:lnSpc>
              <a:spcBef>
                <a:spcPts val="1000"/>
              </a:spcBef>
              <a:spcAft>
                <a:spcPts val="0"/>
              </a:spcAft>
              <a:buClr>
                <a:schemeClr val="lt1"/>
              </a:buClr>
              <a:buSzPts val="2400"/>
              <a:buNone/>
            </a:pPr>
            <a:r>
              <a:t/>
            </a:r>
            <a:endParaRPr sz="2300"/>
          </a:p>
        </p:txBody>
      </p:sp>
      <p:pic>
        <p:nvPicPr>
          <p:cNvPr descr="A person sitting at a table&#10;&#10;Description automatically generated with medium confidence" id="566" name="Google Shape;566;p25"/>
          <p:cNvPicPr preferRelativeResize="0"/>
          <p:nvPr>
            <p:ph idx="3" type="pic"/>
          </p:nvPr>
        </p:nvPicPr>
        <p:blipFill rotWithShape="1">
          <a:blip r:embed="rId4">
            <a:alphaModFix/>
          </a:blip>
          <a:srcRect b="0" l="32799" r="32799" t="0"/>
          <a:stretch/>
        </p:blipFill>
        <p:spPr>
          <a:xfrm>
            <a:off x="1590040" y="0"/>
            <a:ext cx="3550920" cy="687913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26"/>
          <p:cNvSpPr txBox="1"/>
          <p:nvPr>
            <p:ph idx="2" type="body"/>
          </p:nvPr>
        </p:nvSpPr>
        <p:spPr>
          <a:xfrm>
            <a:off x="2903225" y="278675"/>
            <a:ext cx="4162200" cy="697500"/>
          </a:xfrm>
          <a:prstGeom prst="rect">
            <a:avLst/>
          </a:prstGeom>
          <a:solidFill>
            <a:srgbClr val="6D3A93"/>
          </a:solid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chemeClr val="lt1"/>
              </a:buClr>
              <a:buSzPts val="2240"/>
              <a:buNone/>
            </a:pPr>
            <a:r>
              <a:rPr b="1" lang="en-IE" sz="2940" u="sng">
                <a:solidFill>
                  <a:schemeClr val="lt1"/>
                </a:solidFill>
                <a:hlinkClick r:id="rId3">
                  <a:extLst>
                    <a:ext uri="{A12FA001-AC4F-418D-AE19-62706E023703}">
                      <ahyp:hlinkClr val="tx"/>
                    </a:ext>
                  </a:extLst>
                </a:hlinkClick>
              </a:rPr>
              <a:t>2.  Ashoka</a:t>
            </a:r>
            <a:r>
              <a:rPr b="1" lang="en-IE" sz="2940">
                <a:solidFill>
                  <a:schemeClr val="lt1"/>
                </a:solidFill>
              </a:rPr>
              <a:t>, UK &amp; Irlanti </a:t>
            </a:r>
            <a:endParaRPr sz="3220"/>
          </a:p>
          <a:p>
            <a:pPr indent="0" lvl="0" marL="0" rtl="0" algn="ctr">
              <a:lnSpc>
                <a:spcPct val="70000"/>
              </a:lnSpc>
              <a:spcBef>
                <a:spcPts val="1000"/>
              </a:spcBef>
              <a:spcAft>
                <a:spcPts val="0"/>
              </a:spcAft>
              <a:buClr>
                <a:schemeClr val="dk1"/>
              </a:buClr>
              <a:buSzPts val="2240"/>
              <a:buNone/>
            </a:pPr>
            <a:r>
              <a:t/>
            </a:r>
            <a:endParaRPr b="1" sz="2240">
              <a:solidFill>
                <a:schemeClr val="lt1"/>
              </a:solidFill>
            </a:endParaRPr>
          </a:p>
        </p:txBody>
      </p:sp>
      <p:sp>
        <p:nvSpPr>
          <p:cNvPr id="572" name="Google Shape;572;p26"/>
          <p:cNvSpPr txBox="1"/>
          <p:nvPr>
            <p:ph idx="3" type="body"/>
          </p:nvPr>
        </p:nvSpPr>
        <p:spPr>
          <a:xfrm>
            <a:off x="9947025" y="3832795"/>
            <a:ext cx="785400" cy="240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573" name="Google Shape;573;p26"/>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ctr">
              <a:lnSpc>
                <a:spcPct val="90000"/>
              </a:lnSpc>
              <a:spcBef>
                <a:spcPts val="0"/>
              </a:spcBef>
              <a:spcAft>
                <a:spcPts val="0"/>
              </a:spcAft>
              <a:buClr>
                <a:srgbClr val="3F3F3F"/>
              </a:buClr>
              <a:buSzPct val="100000"/>
              <a:buNone/>
            </a:pPr>
            <a:r>
              <a:rPr lang="en-IE">
                <a:solidFill>
                  <a:srgbClr val="3F3F3F"/>
                </a:solidFill>
              </a:rPr>
              <a:t>“</a:t>
            </a:r>
            <a:r>
              <a:rPr lang="en-IE" u="sng">
                <a:solidFill>
                  <a:srgbClr val="3F3F3F"/>
                </a:solidFill>
                <a:hlinkClick r:id="rId4">
                  <a:extLst>
                    <a:ext uri="{A12FA001-AC4F-418D-AE19-62706E023703}">
                      <ahyp:hlinkClr val="tx"/>
                    </a:ext>
                  </a:extLst>
                </a:hlinkClick>
              </a:rPr>
              <a:t>Ashoka</a:t>
            </a:r>
            <a:r>
              <a:rPr lang="en-IE">
                <a:solidFill>
                  <a:srgbClr val="3F3F3F"/>
                </a:solidFill>
              </a:rPr>
              <a:t> </a:t>
            </a:r>
            <a:r>
              <a:rPr lang="en-IE">
                <a:solidFill>
                  <a:srgbClr val="3F3F3F"/>
                </a:solidFill>
              </a:rPr>
              <a:t>rakentaa ja kehittää muutosjohtajien yhteisöä, jossa ollaan yhtämieltä,  että maailma vaatii nyt suunnan </a:t>
            </a:r>
            <a:r>
              <a:rPr lang="en-IE">
                <a:solidFill>
                  <a:srgbClr val="3F3F3F"/>
                </a:solidFill>
              </a:rPr>
              <a:t>muutosta</a:t>
            </a:r>
            <a:r>
              <a:rPr lang="en-IE">
                <a:solidFill>
                  <a:srgbClr val="3F3F3F"/>
                </a:solidFill>
              </a:rPr>
              <a:t>. Yhdessä teemme yhteistyötä muuttaaksemme yrityksiä, ideoita ja kulttuureja siten, että ne tukevat muutosta yhteiskunnan hyväksi. ”</a:t>
            </a:r>
            <a:endParaRPr/>
          </a:p>
        </p:txBody>
      </p:sp>
      <p:sp>
        <p:nvSpPr>
          <p:cNvPr id="574" name="Google Shape;574;p26"/>
          <p:cNvSpPr txBox="1"/>
          <p:nvPr>
            <p:ph idx="5" type="body"/>
          </p:nvPr>
        </p:nvSpPr>
        <p:spPr>
          <a:xfrm>
            <a:off x="6413628" y="5452646"/>
            <a:ext cx="1973700" cy="6975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lt1"/>
              </a:buClr>
              <a:buSzPct val="100000"/>
              <a:buNone/>
            </a:pPr>
            <a:r>
              <a:t/>
            </a:r>
            <a:endParaRPr/>
          </a:p>
        </p:txBody>
      </p:sp>
      <p:sp>
        <p:nvSpPr>
          <p:cNvPr id="575" name="Google Shape;575;p26"/>
          <p:cNvSpPr txBox="1"/>
          <p:nvPr>
            <p:ph idx="1" type="body"/>
          </p:nvPr>
        </p:nvSpPr>
        <p:spPr>
          <a:xfrm>
            <a:off x="168975" y="976174"/>
            <a:ext cx="6304200" cy="356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9FD8"/>
              </a:buClr>
              <a:buSzPts val="2800"/>
              <a:buNone/>
            </a:pPr>
            <a:r>
              <a:rPr b="1" i="1" lang="en-IE" sz="2800">
                <a:solidFill>
                  <a:srgbClr val="009FD8"/>
                </a:solidFill>
              </a:rPr>
              <a:t>Y</a:t>
            </a:r>
            <a:r>
              <a:rPr b="1" i="1" lang="en-IE" sz="2800">
                <a:solidFill>
                  <a:srgbClr val="009FD8"/>
                </a:solidFill>
              </a:rPr>
              <a:t>hteisö n</a:t>
            </a:r>
            <a:r>
              <a:rPr b="1" i="1" lang="en-IE" sz="2800">
                <a:solidFill>
                  <a:srgbClr val="009FD8"/>
                </a:solidFill>
              </a:rPr>
              <a:t>uorille muutoksen tekijöille </a:t>
            </a:r>
            <a:r>
              <a:rPr b="1" lang="en-IE">
                <a:solidFill>
                  <a:srgbClr val="6D3A93"/>
                </a:solidFill>
              </a:rPr>
              <a:t>Ashoka </a:t>
            </a:r>
            <a:r>
              <a:rPr b="1" lang="en-IE">
                <a:solidFill>
                  <a:srgbClr val="6D3A93"/>
                </a:solidFill>
              </a:rPr>
              <a:t>käyttää 3 päämenetelmää</a:t>
            </a:r>
            <a:r>
              <a:rPr b="1" lang="en-IE">
                <a:solidFill>
                  <a:srgbClr val="6D3A93"/>
                </a:solidFill>
              </a:rPr>
              <a:t>;</a:t>
            </a:r>
            <a:endParaRPr/>
          </a:p>
          <a:p>
            <a:pPr indent="-457200" lvl="0" marL="457200" rtl="0" algn="l">
              <a:lnSpc>
                <a:spcPct val="90000"/>
              </a:lnSpc>
              <a:spcBef>
                <a:spcPts val="1000"/>
              </a:spcBef>
              <a:spcAft>
                <a:spcPts val="0"/>
              </a:spcAft>
              <a:buClr>
                <a:srgbClr val="6D3A93"/>
              </a:buClr>
              <a:buSzPts val="2400"/>
              <a:buFont typeface="Calibri"/>
              <a:buAutoNum type="arabicPeriod"/>
            </a:pPr>
            <a:r>
              <a:rPr b="1" lang="en-IE" u="sng">
                <a:solidFill>
                  <a:srgbClr val="6D3A93"/>
                </a:solidFill>
                <a:hlinkClick r:id="rId5">
                  <a:extLst>
                    <a:ext uri="{A12FA001-AC4F-418D-AE19-62706E023703}">
                      <ahyp:hlinkClr val="tx"/>
                    </a:ext>
                  </a:extLst>
                </a:hlinkClick>
              </a:rPr>
              <a:t>Social Entrepreneurship</a:t>
            </a:r>
            <a:r>
              <a:rPr lang="en-IE">
                <a:solidFill>
                  <a:srgbClr val="6D3A93"/>
                </a:solidFill>
              </a:rPr>
              <a:t>: </a:t>
            </a:r>
            <a:r>
              <a:rPr lang="en-IE"/>
              <a:t>valitsee maailmanluokan sosiaalisia yrittäjiä, jotka näyttävät tietä muutoksen tekijöille.</a:t>
            </a:r>
            <a:endParaRPr/>
          </a:p>
          <a:p>
            <a:pPr indent="-457200" lvl="0" marL="457200" rtl="0" algn="l">
              <a:lnSpc>
                <a:spcPct val="90000"/>
              </a:lnSpc>
              <a:spcBef>
                <a:spcPts val="1000"/>
              </a:spcBef>
              <a:spcAft>
                <a:spcPts val="0"/>
              </a:spcAft>
              <a:buClr>
                <a:srgbClr val="6D3A93"/>
              </a:buClr>
              <a:buSzPts val="2400"/>
              <a:buFont typeface="Calibri"/>
              <a:buAutoNum type="arabicPeriod"/>
            </a:pPr>
            <a:r>
              <a:rPr b="1" lang="en-IE" u="sng">
                <a:solidFill>
                  <a:srgbClr val="6D3A93"/>
                </a:solidFill>
                <a:hlinkClick r:id="rId6">
                  <a:extLst>
                    <a:ext uri="{A12FA001-AC4F-418D-AE19-62706E023703}">
                      <ahyp:hlinkClr val="tx"/>
                    </a:ext>
                  </a:extLst>
                </a:hlinkClick>
              </a:rPr>
              <a:t>Empathy &amp; Young Changemaking</a:t>
            </a:r>
            <a:r>
              <a:rPr lang="en-IE">
                <a:solidFill>
                  <a:srgbClr val="6D3A93"/>
                </a:solidFill>
              </a:rPr>
              <a:t>: </a:t>
            </a:r>
            <a:r>
              <a:rPr lang="en-IE"/>
              <a:t>johtaa </a:t>
            </a:r>
            <a:r>
              <a:rPr lang="en-IE"/>
              <a:t>liikettä muutokselle, että nuoret voivat menestyä nykypäivän nopeasti muuttuvassa maailmassa, jossa jokaisen on oltava valmiina muutoksen tekemiseen. Muutosten tekeminen alkaa empatiasta!</a:t>
            </a:r>
            <a:endParaRPr/>
          </a:p>
          <a:p>
            <a:pPr indent="-457200" lvl="0" marL="457200" rtl="0" algn="l">
              <a:lnSpc>
                <a:spcPct val="90000"/>
              </a:lnSpc>
              <a:spcBef>
                <a:spcPts val="1000"/>
              </a:spcBef>
              <a:spcAft>
                <a:spcPts val="0"/>
              </a:spcAft>
              <a:buClr>
                <a:srgbClr val="6D3A93"/>
              </a:buClr>
              <a:buSzPts val="2400"/>
              <a:buFont typeface="Calibri"/>
              <a:buAutoNum type="arabicPeriod"/>
            </a:pPr>
            <a:r>
              <a:rPr b="1" lang="en-IE" u="sng">
                <a:solidFill>
                  <a:srgbClr val="6D3A93"/>
                </a:solidFill>
                <a:hlinkClick r:id="rId7">
                  <a:extLst>
                    <a:ext uri="{A12FA001-AC4F-418D-AE19-62706E023703}">
                      <ahyp:hlinkClr val="tx"/>
                    </a:ext>
                  </a:extLst>
                </a:hlinkClick>
              </a:rPr>
              <a:t>Organising for Changemaking</a:t>
            </a:r>
            <a:r>
              <a:rPr lang="en-IE">
                <a:solidFill>
                  <a:srgbClr val="6D3A93"/>
                </a:solidFill>
              </a:rPr>
              <a:t>: </a:t>
            </a:r>
            <a:r>
              <a:rPr lang="en-IE">
                <a:solidFill>
                  <a:srgbClr val="333333"/>
                </a:solidFill>
              </a:rPr>
              <a:t>Eläminen ja työskentely muutosmaailmassa edellyttää siilojen murtamista, seinien repimistä ja järjestäytymistä tiiviiseen, avoimeen joukkueeseen.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27"/>
          <p:cNvSpPr txBox="1"/>
          <p:nvPr>
            <p:ph idx="2" type="body"/>
          </p:nvPr>
        </p:nvSpPr>
        <p:spPr>
          <a:xfrm>
            <a:off x="2903230" y="278678"/>
            <a:ext cx="4040778" cy="697353"/>
          </a:xfrm>
          <a:prstGeom prst="rect">
            <a:avLst/>
          </a:prstGeom>
          <a:solidFill>
            <a:srgbClr val="6D3A93"/>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b="1" lang="en-IE" sz="3200" u="sng">
                <a:solidFill>
                  <a:schemeClr val="lt1"/>
                </a:solidFill>
                <a:hlinkClick r:id="rId3">
                  <a:extLst>
                    <a:ext uri="{A12FA001-AC4F-418D-AE19-62706E023703}">
                      <ahyp:hlinkClr val="tx"/>
                    </a:ext>
                  </a:extLst>
                </a:hlinkClick>
              </a:rPr>
              <a:t>Ashoka</a:t>
            </a:r>
            <a:r>
              <a:rPr b="1" lang="en-IE" sz="3200">
                <a:solidFill>
                  <a:schemeClr val="lt1"/>
                </a:solidFill>
              </a:rPr>
              <a:t>, UK &amp; Ireland </a:t>
            </a:r>
            <a:endParaRPr/>
          </a:p>
          <a:p>
            <a:pPr indent="0" lvl="0" marL="0" rtl="0" algn="ctr">
              <a:lnSpc>
                <a:spcPct val="90000"/>
              </a:lnSpc>
              <a:spcBef>
                <a:spcPts val="1000"/>
              </a:spcBef>
              <a:spcAft>
                <a:spcPts val="0"/>
              </a:spcAft>
              <a:buClr>
                <a:schemeClr val="dk1"/>
              </a:buClr>
              <a:buSzPts val="3200"/>
              <a:buNone/>
            </a:pPr>
            <a:r>
              <a:t/>
            </a:r>
            <a:endParaRPr b="1" sz="3200">
              <a:solidFill>
                <a:schemeClr val="lt1"/>
              </a:solidFill>
            </a:endParaRPr>
          </a:p>
        </p:txBody>
      </p:sp>
      <p:sp>
        <p:nvSpPr>
          <p:cNvPr id="581" name="Google Shape;581;p27"/>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582" name="Google Shape;582;p27"/>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3F3F3F"/>
              </a:buClr>
              <a:buSzPts val="3000"/>
              <a:buNone/>
            </a:pPr>
            <a:r>
              <a:rPr lang="en-IE">
                <a:solidFill>
                  <a:srgbClr val="3F3F3F"/>
                </a:solidFill>
              </a:rPr>
              <a:t>‘</a:t>
            </a:r>
            <a:r>
              <a:rPr lang="en-IE" u="sng">
                <a:solidFill>
                  <a:srgbClr val="3F3F3F"/>
                </a:solidFill>
                <a:hlinkClick r:id="rId4">
                  <a:extLst>
                    <a:ext uri="{A12FA001-AC4F-418D-AE19-62706E023703}">
                      <ahyp:hlinkClr val="tx"/>
                    </a:ext>
                  </a:extLst>
                </a:hlinkClick>
              </a:rPr>
              <a:t>Ashoka</a:t>
            </a:r>
            <a:r>
              <a:rPr lang="en-IE">
                <a:solidFill>
                  <a:srgbClr val="3F3F3F"/>
                </a:solidFill>
              </a:rPr>
              <a:t> </a:t>
            </a:r>
            <a:r>
              <a:rPr lang="en-IE">
                <a:solidFill>
                  <a:srgbClr val="3F3F3F"/>
                </a:solidFill>
              </a:rPr>
              <a:t>aloitti UK:n ensimmäisen Muutoksentekijä-alueen Manchesterissa. Yli 250 osallistujaa liittyi keskusteluun… ”.</a:t>
            </a:r>
            <a:endParaRPr/>
          </a:p>
        </p:txBody>
      </p:sp>
      <p:sp>
        <p:nvSpPr>
          <p:cNvPr id="583" name="Google Shape;583;p27"/>
          <p:cNvSpPr txBox="1"/>
          <p:nvPr>
            <p:ph idx="5" type="body"/>
          </p:nvPr>
        </p:nvSpPr>
        <p:spPr>
          <a:xfrm>
            <a:off x="6811025" y="360325"/>
            <a:ext cx="1632000" cy="483900"/>
          </a:xfrm>
          <a:prstGeom prst="rect">
            <a:avLst/>
          </a:prstGeom>
          <a:noFill/>
          <a:ln>
            <a:noFill/>
          </a:ln>
        </p:spPr>
        <p:txBody>
          <a:bodyPr anchorCtr="0" anchor="t" bIns="45700" lIns="91425" spcFirstLastPara="1" rIns="91425" wrap="square" tIns="45700">
            <a:normAutofit fontScale="32500" lnSpcReduction="10000"/>
          </a:bodyPr>
          <a:lstStyle/>
          <a:p>
            <a:pPr indent="0" lvl="0" marL="0" rtl="0" algn="l">
              <a:lnSpc>
                <a:spcPct val="90000"/>
              </a:lnSpc>
              <a:spcBef>
                <a:spcPts val="0"/>
              </a:spcBef>
              <a:spcAft>
                <a:spcPts val="0"/>
              </a:spcAft>
              <a:buClr>
                <a:schemeClr val="lt1"/>
              </a:buClr>
              <a:buSzPct val="100000"/>
              <a:buNone/>
            </a:pPr>
            <a:r>
              <a:t/>
            </a:r>
            <a:endParaRPr/>
          </a:p>
        </p:txBody>
      </p:sp>
      <p:sp>
        <p:nvSpPr>
          <p:cNvPr id="584" name="Google Shape;584;p27"/>
          <p:cNvSpPr txBox="1"/>
          <p:nvPr>
            <p:ph idx="1" type="body"/>
          </p:nvPr>
        </p:nvSpPr>
        <p:spPr>
          <a:xfrm>
            <a:off x="413410" y="1690136"/>
            <a:ext cx="5389748" cy="32750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Font typeface="Arial"/>
              <a:buNone/>
            </a:pPr>
            <a:r>
              <a:rPr b="1" i="1" lang="en-IE">
                <a:solidFill>
                  <a:srgbClr val="ED2A59"/>
                </a:solidFill>
              </a:rPr>
              <a:t>Yhteisö nuorille muutoksen tekijöille</a:t>
            </a:r>
            <a:endParaRPr/>
          </a:p>
          <a:p>
            <a:pPr indent="0" lvl="0" marL="0" rtl="0" algn="l">
              <a:lnSpc>
                <a:spcPct val="90000"/>
              </a:lnSpc>
              <a:spcBef>
                <a:spcPts val="1000"/>
              </a:spcBef>
              <a:spcAft>
                <a:spcPts val="0"/>
              </a:spcAft>
              <a:buClr>
                <a:srgbClr val="3F3F3F"/>
              </a:buClr>
              <a:buSzPts val="2400"/>
              <a:buNone/>
            </a:pPr>
            <a:r>
              <a:rPr b="1" lang="en-IE">
                <a:solidFill>
                  <a:srgbClr val="3F3F3F"/>
                </a:solidFill>
              </a:rPr>
              <a:t>Tutki ja luo yhteys </a:t>
            </a:r>
            <a:r>
              <a:rPr b="1" i="0" lang="en-IE">
                <a:solidFill>
                  <a:srgbClr val="3F3F3F"/>
                </a:solidFill>
              </a:rPr>
              <a:t>Ashoka, </a:t>
            </a:r>
            <a:r>
              <a:rPr b="1" lang="en-IE" u="sng">
                <a:solidFill>
                  <a:srgbClr val="3F3F3F"/>
                </a:solidFill>
                <a:hlinkClick r:id="rId5">
                  <a:extLst>
                    <a:ext uri="{A12FA001-AC4F-418D-AE19-62706E023703}">
                      <ahyp:hlinkClr val="tx"/>
                    </a:ext>
                  </a:extLst>
                </a:hlinkClick>
              </a:rPr>
              <a:t>C</a:t>
            </a:r>
            <a:r>
              <a:rPr b="1" i="0" lang="en-IE" u="sng">
                <a:solidFill>
                  <a:srgbClr val="3F3F3F"/>
                </a:solidFill>
                <a:hlinkClick r:id="rId6">
                  <a:extLst>
                    <a:ext uri="{A12FA001-AC4F-418D-AE19-62706E023703}">
                      <ahyp:hlinkClr val="tx"/>
                    </a:ext>
                  </a:extLst>
                </a:hlinkClick>
              </a:rPr>
              <a:t>hangemaker </a:t>
            </a:r>
            <a:r>
              <a:rPr b="1" lang="en-IE" u="sng">
                <a:solidFill>
                  <a:srgbClr val="3F3F3F"/>
                </a:solidFill>
                <a:hlinkClick r:id="rId7">
                  <a:extLst>
                    <a:ext uri="{A12FA001-AC4F-418D-AE19-62706E023703}">
                      <ahyp:hlinkClr val="tx"/>
                    </a:ext>
                  </a:extLst>
                </a:hlinkClick>
              </a:rPr>
              <a:t>C</a:t>
            </a:r>
            <a:r>
              <a:rPr b="1" i="0" lang="en-IE" u="sng">
                <a:solidFill>
                  <a:srgbClr val="3F3F3F"/>
                </a:solidFill>
                <a:hlinkClick r:id="rId8">
                  <a:extLst>
                    <a:ext uri="{A12FA001-AC4F-418D-AE19-62706E023703}">
                      <ahyp:hlinkClr val="tx"/>
                    </a:ext>
                  </a:extLst>
                </a:hlinkClick>
              </a:rPr>
              <a:t>ommunity </a:t>
            </a:r>
            <a:r>
              <a:rPr lang="en-IE">
                <a:solidFill>
                  <a:srgbClr val="3F3F3F"/>
                </a:solidFill>
              </a:rPr>
              <a:t>3 500+ stipendiaatin, 250 + vaihtolaitoksen ja 300 + kumppanin kanssa yli 90 maassa. Yhdessä muodostamme vahvan, monipuolisen ja elävän muutosagenttien ekosysteemin, joka tekee yhteistyötä ja johtaa yhteiskuntien ja kulttuurien positiivista muutosta ympäri maailmaa</a:t>
            </a:r>
            <a:r>
              <a:rPr b="0" i="0" lang="en-IE">
                <a:solidFill>
                  <a:srgbClr val="3F3F3F"/>
                </a:solidFill>
              </a:rPr>
              <a:t>. </a:t>
            </a:r>
            <a:r>
              <a:rPr b="0" i="0" lang="en-IE" u="sng" strike="noStrike">
                <a:solidFill>
                  <a:srgbClr val="3F3F3F"/>
                </a:solidFill>
                <a:hlinkClick r:id="rId9">
                  <a:extLst>
                    <a:ext uri="{A12FA001-AC4F-418D-AE19-62706E023703}">
                      <ahyp:hlinkClr val="tx"/>
                    </a:ext>
                  </a:extLst>
                </a:hlinkClick>
              </a:rPr>
              <a:t>Learn more about our changemaker community</a:t>
            </a:r>
            <a:r>
              <a:rPr lang="en-IE">
                <a:solidFill>
                  <a:srgbClr val="3F3F3F"/>
                </a:solidFill>
              </a:rPr>
              <a:t>  </a:t>
            </a:r>
            <a:endParaRPr/>
          </a:p>
          <a:p>
            <a:pPr indent="0" lvl="0" marL="0" rtl="0" algn="l">
              <a:lnSpc>
                <a:spcPct val="90000"/>
              </a:lnSpc>
              <a:spcBef>
                <a:spcPts val="1000"/>
              </a:spcBef>
              <a:spcAft>
                <a:spcPts val="0"/>
              </a:spcAft>
              <a:buClr>
                <a:srgbClr val="ED2A59"/>
              </a:buClr>
              <a:buSzPts val="2400"/>
              <a:buNone/>
            </a:pPr>
            <a:r>
              <a:rPr b="1" i="1" lang="en-IE">
                <a:solidFill>
                  <a:srgbClr val="ED2A59"/>
                </a:solidFill>
              </a:rPr>
              <a:t>Tapaa yksi jäsenistämme Sarah Zouak seuraavassa osiossa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28"/>
          <p:cNvSpPr txBox="1"/>
          <p:nvPr>
            <p:ph idx="1" type="body"/>
          </p:nvPr>
        </p:nvSpPr>
        <p:spPr>
          <a:xfrm>
            <a:off x="392816" y="1109089"/>
            <a:ext cx="4903462" cy="35271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IE"/>
              <a:t>Tue ja inspiroi opiskelijoita ratkaisemaan maailmanlaajuiset ongelmat sosiaalisen yrittäjyyden avulla koulutuksilla ilmastonmuutok- sesta, - köyhien terveydenhuoltoon. Tarjoamme runsaan valikoiman ohjelmia ja tapahtumia, rahoitus- mahdollisuuksia ja taloudellista tukea sekä useita yhteistyömahdollisuuksia.</a:t>
            </a:r>
            <a:endParaRPr/>
          </a:p>
          <a:p>
            <a:pPr indent="0" lvl="0" marL="0" rtl="0" algn="l">
              <a:lnSpc>
                <a:spcPct val="90000"/>
              </a:lnSpc>
              <a:spcBef>
                <a:spcPts val="1000"/>
              </a:spcBef>
              <a:spcAft>
                <a:spcPts val="0"/>
              </a:spcAft>
              <a:buClr>
                <a:schemeClr val="dk1"/>
              </a:buClr>
              <a:buSzPts val="1100"/>
              <a:buFont typeface="Arial"/>
              <a:buNone/>
            </a:pPr>
            <a:r>
              <a:rPr lang="en-IE"/>
              <a:t>Työskentelemme myös sosiaalisen yrittäjyyden edistämiseksi tutkimustiedon ja tiedonvaihdon avulla. Olemme ainutlaatuisessa asemassa sillan kaventamiseksi teorian ja käytännön välillä.</a:t>
            </a:r>
            <a:endParaRPr/>
          </a:p>
          <a:p>
            <a:pPr indent="0" lvl="0" marL="0" rtl="0" algn="l">
              <a:lnSpc>
                <a:spcPct val="90000"/>
              </a:lnSpc>
              <a:spcBef>
                <a:spcPts val="100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t/>
            </a:r>
            <a:endParaRPr/>
          </a:p>
        </p:txBody>
      </p:sp>
      <p:sp>
        <p:nvSpPr>
          <p:cNvPr id="590" name="Google Shape;590;p28"/>
          <p:cNvSpPr txBox="1"/>
          <p:nvPr>
            <p:ph idx="3" type="body"/>
          </p:nvPr>
        </p:nvSpPr>
        <p:spPr>
          <a:xfrm>
            <a:off x="392816" y="411736"/>
            <a:ext cx="4461735"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b="1" lang="en-IE" u="sng">
                <a:solidFill>
                  <a:schemeClr val="hlink"/>
                </a:solidFill>
                <a:hlinkClick r:id="rId3"/>
              </a:rPr>
              <a:t>3.  Skoll Center</a:t>
            </a:r>
            <a:r>
              <a:rPr b="1" lang="en-IE"/>
              <a:t>, UK</a:t>
            </a:r>
            <a:endParaRPr/>
          </a:p>
        </p:txBody>
      </p:sp>
      <p:pic>
        <p:nvPicPr>
          <p:cNvPr descr="A picture containing sky, person&#10;&#10;Description automatically generated" id="591" name="Google Shape;591;p28"/>
          <p:cNvPicPr preferRelativeResize="0"/>
          <p:nvPr>
            <p:ph idx="2" type="pic"/>
          </p:nvPr>
        </p:nvPicPr>
        <p:blipFill rotWithShape="1">
          <a:blip r:embed="rId4">
            <a:alphaModFix/>
          </a:blip>
          <a:srcRect b="0" l="8260" r="8260" t="0"/>
          <a:stretch/>
        </p:blipFill>
        <p:spPr>
          <a:xfrm>
            <a:off x="5443538" y="760413"/>
            <a:ext cx="6762750" cy="5400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29"/>
          <p:cNvSpPr txBox="1"/>
          <p:nvPr>
            <p:ph idx="1" type="body"/>
          </p:nvPr>
        </p:nvSpPr>
        <p:spPr>
          <a:xfrm>
            <a:off x="7449591" y="212980"/>
            <a:ext cx="5152834"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IE" sz="2800"/>
              <a:t>Skoll Centre, </a:t>
            </a:r>
            <a:r>
              <a:rPr b="1" lang="en-IE" sz="2800"/>
              <a:t>Täysi apurahoitus- mahdollisuus</a:t>
            </a:r>
            <a:endParaRPr/>
          </a:p>
        </p:txBody>
      </p:sp>
      <p:sp>
        <p:nvSpPr>
          <p:cNvPr id="597" name="Google Shape;597;p29"/>
          <p:cNvSpPr txBox="1"/>
          <p:nvPr>
            <p:ph idx="2" type="body"/>
          </p:nvPr>
        </p:nvSpPr>
        <p:spPr>
          <a:xfrm>
            <a:off x="7449591" y="1064243"/>
            <a:ext cx="4645839"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300"/>
              <a:buNone/>
            </a:pPr>
            <a:r>
              <a:rPr b="0" i="0" lang="en-IE" sz="2300"/>
              <a:t>The </a:t>
            </a:r>
            <a:r>
              <a:rPr lang="en-IE" sz="2300"/>
              <a:t>Skoll Center for Social Entrepreneurship on johtava sosiaalisen yrittäjyyden edistämiskeskus maailmanlaajuisesti </a:t>
            </a:r>
            <a:r>
              <a:rPr b="0" i="0" lang="en-IE" sz="2300" u="sng">
                <a:solidFill>
                  <a:schemeClr val="hlink"/>
                </a:solidFill>
                <a:hlinkClick r:id="rId3"/>
              </a:rPr>
              <a:t>scholarship</a:t>
            </a:r>
            <a:r>
              <a:rPr b="0" i="0" lang="en-IE" sz="2300"/>
              <a:t> </a:t>
            </a:r>
            <a:r>
              <a:rPr lang="en-IE" sz="2300"/>
              <a:t>avoin opiskelijoille, jotka etsivät yrittäjyysratkaisuja kiireellisiin sosiaalisiin ja ympäristöhaasteisiin. Täyden rahoituksen tarjoama apuraha tarjoaa myös pääsyn Skoll Scholar -yhteisöön, johtajien ryhmään, joka vaikuttaa positiivisesti maailmaan innovaatioiden ja järjestelmämuutosten kautta, sekä ainutlaatuisia mahdollisuuksia tavata maailman- kuuluja yrittäjiä, ajatusjohtajia ja sijoittajia.</a:t>
            </a:r>
            <a:endParaRPr sz="2300"/>
          </a:p>
        </p:txBody>
      </p:sp>
      <p:pic>
        <p:nvPicPr>
          <p:cNvPr id="598" name="Google Shape;598;p29">
            <a:hlinkClick r:id="rId4"/>
          </p:cNvPr>
          <p:cNvPicPr preferRelativeResize="0"/>
          <p:nvPr/>
        </p:nvPicPr>
        <p:blipFill rotWithShape="1">
          <a:blip r:embed="rId5">
            <a:alphaModFix/>
          </a:blip>
          <a:srcRect b="0" l="0" r="0" t="0"/>
          <a:stretch/>
        </p:blipFill>
        <p:spPr>
          <a:xfrm>
            <a:off x="1270861" y="2236206"/>
            <a:ext cx="5260248" cy="2981866"/>
          </a:xfrm>
          <a:prstGeom prst="rect">
            <a:avLst/>
          </a:prstGeom>
          <a:noFill/>
          <a:ln>
            <a:noFill/>
          </a:ln>
        </p:spPr>
      </p:pic>
      <p:sp>
        <p:nvSpPr>
          <p:cNvPr id="599" name="Google Shape;599;p29"/>
          <p:cNvSpPr txBox="1"/>
          <p:nvPr/>
        </p:nvSpPr>
        <p:spPr>
          <a:xfrm>
            <a:off x="85601" y="212975"/>
            <a:ext cx="7098300" cy="697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800"/>
              <a:buFont typeface="Arial"/>
              <a:buNone/>
            </a:pPr>
            <a:r>
              <a:rPr b="1" i="1" lang="en-IE" sz="2800">
                <a:solidFill>
                  <a:schemeClr val="lt1"/>
                </a:solidFill>
                <a:latin typeface="Calibri"/>
                <a:ea typeface="Calibri"/>
                <a:cs typeface="Calibri"/>
                <a:sym typeface="Calibri"/>
              </a:rPr>
              <a:t>Skoll Centre, </a:t>
            </a:r>
            <a:r>
              <a:rPr b="1" i="1" lang="en-IE" sz="2800">
                <a:solidFill>
                  <a:schemeClr val="lt1"/>
                </a:solidFill>
                <a:latin typeface="Calibri"/>
                <a:ea typeface="Calibri"/>
                <a:cs typeface="Calibri"/>
                <a:sym typeface="Calibri"/>
              </a:rPr>
              <a:t>Täyden apurahan opiskelijat</a:t>
            </a:r>
            <a:endParaRPr/>
          </a:p>
          <a:p>
            <a:pPr indent="0" lvl="0" marL="0" marR="0" rtl="0" algn="l">
              <a:lnSpc>
                <a:spcPct val="90000"/>
              </a:lnSpc>
              <a:spcBef>
                <a:spcPts val="0"/>
              </a:spcBef>
              <a:spcAft>
                <a:spcPts val="0"/>
              </a:spcAft>
              <a:buClr>
                <a:schemeClr val="dk1"/>
              </a:buClr>
              <a:buSzPts val="3600"/>
              <a:buFont typeface="Arial"/>
              <a:buNone/>
            </a:pPr>
            <a:r>
              <a:t/>
            </a:r>
            <a:endParaRPr sz="3600">
              <a:solidFill>
                <a:schemeClr val="lt1"/>
              </a:solidFill>
              <a:latin typeface="Corben"/>
              <a:ea typeface="Corben"/>
              <a:cs typeface="Corben"/>
              <a:sym typeface="Corbe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
          <p:cNvSpPr txBox="1"/>
          <p:nvPr>
            <p:ph idx="1" type="body"/>
          </p:nvPr>
        </p:nvSpPr>
        <p:spPr>
          <a:xfrm rot="-5400000">
            <a:off x="8294500" y="2713475"/>
            <a:ext cx="6398700" cy="132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a:t>Yleiskatsaus</a:t>
            </a:r>
            <a:endParaRPr/>
          </a:p>
        </p:txBody>
      </p:sp>
      <p:sp>
        <p:nvSpPr>
          <p:cNvPr id="413" name="Google Shape;413;p3"/>
          <p:cNvSpPr txBox="1"/>
          <p:nvPr>
            <p:ph idx="3" type="body"/>
          </p:nvPr>
        </p:nvSpPr>
        <p:spPr>
          <a:xfrm>
            <a:off x="357175" y="1195807"/>
            <a:ext cx="5153288" cy="5508284"/>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2B0C2"/>
              </a:buClr>
              <a:buSzPts val="2400"/>
              <a:buNone/>
            </a:pPr>
            <a:r>
              <a:rPr b="1" lang="en-IE">
                <a:solidFill>
                  <a:srgbClr val="42B0C2"/>
                </a:solidFill>
              </a:rPr>
              <a:t>Miten maksimoit digitaalisen sosiaalisen innovaatioprojektisi vaikutukset ja viet sitä eteenpäin!</a:t>
            </a:r>
            <a:endParaRPr/>
          </a:p>
          <a:p>
            <a:pPr indent="-469900" lvl="0" marL="457200" rtl="0" algn="l">
              <a:lnSpc>
                <a:spcPct val="90000"/>
              </a:lnSpc>
              <a:spcBef>
                <a:spcPts val="1000"/>
              </a:spcBef>
              <a:spcAft>
                <a:spcPts val="0"/>
              </a:spcAft>
              <a:buClr>
                <a:srgbClr val="6D3A93"/>
              </a:buClr>
              <a:buSzPts val="2000"/>
              <a:buFont typeface="Calibri"/>
              <a:buAutoNum type="arabicPeriod"/>
            </a:pPr>
            <a:r>
              <a:rPr b="1" lang="en-IE" sz="2000">
                <a:solidFill>
                  <a:srgbClr val="6D3A93"/>
                </a:solidFill>
                <a:latin typeface="Quattrocento Sans"/>
                <a:ea typeface="Quattrocento Sans"/>
                <a:cs typeface="Quattrocento Sans"/>
                <a:sym typeface="Quattrocento Sans"/>
              </a:rPr>
              <a:t>Miten perustat digitaalisen sosiaalisen innovaatioprojektisi tai liiketoiminnan</a:t>
            </a:r>
            <a:endParaRPr b="1" sz="2600"/>
          </a:p>
          <a:p>
            <a:pPr indent="0" lvl="1" marL="457200" rtl="0" algn="l">
              <a:lnSpc>
                <a:spcPct val="90000"/>
              </a:lnSpc>
              <a:spcBef>
                <a:spcPts val="500"/>
              </a:spcBef>
              <a:spcAft>
                <a:spcPts val="0"/>
              </a:spcAft>
              <a:buClr>
                <a:srgbClr val="3F3F3F"/>
              </a:buClr>
              <a:buSzPts val="2000"/>
              <a:buNone/>
            </a:pPr>
            <a:r>
              <a:rPr lang="en-IE" sz="2000">
                <a:solidFill>
                  <a:srgbClr val="3F3F3F"/>
                </a:solidFill>
              </a:rPr>
              <a:t>Tässä osiossa opit start-upin ensimmäiset tärkeimmät päätökset ja ohjaamme sinut ensimmäiseen yritystapaamiseen - paikalliseen yritykseen!</a:t>
            </a:r>
            <a:endParaRPr sz="2000">
              <a:solidFill>
                <a:srgbClr val="3F3F3F"/>
              </a:solidFill>
              <a:latin typeface="Calibri"/>
              <a:ea typeface="Calibri"/>
              <a:cs typeface="Calibri"/>
              <a:sym typeface="Calibri"/>
            </a:endParaRPr>
          </a:p>
          <a:p>
            <a:pPr indent="-457200" lvl="0" marL="457200" rtl="0" algn="l">
              <a:lnSpc>
                <a:spcPct val="90000"/>
              </a:lnSpc>
              <a:spcBef>
                <a:spcPts val="1000"/>
              </a:spcBef>
              <a:spcAft>
                <a:spcPts val="0"/>
              </a:spcAft>
              <a:buClr>
                <a:srgbClr val="6D3A93"/>
              </a:buClr>
              <a:buSzPts val="2000"/>
              <a:buFont typeface="Calibri"/>
              <a:buAutoNum type="arabicPeriod"/>
            </a:pPr>
            <a:r>
              <a:rPr b="1" lang="en-IE" sz="2000">
                <a:solidFill>
                  <a:srgbClr val="6D3A93"/>
                </a:solidFill>
              </a:rPr>
              <a:t>Kumppanuudet yhteisellä päämärällä</a:t>
            </a:r>
            <a:endParaRPr sz="2000">
              <a:solidFill>
                <a:srgbClr val="3F3F3F"/>
              </a:solidFill>
              <a:latin typeface="Calibri"/>
              <a:ea typeface="Calibri"/>
              <a:cs typeface="Calibri"/>
              <a:sym typeface="Calibri"/>
            </a:endParaRPr>
          </a:p>
          <a:p>
            <a:pPr indent="0" lvl="0" marL="446088" rtl="0" algn="l">
              <a:lnSpc>
                <a:spcPct val="90000"/>
              </a:lnSpc>
              <a:spcBef>
                <a:spcPts val="1000"/>
              </a:spcBef>
              <a:spcAft>
                <a:spcPts val="0"/>
              </a:spcAft>
              <a:buClr>
                <a:schemeClr val="dk1"/>
              </a:buClr>
              <a:buSzPts val="2000"/>
              <a:buNone/>
            </a:pPr>
            <a:r>
              <a:rPr lang="en-IE" sz="2000"/>
              <a:t>Opi edistämään projektiasi liittymällä tai verkostoitumalla joihinkin dynaamisiin ja luovimpiin innovaatiotahoihin Euroopassa.</a:t>
            </a:r>
            <a:endParaRPr/>
          </a:p>
          <a:p>
            <a:pPr indent="-446088" lvl="0" marL="446088" rtl="0" algn="l">
              <a:lnSpc>
                <a:spcPct val="90000"/>
              </a:lnSpc>
              <a:spcBef>
                <a:spcPts val="1000"/>
              </a:spcBef>
              <a:spcAft>
                <a:spcPts val="0"/>
              </a:spcAft>
              <a:buClr>
                <a:srgbClr val="6D3A93"/>
              </a:buClr>
              <a:buSzPts val="2000"/>
              <a:buNone/>
            </a:pPr>
            <a:r>
              <a:rPr b="1" lang="en-IE" sz="2000">
                <a:solidFill>
                  <a:srgbClr val="6D3A93"/>
                </a:solidFill>
                <a:latin typeface="Calibri"/>
                <a:ea typeface="Calibri"/>
                <a:cs typeface="Calibri"/>
                <a:sym typeface="Calibri"/>
              </a:rPr>
              <a:t>2.   </a:t>
            </a:r>
            <a:r>
              <a:rPr b="1" lang="en-IE" sz="2000">
                <a:solidFill>
                  <a:srgbClr val="6D3A93"/>
                </a:solidFill>
              </a:rPr>
              <a:t>Resurssien, tukien ja työkalujen käyttö</a:t>
            </a:r>
            <a:r>
              <a:rPr b="1" lang="en-IE" sz="2000">
                <a:solidFill>
                  <a:srgbClr val="6D3A93"/>
                </a:solidFill>
                <a:latin typeface="Calibri"/>
                <a:ea typeface="Calibri"/>
                <a:cs typeface="Calibri"/>
                <a:sym typeface="Calibri"/>
              </a:rPr>
              <a:t> </a:t>
            </a:r>
            <a:r>
              <a:rPr lang="en-IE" sz="2000">
                <a:solidFill>
                  <a:srgbClr val="3F3F3F"/>
                </a:solidFill>
              </a:rPr>
              <a:t>Auttaa sinua viemään yritystäsi </a:t>
            </a:r>
            <a:r>
              <a:rPr lang="en-IE" sz="2000">
                <a:solidFill>
                  <a:srgbClr val="3F3F3F"/>
                </a:solidFill>
              </a:rPr>
              <a:t>ja loistavaa ideaasi</a:t>
            </a:r>
            <a:r>
              <a:rPr lang="en-IE" sz="2000">
                <a:solidFill>
                  <a:srgbClr val="3F3F3F"/>
                </a:solidFill>
              </a:rPr>
              <a:t>  eteenpäin innovatiivisella tavalla.</a:t>
            </a:r>
            <a:endParaRPr/>
          </a:p>
          <a:p>
            <a:pPr indent="-330200" lvl="0" marL="457200" rtl="0" algn="l">
              <a:lnSpc>
                <a:spcPct val="90000"/>
              </a:lnSpc>
              <a:spcBef>
                <a:spcPts val="1000"/>
              </a:spcBef>
              <a:spcAft>
                <a:spcPts val="0"/>
              </a:spcAft>
              <a:buClr>
                <a:schemeClr val="dk1"/>
              </a:buClr>
              <a:buSzPts val="2000"/>
              <a:buFont typeface="Calibri"/>
              <a:buNone/>
            </a:pPr>
            <a:r>
              <a:t/>
            </a:r>
            <a:endParaRPr sz="2000">
              <a:solidFill>
                <a:srgbClr val="3F3F3F"/>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solidFill>
                <a:srgbClr val="ED2A59"/>
              </a:solidFill>
            </a:endParaRPr>
          </a:p>
        </p:txBody>
      </p:sp>
      <p:sp>
        <p:nvSpPr>
          <p:cNvPr id="414" name="Google Shape;414;p3"/>
          <p:cNvSpPr txBox="1"/>
          <p:nvPr>
            <p:ph idx="4" type="body"/>
          </p:nvPr>
        </p:nvSpPr>
        <p:spPr>
          <a:xfrm>
            <a:off x="640585" y="348797"/>
            <a:ext cx="4461735" cy="697353"/>
          </a:xfrm>
          <a:prstGeom prst="rect">
            <a:avLst/>
          </a:prstGeom>
          <a:solidFill>
            <a:srgbClr val="42B0C2"/>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solidFill>
                  <a:schemeClr val="lt1"/>
                </a:solidFill>
              </a:rPr>
              <a:t>Moduuli 4 Aiheet</a:t>
            </a:r>
            <a:endParaRPr sz="3200">
              <a:solidFill>
                <a:schemeClr val="lt1"/>
              </a:solidFill>
            </a:endParaRPr>
          </a:p>
        </p:txBody>
      </p:sp>
      <p:pic>
        <p:nvPicPr>
          <p:cNvPr descr="A picture containing building, outdoor, person&#10;&#10;Description automatically generated" id="415" name="Google Shape;415;p3"/>
          <p:cNvPicPr preferRelativeResize="0"/>
          <p:nvPr>
            <p:ph idx="2" type="pic"/>
          </p:nvPr>
        </p:nvPicPr>
        <p:blipFill rotWithShape="1">
          <a:blip r:embed="rId3">
            <a:alphaModFix/>
          </a:blip>
          <a:srcRect b="0" l="25850" r="25849" t="0"/>
          <a:stretch/>
        </p:blipFill>
        <p:spPr>
          <a:xfrm>
            <a:off x="6530975" y="784225"/>
            <a:ext cx="3832225" cy="5289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30"/>
          <p:cNvSpPr txBox="1"/>
          <p:nvPr>
            <p:ph idx="2" type="body"/>
          </p:nvPr>
        </p:nvSpPr>
        <p:spPr>
          <a:xfrm>
            <a:off x="6232465" y="228685"/>
            <a:ext cx="5754323"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a:solidFill>
                  <a:srgbClr val="3F3F3F"/>
                </a:solidFill>
              </a:rPr>
              <a:t>Tehtävämme on kehittää vahvemmin yhteydessä olevia ja kestävämpiä yhteisöjä kaikkialla</a:t>
            </a:r>
            <a:r>
              <a:rPr lang="en-IE">
                <a:solidFill>
                  <a:srgbClr val="3F3F3F"/>
                </a:solidFill>
              </a:rPr>
              <a:t> UK:ssa. </a:t>
            </a:r>
            <a:r>
              <a:rPr lang="en-IE">
                <a:solidFill>
                  <a:srgbClr val="3F3F3F"/>
                </a:solidFill>
              </a:rPr>
              <a:t>Me tarjoamme</a:t>
            </a:r>
            <a:r>
              <a:rPr lang="en-IE">
                <a:solidFill>
                  <a:srgbClr val="3F3F3F"/>
                </a:solidFill>
              </a:rPr>
              <a:t> </a:t>
            </a:r>
            <a:r>
              <a:rPr lang="en-IE" u="sng">
                <a:solidFill>
                  <a:srgbClr val="3F3F3F"/>
                </a:solidFill>
                <a:hlinkClick r:id="rId3">
                  <a:extLst>
                    <a:ext uri="{A12FA001-AC4F-418D-AE19-62706E023703}">
                      <ahyp:hlinkClr val="tx"/>
                    </a:ext>
                  </a:extLst>
                </a:hlinkClick>
              </a:rPr>
              <a:t>programs</a:t>
            </a:r>
            <a:r>
              <a:rPr lang="en-IE">
                <a:solidFill>
                  <a:srgbClr val="3F3F3F"/>
                </a:solidFill>
              </a:rPr>
              <a:t> </a:t>
            </a:r>
            <a:r>
              <a:rPr lang="en-IE">
                <a:solidFill>
                  <a:srgbClr val="3F3F3F"/>
                </a:solidFill>
              </a:rPr>
              <a:t>(esim. terveys, hyvinvointi ja eriarvoisuus) oivalluksia, yhteistyötä yhteisöjen kanssa ja rahoitusta.</a:t>
            </a:r>
            <a:endParaRPr/>
          </a:p>
          <a:p>
            <a:pPr indent="-342900" lvl="0" marL="342900" rtl="0" algn="l">
              <a:lnSpc>
                <a:spcPct val="90000"/>
              </a:lnSpc>
              <a:spcBef>
                <a:spcPts val="1000"/>
              </a:spcBef>
              <a:spcAft>
                <a:spcPts val="0"/>
              </a:spcAft>
              <a:buClr>
                <a:srgbClr val="3F3F3F"/>
              </a:buClr>
              <a:buSzPts val="2400"/>
              <a:buFont typeface="Arial"/>
              <a:buChar char="•"/>
            </a:pPr>
            <a:r>
              <a:rPr b="1" lang="en-IE">
                <a:solidFill>
                  <a:srgbClr val="3F3F3F"/>
                </a:solidFill>
              </a:rPr>
              <a:t>Tutkii </a:t>
            </a:r>
            <a:r>
              <a:rPr lang="en-IE">
                <a:solidFill>
                  <a:srgbClr val="3F3F3F"/>
                </a:solidFill>
              </a:rPr>
              <a:t>sosiaalisen innovaation teoriaa ja käytäntöä</a:t>
            </a:r>
            <a:endParaRPr/>
          </a:p>
          <a:p>
            <a:pPr indent="-342900" lvl="0" marL="342900" rtl="0" algn="l">
              <a:lnSpc>
                <a:spcPct val="90000"/>
              </a:lnSpc>
              <a:spcBef>
                <a:spcPts val="1000"/>
              </a:spcBef>
              <a:spcAft>
                <a:spcPts val="0"/>
              </a:spcAft>
              <a:buClr>
                <a:srgbClr val="3F3F3F"/>
              </a:buClr>
              <a:buSzPts val="2400"/>
              <a:buFont typeface="Arial"/>
              <a:buChar char="•"/>
            </a:pPr>
            <a:r>
              <a:rPr b="1" lang="en-IE">
                <a:solidFill>
                  <a:srgbClr val="3F3F3F"/>
                </a:solidFill>
              </a:rPr>
              <a:t>O</a:t>
            </a:r>
            <a:r>
              <a:rPr b="1" lang="en-IE">
                <a:solidFill>
                  <a:srgbClr val="3F3F3F"/>
                </a:solidFill>
              </a:rPr>
              <a:t>n luonut nopeutetun </a:t>
            </a:r>
            <a:r>
              <a:rPr b="1" lang="en-IE">
                <a:solidFill>
                  <a:srgbClr val="3F3F3F"/>
                </a:solidFill>
              </a:rPr>
              <a:t>opetussuunni- telman</a:t>
            </a:r>
            <a:r>
              <a:rPr b="1" lang="en-IE">
                <a:solidFill>
                  <a:srgbClr val="3F3F3F"/>
                </a:solidFill>
              </a:rPr>
              <a:t> </a:t>
            </a:r>
            <a:r>
              <a:rPr lang="en-IE">
                <a:solidFill>
                  <a:srgbClr val="3F3F3F"/>
                </a:solidFill>
              </a:rPr>
              <a:t>sosiaalisille hankkeille.</a:t>
            </a:r>
            <a:endParaRPr/>
          </a:p>
          <a:p>
            <a:pPr indent="-342900" lvl="0" marL="342900" rtl="0" algn="l">
              <a:lnSpc>
                <a:spcPct val="90000"/>
              </a:lnSpc>
              <a:spcBef>
                <a:spcPts val="1000"/>
              </a:spcBef>
              <a:spcAft>
                <a:spcPts val="0"/>
              </a:spcAft>
              <a:buClr>
                <a:srgbClr val="3F3F3F"/>
              </a:buClr>
              <a:buSzPts val="2400"/>
              <a:buFont typeface="Arial"/>
              <a:buChar char="•"/>
            </a:pPr>
            <a:r>
              <a:rPr b="1" lang="en-IE">
                <a:solidFill>
                  <a:srgbClr val="3F3F3F"/>
                </a:solidFill>
              </a:rPr>
              <a:t>Suunnittele ja hallinnoi vaikutussijoitus- rahastoja;</a:t>
            </a:r>
            <a:r>
              <a:rPr lang="en-IE">
                <a:solidFill>
                  <a:srgbClr val="3F3F3F"/>
                </a:solidFill>
              </a:rPr>
              <a:t> </a:t>
            </a:r>
            <a:r>
              <a:rPr lang="en-IE">
                <a:solidFill>
                  <a:srgbClr val="3F3F3F"/>
                </a:solidFill>
              </a:rPr>
              <a:t>yhteistyössä hallituksen ja kaupallisten järjestöjen kanssa</a:t>
            </a:r>
            <a:endParaRPr/>
          </a:p>
          <a:p>
            <a:pPr indent="-342900" lvl="0" marL="342900" rtl="0" algn="l">
              <a:lnSpc>
                <a:spcPct val="90000"/>
              </a:lnSpc>
              <a:spcBef>
                <a:spcPts val="1000"/>
              </a:spcBef>
              <a:spcAft>
                <a:spcPts val="0"/>
              </a:spcAft>
              <a:buClr>
                <a:srgbClr val="3F3F3F"/>
              </a:buClr>
              <a:buSzPts val="2400"/>
              <a:buFont typeface="Arial"/>
              <a:buChar char="•"/>
            </a:pPr>
            <a:r>
              <a:rPr lang="en-IE">
                <a:solidFill>
                  <a:srgbClr val="3F3F3F"/>
                </a:solidFill>
              </a:rPr>
              <a:t>Tarjoaa</a:t>
            </a:r>
            <a:r>
              <a:rPr b="1" lang="en-IE">
                <a:solidFill>
                  <a:srgbClr val="3F3F3F"/>
                </a:solidFill>
              </a:rPr>
              <a:t> fyysistä tilaa</a:t>
            </a:r>
            <a:r>
              <a:rPr lang="en-IE">
                <a:solidFill>
                  <a:srgbClr val="3F3F3F"/>
                </a:solidFill>
              </a:rPr>
              <a:t> ja </a:t>
            </a:r>
            <a:r>
              <a:rPr b="1" lang="en-IE">
                <a:solidFill>
                  <a:srgbClr val="3F3F3F"/>
                </a:solidFill>
              </a:rPr>
              <a:t>back-office-tukea</a:t>
            </a:r>
            <a:endParaRPr b="1"/>
          </a:p>
          <a:p>
            <a:pPr indent="-342900" lvl="0" marL="342900" rtl="0" algn="l">
              <a:lnSpc>
                <a:spcPct val="90000"/>
              </a:lnSpc>
              <a:spcBef>
                <a:spcPts val="1000"/>
              </a:spcBef>
              <a:spcAft>
                <a:spcPts val="0"/>
              </a:spcAft>
              <a:buClr>
                <a:srgbClr val="3F3F3F"/>
              </a:buClr>
              <a:buSzPts val="2400"/>
              <a:buFont typeface="Arial"/>
              <a:buChar char="•"/>
            </a:pPr>
            <a:r>
              <a:rPr lang="en-IE">
                <a:solidFill>
                  <a:srgbClr val="3F3F3F"/>
                </a:solidFill>
              </a:rPr>
              <a:t>Tarjoaa </a:t>
            </a:r>
            <a:r>
              <a:rPr b="1" lang="en-IE">
                <a:solidFill>
                  <a:srgbClr val="3F3F3F"/>
                </a:solidFill>
              </a:rPr>
              <a:t>konsultointipalveluja </a:t>
            </a:r>
            <a:r>
              <a:rPr lang="en-IE">
                <a:solidFill>
                  <a:srgbClr val="3F3F3F"/>
                </a:solidFill>
              </a:rPr>
              <a:t>ja </a:t>
            </a:r>
            <a:r>
              <a:rPr b="1" lang="en-IE">
                <a:solidFill>
                  <a:srgbClr val="3F3F3F"/>
                </a:solidFill>
              </a:rPr>
              <a:t>yhteistyössä tutkii</a:t>
            </a:r>
            <a:r>
              <a:rPr lang="en-IE">
                <a:solidFill>
                  <a:srgbClr val="3F3F3F"/>
                </a:solidFill>
              </a:rPr>
              <a:t> uusia innovaatiomalleja.</a:t>
            </a:r>
            <a:endParaRPr/>
          </a:p>
          <a:p>
            <a:pPr indent="0" lvl="0" marL="0" rtl="0" algn="l">
              <a:lnSpc>
                <a:spcPct val="90000"/>
              </a:lnSpc>
              <a:spcBef>
                <a:spcPts val="1000"/>
              </a:spcBef>
              <a:spcAft>
                <a:spcPts val="0"/>
              </a:spcAft>
              <a:buClr>
                <a:schemeClr val="lt1"/>
              </a:buClr>
              <a:buSzPts val="2400"/>
              <a:buNone/>
            </a:pPr>
            <a:r>
              <a:t/>
            </a:r>
            <a:endParaRPr>
              <a:solidFill>
                <a:srgbClr val="3F3F3F"/>
              </a:solidFill>
            </a:endParaRPr>
          </a:p>
        </p:txBody>
      </p:sp>
      <p:sp>
        <p:nvSpPr>
          <p:cNvPr id="605" name="Google Shape;605;p30"/>
          <p:cNvSpPr txBox="1"/>
          <p:nvPr>
            <p:ph idx="3" type="body"/>
          </p:nvPr>
        </p:nvSpPr>
        <p:spPr>
          <a:xfrm>
            <a:off x="4829000" y="4228554"/>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606" name="Google Shape;606;p30"/>
          <p:cNvSpPr txBox="1"/>
          <p:nvPr>
            <p:ph idx="4" type="body"/>
          </p:nvPr>
        </p:nvSpPr>
        <p:spPr>
          <a:xfrm>
            <a:off x="1195959" y="791565"/>
            <a:ext cx="4369392" cy="4493975"/>
          </a:xfrm>
          <a:prstGeom prst="rect">
            <a:avLst/>
          </a:prstGeom>
          <a:noFill/>
          <a:ln>
            <a:noFill/>
          </a:ln>
        </p:spPr>
        <p:txBody>
          <a:bodyPr anchorCtr="0" anchor="ctr" bIns="45700" lIns="91425" spcFirstLastPara="1" rIns="91425" wrap="square" tIns="45700">
            <a:normAutofit lnSpcReduction="20000"/>
          </a:bodyPr>
          <a:lstStyle/>
          <a:p>
            <a:pPr indent="0" lvl="0" marL="0" rtl="0" algn="ctr">
              <a:lnSpc>
                <a:spcPct val="90000"/>
              </a:lnSpc>
              <a:spcBef>
                <a:spcPts val="0"/>
              </a:spcBef>
              <a:spcAft>
                <a:spcPts val="0"/>
              </a:spcAft>
              <a:buClr>
                <a:schemeClr val="lt1"/>
              </a:buClr>
              <a:buSzPts val="2400"/>
              <a:buNone/>
            </a:pPr>
            <a:r>
              <a:rPr b="1" lang="en-IE" sz="2400" u="sng">
                <a:solidFill>
                  <a:schemeClr val="hlink"/>
                </a:solidFill>
                <a:hlinkClick r:id="rId4"/>
              </a:rPr>
              <a:t>Young Foundation </a:t>
            </a:r>
            <a:r>
              <a:rPr lang="en-IE"/>
              <a:t>on johtava sosiaalisten innovaatioiden keskus, joka tukee oikeudenmukaisempaa yhteiskuntaa. Työskentelemme julkisen, yksityisen ja vapaaehtois- sektorin sekä yhteisöjen kanssa vahvistaaksemme heidän taitojaan luoda muutoksia. Yhdistää laajan lähestymistavan ja asiantuntemuksen.</a:t>
            </a:r>
            <a:endParaRPr/>
          </a:p>
        </p:txBody>
      </p:sp>
      <p:sp>
        <p:nvSpPr>
          <p:cNvPr id="607" name="Google Shape;607;p30"/>
          <p:cNvSpPr txBox="1"/>
          <p:nvPr>
            <p:ph idx="5" type="body"/>
          </p:nvPr>
        </p:nvSpPr>
        <p:spPr>
          <a:xfrm>
            <a:off x="106300" y="933900"/>
            <a:ext cx="708300" cy="320100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9600"/>
              <a:buNone/>
            </a:pPr>
            <a:r>
              <a:t/>
            </a:r>
            <a:endParaRPr/>
          </a:p>
        </p:txBody>
      </p:sp>
      <p:sp>
        <p:nvSpPr>
          <p:cNvPr id="608" name="Google Shape;608;p30"/>
          <p:cNvSpPr txBox="1"/>
          <p:nvPr/>
        </p:nvSpPr>
        <p:spPr>
          <a:xfrm>
            <a:off x="0" y="0"/>
            <a:ext cx="6232465" cy="791565"/>
          </a:xfrm>
          <a:prstGeom prst="rect">
            <a:avLst/>
          </a:prstGeom>
          <a:solidFill>
            <a:srgbClr val="6D3A93"/>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Arial"/>
              <a:buNone/>
            </a:pPr>
            <a:r>
              <a:rPr b="1" lang="en-IE" sz="3600" u="sng">
                <a:solidFill>
                  <a:schemeClr val="lt1"/>
                </a:solidFill>
                <a:latin typeface="Calibri"/>
                <a:ea typeface="Calibri"/>
                <a:cs typeface="Calibri"/>
                <a:sym typeface="Calibri"/>
                <a:hlinkClick r:id="rId5">
                  <a:extLst>
                    <a:ext uri="{A12FA001-AC4F-418D-AE19-62706E023703}">
                      <ahyp:hlinkClr val="tx"/>
                    </a:ext>
                  </a:extLst>
                </a:hlinkClick>
              </a:rPr>
              <a:t>4. The Young Foundation, UK</a:t>
            </a:r>
            <a:endParaRPr b="1" sz="3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3600"/>
              <a:buFont typeface="Arial"/>
              <a:buNone/>
            </a:pPr>
            <a:r>
              <a:t/>
            </a:r>
            <a:endParaRPr sz="36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31"/>
          <p:cNvSpPr txBox="1"/>
          <p:nvPr>
            <p:ph idx="1" type="body"/>
          </p:nvPr>
        </p:nvSpPr>
        <p:spPr>
          <a:xfrm>
            <a:off x="7802674" y="108680"/>
            <a:ext cx="3981600" cy="12138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F89D2A"/>
              </a:buClr>
              <a:buSzPct val="100000"/>
              <a:buNone/>
            </a:pPr>
            <a:r>
              <a:rPr b="1" lang="en-IE">
                <a:solidFill>
                  <a:srgbClr val="F89D2A"/>
                </a:solidFill>
              </a:rPr>
              <a:t>5.  Nesta </a:t>
            </a:r>
            <a:r>
              <a:rPr b="1" lang="en-IE">
                <a:solidFill>
                  <a:srgbClr val="F89D2A"/>
                </a:solidFill>
              </a:rPr>
              <a:t>Sosiaalisen innovaation kiihdytinohjelmat</a:t>
            </a:r>
            <a:endParaRPr/>
          </a:p>
        </p:txBody>
      </p:sp>
      <p:sp>
        <p:nvSpPr>
          <p:cNvPr id="614" name="Google Shape;614;p31"/>
          <p:cNvSpPr txBox="1"/>
          <p:nvPr>
            <p:ph idx="2" type="body"/>
          </p:nvPr>
        </p:nvSpPr>
        <p:spPr>
          <a:xfrm>
            <a:off x="7743425" y="1322474"/>
            <a:ext cx="39816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31F20"/>
              </a:buClr>
              <a:buSzPts val="2400"/>
              <a:buNone/>
            </a:pPr>
            <a:r>
              <a:rPr lang="en-IE">
                <a:solidFill>
                  <a:srgbClr val="231F20"/>
                </a:solidFill>
                <a:latin typeface="Arial"/>
                <a:ea typeface="Arial"/>
                <a:cs typeface="Arial"/>
                <a:sym typeface="Arial"/>
              </a:rPr>
              <a:t>Nesta tekee varhaisia investointeja aloitteleviin yrityshautomoihin Seedcampista Springboardiin, Euroopan mikroelektroniikan akatemiasta Design Londoniin. Kaikki alkoi vuonna 2011</a:t>
            </a:r>
            <a:r>
              <a:rPr b="0" i="0" lang="en-IE" u="sng">
                <a:solidFill>
                  <a:srgbClr val="E61F47"/>
                </a:solidFill>
                <a:latin typeface="Arial"/>
                <a:ea typeface="Arial"/>
                <a:cs typeface="Arial"/>
                <a:sym typeface="Arial"/>
                <a:hlinkClick r:id="rId3">
                  <a:extLst>
                    <a:ext uri="{A12FA001-AC4F-418D-AE19-62706E023703}">
                      <ahyp:hlinkClr val="tx"/>
                    </a:ext>
                  </a:extLst>
                </a:hlinkClick>
              </a:rPr>
              <a:t>The Startup Factories</a:t>
            </a:r>
            <a:r>
              <a:rPr b="0" i="0" lang="en-IE">
                <a:solidFill>
                  <a:srgbClr val="231F20"/>
                </a:solidFill>
                <a:latin typeface="Arial"/>
                <a:ea typeface="Arial"/>
                <a:cs typeface="Arial"/>
                <a:sym typeface="Arial"/>
              </a:rPr>
              <a:t>, </a:t>
            </a:r>
            <a:r>
              <a:rPr lang="en-IE">
                <a:solidFill>
                  <a:srgbClr val="231F20"/>
                </a:solidFill>
                <a:latin typeface="Arial"/>
                <a:ea typeface="Arial"/>
                <a:cs typeface="Arial"/>
                <a:sym typeface="Arial"/>
              </a:rPr>
              <a:t>joka kartoitti uusien teknologiayritysten tukevien kiihdytysohjelmien nousua Yhdysvalloissa ja Euroopassa. Nesta on luonut kaikkien aikojen ensimmäisen kuvauksen kiihdytysohjelmista.</a:t>
            </a:r>
            <a:endParaRPr/>
          </a:p>
          <a:p>
            <a:pPr indent="0" lvl="0" marL="0" rtl="0" algn="l">
              <a:lnSpc>
                <a:spcPct val="90000"/>
              </a:lnSpc>
              <a:spcBef>
                <a:spcPts val="1000"/>
              </a:spcBef>
              <a:spcAft>
                <a:spcPts val="0"/>
              </a:spcAft>
              <a:buClr>
                <a:schemeClr val="dk1"/>
              </a:buClr>
              <a:buSzPts val="2400"/>
              <a:buNone/>
            </a:pPr>
            <a:r>
              <a:t/>
            </a:r>
            <a:endParaRPr/>
          </a:p>
        </p:txBody>
      </p:sp>
      <p:pic>
        <p:nvPicPr>
          <p:cNvPr id="615" name="Google Shape;615;p31">
            <a:hlinkClick r:id="rId4"/>
          </p:cNvPr>
          <p:cNvPicPr preferRelativeResize="0"/>
          <p:nvPr/>
        </p:nvPicPr>
        <p:blipFill rotWithShape="1">
          <a:blip r:embed="rId5">
            <a:alphaModFix/>
          </a:blip>
          <a:srcRect b="0" l="0" r="0" t="0"/>
          <a:stretch/>
        </p:blipFill>
        <p:spPr>
          <a:xfrm>
            <a:off x="1372026" y="2236394"/>
            <a:ext cx="5138645" cy="2909086"/>
          </a:xfrm>
          <a:prstGeom prst="rect">
            <a:avLst/>
          </a:prstGeom>
          <a:noFill/>
          <a:ln>
            <a:noFill/>
          </a:ln>
        </p:spPr>
      </p:pic>
      <p:pic>
        <p:nvPicPr>
          <p:cNvPr descr="Nesta nurtures more innovations with Salesforce" id="616" name="Google Shape;616;p31"/>
          <p:cNvPicPr preferRelativeResize="0"/>
          <p:nvPr/>
        </p:nvPicPr>
        <p:blipFill rotWithShape="1">
          <a:blip r:embed="rId6">
            <a:alphaModFix/>
          </a:blip>
          <a:srcRect b="0" l="0" r="0" t="0"/>
          <a:stretch/>
        </p:blipFill>
        <p:spPr>
          <a:xfrm>
            <a:off x="1138922" y="171733"/>
            <a:ext cx="2238021" cy="141348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32"/>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1F47"/>
              </a:buClr>
              <a:buSzPts val="2400"/>
              <a:buNone/>
            </a:pPr>
            <a:r>
              <a:rPr b="0" i="0" lang="en-IE" sz="2400" u="sng">
                <a:solidFill>
                  <a:srgbClr val="E61F47"/>
                </a:solidFill>
                <a:latin typeface="Arial"/>
                <a:ea typeface="Arial"/>
                <a:cs typeface="Arial"/>
                <a:sym typeface="Arial"/>
                <a:hlinkClick r:id="rId3">
                  <a:extLst>
                    <a:ext uri="{A12FA001-AC4F-418D-AE19-62706E023703}">
                      <ahyp:hlinkClr val="tx"/>
                    </a:ext>
                  </a:extLst>
                </a:hlinkClick>
              </a:rPr>
              <a:t>Nesta </a:t>
            </a:r>
            <a:r>
              <a:rPr lang="en-IE">
                <a:solidFill>
                  <a:srgbClr val="231F20"/>
                </a:solidFill>
                <a:latin typeface="Arial"/>
                <a:ea typeface="Arial"/>
                <a:cs typeface="Arial"/>
                <a:sym typeface="Arial"/>
              </a:rPr>
              <a:t>on omistautunut ymmärtämään, miten kohdennetuilla hautomis- ja kiihdytysohjelmilla voidaan parantaa sosiaalisia projekteja. He ovat analysoineet sosiaalisten vaikutusten kiihdyttä- misohjelmien nousevaa kehitystä</a:t>
            </a:r>
            <a:r>
              <a:rPr b="0" i="0" lang="en-IE" sz="2400">
                <a:solidFill>
                  <a:srgbClr val="231F20"/>
                </a:solidFill>
                <a:latin typeface="Arial"/>
                <a:ea typeface="Arial"/>
                <a:cs typeface="Arial"/>
                <a:sym typeface="Arial"/>
              </a:rPr>
              <a:t> </a:t>
            </a:r>
            <a:r>
              <a:rPr b="0" i="0" lang="en-IE" sz="2400" u="sng">
                <a:solidFill>
                  <a:srgbClr val="E61F47"/>
                </a:solidFill>
                <a:latin typeface="Arial"/>
                <a:ea typeface="Arial"/>
                <a:cs typeface="Arial"/>
                <a:sym typeface="Arial"/>
                <a:hlinkClick r:id="rId4">
                  <a:extLst>
                    <a:ext uri="{A12FA001-AC4F-418D-AE19-62706E023703}">
                      <ahyp:hlinkClr val="tx"/>
                    </a:ext>
                  </a:extLst>
                </a:hlinkClick>
              </a:rPr>
              <a:t>Good Incubation</a:t>
            </a:r>
            <a:r>
              <a:rPr b="0" i="0" lang="en-IE" sz="2400">
                <a:solidFill>
                  <a:srgbClr val="231F20"/>
                </a:solidFill>
                <a:latin typeface="Arial"/>
                <a:ea typeface="Arial"/>
                <a:cs typeface="Arial"/>
                <a:sym typeface="Arial"/>
              </a:rPr>
              <a:t> </a:t>
            </a:r>
            <a:endParaRPr b="0" i="0" sz="2400" u="sng">
              <a:solidFill>
                <a:srgbClr val="E61F47"/>
              </a:solidFill>
              <a:latin typeface="Arial"/>
              <a:ea typeface="Arial"/>
              <a:cs typeface="Arial"/>
              <a:sym typeface="Arial"/>
              <a:hlinkClick r:id="rId5">
                <a:extLst>
                  <a:ext uri="{A12FA001-AC4F-418D-AE19-62706E023703}">
                    <ahyp:hlinkClr val="tx"/>
                  </a:ext>
                </a:extLst>
              </a:hlinkClick>
            </a:endParaRPr>
          </a:p>
          <a:p>
            <a:pPr indent="0" lvl="0" marL="0" rtl="0" algn="l">
              <a:lnSpc>
                <a:spcPct val="90000"/>
              </a:lnSpc>
              <a:spcBef>
                <a:spcPts val="1000"/>
              </a:spcBef>
              <a:spcAft>
                <a:spcPts val="0"/>
              </a:spcAft>
              <a:buClr>
                <a:srgbClr val="E61F47"/>
              </a:buClr>
              <a:buSzPts val="2400"/>
              <a:buNone/>
            </a:pPr>
            <a:r>
              <a:rPr b="0" i="0" lang="en-IE" sz="2400" u="sng">
                <a:solidFill>
                  <a:srgbClr val="E61F47"/>
                </a:solidFill>
                <a:latin typeface="Arial"/>
                <a:ea typeface="Arial"/>
                <a:cs typeface="Arial"/>
                <a:sym typeface="Arial"/>
                <a:hlinkClick r:id="rId6">
                  <a:extLst>
                    <a:ext uri="{A12FA001-AC4F-418D-AE19-62706E023703}">
                      <ahyp:hlinkClr val="tx"/>
                    </a:ext>
                  </a:extLst>
                </a:hlinkClick>
              </a:rPr>
              <a:t>Startup Support Programmes: What’s The Difference</a:t>
            </a:r>
            <a:r>
              <a:rPr b="0" i="0" lang="en-IE" sz="2400">
                <a:solidFill>
                  <a:srgbClr val="231F20"/>
                </a:solidFill>
                <a:latin typeface="Arial"/>
                <a:ea typeface="Arial"/>
                <a:cs typeface="Arial"/>
                <a:sym typeface="Arial"/>
              </a:rPr>
              <a:t> (2015) </a:t>
            </a:r>
            <a:r>
              <a:rPr lang="en-IE">
                <a:solidFill>
                  <a:srgbClr val="231F20"/>
                </a:solidFill>
                <a:latin typeface="Arial"/>
                <a:ea typeface="Arial"/>
                <a:cs typeface="Arial"/>
                <a:sym typeface="Arial"/>
              </a:rPr>
              <a:t>selittää, kuinka kiihdytysohjelmat eroavat toisistaan sen mukaan, miten ne ansaitsevat rahaa ja milloin ne puuttuvat start-upin etenemiseen.</a:t>
            </a:r>
            <a:endParaRPr/>
          </a:p>
          <a:p>
            <a:pPr indent="0" lvl="0" marL="0" rtl="0" algn="l">
              <a:lnSpc>
                <a:spcPct val="90000"/>
              </a:lnSpc>
              <a:spcBef>
                <a:spcPts val="1000"/>
              </a:spcBef>
              <a:spcAft>
                <a:spcPts val="0"/>
              </a:spcAft>
              <a:buClr>
                <a:srgbClr val="E61F47"/>
              </a:buClr>
              <a:buSzPts val="2400"/>
              <a:buNone/>
            </a:pPr>
            <a:r>
              <a:rPr b="0" i="0" lang="en-IE" sz="2400" u="sng">
                <a:solidFill>
                  <a:srgbClr val="E61F47"/>
                </a:solidFill>
                <a:latin typeface="Arial"/>
                <a:ea typeface="Arial"/>
                <a:cs typeface="Arial"/>
                <a:sym typeface="Arial"/>
                <a:hlinkClick r:id="rId7">
                  <a:extLst>
                    <a:ext uri="{A12FA001-AC4F-418D-AE19-62706E023703}">
                      <ahyp:hlinkClr val="tx"/>
                    </a:ext>
                  </a:extLst>
                </a:hlinkClick>
              </a:rPr>
              <a:t>Business Incubators and Accelerators: the National Picture</a:t>
            </a:r>
            <a:r>
              <a:rPr b="0" i="0" lang="en-IE" sz="2400">
                <a:solidFill>
                  <a:srgbClr val="231F20"/>
                </a:solidFill>
                <a:latin typeface="Arial"/>
                <a:ea typeface="Arial"/>
                <a:cs typeface="Arial"/>
                <a:sym typeface="Arial"/>
              </a:rPr>
              <a:t> </a:t>
            </a:r>
            <a:r>
              <a:rPr lang="en-IE">
                <a:solidFill>
                  <a:srgbClr val="231F20"/>
                </a:solidFill>
                <a:latin typeface="Arial"/>
                <a:ea typeface="Arial"/>
                <a:cs typeface="Arial"/>
                <a:sym typeface="Arial"/>
              </a:rPr>
              <a:t>tunnistaa missä kiihdytysohjelmat sijaitsevat kaikkialla UK:ssa ja mihin aloihin ne keskittyvät.</a:t>
            </a:r>
            <a:endParaRPr/>
          </a:p>
          <a:p>
            <a:pPr indent="0" lvl="0" marL="0" rtl="0" algn="l">
              <a:lnSpc>
                <a:spcPct val="90000"/>
              </a:lnSpc>
              <a:spcBef>
                <a:spcPts val="1000"/>
              </a:spcBef>
              <a:spcAft>
                <a:spcPts val="0"/>
              </a:spcAft>
              <a:buClr>
                <a:srgbClr val="231F20"/>
              </a:buClr>
              <a:buSzPts val="2400"/>
              <a:buNone/>
            </a:pPr>
            <a:r>
              <a:rPr lang="en-IE">
                <a:solidFill>
                  <a:srgbClr val="231F20"/>
                </a:solidFill>
                <a:latin typeface="Arial"/>
                <a:ea typeface="Arial"/>
                <a:cs typeface="Arial"/>
                <a:sym typeface="Arial"/>
              </a:rPr>
              <a:t>Nesta on yksi monista</a:t>
            </a:r>
            <a:r>
              <a:rPr b="0" i="0" lang="en-IE" sz="2400">
                <a:solidFill>
                  <a:srgbClr val="231F20"/>
                </a:solidFill>
                <a:latin typeface="Arial"/>
                <a:ea typeface="Arial"/>
                <a:cs typeface="Arial"/>
                <a:sym typeface="Arial"/>
              </a:rPr>
              <a:t> </a:t>
            </a:r>
            <a:r>
              <a:rPr b="0" i="0" lang="en-IE" sz="2400" u="sng">
                <a:solidFill>
                  <a:srgbClr val="E61F47"/>
                </a:solidFill>
                <a:latin typeface="Arial"/>
                <a:ea typeface="Arial"/>
                <a:cs typeface="Arial"/>
                <a:sym typeface="Arial"/>
                <a:hlinkClick r:id="rId8">
                  <a:extLst>
                    <a:ext uri="{A12FA001-AC4F-418D-AE19-62706E023703}">
                      <ahyp:hlinkClr val="tx"/>
                    </a:ext>
                  </a:extLst>
                </a:hlinkClick>
              </a:rPr>
              <a:t>Accelerator Assembly</a:t>
            </a:r>
            <a:r>
              <a:rPr b="0" i="0" lang="en-IE" sz="2400">
                <a:solidFill>
                  <a:srgbClr val="231F20"/>
                </a:solidFill>
                <a:latin typeface="Arial"/>
                <a:ea typeface="Arial"/>
                <a:cs typeface="Arial"/>
                <a:sym typeface="Arial"/>
              </a:rPr>
              <a:t>, </a:t>
            </a:r>
            <a:r>
              <a:rPr lang="en-IE">
                <a:solidFill>
                  <a:srgbClr val="231F20"/>
                </a:solidFill>
                <a:latin typeface="Arial"/>
                <a:ea typeface="Arial"/>
                <a:cs typeface="Arial"/>
                <a:sym typeface="Arial"/>
              </a:rPr>
              <a:t>kiihdyttimien jäsenistä, joita on kaikkialla Euroopassa. Osa Euroopan komission Startup Europe -aloitteista, joka pyrkii mahdollistamaan tutkimuksen, jakamaan tietoja ja parantamaan ohjelmien läpinäkyvyyttä.</a:t>
            </a:r>
            <a:endParaRPr/>
          </a:p>
          <a:p>
            <a:pPr indent="0" lvl="0" marL="0" rtl="0" algn="l">
              <a:lnSpc>
                <a:spcPct val="90000"/>
              </a:lnSpc>
              <a:spcBef>
                <a:spcPts val="1000"/>
              </a:spcBef>
              <a:spcAft>
                <a:spcPts val="0"/>
              </a:spcAft>
              <a:buClr>
                <a:schemeClr val="dk1"/>
              </a:buClr>
              <a:buSzPts val="2400"/>
              <a:buNone/>
            </a:pPr>
            <a:r>
              <a:t/>
            </a:r>
            <a:endParaRPr/>
          </a:p>
        </p:txBody>
      </p:sp>
      <p:sp>
        <p:nvSpPr>
          <p:cNvPr id="622" name="Google Shape;622;p32"/>
          <p:cNvSpPr txBox="1"/>
          <p:nvPr>
            <p:ph idx="2" type="body"/>
          </p:nvPr>
        </p:nvSpPr>
        <p:spPr>
          <a:xfrm>
            <a:off x="375786" y="1651482"/>
            <a:ext cx="2852539" cy="5206518"/>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n-IE" u="sng">
                <a:solidFill>
                  <a:schemeClr val="dk1"/>
                </a:solidFill>
                <a:hlinkClick r:id="rId9">
                  <a:extLst>
                    <a:ext uri="{A12FA001-AC4F-418D-AE19-62706E023703}">
                      <ahyp:hlinkClr val="tx"/>
                    </a:ext>
                  </a:extLst>
                </a:hlinkClick>
              </a:rPr>
              <a:t>Nesta</a:t>
            </a:r>
            <a:endParaRPr>
              <a:solidFill>
                <a:schemeClr val="dk1"/>
              </a:solidFill>
            </a:endParaRPr>
          </a:p>
          <a:p>
            <a:pPr indent="0" lvl="0" marL="0" rtl="0" algn="l">
              <a:lnSpc>
                <a:spcPct val="90000"/>
              </a:lnSpc>
              <a:spcBef>
                <a:spcPts val="1000"/>
              </a:spcBef>
              <a:spcAft>
                <a:spcPts val="0"/>
              </a:spcAft>
              <a:buClr>
                <a:schemeClr val="dk1"/>
              </a:buClr>
              <a:buSzPct val="100000"/>
              <a:buNone/>
            </a:pPr>
            <a:r>
              <a:rPr lang="en-IE">
                <a:solidFill>
                  <a:schemeClr val="dk1"/>
                </a:solidFill>
              </a:rPr>
              <a:t>Omistettu innovatiivisten menetelmien ja kiihdytysoh- mien tarjoami- seen kaikkialla UK:ssa ja Euroopassa</a:t>
            </a:r>
            <a:endParaRPr/>
          </a:p>
        </p:txBody>
      </p:sp>
      <p:pic>
        <p:nvPicPr>
          <p:cNvPr descr="Nesta nurtures more innovations with Salesforce" id="623" name="Google Shape;623;p32"/>
          <p:cNvPicPr preferRelativeResize="0"/>
          <p:nvPr/>
        </p:nvPicPr>
        <p:blipFill rotWithShape="1">
          <a:blip r:embed="rId10">
            <a:alphaModFix/>
          </a:blip>
          <a:srcRect b="-5239" l="0" r="0" t="5240"/>
          <a:stretch/>
        </p:blipFill>
        <p:spPr>
          <a:xfrm>
            <a:off x="478019" y="237995"/>
            <a:ext cx="2238021" cy="141348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33"/>
          <p:cNvSpPr txBox="1"/>
          <p:nvPr>
            <p:ph idx="1" type="body"/>
          </p:nvPr>
        </p:nvSpPr>
        <p:spPr>
          <a:xfrm>
            <a:off x="3966826" y="108641"/>
            <a:ext cx="7826822" cy="566084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31F20"/>
              </a:buClr>
              <a:buSzPts val="2400"/>
              <a:buNone/>
            </a:pPr>
            <a:r>
              <a:rPr b="0" i="0" lang="en-IE" sz="2300" u="sng">
                <a:solidFill>
                  <a:srgbClr val="231F20"/>
                </a:solidFill>
                <a:hlinkClick r:id="rId3">
                  <a:extLst>
                    <a:ext uri="{A12FA001-AC4F-418D-AE19-62706E023703}">
                      <ahyp:hlinkClr val="tx"/>
                    </a:ext>
                  </a:extLst>
                </a:hlinkClick>
              </a:rPr>
              <a:t>Bethnal Green Ventures (BGV) </a:t>
            </a:r>
            <a:r>
              <a:rPr lang="en-IE" sz="2300">
                <a:solidFill>
                  <a:srgbClr val="3F3F3F"/>
                </a:solidFill>
                <a:uFill>
                  <a:noFill/>
                </a:uFill>
                <a:hlinkClick r:id="rId4">
                  <a:extLst>
                    <a:ext uri="{A12FA001-AC4F-418D-AE19-62706E023703}">
                      <ahyp:hlinkClr val="tx"/>
                    </a:ext>
                  </a:extLst>
                </a:hlinkClick>
              </a:rPr>
              <a:t>on kiihdytinohjelma, jonka tehtävänä on kehittää teknologiapohjaisia ratkaisuja maailman sosiaalisiin ongelmiin. Se kehittyi sosiaalisen innovaation leirillä - Nesta ja Young Foundation -säätiöiden rahoittamalla kilpailutapahtumalla, joka toi yhteen ohjelmistokehittäjät ja suunnittelijat ihmisiin, jotka ymmärsivät sosiaalisia ongelmia. Bethnal Green Ventures aloitti toimintansa vuonna 2011 ja oli yksi ensimmäisistä sosiaalisista kiihdyttimistä Euroopassa.</a:t>
            </a:r>
            <a:r>
              <a:rPr b="0" i="0" lang="en-IE" sz="2300" u="sng">
                <a:solidFill>
                  <a:srgbClr val="3F3F3F"/>
                </a:solidFill>
                <a:hlinkClick r:id="rId5">
                  <a:extLst>
                    <a:ext uri="{A12FA001-AC4F-418D-AE19-62706E023703}">
                      <ahyp:hlinkClr val="tx"/>
                    </a:ext>
                  </a:extLst>
                </a:hlinkClick>
              </a:rPr>
              <a:t>Full Interview</a:t>
            </a:r>
            <a:endParaRPr b="0" i="0" sz="2300">
              <a:solidFill>
                <a:srgbClr val="3F3F3F"/>
              </a:solidFill>
            </a:endParaRPr>
          </a:p>
          <a:p>
            <a:pPr indent="0" lvl="0" marL="0" rtl="0" algn="l">
              <a:lnSpc>
                <a:spcPct val="90000"/>
              </a:lnSpc>
              <a:spcBef>
                <a:spcPts val="0"/>
              </a:spcBef>
              <a:spcAft>
                <a:spcPts val="0"/>
              </a:spcAft>
              <a:buClr>
                <a:schemeClr val="dk1"/>
              </a:buClr>
              <a:buSzPts val="1000"/>
              <a:buNone/>
            </a:pPr>
            <a:r>
              <a:t/>
            </a:r>
            <a:endParaRPr b="0" i="0" sz="900">
              <a:solidFill>
                <a:srgbClr val="3F3F3F"/>
              </a:solidFill>
            </a:endParaRPr>
          </a:p>
          <a:p>
            <a:pPr indent="0" lvl="0" marL="0" rtl="0" algn="l">
              <a:lnSpc>
                <a:spcPct val="90000"/>
              </a:lnSpc>
              <a:spcBef>
                <a:spcPts val="0"/>
              </a:spcBef>
              <a:spcAft>
                <a:spcPts val="0"/>
              </a:spcAft>
              <a:buClr>
                <a:srgbClr val="ED2A59"/>
              </a:buClr>
              <a:buSzPts val="2200"/>
              <a:buNone/>
            </a:pPr>
            <a:r>
              <a:rPr b="1" i="1" lang="en-IE" sz="2100">
                <a:solidFill>
                  <a:srgbClr val="ED2A59"/>
                </a:solidFill>
              </a:rPr>
              <a:t>Miksi Bethnal Green Ventures keskittyy sosiaaliseen innovaatioon? Kuinka Bethnal Green Ventures on kehittynyt kolmen viime vuoden aikana? Kuinka tukea niin monipuolista aloittelijoiden joukkoa?</a:t>
            </a:r>
            <a:endParaRPr b="1" i="1" sz="2100">
              <a:solidFill>
                <a:srgbClr val="ED2A59"/>
              </a:solidFill>
            </a:endParaRPr>
          </a:p>
          <a:p>
            <a:pPr indent="0" lvl="0" marL="0" rtl="0" algn="l">
              <a:lnSpc>
                <a:spcPct val="90000"/>
              </a:lnSpc>
              <a:spcBef>
                <a:spcPts val="0"/>
              </a:spcBef>
              <a:spcAft>
                <a:spcPts val="0"/>
              </a:spcAft>
              <a:buClr>
                <a:srgbClr val="ED2A59"/>
              </a:buClr>
              <a:buSzPts val="2400"/>
              <a:buNone/>
            </a:pPr>
            <a:r>
              <a:rPr b="1" i="1" lang="en-IE" sz="2300">
                <a:solidFill>
                  <a:srgbClr val="ED2A59"/>
                </a:solidFill>
              </a:rPr>
              <a:t>Mistä BGV-startup-yrityksistä olet ylpein?</a:t>
            </a:r>
            <a:endParaRPr sz="2300"/>
          </a:p>
          <a:p>
            <a:pPr indent="-450850" lvl="0" marL="457200" rtl="0" algn="l">
              <a:lnSpc>
                <a:spcPct val="90000"/>
              </a:lnSpc>
              <a:spcBef>
                <a:spcPts val="0"/>
              </a:spcBef>
              <a:spcAft>
                <a:spcPts val="0"/>
              </a:spcAft>
              <a:buClr>
                <a:srgbClr val="E61F47"/>
              </a:buClr>
              <a:buSzPts val="2300"/>
              <a:buFont typeface="Calibri"/>
              <a:buAutoNum type="arabicPeriod"/>
            </a:pPr>
            <a:r>
              <a:rPr b="0" i="0" lang="en-IE" sz="2300" u="sng">
                <a:solidFill>
                  <a:srgbClr val="E61F47"/>
                </a:solidFill>
                <a:hlinkClick r:id="rId6">
                  <a:extLst>
                    <a:ext uri="{A12FA001-AC4F-418D-AE19-62706E023703}">
                      <ahyp:hlinkClr val="tx"/>
                    </a:ext>
                  </a:extLst>
                </a:hlinkClick>
              </a:rPr>
              <a:t>Good Gym</a:t>
            </a:r>
            <a:r>
              <a:rPr b="0" i="0" lang="en-IE" sz="2300">
                <a:solidFill>
                  <a:srgbClr val="231F20"/>
                </a:solidFill>
              </a:rPr>
              <a:t> </a:t>
            </a:r>
            <a:r>
              <a:rPr lang="en-IE" sz="2300">
                <a:solidFill>
                  <a:srgbClr val="231F20"/>
                </a:solidFill>
              </a:rPr>
              <a:t>auttaa ihmisiä pysymään kunnossa "suorittamalla" tehtäviä yhteisölle ja on onnistunut siinä todella hyvin.</a:t>
            </a:r>
            <a:endParaRPr sz="2300">
              <a:solidFill>
                <a:srgbClr val="FF0000"/>
              </a:solidFill>
            </a:endParaRPr>
          </a:p>
          <a:p>
            <a:pPr indent="-450850" lvl="0" marL="457200" rtl="0" algn="l">
              <a:lnSpc>
                <a:spcPct val="90000"/>
              </a:lnSpc>
              <a:spcBef>
                <a:spcPts val="0"/>
              </a:spcBef>
              <a:spcAft>
                <a:spcPts val="0"/>
              </a:spcAft>
              <a:buClr>
                <a:srgbClr val="E61F47"/>
              </a:buClr>
              <a:buSzPts val="2300"/>
              <a:buFont typeface="Calibri"/>
              <a:buAutoNum type="arabicPeriod"/>
            </a:pPr>
            <a:r>
              <a:rPr b="0" i="0" lang="en-IE" sz="2300" u="sng">
                <a:solidFill>
                  <a:srgbClr val="E61F47"/>
                </a:solidFill>
                <a:hlinkClick r:id="rId7">
                  <a:extLst>
                    <a:ext uri="{A12FA001-AC4F-418D-AE19-62706E023703}">
                      <ahyp:hlinkClr val="tx"/>
                    </a:ext>
                  </a:extLst>
                </a:hlinkClick>
              </a:rPr>
              <a:t>Fair Phone</a:t>
            </a:r>
            <a:r>
              <a:rPr b="0" i="0" lang="en-IE" sz="2300">
                <a:solidFill>
                  <a:srgbClr val="231F20"/>
                </a:solidFill>
              </a:rPr>
              <a:t> </a:t>
            </a:r>
            <a:r>
              <a:rPr lang="en-IE" sz="2300">
                <a:solidFill>
                  <a:srgbClr val="231F20"/>
                </a:solidFill>
              </a:rPr>
              <a:t>on suurin taloudellinen menestys. Kaikki sanoivat, että älypuhelimen luominen eettisillä materiaaleilla oli mahdotonta.</a:t>
            </a:r>
            <a:endParaRPr sz="2300"/>
          </a:p>
          <a:p>
            <a:pPr indent="-450850" lvl="0" marL="457200" rtl="0" algn="l">
              <a:lnSpc>
                <a:spcPct val="90000"/>
              </a:lnSpc>
              <a:spcBef>
                <a:spcPts val="0"/>
              </a:spcBef>
              <a:spcAft>
                <a:spcPts val="0"/>
              </a:spcAft>
              <a:buClr>
                <a:srgbClr val="E61F47"/>
              </a:buClr>
              <a:buSzPts val="2300"/>
              <a:buFont typeface="Calibri"/>
              <a:buAutoNum type="arabicPeriod"/>
            </a:pPr>
            <a:r>
              <a:rPr b="0" i="0" lang="en-IE" sz="2300" u="sng">
                <a:solidFill>
                  <a:srgbClr val="E61F47"/>
                </a:solidFill>
                <a:hlinkClick r:id="rId8">
                  <a:extLst>
                    <a:ext uri="{A12FA001-AC4F-418D-AE19-62706E023703}">
                      <ahyp:hlinkClr val="tx"/>
                    </a:ext>
                  </a:extLst>
                </a:hlinkClick>
              </a:rPr>
              <a:t>DrDoctor</a:t>
            </a:r>
            <a:r>
              <a:rPr b="0" i="0" lang="en-IE" sz="2300">
                <a:solidFill>
                  <a:srgbClr val="231F20"/>
                </a:solidFill>
              </a:rPr>
              <a:t> </a:t>
            </a:r>
            <a:r>
              <a:rPr lang="en-IE" sz="2300">
                <a:solidFill>
                  <a:srgbClr val="231F20"/>
                </a:solidFill>
              </a:rPr>
              <a:t>on rakentanut älykkäitä tapaamisohjelmia sairaaloiden poliklinikoille.</a:t>
            </a:r>
            <a:endParaRPr sz="2300"/>
          </a:p>
        </p:txBody>
      </p:sp>
      <p:sp>
        <p:nvSpPr>
          <p:cNvPr id="629" name="Google Shape;629;p33"/>
          <p:cNvSpPr txBox="1"/>
          <p:nvPr>
            <p:ph idx="2" type="body"/>
          </p:nvPr>
        </p:nvSpPr>
        <p:spPr>
          <a:xfrm>
            <a:off x="398352" y="653500"/>
            <a:ext cx="2938615" cy="520651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t/>
            </a:r>
            <a:endParaRPr u="sng">
              <a:solidFill>
                <a:srgbClr val="3F3F3F"/>
              </a:solidFill>
              <a:hlinkClick r:id="rId9">
                <a:extLst>
                  <a:ext uri="{A12FA001-AC4F-418D-AE19-62706E023703}">
                    <ahyp:hlinkClr val="tx"/>
                  </a:ext>
                </a:extLst>
              </a:hlinkClick>
            </a:endParaRPr>
          </a:p>
          <a:p>
            <a:pPr indent="0" lvl="0" marL="0" rtl="0" algn="l">
              <a:lnSpc>
                <a:spcPct val="90000"/>
              </a:lnSpc>
              <a:spcBef>
                <a:spcPts val="1000"/>
              </a:spcBef>
              <a:spcAft>
                <a:spcPts val="0"/>
              </a:spcAft>
              <a:buClr>
                <a:schemeClr val="lt1"/>
              </a:buClr>
              <a:buSzPts val="3600"/>
              <a:buNone/>
            </a:pPr>
            <a:r>
              <a:t/>
            </a:r>
            <a:endParaRPr u="sng">
              <a:solidFill>
                <a:srgbClr val="3F3F3F"/>
              </a:solidFill>
              <a:hlinkClick r:id="rId10">
                <a:extLst>
                  <a:ext uri="{A12FA001-AC4F-418D-AE19-62706E023703}">
                    <ahyp:hlinkClr val="tx"/>
                  </a:ext>
                </a:extLst>
              </a:hlinkClick>
            </a:endParaRPr>
          </a:p>
          <a:p>
            <a:pPr indent="0" lvl="0" marL="0" rtl="0" algn="l">
              <a:lnSpc>
                <a:spcPct val="90000"/>
              </a:lnSpc>
              <a:spcBef>
                <a:spcPts val="1000"/>
              </a:spcBef>
              <a:spcAft>
                <a:spcPts val="0"/>
              </a:spcAft>
              <a:buClr>
                <a:schemeClr val="dk1"/>
              </a:buClr>
              <a:buSzPts val="3600"/>
              <a:buNone/>
            </a:pPr>
            <a:r>
              <a:rPr lang="en-IE" u="sng">
                <a:solidFill>
                  <a:schemeClr val="dk1"/>
                </a:solidFill>
                <a:hlinkClick r:id="rId11">
                  <a:extLst>
                    <a:ext uri="{A12FA001-AC4F-418D-AE19-62706E023703}">
                      <ahyp:hlinkClr val="tx"/>
                    </a:ext>
                  </a:extLst>
                </a:hlinkClick>
              </a:rPr>
              <a:t>Nesta </a:t>
            </a:r>
            <a:endParaRPr>
              <a:solidFill>
                <a:schemeClr val="dk1"/>
              </a:solidFill>
            </a:endParaRPr>
          </a:p>
          <a:p>
            <a:pPr indent="0" lvl="0" marL="0" rtl="0" algn="l">
              <a:lnSpc>
                <a:spcPct val="90000"/>
              </a:lnSpc>
              <a:spcBef>
                <a:spcPts val="1000"/>
              </a:spcBef>
              <a:spcAft>
                <a:spcPts val="0"/>
              </a:spcAft>
              <a:buClr>
                <a:schemeClr val="lt1"/>
              </a:buClr>
              <a:buSzPts val="1000"/>
              <a:buNone/>
            </a:pPr>
            <a:r>
              <a:t/>
            </a:r>
            <a:endParaRPr b="1" sz="1000">
              <a:solidFill>
                <a:schemeClr val="dk1"/>
              </a:solidFill>
            </a:endParaRPr>
          </a:p>
          <a:p>
            <a:pPr indent="0" lvl="0" marL="0" rtl="0" algn="l">
              <a:lnSpc>
                <a:spcPct val="90000"/>
              </a:lnSpc>
              <a:spcBef>
                <a:spcPts val="1000"/>
              </a:spcBef>
              <a:spcAft>
                <a:spcPts val="0"/>
              </a:spcAft>
              <a:buClr>
                <a:schemeClr val="dk1"/>
              </a:buClr>
              <a:buSzPts val="3600"/>
              <a:buNone/>
            </a:pPr>
            <a:r>
              <a:rPr b="1" lang="en-IE">
                <a:solidFill>
                  <a:schemeClr val="dk1"/>
                </a:solidFill>
              </a:rPr>
              <a:t>Bethnal Green </a:t>
            </a:r>
            <a:r>
              <a:rPr lang="en-IE">
                <a:solidFill>
                  <a:schemeClr val="dk1"/>
                </a:solidFill>
              </a:rPr>
              <a:t>Kiihdytinohjel-ma</a:t>
            </a:r>
            <a:endParaRPr/>
          </a:p>
          <a:p>
            <a:pPr indent="0" lvl="0" marL="0" rtl="0" algn="l">
              <a:lnSpc>
                <a:spcPct val="90000"/>
              </a:lnSpc>
              <a:spcBef>
                <a:spcPts val="1000"/>
              </a:spcBef>
              <a:spcAft>
                <a:spcPts val="0"/>
              </a:spcAft>
              <a:buClr>
                <a:schemeClr val="lt1"/>
              </a:buClr>
              <a:buSzPts val="1000"/>
              <a:buNone/>
            </a:pPr>
            <a:r>
              <a:t/>
            </a:r>
            <a:endParaRPr sz="1000">
              <a:solidFill>
                <a:schemeClr val="dk1"/>
              </a:solidFill>
            </a:endParaRPr>
          </a:p>
          <a:p>
            <a:pPr indent="0" lvl="0" marL="0" rtl="0" algn="l">
              <a:lnSpc>
                <a:spcPct val="90000"/>
              </a:lnSpc>
              <a:spcBef>
                <a:spcPts val="1000"/>
              </a:spcBef>
              <a:spcAft>
                <a:spcPts val="0"/>
              </a:spcAft>
              <a:buClr>
                <a:schemeClr val="dk1"/>
              </a:buClr>
              <a:buSzPts val="2800"/>
              <a:buNone/>
            </a:pPr>
            <a:r>
              <a:rPr lang="en-IE" sz="2800" u="sng">
                <a:solidFill>
                  <a:schemeClr val="dk1"/>
                </a:solidFill>
                <a:hlinkClick r:id="rId12">
                  <a:extLst>
                    <a:ext uri="{A12FA001-AC4F-418D-AE19-62706E023703}">
                      <ahyp:hlinkClr val="tx"/>
                    </a:ext>
                  </a:extLst>
                </a:hlinkClick>
              </a:rPr>
              <a:t>Full Interview</a:t>
            </a:r>
            <a:endParaRPr sz="2800">
              <a:solidFill>
                <a:schemeClr val="dk1"/>
              </a:solidFill>
            </a:endParaRPr>
          </a:p>
        </p:txBody>
      </p:sp>
      <p:pic>
        <p:nvPicPr>
          <p:cNvPr descr="Nesta nurtures more innovations with Salesforce" id="630" name="Google Shape;630;p33"/>
          <p:cNvPicPr preferRelativeResize="0"/>
          <p:nvPr/>
        </p:nvPicPr>
        <p:blipFill rotWithShape="1">
          <a:blip r:embed="rId13">
            <a:alphaModFix/>
          </a:blip>
          <a:srcRect b="0" l="0" r="0" t="0"/>
          <a:stretch/>
        </p:blipFill>
        <p:spPr>
          <a:xfrm>
            <a:off x="478019" y="237995"/>
            <a:ext cx="2238021" cy="141348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4"/>
          <p:cNvSpPr txBox="1"/>
          <p:nvPr>
            <p:ph idx="1" type="body"/>
          </p:nvPr>
        </p:nvSpPr>
        <p:spPr>
          <a:xfrm>
            <a:off x="3966826" y="284313"/>
            <a:ext cx="7826822" cy="566084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31F20"/>
              </a:buClr>
              <a:buSzPts val="2200"/>
              <a:buNone/>
            </a:pPr>
            <a:r>
              <a:rPr b="1" i="0" lang="en-IE" sz="2200">
                <a:solidFill>
                  <a:srgbClr val="231F20"/>
                </a:solidFill>
              </a:rPr>
              <a:t>Toolkits</a:t>
            </a:r>
            <a:endParaRPr/>
          </a:p>
          <a:p>
            <a:pPr indent="-342900" lvl="0" marL="342900" rtl="0" algn="l">
              <a:lnSpc>
                <a:spcPct val="90000"/>
              </a:lnSpc>
              <a:spcBef>
                <a:spcPts val="1000"/>
              </a:spcBef>
              <a:spcAft>
                <a:spcPts val="0"/>
              </a:spcAft>
              <a:buClr>
                <a:srgbClr val="E61F47"/>
              </a:buClr>
              <a:buSzPts val="2200"/>
              <a:buFont typeface="Arial"/>
              <a:buChar char="•"/>
            </a:pPr>
            <a:r>
              <a:rPr b="0" i="0" lang="en-IE" sz="2200" u="sng">
                <a:solidFill>
                  <a:srgbClr val="E61F47"/>
                </a:solidFill>
                <a:hlinkClick r:id="rId3">
                  <a:extLst>
                    <a:ext uri="{A12FA001-AC4F-418D-AE19-62706E023703}">
                      <ahyp:hlinkClr val="tx"/>
                    </a:ext>
                  </a:extLst>
                </a:hlinkClick>
              </a:rPr>
              <a:t>Startup Accelerator Programmes: A practice guide</a:t>
            </a:r>
            <a:r>
              <a:rPr b="0" i="0" lang="en-IE" sz="2200">
                <a:solidFill>
                  <a:srgbClr val="231F20"/>
                </a:solidFill>
              </a:rPr>
              <a:t> (2014)</a:t>
            </a:r>
            <a:endParaRPr/>
          </a:p>
          <a:p>
            <a:pPr indent="0" lvl="0" marL="0" rtl="0" algn="l">
              <a:lnSpc>
                <a:spcPct val="90000"/>
              </a:lnSpc>
              <a:spcBef>
                <a:spcPts val="1000"/>
              </a:spcBef>
              <a:spcAft>
                <a:spcPts val="0"/>
              </a:spcAft>
              <a:buClr>
                <a:schemeClr val="dk1"/>
              </a:buClr>
              <a:buSzPts val="1000"/>
              <a:buNone/>
            </a:pPr>
            <a:r>
              <a:t/>
            </a:r>
            <a:endParaRPr b="0" i="0" sz="1000">
              <a:solidFill>
                <a:srgbClr val="231F20"/>
              </a:solidFill>
            </a:endParaRPr>
          </a:p>
          <a:p>
            <a:pPr indent="0" lvl="0" marL="0" rtl="0" algn="l">
              <a:lnSpc>
                <a:spcPct val="90000"/>
              </a:lnSpc>
              <a:spcBef>
                <a:spcPts val="1000"/>
              </a:spcBef>
              <a:spcAft>
                <a:spcPts val="0"/>
              </a:spcAft>
              <a:buClr>
                <a:srgbClr val="231F20"/>
              </a:buClr>
              <a:buSzPts val="2200"/>
              <a:buNone/>
            </a:pPr>
            <a:r>
              <a:rPr b="1" i="0" lang="en-IE" sz="2200">
                <a:solidFill>
                  <a:srgbClr val="231F20"/>
                </a:solidFill>
              </a:rPr>
              <a:t>Reports</a:t>
            </a:r>
            <a:endParaRPr/>
          </a:p>
          <a:p>
            <a:pPr indent="-342900" lvl="0" marL="342900" rtl="0" algn="l">
              <a:lnSpc>
                <a:spcPct val="90000"/>
              </a:lnSpc>
              <a:spcBef>
                <a:spcPts val="1000"/>
              </a:spcBef>
              <a:spcAft>
                <a:spcPts val="0"/>
              </a:spcAft>
              <a:buClr>
                <a:srgbClr val="E61F47"/>
              </a:buClr>
              <a:buSzPts val="2200"/>
              <a:buFont typeface="Arial"/>
              <a:buChar char="•"/>
            </a:pPr>
            <a:r>
              <a:rPr b="0" i="0" lang="en-IE" sz="2200" u="sng">
                <a:solidFill>
                  <a:srgbClr val="E61F47"/>
                </a:solidFill>
                <a:hlinkClick r:id="rId4">
                  <a:extLst>
                    <a:ext uri="{A12FA001-AC4F-418D-AE19-62706E023703}">
                      <ahyp:hlinkClr val="tx"/>
                    </a:ext>
                  </a:extLst>
                </a:hlinkClick>
              </a:rPr>
              <a:t>A Look Inside Accelerators</a:t>
            </a:r>
            <a:r>
              <a:rPr b="0" i="0" lang="en-IE" sz="2200">
                <a:solidFill>
                  <a:srgbClr val="231F20"/>
                </a:solidFill>
              </a:rPr>
              <a:t> (2015)</a:t>
            </a:r>
            <a:endParaRPr/>
          </a:p>
          <a:p>
            <a:pPr indent="-342900" lvl="0" marL="342900" rtl="0" algn="l">
              <a:lnSpc>
                <a:spcPct val="90000"/>
              </a:lnSpc>
              <a:spcBef>
                <a:spcPts val="1000"/>
              </a:spcBef>
              <a:spcAft>
                <a:spcPts val="0"/>
              </a:spcAft>
              <a:buClr>
                <a:srgbClr val="E61F47"/>
              </a:buClr>
              <a:buSzPts val="2200"/>
              <a:buFont typeface="Arial"/>
              <a:buChar char="•"/>
            </a:pPr>
            <a:r>
              <a:rPr b="0" i="0" lang="en-IE" sz="2200" u="sng">
                <a:solidFill>
                  <a:srgbClr val="E61F47"/>
                </a:solidFill>
                <a:hlinkClick r:id="rId5">
                  <a:extLst>
                    <a:ext uri="{A12FA001-AC4F-418D-AE19-62706E023703}">
                      <ahyp:hlinkClr val="tx"/>
                    </a:ext>
                  </a:extLst>
                </a:hlinkClick>
              </a:rPr>
              <a:t>Business Incubators and Accelerators: the National Picture</a:t>
            </a:r>
            <a:r>
              <a:rPr b="0" i="0" lang="en-IE" sz="2200">
                <a:solidFill>
                  <a:srgbClr val="231F20"/>
                </a:solidFill>
              </a:rPr>
              <a:t> (2017)</a:t>
            </a:r>
            <a:endParaRPr/>
          </a:p>
          <a:p>
            <a:pPr indent="-342900" lvl="0" marL="342900" rtl="0" algn="l">
              <a:lnSpc>
                <a:spcPct val="90000"/>
              </a:lnSpc>
              <a:spcBef>
                <a:spcPts val="1000"/>
              </a:spcBef>
              <a:spcAft>
                <a:spcPts val="0"/>
              </a:spcAft>
              <a:buClr>
                <a:srgbClr val="E61F47"/>
              </a:buClr>
              <a:buSzPts val="2200"/>
              <a:buFont typeface="Arial"/>
              <a:buChar char="•"/>
            </a:pPr>
            <a:r>
              <a:rPr b="0" i="0" lang="en-IE" sz="2200" u="sng">
                <a:solidFill>
                  <a:srgbClr val="E61F47"/>
                </a:solidFill>
                <a:hlinkClick r:id="rId6">
                  <a:extLst>
                    <a:ext uri="{A12FA001-AC4F-418D-AE19-62706E023703}">
                      <ahyp:hlinkClr val="tx"/>
                    </a:ext>
                  </a:extLst>
                </a:hlinkClick>
              </a:rPr>
              <a:t>Good Incubation</a:t>
            </a:r>
            <a:r>
              <a:rPr b="0" i="0" lang="en-IE" sz="2200">
                <a:solidFill>
                  <a:srgbClr val="231F20"/>
                </a:solidFill>
              </a:rPr>
              <a:t> (2014)</a:t>
            </a:r>
            <a:endParaRPr/>
          </a:p>
          <a:p>
            <a:pPr indent="-342900" lvl="0" marL="342900" rtl="0" algn="l">
              <a:lnSpc>
                <a:spcPct val="90000"/>
              </a:lnSpc>
              <a:spcBef>
                <a:spcPts val="1000"/>
              </a:spcBef>
              <a:spcAft>
                <a:spcPts val="0"/>
              </a:spcAft>
              <a:buClr>
                <a:srgbClr val="E61F47"/>
              </a:buClr>
              <a:buSzPts val="2200"/>
              <a:buFont typeface="Arial"/>
              <a:buChar char="•"/>
            </a:pPr>
            <a:r>
              <a:rPr b="0" i="0" lang="en-IE" sz="2200" u="sng">
                <a:solidFill>
                  <a:srgbClr val="E61F47"/>
                </a:solidFill>
                <a:hlinkClick r:id="rId7">
                  <a:extLst>
                    <a:ext uri="{A12FA001-AC4F-418D-AE19-62706E023703}">
                      <ahyp:hlinkClr val="tx"/>
                    </a:ext>
                  </a:extLst>
                </a:hlinkClick>
              </a:rPr>
              <a:t>Incubation for Growth</a:t>
            </a:r>
            <a:r>
              <a:rPr b="0" i="0" lang="en-IE" sz="2200">
                <a:solidFill>
                  <a:srgbClr val="231F20"/>
                </a:solidFill>
              </a:rPr>
              <a:t> (2011)</a:t>
            </a:r>
            <a:endParaRPr/>
          </a:p>
          <a:p>
            <a:pPr indent="-342900" lvl="0" marL="342900" rtl="0" algn="l">
              <a:lnSpc>
                <a:spcPct val="90000"/>
              </a:lnSpc>
              <a:spcBef>
                <a:spcPts val="1000"/>
              </a:spcBef>
              <a:spcAft>
                <a:spcPts val="0"/>
              </a:spcAft>
              <a:buClr>
                <a:srgbClr val="E61F47"/>
              </a:buClr>
              <a:buSzPts val="2200"/>
              <a:buFont typeface="Arial"/>
              <a:buChar char="•"/>
            </a:pPr>
            <a:r>
              <a:rPr b="0" i="0" lang="en-IE" sz="2200" u="sng">
                <a:solidFill>
                  <a:srgbClr val="E61F47"/>
                </a:solidFill>
                <a:hlinkClick r:id="rId8">
                  <a:extLst>
                    <a:ext uri="{A12FA001-AC4F-418D-AE19-62706E023703}">
                      <ahyp:hlinkClr val="tx"/>
                    </a:ext>
                  </a:extLst>
                </a:hlinkClick>
              </a:rPr>
              <a:t>Startup Support Programmes: What’s the difference?</a:t>
            </a:r>
            <a:r>
              <a:rPr b="0" i="0" lang="en-IE" sz="2200">
                <a:solidFill>
                  <a:srgbClr val="231F20"/>
                </a:solidFill>
              </a:rPr>
              <a:t> (2015)</a:t>
            </a:r>
            <a:endParaRPr/>
          </a:p>
          <a:p>
            <a:pPr indent="-342900" lvl="0" marL="342900" rtl="0" algn="l">
              <a:lnSpc>
                <a:spcPct val="90000"/>
              </a:lnSpc>
              <a:spcBef>
                <a:spcPts val="1000"/>
              </a:spcBef>
              <a:spcAft>
                <a:spcPts val="0"/>
              </a:spcAft>
              <a:buClr>
                <a:srgbClr val="E61F47"/>
              </a:buClr>
              <a:buSzPts val="2200"/>
              <a:buFont typeface="Arial"/>
              <a:buChar char="•"/>
            </a:pPr>
            <a:r>
              <a:rPr b="0" i="0" lang="en-IE" sz="2200" u="sng">
                <a:solidFill>
                  <a:srgbClr val="E61F47"/>
                </a:solidFill>
                <a:hlinkClick r:id="rId9">
                  <a:extLst>
                    <a:ext uri="{A12FA001-AC4F-418D-AE19-62706E023703}">
                      <ahyp:hlinkClr val="tx"/>
                    </a:ext>
                  </a:extLst>
                </a:hlinkClick>
              </a:rPr>
              <a:t>The Startup Factories</a:t>
            </a:r>
            <a:r>
              <a:rPr b="0" i="0" lang="en-IE" sz="2200">
                <a:solidFill>
                  <a:srgbClr val="231F20"/>
                </a:solidFill>
              </a:rPr>
              <a:t> (2013)</a:t>
            </a:r>
            <a:endParaRPr/>
          </a:p>
          <a:p>
            <a:pPr indent="0" lvl="0" marL="0" rtl="0" algn="l">
              <a:lnSpc>
                <a:spcPct val="90000"/>
              </a:lnSpc>
              <a:spcBef>
                <a:spcPts val="1000"/>
              </a:spcBef>
              <a:spcAft>
                <a:spcPts val="0"/>
              </a:spcAft>
              <a:buClr>
                <a:schemeClr val="dk1"/>
              </a:buClr>
              <a:buSzPts val="1000"/>
              <a:buNone/>
            </a:pPr>
            <a:r>
              <a:t/>
            </a:r>
            <a:endParaRPr b="0" i="0" sz="1000">
              <a:solidFill>
                <a:srgbClr val="231F20"/>
              </a:solidFill>
            </a:endParaRPr>
          </a:p>
          <a:p>
            <a:pPr indent="0" lvl="0" marL="0" rtl="0" algn="l">
              <a:lnSpc>
                <a:spcPct val="90000"/>
              </a:lnSpc>
              <a:spcBef>
                <a:spcPts val="1000"/>
              </a:spcBef>
              <a:spcAft>
                <a:spcPts val="0"/>
              </a:spcAft>
              <a:buClr>
                <a:srgbClr val="231F20"/>
              </a:buClr>
              <a:buSzPts val="2200"/>
              <a:buNone/>
            </a:pPr>
            <a:r>
              <a:rPr b="1" i="0" lang="en-IE" sz="2200">
                <a:solidFill>
                  <a:srgbClr val="231F20"/>
                </a:solidFill>
              </a:rPr>
              <a:t>Blogs </a:t>
            </a:r>
            <a:r>
              <a:rPr b="0" i="0" lang="en-IE" sz="2200" u="sng">
                <a:solidFill>
                  <a:srgbClr val="E61F47"/>
                </a:solidFill>
                <a:hlinkClick r:id="rId10">
                  <a:extLst>
                    <a:ext uri="{A12FA001-AC4F-418D-AE19-62706E023703}">
                      <ahyp:hlinkClr val="tx"/>
                    </a:ext>
                  </a:extLst>
                </a:hlinkClick>
              </a:rPr>
              <a:t>Incubators and accelerators: An updated directory for the UK</a:t>
            </a:r>
            <a:r>
              <a:rPr b="0" i="0" lang="en-IE" sz="2200">
                <a:solidFill>
                  <a:srgbClr val="231F20"/>
                </a:solidFill>
              </a:rPr>
              <a:t> (2017)</a:t>
            </a:r>
            <a:endParaRPr/>
          </a:p>
          <a:p>
            <a:pPr indent="0" lvl="0" marL="0" rtl="0" algn="l">
              <a:lnSpc>
                <a:spcPct val="90000"/>
              </a:lnSpc>
              <a:spcBef>
                <a:spcPts val="1000"/>
              </a:spcBef>
              <a:spcAft>
                <a:spcPts val="0"/>
              </a:spcAft>
              <a:buClr>
                <a:schemeClr val="dk1"/>
              </a:buClr>
              <a:buSzPts val="1000"/>
              <a:buNone/>
            </a:pPr>
            <a:r>
              <a:t/>
            </a:r>
            <a:endParaRPr b="0" i="0" sz="1000">
              <a:solidFill>
                <a:srgbClr val="231F20"/>
              </a:solidFill>
            </a:endParaRPr>
          </a:p>
          <a:p>
            <a:pPr indent="0" lvl="0" marL="0" rtl="0" algn="l">
              <a:lnSpc>
                <a:spcPct val="90000"/>
              </a:lnSpc>
              <a:spcBef>
                <a:spcPts val="1000"/>
              </a:spcBef>
              <a:spcAft>
                <a:spcPts val="0"/>
              </a:spcAft>
              <a:buClr>
                <a:srgbClr val="231F20"/>
              </a:buClr>
              <a:buSzPts val="2200"/>
              <a:buNone/>
            </a:pPr>
            <a:r>
              <a:rPr b="1" i="0" lang="en-IE" sz="2200">
                <a:solidFill>
                  <a:srgbClr val="231F20"/>
                </a:solidFill>
              </a:rPr>
              <a:t>Projects and partners; </a:t>
            </a:r>
            <a:r>
              <a:rPr b="0" i="0" lang="en-IE" sz="2200" u="sng">
                <a:solidFill>
                  <a:srgbClr val="E61F47"/>
                </a:solidFill>
                <a:hlinkClick r:id="rId11">
                  <a:extLst>
                    <a:ext uri="{A12FA001-AC4F-418D-AE19-62706E023703}">
                      <ahyp:hlinkClr val="tx"/>
                    </a:ext>
                  </a:extLst>
                </a:hlinkClick>
              </a:rPr>
              <a:t>Digital Arts and Culture Accelerator</a:t>
            </a:r>
            <a:r>
              <a:rPr b="0" i="0" lang="en-IE" sz="2200" u="sng">
                <a:solidFill>
                  <a:srgbClr val="E61F47"/>
                </a:solidFill>
              </a:rPr>
              <a:t>, </a:t>
            </a:r>
            <a:r>
              <a:rPr b="0" i="0" lang="en-IE" sz="2200" u="sng">
                <a:solidFill>
                  <a:srgbClr val="E61F47"/>
                </a:solidFill>
                <a:hlinkClick r:id="rId12">
                  <a:extLst>
                    <a:ext uri="{A12FA001-AC4F-418D-AE19-62706E023703}">
                      <ahyp:hlinkClr val="tx"/>
                    </a:ext>
                  </a:extLst>
                </a:hlinkClick>
              </a:rPr>
              <a:t>Bethnal Green Ventures</a:t>
            </a:r>
            <a:r>
              <a:rPr b="0" i="0" lang="en-IE" sz="2200" u="sng">
                <a:solidFill>
                  <a:srgbClr val="E61F47"/>
                </a:solidFill>
              </a:rPr>
              <a:t>, </a:t>
            </a:r>
            <a:r>
              <a:rPr b="0" i="0" lang="en-IE" sz="2200" u="sng">
                <a:solidFill>
                  <a:srgbClr val="E61F47"/>
                </a:solidFill>
                <a:hlinkClick r:id="rId13">
                  <a:extLst>
                    <a:ext uri="{A12FA001-AC4F-418D-AE19-62706E023703}">
                      <ahyp:hlinkClr val="tx"/>
                    </a:ext>
                  </a:extLst>
                </a:hlinkClick>
              </a:rPr>
              <a:t>Accelerator Assembly</a:t>
            </a:r>
            <a:endParaRPr b="0" i="0" sz="2200">
              <a:solidFill>
                <a:srgbClr val="231F20"/>
              </a:solidFill>
            </a:endParaRPr>
          </a:p>
        </p:txBody>
      </p:sp>
      <p:sp>
        <p:nvSpPr>
          <p:cNvPr id="636" name="Google Shape;636;p34"/>
          <p:cNvSpPr txBox="1"/>
          <p:nvPr>
            <p:ph idx="2" type="body"/>
          </p:nvPr>
        </p:nvSpPr>
        <p:spPr>
          <a:xfrm>
            <a:off x="402818" y="1097120"/>
            <a:ext cx="2938615" cy="520651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t/>
            </a:r>
            <a:endParaRPr u="sng">
              <a:solidFill>
                <a:srgbClr val="3F3F3F"/>
              </a:solidFill>
              <a:hlinkClick r:id="rId14">
                <a:extLst>
                  <a:ext uri="{A12FA001-AC4F-418D-AE19-62706E023703}">
                    <ahyp:hlinkClr val="tx"/>
                  </a:ext>
                </a:extLst>
              </a:hlinkClick>
            </a:endParaRPr>
          </a:p>
          <a:p>
            <a:pPr indent="0" lvl="0" marL="0" rtl="0" algn="l">
              <a:lnSpc>
                <a:spcPct val="90000"/>
              </a:lnSpc>
              <a:spcBef>
                <a:spcPts val="1000"/>
              </a:spcBef>
              <a:spcAft>
                <a:spcPts val="0"/>
              </a:spcAft>
              <a:buClr>
                <a:schemeClr val="lt1"/>
              </a:buClr>
              <a:buSzPts val="3600"/>
              <a:buNone/>
            </a:pPr>
            <a:r>
              <a:t/>
            </a:r>
            <a:endParaRPr u="sng">
              <a:solidFill>
                <a:srgbClr val="3F3F3F"/>
              </a:solidFill>
              <a:hlinkClick r:id="rId15">
                <a:extLst>
                  <a:ext uri="{A12FA001-AC4F-418D-AE19-62706E023703}">
                    <ahyp:hlinkClr val="tx"/>
                  </a:ext>
                </a:extLst>
              </a:hlinkClick>
            </a:endParaRPr>
          </a:p>
          <a:p>
            <a:pPr indent="0" lvl="0" marL="0" rtl="0" algn="l">
              <a:lnSpc>
                <a:spcPct val="90000"/>
              </a:lnSpc>
              <a:spcBef>
                <a:spcPts val="1000"/>
              </a:spcBef>
              <a:spcAft>
                <a:spcPts val="0"/>
              </a:spcAft>
              <a:buClr>
                <a:schemeClr val="dk1"/>
              </a:buClr>
              <a:buSzPts val="3600"/>
              <a:buNone/>
            </a:pPr>
            <a:r>
              <a:rPr b="1" lang="en-IE" u="sng">
                <a:solidFill>
                  <a:schemeClr val="dk1"/>
                </a:solidFill>
                <a:hlinkClick r:id="rId16">
                  <a:extLst>
                    <a:ext uri="{A12FA001-AC4F-418D-AE19-62706E023703}">
                      <ahyp:hlinkClr val="tx"/>
                    </a:ext>
                  </a:extLst>
                </a:hlinkClick>
              </a:rPr>
              <a:t>Nesta</a:t>
            </a:r>
            <a:r>
              <a:rPr b="1" lang="en-IE" u="sng">
                <a:solidFill>
                  <a:srgbClr val="3F3F3F"/>
                </a:solidFill>
                <a:hlinkClick r:id="rId17">
                  <a:extLst>
                    <a:ext uri="{A12FA001-AC4F-418D-AE19-62706E023703}">
                      <ahyp:hlinkClr val="tx"/>
                    </a:ext>
                  </a:extLst>
                </a:hlinkClick>
              </a:rPr>
              <a:t> </a:t>
            </a:r>
            <a:endParaRPr b="1">
              <a:solidFill>
                <a:srgbClr val="3F3F3F"/>
              </a:solidFill>
            </a:endParaRPr>
          </a:p>
          <a:p>
            <a:pPr indent="0" lvl="0" marL="0" rtl="0" algn="l">
              <a:lnSpc>
                <a:spcPct val="90000"/>
              </a:lnSpc>
              <a:spcBef>
                <a:spcPts val="1000"/>
              </a:spcBef>
              <a:spcAft>
                <a:spcPts val="0"/>
              </a:spcAft>
              <a:buClr>
                <a:schemeClr val="lt1"/>
              </a:buClr>
              <a:buSzPts val="1000"/>
              <a:buNone/>
            </a:pPr>
            <a:r>
              <a:t/>
            </a:r>
            <a:endParaRPr b="1" sz="1000">
              <a:solidFill>
                <a:srgbClr val="3F3F3F"/>
              </a:solidFill>
            </a:endParaRPr>
          </a:p>
          <a:p>
            <a:pPr indent="0" lvl="0" marL="0" rtl="0" algn="l">
              <a:lnSpc>
                <a:spcPct val="90000"/>
              </a:lnSpc>
              <a:spcBef>
                <a:spcPts val="1000"/>
              </a:spcBef>
              <a:spcAft>
                <a:spcPts val="0"/>
              </a:spcAft>
              <a:buClr>
                <a:srgbClr val="231F20"/>
              </a:buClr>
              <a:buSzPts val="3600"/>
              <a:buNone/>
            </a:pPr>
            <a:r>
              <a:rPr b="1" lang="en-IE">
                <a:solidFill>
                  <a:srgbClr val="231F20"/>
                </a:solidFill>
              </a:rPr>
              <a:t>Muita resursseja ...</a:t>
            </a:r>
            <a:endParaRPr/>
          </a:p>
        </p:txBody>
      </p:sp>
      <p:pic>
        <p:nvPicPr>
          <p:cNvPr descr="Nesta nurtures more innovations with Salesforce" id="637" name="Google Shape;637;p34"/>
          <p:cNvPicPr preferRelativeResize="0"/>
          <p:nvPr/>
        </p:nvPicPr>
        <p:blipFill rotWithShape="1">
          <a:blip r:embed="rId18">
            <a:alphaModFix/>
          </a:blip>
          <a:srcRect b="0" l="0" r="0" t="0"/>
          <a:stretch/>
        </p:blipFill>
        <p:spPr>
          <a:xfrm>
            <a:off x="478019" y="237995"/>
            <a:ext cx="2238021" cy="141348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35"/>
          <p:cNvSpPr txBox="1"/>
          <p:nvPr>
            <p:ph idx="1" type="body"/>
          </p:nvPr>
        </p:nvSpPr>
        <p:spPr>
          <a:xfrm>
            <a:off x="1167897" y="281343"/>
            <a:ext cx="4852658"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None/>
            </a:pPr>
            <a:r>
              <a:rPr b="1" lang="en-IE" u="sng">
                <a:solidFill>
                  <a:schemeClr val="hlink"/>
                </a:solidFill>
                <a:hlinkClick r:id="rId3"/>
              </a:rPr>
              <a:t>6.  Conservation X Labs</a:t>
            </a:r>
            <a:endParaRPr b="1"/>
          </a:p>
          <a:p>
            <a:pPr indent="0" lvl="0" marL="0" rtl="0" algn="l">
              <a:lnSpc>
                <a:spcPct val="90000"/>
              </a:lnSpc>
              <a:spcBef>
                <a:spcPts val="1000"/>
              </a:spcBef>
              <a:spcAft>
                <a:spcPts val="0"/>
              </a:spcAft>
              <a:buClr>
                <a:srgbClr val="A6377D"/>
              </a:buClr>
              <a:buSzPts val="3600"/>
              <a:buNone/>
            </a:pPr>
            <a:r>
              <a:rPr i="1" lang="en-IE">
                <a:solidFill>
                  <a:srgbClr val="A6377D"/>
                </a:solidFill>
              </a:rPr>
              <a:t>Digitaalinen Makerspace</a:t>
            </a:r>
            <a:endParaRPr/>
          </a:p>
        </p:txBody>
      </p:sp>
      <p:sp>
        <p:nvSpPr>
          <p:cNvPr id="643" name="Google Shape;643;p35"/>
          <p:cNvSpPr txBox="1"/>
          <p:nvPr>
            <p:ph idx="2" type="body"/>
          </p:nvPr>
        </p:nvSpPr>
        <p:spPr>
          <a:xfrm>
            <a:off x="7369522" y="281343"/>
            <a:ext cx="4626320"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1" i="0" lang="en-IE" u="sng" strike="noStrike">
                <a:solidFill>
                  <a:srgbClr val="3F3F3F"/>
                </a:solidFill>
                <a:hlinkClick r:id="rId4">
                  <a:extLst>
                    <a:ext uri="{A12FA001-AC4F-418D-AE19-62706E023703}">
                      <ahyp:hlinkClr val="tx"/>
                    </a:ext>
                  </a:extLst>
                </a:hlinkClick>
              </a:rPr>
              <a:t>The Digital Makerspace </a:t>
            </a:r>
            <a:r>
              <a:rPr b="0" i="0" lang="en-IE">
                <a:solidFill>
                  <a:srgbClr val="3F3F3F"/>
                </a:solidFill>
              </a:rPr>
              <a:t>(DMS) </a:t>
            </a:r>
            <a:r>
              <a:rPr lang="en-IE">
                <a:solidFill>
                  <a:srgbClr val="3F3F3F"/>
                </a:solidFill>
              </a:rPr>
              <a:t>- on </a:t>
            </a:r>
            <a:r>
              <a:rPr b="1" lang="en-IE">
                <a:solidFill>
                  <a:srgbClr val="3F3F3F"/>
                </a:solidFill>
              </a:rPr>
              <a:t>Avoin online-projektiympäristö</a:t>
            </a:r>
            <a:r>
              <a:rPr lang="en-IE">
                <a:solidFill>
                  <a:srgbClr val="3F3F3F"/>
                </a:solidFill>
              </a:rPr>
              <a:t>, jossa yrittäjyys-, suojelu- ja teknologiayhteisöt tekevät yhdessä yhteistyötä löytääkseen ratkaisuja ihmisten aiheuttamaan sukupuuttoon.</a:t>
            </a:r>
            <a:endParaRPr/>
          </a:p>
          <a:p>
            <a:pPr indent="0" lvl="0" marL="0" rtl="0" algn="l">
              <a:lnSpc>
                <a:spcPct val="90000"/>
              </a:lnSpc>
              <a:spcBef>
                <a:spcPts val="1000"/>
              </a:spcBef>
              <a:spcAft>
                <a:spcPts val="0"/>
              </a:spcAft>
              <a:buClr>
                <a:srgbClr val="3F3F3F"/>
              </a:buClr>
              <a:buSzPts val="2400"/>
              <a:buNone/>
            </a:pPr>
            <a:r>
              <a:rPr b="0" i="0" lang="en-IE">
                <a:solidFill>
                  <a:srgbClr val="3F3F3F"/>
                </a:solidFill>
              </a:rPr>
              <a:t>The DMS </a:t>
            </a:r>
            <a:r>
              <a:rPr lang="en-IE">
                <a:solidFill>
                  <a:srgbClr val="3F3F3F"/>
                </a:solidFill>
              </a:rPr>
              <a:t>on yhteistyötila ja projektiputki, jossa voidaan luoda, testata ja kehittää ideoita suojelemissongelmien teknisiin ratkaisuihin. Uskomme, että avoin innovaatio, tieteenalojen välinen yhteistyö ja yhteisön sitoutuminen ovat avain maailmaa muuttavien ideoiden luomiseen ja että useiden henkilöiden ajatukset yhdessä työskennellen voivat parantaa niitä ja saavuttaa suuria asioita.</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644" name="Google Shape;644;p35"/>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645" name="Google Shape;645;p35">
            <a:hlinkClick r:id="rId5"/>
          </p:cNvPr>
          <p:cNvPicPr preferRelativeResize="0"/>
          <p:nvPr/>
        </p:nvPicPr>
        <p:blipFill rotWithShape="1">
          <a:blip r:embed="rId6">
            <a:alphaModFix/>
          </a:blip>
          <a:srcRect b="0" l="0" r="0" t="0"/>
          <a:stretch/>
        </p:blipFill>
        <p:spPr>
          <a:xfrm>
            <a:off x="1270861" y="2105024"/>
            <a:ext cx="5295986" cy="33432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36"/>
          <p:cNvSpPr txBox="1"/>
          <p:nvPr>
            <p:ph idx="1" type="body"/>
          </p:nvPr>
        </p:nvSpPr>
        <p:spPr>
          <a:xfrm>
            <a:off x="364425" y="2049118"/>
            <a:ext cx="2850658" cy="400746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0A67A"/>
              </a:buClr>
              <a:buSzPts val="2800"/>
              <a:buNone/>
            </a:pPr>
            <a:r>
              <a:rPr b="1" i="0" lang="en-IE" sz="2800">
                <a:solidFill>
                  <a:srgbClr val="40A67A"/>
                </a:solidFill>
              </a:rPr>
              <a:t>1</a:t>
            </a:r>
            <a:endParaRPr/>
          </a:p>
          <a:p>
            <a:pPr indent="0" lvl="0" marL="0" rtl="0" algn="ctr">
              <a:lnSpc>
                <a:spcPct val="90000"/>
              </a:lnSpc>
              <a:spcBef>
                <a:spcPts val="1000"/>
              </a:spcBef>
              <a:spcAft>
                <a:spcPts val="0"/>
              </a:spcAft>
              <a:buClr>
                <a:srgbClr val="40A67A"/>
              </a:buClr>
              <a:buSzPts val="2800"/>
              <a:buNone/>
            </a:pPr>
            <a:r>
              <a:rPr b="1" lang="en-IE" sz="2800">
                <a:solidFill>
                  <a:srgbClr val="40A67A"/>
                </a:solidFill>
              </a:rPr>
              <a:t>Vastaa haaste- eseen</a:t>
            </a:r>
            <a:endParaRPr b="1" sz="2800">
              <a:solidFill>
                <a:srgbClr val="40A67A"/>
              </a:solidFill>
            </a:endParaRPr>
          </a:p>
          <a:p>
            <a:pPr indent="0" lvl="0" marL="0" rtl="0" algn="ctr">
              <a:lnSpc>
                <a:spcPct val="90000"/>
              </a:lnSpc>
              <a:spcBef>
                <a:spcPts val="1000"/>
              </a:spcBef>
              <a:spcAft>
                <a:spcPts val="0"/>
              </a:spcAft>
              <a:buClr>
                <a:srgbClr val="40A67A"/>
              </a:buClr>
              <a:buSzPts val="2800"/>
              <a:buNone/>
            </a:pPr>
            <a:r>
              <a:rPr b="0" i="0" lang="en-IE">
                <a:solidFill>
                  <a:srgbClr val="0D071C"/>
                </a:solidFill>
              </a:rPr>
              <a:t> </a:t>
            </a:r>
            <a:r>
              <a:rPr b="0" i="0" lang="en-IE" u="sng" strike="noStrike">
                <a:solidFill>
                  <a:srgbClr val="4DB3A8"/>
                </a:solidFill>
                <a:hlinkClick r:id="rId3">
                  <a:extLst>
                    <a:ext uri="{A12FA001-AC4F-418D-AE19-62706E023703}">
                      <ahyp:hlinkClr val="tx"/>
                    </a:ext>
                  </a:extLst>
                </a:hlinkClick>
              </a:rPr>
              <a:t>Challenge Browser</a:t>
            </a:r>
            <a:r>
              <a:rPr b="0" i="0" lang="en-IE">
                <a:solidFill>
                  <a:srgbClr val="0D071C"/>
                </a:solidFill>
              </a:rPr>
              <a:t> - </a:t>
            </a:r>
            <a:r>
              <a:rPr lang="en-IE">
                <a:solidFill>
                  <a:srgbClr val="0D071C"/>
                </a:solidFill>
              </a:rPr>
              <a:t>luettelo planeetan pahimmista ongelmista sekä aktiiviset palkinnot ja haasteet.</a:t>
            </a:r>
            <a:endParaRPr/>
          </a:p>
        </p:txBody>
      </p:sp>
      <p:sp>
        <p:nvSpPr>
          <p:cNvPr id="651" name="Google Shape;651;p36"/>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fontScale="47500" lnSpcReduction="20000"/>
          </a:bodyPr>
          <a:lstStyle/>
          <a:p>
            <a:pPr indent="0" lvl="0" marL="0" rtl="0" algn="ctr">
              <a:lnSpc>
                <a:spcPct val="90000"/>
              </a:lnSpc>
              <a:spcBef>
                <a:spcPts val="0"/>
              </a:spcBef>
              <a:spcAft>
                <a:spcPts val="0"/>
              </a:spcAft>
              <a:buClr>
                <a:srgbClr val="262626"/>
              </a:buClr>
              <a:buSzPct val="63112"/>
              <a:buNone/>
            </a:pPr>
            <a:r>
              <a:rPr i="1" lang="en-IE" sz="5704">
                <a:solidFill>
                  <a:srgbClr val="A6377D"/>
                </a:solidFill>
              </a:rPr>
              <a:t>Digitaalisessa Makerspacessa</a:t>
            </a:r>
            <a:r>
              <a:rPr b="1" i="0" lang="en-IE" sz="5704">
                <a:solidFill>
                  <a:srgbClr val="262626"/>
                </a:solidFill>
                <a:latin typeface="Proxima Nova"/>
                <a:ea typeface="Proxima Nova"/>
                <a:cs typeface="Proxima Nova"/>
                <a:sym typeface="Proxima Nova"/>
              </a:rPr>
              <a:t>, </a:t>
            </a:r>
            <a:r>
              <a:rPr b="1" lang="en-IE" sz="5704">
                <a:solidFill>
                  <a:srgbClr val="262626"/>
                </a:solidFill>
                <a:latin typeface="Proxima Nova"/>
                <a:ea typeface="Proxima Nova"/>
                <a:cs typeface="Proxima Nova"/>
                <a:sym typeface="Proxima Nova"/>
              </a:rPr>
              <a:t>VOIT</a:t>
            </a:r>
            <a:r>
              <a:rPr b="1" i="0" lang="en-IE" sz="5704">
                <a:solidFill>
                  <a:srgbClr val="262626"/>
                </a:solidFill>
                <a:latin typeface="Proxima Nova"/>
                <a:ea typeface="Proxima Nova"/>
                <a:cs typeface="Proxima Nova"/>
                <a:sym typeface="Proxima Nova"/>
              </a:rPr>
              <a:t>:</a:t>
            </a:r>
            <a:endParaRPr sz="5704"/>
          </a:p>
          <a:p>
            <a:pPr indent="0" lvl="0" marL="0" rtl="0" algn="ctr">
              <a:lnSpc>
                <a:spcPct val="90000"/>
              </a:lnSpc>
              <a:spcBef>
                <a:spcPts val="1000"/>
              </a:spcBef>
              <a:spcAft>
                <a:spcPts val="0"/>
              </a:spcAft>
              <a:buClr>
                <a:schemeClr val="lt1"/>
              </a:buClr>
              <a:buSzPct val="100000"/>
              <a:buNone/>
            </a:pPr>
            <a:r>
              <a:t/>
            </a:r>
            <a:endParaRPr b="1">
              <a:solidFill>
                <a:srgbClr val="262626"/>
              </a:solidFill>
            </a:endParaRPr>
          </a:p>
        </p:txBody>
      </p:sp>
      <p:sp>
        <p:nvSpPr>
          <p:cNvPr id="652" name="Google Shape;652;p36"/>
          <p:cNvSpPr txBox="1"/>
          <p:nvPr/>
        </p:nvSpPr>
        <p:spPr>
          <a:xfrm>
            <a:off x="3147181" y="2094073"/>
            <a:ext cx="2751640" cy="400746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ED2A59"/>
              </a:buClr>
              <a:buSzPts val="2800"/>
              <a:buFont typeface="Arial"/>
              <a:buNone/>
            </a:pPr>
            <a:r>
              <a:rPr b="1" i="0" lang="en-IE" sz="2800">
                <a:solidFill>
                  <a:srgbClr val="ED2A59"/>
                </a:solidFill>
                <a:latin typeface="Calibri"/>
                <a:ea typeface="Calibri"/>
                <a:cs typeface="Calibri"/>
                <a:sym typeface="Calibri"/>
              </a:rPr>
              <a:t>2</a:t>
            </a:r>
            <a:endParaRPr/>
          </a:p>
          <a:p>
            <a:pPr indent="0" lvl="0" marL="0" marR="0" rtl="0" algn="ctr">
              <a:lnSpc>
                <a:spcPct val="90000"/>
              </a:lnSpc>
              <a:spcBef>
                <a:spcPts val="1000"/>
              </a:spcBef>
              <a:spcAft>
                <a:spcPts val="0"/>
              </a:spcAft>
              <a:buClr>
                <a:srgbClr val="ED2A59"/>
              </a:buClr>
              <a:buSzPts val="2800"/>
              <a:buFont typeface="Arial"/>
              <a:buNone/>
            </a:pPr>
            <a:r>
              <a:rPr b="1" lang="en-IE" sz="2800">
                <a:solidFill>
                  <a:srgbClr val="ED2A59"/>
                </a:solidFill>
                <a:latin typeface="Calibri"/>
                <a:ea typeface="Calibri"/>
                <a:cs typeface="Calibri"/>
                <a:sym typeface="Calibri"/>
              </a:rPr>
              <a:t>Liity projektiin </a:t>
            </a:r>
            <a:r>
              <a:rPr b="0" i="0" lang="en-IE" sz="2400" u="sng" strike="noStrike">
                <a:solidFill>
                  <a:srgbClr val="4DB3A8"/>
                </a:solidFill>
                <a:latin typeface="Calibri"/>
                <a:ea typeface="Calibri"/>
                <a:cs typeface="Calibri"/>
                <a:sym typeface="Calibri"/>
                <a:hlinkClick r:id="rId4">
                  <a:extLst>
                    <a:ext uri="{A12FA001-AC4F-418D-AE19-62706E023703}">
                      <ahyp:hlinkClr val="tx"/>
                    </a:ext>
                  </a:extLst>
                </a:hlinkClick>
              </a:rPr>
              <a:t>Project Browser</a:t>
            </a:r>
            <a:r>
              <a:rPr b="0" i="0" lang="en-IE" sz="2400">
                <a:solidFill>
                  <a:srgbClr val="0D071C"/>
                </a:solidFill>
                <a:latin typeface="Calibri"/>
                <a:ea typeface="Calibri"/>
                <a:cs typeface="Calibri"/>
                <a:sym typeface="Calibri"/>
              </a:rPr>
              <a:t> - </a:t>
            </a:r>
            <a:r>
              <a:rPr lang="en-IE" sz="2400">
                <a:solidFill>
                  <a:srgbClr val="0D071C"/>
                </a:solidFill>
                <a:latin typeface="Calibri"/>
                <a:ea typeface="Calibri"/>
                <a:cs typeface="Calibri"/>
                <a:sym typeface="Calibri"/>
              </a:rPr>
              <a:t>täydellinen luettelo yli 150:stä inspiroivasta projektista, jotka Digital Makerspace -yhteisö rakentaa.</a:t>
            </a:r>
            <a:endParaRPr sz="2400">
              <a:solidFill>
                <a:schemeClr val="dk1"/>
              </a:solidFill>
              <a:latin typeface="Calibri"/>
              <a:ea typeface="Calibri"/>
              <a:cs typeface="Calibri"/>
              <a:sym typeface="Calibri"/>
            </a:endParaRPr>
          </a:p>
        </p:txBody>
      </p:sp>
      <p:sp>
        <p:nvSpPr>
          <p:cNvPr id="653" name="Google Shape;653;p36"/>
          <p:cNvSpPr txBox="1"/>
          <p:nvPr/>
        </p:nvSpPr>
        <p:spPr>
          <a:xfrm>
            <a:off x="6175484" y="2049118"/>
            <a:ext cx="2552057" cy="400746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9FD8"/>
              </a:buClr>
              <a:buSzPts val="2800"/>
              <a:buFont typeface="Arial"/>
              <a:buNone/>
            </a:pPr>
            <a:r>
              <a:rPr b="1" i="0" lang="en-IE" sz="2800">
                <a:solidFill>
                  <a:srgbClr val="009FD8"/>
                </a:solidFill>
                <a:latin typeface="Calibri"/>
                <a:ea typeface="Calibri"/>
                <a:cs typeface="Calibri"/>
                <a:sym typeface="Calibri"/>
              </a:rPr>
              <a:t>3</a:t>
            </a:r>
            <a:endParaRPr/>
          </a:p>
          <a:p>
            <a:pPr indent="0" lvl="0" marL="0" marR="0" rtl="0" algn="ctr">
              <a:lnSpc>
                <a:spcPct val="90000"/>
              </a:lnSpc>
              <a:spcBef>
                <a:spcPts val="1000"/>
              </a:spcBef>
              <a:spcAft>
                <a:spcPts val="0"/>
              </a:spcAft>
              <a:buClr>
                <a:srgbClr val="009FD8"/>
              </a:buClr>
              <a:buSzPts val="2800"/>
              <a:buFont typeface="Arial"/>
              <a:buNone/>
            </a:pPr>
            <a:r>
              <a:rPr b="1" lang="en-IE" sz="2800">
                <a:solidFill>
                  <a:srgbClr val="009FD8"/>
                </a:solidFill>
                <a:latin typeface="Calibri"/>
                <a:ea typeface="Calibri"/>
                <a:cs typeface="Calibri"/>
                <a:sym typeface="Calibri"/>
              </a:rPr>
              <a:t>Lähetä uusi idea</a:t>
            </a:r>
            <a:r>
              <a:rPr b="0" i="0" lang="en-IE" sz="2400">
                <a:solidFill>
                  <a:srgbClr val="0D071C"/>
                </a:solidFill>
                <a:latin typeface="Calibri"/>
                <a:ea typeface="Calibri"/>
                <a:cs typeface="Calibri"/>
                <a:sym typeface="Calibri"/>
              </a:rPr>
              <a:t> </a:t>
            </a:r>
            <a:endParaRPr b="0" i="0" sz="2400">
              <a:solidFill>
                <a:srgbClr val="0D071C"/>
              </a:solidFill>
              <a:latin typeface="Calibri"/>
              <a:ea typeface="Calibri"/>
              <a:cs typeface="Calibri"/>
              <a:sym typeface="Calibri"/>
            </a:endParaRPr>
          </a:p>
          <a:p>
            <a:pPr indent="0" lvl="0" marL="0" marR="0" rtl="0" algn="ctr">
              <a:lnSpc>
                <a:spcPct val="90000"/>
              </a:lnSpc>
              <a:spcBef>
                <a:spcPts val="1000"/>
              </a:spcBef>
              <a:spcAft>
                <a:spcPts val="0"/>
              </a:spcAft>
              <a:buClr>
                <a:srgbClr val="009FD8"/>
              </a:buClr>
              <a:buSzPts val="2800"/>
              <a:buFont typeface="Arial"/>
              <a:buNone/>
            </a:pPr>
            <a:r>
              <a:rPr b="0" i="0" lang="en-IE" sz="2400">
                <a:solidFill>
                  <a:srgbClr val="0D071C"/>
                </a:solidFill>
                <a:latin typeface="Calibri"/>
                <a:ea typeface="Calibri"/>
                <a:cs typeface="Calibri"/>
                <a:sym typeface="Calibri"/>
              </a:rPr>
              <a:t>the </a:t>
            </a:r>
            <a:r>
              <a:rPr b="0" i="0" lang="en-IE" sz="2400" u="sng" strike="noStrike">
                <a:solidFill>
                  <a:srgbClr val="4DB3A8"/>
                </a:solidFill>
                <a:latin typeface="Calibri"/>
                <a:ea typeface="Calibri"/>
                <a:cs typeface="Calibri"/>
                <a:sym typeface="Calibri"/>
                <a:hlinkClick r:id="rId5">
                  <a:extLst>
                    <a:ext uri="{A12FA001-AC4F-418D-AE19-62706E023703}">
                      <ahyp:hlinkClr val="tx"/>
                    </a:ext>
                  </a:extLst>
                </a:hlinkClick>
              </a:rPr>
              <a:t>Ideas Bin</a:t>
            </a:r>
            <a:r>
              <a:rPr b="0" i="0" lang="en-IE" sz="2400">
                <a:solidFill>
                  <a:srgbClr val="0D071C"/>
                </a:solidFill>
                <a:latin typeface="Calibri"/>
                <a:ea typeface="Calibri"/>
                <a:cs typeface="Calibri"/>
                <a:sym typeface="Calibri"/>
              </a:rPr>
              <a:t> - </a:t>
            </a:r>
            <a:endParaRPr b="0" i="0" sz="2400">
              <a:solidFill>
                <a:srgbClr val="0D071C"/>
              </a:solidFill>
              <a:latin typeface="Calibri"/>
              <a:ea typeface="Calibri"/>
              <a:cs typeface="Calibri"/>
              <a:sym typeface="Calibri"/>
            </a:endParaRPr>
          </a:p>
          <a:p>
            <a:pPr indent="0" lvl="0" marL="0" marR="0" rtl="0" algn="ctr">
              <a:lnSpc>
                <a:spcPct val="90000"/>
              </a:lnSpc>
              <a:spcBef>
                <a:spcPts val="1000"/>
              </a:spcBef>
              <a:spcAft>
                <a:spcPts val="0"/>
              </a:spcAft>
              <a:buClr>
                <a:srgbClr val="009FD8"/>
              </a:buClr>
              <a:buSzPts val="2800"/>
              <a:buFont typeface="Arial"/>
              <a:buNone/>
            </a:pPr>
            <a:r>
              <a:rPr lang="en-IE" sz="2400">
                <a:solidFill>
                  <a:srgbClr val="0D071C"/>
                </a:solidFill>
                <a:latin typeface="Calibri"/>
                <a:ea typeface="Calibri"/>
                <a:cs typeface="Calibri"/>
                <a:sym typeface="Calibri"/>
              </a:rPr>
              <a:t>saada ajatuksia ja palautetta yhteisöltä hullusta ja mahdollisesti maailmaa mullistavasta ideastasi.</a:t>
            </a:r>
            <a:endParaRPr sz="2400">
              <a:solidFill>
                <a:schemeClr val="dk1"/>
              </a:solidFill>
              <a:latin typeface="Calibri"/>
              <a:ea typeface="Calibri"/>
              <a:cs typeface="Calibri"/>
              <a:sym typeface="Calibri"/>
            </a:endParaRPr>
          </a:p>
        </p:txBody>
      </p:sp>
      <p:sp>
        <p:nvSpPr>
          <p:cNvPr id="654" name="Google Shape;654;p36"/>
          <p:cNvSpPr txBox="1"/>
          <p:nvPr/>
        </p:nvSpPr>
        <p:spPr>
          <a:xfrm>
            <a:off x="8968966" y="2078099"/>
            <a:ext cx="2664737" cy="400746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6D3A93"/>
              </a:buClr>
              <a:buSzPts val="2800"/>
              <a:buFont typeface="Arial"/>
              <a:buNone/>
            </a:pPr>
            <a:r>
              <a:rPr b="1" i="0" lang="en-IE" sz="2800">
                <a:solidFill>
                  <a:srgbClr val="6D3A93"/>
                </a:solidFill>
                <a:latin typeface="Calibri"/>
                <a:ea typeface="Calibri"/>
                <a:cs typeface="Calibri"/>
                <a:sym typeface="Calibri"/>
              </a:rPr>
              <a:t>4</a:t>
            </a:r>
            <a:endParaRPr/>
          </a:p>
          <a:p>
            <a:pPr indent="0" lvl="0" marL="0" marR="0" rtl="0" algn="ctr">
              <a:lnSpc>
                <a:spcPct val="90000"/>
              </a:lnSpc>
              <a:spcBef>
                <a:spcPts val="1000"/>
              </a:spcBef>
              <a:spcAft>
                <a:spcPts val="0"/>
              </a:spcAft>
              <a:buClr>
                <a:srgbClr val="6D3A93"/>
              </a:buClr>
              <a:buSzPts val="2800"/>
              <a:buFont typeface="Arial"/>
              <a:buNone/>
            </a:pPr>
            <a:r>
              <a:rPr b="1" lang="en-IE" sz="2800">
                <a:solidFill>
                  <a:srgbClr val="6D3A93"/>
                </a:solidFill>
                <a:latin typeface="Calibri"/>
                <a:ea typeface="Calibri"/>
                <a:cs typeface="Calibri"/>
                <a:sym typeface="Calibri"/>
              </a:rPr>
              <a:t>Keskustele vakavasta ongelmasta</a:t>
            </a:r>
            <a:r>
              <a:rPr b="0" i="0" lang="en-IE" sz="2400">
                <a:solidFill>
                  <a:srgbClr val="0D071C"/>
                </a:solidFill>
                <a:latin typeface="Calibri"/>
                <a:ea typeface="Calibri"/>
                <a:cs typeface="Calibri"/>
                <a:sym typeface="Calibri"/>
              </a:rPr>
              <a:t> </a:t>
            </a:r>
            <a:endParaRPr b="0" i="0" sz="2400">
              <a:solidFill>
                <a:srgbClr val="0D071C"/>
              </a:solidFill>
              <a:latin typeface="Calibri"/>
              <a:ea typeface="Calibri"/>
              <a:cs typeface="Calibri"/>
              <a:sym typeface="Calibri"/>
            </a:endParaRPr>
          </a:p>
          <a:p>
            <a:pPr indent="0" lvl="0" marL="0" marR="0" rtl="0" algn="ctr">
              <a:lnSpc>
                <a:spcPct val="90000"/>
              </a:lnSpc>
              <a:spcBef>
                <a:spcPts val="1000"/>
              </a:spcBef>
              <a:spcAft>
                <a:spcPts val="0"/>
              </a:spcAft>
              <a:buClr>
                <a:srgbClr val="6D3A93"/>
              </a:buClr>
              <a:buSzPts val="2800"/>
              <a:buFont typeface="Arial"/>
              <a:buNone/>
            </a:pPr>
            <a:r>
              <a:rPr b="0" i="0" lang="en-IE" sz="2400" u="sng" strike="noStrike">
                <a:solidFill>
                  <a:srgbClr val="4DB3A8"/>
                </a:solidFill>
                <a:latin typeface="Calibri"/>
                <a:ea typeface="Calibri"/>
                <a:cs typeface="Calibri"/>
                <a:sym typeface="Calibri"/>
                <a:hlinkClick r:id="rId6">
                  <a:extLst>
                    <a:ext uri="{A12FA001-AC4F-418D-AE19-62706E023703}">
                      <ahyp:hlinkClr val="tx"/>
                    </a:ext>
                  </a:extLst>
                </a:hlinkClick>
              </a:rPr>
              <a:t>Problem Bank</a:t>
            </a:r>
            <a:r>
              <a:rPr b="0" i="0" lang="en-IE" sz="2400">
                <a:solidFill>
                  <a:srgbClr val="0D071C"/>
                </a:solidFill>
                <a:latin typeface="Calibri"/>
                <a:ea typeface="Calibri"/>
                <a:cs typeface="Calibri"/>
                <a:sym typeface="Calibri"/>
              </a:rPr>
              <a:t> - </a:t>
            </a:r>
            <a:r>
              <a:rPr lang="en-IE" sz="2400">
                <a:solidFill>
                  <a:srgbClr val="0D071C"/>
                </a:solidFill>
                <a:latin typeface="Calibri"/>
                <a:ea typeface="Calibri"/>
                <a:cs typeface="Calibri"/>
                <a:sym typeface="Calibri"/>
              </a:rPr>
              <a:t>tilassa puhutaan suojelun esteistä ja tuodaan esille, mitkä voimme ratkaista.</a:t>
            </a:r>
            <a:endParaRPr/>
          </a:p>
          <a:p>
            <a:pPr indent="0" lvl="0" marL="0" marR="0" rtl="0" algn="l">
              <a:lnSpc>
                <a:spcPct val="90000"/>
              </a:lnSpc>
              <a:spcBef>
                <a:spcPts val="1000"/>
              </a:spcBef>
              <a:spcAft>
                <a:spcPts val="0"/>
              </a:spcAft>
              <a:buClr>
                <a:schemeClr val="dk1"/>
              </a:buClr>
              <a:buSzPts val="2400"/>
              <a:buFont typeface="Arial"/>
              <a:buNone/>
            </a:pPr>
            <a:br>
              <a:rPr lang="en-IE"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37"/>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rgbClr val="262626"/>
              </a:buClr>
              <a:buSzPct val="63112"/>
              <a:buNone/>
            </a:pPr>
            <a:r>
              <a:rPr i="1" lang="en-IE" sz="5704">
                <a:solidFill>
                  <a:srgbClr val="A6377D"/>
                </a:solidFill>
              </a:rPr>
              <a:t>Digitaalisen Makerspacen</a:t>
            </a:r>
            <a:r>
              <a:rPr b="1" lang="en-IE" sz="5704">
                <a:solidFill>
                  <a:srgbClr val="262626"/>
                </a:solidFill>
                <a:latin typeface="Proxima Nova"/>
                <a:ea typeface="Proxima Nova"/>
                <a:cs typeface="Proxima Nova"/>
                <a:sym typeface="Proxima Nova"/>
              </a:rPr>
              <a:t>,</a:t>
            </a:r>
            <a:r>
              <a:rPr b="1" i="0" lang="en-IE">
                <a:solidFill>
                  <a:srgbClr val="262626"/>
                </a:solidFill>
                <a:latin typeface="Proxima Nova"/>
                <a:ea typeface="Proxima Nova"/>
                <a:cs typeface="Proxima Nova"/>
                <a:sym typeface="Proxima Nova"/>
              </a:rPr>
              <a:t> </a:t>
            </a:r>
            <a:r>
              <a:rPr b="1" lang="en-IE">
                <a:solidFill>
                  <a:srgbClr val="262626"/>
                </a:solidFill>
                <a:latin typeface="Proxima Nova"/>
                <a:ea typeface="Proxima Nova"/>
                <a:cs typeface="Proxima Nova"/>
                <a:sym typeface="Proxima Nova"/>
              </a:rPr>
              <a:t>mahdollisuudet</a:t>
            </a:r>
            <a:endParaRPr/>
          </a:p>
        </p:txBody>
      </p:sp>
      <p:sp>
        <p:nvSpPr>
          <p:cNvPr id="660" name="Google Shape;660;p37"/>
          <p:cNvSpPr txBox="1"/>
          <p:nvPr/>
        </p:nvSpPr>
        <p:spPr>
          <a:xfrm>
            <a:off x="339744" y="1903950"/>
            <a:ext cx="11309950" cy="456022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0A67A"/>
              </a:buClr>
              <a:buSzPts val="3600"/>
              <a:buFont typeface="Arial"/>
              <a:buNone/>
            </a:pPr>
            <a:r>
              <a:rPr b="1" lang="en-IE" sz="3600">
                <a:solidFill>
                  <a:srgbClr val="40A67A"/>
                </a:solidFill>
                <a:latin typeface="Calibri"/>
                <a:ea typeface="Calibri"/>
                <a:cs typeface="Calibri"/>
                <a:sym typeface="Calibri"/>
              </a:rPr>
              <a:t>Esimerkki projekti</a:t>
            </a:r>
            <a:endParaRPr/>
          </a:p>
          <a:p>
            <a:pPr indent="0" lvl="0" marL="0" marR="0" rtl="0" algn="ctr">
              <a:lnSpc>
                <a:spcPct val="90000"/>
              </a:lnSpc>
              <a:spcBef>
                <a:spcPts val="1000"/>
              </a:spcBef>
              <a:spcAft>
                <a:spcPts val="0"/>
              </a:spcAft>
              <a:buClr>
                <a:srgbClr val="40A67A"/>
              </a:buClr>
              <a:buSzPts val="2400"/>
              <a:buFont typeface="Arial"/>
              <a:buNone/>
            </a:pPr>
            <a:r>
              <a:rPr b="1" i="0" lang="en-IE" sz="2400">
                <a:solidFill>
                  <a:srgbClr val="40A67A"/>
                </a:solidFill>
                <a:latin typeface="Calibri"/>
                <a:ea typeface="Calibri"/>
                <a:cs typeface="Calibri"/>
                <a:sym typeface="Calibri"/>
              </a:rPr>
              <a:t>Zoohackathon: </a:t>
            </a:r>
            <a:r>
              <a:rPr b="1" lang="en-IE" sz="2400">
                <a:solidFill>
                  <a:srgbClr val="40A67A"/>
                </a:solidFill>
                <a:latin typeface="Calibri"/>
                <a:ea typeface="Calibri"/>
                <a:cs typeface="Calibri"/>
                <a:sym typeface="Calibri"/>
              </a:rPr>
              <a:t>Koodaus villieläinten kaupan lopettamiseksi</a:t>
            </a:r>
            <a:endParaRPr/>
          </a:p>
          <a:p>
            <a:pPr indent="0" lvl="0" marL="0" marR="0" rtl="0" algn="ctr">
              <a:lnSpc>
                <a:spcPct val="90000"/>
              </a:lnSpc>
              <a:spcBef>
                <a:spcPts val="1000"/>
              </a:spcBef>
              <a:spcAft>
                <a:spcPts val="0"/>
              </a:spcAft>
              <a:buClr>
                <a:srgbClr val="0D071C"/>
              </a:buClr>
              <a:buSzPts val="2400"/>
              <a:buFont typeface="Arial"/>
              <a:buNone/>
            </a:pPr>
            <a:r>
              <a:rPr lang="en-IE" sz="2400">
                <a:solidFill>
                  <a:srgbClr val="0D071C"/>
                </a:solidFill>
                <a:latin typeface="Calibri"/>
                <a:ea typeface="Calibri"/>
                <a:cs typeface="Calibri"/>
                <a:sym typeface="Calibri"/>
              </a:rPr>
              <a:t>Vuonna 2018 Zoohackathon järjesti vuotuisen maailmanlaajuisen hakkeroinnin, joka toi ohjelmistokehittäjät San Diegosta, Madridista, Ugandasta, Mumbaiista ja New Delhistä 48 tunnin ajaksi kehittämään innovatiivisia avoimen lähdekoodin ratkaisuja luonnoneläinkauppaan. Conservation X Labs teki yhteistyötä heidän kanssaan järjestääkseen tapahtuman Digital Makerspacessa.</a:t>
            </a:r>
            <a:endParaRPr b="0" i="0" sz="24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38"/>
          <p:cNvSpPr txBox="1"/>
          <p:nvPr>
            <p:ph idx="2" type="body"/>
          </p:nvPr>
        </p:nvSpPr>
        <p:spPr>
          <a:xfrm>
            <a:off x="7414788" y="451020"/>
            <a:ext cx="4599161"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i="0" lang="en-IE" u="sng">
                <a:solidFill>
                  <a:schemeClr val="hlink"/>
                </a:solidFill>
                <a:latin typeface="Khand"/>
                <a:ea typeface="Khand"/>
                <a:cs typeface="Khand"/>
                <a:sym typeface="Khand"/>
                <a:hlinkClick r:id="rId3"/>
              </a:rPr>
              <a:t>Collective Awareness Platforms for Sustainability &amp; Social Innovation (CAPSSI) </a:t>
            </a:r>
            <a:r>
              <a:rPr lang="en-IE">
                <a:solidFill>
                  <a:srgbClr val="262626"/>
                </a:solidFill>
                <a:latin typeface="Khand"/>
                <a:ea typeface="Khand"/>
                <a:cs typeface="Khand"/>
                <a:sym typeface="Khand"/>
              </a:rPr>
              <a:t>tarjoaa tieto- ja viestintä- tekniikkajärjestelmiä, jotka hyödyntävät syntyvää "verkkoefektiä" yhdistämällä avointa sosiaalista mediaa verkossa, hajautettua tiedon luomista ja todellisis- ta ympäristöistä peräisin olevaa dataa ("esineiden internet") tietoisuuden lisäämiseksi ongelmista ja mahdollisista ratkaisuista, jotka edellyttävät yhteisiä ponnisteluja ja mahdollistavat uudet verkkomuodot sosiaaliseen innovaatioon.</a:t>
            </a:r>
            <a:r>
              <a:rPr b="0" i="0" lang="en-IE">
                <a:solidFill>
                  <a:srgbClr val="262626"/>
                </a:solidFill>
                <a:latin typeface="Khand"/>
                <a:ea typeface="Khand"/>
                <a:cs typeface="Khand"/>
                <a:sym typeface="Khand"/>
              </a:rPr>
              <a:t> </a:t>
            </a:r>
            <a:r>
              <a:rPr lang="en-IE">
                <a:solidFill>
                  <a:srgbClr val="262626"/>
                </a:solidFill>
                <a:latin typeface="Calibri"/>
                <a:ea typeface="Calibri"/>
                <a:cs typeface="Calibri"/>
                <a:sym typeface="Calibri"/>
              </a:rPr>
              <a:t>The CAPS Community </a:t>
            </a:r>
            <a:r>
              <a:rPr lang="en-IE">
                <a:solidFill>
                  <a:srgbClr val="262626"/>
                </a:solidFill>
              </a:rPr>
              <a:t>on paikka jakaa kokemuksia, tietoa, ideoita ja hyvää mieltä, luoda yhdessä ideoita ja sisältöä, tavata CAPS: n toimijoita ja jakaa uutisia ja tapahtumia.</a:t>
            </a:r>
            <a:endParaRPr>
              <a:solidFill>
                <a:srgbClr val="262626"/>
              </a:solidFill>
              <a:latin typeface="Calibri"/>
              <a:ea typeface="Calibri"/>
              <a:cs typeface="Calibri"/>
              <a:sym typeface="Calibri"/>
            </a:endParaRPr>
          </a:p>
          <a:p>
            <a:pPr indent="0" lvl="0" marL="0" rtl="0" algn="l">
              <a:lnSpc>
                <a:spcPct val="90000"/>
              </a:lnSpc>
              <a:spcBef>
                <a:spcPts val="1000"/>
              </a:spcBef>
              <a:spcAft>
                <a:spcPts val="0"/>
              </a:spcAft>
              <a:buClr>
                <a:schemeClr val="lt1"/>
              </a:buClr>
              <a:buSzPts val="2400"/>
              <a:buNone/>
            </a:pPr>
            <a:r>
              <a:t/>
            </a:r>
            <a:endParaRPr/>
          </a:p>
        </p:txBody>
      </p:sp>
      <p:sp>
        <p:nvSpPr>
          <p:cNvPr id="666" name="Google Shape;666;p38"/>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667" name="Google Shape;667;p38"/>
          <p:cNvSpPr txBox="1"/>
          <p:nvPr/>
        </p:nvSpPr>
        <p:spPr>
          <a:xfrm>
            <a:off x="1270852" y="394075"/>
            <a:ext cx="6579600" cy="1353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600"/>
              <a:buFont typeface="Arial"/>
              <a:buNone/>
            </a:pPr>
            <a:r>
              <a:rPr b="1" lang="en-IE" sz="3600">
                <a:solidFill>
                  <a:schemeClr val="lt1"/>
                </a:solidFill>
                <a:latin typeface="Calibri"/>
                <a:ea typeface="Calibri"/>
                <a:cs typeface="Calibri"/>
                <a:sym typeface="Calibri"/>
              </a:rPr>
              <a:t>Verkot ja alustat</a:t>
            </a:r>
            <a:endParaRPr/>
          </a:p>
          <a:p>
            <a:pPr indent="0" lvl="0" marL="0" marR="0" rtl="0" algn="l">
              <a:lnSpc>
                <a:spcPct val="90000"/>
              </a:lnSpc>
              <a:spcBef>
                <a:spcPts val="1000"/>
              </a:spcBef>
              <a:spcAft>
                <a:spcPts val="0"/>
              </a:spcAft>
              <a:buClr>
                <a:schemeClr val="lt1"/>
              </a:buClr>
              <a:buSzPts val="2800"/>
              <a:buFont typeface="Arial"/>
              <a:buNone/>
            </a:pPr>
            <a:r>
              <a:rPr b="1" i="1" lang="en-IE" sz="2800">
                <a:solidFill>
                  <a:schemeClr val="lt1"/>
                </a:solidFill>
                <a:latin typeface="Calibri"/>
                <a:ea typeface="Calibri"/>
                <a:cs typeface="Calibri"/>
                <a:sym typeface="Calibri"/>
              </a:rPr>
              <a:t>digitaaliseen sosiaaliseen innovaatioon</a:t>
            </a:r>
            <a:endParaRPr/>
          </a:p>
        </p:txBody>
      </p:sp>
      <p:pic>
        <p:nvPicPr>
          <p:cNvPr id="668" name="Google Shape;668;p38">
            <a:hlinkClick r:id="rId4"/>
          </p:cNvPr>
          <p:cNvPicPr preferRelativeResize="0"/>
          <p:nvPr/>
        </p:nvPicPr>
        <p:blipFill rotWithShape="1">
          <a:blip r:embed="rId5">
            <a:alphaModFix/>
          </a:blip>
          <a:srcRect b="0" l="0" r="0" t="0"/>
          <a:stretch/>
        </p:blipFill>
        <p:spPr>
          <a:xfrm>
            <a:off x="1270861" y="2019300"/>
            <a:ext cx="5327019" cy="326508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39"/>
          <p:cNvSpPr txBox="1"/>
          <p:nvPr>
            <p:ph idx="1" type="body"/>
          </p:nvPr>
        </p:nvSpPr>
        <p:spPr>
          <a:xfrm>
            <a:off x="7699377" y="529325"/>
            <a:ext cx="3981452" cy="12003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3200"/>
              <a:buNone/>
            </a:pPr>
            <a:r>
              <a:rPr b="1" lang="en-IE" sz="3200">
                <a:solidFill>
                  <a:srgbClr val="ED2A59"/>
                </a:solidFill>
              </a:rPr>
              <a:t>Yhteistyöverkko tarjoaa mahdollisuuden työskennellä yhdessä, yhdistää resursseja,</a:t>
            </a:r>
            <a:r>
              <a:rPr lang="en-IE" sz="3200">
                <a:solidFill>
                  <a:srgbClr val="ED2A59"/>
                </a:solidFill>
                <a:latin typeface="Calibri"/>
                <a:ea typeface="Calibri"/>
                <a:cs typeface="Calibri"/>
                <a:sym typeface="Calibri"/>
              </a:rPr>
              <a:t> </a:t>
            </a:r>
            <a:r>
              <a:rPr lang="en-IE" sz="3200">
                <a:solidFill>
                  <a:srgbClr val="262626"/>
                </a:solidFill>
              </a:rPr>
              <a:t>vapaaehtoistyötä ja resurssien </a:t>
            </a:r>
            <a:r>
              <a:rPr lang="en-IE" sz="3200">
                <a:solidFill>
                  <a:srgbClr val="262626"/>
                </a:solidFill>
              </a:rPr>
              <a:t>hankintaa</a:t>
            </a:r>
            <a:r>
              <a:rPr lang="en-IE" sz="3200">
                <a:solidFill>
                  <a:srgbClr val="262626"/>
                </a:solidFill>
              </a:rPr>
              <a:t>.</a:t>
            </a:r>
            <a:endParaRPr sz="3200">
              <a:solidFill>
                <a:srgbClr val="262626"/>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3200"/>
              <a:buNone/>
            </a:pPr>
            <a:r>
              <a:t/>
            </a:r>
            <a:endParaRPr sz="3200"/>
          </a:p>
        </p:txBody>
      </p:sp>
      <p:sp>
        <p:nvSpPr>
          <p:cNvPr id="674" name="Google Shape;674;p39"/>
          <p:cNvSpPr txBox="1"/>
          <p:nvPr>
            <p:ph idx="2" type="body"/>
          </p:nvPr>
        </p:nvSpPr>
        <p:spPr>
          <a:xfrm>
            <a:off x="7739302" y="3871511"/>
            <a:ext cx="3981451"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lang="en-IE" u="sng">
                <a:solidFill>
                  <a:srgbClr val="ED2A59"/>
                </a:solidFill>
                <a:latin typeface="Calibri"/>
                <a:ea typeface="Calibri"/>
                <a:cs typeface="Calibri"/>
                <a:sym typeface="Calibri"/>
                <a:hlinkClick r:id="rId3">
                  <a:extLst>
                    <a:ext uri="{A12FA001-AC4F-418D-AE19-62706E023703}">
                      <ahyp:hlinkClr val="tx"/>
                    </a:ext>
                  </a:extLst>
                </a:hlinkClick>
              </a:rPr>
              <a:t>Upsocial</a:t>
            </a:r>
            <a:r>
              <a:rPr lang="en-IE">
                <a:solidFill>
                  <a:srgbClr val="262626"/>
                </a:solidFill>
                <a:latin typeface="Calibri"/>
                <a:ea typeface="Calibri"/>
                <a:cs typeface="Calibri"/>
                <a:sym typeface="Calibri"/>
              </a:rPr>
              <a:t> </a:t>
            </a:r>
            <a:r>
              <a:rPr lang="en-IE">
                <a:solidFill>
                  <a:srgbClr val="262626"/>
                </a:solidFill>
              </a:rPr>
              <a:t>sillä on globaaleja sosiaalisten innovaatioiden verkostoja, jotka ovat omistautuneet etsimään ja arvioimaan innovaatioita, joilla on paljon sosiaalisia vaikutuksia.</a:t>
            </a:r>
            <a:endParaRPr/>
          </a:p>
          <a:p>
            <a:pPr indent="0" lvl="0" marL="0" rtl="0" algn="l">
              <a:lnSpc>
                <a:spcPct val="90000"/>
              </a:lnSpc>
              <a:spcBef>
                <a:spcPts val="1000"/>
              </a:spcBef>
              <a:spcAft>
                <a:spcPts val="0"/>
              </a:spcAft>
              <a:buClr>
                <a:schemeClr val="dk1"/>
              </a:buClr>
              <a:buSzPts val="2400"/>
              <a:buNone/>
            </a:pPr>
            <a:r>
              <a:t/>
            </a:r>
            <a:endParaRPr/>
          </a:p>
        </p:txBody>
      </p:sp>
      <p:sp>
        <p:nvSpPr>
          <p:cNvPr id="675" name="Google Shape;675;p39"/>
          <p:cNvSpPr txBox="1"/>
          <p:nvPr/>
        </p:nvSpPr>
        <p:spPr>
          <a:xfrm>
            <a:off x="1270852" y="394075"/>
            <a:ext cx="6150000" cy="1353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262626"/>
              </a:buClr>
              <a:buSzPts val="3600"/>
              <a:buFont typeface="Arial"/>
              <a:buNone/>
            </a:pPr>
            <a:r>
              <a:rPr b="1" lang="en-IE" sz="3600">
                <a:solidFill>
                  <a:schemeClr val="dk1"/>
                </a:solidFill>
                <a:latin typeface="Calibri"/>
                <a:ea typeface="Calibri"/>
                <a:cs typeface="Calibri"/>
                <a:sym typeface="Calibri"/>
              </a:rPr>
              <a:t>Verkot ja alustat</a:t>
            </a:r>
            <a:r>
              <a:rPr b="1" lang="en-IE" sz="3600">
                <a:solidFill>
                  <a:schemeClr val="dk1"/>
                </a:solidFill>
                <a:latin typeface="Calibri"/>
                <a:ea typeface="Calibri"/>
                <a:cs typeface="Calibri"/>
                <a:sym typeface="Calibri"/>
              </a:rPr>
              <a:t> </a:t>
            </a:r>
            <a:endParaRPr>
              <a:solidFill>
                <a:schemeClr val="dk1"/>
              </a:solidFill>
            </a:endParaRPr>
          </a:p>
          <a:p>
            <a:pPr indent="0" lvl="0" marL="0" marR="0" rtl="0" algn="l">
              <a:lnSpc>
                <a:spcPct val="90000"/>
              </a:lnSpc>
              <a:spcBef>
                <a:spcPts val="1000"/>
              </a:spcBef>
              <a:spcAft>
                <a:spcPts val="0"/>
              </a:spcAft>
              <a:buClr>
                <a:srgbClr val="262626"/>
              </a:buClr>
              <a:buSzPts val="2800"/>
              <a:buFont typeface="Arial"/>
              <a:buNone/>
            </a:pPr>
            <a:r>
              <a:rPr b="1" i="1" lang="en-IE" sz="2800">
                <a:solidFill>
                  <a:srgbClr val="262626"/>
                </a:solidFill>
                <a:latin typeface="Calibri"/>
                <a:ea typeface="Calibri"/>
                <a:cs typeface="Calibri"/>
                <a:sym typeface="Calibri"/>
              </a:rPr>
              <a:t>digitaaliseen sosiaaliseen innovaatioon</a:t>
            </a:r>
            <a:endParaRPr/>
          </a:p>
        </p:txBody>
      </p:sp>
      <p:pic>
        <p:nvPicPr>
          <p:cNvPr id="676" name="Google Shape;676;p39">
            <a:hlinkClick r:id="rId4"/>
          </p:cNvPr>
          <p:cNvPicPr preferRelativeResize="0"/>
          <p:nvPr/>
        </p:nvPicPr>
        <p:blipFill rotWithShape="1">
          <a:blip r:embed="rId5">
            <a:alphaModFix/>
          </a:blip>
          <a:srcRect b="0" l="0" r="0" t="0"/>
          <a:stretch/>
        </p:blipFill>
        <p:spPr>
          <a:xfrm>
            <a:off x="1756917" y="2100403"/>
            <a:ext cx="4050461" cy="32621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
          <p:cNvSpPr txBox="1"/>
          <p:nvPr>
            <p:ph idx="2" type="body"/>
          </p:nvPr>
        </p:nvSpPr>
        <p:spPr>
          <a:xfrm>
            <a:off x="5033728" y="1539153"/>
            <a:ext cx="7158272" cy="259242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6D3A93"/>
              </a:buClr>
              <a:buSzPts val="2000"/>
              <a:buFont typeface="Arial"/>
              <a:buAutoNum type="arabicPeriod"/>
            </a:pPr>
            <a:r>
              <a:rPr b="1" lang="en-IE" sz="2000">
                <a:solidFill>
                  <a:srgbClr val="6D3A93"/>
                </a:solidFill>
                <a:latin typeface="Quattrocento Sans"/>
                <a:ea typeface="Quattrocento Sans"/>
                <a:cs typeface="Quattrocento Sans"/>
                <a:sym typeface="Quattrocento Sans"/>
              </a:rPr>
              <a:t>Toimi - hyödynnä digitaalisen sosiaalisen innovaation projektin tai yrityksen perustamiseen liittyviä vaiheita</a:t>
            </a:r>
            <a:endParaRPr b="1" sz="2000">
              <a:solidFill>
                <a:srgbClr val="6D3A93"/>
              </a:solidFill>
              <a:latin typeface="Arial"/>
              <a:ea typeface="Arial"/>
              <a:cs typeface="Arial"/>
              <a:sym typeface="Arial"/>
            </a:endParaRPr>
          </a:p>
          <a:p>
            <a:pPr indent="-342900" lvl="0" marL="342900" rtl="0" algn="l">
              <a:lnSpc>
                <a:spcPct val="90000"/>
              </a:lnSpc>
              <a:spcBef>
                <a:spcPts val="1000"/>
              </a:spcBef>
              <a:spcAft>
                <a:spcPts val="0"/>
              </a:spcAft>
              <a:buClr>
                <a:srgbClr val="ED2A59"/>
              </a:buClr>
              <a:buSzPts val="2250"/>
              <a:buFont typeface="Arial"/>
              <a:buAutoNum type="arabicPeriod"/>
            </a:pPr>
            <a:r>
              <a:rPr b="1" lang="en-IE" sz="2250">
                <a:solidFill>
                  <a:srgbClr val="ED2A59"/>
                </a:solidFill>
              </a:rPr>
              <a:t>Ymmärrä, että sinun ei tarvitse tehdä kaikkea yksin</a:t>
            </a:r>
            <a:r>
              <a:rPr b="1" lang="en-IE" sz="2250">
                <a:solidFill>
                  <a:srgbClr val="ED2A59"/>
                </a:solidFill>
                <a:latin typeface="Calibri"/>
                <a:ea typeface="Calibri"/>
                <a:cs typeface="Calibri"/>
                <a:sym typeface="Calibri"/>
              </a:rPr>
              <a:t> – </a:t>
            </a:r>
            <a:r>
              <a:rPr lang="en-IE" sz="2250">
                <a:solidFill>
                  <a:srgbClr val="3F3F3F"/>
                </a:solidFill>
              </a:rPr>
              <a:t>Euroopassa on useita erityyppisiä mahdollisuuksia sekä verkossa että offline-tilassa keskusteluun ja voittamaan digitaalisen sosiaalisen innovaation ideasi esteet. Tarjolla on asiantuntijoita, jotka voivat tukea sinua kohtuuhintaisella tavalla.</a:t>
            </a:r>
            <a:endParaRPr sz="2250">
              <a:solidFill>
                <a:srgbClr val="3F3F3F"/>
              </a:solidFill>
              <a:latin typeface="Calibri"/>
              <a:ea typeface="Calibri"/>
              <a:cs typeface="Calibri"/>
              <a:sym typeface="Calibri"/>
            </a:endParaRPr>
          </a:p>
          <a:p>
            <a:pPr indent="-342900" lvl="0" marL="342900" rtl="0" algn="l">
              <a:lnSpc>
                <a:spcPct val="90000"/>
              </a:lnSpc>
              <a:spcBef>
                <a:spcPts val="1000"/>
              </a:spcBef>
              <a:spcAft>
                <a:spcPts val="0"/>
              </a:spcAft>
              <a:buClr>
                <a:srgbClr val="40A67A"/>
              </a:buClr>
              <a:buSzPts val="2250"/>
              <a:buFont typeface="Arial"/>
              <a:buAutoNum type="arabicPeriod"/>
            </a:pPr>
            <a:r>
              <a:rPr b="1" lang="en-IE" sz="2250">
                <a:solidFill>
                  <a:srgbClr val="40A67A"/>
                </a:solidFill>
              </a:rPr>
              <a:t>Innostu,</a:t>
            </a:r>
            <a:r>
              <a:rPr b="1" lang="en-IE" sz="2250">
                <a:solidFill>
                  <a:srgbClr val="40A67A"/>
                </a:solidFill>
                <a:latin typeface="Calibri"/>
                <a:ea typeface="Calibri"/>
                <a:cs typeface="Calibri"/>
                <a:sym typeface="Calibri"/>
              </a:rPr>
              <a:t> </a:t>
            </a:r>
            <a:r>
              <a:rPr lang="en-IE" sz="2250">
                <a:solidFill>
                  <a:srgbClr val="3F3F3F"/>
                </a:solidFill>
              </a:rPr>
              <a:t>kun opit, kuinka muut inspiroivat nuoret rakensivat mullistavia aloitteita käyttäen hautomoita, kiihdyttimiä …</a:t>
            </a:r>
            <a:endParaRPr sz="2250">
              <a:solidFill>
                <a:srgbClr val="3F3F3F"/>
              </a:solidFill>
            </a:endParaRPr>
          </a:p>
          <a:p>
            <a:pPr indent="-342900" lvl="0" marL="342900" rtl="0" algn="l">
              <a:lnSpc>
                <a:spcPct val="90000"/>
              </a:lnSpc>
              <a:spcBef>
                <a:spcPts val="1000"/>
              </a:spcBef>
              <a:spcAft>
                <a:spcPts val="0"/>
              </a:spcAft>
              <a:buClr>
                <a:srgbClr val="E48E02"/>
              </a:buClr>
              <a:buSzPts val="2250"/>
              <a:buAutoNum type="arabicPeriod"/>
            </a:pPr>
            <a:r>
              <a:rPr b="1" lang="en-IE" sz="2250">
                <a:solidFill>
                  <a:srgbClr val="E48E02"/>
                </a:solidFill>
              </a:rPr>
              <a:t>Opi kehittämään ideaasi</a:t>
            </a:r>
            <a:r>
              <a:rPr b="1" lang="en-IE" sz="2250">
                <a:solidFill>
                  <a:srgbClr val="E48E02"/>
                </a:solidFill>
                <a:latin typeface="Calibri"/>
                <a:ea typeface="Calibri"/>
                <a:cs typeface="Calibri"/>
                <a:sym typeface="Calibri"/>
              </a:rPr>
              <a:t> </a:t>
            </a:r>
            <a:r>
              <a:rPr lang="en-IE" sz="2250">
                <a:solidFill>
                  <a:srgbClr val="3F3F3F"/>
                </a:solidFill>
              </a:rPr>
              <a:t>saamalla neuvoja, ajatuksia ja palautetta yhteistyöverkostoilta ja mahdollisesti luokkatovereiltasi. Kuinka herättää hullu ja mahdollisesti maailmaa mullistava ideasi elämään!</a:t>
            </a:r>
            <a:endParaRPr/>
          </a:p>
        </p:txBody>
      </p:sp>
      <p:sp>
        <p:nvSpPr>
          <p:cNvPr id="421" name="Google Shape;421;p4"/>
          <p:cNvSpPr txBox="1"/>
          <p:nvPr>
            <p:ph idx="4294967295" type="body"/>
          </p:nvPr>
        </p:nvSpPr>
        <p:spPr>
          <a:xfrm>
            <a:off x="4888838" y="0"/>
            <a:ext cx="7303162" cy="1269811"/>
          </a:xfrm>
          <a:prstGeom prst="rect">
            <a:avLst/>
          </a:prstGeom>
          <a:solidFill>
            <a:srgbClr val="56BE92"/>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n-IE" sz="3200">
                <a:solidFill>
                  <a:schemeClr val="lt1"/>
                </a:solidFill>
              </a:rPr>
              <a:t>Moduuli 4 </a:t>
            </a:r>
            <a:r>
              <a:rPr b="1" lang="en-IE" sz="3200">
                <a:solidFill>
                  <a:schemeClr val="lt1"/>
                </a:solidFill>
              </a:rPr>
              <a:t>Oppimistavoitteet</a:t>
            </a:r>
            <a:endParaRPr sz="3200">
              <a:solidFill>
                <a:schemeClr val="lt1"/>
              </a:solidFill>
            </a:endParaRPr>
          </a:p>
        </p:txBody>
      </p:sp>
      <p:pic>
        <p:nvPicPr>
          <p:cNvPr descr="A picture containing text, person&#10;&#10;Description automatically generated" id="422" name="Google Shape;422;p4"/>
          <p:cNvPicPr preferRelativeResize="0"/>
          <p:nvPr>
            <p:ph idx="3" type="pic"/>
          </p:nvPr>
        </p:nvPicPr>
        <p:blipFill rotWithShape="1">
          <a:blip r:embed="rId3">
            <a:alphaModFix/>
          </a:blip>
          <a:srcRect b="809" l="0" r="0" t="810"/>
          <a:stretch/>
        </p:blipFill>
        <p:spPr>
          <a:xfrm>
            <a:off x="980101" y="697700"/>
            <a:ext cx="3791041" cy="55944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40"/>
          <p:cNvSpPr txBox="1"/>
          <p:nvPr>
            <p:ph idx="1" type="body"/>
          </p:nvPr>
        </p:nvSpPr>
        <p:spPr>
          <a:xfrm>
            <a:off x="277255" y="3122641"/>
            <a:ext cx="5207700" cy="34254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i="1" lang="en-IE" sz="2300">
                <a:solidFill>
                  <a:srgbClr val="ED2A59"/>
                </a:solidFill>
                <a:latin typeface="Proxima Nova"/>
                <a:ea typeface="Proxima Nova"/>
                <a:cs typeface="Proxima Nova"/>
                <a:sym typeface="Proxima Nova"/>
              </a:rPr>
              <a:t>Stripe pyrkii antamaan kehittäjille tarvitsemansa työkalut turvallisimpien ja uudempien ostokokemusten luomiseen  </a:t>
            </a:r>
            <a:r>
              <a:rPr i="1" lang="en-IE" sz="2300">
                <a:solidFill>
                  <a:srgbClr val="222222"/>
                </a:solidFill>
                <a:latin typeface="Proxima Nova"/>
                <a:ea typeface="Proxima Nova"/>
                <a:cs typeface="Proxima Nova"/>
                <a:sym typeface="Proxima Nova"/>
              </a:rPr>
              <a:t>sa</a:t>
            </a:r>
            <a:r>
              <a:rPr i="1" lang="en-IE" sz="2300">
                <a:solidFill>
                  <a:srgbClr val="333333"/>
                </a:solidFill>
                <a:latin typeface="Proxima Nova"/>
                <a:ea typeface="Proxima Nova"/>
                <a:cs typeface="Proxima Nova"/>
                <a:sym typeface="Proxima Nova"/>
              </a:rPr>
              <a:t>noi </a:t>
            </a:r>
            <a:r>
              <a:rPr b="0" i="1" lang="en-IE" sz="2300">
                <a:solidFill>
                  <a:srgbClr val="333333"/>
                </a:solidFill>
                <a:latin typeface="Proxima Nova"/>
                <a:ea typeface="Proxima Nova"/>
                <a:cs typeface="Proxima Nova"/>
                <a:sym typeface="Proxima Nova"/>
              </a:rPr>
              <a:t>Patrick Collison, CEO and co-founder of Stripe. </a:t>
            </a:r>
            <a:r>
              <a:rPr b="1" i="1" lang="en-IE" sz="2300">
                <a:solidFill>
                  <a:srgbClr val="ED2A59"/>
                </a:solidFill>
                <a:latin typeface="Proxima Nova"/>
                <a:ea typeface="Proxima Nova"/>
                <a:cs typeface="Proxima Nova"/>
                <a:sym typeface="Proxima Nova"/>
              </a:rPr>
              <a:t>"Kumppanuutemme Visan kanssa nopeuttaa kykyämme laajentua markkinoille ympäri maailmaa ja antaa kehittäjille entistä paremman hallinnan päästä päähän kokemukseen. Olemme erittäin innoissamme potentiaalista.</a:t>
            </a:r>
            <a:endParaRPr sz="2300"/>
          </a:p>
          <a:p>
            <a:pPr indent="0" lvl="0" marL="0" rtl="0" algn="l">
              <a:lnSpc>
                <a:spcPct val="90000"/>
              </a:lnSpc>
              <a:spcBef>
                <a:spcPts val="1000"/>
              </a:spcBef>
              <a:spcAft>
                <a:spcPts val="0"/>
              </a:spcAft>
              <a:buClr>
                <a:schemeClr val="dk1"/>
              </a:buClr>
              <a:buSzPts val="2400"/>
              <a:buNone/>
            </a:pPr>
            <a:r>
              <a:t/>
            </a:r>
            <a:endParaRPr/>
          </a:p>
        </p:txBody>
      </p:sp>
      <p:sp>
        <p:nvSpPr>
          <p:cNvPr id="682" name="Google Shape;682;p40"/>
          <p:cNvSpPr txBox="1"/>
          <p:nvPr>
            <p:ph idx="3" type="body"/>
          </p:nvPr>
        </p:nvSpPr>
        <p:spPr>
          <a:xfrm>
            <a:off x="9974174" y="4378850"/>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683" name="Google Shape;683;p40"/>
          <p:cNvSpPr txBox="1"/>
          <p:nvPr>
            <p:ph idx="5" type="body"/>
          </p:nvPr>
        </p:nvSpPr>
        <p:spPr>
          <a:xfrm>
            <a:off x="4789350" y="1172875"/>
            <a:ext cx="2613300" cy="5157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lt1"/>
              </a:buClr>
              <a:buSzPct val="100000"/>
              <a:buNone/>
            </a:pPr>
            <a:r>
              <a:t/>
            </a:r>
            <a:endParaRPr/>
          </a:p>
        </p:txBody>
      </p:sp>
      <p:sp>
        <p:nvSpPr>
          <p:cNvPr id="684" name="Google Shape;684;p40"/>
          <p:cNvSpPr txBox="1"/>
          <p:nvPr/>
        </p:nvSpPr>
        <p:spPr>
          <a:xfrm>
            <a:off x="133300" y="248275"/>
            <a:ext cx="12131100" cy="697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400">
                <a:solidFill>
                  <a:srgbClr val="A6377D"/>
                </a:solidFill>
                <a:latin typeface="Corben"/>
                <a:ea typeface="Corben"/>
                <a:cs typeface="Corben"/>
                <a:sym typeface="Corben"/>
              </a:rPr>
              <a:t>ESIMERKKI</a:t>
            </a:r>
            <a:r>
              <a:rPr lang="en-IE" sz="3600">
                <a:solidFill>
                  <a:srgbClr val="A6377D"/>
                </a:solidFill>
                <a:latin typeface="Corben"/>
                <a:ea typeface="Corben"/>
                <a:cs typeface="Corben"/>
                <a:sym typeface="Corben"/>
              </a:rPr>
              <a:t> - </a:t>
            </a:r>
            <a:r>
              <a:rPr lang="en-IE" sz="3200">
                <a:solidFill>
                  <a:srgbClr val="A6377D"/>
                </a:solidFill>
                <a:latin typeface="Corben"/>
                <a:ea typeface="Corben"/>
                <a:cs typeface="Corben"/>
                <a:sym typeface="Corben"/>
              </a:rPr>
              <a:t>kiihdyttimen menestystarina</a:t>
            </a:r>
            <a:endParaRPr sz="1000"/>
          </a:p>
          <a:p>
            <a:pPr indent="0" lvl="0" marL="0" marR="0" rtl="0" algn="l">
              <a:lnSpc>
                <a:spcPct val="90000"/>
              </a:lnSpc>
              <a:spcBef>
                <a:spcPts val="0"/>
              </a:spcBef>
              <a:spcAft>
                <a:spcPts val="0"/>
              </a:spcAft>
              <a:buClr>
                <a:srgbClr val="A6377D"/>
              </a:buClr>
              <a:buSzPts val="2800"/>
              <a:buFont typeface="Arial"/>
              <a:buNone/>
            </a:pPr>
            <a:r>
              <a:rPr b="1" i="1" lang="en-IE" sz="2800">
                <a:solidFill>
                  <a:srgbClr val="A6377D"/>
                </a:solidFill>
                <a:latin typeface="Calibri"/>
                <a:ea typeface="Calibri"/>
                <a:cs typeface="Calibri"/>
                <a:sym typeface="Calibri"/>
              </a:rPr>
              <a:t>Patrick and John Collison, STRIPE</a:t>
            </a:r>
            <a:endParaRPr/>
          </a:p>
          <a:p>
            <a:pPr indent="0" lvl="0" marL="0" marR="0" rtl="0" algn="l">
              <a:lnSpc>
                <a:spcPct val="90000"/>
              </a:lnSpc>
              <a:spcBef>
                <a:spcPts val="0"/>
              </a:spcBef>
              <a:spcAft>
                <a:spcPts val="0"/>
              </a:spcAft>
              <a:buClr>
                <a:schemeClr val="dk1"/>
              </a:buClr>
              <a:buSzPts val="3600"/>
              <a:buFont typeface="Arial"/>
              <a:buNone/>
            </a:pPr>
            <a:r>
              <a:t/>
            </a:r>
            <a:endParaRPr sz="3600">
              <a:solidFill>
                <a:srgbClr val="A6377D"/>
              </a:solidFill>
              <a:latin typeface="Corben"/>
              <a:ea typeface="Corben"/>
              <a:cs typeface="Corben"/>
              <a:sym typeface="Corben"/>
            </a:endParaRPr>
          </a:p>
        </p:txBody>
      </p:sp>
      <p:pic>
        <p:nvPicPr>
          <p:cNvPr descr="Patrick and John Collison | Fortune" id="685" name="Google Shape;685;p40"/>
          <p:cNvPicPr preferRelativeResize="0"/>
          <p:nvPr/>
        </p:nvPicPr>
        <p:blipFill rotWithShape="1">
          <a:blip r:embed="rId3">
            <a:alphaModFix/>
          </a:blip>
          <a:srcRect b="0" l="0" r="0" t="0"/>
          <a:stretch/>
        </p:blipFill>
        <p:spPr>
          <a:xfrm>
            <a:off x="918536" y="1172878"/>
            <a:ext cx="3548951" cy="2049114"/>
          </a:xfrm>
          <a:prstGeom prst="teardrop">
            <a:avLst>
              <a:gd fmla="val 100000" name="adj"/>
            </a:avLst>
          </a:prstGeom>
          <a:noFill/>
          <a:ln>
            <a:noFill/>
          </a:ln>
        </p:spPr>
      </p:pic>
      <p:sp>
        <p:nvSpPr>
          <p:cNvPr id="686" name="Google Shape;686;p40"/>
          <p:cNvSpPr txBox="1"/>
          <p:nvPr/>
        </p:nvSpPr>
        <p:spPr>
          <a:xfrm>
            <a:off x="6662640" y="1498027"/>
            <a:ext cx="4025700" cy="3715800"/>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chemeClr val="lt1"/>
              </a:buClr>
              <a:buSzPct val="100000"/>
              <a:buFont typeface="Arial"/>
              <a:buNone/>
            </a:pPr>
            <a:r>
              <a:rPr i="1" lang="en-IE" sz="3000">
                <a:solidFill>
                  <a:schemeClr val="lt1"/>
                </a:solidFill>
                <a:latin typeface="Proxima Nova"/>
                <a:ea typeface="Proxima Nova"/>
                <a:cs typeface="Proxima Nova"/>
                <a:sym typeface="Proxima Nova"/>
              </a:rPr>
              <a:t>”Halusimme varmistaa, että ansaitsemme rahaa vain, jos sinä ansaitset rahaa. Meille on viestintähaaste selittää ihmisille, että he maksavat enemmän luottokorttinsa käsittelystä kuin he ajattelevat ”, Collison sanoi.</a:t>
            </a:r>
            <a:endParaRPr b="1" i="1" sz="30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ct val="100000"/>
              <a:buFont typeface="Arial"/>
              <a:buNone/>
            </a:pPr>
            <a:r>
              <a:t/>
            </a:r>
            <a:endParaRPr i="1" sz="30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41"/>
          <p:cNvSpPr txBox="1"/>
          <p:nvPr>
            <p:ph idx="1" type="body"/>
          </p:nvPr>
        </p:nvSpPr>
        <p:spPr>
          <a:xfrm>
            <a:off x="354269" y="1912397"/>
            <a:ext cx="5657232" cy="4007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2400"/>
              <a:buNone/>
            </a:pPr>
            <a:r>
              <a:rPr b="1" lang="en-IE">
                <a:solidFill>
                  <a:srgbClr val="A6377D"/>
                </a:solidFill>
                <a:latin typeface="Arial"/>
                <a:ea typeface="Arial"/>
                <a:cs typeface="Arial"/>
                <a:sym typeface="Arial"/>
              </a:rPr>
              <a:t>Irlannissa syntyneet veljet ovat pari maailman nuorinta “self-made” miljardööriä</a:t>
            </a:r>
            <a:r>
              <a:rPr b="1" i="0" lang="en-IE">
                <a:solidFill>
                  <a:srgbClr val="A6377D"/>
                </a:solidFill>
                <a:latin typeface="Arial"/>
                <a:ea typeface="Arial"/>
                <a:cs typeface="Arial"/>
                <a:sym typeface="Arial"/>
              </a:rPr>
              <a:t>.</a:t>
            </a:r>
            <a:r>
              <a:rPr b="0" i="0" lang="en-IE">
                <a:solidFill>
                  <a:srgbClr val="3F3F3F"/>
                </a:solidFill>
                <a:latin typeface="Arial"/>
                <a:ea typeface="Arial"/>
                <a:cs typeface="Arial"/>
                <a:sym typeface="Arial"/>
              </a:rPr>
              <a:t> </a:t>
            </a:r>
            <a:r>
              <a:rPr lang="en-IE">
                <a:solidFill>
                  <a:srgbClr val="3F3F3F"/>
                </a:solidFill>
                <a:latin typeface="Arial"/>
                <a:ea typeface="Arial"/>
                <a:cs typeface="Arial"/>
                <a:sym typeface="Arial"/>
              </a:rPr>
              <a:t>Patrick ja John molemmat keskeyttivät opiskelunsa</a:t>
            </a:r>
            <a:r>
              <a:rPr b="0" i="0" lang="en-IE">
                <a:solidFill>
                  <a:srgbClr val="3F3F3F"/>
                </a:solidFill>
                <a:latin typeface="Arial"/>
                <a:ea typeface="Arial"/>
                <a:cs typeface="Arial"/>
                <a:sym typeface="Arial"/>
              </a:rPr>
              <a:t> MIT:ssa ja Harvardissa</a:t>
            </a:r>
            <a:r>
              <a:rPr lang="en-IE">
                <a:solidFill>
                  <a:srgbClr val="3F3F3F"/>
                </a:solidFill>
                <a:latin typeface="Arial"/>
                <a:ea typeface="Arial"/>
                <a:cs typeface="Arial"/>
                <a:sym typeface="Arial"/>
              </a:rPr>
              <a:t>, mutta myivät ensimmäisen liiketoimintansa - verkkohuutokaupan hallintayhtiön - ilmoitetulla 5 miljoonan dollarin arvosta vuonna 2008.</a:t>
            </a:r>
            <a:r>
              <a:rPr b="0" i="0" lang="en-IE">
                <a:solidFill>
                  <a:srgbClr val="3F3F3F"/>
                </a:solidFill>
                <a:latin typeface="Arial"/>
                <a:ea typeface="Arial"/>
                <a:cs typeface="Arial"/>
                <a:sym typeface="Arial"/>
              </a:rPr>
              <a:t> </a:t>
            </a:r>
            <a:r>
              <a:rPr lang="en-IE">
                <a:solidFill>
                  <a:srgbClr val="3F3F3F"/>
                </a:solidFill>
                <a:latin typeface="Arial"/>
                <a:ea typeface="Arial"/>
                <a:cs typeface="Arial"/>
                <a:sym typeface="Arial"/>
              </a:rPr>
              <a:t>Sitten he saivat ajatuksen, josta tulisi</a:t>
            </a:r>
            <a:r>
              <a:rPr b="0" i="0" lang="en-IE">
                <a:solidFill>
                  <a:srgbClr val="3F3F3F"/>
                </a:solidFill>
                <a:latin typeface="Arial"/>
                <a:ea typeface="Arial"/>
                <a:cs typeface="Arial"/>
                <a:sym typeface="Arial"/>
              </a:rPr>
              <a:t>  </a:t>
            </a:r>
            <a:r>
              <a:rPr b="0" i="0" lang="en-IE" u="sng" strike="noStrike">
                <a:solidFill>
                  <a:srgbClr val="3F3F3F"/>
                </a:solidFill>
                <a:latin typeface="Arial"/>
                <a:ea typeface="Arial"/>
                <a:cs typeface="Arial"/>
                <a:sym typeface="Arial"/>
                <a:hlinkClick r:id="rId3">
                  <a:extLst>
                    <a:ext uri="{A12FA001-AC4F-418D-AE19-62706E023703}">
                      <ahyp:hlinkClr val="tx"/>
                    </a:ext>
                  </a:extLst>
                </a:hlinkClick>
              </a:rPr>
              <a:t>Stripe</a:t>
            </a:r>
            <a:r>
              <a:rPr b="0" i="0" lang="en-IE">
                <a:solidFill>
                  <a:srgbClr val="3F3F3F"/>
                </a:solidFill>
                <a:latin typeface="Arial"/>
                <a:ea typeface="Arial"/>
                <a:cs typeface="Arial"/>
                <a:sym typeface="Arial"/>
              </a:rPr>
              <a:t>, </a:t>
            </a:r>
            <a:r>
              <a:rPr lang="en-IE">
                <a:solidFill>
                  <a:srgbClr val="3F3F3F"/>
                </a:solidFill>
                <a:latin typeface="Arial"/>
                <a:ea typeface="Arial"/>
                <a:cs typeface="Arial"/>
                <a:sym typeface="Arial"/>
              </a:rPr>
              <a:t>jolla on rahallista arvoa</a:t>
            </a:r>
            <a:r>
              <a:rPr b="0" i="0" lang="en-IE">
                <a:solidFill>
                  <a:srgbClr val="3F3F3F"/>
                </a:solidFill>
                <a:latin typeface="Arial"/>
                <a:ea typeface="Arial"/>
                <a:cs typeface="Arial"/>
                <a:sym typeface="Arial"/>
              </a:rPr>
              <a:t> </a:t>
            </a:r>
            <a:r>
              <a:rPr b="0" i="0" lang="en-IE" u="sng" strike="noStrike">
                <a:solidFill>
                  <a:srgbClr val="3F3F3F"/>
                </a:solidFill>
                <a:latin typeface="Arial"/>
                <a:ea typeface="Arial"/>
                <a:cs typeface="Arial"/>
                <a:sym typeface="Arial"/>
                <a:hlinkClick r:id="rId4">
                  <a:extLst>
                    <a:ext uri="{A12FA001-AC4F-418D-AE19-62706E023703}">
                      <ahyp:hlinkClr val="tx"/>
                    </a:ext>
                  </a:extLst>
                </a:hlinkClick>
              </a:rPr>
              <a:t>valued at $9.2 billion</a:t>
            </a:r>
            <a:r>
              <a:rPr b="0" i="0" lang="en-IE">
                <a:solidFill>
                  <a:srgbClr val="3F3F3F"/>
                </a:solidFill>
                <a:latin typeface="Arial"/>
                <a:ea typeface="Arial"/>
                <a:cs typeface="Arial"/>
                <a:sym typeface="Arial"/>
              </a:rPr>
              <a:t>. </a:t>
            </a:r>
            <a:r>
              <a:rPr lang="en-IE">
                <a:solidFill>
                  <a:srgbClr val="3F3F3F"/>
                </a:solidFill>
                <a:latin typeface="Arial"/>
                <a:ea typeface="Arial"/>
                <a:cs typeface="Arial"/>
                <a:sym typeface="Arial"/>
              </a:rPr>
              <a:t>Yhtiö käsittelee kymmeniä miljardeja dollareita digitaalisessa kaupan- käynnissä vuosittain, </a:t>
            </a:r>
            <a:r>
              <a:rPr b="0" i="0" lang="en-IE" u="sng" strike="noStrike">
                <a:solidFill>
                  <a:srgbClr val="3F3F3F"/>
                </a:solidFill>
                <a:latin typeface="Arial"/>
                <a:ea typeface="Arial"/>
                <a:cs typeface="Arial"/>
                <a:sym typeface="Arial"/>
                <a:hlinkClick r:id="rId5">
                  <a:extLst>
                    <a:ext uri="{A12FA001-AC4F-418D-AE19-62706E023703}">
                      <ahyp:hlinkClr val="tx"/>
                    </a:ext>
                  </a:extLst>
                </a:hlinkClick>
              </a:rPr>
              <a:t>Amazon</a:t>
            </a:r>
            <a:r>
              <a:rPr b="0" i="0" lang="en-IE">
                <a:solidFill>
                  <a:srgbClr val="3F3F3F"/>
                </a:solidFill>
                <a:latin typeface="Arial"/>
                <a:ea typeface="Arial"/>
                <a:cs typeface="Arial"/>
                <a:sym typeface="Arial"/>
              </a:rPr>
              <a:t>, Lyft, and </a:t>
            </a:r>
            <a:r>
              <a:rPr b="0" i="0" lang="en-IE" u="sng" strike="noStrike">
                <a:solidFill>
                  <a:srgbClr val="3F3F3F"/>
                </a:solidFill>
                <a:latin typeface="Arial"/>
                <a:ea typeface="Arial"/>
                <a:cs typeface="Arial"/>
                <a:sym typeface="Arial"/>
                <a:hlinkClick r:id="rId6">
                  <a:extLst>
                    <a:ext uri="{A12FA001-AC4F-418D-AE19-62706E023703}">
                      <ahyp:hlinkClr val="tx"/>
                    </a:ext>
                  </a:extLst>
                </a:hlinkClick>
              </a:rPr>
              <a:t>Facebook</a:t>
            </a:r>
            <a:endParaRPr b="0" i="0">
              <a:solidFill>
                <a:srgbClr val="3F3F3F"/>
              </a:solidFill>
              <a:latin typeface="Arial"/>
              <a:ea typeface="Arial"/>
              <a:cs typeface="Arial"/>
              <a:sym typeface="Aria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692" name="Google Shape;692;p41"/>
          <p:cNvSpPr txBox="1"/>
          <p:nvPr/>
        </p:nvSpPr>
        <p:spPr>
          <a:xfrm>
            <a:off x="443639" y="195933"/>
            <a:ext cx="10453500" cy="1599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600"/>
              <a:buFont typeface="Arial"/>
              <a:buNone/>
            </a:pPr>
            <a:r>
              <a:rPr b="1" lang="en-IE" sz="3600">
                <a:solidFill>
                  <a:schemeClr val="lt1"/>
                </a:solidFill>
                <a:latin typeface="Calibri"/>
                <a:ea typeface="Calibri"/>
                <a:cs typeface="Calibri"/>
                <a:sym typeface="Calibri"/>
              </a:rPr>
              <a:t>Y Combinator oli tärkeä osa heidän menestystään</a:t>
            </a:r>
            <a:endParaRPr/>
          </a:p>
          <a:p>
            <a:pPr indent="0" lvl="0" marL="0" marR="0" rtl="0" algn="l">
              <a:lnSpc>
                <a:spcPct val="90000"/>
              </a:lnSpc>
              <a:spcBef>
                <a:spcPts val="0"/>
              </a:spcBef>
              <a:spcAft>
                <a:spcPts val="0"/>
              </a:spcAft>
              <a:buClr>
                <a:schemeClr val="lt1"/>
              </a:buClr>
              <a:buSzPts val="2800"/>
              <a:buFont typeface="Arial"/>
              <a:buNone/>
            </a:pPr>
            <a:r>
              <a:rPr i="1" lang="en-IE" sz="2800">
                <a:solidFill>
                  <a:schemeClr val="lt1"/>
                </a:solidFill>
                <a:latin typeface="Calibri"/>
                <a:ea typeface="Calibri"/>
                <a:cs typeface="Calibri"/>
                <a:sym typeface="Calibri"/>
              </a:rPr>
              <a:t>  </a:t>
            </a:r>
            <a:r>
              <a:rPr i="1" lang="en-IE" sz="2800">
                <a:solidFill>
                  <a:schemeClr val="lt1"/>
                </a:solidFill>
                <a:latin typeface="Calibri"/>
                <a:ea typeface="Calibri"/>
                <a:cs typeface="Calibri"/>
                <a:sym typeface="Calibri"/>
              </a:rPr>
              <a:t>Collisonin veljekset </a:t>
            </a:r>
            <a:r>
              <a:rPr i="1" lang="en-IE" sz="2800">
                <a:solidFill>
                  <a:schemeClr val="lt1"/>
                </a:solidFill>
                <a:latin typeface="Calibri"/>
                <a:ea typeface="Calibri"/>
                <a:cs typeface="Calibri"/>
                <a:sym typeface="Calibri"/>
              </a:rPr>
              <a:t>ja tarina </a:t>
            </a:r>
            <a:r>
              <a:rPr i="1" lang="en-IE" sz="2800">
                <a:solidFill>
                  <a:schemeClr val="lt1"/>
                </a:solidFill>
                <a:latin typeface="Calibri"/>
                <a:ea typeface="Calibri"/>
                <a:cs typeface="Calibri"/>
                <a:sym typeface="Calibri"/>
              </a:rPr>
              <a:t>the Founding of Stripen </a:t>
            </a:r>
            <a:r>
              <a:rPr i="1" lang="en-IE" sz="2800">
                <a:solidFill>
                  <a:schemeClr val="lt1"/>
                </a:solidFill>
                <a:latin typeface="Calibri"/>
                <a:ea typeface="Calibri"/>
                <a:cs typeface="Calibri"/>
                <a:sym typeface="Calibri"/>
              </a:rPr>
              <a:t>takana</a:t>
            </a:r>
            <a:r>
              <a:rPr i="1" lang="en-IE" sz="2800">
                <a:solidFill>
                  <a:schemeClr val="lt1"/>
                </a:solidFill>
                <a:latin typeface="Calibri"/>
                <a:ea typeface="Calibri"/>
                <a:cs typeface="Calibri"/>
                <a:sym typeface="Calibri"/>
              </a:rPr>
              <a:t> </a:t>
            </a:r>
            <a:endParaRPr/>
          </a:p>
        </p:txBody>
      </p:sp>
      <p:pic>
        <p:nvPicPr>
          <p:cNvPr descr="Patrick Collison Speaking Fee &amp; Booking Agent Contact" id="693" name="Google Shape;693;p41"/>
          <p:cNvPicPr preferRelativeResize="0"/>
          <p:nvPr/>
        </p:nvPicPr>
        <p:blipFill rotWithShape="1">
          <a:blip r:embed="rId7">
            <a:alphaModFix/>
          </a:blip>
          <a:srcRect b="0" l="0" r="0" t="0"/>
          <a:stretch/>
        </p:blipFill>
        <p:spPr>
          <a:xfrm>
            <a:off x="5847907" y="2515028"/>
            <a:ext cx="6344093" cy="35685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42"/>
          <p:cNvSpPr txBox="1"/>
          <p:nvPr>
            <p:ph idx="1" type="body"/>
          </p:nvPr>
        </p:nvSpPr>
        <p:spPr>
          <a:xfrm>
            <a:off x="336161" y="2207826"/>
            <a:ext cx="11388077" cy="40074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2400"/>
              <a:buNone/>
            </a:pPr>
            <a:r>
              <a:rPr b="1" lang="en-IE">
                <a:solidFill>
                  <a:srgbClr val="A6377D"/>
                </a:solidFill>
              </a:rPr>
              <a:t>Ensimmäinen rahoitus tuli Y Combinatorilta!</a:t>
            </a:r>
            <a:endParaRPr/>
          </a:p>
          <a:p>
            <a:pPr indent="0" lvl="0" marL="0" rtl="0" algn="l">
              <a:lnSpc>
                <a:spcPct val="90000"/>
              </a:lnSpc>
              <a:spcBef>
                <a:spcPts val="1000"/>
              </a:spcBef>
              <a:spcAft>
                <a:spcPts val="0"/>
              </a:spcAft>
              <a:buClr>
                <a:srgbClr val="333333"/>
              </a:buClr>
              <a:buSzPts val="2400"/>
              <a:buNone/>
            </a:pPr>
            <a:r>
              <a:rPr lang="en-IE">
                <a:solidFill>
                  <a:srgbClr val="333333"/>
                </a:solidFill>
              </a:rPr>
              <a:t>YC: n sijoittama summa oli $ 20k - $ 30k. Sinä ensi kesänä he tapasivat</a:t>
            </a:r>
            <a:r>
              <a:rPr b="0" i="0" lang="en-IE" u="sng">
                <a:solidFill>
                  <a:srgbClr val="FF2945"/>
                </a:solidFill>
                <a:hlinkClick r:id="rId3">
                  <a:extLst>
                    <a:ext uri="{A12FA001-AC4F-418D-AE19-62706E023703}">
                      <ahyp:hlinkClr val="tx"/>
                    </a:ext>
                  </a:extLst>
                </a:hlinkClick>
              </a:rPr>
              <a:t>Peter Thiel</a:t>
            </a:r>
            <a:r>
              <a:rPr b="0" i="0" lang="en-IE">
                <a:solidFill>
                  <a:srgbClr val="333333"/>
                </a:solidFill>
              </a:rPr>
              <a:t> </a:t>
            </a:r>
            <a:r>
              <a:rPr lang="en-IE">
                <a:solidFill>
                  <a:srgbClr val="333333"/>
                </a:solidFill>
              </a:rPr>
              <a:t>tämän puheen jälkeen YC: n illallisella, ja PayPalin perustaja tarjosi näkemyksensä maksumarkkinoista ja oppimisestaan PayPalilta. Heidän tapaamisensa jälkeen hän tarjoutui sijoittamaan.</a:t>
            </a:r>
            <a:r>
              <a:rPr b="0" i="0" lang="en-IE">
                <a:solidFill>
                  <a:srgbClr val="333333"/>
                </a:solidFill>
              </a:rPr>
              <a:t> </a:t>
            </a:r>
            <a:r>
              <a:rPr b="0" i="0" lang="en-IE" u="sng">
                <a:solidFill>
                  <a:srgbClr val="FF2945"/>
                </a:solidFill>
                <a:hlinkClick r:id="rId4">
                  <a:extLst>
                    <a:ext uri="{A12FA001-AC4F-418D-AE19-62706E023703}">
                      <ahyp:hlinkClr val="tx"/>
                    </a:ext>
                  </a:extLst>
                </a:hlinkClick>
              </a:rPr>
              <a:t>They raised $2MM</a:t>
            </a:r>
            <a:r>
              <a:rPr b="0" i="0" lang="en-IE">
                <a:solidFill>
                  <a:srgbClr val="333333"/>
                </a:solidFill>
              </a:rPr>
              <a:t> </a:t>
            </a:r>
            <a:r>
              <a:rPr lang="en-IE">
                <a:solidFill>
                  <a:srgbClr val="333333"/>
                </a:solidFill>
              </a:rPr>
              <a:t>ja lisäksi muita tavallisia Piilaakson </a:t>
            </a:r>
            <a:r>
              <a:rPr lang="en-IE">
                <a:solidFill>
                  <a:srgbClr val="333333"/>
                </a:solidFill>
              </a:rPr>
              <a:t>epäilijöitä</a:t>
            </a:r>
            <a:r>
              <a:rPr lang="en-IE">
                <a:solidFill>
                  <a:srgbClr val="333333"/>
                </a:solidFill>
              </a:rPr>
              <a:t>, kuten Michael Moritz ja</a:t>
            </a:r>
            <a:r>
              <a:rPr b="0" i="0" lang="en-IE">
                <a:solidFill>
                  <a:srgbClr val="333333"/>
                </a:solidFill>
              </a:rPr>
              <a:t> </a:t>
            </a:r>
            <a:r>
              <a:rPr b="0" i="0" lang="en-IE" u="sng">
                <a:solidFill>
                  <a:srgbClr val="FF2945"/>
                </a:solidFill>
                <a:hlinkClick r:id="rId5">
                  <a:extLst>
                    <a:ext uri="{A12FA001-AC4F-418D-AE19-62706E023703}">
                      <ahyp:hlinkClr val="tx"/>
                    </a:ext>
                  </a:extLst>
                </a:hlinkClick>
              </a:rPr>
              <a:t>Sequoia Capital</a:t>
            </a:r>
            <a:r>
              <a:rPr b="0" i="0" lang="en-IE">
                <a:solidFill>
                  <a:srgbClr val="333333"/>
                </a:solidFill>
              </a:rPr>
              <a:t>, </a:t>
            </a:r>
            <a:r>
              <a:rPr b="0" i="0" lang="en-IE" u="sng">
                <a:solidFill>
                  <a:srgbClr val="FF2945"/>
                </a:solidFill>
                <a:hlinkClick r:id="rId6">
                  <a:extLst>
                    <a:ext uri="{A12FA001-AC4F-418D-AE19-62706E023703}">
                      <ahyp:hlinkClr val="tx"/>
                    </a:ext>
                  </a:extLst>
                </a:hlinkClick>
              </a:rPr>
              <a:t>Andreessen Horowitz</a:t>
            </a:r>
            <a:r>
              <a:rPr b="0" i="0" lang="en-IE">
                <a:solidFill>
                  <a:srgbClr val="333333"/>
                </a:solidFill>
              </a:rPr>
              <a:t>, </a:t>
            </a:r>
            <a:r>
              <a:rPr lang="en-IE">
                <a:solidFill>
                  <a:srgbClr val="333333"/>
                </a:solidFill>
              </a:rPr>
              <a:t>ja </a:t>
            </a:r>
            <a:r>
              <a:rPr b="0" i="0" lang="en-IE">
                <a:solidFill>
                  <a:srgbClr val="333333"/>
                </a:solidFill>
              </a:rPr>
              <a:t>SV Angel.</a:t>
            </a:r>
            <a:endParaRPr/>
          </a:p>
          <a:p>
            <a:pPr indent="0" lvl="0" marL="0" rtl="0" algn="l">
              <a:lnSpc>
                <a:spcPct val="90000"/>
              </a:lnSpc>
              <a:spcBef>
                <a:spcPts val="1000"/>
              </a:spcBef>
              <a:spcAft>
                <a:spcPts val="0"/>
              </a:spcAft>
              <a:buClr>
                <a:srgbClr val="333333"/>
              </a:buClr>
              <a:buSzPts val="2400"/>
              <a:buNone/>
            </a:pPr>
            <a:r>
              <a:rPr b="0" i="1" lang="en-IE">
                <a:solidFill>
                  <a:srgbClr val="333333"/>
                </a:solidFill>
              </a:rPr>
              <a:t>“Elon </a:t>
            </a:r>
            <a:r>
              <a:rPr i="1" lang="en-IE">
                <a:solidFill>
                  <a:srgbClr val="333333"/>
                </a:solidFill>
              </a:rPr>
              <a:t>ja </a:t>
            </a:r>
            <a:r>
              <a:rPr b="0" i="1" lang="en-IE">
                <a:solidFill>
                  <a:srgbClr val="333333"/>
                </a:solidFill>
              </a:rPr>
              <a:t>Peter </a:t>
            </a:r>
            <a:r>
              <a:rPr i="1" lang="en-IE">
                <a:solidFill>
                  <a:srgbClr val="333333"/>
                </a:solidFill>
              </a:rPr>
              <a:t>ovat olleet erittäin oivaltavia ”, Patrick sanoo. "Heillä on teräviä mielipiteitä siitä, mitä PayPal teki oikein ja väärin. He arvostavat syvästi sitä, kuinka vaikeaa on päästä pitkälle. He taistelivat tätä taistelua monta vuotta, ja on todella hyödyllistä, että meillä on joku, jolle voi puhua tulevaisuudesta 15 vuoden päähän, mutta myös joku, joka pystyy empatisoimaan ja sympatisoimaan päivittäisistä näkökohdista. Mielessäni ei ole useaa ihmistä, jotka pystyvät molempiin. "</a:t>
            </a:r>
            <a:endParaRPr b="0" i="0">
              <a:solidFill>
                <a:srgbClr val="333333"/>
              </a:solidFill>
            </a:endParaRPr>
          </a:p>
          <a:p>
            <a:pPr indent="0" lvl="0" marL="0" rtl="0" algn="l">
              <a:lnSpc>
                <a:spcPct val="90000"/>
              </a:lnSpc>
              <a:spcBef>
                <a:spcPts val="1000"/>
              </a:spcBef>
              <a:spcAft>
                <a:spcPts val="0"/>
              </a:spcAft>
              <a:buClr>
                <a:schemeClr val="dk1"/>
              </a:buClr>
              <a:buSzPts val="2400"/>
              <a:buNone/>
            </a:pPr>
            <a:r>
              <a:t/>
            </a:r>
            <a:endParaRPr b="0" i="0">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699" name="Google Shape;699;p42"/>
          <p:cNvSpPr txBox="1"/>
          <p:nvPr/>
        </p:nvSpPr>
        <p:spPr>
          <a:xfrm>
            <a:off x="336161" y="156721"/>
            <a:ext cx="7402409" cy="159979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600"/>
              <a:buFont typeface="Arial"/>
              <a:buNone/>
            </a:pPr>
            <a:r>
              <a:rPr b="1" lang="en-IE" sz="3600">
                <a:solidFill>
                  <a:schemeClr val="lt1"/>
                </a:solidFill>
                <a:latin typeface="Calibri"/>
                <a:ea typeface="Calibri"/>
                <a:cs typeface="Calibri"/>
                <a:sym typeface="Calibri"/>
              </a:rPr>
              <a:t>Esimerkki Y Combinatorin avusta</a:t>
            </a:r>
            <a:endParaRPr/>
          </a:p>
          <a:p>
            <a:pPr indent="0" lvl="0" marL="0" marR="0" rtl="0" algn="l">
              <a:lnSpc>
                <a:spcPct val="90000"/>
              </a:lnSpc>
              <a:spcBef>
                <a:spcPts val="0"/>
              </a:spcBef>
              <a:spcAft>
                <a:spcPts val="0"/>
              </a:spcAft>
              <a:buClr>
                <a:schemeClr val="lt1"/>
              </a:buClr>
              <a:buSzPts val="2800"/>
              <a:buFont typeface="Arial"/>
              <a:buNone/>
            </a:pPr>
            <a:r>
              <a:rPr i="1" lang="en-IE" sz="2800">
                <a:solidFill>
                  <a:schemeClr val="lt1"/>
                </a:solidFill>
                <a:latin typeface="Calibri"/>
                <a:ea typeface="Calibri"/>
                <a:cs typeface="Calibri"/>
                <a:sym typeface="Calibri"/>
              </a:rPr>
              <a:t>Collison veljesten ja the Founding of Stripen  tausta tarina </a:t>
            </a:r>
            <a:endParaRPr/>
          </a:p>
        </p:txBody>
      </p:sp>
      <p:pic>
        <p:nvPicPr>
          <p:cNvPr descr="Patrick Collison Speaking Fee &amp; Booking Agent Contact" id="700" name="Google Shape;700;p42"/>
          <p:cNvPicPr preferRelativeResize="0"/>
          <p:nvPr/>
        </p:nvPicPr>
        <p:blipFill rotWithShape="1">
          <a:blip r:embed="rId7">
            <a:alphaModFix/>
          </a:blip>
          <a:srcRect b="0" l="0" r="0" t="0"/>
          <a:stretch/>
        </p:blipFill>
        <p:spPr>
          <a:xfrm>
            <a:off x="7487216" y="0"/>
            <a:ext cx="4704784" cy="264644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43"/>
          <p:cNvSpPr txBox="1"/>
          <p:nvPr>
            <p:ph idx="2" type="body"/>
          </p:nvPr>
        </p:nvSpPr>
        <p:spPr>
          <a:xfrm>
            <a:off x="547340" y="8"/>
            <a:ext cx="5841600" cy="15999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009FD8"/>
              </a:buClr>
              <a:buSzPct val="100000"/>
              <a:buNone/>
            </a:pPr>
            <a:r>
              <a:rPr b="1" lang="en-IE">
                <a:solidFill>
                  <a:srgbClr val="009FD8"/>
                </a:solidFill>
              </a:rPr>
              <a:t>Haastattelu Stripen kanssa,Stripen perustaminen ja kuinka tärkeää Y Combinator oli heidän menestykselleen</a:t>
            </a:r>
            <a:endParaRPr/>
          </a:p>
        </p:txBody>
      </p:sp>
      <p:sp>
        <p:nvSpPr>
          <p:cNvPr id="706" name="Google Shape;706;p43"/>
          <p:cNvSpPr txBox="1"/>
          <p:nvPr>
            <p:ph idx="3" type="body"/>
          </p:nvPr>
        </p:nvSpPr>
        <p:spPr>
          <a:xfrm>
            <a:off x="9738784" y="4679290"/>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707" name="Google Shape;707;p43"/>
          <p:cNvSpPr txBox="1"/>
          <p:nvPr>
            <p:ph idx="5" type="body"/>
          </p:nvPr>
        </p:nvSpPr>
        <p:spPr>
          <a:xfrm>
            <a:off x="9458350" y="2"/>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r">
              <a:lnSpc>
                <a:spcPct val="90000"/>
              </a:lnSpc>
              <a:spcBef>
                <a:spcPts val="0"/>
              </a:spcBef>
              <a:spcAft>
                <a:spcPts val="0"/>
              </a:spcAft>
              <a:buClr>
                <a:schemeClr val="lt1"/>
              </a:buClr>
              <a:buSzPct val="100000"/>
              <a:buNone/>
            </a:pPr>
            <a:r>
              <a:t/>
            </a:r>
            <a:endParaRPr/>
          </a:p>
        </p:txBody>
      </p:sp>
      <p:sp>
        <p:nvSpPr>
          <p:cNvPr id="708" name="Google Shape;708;p43"/>
          <p:cNvSpPr txBox="1"/>
          <p:nvPr/>
        </p:nvSpPr>
        <p:spPr>
          <a:xfrm>
            <a:off x="222175" y="1726025"/>
            <a:ext cx="5481600" cy="3273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2400"/>
              <a:buFont typeface="Arial"/>
              <a:buNone/>
            </a:pPr>
            <a:r>
              <a:rPr b="1" lang="en-IE" sz="2400">
                <a:solidFill>
                  <a:srgbClr val="A6377D"/>
                </a:solidFill>
                <a:latin typeface="Calibri"/>
                <a:ea typeface="Calibri"/>
                <a:cs typeface="Calibri"/>
                <a:sym typeface="Calibri"/>
              </a:rPr>
              <a:t>Tällä seikkailulla on nöyrä alku. Stripe-yrityksen rakentaminen kesti yli kolme vuotta.</a:t>
            </a:r>
            <a:endParaRPr/>
          </a:p>
          <a:p>
            <a:pPr indent="0" lvl="0" marL="0" marR="0" rtl="0" algn="l">
              <a:lnSpc>
                <a:spcPct val="90000"/>
              </a:lnSpc>
              <a:spcBef>
                <a:spcPts val="1000"/>
              </a:spcBef>
              <a:spcAft>
                <a:spcPts val="0"/>
              </a:spcAft>
              <a:buClr>
                <a:srgbClr val="3F3F3F"/>
              </a:buClr>
              <a:buSzPts val="2400"/>
              <a:buFont typeface="Arial"/>
              <a:buNone/>
            </a:pPr>
            <a:r>
              <a:rPr lang="en-IE" sz="2400">
                <a:solidFill>
                  <a:srgbClr val="3F3F3F"/>
                </a:solidFill>
                <a:latin typeface="Calibri"/>
                <a:ea typeface="Calibri"/>
                <a:cs typeface="Calibri"/>
                <a:sym typeface="Calibri"/>
              </a:rPr>
              <a:t>Vuonna 2005 kuusitoista vuotias</a:t>
            </a:r>
            <a:r>
              <a:rPr lang="en-IE" sz="2400">
                <a:solidFill>
                  <a:srgbClr val="3F3F3F"/>
                </a:solidFill>
                <a:latin typeface="Calibri"/>
                <a:ea typeface="Calibri"/>
                <a:cs typeface="Calibri"/>
                <a:sym typeface="Calibri"/>
              </a:rPr>
              <a:t>, </a:t>
            </a:r>
            <a:r>
              <a:rPr lang="en-IE" sz="2400" u="sng">
                <a:solidFill>
                  <a:srgbClr val="3F3F3F"/>
                </a:solidFill>
                <a:latin typeface="Calibri"/>
                <a:ea typeface="Calibri"/>
                <a:cs typeface="Calibri"/>
                <a:sym typeface="Calibri"/>
                <a:hlinkClick r:id="rId3">
                  <a:extLst>
                    <a:ext uri="{A12FA001-AC4F-418D-AE19-62706E023703}">
                      <ahyp:hlinkClr val="tx"/>
                    </a:ext>
                  </a:extLst>
                </a:hlinkClick>
              </a:rPr>
              <a:t>Patrick Collison</a:t>
            </a:r>
            <a:r>
              <a:rPr lang="en-IE" sz="2400">
                <a:solidFill>
                  <a:srgbClr val="3F3F3F"/>
                </a:solidFill>
                <a:latin typeface="Calibri"/>
                <a:ea typeface="Calibri"/>
                <a:cs typeface="Calibri"/>
                <a:sym typeface="Calibri"/>
              </a:rPr>
              <a:t> </a:t>
            </a:r>
            <a:r>
              <a:rPr lang="en-IE" sz="2400">
                <a:solidFill>
                  <a:srgbClr val="3F3F3F"/>
                </a:solidFill>
                <a:latin typeface="Calibri"/>
                <a:ea typeface="Calibri"/>
                <a:cs typeface="Calibri"/>
                <a:sym typeface="Calibri"/>
              </a:rPr>
              <a:t>oli </a:t>
            </a:r>
            <a:r>
              <a:rPr lang="en-IE" sz="2400">
                <a:solidFill>
                  <a:srgbClr val="3F3F3F"/>
                </a:solidFill>
                <a:latin typeface="Calibri"/>
                <a:ea typeface="Calibri"/>
                <a:cs typeface="Calibri"/>
                <a:sym typeface="Calibri"/>
              </a:rPr>
              <a:t>vuoden </a:t>
            </a:r>
            <a:r>
              <a:rPr lang="en-IE" sz="2400">
                <a:solidFill>
                  <a:srgbClr val="3F3F3F"/>
                </a:solidFill>
                <a:latin typeface="Calibri"/>
                <a:ea typeface="Calibri"/>
                <a:cs typeface="Calibri"/>
                <a:sym typeface="Calibri"/>
              </a:rPr>
              <a:t>41. nuori tutkija työllään </a:t>
            </a:r>
            <a:r>
              <a:rPr lang="en-IE" sz="2400" u="sng">
                <a:solidFill>
                  <a:srgbClr val="3F3F3F"/>
                </a:solidFill>
                <a:latin typeface="Calibri"/>
                <a:ea typeface="Calibri"/>
                <a:cs typeface="Calibri"/>
                <a:sym typeface="Calibri"/>
                <a:hlinkClick r:id="rId4">
                  <a:extLst>
                    <a:ext uri="{A12FA001-AC4F-418D-AE19-62706E023703}">
                      <ahyp:hlinkClr val="tx"/>
                    </a:ext>
                  </a:extLst>
                </a:hlinkClick>
              </a:rPr>
              <a:t>Lisp</a:t>
            </a:r>
            <a:r>
              <a:rPr lang="en-IE" sz="2400">
                <a:solidFill>
                  <a:srgbClr val="3F3F3F"/>
                </a:solidFill>
                <a:latin typeface="Calibri"/>
                <a:ea typeface="Calibri"/>
                <a:cs typeface="Calibri"/>
                <a:sym typeface="Calibri"/>
              </a:rPr>
              <a:t>. </a:t>
            </a:r>
            <a:r>
              <a:rPr lang="en-IE" sz="2400">
                <a:solidFill>
                  <a:srgbClr val="3F3F3F"/>
                </a:solidFill>
                <a:latin typeface="Calibri"/>
                <a:ea typeface="Calibri"/>
                <a:cs typeface="Calibri"/>
                <a:sym typeface="Calibri"/>
              </a:rPr>
              <a:t>Hänen veljensä ja toinen perustaja John Collison saavutt</a:t>
            </a:r>
            <a:r>
              <a:rPr lang="en-IE" sz="2400">
                <a:solidFill>
                  <a:srgbClr val="3F3F3F"/>
                </a:solidFill>
                <a:latin typeface="Calibri"/>
                <a:ea typeface="Calibri"/>
                <a:cs typeface="Calibri"/>
                <a:sym typeface="Calibri"/>
              </a:rPr>
              <a:t>i irlantilaisena opiskelijana </a:t>
            </a:r>
            <a:r>
              <a:rPr lang="en-IE" sz="2400">
                <a:solidFill>
                  <a:srgbClr val="3F3F3F"/>
                </a:solidFill>
                <a:latin typeface="Calibri"/>
                <a:ea typeface="Calibri"/>
                <a:cs typeface="Calibri"/>
                <a:sym typeface="Calibri"/>
              </a:rPr>
              <a:t> ennätyspisteet.  </a:t>
            </a:r>
            <a:r>
              <a:rPr lang="en-IE" sz="2400" u="sng">
                <a:solidFill>
                  <a:srgbClr val="3F3F3F"/>
                </a:solidFill>
                <a:latin typeface="Calibri"/>
                <a:ea typeface="Calibri"/>
                <a:cs typeface="Calibri"/>
                <a:sym typeface="Calibri"/>
                <a:hlinkClick r:id="rId5">
                  <a:extLst>
                    <a:ext uri="{A12FA001-AC4F-418D-AE19-62706E023703}">
                      <ahyp:hlinkClr val="tx"/>
                    </a:ext>
                  </a:extLst>
                </a:hlinkClick>
              </a:rPr>
              <a:t>Leaving Certificate</a:t>
            </a:r>
            <a:r>
              <a:rPr lang="en-IE" sz="2400">
                <a:solidFill>
                  <a:srgbClr val="3F3F3F"/>
                </a:solidFill>
                <a:latin typeface="Calibri"/>
                <a:ea typeface="Calibri"/>
                <a:cs typeface="Calibri"/>
                <a:sym typeface="Calibri"/>
              </a:rPr>
              <a:t>. </a:t>
            </a:r>
            <a:r>
              <a:rPr lang="en-IE" sz="2400">
                <a:solidFill>
                  <a:srgbClr val="3F3F3F"/>
                </a:solidFill>
                <a:latin typeface="Calibri"/>
                <a:ea typeface="Calibri"/>
                <a:cs typeface="Calibri"/>
                <a:sym typeface="Calibri"/>
              </a:rPr>
              <a:t>Ennen Patrickin viimeistä kouluvuotta hän lähti aikaisin MIT: ään.</a:t>
            </a:r>
            <a:r>
              <a:rPr lang="en-IE" sz="2400">
                <a:solidFill>
                  <a:srgbClr val="3F3F3F"/>
                </a:solidFill>
                <a:latin typeface="Calibri"/>
                <a:ea typeface="Calibri"/>
                <a:cs typeface="Calibri"/>
                <a:sym typeface="Calibri"/>
              </a:rPr>
              <a:t> </a:t>
            </a:r>
            <a:r>
              <a:rPr b="1" lang="en-IE" sz="2400" u="sng">
                <a:solidFill>
                  <a:srgbClr val="A6377D"/>
                </a:solidFill>
                <a:latin typeface="Calibri"/>
                <a:ea typeface="Calibri"/>
                <a:cs typeface="Calibri"/>
                <a:sym typeface="Calibri"/>
                <a:hlinkClick r:id="rId6">
                  <a:extLst>
                    <a:ext uri="{A12FA001-AC4F-418D-AE19-62706E023703}">
                      <ahyp:hlinkClr val="tx"/>
                    </a:ext>
                  </a:extLst>
                </a:hlinkClick>
              </a:rPr>
              <a:t>Click for full interview…</a:t>
            </a:r>
            <a:endParaRPr b="1" sz="2400">
              <a:solidFill>
                <a:srgbClr val="A6377D"/>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sz="2400">
              <a:solidFill>
                <a:srgbClr val="A6377D"/>
              </a:solidFill>
              <a:latin typeface="Calibri"/>
              <a:ea typeface="Calibri"/>
              <a:cs typeface="Calibri"/>
              <a:sym typeface="Calibri"/>
            </a:endParaRPr>
          </a:p>
        </p:txBody>
      </p:sp>
      <p:sp>
        <p:nvSpPr>
          <p:cNvPr id="709" name="Google Shape;709;p43"/>
          <p:cNvSpPr txBox="1"/>
          <p:nvPr/>
        </p:nvSpPr>
        <p:spPr>
          <a:xfrm>
            <a:off x="6558965" y="1283821"/>
            <a:ext cx="4025700" cy="3715800"/>
          </a:xfrm>
          <a:prstGeom prst="rect">
            <a:avLst/>
          </a:prstGeom>
          <a:noFill/>
          <a:ln>
            <a:noFill/>
          </a:ln>
        </p:spPr>
        <p:txBody>
          <a:bodyPr anchorCtr="0" anchor="ctr" bIns="45700" lIns="91425" spcFirstLastPara="1" rIns="91425" wrap="square" tIns="45700">
            <a:normAutofit fontScale="70000" lnSpcReduction="10000"/>
          </a:bodyPr>
          <a:lstStyle/>
          <a:p>
            <a:pPr indent="0" lvl="0" marL="0" marR="0" rtl="0" algn="ctr">
              <a:lnSpc>
                <a:spcPct val="90000"/>
              </a:lnSpc>
              <a:spcBef>
                <a:spcPts val="1000"/>
              </a:spcBef>
              <a:spcAft>
                <a:spcPts val="0"/>
              </a:spcAft>
              <a:buClr>
                <a:schemeClr val="dk1"/>
              </a:buClr>
              <a:buSzPct val="36666"/>
              <a:buFont typeface="Arial"/>
              <a:buNone/>
            </a:pPr>
            <a:r>
              <a:rPr i="1" lang="en-IE" sz="3000">
                <a:solidFill>
                  <a:schemeClr val="lt1"/>
                </a:solidFill>
                <a:latin typeface="Calibri"/>
                <a:ea typeface="Calibri"/>
                <a:cs typeface="Calibri"/>
                <a:sym typeface="Calibri"/>
              </a:rPr>
              <a:t>“Epäilen, ettei Stripe olisi käynnistynyt ilman YC: tä. Sen avulla oli niin paljon </a:t>
            </a:r>
            <a:r>
              <a:rPr i="1" lang="en-IE" sz="3000">
                <a:solidFill>
                  <a:schemeClr val="lt1"/>
                </a:solidFill>
                <a:latin typeface="Calibri"/>
                <a:ea typeface="Calibri"/>
                <a:cs typeface="Calibri"/>
                <a:sym typeface="Calibri"/>
              </a:rPr>
              <a:t>helpompaa</a:t>
            </a:r>
            <a:r>
              <a:rPr i="1" lang="en-IE" sz="3000">
                <a:solidFill>
                  <a:schemeClr val="lt1"/>
                </a:solidFill>
                <a:latin typeface="Calibri"/>
                <a:ea typeface="Calibri"/>
                <a:cs typeface="Calibri"/>
                <a:sym typeface="Calibri"/>
              </a:rPr>
              <a:t>. Ensimmäisten asiakkaiden hankkiminen, keksijän palkkaaminen, pankkien kanssa tehtyjen sopimusten tekeminen, rahan kerääminen - YC: n kumppanit olivat tiiviisti mukana ja ratkaisevan hyödyllisiä. "</a:t>
            </a:r>
            <a:endParaRPr i="1" sz="30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ct val="36666"/>
              <a:buFont typeface="Arial"/>
              <a:buNone/>
            </a:pPr>
            <a:r>
              <a:rPr i="1" lang="en-IE" sz="3000">
                <a:solidFill>
                  <a:schemeClr val="lt1"/>
                </a:solidFill>
                <a:latin typeface="Calibri"/>
                <a:ea typeface="Calibri"/>
                <a:cs typeface="Calibri"/>
                <a:sym typeface="Calibri"/>
              </a:rPr>
              <a:t>Patrick Collison, perustaja,Stripe (YC S09)</a:t>
            </a:r>
            <a:endParaRPr i="1" sz="30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ct val="100000"/>
              <a:buFont typeface="Arial"/>
              <a:buNone/>
            </a:pPr>
            <a:r>
              <a:t/>
            </a:r>
            <a:endParaRPr i="1" sz="30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44"/>
          <p:cNvSpPr txBox="1"/>
          <p:nvPr>
            <p:ph idx="1" type="body"/>
          </p:nvPr>
        </p:nvSpPr>
        <p:spPr>
          <a:xfrm>
            <a:off x="7739302" y="1362299"/>
            <a:ext cx="3981452"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600"/>
              <a:buNone/>
            </a:pPr>
            <a:r>
              <a:rPr b="1" i="0" lang="en-IE">
                <a:solidFill>
                  <a:srgbClr val="A6377D"/>
                </a:solidFill>
              </a:rPr>
              <a:t>Patrick Collison, </a:t>
            </a:r>
            <a:r>
              <a:rPr i="1" lang="en-IE" sz="2800">
                <a:solidFill>
                  <a:srgbClr val="A6377D"/>
                </a:solidFill>
              </a:rPr>
              <a:t>Founder &amp; CEO of Stripe</a:t>
            </a:r>
            <a:endParaRPr i="1" sz="2800">
              <a:solidFill>
                <a:srgbClr val="A6377D"/>
              </a:solidFill>
            </a:endParaRPr>
          </a:p>
        </p:txBody>
      </p:sp>
      <p:sp>
        <p:nvSpPr>
          <p:cNvPr id="715" name="Google Shape;715;p44"/>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3333"/>
              </a:buClr>
              <a:buSzPts val="2400"/>
              <a:buNone/>
            </a:pPr>
            <a:r>
              <a:rPr i="1" lang="en-IE">
                <a:solidFill>
                  <a:srgbClr val="333333"/>
                </a:solidFill>
                <a:latin typeface="Proxima Nova"/>
                <a:ea typeface="Proxima Nova"/>
                <a:cs typeface="Proxima Nova"/>
                <a:sym typeface="Proxima Nova"/>
              </a:rPr>
              <a:t>Katso haastattelu</a:t>
            </a:r>
            <a:r>
              <a:rPr b="0" i="1" lang="en-IE">
                <a:solidFill>
                  <a:srgbClr val="333333"/>
                </a:solidFill>
                <a:latin typeface="Proxima Nova"/>
                <a:ea typeface="Proxima Nova"/>
                <a:cs typeface="Proxima Nova"/>
                <a:sym typeface="Proxima Nova"/>
              </a:rPr>
              <a:t> </a:t>
            </a:r>
            <a:r>
              <a:rPr b="0" i="1" lang="en-IE" u="sng">
                <a:solidFill>
                  <a:srgbClr val="FF2945"/>
                </a:solidFill>
                <a:latin typeface="Proxima Nova"/>
                <a:ea typeface="Proxima Nova"/>
                <a:cs typeface="Proxima Nova"/>
                <a:sym typeface="Proxima Nova"/>
                <a:hlinkClick r:id="rId3">
                  <a:extLst>
                    <a:ext uri="{A12FA001-AC4F-418D-AE19-62706E023703}">
                      <ahyp:hlinkClr val="tx"/>
                    </a:ext>
                  </a:extLst>
                </a:hlinkClick>
              </a:rPr>
              <a:t>live sessions with Patrick Collison of Stripe over their 3 years</a:t>
            </a:r>
            <a:r>
              <a:rPr b="0" i="1" lang="en-IE">
                <a:solidFill>
                  <a:srgbClr val="333333"/>
                </a:solidFill>
                <a:latin typeface="Proxima Nova"/>
                <a:ea typeface="Proxima Nova"/>
                <a:cs typeface="Proxima Nova"/>
                <a:sym typeface="Proxima Nova"/>
              </a:rPr>
              <a:t>.</a:t>
            </a:r>
            <a:endParaRPr/>
          </a:p>
          <a:p>
            <a:pPr indent="0" lvl="0" marL="0" rtl="0" algn="l">
              <a:lnSpc>
                <a:spcPct val="90000"/>
              </a:lnSpc>
              <a:spcBef>
                <a:spcPts val="1000"/>
              </a:spcBef>
              <a:spcAft>
                <a:spcPts val="0"/>
              </a:spcAft>
              <a:buClr>
                <a:srgbClr val="333333"/>
              </a:buClr>
              <a:buSzPts val="2400"/>
              <a:buNone/>
            </a:pPr>
            <a:r>
              <a:rPr lang="en-IE">
                <a:solidFill>
                  <a:srgbClr val="333333"/>
                </a:solidFill>
                <a:latin typeface="Proxima Nova"/>
                <a:ea typeface="Proxima Nova"/>
                <a:cs typeface="Proxima Nova"/>
                <a:sym typeface="Proxima Nova"/>
              </a:rPr>
              <a:t>Katso myös</a:t>
            </a:r>
            <a:r>
              <a:rPr b="0" i="0" lang="en-IE">
                <a:solidFill>
                  <a:srgbClr val="333333"/>
                </a:solidFill>
                <a:latin typeface="Proxima Nova"/>
                <a:ea typeface="Proxima Nova"/>
                <a:cs typeface="Proxima Nova"/>
                <a:sym typeface="Proxima Nova"/>
              </a:rPr>
              <a:t> </a:t>
            </a:r>
            <a:r>
              <a:rPr b="0" i="0" lang="en-IE" u="sng">
                <a:solidFill>
                  <a:srgbClr val="333333"/>
                </a:solidFill>
                <a:latin typeface="Proxima Nova"/>
                <a:ea typeface="Proxima Nova"/>
                <a:cs typeface="Proxima Nova"/>
                <a:sym typeface="Proxima Nova"/>
                <a:hlinkClick r:id="rId4">
                  <a:extLst>
                    <a:ext uri="{A12FA001-AC4F-418D-AE19-62706E023703}">
                      <ahyp:hlinkClr val="tx"/>
                    </a:ext>
                  </a:extLst>
                </a:hlinkClick>
              </a:rPr>
              <a:t>fireside chat </a:t>
            </a:r>
            <a:r>
              <a:rPr b="0" i="0" lang="en-IE">
                <a:solidFill>
                  <a:srgbClr val="333333"/>
                </a:solidFill>
                <a:latin typeface="Proxima Nova"/>
                <a:ea typeface="Proxima Nova"/>
                <a:cs typeface="Proxima Nova"/>
                <a:sym typeface="Proxima Nova"/>
              </a:rPr>
              <a:t>Colleen Taylor</a:t>
            </a:r>
            <a:r>
              <a:rPr lang="en-IE">
                <a:solidFill>
                  <a:srgbClr val="333333"/>
                </a:solidFill>
                <a:latin typeface="Proxima Nova"/>
                <a:ea typeface="Proxima Nova"/>
                <a:cs typeface="Proxima Nova"/>
                <a:sym typeface="Proxima Nova"/>
              </a:rPr>
              <a:t>in kanssa</a:t>
            </a:r>
            <a:r>
              <a:rPr b="0" i="0" lang="en-IE">
                <a:solidFill>
                  <a:srgbClr val="333333"/>
                </a:solidFill>
                <a:latin typeface="Proxima Nova"/>
                <a:ea typeface="Proxima Nova"/>
                <a:cs typeface="Proxima Nova"/>
                <a:sym typeface="Proxima Nova"/>
              </a:rPr>
              <a:t> TechCrunchissa </a:t>
            </a:r>
            <a:r>
              <a:rPr lang="en-IE">
                <a:solidFill>
                  <a:srgbClr val="333333"/>
                </a:solidFill>
                <a:latin typeface="Proxima Nova"/>
                <a:ea typeface="Proxima Nova"/>
                <a:cs typeface="Proxima Nova"/>
                <a:sym typeface="Proxima Nova"/>
              </a:rPr>
              <a:t>vuonna</a:t>
            </a:r>
            <a:endParaRPr>
              <a:solidFill>
                <a:srgbClr val="333333"/>
              </a:solidFill>
              <a:latin typeface="Proxima Nova"/>
              <a:ea typeface="Proxima Nova"/>
              <a:cs typeface="Proxima Nova"/>
              <a:sym typeface="Proxima Nova"/>
            </a:endParaRPr>
          </a:p>
          <a:p>
            <a:pPr indent="0" lvl="0" marL="0" rtl="0" algn="l">
              <a:lnSpc>
                <a:spcPct val="90000"/>
              </a:lnSpc>
              <a:spcBef>
                <a:spcPts val="1000"/>
              </a:spcBef>
              <a:spcAft>
                <a:spcPts val="0"/>
              </a:spcAft>
              <a:buClr>
                <a:srgbClr val="333333"/>
              </a:buClr>
              <a:buSzPts val="2400"/>
              <a:buNone/>
            </a:pPr>
            <a:r>
              <a:rPr b="0" i="0" lang="en-IE">
                <a:solidFill>
                  <a:srgbClr val="333333"/>
                </a:solidFill>
                <a:latin typeface="Proxima Nova"/>
                <a:ea typeface="Proxima Nova"/>
                <a:cs typeface="Proxima Nova"/>
                <a:sym typeface="Proxima Nova"/>
              </a:rPr>
              <a:t> </a:t>
            </a:r>
            <a:r>
              <a:rPr b="0" i="0" lang="en-IE" u="sng">
                <a:solidFill>
                  <a:srgbClr val="FF2945"/>
                </a:solidFill>
                <a:latin typeface="Proxima Nova"/>
                <a:ea typeface="Proxima Nova"/>
                <a:cs typeface="Proxima Nova"/>
                <a:sym typeface="Proxima Nova"/>
                <a:hlinkClick r:id="rId5">
                  <a:extLst>
                    <a:ext uri="{A12FA001-AC4F-418D-AE19-62706E023703}">
                      <ahyp:hlinkClr val="tx"/>
                    </a:ext>
                  </a:extLst>
                </a:hlinkClick>
              </a:rPr>
              <a:t>2015 Startup Grind Global Conference</a:t>
            </a:r>
            <a:endParaRPr/>
          </a:p>
        </p:txBody>
      </p:sp>
      <p:pic>
        <p:nvPicPr>
          <p:cNvPr id="716" name="Google Shape;716;p44">
            <a:hlinkClick r:id="rId6"/>
          </p:cNvPr>
          <p:cNvPicPr preferRelativeResize="0"/>
          <p:nvPr/>
        </p:nvPicPr>
        <p:blipFill rotWithShape="1">
          <a:blip r:embed="rId7">
            <a:alphaModFix/>
          </a:blip>
          <a:srcRect b="0" l="0" r="0" t="0"/>
          <a:stretch/>
        </p:blipFill>
        <p:spPr>
          <a:xfrm>
            <a:off x="1270861" y="2181885"/>
            <a:ext cx="5355044" cy="3126112"/>
          </a:xfrm>
          <a:prstGeom prst="rect">
            <a:avLst/>
          </a:prstGeom>
          <a:noFill/>
          <a:ln>
            <a:noFill/>
          </a:ln>
        </p:spPr>
      </p:pic>
      <p:sp>
        <p:nvSpPr>
          <p:cNvPr id="717" name="Google Shape;717;p44"/>
          <p:cNvSpPr txBox="1"/>
          <p:nvPr/>
        </p:nvSpPr>
        <p:spPr>
          <a:xfrm>
            <a:off x="411523" y="248275"/>
            <a:ext cx="10090200" cy="697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Esimerkki</a:t>
            </a:r>
            <a:r>
              <a:rPr lang="en-IE" sz="3600">
                <a:solidFill>
                  <a:srgbClr val="A6377D"/>
                </a:solidFill>
                <a:latin typeface="Corben"/>
                <a:ea typeface="Corben"/>
                <a:cs typeface="Corben"/>
                <a:sym typeface="Corben"/>
              </a:rPr>
              <a:t> YDSI – Stripe, Irlanti</a:t>
            </a:r>
            <a:endParaRPr/>
          </a:p>
          <a:p>
            <a:pPr indent="0" lvl="0" marL="0" marR="0" rtl="0" algn="l">
              <a:lnSpc>
                <a:spcPct val="90000"/>
              </a:lnSpc>
              <a:spcBef>
                <a:spcPts val="0"/>
              </a:spcBef>
              <a:spcAft>
                <a:spcPts val="0"/>
              </a:spcAft>
              <a:buClr>
                <a:srgbClr val="A6377D"/>
              </a:buClr>
              <a:buSzPts val="2800"/>
              <a:buFont typeface="Arial"/>
              <a:buNone/>
            </a:pPr>
            <a:r>
              <a:rPr b="1" i="1" lang="en-IE" sz="2800">
                <a:solidFill>
                  <a:srgbClr val="A6377D"/>
                </a:solidFill>
                <a:latin typeface="Calibri"/>
                <a:ea typeface="Calibri"/>
                <a:cs typeface="Calibri"/>
                <a:sym typeface="Calibri"/>
              </a:rPr>
              <a:t>Patrick ja John Collison</a:t>
            </a:r>
            <a:endParaRPr/>
          </a:p>
          <a:p>
            <a:pPr indent="0" lvl="0" marL="0" marR="0" rtl="0" algn="l">
              <a:lnSpc>
                <a:spcPct val="90000"/>
              </a:lnSpc>
              <a:spcBef>
                <a:spcPts val="0"/>
              </a:spcBef>
              <a:spcAft>
                <a:spcPts val="0"/>
              </a:spcAft>
              <a:buClr>
                <a:schemeClr val="dk1"/>
              </a:buClr>
              <a:buSzPts val="3600"/>
              <a:buFont typeface="Arial"/>
              <a:buNone/>
            </a:pPr>
            <a:r>
              <a:t/>
            </a:r>
            <a:endParaRPr sz="3600">
              <a:solidFill>
                <a:srgbClr val="A6377D"/>
              </a:solidFill>
              <a:latin typeface="Corben"/>
              <a:ea typeface="Corben"/>
              <a:cs typeface="Corben"/>
              <a:sym typeface="Corben"/>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45"/>
          <p:cNvSpPr txBox="1"/>
          <p:nvPr>
            <p:ph idx="1" type="body"/>
          </p:nvPr>
        </p:nvSpPr>
        <p:spPr>
          <a:xfrm>
            <a:off x="5531603" y="61000"/>
            <a:ext cx="6318000" cy="697500"/>
          </a:xfrm>
          <a:prstGeom prst="rect">
            <a:avLst/>
          </a:prstGeom>
          <a:noFill/>
          <a:ln>
            <a:noFill/>
          </a:ln>
        </p:spPr>
        <p:txBody>
          <a:bodyPr anchorCtr="0" anchor="t" bIns="45700" lIns="91425" spcFirstLastPara="1" rIns="91425" wrap="square" tIns="45700">
            <a:normAutofit fontScale="92500"/>
          </a:bodyPr>
          <a:lstStyle/>
          <a:p>
            <a:pPr indent="0" lvl="0" marL="0" rtl="0" algn="r">
              <a:lnSpc>
                <a:spcPct val="90000"/>
              </a:lnSpc>
              <a:spcBef>
                <a:spcPts val="0"/>
              </a:spcBef>
              <a:spcAft>
                <a:spcPts val="0"/>
              </a:spcAft>
              <a:buClr>
                <a:schemeClr val="lt1"/>
              </a:buClr>
              <a:buSzPct val="100000"/>
              <a:buNone/>
            </a:pPr>
            <a:r>
              <a:rPr b="1" lang="en-IE"/>
              <a:t>Mitä tarkoitetaan Living Labsilla?    </a:t>
            </a:r>
            <a:r>
              <a:rPr i="1" lang="en-IE" sz="2400">
                <a:solidFill>
                  <a:schemeClr val="dk1"/>
                </a:solidFill>
              </a:rPr>
              <a:t> </a:t>
            </a:r>
            <a:endParaRPr/>
          </a:p>
        </p:txBody>
      </p:sp>
      <p:sp>
        <p:nvSpPr>
          <p:cNvPr id="723" name="Google Shape;723;p45"/>
          <p:cNvSpPr txBox="1"/>
          <p:nvPr>
            <p:ph idx="2" type="body"/>
          </p:nvPr>
        </p:nvSpPr>
        <p:spPr>
          <a:xfrm>
            <a:off x="6139495" y="595550"/>
            <a:ext cx="6052500" cy="5944500"/>
          </a:xfrm>
          <a:prstGeom prst="rect">
            <a:avLst/>
          </a:prstGeom>
          <a:solidFill>
            <a:srgbClr val="FDA81F"/>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2400"/>
              <a:buNone/>
            </a:pPr>
            <a:r>
              <a:rPr lang="en-IE">
                <a:solidFill>
                  <a:srgbClr val="000000"/>
                </a:solidFill>
              </a:rPr>
              <a:t>A </a:t>
            </a:r>
            <a:r>
              <a:rPr lang="en-IE" u="sng">
                <a:solidFill>
                  <a:srgbClr val="000000"/>
                </a:solidFill>
                <a:hlinkClick r:id="rId3">
                  <a:extLst>
                    <a:ext uri="{A12FA001-AC4F-418D-AE19-62706E023703}">
                      <ahyp:hlinkClr val="tx"/>
                    </a:ext>
                  </a:extLst>
                </a:hlinkClick>
              </a:rPr>
              <a:t>living lab</a:t>
            </a:r>
            <a:r>
              <a:rPr lang="en-IE">
                <a:solidFill>
                  <a:srgbClr val="000000"/>
                </a:solidFill>
              </a:rPr>
              <a:t>, </a:t>
            </a:r>
            <a:r>
              <a:rPr lang="en-IE">
                <a:solidFill>
                  <a:srgbClr val="000000"/>
                </a:solidFill>
              </a:rPr>
              <a:t>tai elävä laboratorio, on tutkimus- idea, jossa tutkiminen perustuu käyttäjään, loogiseen lähestymistapaan, avoimiin innovaa- tioympäristöihin, usein maantieteelliseen sijaintiin perustuvaan tutkimukseen, jossa tarkastellaan samanaikaisesti erilaisia julkisen sektorin tutkimus- ja innovaatioprosesseja  yksityisten ihmisten kumppanuuksien avulla</a:t>
            </a:r>
            <a:r>
              <a:rPr lang="en-IE">
                <a:solidFill>
                  <a:srgbClr val="000000"/>
                </a:solidFill>
              </a:rPr>
              <a:t>. </a:t>
            </a:r>
            <a:endParaRPr/>
          </a:p>
          <a:p>
            <a:pPr indent="0" lvl="0" marL="0" rtl="0" algn="l">
              <a:lnSpc>
                <a:spcPct val="90000"/>
              </a:lnSpc>
              <a:spcBef>
                <a:spcPts val="1000"/>
              </a:spcBef>
              <a:spcAft>
                <a:spcPts val="0"/>
              </a:spcAft>
              <a:buClr>
                <a:srgbClr val="000000"/>
              </a:buClr>
              <a:buSzPts val="2400"/>
              <a:buNone/>
            </a:pPr>
            <a:r>
              <a:rPr b="0" i="0" lang="en-IE">
                <a:solidFill>
                  <a:srgbClr val="000000"/>
                </a:solidFill>
              </a:rPr>
              <a:t>LL</a:t>
            </a:r>
            <a:r>
              <a:rPr lang="en-IE">
                <a:solidFill>
                  <a:srgbClr val="000000"/>
                </a:solidFill>
              </a:rPr>
              <a:t> käyttää yhteistyöjärjestelmää, joka antaa oppijoille ja tutkijoille mahdollisuuden suunnitella, kehittää ja toteuttaa ideaa avoimessa, innovatiivisessa tosielämän ympäristössä.</a:t>
            </a:r>
            <a:endParaRPr/>
          </a:p>
          <a:p>
            <a:pPr indent="0" lvl="0" marL="0" rtl="0" algn="l">
              <a:lnSpc>
                <a:spcPct val="90000"/>
              </a:lnSpc>
              <a:spcBef>
                <a:spcPts val="1000"/>
              </a:spcBef>
              <a:spcAft>
                <a:spcPts val="0"/>
              </a:spcAft>
              <a:buClr>
                <a:srgbClr val="000000"/>
              </a:buClr>
              <a:buSzPts val="2400"/>
              <a:buNone/>
            </a:pPr>
            <a:r>
              <a:rPr b="0" i="0" lang="en-IE">
                <a:solidFill>
                  <a:srgbClr val="000000"/>
                </a:solidFill>
              </a:rPr>
              <a:t>LL</a:t>
            </a:r>
            <a:r>
              <a:rPr lang="en-IE">
                <a:solidFill>
                  <a:srgbClr val="000000"/>
                </a:solidFill>
              </a:rPr>
              <a:t> tekee yhteistyötä ihmisten, tutkimus- organisaatioiden, yritysten, kaupunkien ja alueiden kanssa yhteisten arvojen edistämiseksi innovaatioiden ja yritysten avulla.</a:t>
            </a:r>
            <a:r>
              <a:rPr b="0" i="0" lang="en-IE">
                <a:solidFill>
                  <a:srgbClr val="000000"/>
                </a:solidFill>
              </a:rPr>
              <a:t> </a:t>
            </a:r>
            <a:endParaRPr/>
          </a:p>
        </p:txBody>
      </p:sp>
      <p:sp>
        <p:nvSpPr>
          <p:cNvPr id="724" name="Google Shape;724;p45"/>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r">
              <a:lnSpc>
                <a:spcPct val="90000"/>
              </a:lnSpc>
              <a:spcBef>
                <a:spcPts val="0"/>
              </a:spcBef>
              <a:spcAft>
                <a:spcPts val="0"/>
              </a:spcAft>
              <a:buClr>
                <a:schemeClr val="lt1"/>
              </a:buClr>
              <a:buSzPct val="100000"/>
              <a:buNone/>
            </a:pPr>
            <a:r>
              <a:rPr lang="en-IE"/>
              <a:t>“</a:t>
            </a:r>
            <a:endParaRPr/>
          </a:p>
        </p:txBody>
      </p:sp>
      <p:sp>
        <p:nvSpPr>
          <p:cNvPr id="725" name="Google Shape;725;p45"/>
          <p:cNvSpPr txBox="1"/>
          <p:nvPr>
            <p:ph idx="4" type="body"/>
          </p:nvPr>
        </p:nvSpPr>
        <p:spPr>
          <a:xfrm>
            <a:off x="944625" y="1260700"/>
            <a:ext cx="4369500" cy="369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00"/>
              </a:buClr>
              <a:buSzPts val="2400"/>
              <a:buNone/>
            </a:pPr>
            <a:r>
              <a:rPr lang="en-IE" sz="2400">
                <a:solidFill>
                  <a:srgbClr val="000000"/>
                </a:solidFill>
              </a:rPr>
              <a:t>Living Labs (LL) määritellään käyttäjäkeskeisiksi, avoimiksi innovaatioekosysteemeiksi, jotka perustuvat systemaattiseen käyttäjien yhteiskehittä- mismenetelmään ja integroivat tutkimus- ja innovointiprosessit tosielämän yhteisöihin ja ympäristöihin</a:t>
            </a:r>
            <a:endParaRPr sz="2400"/>
          </a:p>
        </p:txBody>
      </p:sp>
      <p:sp>
        <p:nvSpPr>
          <p:cNvPr id="726" name="Google Shape;726;p45"/>
          <p:cNvSpPr txBox="1"/>
          <p:nvPr>
            <p:ph idx="5" type="body"/>
          </p:nvPr>
        </p:nvSpPr>
        <p:spPr>
          <a:xfrm>
            <a:off x="1122375" y="694025"/>
            <a:ext cx="2699100" cy="9648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lang="en-IE"/>
              <a: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46"/>
          <p:cNvSpPr txBox="1"/>
          <p:nvPr>
            <p:ph idx="1" type="body"/>
          </p:nvPr>
        </p:nvSpPr>
        <p:spPr>
          <a:xfrm>
            <a:off x="3785757" y="462137"/>
            <a:ext cx="8047122"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2400"/>
              <a:buNone/>
            </a:pPr>
            <a:r>
              <a:rPr b="1" i="0" lang="en-IE" u="sng">
                <a:solidFill>
                  <a:srgbClr val="262626"/>
                </a:solidFill>
                <a:hlinkClick r:id="rId3">
                  <a:extLst>
                    <a:ext uri="{A12FA001-AC4F-418D-AE19-62706E023703}">
                      <ahyp:hlinkClr val="tx"/>
                    </a:ext>
                  </a:extLst>
                </a:hlinkClick>
              </a:rPr>
              <a:t>The European Network of Living Labs </a:t>
            </a:r>
            <a:r>
              <a:rPr b="1" i="0" lang="en-IE">
                <a:solidFill>
                  <a:srgbClr val="000000"/>
                </a:solidFill>
              </a:rPr>
              <a:t>(ENoLL) </a:t>
            </a:r>
            <a:r>
              <a:rPr lang="en-IE">
                <a:solidFill>
                  <a:srgbClr val="000000"/>
                </a:solidFill>
              </a:rPr>
              <a:t>luotiin ”Yhteistyöympäristöt” -yksikössä. Alkuperäinen konsepti päivitettiin avoimiin innovaatioympäristöihin, jotka houkuttelevat henkisiä että taloudellisia investointeja.</a:t>
            </a:r>
            <a:endParaRPr/>
          </a:p>
          <a:p>
            <a:pPr indent="0" lvl="0" marL="0" rtl="0" algn="l">
              <a:lnSpc>
                <a:spcPct val="90000"/>
              </a:lnSpc>
              <a:spcBef>
                <a:spcPts val="1000"/>
              </a:spcBef>
              <a:spcAft>
                <a:spcPts val="0"/>
              </a:spcAft>
              <a:buClr>
                <a:srgbClr val="000000"/>
              </a:buClr>
              <a:buSzPts val="2400"/>
              <a:buNone/>
            </a:pPr>
            <a:r>
              <a:rPr b="0" i="0" lang="en-IE">
                <a:solidFill>
                  <a:srgbClr val="000000"/>
                </a:solidFill>
              </a:rPr>
              <a:t>ENoLL </a:t>
            </a:r>
            <a:r>
              <a:rPr lang="en-IE">
                <a:solidFill>
                  <a:srgbClr val="000000"/>
                </a:solidFill>
              </a:rPr>
              <a:t>tarjoaa </a:t>
            </a:r>
            <a:r>
              <a:rPr b="1" lang="en-IE">
                <a:solidFill>
                  <a:srgbClr val="000000"/>
                </a:solidFill>
              </a:rPr>
              <a:t>tiloja</a:t>
            </a:r>
            <a:r>
              <a:rPr lang="en-IE">
                <a:solidFill>
                  <a:srgbClr val="000000"/>
                </a:solidFill>
              </a:rPr>
              <a:t> mm.</a:t>
            </a:r>
            <a:r>
              <a:rPr b="0" i="0" lang="en-IE">
                <a:solidFill>
                  <a:srgbClr val="000000"/>
                </a:solidFill>
              </a:rPr>
              <a:t> </a:t>
            </a:r>
            <a:r>
              <a:rPr b="1" lang="en-IE">
                <a:solidFill>
                  <a:srgbClr val="000000"/>
                </a:solidFill>
              </a:rPr>
              <a:t>yhteiskehittämiseen, käyttäjien sitouttamiseen, testiin</a:t>
            </a:r>
            <a:r>
              <a:rPr lang="en-IE">
                <a:solidFill>
                  <a:srgbClr val="000000"/>
                </a:solidFill>
              </a:rPr>
              <a:t> ja </a:t>
            </a:r>
            <a:r>
              <a:rPr b="1" lang="en-IE">
                <a:solidFill>
                  <a:srgbClr val="000000"/>
                </a:solidFill>
              </a:rPr>
              <a:t>kokeiluun</a:t>
            </a:r>
            <a:r>
              <a:rPr b="1" i="0" lang="en-IE">
                <a:solidFill>
                  <a:srgbClr val="000000"/>
                </a:solidFill>
              </a:rPr>
              <a:t> </a:t>
            </a:r>
            <a:r>
              <a:rPr lang="en-IE">
                <a:solidFill>
                  <a:srgbClr val="000000"/>
                </a:solidFill>
              </a:rPr>
              <a:t>kohdistamalla innovaatioita monilla eri aloilla, kuten </a:t>
            </a:r>
            <a:r>
              <a:rPr b="1" lang="en-IE">
                <a:solidFill>
                  <a:srgbClr val="000000"/>
                </a:solidFill>
              </a:rPr>
              <a:t>energia, media, liikkuvuus, terveydenhuolto, maatalouselintarvikkeet</a:t>
            </a:r>
            <a:r>
              <a:rPr lang="en-IE">
                <a:solidFill>
                  <a:srgbClr val="000000"/>
                </a:solidFill>
              </a:rPr>
              <a:t> jne.</a:t>
            </a:r>
            <a:endParaRPr>
              <a:solidFill>
                <a:srgbClr val="000000"/>
              </a:solidFill>
            </a:endParaRPr>
          </a:p>
          <a:p>
            <a:pPr indent="0" lvl="0" marL="0" rtl="0" algn="l">
              <a:lnSpc>
                <a:spcPct val="90000"/>
              </a:lnSpc>
              <a:spcBef>
                <a:spcPts val="1000"/>
              </a:spcBef>
              <a:spcAft>
                <a:spcPts val="0"/>
              </a:spcAft>
              <a:buClr>
                <a:srgbClr val="000000"/>
              </a:buClr>
              <a:buSzPts val="2400"/>
              <a:buNone/>
            </a:pPr>
            <a:r>
              <a:rPr b="0" i="0" lang="en-IE">
                <a:solidFill>
                  <a:srgbClr val="000000"/>
                </a:solidFill>
              </a:rPr>
              <a:t>ENoLL</a:t>
            </a:r>
            <a:r>
              <a:rPr lang="en-IE">
                <a:solidFill>
                  <a:srgbClr val="000000"/>
                </a:solidFill>
              </a:rPr>
              <a:t>assa on hyvät mahdollisuudet toimia alustana parhaiden käytäntöjen vaihdolle, oppimiselle ja tuelle sekä Living Labin kansainvälisen projektin kehittämiselle</a:t>
            </a:r>
            <a:r>
              <a:rPr b="0" i="0" lang="en-IE">
                <a:solidFill>
                  <a:srgbClr val="000000"/>
                </a:solidFill>
              </a:rPr>
              <a:t>.</a:t>
            </a:r>
            <a:endParaRPr b="1"/>
          </a:p>
        </p:txBody>
      </p:sp>
      <p:sp>
        <p:nvSpPr>
          <p:cNvPr id="732" name="Google Shape;732;p46"/>
          <p:cNvSpPr txBox="1"/>
          <p:nvPr>
            <p:ph idx="2" type="body"/>
          </p:nvPr>
        </p:nvSpPr>
        <p:spPr>
          <a:xfrm>
            <a:off x="484428" y="653500"/>
            <a:ext cx="2852539" cy="567487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rgbClr val="000000"/>
              </a:buClr>
              <a:buSzPct val="100000"/>
              <a:buNone/>
            </a:pPr>
            <a:r>
              <a:rPr b="1" i="0" lang="en-IE" sz="3900">
                <a:solidFill>
                  <a:srgbClr val="000000"/>
                </a:solidFill>
              </a:rPr>
              <a:t>The European Network of Living Labs (ENoLL)</a:t>
            </a:r>
            <a:endParaRPr/>
          </a:p>
          <a:p>
            <a:pPr indent="0" lvl="0" marL="0" rtl="0" algn="l">
              <a:lnSpc>
                <a:spcPct val="90000"/>
              </a:lnSpc>
              <a:spcBef>
                <a:spcPts val="1000"/>
              </a:spcBef>
              <a:spcAft>
                <a:spcPts val="0"/>
              </a:spcAft>
              <a:buClr>
                <a:schemeClr val="lt1"/>
              </a:buClr>
              <a:buSzPct val="100000"/>
              <a:buNone/>
            </a:pPr>
            <a:r>
              <a:t/>
            </a:r>
            <a:endParaRPr b="1" i="0">
              <a:solidFill>
                <a:srgbClr val="000000"/>
              </a:solidFill>
            </a:endParaRPr>
          </a:p>
          <a:p>
            <a:pPr indent="0" lvl="0" marL="0" rtl="0" algn="l">
              <a:lnSpc>
                <a:spcPct val="90000"/>
              </a:lnSpc>
              <a:spcBef>
                <a:spcPts val="1000"/>
              </a:spcBef>
              <a:spcAft>
                <a:spcPts val="0"/>
              </a:spcAft>
              <a:buClr>
                <a:srgbClr val="000000"/>
              </a:buClr>
              <a:buSzPct val="100000"/>
              <a:buNone/>
            </a:pPr>
            <a:r>
              <a:rPr i="1" lang="en-IE" sz="2800">
                <a:solidFill>
                  <a:srgbClr val="000000"/>
                </a:solidFill>
              </a:rPr>
              <a:t>‘</a:t>
            </a:r>
            <a:r>
              <a:rPr b="0" i="1" lang="en-IE" sz="2800">
                <a:solidFill>
                  <a:srgbClr val="000000"/>
                </a:solidFill>
              </a:rPr>
              <a:t>ENoLL: alla on </a:t>
            </a:r>
            <a:r>
              <a:rPr i="1" lang="en-IE" sz="2800">
                <a:solidFill>
                  <a:srgbClr val="000000"/>
                </a:solidFill>
              </a:rPr>
              <a:t>tänä päivänä yli 150+ aktiivista Living Labs -jäsentä ympäri maailmaa (yli 440 yli 14 vuotisen historian aikana) ja heitä on viidellä mantereella Euroopan lisäksi.</a:t>
            </a:r>
            <a:endParaRPr i="1" sz="2800"/>
          </a:p>
          <a:p>
            <a:pPr indent="0" lvl="0" marL="0" rtl="0" algn="l">
              <a:lnSpc>
                <a:spcPct val="90000"/>
              </a:lnSpc>
              <a:spcBef>
                <a:spcPts val="1000"/>
              </a:spcBef>
              <a:spcAft>
                <a:spcPts val="0"/>
              </a:spcAft>
              <a:buClr>
                <a:schemeClr val="lt1"/>
              </a:buClr>
              <a:buSzPct val="100000"/>
              <a:buNone/>
            </a:pPr>
            <a:r>
              <a:t/>
            </a:r>
            <a:endParaRPr/>
          </a:p>
        </p:txBody>
      </p:sp>
      <p:pic>
        <p:nvPicPr>
          <p:cNvPr id="733" name="Google Shape;733;p46"/>
          <p:cNvPicPr preferRelativeResize="0"/>
          <p:nvPr/>
        </p:nvPicPr>
        <p:blipFill rotWithShape="1">
          <a:blip r:embed="rId4">
            <a:alphaModFix/>
          </a:blip>
          <a:srcRect b="0" l="0" r="0" t="13181"/>
          <a:stretch/>
        </p:blipFill>
        <p:spPr>
          <a:xfrm>
            <a:off x="6723018" y="4333949"/>
            <a:ext cx="4984553" cy="25240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47"/>
          <p:cNvSpPr txBox="1"/>
          <p:nvPr>
            <p:ph idx="1" type="body"/>
          </p:nvPr>
        </p:nvSpPr>
        <p:spPr>
          <a:xfrm>
            <a:off x="6430978" y="248867"/>
            <a:ext cx="5696783"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t>Makerspaces &amp; Fab Labs</a:t>
            </a:r>
            <a:endParaRPr/>
          </a:p>
        </p:txBody>
      </p:sp>
      <p:sp>
        <p:nvSpPr>
          <p:cNvPr id="739" name="Google Shape;739;p47"/>
          <p:cNvSpPr txBox="1"/>
          <p:nvPr>
            <p:ph idx="3" type="body"/>
          </p:nvPr>
        </p:nvSpPr>
        <p:spPr>
          <a:xfrm>
            <a:off x="6536762" y="946225"/>
            <a:ext cx="5485200" cy="2592300"/>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Clr>
                <a:schemeClr val="lt1"/>
              </a:buClr>
              <a:buSzPts val="2400"/>
              <a:buNone/>
            </a:pPr>
            <a:r>
              <a:rPr b="0" i="0" lang="en-IE">
                <a:latin typeface="Barlow"/>
                <a:ea typeface="Barlow"/>
                <a:cs typeface="Barlow"/>
                <a:sym typeface="Barlow"/>
              </a:rPr>
              <a:t>A </a:t>
            </a:r>
            <a:r>
              <a:rPr b="1" i="0" lang="en-IE" u="sng" strike="noStrike">
                <a:solidFill>
                  <a:schemeClr val="hlink"/>
                </a:solidFill>
                <a:latin typeface="Barlow"/>
                <a:ea typeface="Barlow"/>
                <a:cs typeface="Barlow"/>
                <a:sym typeface="Barlow"/>
                <a:hlinkClick r:id="rId3"/>
              </a:rPr>
              <a:t>Makerspace</a:t>
            </a:r>
            <a:r>
              <a:rPr b="0" i="0" lang="en-IE">
                <a:latin typeface="Barlow"/>
                <a:ea typeface="Barlow"/>
                <a:cs typeface="Barlow"/>
                <a:sym typeface="Barlow"/>
              </a:rPr>
              <a:t> </a:t>
            </a:r>
            <a:r>
              <a:rPr lang="en-IE">
                <a:latin typeface="Barlow"/>
                <a:ea typeface="Barlow"/>
                <a:cs typeface="Barlow"/>
                <a:sym typeface="Barlow"/>
              </a:rPr>
              <a:t>on yhteistyötyötila, joka on tarkoitettu prototyyppien valmistamiseen ja digitaaliseen valmistukseen. Se on tila, joka tarjoaa tilaa, oppimista, työkaluja ja seurustelua valmistamisen käytännön työn ympärillä, sekä hakkerointia ja ajattelua.</a:t>
            </a:r>
            <a:r>
              <a:rPr b="0" i="0" lang="en-IE">
                <a:latin typeface="Barlow"/>
                <a:ea typeface="Barlow"/>
                <a:cs typeface="Barlow"/>
                <a:sym typeface="Barlow"/>
              </a:rPr>
              <a:t> </a:t>
            </a:r>
            <a:endParaRPr/>
          </a:p>
          <a:p>
            <a:pPr indent="0" lvl="0" marL="228600" rtl="0" algn="l">
              <a:lnSpc>
                <a:spcPct val="90000"/>
              </a:lnSpc>
              <a:spcBef>
                <a:spcPts val="1200"/>
              </a:spcBef>
              <a:spcAft>
                <a:spcPts val="0"/>
              </a:spcAft>
              <a:buClr>
                <a:schemeClr val="lt1"/>
              </a:buClr>
              <a:buSzPts val="2400"/>
              <a:buNone/>
            </a:pPr>
            <a:r>
              <a:rPr b="0" i="0" lang="en-IE">
                <a:latin typeface="Barlow"/>
                <a:ea typeface="Barlow"/>
                <a:cs typeface="Barlow"/>
                <a:sym typeface="Barlow"/>
              </a:rPr>
              <a:t>A </a:t>
            </a:r>
            <a:r>
              <a:rPr b="1" i="0" lang="en-IE" u="sng" strike="noStrike">
                <a:solidFill>
                  <a:schemeClr val="hlink"/>
                </a:solidFill>
                <a:latin typeface="Barlow"/>
                <a:ea typeface="Barlow"/>
                <a:cs typeface="Barlow"/>
                <a:sym typeface="Barlow"/>
                <a:hlinkClick r:id="rId4"/>
              </a:rPr>
              <a:t>Fab Lab </a:t>
            </a:r>
            <a:r>
              <a:rPr lang="en-IE"/>
              <a:t>on eräänlainen päättäjätila, joka noudattaa sääntöjä,joita säätiö hallitsee. Se tarjoaa saman inventaarion jokaisessa yli 2000 itsenäisesti käytetyssä tilassa maailmassa, joissa käyttäjät voivat tehdä "melkein mitä tahansa, missä tahansa." Se on digitaalisen valmistustilan muoto.</a:t>
            </a:r>
            <a:endParaRPr>
              <a:latin typeface="Calibri"/>
              <a:ea typeface="Calibri"/>
              <a:cs typeface="Calibri"/>
              <a:sym typeface="Calibri"/>
            </a:endParaRPr>
          </a:p>
          <a:p>
            <a:pPr indent="0" lvl="0" marL="0" rtl="0" algn="ctr">
              <a:lnSpc>
                <a:spcPct val="90000"/>
              </a:lnSpc>
              <a:spcBef>
                <a:spcPts val="1600"/>
              </a:spcBef>
              <a:spcAft>
                <a:spcPts val="0"/>
              </a:spcAft>
              <a:buClr>
                <a:schemeClr val="lt1"/>
              </a:buClr>
              <a:buSzPts val="2400"/>
              <a:buNone/>
            </a:pPr>
            <a:r>
              <a:t/>
            </a:r>
            <a:endParaRPr b="1"/>
          </a:p>
        </p:txBody>
      </p:sp>
      <p:pic>
        <p:nvPicPr>
          <p:cNvPr descr="A group of people in a room with laptops and a coffee table&#10;&#10;Description automatically generated with low confidence" id="740" name="Google Shape;740;p47"/>
          <p:cNvPicPr preferRelativeResize="0"/>
          <p:nvPr>
            <p:ph idx="2" type="pic"/>
          </p:nvPr>
        </p:nvPicPr>
        <p:blipFill rotWithShape="1">
          <a:blip r:embed="rId5">
            <a:alphaModFix/>
          </a:blip>
          <a:srcRect b="0" l="16667" r="16666" t="0"/>
          <a:stretch/>
        </p:blipFill>
        <p:spPr>
          <a:xfrm>
            <a:off x="0" y="1057059"/>
            <a:ext cx="4672100" cy="4672100"/>
          </a:xfrm>
          <a:prstGeom prst="ellipse">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8"/>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i="0" lang="en-IE">
                <a:solidFill>
                  <a:srgbClr val="ED2A59"/>
                </a:solidFill>
                <a:latin typeface="Arial"/>
                <a:ea typeface="Arial"/>
                <a:cs typeface="Arial"/>
                <a:sym typeface="Arial"/>
              </a:rPr>
              <a:t>A Makerspace </a:t>
            </a:r>
            <a:r>
              <a:rPr lang="en-IE">
                <a:solidFill>
                  <a:srgbClr val="3F3F3F"/>
                </a:solidFill>
                <a:latin typeface="Arial"/>
                <a:ea typeface="Arial"/>
                <a:cs typeface="Arial"/>
                <a:sym typeface="Arial"/>
              </a:rPr>
              <a:t>on yhteistyötyötila koulun, kirjaston tai erillisen julkisen/ yksityisen laitoksen luomiseen, oppimiseen, tutkimiseen ja jakamiseen.</a:t>
            </a:r>
            <a:r>
              <a:rPr b="0" i="0" lang="en-IE">
                <a:solidFill>
                  <a:srgbClr val="3F3F3F"/>
                </a:solidFill>
                <a:latin typeface="Arial"/>
                <a:ea typeface="Arial"/>
                <a:cs typeface="Arial"/>
                <a:sym typeface="Arial"/>
              </a:rPr>
              <a:t>  </a:t>
            </a:r>
            <a:r>
              <a:rPr lang="en-IE">
                <a:solidFill>
                  <a:srgbClr val="3F3F3F"/>
                </a:solidFill>
                <a:latin typeface="Arial"/>
                <a:ea typeface="Arial"/>
                <a:cs typeface="Arial"/>
                <a:sym typeface="Arial"/>
              </a:rPr>
              <a:t>Nämä tilat ovat avoimia lapsille, aikuisille ja yrittäjille, ja niillä on erilaisia valmistuslaitteita, kuten 3D-tulostimet, laserleikkurit, CNC-koneet, juotin ja ompelukoneet.</a:t>
            </a:r>
            <a:endParaRPr>
              <a:solidFill>
                <a:srgbClr val="3F3F3F"/>
              </a:solidFill>
              <a:latin typeface="Arial"/>
              <a:ea typeface="Arial"/>
              <a:cs typeface="Arial"/>
              <a:sym typeface="Arial"/>
            </a:endParaRPr>
          </a:p>
          <a:p>
            <a:pPr indent="0" lvl="0" marL="0" rtl="0" algn="l">
              <a:lnSpc>
                <a:spcPct val="90000"/>
              </a:lnSpc>
              <a:spcBef>
                <a:spcPts val="0"/>
              </a:spcBef>
              <a:spcAft>
                <a:spcPts val="0"/>
              </a:spcAft>
              <a:buClr>
                <a:srgbClr val="ED2A59"/>
              </a:buClr>
              <a:buSzPts val="2400"/>
              <a:buNone/>
            </a:pPr>
            <a:r>
              <a:rPr lang="en-IE">
                <a:solidFill>
                  <a:srgbClr val="3F3F3F"/>
                </a:solidFill>
                <a:latin typeface="Arial"/>
                <a:ea typeface="Arial"/>
                <a:cs typeface="Arial"/>
                <a:sym typeface="Arial"/>
              </a:rPr>
              <a:t>Makerspacessa ei kuitenkaan tarvitse olla kaikkia näitä koneita tai edes yhtään niistä, jotta sitä voidaan pitää Maker Space -tilana. Jos sinulla on pahvia, legoja ja taidetarvikkeita, olet osa liiketoimintaa.</a:t>
            </a:r>
            <a:endParaRPr/>
          </a:p>
          <a:p>
            <a:pPr indent="0" lvl="0" marL="0" rtl="0" algn="l">
              <a:lnSpc>
                <a:spcPct val="90000"/>
              </a:lnSpc>
              <a:spcBef>
                <a:spcPts val="1000"/>
              </a:spcBef>
              <a:spcAft>
                <a:spcPts val="0"/>
              </a:spcAft>
              <a:buClr>
                <a:srgbClr val="ED2A59"/>
              </a:buClr>
              <a:buSzPts val="2400"/>
              <a:buNone/>
            </a:pPr>
            <a:r>
              <a:rPr b="1" i="0" lang="en-IE">
                <a:solidFill>
                  <a:srgbClr val="ED2A59"/>
                </a:solidFill>
                <a:latin typeface="Arial"/>
                <a:ea typeface="Arial"/>
                <a:cs typeface="Arial"/>
                <a:sym typeface="Arial"/>
              </a:rPr>
              <a:t>A FabLab </a:t>
            </a:r>
            <a:r>
              <a:rPr lang="en-IE">
                <a:solidFill>
                  <a:srgbClr val="3F3F3F"/>
                </a:solidFill>
                <a:latin typeface="Arial"/>
                <a:ea typeface="Arial"/>
                <a:cs typeface="Arial"/>
                <a:sym typeface="Arial"/>
              </a:rPr>
              <a:t>on pienimuotoinen työpaja, joka tarjoaa digitaalista valmistusta. He määrittelevät FabLabin omin sanoin "innovaatioiden ja keksintöjen teknisenä prototyyppialustana, joka kannustaa paikallista yrittäjyyttä. Se on myös foorumi oppimiselle ja innovaatioille: paikka pelata, luoda, oppia, mentoroida ja keksiä. "</a:t>
            </a:r>
            <a:endParaRPr/>
          </a:p>
        </p:txBody>
      </p:sp>
      <p:sp>
        <p:nvSpPr>
          <p:cNvPr id="746" name="Google Shape;746;p48"/>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3F3F3F"/>
              </a:buClr>
              <a:buSzPts val="3600"/>
              <a:buNone/>
            </a:pPr>
            <a:r>
              <a:rPr b="1" lang="en-IE">
                <a:solidFill>
                  <a:srgbClr val="3F3F3F"/>
                </a:solidFill>
              </a:rPr>
              <a:t>Makerspaces</a:t>
            </a:r>
            <a:endParaRPr/>
          </a:p>
          <a:p>
            <a:pPr indent="0" lvl="0" marL="0" rtl="0" algn="l">
              <a:lnSpc>
                <a:spcPct val="90000"/>
              </a:lnSpc>
              <a:spcBef>
                <a:spcPts val="1000"/>
              </a:spcBef>
              <a:spcAft>
                <a:spcPts val="0"/>
              </a:spcAft>
              <a:buClr>
                <a:schemeClr val="lt1"/>
              </a:buClr>
              <a:buSzPts val="3600"/>
              <a:buNone/>
            </a:pPr>
            <a:r>
              <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b="1">
              <a:solidFill>
                <a:srgbClr val="3F3F3F"/>
              </a:solidFill>
            </a:endParaRPr>
          </a:p>
          <a:p>
            <a:pPr indent="0" lvl="0" marL="0" rtl="0" algn="l">
              <a:lnSpc>
                <a:spcPct val="90000"/>
              </a:lnSpc>
              <a:spcBef>
                <a:spcPts val="1000"/>
              </a:spcBef>
              <a:spcAft>
                <a:spcPts val="0"/>
              </a:spcAft>
              <a:buClr>
                <a:srgbClr val="3F3F3F"/>
              </a:buClr>
              <a:buSzPts val="3600"/>
              <a:buNone/>
            </a:pPr>
            <a:r>
              <a:rPr b="1" lang="en-IE">
                <a:solidFill>
                  <a:srgbClr val="3F3F3F"/>
                </a:solidFill>
              </a:rPr>
              <a:t>FabLabs</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b="1">
              <a:solidFill>
                <a:srgbClr val="3F3F3F"/>
              </a:solidFill>
            </a:endParaRPr>
          </a:p>
          <a:p>
            <a:pPr indent="0" lvl="0" marL="0" rtl="0" algn="l">
              <a:lnSpc>
                <a:spcPct val="90000"/>
              </a:lnSpc>
              <a:spcBef>
                <a:spcPts val="1000"/>
              </a:spcBef>
              <a:spcAft>
                <a:spcPts val="0"/>
              </a:spcAft>
              <a:buClr>
                <a:srgbClr val="3F3F3F"/>
              </a:buClr>
              <a:buSzPts val="2400"/>
              <a:buNone/>
            </a:pPr>
            <a:r>
              <a:rPr lang="en-IE" sz="2400" u="sng">
                <a:solidFill>
                  <a:srgbClr val="3F3F3F"/>
                </a:solidFill>
                <a:hlinkClick r:id="rId3">
                  <a:extLst>
                    <a:ext uri="{A12FA001-AC4F-418D-AE19-62706E023703}">
                      <ahyp:hlinkClr val="tx"/>
                    </a:ext>
                  </a:extLst>
                </a:hlinkClick>
              </a:rPr>
              <a:t>Further Reading </a:t>
            </a:r>
            <a:endParaRPr sz="2400">
              <a:solidFill>
                <a:srgbClr val="3F3F3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49"/>
          <p:cNvSpPr txBox="1"/>
          <p:nvPr>
            <p:ph idx="1" type="body"/>
          </p:nvPr>
        </p:nvSpPr>
        <p:spPr>
          <a:xfrm>
            <a:off x="3849132" y="209881"/>
            <a:ext cx="7540362"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IE"/>
              <a:t>Pelkästään</a:t>
            </a:r>
            <a:r>
              <a:rPr lang="en-IE"/>
              <a:t> puhuminen </a:t>
            </a:r>
            <a:r>
              <a:rPr lang="en-IE"/>
              <a:t>Makespace-ryhmän kanssa</a:t>
            </a:r>
            <a:r>
              <a:rPr lang="en-IE"/>
              <a:t> jonkin </a:t>
            </a:r>
            <a:r>
              <a:rPr lang="en-IE"/>
              <a:t>halutun tuloksen </a:t>
            </a:r>
            <a:r>
              <a:rPr lang="en-IE"/>
              <a:t>saavuttamiseksi sosiaalisella innovaatiolla l</a:t>
            </a:r>
            <a:r>
              <a:rPr b="1" lang="en-IE"/>
              <a:t>isää kapasiteettia huomattavasti</a:t>
            </a:r>
            <a:r>
              <a:rPr lang="en-IE"/>
              <a:t>.</a:t>
            </a:r>
            <a:endParaRPr/>
          </a:p>
          <a:p>
            <a:pPr indent="0" lvl="0" marL="0" rtl="0" algn="l">
              <a:lnSpc>
                <a:spcPct val="90000"/>
              </a:lnSpc>
              <a:spcBef>
                <a:spcPts val="1000"/>
              </a:spcBef>
              <a:spcAft>
                <a:spcPts val="0"/>
              </a:spcAft>
              <a:buClr>
                <a:schemeClr val="dk1"/>
              </a:buClr>
              <a:buSzPts val="2400"/>
              <a:buNone/>
            </a:pPr>
            <a:r>
              <a:rPr lang="en-IE"/>
              <a:t>Olemme oppineet, että sosiaalinen innovaatio tarkoittaa parempien tapojen keksimistä ja parantamalla hallitsevia ideoita, näkemyksiä ja tapoja tehdä asioita siten, että osallistumisesta, pohdinnasta ja yhteisöstä tulee keskeisiä.</a:t>
            </a:r>
            <a:r>
              <a:rPr lang="en-IE"/>
              <a:t> </a:t>
            </a:r>
            <a:r>
              <a:rPr b="1" lang="en-IE"/>
              <a:t>Tässä on paljon omaksuttavaa yhdelle henkilölle yksin!</a:t>
            </a:r>
            <a:endParaRPr/>
          </a:p>
          <a:p>
            <a:pPr indent="0" lvl="0" marL="0" rtl="0" algn="l">
              <a:lnSpc>
                <a:spcPct val="90000"/>
              </a:lnSpc>
              <a:spcBef>
                <a:spcPts val="1000"/>
              </a:spcBef>
              <a:spcAft>
                <a:spcPts val="0"/>
              </a:spcAft>
              <a:buClr>
                <a:schemeClr val="dk1"/>
              </a:buClr>
              <a:buSzPts val="2400"/>
              <a:buNone/>
            </a:pPr>
            <a:r>
              <a:rPr lang="en-IE"/>
              <a:t>Sosiaalinen innovaatio vaatii muutosta innovaatio- käytännöissä.</a:t>
            </a:r>
            <a:r>
              <a:rPr lang="en-IE"/>
              <a:t> Makerspaces </a:t>
            </a:r>
            <a:r>
              <a:rPr lang="en-IE"/>
              <a:t>mahdollistavat kokeilla ja testata sosiaalisia innovaatiotoimintoja.</a:t>
            </a:r>
            <a:r>
              <a:rPr lang="en-IE"/>
              <a:t> </a:t>
            </a:r>
            <a:r>
              <a:rPr lang="en-IE"/>
              <a:t>Ne ovat loistava paikka </a:t>
            </a:r>
            <a:r>
              <a:rPr b="1" lang="en-IE"/>
              <a:t>tiimille kokoamaan yhteen </a:t>
            </a:r>
            <a:r>
              <a:rPr lang="en-IE"/>
              <a:t>työkaluja, taitoja ja neuvoja sekä suunnitella ja tehdä mitä he haluavat.</a:t>
            </a:r>
            <a:endParaRPr/>
          </a:p>
          <a:p>
            <a:pPr indent="0" lvl="0" marL="0" rtl="0" algn="l">
              <a:lnSpc>
                <a:spcPct val="90000"/>
              </a:lnSpc>
              <a:spcBef>
                <a:spcPts val="1000"/>
              </a:spcBef>
              <a:spcAft>
                <a:spcPts val="0"/>
              </a:spcAft>
              <a:buClr>
                <a:schemeClr val="dk1"/>
              </a:buClr>
              <a:buSzPts val="2400"/>
              <a:buNone/>
            </a:pPr>
            <a:r>
              <a:rPr lang="en-IE"/>
              <a:t>Ne </a:t>
            </a:r>
            <a:r>
              <a:rPr b="1" lang="en-IE"/>
              <a:t>sallivat verkkotilan</a:t>
            </a:r>
            <a:r>
              <a:rPr lang="en-IE"/>
              <a:t>, joka voi olla päällä / pois päältä, olla osa alustaa tai sosiaalista verkostoa. Mahdollistaa nuorten keskustelun ideoista ja malleista. Ne ovat myös paikka virkistäytymiseen, yrittäjyyden kehittämiseen ja koulutukseen.</a:t>
            </a:r>
            <a:endParaRPr/>
          </a:p>
        </p:txBody>
      </p:sp>
      <p:sp>
        <p:nvSpPr>
          <p:cNvPr id="752" name="Google Shape;752;p49"/>
          <p:cNvSpPr txBox="1"/>
          <p:nvPr>
            <p:ph idx="2" type="body"/>
          </p:nvPr>
        </p:nvSpPr>
        <p:spPr>
          <a:xfrm>
            <a:off x="484428" y="434566"/>
            <a:ext cx="2852539" cy="542545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rgbClr val="262626"/>
              </a:buClr>
              <a:buSzPct val="100000"/>
              <a:buNone/>
            </a:pPr>
            <a:r>
              <a:rPr b="1" lang="en-IE">
                <a:solidFill>
                  <a:srgbClr val="262626"/>
                </a:solidFill>
              </a:rPr>
              <a:t>Makerspaces </a:t>
            </a:r>
            <a:r>
              <a:rPr b="1" lang="en-IE">
                <a:solidFill>
                  <a:srgbClr val="262626"/>
                </a:solidFill>
              </a:rPr>
              <a:t>digitaalisen sosiaalisen innovaation yhteydessä</a:t>
            </a:r>
            <a:endParaRPr/>
          </a:p>
          <a:p>
            <a:pPr indent="0" lvl="0" marL="0" rtl="0" algn="l">
              <a:lnSpc>
                <a:spcPct val="90000"/>
              </a:lnSpc>
              <a:spcBef>
                <a:spcPts val="0"/>
              </a:spcBef>
              <a:spcAft>
                <a:spcPts val="0"/>
              </a:spcAft>
              <a:buClr>
                <a:schemeClr val="lt1"/>
              </a:buClr>
              <a:buSzPct val="100000"/>
              <a:buNone/>
            </a:pPr>
            <a:r>
              <a:t/>
            </a:r>
            <a:endParaRPr b="1">
              <a:solidFill>
                <a:srgbClr val="262626"/>
              </a:solidFill>
            </a:endParaRPr>
          </a:p>
          <a:p>
            <a:pPr indent="0" lvl="0" marL="0" rtl="0" algn="ctr">
              <a:lnSpc>
                <a:spcPct val="90000"/>
              </a:lnSpc>
              <a:spcBef>
                <a:spcPts val="0"/>
              </a:spcBef>
              <a:spcAft>
                <a:spcPts val="0"/>
              </a:spcAft>
              <a:buClr>
                <a:srgbClr val="262626"/>
              </a:buClr>
              <a:buSzPct val="100000"/>
              <a:buNone/>
            </a:pPr>
            <a:r>
              <a:rPr i="1" lang="en-IE">
                <a:solidFill>
                  <a:srgbClr val="262626"/>
                </a:solidFill>
              </a:rPr>
              <a:t>Kaksi päätä on parempi kuin yksi!</a:t>
            </a:r>
            <a:endParaRPr/>
          </a:p>
          <a:p>
            <a:pPr indent="0" lvl="0" marL="0" rtl="0" algn="l">
              <a:lnSpc>
                <a:spcPct val="90000"/>
              </a:lnSpc>
              <a:spcBef>
                <a:spcPts val="0"/>
              </a:spcBef>
              <a:spcAft>
                <a:spcPts val="0"/>
              </a:spcAft>
              <a:buClr>
                <a:schemeClr val="lt1"/>
              </a:buClr>
              <a:buSzPct val="100000"/>
              <a:buNone/>
            </a:pPr>
            <a:r>
              <a:t/>
            </a:r>
            <a:endParaRPr b="1">
              <a:solidFill>
                <a:srgbClr val="3F3F3F"/>
              </a:solidFill>
            </a:endParaRPr>
          </a:p>
          <a:p>
            <a:pPr indent="0" lvl="0" marL="0" rtl="0" algn="l">
              <a:lnSpc>
                <a:spcPct val="90000"/>
              </a:lnSpc>
              <a:spcBef>
                <a:spcPts val="1000"/>
              </a:spcBef>
              <a:spcAft>
                <a:spcPts val="0"/>
              </a:spcAft>
              <a:buClr>
                <a:schemeClr val="lt1"/>
              </a:buClr>
              <a:buSzPct val="100000"/>
              <a:buNone/>
            </a:pPr>
            <a:r>
              <a:t/>
            </a:r>
            <a:endParaRPr b="1">
              <a:solidFill>
                <a:srgbClr val="3F3F3F"/>
              </a:solidFill>
            </a:endParaRPr>
          </a:p>
          <a:p>
            <a:pPr indent="0" lvl="0" marL="0" rtl="0" algn="l">
              <a:lnSpc>
                <a:spcPct val="90000"/>
              </a:lnSpc>
              <a:spcBef>
                <a:spcPts val="1000"/>
              </a:spcBef>
              <a:spcAft>
                <a:spcPts val="0"/>
              </a:spcAft>
              <a:buClr>
                <a:schemeClr val="lt1"/>
              </a:buClr>
              <a:buSzPct val="100000"/>
              <a:buNone/>
            </a:pPr>
            <a:r>
              <a:t/>
            </a:r>
            <a:endParaRPr b="1">
              <a:solidFill>
                <a:srgbClr val="3F3F3F"/>
              </a:solidFill>
            </a:endParaRPr>
          </a:p>
          <a:p>
            <a:pPr indent="0" lvl="0" marL="0" rtl="0" algn="l">
              <a:lnSpc>
                <a:spcPct val="90000"/>
              </a:lnSpc>
              <a:spcBef>
                <a:spcPts val="1000"/>
              </a:spcBef>
              <a:spcAft>
                <a:spcPts val="0"/>
              </a:spcAft>
              <a:buClr>
                <a:schemeClr val="lt1"/>
              </a:buClr>
              <a:buSzPct val="100000"/>
              <a:buNone/>
            </a:pPr>
            <a:r>
              <a:t/>
            </a:r>
            <a:endParaRPr b="1">
              <a:solidFill>
                <a:srgbClr val="3F3F3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
          <p:cNvSpPr txBox="1"/>
          <p:nvPr>
            <p:ph idx="1" type="body"/>
          </p:nvPr>
        </p:nvSpPr>
        <p:spPr>
          <a:xfrm>
            <a:off x="6508752" y="407988"/>
            <a:ext cx="5284032" cy="1936623"/>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009FD8"/>
              </a:buClr>
              <a:buSzPts val="3600"/>
              <a:buNone/>
            </a:pPr>
            <a:r>
              <a:rPr b="1" lang="en-IE">
                <a:solidFill>
                  <a:srgbClr val="009FD8"/>
                </a:solidFill>
              </a:rPr>
              <a:t>Johdanto moduuliin 4</a:t>
            </a:r>
            <a:endParaRPr/>
          </a:p>
        </p:txBody>
      </p:sp>
      <p:sp>
        <p:nvSpPr>
          <p:cNvPr id="428" name="Google Shape;428;p5"/>
          <p:cNvSpPr txBox="1"/>
          <p:nvPr>
            <p:ph idx="2" type="body"/>
          </p:nvPr>
        </p:nvSpPr>
        <p:spPr>
          <a:xfrm>
            <a:off x="5848539" y="1048401"/>
            <a:ext cx="6243198"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300"/>
              <a:buNone/>
            </a:pPr>
            <a:r>
              <a:rPr b="1" lang="en-IE" sz="2300">
                <a:solidFill>
                  <a:srgbClr val="3F3F3F"/>
                </a:solidFill>
              </a:rPr>
              <a:t>Tässä moduulissa opit perustamaan digitaalisen sosiaalisen innovaatioprojektin ja ajamaan sitä eteenpäin yhteistyöllä ja kumppanuuksilla. </a:t>
            </a:r>
            <a:r>
              <a:rPr b="1" lang="en-IE" sz="2300">
                <a:solidFill>
                  <a:srgbClr val="3F3F3F"/>
                </a:solidFill>
                <a:latin typeface="Calibri"/>
                <a:ea typeface="Calibri"/>
                <a:cs typeface="Calibri"/>
                <a:sym typeface="Calibri"/>
              </a:rPr>
              <a:t>Modu</a:t>
            </a:r>
            <a:r>
              <a:rPr b="1" lang="en-IE" sz="2300">
                <a:solidFill>
                  <a:srgbClr val="3F3F3F"/>
                </a:solidFill>
              </a:rPr>
              <a:t>uli</a:t>
            </a:r>
            <a:r>
              <a:rPr b="1" lang="en-IE" sz="2300">
                <a:solidFill>
                  <a:srgbClr val="3F3F3F"/>
                </a:solidFill>
                <a:latin typeface="Calibri"/>
                <a:ea typeface="Calibri"/>
                <a:cs typeface="Calibri"/>
                <a:sym typeface="Calibri"/>
              </a:rPr>
              <a:t> 1 </a:t>
            </a:r>
            <a:r>
              <a:rPr lang="en-IE" sz="2300">
                <a:solidFill>
                  <a:srgbClr val="3F3F3F"/>
                </a:solidFill>
                <a:latin typeface="Calibri"/>
                <a:ea typeface="Calibri"/>
                <a:cs typeface="Calibri"/>
                <a:sym typeface="Calibri"/>
              </a:rPr>
              <a:t>and </a:t>
            </a:r>
            <a:r>
              <a:rPr b="1" lang="en-IE" sz="2300">
                <a:solidFill>
                  <a:srgbClr val="3F3F3F"/>
                </a:solidFill>
                <a:latin typeface="Calibri"/>
                <a:ea typeface="Calibri"/>
                <a:cs typeface="Calibri"/>
                <a:sym typeface="Calibri"/>
              </a:rPr>
              <a:t>Modu</a:t>
            </a:r>
            <a:r>
              <a:rPr b="1" lang="en-IE" sz="2300">
                <a:solidFill>
                  <a:srgbClr val="3F3F3F"/>
                </a:solidFill>
              </a:rPr>
              <a:t>uli</a:t>
            </a:r>
            <a:r>
              <a:rPr b="1" lang="en-IE" sz="2300">
                <a:solidFill>
                  <a:srgbClr val="3F3F3F"/>
                </a:solidFill>
                <a:latin typeface="Calibri"/>
                <a:ea typeface="Calibri"/>
                <a:cs typeface="Calibri"/>
                <a:sym typeface="Calibri"/>
              </a:rPr>
              <a:t> 2 </a:t>
            </a:r>
            <a:r>
              <a:rPr lang="en-IE" sz="2300">
                <a:solidFill>
                  <a:srgbClr val="3F3F3F"/>
                </a:solidFill>
              </a:rPr>
              <a:t>ovat suunniteltu innoittamaan ja sytyttämään sosiaalisen innovaation intohimosi ja ideoimisesi.</a:t>
            </a:r>
            <a:r>
              <a:rPr lang="en-IE" sz="2300">
                <a:solidFill>
                  <a:srgbClr val="3F3F3F"/>
                </a:solidFill>
                <a:latin typeface="Calibri"/>
                <a:ea typeface="Calibri"/>
                <a:cs typeface="Calibri"/>
                <a:sym typeface="Calibri"/>
              </a:rPr>
              <a:t> </a:t>
            </a:r>
            <a:r>
              <a:rPr b="1" lang="en-IE" sz="2300">
                <a:solidFill>
                  <a:srgbClr val="3F3F3F"/>
                </a:solidFill>
                <a:latin typeface="Calibri"/>
                <a:ea typeface="Calibri"/>
                <a:cs typeface="Calibri"/>
                <a:sym typeface="Calibri"/>
              </a:rPr>
              <a:t>Modu</a:t>
            </a:r>
            <a:r>
              <a:rPr b="1" lang="en-IE" sz="2300">
                <a:solidFill>
                  <a:srgbClr val="3F3F3F"/>
                </a:solidFill>
              </a:rPr>
              <a:t>uli</a:t>
            </a:r>
            <a:r>
              <a:rPr b="1" lang="en-IE" sz="2300">
                <a:solidFill>
                  <a:srgbClr val="3F3F3F"/>
                </a:solidFill>
                <a:latin typeface="Calibri"/>
                <a:ea typeface="Calibri"/>
                <a:cs typeface="Calibri"/>
                <a:sym typeface="Calibri"/>
              </a:rPr>
              <a:t> 3 </a:t>
            </a:r>
            <a:r>
              <a:rPr lang="en-IE" sz="2300">
                <a:solidFill>
                  <a:srgbClr val="3F3F3F"/>
                </a:solidFill>
              </a:rPr>
              <a:t>perustuu viiteen toimintakelpoiseen vaiheeseen </a:t>
            </a:r>
            <a:r>
              <a:rPr b="1" lang="en-IE" sz="2300">
                <a:solidFill>
                  <a:srgbClr val="6D3A93"/>
                </a:solidFill>
              </a:rPr>
              <a:t>(Empatisoi, määrittele, ideoi, prototyyppi ja testaa), </a:t>
            </a:r>
            <a:r>
              <a:rPr lang="en-IE" sz="2300">
                <a:solidFill>
                  <a:srgbClr val="3F3F3F"/>
                </a:solidFill>
              </a:rPr>
              <a:t>jotka opastavat </a:t>
            </a:r>
            <a:r>
              <a:rPr lang="en-IE" sz="2300">
                <a:solidFill>
                  <a:srgbClr val="3F3F3F"/>
                </a:solidFill>
                <a:latin typeface="Calibri"/>
                <a:ea typeface="Calibri"/>
                <a:cs typeface="Calibri"/>
                <a:sym typeface="Calibri"/>
              </a:rPr>
              <a:t>sinua kehittämään sosiaalista innovaatiotehtävääsi.</a:t>
            </a:r>
            <a:endParaRPr sz="2300">
              <a:solidFill>
                <a:srgbClr val="3F3F3F"/>
              </a:solidFill>
              <a:latin typeface="Calibri"/>
              <a:ea typeface="Calibri"/>
              <a:cs typeface="Calibri"/>
              <a:sym typeface="Calibri"/>
            </a:endParaRPr>
          </a:p>
          <a:p>
            <a:pPr indent="0" lvl="0" marL="0" rtl="0" algn="l">
              <a:lnSpc>
                <a:spcPct val="90000"/>
              </a:lnSpc>
              <a:spcBef>
                <a:spcPts val="1200"/>
              </a:spcBef>
              <a:spcAft>
                <a:spcPts val="0"/>
              </a:spcAft>
              <a:buClr>
                <a:srgbClr val="3F3F3F"/>
              </a:buClr>
              <a:buSzPts val="2300"/>
              <a:buNone/>
            </a:pPr>
            <a:r>
              <a:rPr b="1" lang="en-IE" sz="2300">
                <a:solidFill>
                  <a:srgbClr val="3F3F3F"/>
                </a:solidFill>
              </a:rPr>
              <a:t>Moduulissa 4 </a:t>
            </a:r>
            <a:r>
              <a:rPr lang="en-IE" sz="2300">
                <a:solidFill>
                  <a:srgbClr val="3F3F3F"/>
                </a:solidFill>
              </a:rPr>
              <a:t>opit aloittamaan ja käyttämään yhteisön erilaisia ja asiaankuuluvia tukijärjestelmiä liiketoiminnan ja sosiaalisen innovaation kannalta, kuinka toimitaan kumppanien kanssaa, yhdistetään resursseja, hyödynnetään verkostoitumista ja vapaaehtoistyötä parhaalla mahdollisella tavalla ja houkuttellaan tukijoita.</a:t>
            </a:r>
            <a:endParaRPr sz="2300">
              <a:solidFill>
                <a:srgbClr val="3F3F3F"/>
              </a:solidFill>
            </a:endParaRPr>
          </a:p>
        </p:txBody>
      </p:sp>
      <p:pic>
        <p:nvPicPr>
          <p:cNvPr descr="A picture containing text, businesscard&#10;&#10;Description automatically generated" id="429" name="Google Shape;429;p5"/>
          <p:cNvPicPr preferRelativeResize="0"/>
          <p:nvPr>
            <p:ph idx="3" type="pic"/>
          </p:nvPr>
        </p:nvPicPr>
        <p:blipFill rotWithShape="1">
          <a:blip r:embed="rId3">
            <a:alphaModFix/>
          </a:blip>
          <a:srcRect b="0" l="24587" r="24588" t="0"/>
          <a:stretch/>
        </p:blipFill>
        <p:spPr>
          <a:xfrm>
            <a:off x="1631950" y="407988"/>
            <a:ext cx="4051300" cy="5978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50"/>
          <p:cNvSpPr txBox="1"/>
          <p:nvPr>
            <p:ph idx="1" type="body"/>
          </p:nvPr>
        </p:nvSpPr>
        <p:spPr>
          <a:xfrm>
            <a:off x="603258" y="2722830"/>
            <a:ext cx="10985483" cy="26447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2400"/>
              <a:buNone/>
            </a:pPr>
            <a:r>
              <a:rPr lang="en-IE">
                <a:solidFill>
                  <a:srgbClr val="262626"/>
                </a:solidFill>
              </a:rPr>
              <a:t>Making Sense on projekti, jonka tarkoituksena on tutkia, kuinka paikalliset yhteisöt voivat tehokkaasti käyttää avoimen lähdekoodin ohjelmistoja, avoimen lähdekoodin laitteistoja, digitaalisten valmistajien käytäntöjä ja avointa suunnittelua omien tunnistustyökalujensa valmistamiseen, ympäristönsä ymmärtämiseen ja ilmassa olevien kiireellisten ympäristöongelmien ratkaisemiseen esim. vesi, maaperä ja melu ongelmat. Kuinka valmistajat ja suunnittelijat voivat tehdä yhteistyötä </a:t>
            </a:r>
            <a:r>
              <a:rPr lang="en-IE">
                <a:solidFill>
                  <a:srgbClr val="262626"/>
                </a:solidFill>
              </a:rPr>
              <a:t>harkitsemaan</a:t>
            </a:r>
            <a:r>
              <a:rPr lang="en-IE">
                <a:solidFill>
                  <a:srgbClr val="262626"/>
                </a:solidFill>
              </a:rPr>
              <a:t> </a:t>
            </a:r>
            <a:r>
              <a:rPr lang="en-IE">
                <a:solidFill>
                  <a:srgbClr val="262626"/>
                </a:solidFill>
              </a:rPr>
              <a:t>uudestaan</a:t>
            </a:r>
            <a:r>
              <a:rPr lang="en-IE">
                <a:solidFill>
                  <a:srgbClr val="262626"/>
                </a:solidFill>
              </a:rPr>
              <a:t> </a:t>
            </a:r>
            <a:r>
              <a:rPr lang="en-IE">
                <a:solidFill>
                  <a:srgbClr val="262626"/>
                </a:solidFill>
              </a:rPr>
              <a:t>tulevaisuuden </a:t>
            </a:r>
            <a:r>
              <a:rPr lang="en-IE">
                <a:solidFill>
                  <a:srgbClr val="262626"/>
                </a:solidFill>
              </a:rPr>
              <a:t>osallistavaa tunnistamista? Kuinka anturit ja tiedot voidaan suunnitella edistämään laajaa sitoutumista ja kestävää positiivista toimintaa?</a:t>
            </a:r>
            <a:r>
              <a:rPr lang="en-IE">
                <a:solidFill>
                  <a:srgbClr val="FF0000"/>
                </a:solidFill>
              </a:rPr>
              <a:t> </a:t>
            </a:r>
            <a:r>
              <a:rPr lang="en-IE">
                <a:solidFill>
                  <a:srgbClr val="262626"/>
                </a:solidFill>
              </a:rPr>
              <a:t>Nämä olivat joitain kysymyksiä, joita osallistujat tutkivat Making Sense -työpajassa, joka pidettiin 9. elokuuta Fab12: n vuosikokouksessa Shenzhenissä.</a:t>
            </a:r>
            <a:endParaRPr/>
          </a:p>
          <a:p>
            <a:pPr indent="0" lvl="0" marL="0" rtl="0" algn="l">
              <a:lnSpc>
                <a:spcPct val="90000"/>
              </a:lnSpc>
              <a:spcBef>
                <a:spcPts val="1000"/>
              </a:spcBef>
              <a:spcAft>
                <a:spcPts val="0"/>
              </a:spcAft>
              <a:buClr>
                <a:schemeClr val="dk1"/>
              </a:buClr>
              <a:buSzPts val="2400"/>
              <a:buNone/>
            </a:pPr>
            <a:r>
              <a:t/>
            </a:r>
            <a:endParaRPr/>
          </a:p>
        </p:txBody>
      </p:sp>
      <p:sp>
        <p:nvSpPr>
          <p:cNvPr id="758" name="Google Shape;758;p50"/>
          <p:cNvSpPr txBox="1"/>
          <p:nvPr>
            <p:ph idx="2" type="body"/>
          </p:nvPr>
        </p:nvSpPr>
        <p:spPr>
          <a:xfrm>
            <a:off x="508177" y="1490396"/>
            <a:ext cx="1017491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None/>
            </a:pPr>
            <a:r>
              <a:rPr b="1" lang="en-IE" u="sng">
                <a:solidFill>
                  <a:schemeClr val="hlink"/>
                </a:solidFill>
                <a:hlinkClick r:id="rId3"/>
              </a:rPr>
              <a:t>Making Sense </a:t>
            </a:r>
            <a:r>
              <a:rPr b="1" lang="en-IE"/>
              <a:t>Projekti kehitettiin </a:t>
            </a:r>
            <a:r>
              <a:rPr b="1" lang="en-IE"/>
              <a:t>Fab Lab Collaborationissa</a:t>
            </a:r>
            <a:endParaRPr/>
          </a:p>
        </p:txBody>
      </p:sp>
      <p:sp>
        <p:nvSpPr>
          <p:cNvPr id="759" name="Google Shape;759;p50"/>
          <p:cNvSpPr txBox="1"/>
          <p:nvPr/>
        </p:nvSpPr>
        <p:spPr>
          <a:xfrm>
            <a:off x="508175" y="420875"/>
            <a:ext cx="10643400" cy="1069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ESIMERKKI</a:t>
            </a:r>
            <a:r>
              <a:rPr lang="en-IE" sz="3600">
                <a:solidFill>
                  <a:srgbClr val="A6377D"/>
                </a:solidFill>
                <a:latin typeface="Corben"/>
                <a:ea typeface="Corben"/>
                <a:cs typeface="Corben"/>
                <a:sym typeface="Corben"/>
              </a:rPr>
              <a:t> YDSI – Making Sense</a:t>
            </a:r>
            <a:endParaRPr/>
          </a:p>
          <a:p>
            <a:pPr indent="0" lvl="0" marL="0" rtl="0" algn="l">
              <a:lnSpc>
                <a:spcPct val="90000"/>
              </a:lnSpc>
              <a:spcBef>
                <a:spcPts val="0"/>
              </a:spcBef>
              <a:spcAft>
                <a:spcPts val="0"/>
              </a:spcAft>
              <a:buClr>
                <a:srgbClr val="ED2A59"/>
              </a:buClr>
              <a:buSzPts val="2000"/>
              <a:buFont typeface="Arial"/>
              <a:buNone/>
            </a:pPr>
            <a:r>
              <a:rPr b="1" i="1" lang="en-IE" sz="2500">
                <a:solidFill>
                  <a:srgbClr val="ED2A59"/>
                </a:solidFill>
                <a:latin typeface="Calibri"/>
                <a:ea typeface="Calibri"/>
                <a:cs typeface="Calibri"/>
                <a:sym typeface="Calibri"/>
              </a:rPr>
              <a:t>Teknologian muutoksen luominen yhdessä asiasta kiinnostuneiden kanssa</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51"/>
          <p:cNvSpPr txBox="1"/>
          <p:nvPr>
            <p:ph idx="2" type="body"/>
          </p:nvPr>
        </p:nvSpPr>
        <p:spPr>
          <a:xfrm>
            <a:off x="6926355" y="1862417"/>
            <a:ext cx="4866429"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3333"/>
              </a:buClr>
              <a:buSzPts val="2400"/>
              <a:buNone/>
            </a:pPr>
            <a:r>
              <a:rPr b="0" i="0" lang="en-IE">
                <a:solidFill>
                  <a:srgbClr val="333333"/>
                </a:solidFill>
                <a:latin typeface="Rubik"/>
                <a:ea typeface="Rubik"/>
                <a:cs typeface="Rubik"/>
                <a:sym typeface="Rubik"/>
              </a:rPr>
              <a:t>The Making Sense </a:t>
            </a:r>
            <a:r>
              <a:rPr lang="en-IE">
                <a:solidFill>
                  <a:srgbClr val="333333"/>
                </a:solidFill>
                <a:latin typeface="Rubik"/>
                <a:ea typeface="Rubik"/>
                <a:cs typeface="Rubik"/>
                <a:sym typeface="Rubik"/>
              </a:rPr>
              <a:t>ryhmän jäsenet</a:t>
            </a:r>
            <a:r>
              <a:rPr b="0" i="0" lang="en-IE">
                <a:solidFill>
                  <a:srgbClr val="333333"/>
                </a:solidFill>
                <a:latin typeface="Rubik"/>
                <a:ea typeface="Rubik"/>
                <a:cs typeface="Rubik"/>
                <a:sym typeface="Rubik"/>
              </a:rPr>
              <a:t>, Gui Seiz (IAAC), Emma Pareschi (Waag) </a:t>
            </a:r>
            <a:r>
              <a:rPr lang="en-IE">
                <a:solidFill>
                  <a:srgbClr val="333333"/>
                </a:solidFill>
                <a:latin typeface="Rubik"/>
                <a:ea typeface="Rubik"/>
                <a:cs typeface="Rubik"/>
                <a:sym typeface="Rubik"/>
              </a:rPr>
              <a:t>ja</a:t>
            </a:r>
            <a:r>
              <a:rPr b="0" i="0" lang="en-IE">
                <a:solidFill>
                  <a:srgbClr val="333333"/>
                </a:solidFill>
                <a:latin typeface="Rubik"/>
                <a:ea typeface="Rubik"/>
                <a:cs typeface="Rubik"/>
                <a:sym typeface="Rubik"/>
              </a:rPr>
              <a:t> Mara Balestrini (IAAC) </a:t>
            </a:r>
            <a:r>
              <a:rPr lang="en-IE">
                <a:solidFill>
                  <a:srgbClr val="333333"/>
                </a:solidFill>
                <a:latin typeface="Rubik"/>
                <a:ea typeface="Rubik"/>
                <a:cs typeface="Rubik"/>
                <a:sym typeface="Rubik"/>
              </a:rPr>
              <a:t>ovat suunnitel- leet työpajan, joka keskittyy kriittisiin suunnittelumenetel- miin luovan prosessin ohjaami- seksi ja osallistujien saamiseksi mukaan. Kuvittellemme, kuinka osallistavat tunnistamistyökalut ja -aloitteet voisivat auttaa käsittelemään painavia ympäristökysymyksiä kuvitteellisessa kaupungissa </a:t>
            </a:r>
            <a:r>
              <a:rPr i="1" lang="en-IE">
                <a:solidFill>
                  <a:srgbClr val="333333"/>
                </a:solidFill>
                <a:latin typeface="Rubik"/>
                <a:ea typeface="Rubik"/>
                <a:cs typeface="Rubik"/>
                <a:sym typeface="Rubik"/>
              </a:rPr>
              <a:t>Futurevillessa</a:t>
            </a:r>
            <a:r>
              <a:rPr lang="en-IE">
                <a:solidFill>
                  <a:srgbClr val="333333"/>
                </a:solidFill>
                <a:latin typeface="Rubik"/>
                <a:ea typeface="Rubik"/>
                <a:cs typeface="Rubik"/>
                <a:sym typeface="Rubik"/>
              </a:rPr>
              <a:t>.</a:t>
            </a:r>
            <a:endParaRPr/>
          </a:p>
          <a:p>
            <a:pPr indent="0" lvl="0" marL="0" rtl="0" algn="r">
              <a:lnSpc>
                <a:spcPct val="90000"/>
              </a:lnSpc>
              <a:spcBef>
                <a:spcPts val="1000"/>
              </a:spcBef>
              <a:spcAft>
                <a:spcPts val="0"/>
              </a:spcAft>
              <a:buClr>
                <a:schemeClr val="dk1"/>
              </a:buClr>
              <a:buSzPts val="2400"/>
              <a:buNone/>
            </a:pPr>
            <a:r>
              <a:t/>
            </a:r>
            <a:endParaRPr/>
          </a:p>
        </p:txBody>
      </p:sp>
      <p:pic>
        <p:nvPicPr>
          <p:cNvPr id="765" name="Google Shape;765;p51"/>
          <p:cNvPicPr preferRelativeResize="0"/>
          <p:nvPr/>
        </p:nvPicPr>
        <p:blipFill rotWithShape="1">
          <a:blip r:embed="rId3">
            <a:alphaModFix/>
          </a:blip>
          <a:srcRect b="0" l="0" r="0" t="0"/>
          <a:stretch/>
        </p:blipFill>
        <p:spPr>
          <a:xfrm>
            <a:off x="1179900" y="2771112"/>
            <a:ext cx="4985510" cy="3323673"/>
          </a:xfrm>
          <a:prstGeom prst="rect">
            <a:avLst/>
          </a:prstGeom>
          <a:noFill/>
          <a:ln>
            <a:noFill/>
          </a:ln>
        </p:spPr>
      </p:pic>
      <p:sp>
        <p:nvSpPr>
          <p:cNvPr id="766" name="Google Shape;766;p51"/>
          <p:cNvSpPr txBox="1"/>
          <p:nvPr/>
        </p:nvSpPr>
        <p:spPr>
          <a:xfrm>
            <a:off x="6727875" y="923950"/>
            <a:ext cx="5064900" cy="938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D2A59"/>
              </a:buClr>
              <a:buSzPts val="2800"/>
              <a:buFont typeface="Arial"/>
              <a:buNone/>
            </a:pPr>
            <a:r>
              <a:rPr b="1" lang="en-IE" sz="2800" u="sng">
                <a:solidFill>
                  <a:srgbClr val="ED2A59"/>
                </a:solidFill>
                <a:latin typeface="Calibri"/>
                <a:ea typeface="Calibri"/>
                <a:cs typeface="Calibri"/>
                <a:sym typeface="Calibri"/>
                <a:hlinkClick r:id="rId4">
                  <a:extLst>
                    <a:ext uri="{A12FA001-AC4F-418D-AE19-62706E023703}">
                      <ahyp:hlinkClr val="tx"/>
                    </a:ext>
                  </a:extLst>
                </a:hlinkClick>
              </a:rPr>
              <a:t>Making Sense </a:t>
            </a:r>
            <a:r>
              <a:rPr b="1" lang="en-IE" sz="2600">
                <a:solidFill>
                  <a:srgbClr val="ED2A59"/>
                </a:solidFill>
                <a:latin typeface="Calibri"/>
                <a:ea typeface="Calibri"/>
                <a:cs typeface="Calibri"/>
                <a:sym typeface="Calibri"/>
              </a:rPr>
              <a:t>Projekti kehitetty Fab Lab -yhteistyön avulla</a:t>
            </a:r>
            <a:r>
              <a:rPr lang="en-IE" sz="1800">
                <a:solidFill>
                  <a:schemeClr val="dk1"/>
                </a:solidFill>
              </a:rPr>
              <a:t>                </a:t>
            </a:r>
            <a:endParaRPr sz="1800">
              <a:solidFill>
                <a:schemeClr val="dk1"/>
              </a:solidFill>
            </a:endParaRPr>
          </a:p>
          <a:p>
            <a:pPr indent="0" lvl="0" marL="0" marR="0" rtl="0" algn="r">
              <a:lnSpc>
                <a:spcPct val="90000"/>
              </a:lnSpc>
              <a:spcBef>
                <a:spcPts val="0"/>
              </a:spcBef>
              <a:spcAft>
                <a:spcPts val="0"/>
              </a:spcAft>
              <a:buClr>
                <a:srgbClr val="ED2A59"/>
              </a:buClr>
              <a:buSzPts val="2800"/>
              <a:buFont typeface="Arial"/>
              <a:buNone/>
            </a:pPr>
            <a:r>
              <a:rPr b="1" lang="en-IE" sz="2800" u="sng">
                <a:solidFill>
                  <a:srgbClr val="ED2A59"/>
                </a:solidFill>
                <a:latin typeface="Calibri"/>
                <a:ea typeface="Calibri"/>
                <a:cs typeface="Calibri"/>
                <a:sym typeface="Calibri"/>
                <a:hlinkClick r:id="rId5">
                  <a:extLst>
                    <a:ext uri="{A12FA001-AC4F-418D-AE19-62706E023703}">
                      <ahyp:hlinkClr val="tx"/>
                    </a:ext>
                  </a:extLst>
                </a:hlinkClick>
              </a:rPr>
              <a:t> </a:t>
            </a:r>
            <a:r>
              <a:rPr lang="en-IE"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p:txBody>
      </p:sp>
      <p:sp>
        <p:nvSpPr>
          <p:cNvPr id="767" name="Google Shape;767;p51"/>
          <p:cNvSpPr txBox="1"/>
          <p:nvPr/>
        </p:nvSpPr>
        <p:spPr>
          <a:xfrm>
            <a:off x="0" y="0"/>
            <a:ext cx="11716500" cy="938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Esimerkki YDSI – Making Sense</a:t>
            </a:r>
            <a:endParaRPr/>
          </a:p>
          <a:p>
            <a:pPr indent="0" lvl="0" marL="0" marR="0" rtl="0" algn="l">
              <a:lnSpc>
                <a:spcPct val="90000"/>
              </a:lnSpc>
              <a:spcBef>
                <a:spcPts val="0"/>
              </a:spcBef>
              <a:spcAft>
                <a:spcPts val="0"/>
              </a:spcAft>
              <a:buClr>
                <a:srgbClr val="ED2A59"/>
              </a:buClr>
              <a:buSzPts val="2000"/>
              <a:buFont typeface="Arial"/>
              <a:buNone/>
            </a:pPr>
            <a:r>
              <a:rPr b="1" i="1" lang="en-IE" sz="2600">
                <a:solidFill>
                  <a:srgbClr val="ED2A59"/>
                </a:solidFill>
                <a:latin typeface="Calibri"/>
                <a:ea typeface="Calibri"/>
                <a:cs typeface="Calibri"/>
                <a:sym typeface="Calibri"/>
              </a:rPr>
              <a:t>Teknologian muutoksen luominen yhdessä</a:t>
            </a:r>
            <a:r>
              <a:rPr b="1" i="1" lang="en-IE" sz="2600">
                <a:solidFill>
                  <a:srgbClr val="ED2A59"/>
                </a:solidFill>
                <a:latin typeface="Calibri"/>
                <a:ea typeface="Calibri"/>
                <a:cs typeface="Calibri"/>
                <a:sym typeface="Calibri"/>
              </a:rPr>
              <a:t> asiasta kiinnostuneiden kanssa</a:t>
            </a:r>
            <a:endParaRPr sz="20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2"/>
          <p:cNvSpPr txBox="1"/>
          <p:nvPr>
            <p:ph idx="1" type="body"/>
          </p:nvPr>
        </p:nvSpPr>
        <p:spPr>
          <a:xfrm>
            <a:off x="5359398" y="0"/>
            <a:ext cx="6355784" cy="102102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b="1" lang="en-IE"/>
              <a:t>Harjoitus</a:t>
            </a:r>
            <a:r>
              <a:rPr b="1" lang="en-IE"/>
              <a:t>– </a:t>
            </a:r>
            <a:r>
              <a:rPr b="1" lang="en-IE"/>
              <a:t>Määritä oma </a:t>
            </a:r>
            <a:r>
              <a:rPr b="1" lang="en-IE"/>
              <a:t>Makerspace</a:t>
            </a:r>
            <a:endParaRPr/>
          </a:p>
        </p:txBody>
      </p:sp>
      <p:sp>
        <p:nvSpPr>
          <p:cNvPr id="773" name="Google Shape;773;p52"/>
          <p:cNvSpPr txBox="1"/>
          <p:nvPr>
            <p:ph idx="2" type="body"/>
          </p:nvPr>
        </p:nvSpPr>
        <p:spPr>
          <a:xfrm>
            <a:off x="5458988" y="1021029"/>
            <a:ext cx="6355784"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Voit luoda oman Makerspacen kotona tai koulussa. Kyse on sellaisen yhteisön tai luokan projektityötilan luomisesta, jossa ihmiset, joilla on yhteisiä etuja, voivat tulla yhteen. Usein aiheet kietoutuvat tietokoneiden, digitaalisen suunnittelun, tieteen, tekoälyn jne… yhteyteen.</a:t>
            </a:r>
            <a:endParaRPr/>
          </a:p>
          <a:p>
            <a:pPr indent="0" lvl="0" marL="0" rtl="0" algn="l">
              <a:lnSpc>
                <a:spcPct val="90000"/>
              </a:lnSpc>
              <a:spcBef>
                <a:spcPts val="1000"/>
              </a:spcBef>
              <a:spcAft>
                <a:spcPts val="0"/>
              </a:spcAft>
              <a:buClr>
                <a:schemeClr val="lt1"/>
              </a:buClr>
              <a:buSzPts val="2400"/>
              <a:buNone/>
            </a:pPr>
            <a:r>
              <a:rPr lang="en-IE"/>
              <a:t>Kunhan vain</a:t>
            </a:r>
            <a:r>
              <a:rPr lang="en-IE"/>
              <a:t> ihmiset voivat tavata, seurustella, keskustella, oppia ja tehdä yhteistyötä. Makerspacet sopivat erinomaisesti </a:t>
            </a:r>
            <a:r>
              <a:rPr lang="en-IE"/>
              <a:t>opetusryhmille ja ne</a:t>
            </a:r>
            <a:r>
              <a:rPr lang="en-IE"/>
              <a:t> auttavat oppimista, edistävät kriittisen ajattelun taitoja sekä  lisäävät itseluottamusta.</a:t>
            </a:r>
            <a:endParaRPr/>
          </a:p>
          <a:p>
            <a:pPr indent="0" lvl="0" marL="0" rtl="0" algn="l">
              <a:lnSpc>
                <a:spcPct val="90000"/>
              </a:lnSpc>
              <a:spcBef>
                <a:spcPts val="1000"/>
              </a:spcBef>
              <a:spcAft>
                <a:spcPts val="0"/>
              </a:spcAft>
              <a:buClr>
                <a:schemeClr val="lt1"/>
              </a:buClr>
              <a:buSzPts val="2400"/>
              <a:buNone/>
            </a:pPr>
            <a:r>
              <a:rPr lang="en-IE"/>
              <a:t>M</a:t>
            </a:r>
            <a:r>
              <a:rPr lang="en-IE"/>
              <a:t>akerspacen avulla voit luoda jotain tyhjästä tai hyvin vähästä ja tutkia kiinnostuksen kohteitasi, joka on makerspacen ydinajatus. </a:t>
            </a:r>
            <a:endParaRPr b="0" i="0">
              <a:latin typeface="Arial"/>
              <a:ea typeface="Arial"/>
              <a:cs typeface="Arial"/>
              <a:sym typeface="Arial"/>
            </a:endParaRPr>
          </a:p>
        </p:txBody>
      </p:sp>
      <p:pic>
        <p:nvPicPr>
          <p:cNvPr descr="A person and person looking at a computer&#10;&#10;Description automatically generated with medium confidence" id="774" name="Google Shape;774;p52"/>
          <p:cNvPicPr preferRelativeResize="0"/>
          <p:nvPr>
            <p:ph idx="3" type="pic"/>
          </p:nvPr>
        </p:nvPicPr>
        <p:blipFill rotWithShape="1">
          <a:blip r:embed="rId3">
            <a:alphaModFix/>
          </a:blip>
          <a:srcRect b="0" l="32799" r="32799" t="0"/>
          <a:stretch/>
        </p:blipFill>
        <p:spPr>
          <a:xfrm>
            <a:off x="1590040" y="0"/>
            <a:ext cx="3550920" cy="68791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53"/>
          <p:cNvSpPr txBox="1"/>
          <p:nvPr>
            <p:ph idx="1" type="body"/>
          </p:nvPr>
        </p:nvSpPr>
        <p:spPr>
          <a:xfrm>
            <a:off x="5359398" y="153910"/>
            <a:ext cx="4953000" cy="86712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90000"/>
              </a:lnSpc>
              <a:spcBef>
                <a:spcPts val="0"/>
              </a:spcBef>
              <a:spcAft>
                <a:spcPts val="0"/>
              </a:spcAft>
              <a:buClr>
                <a:schemeClr val="lt1"/>
              </a:buClr>
              <a:buSzPts val="3600"/>
              <a:buNone/>
            </a:pPr>
            <a:r>
              <a:rPr b="1" lang="en-IE"/>
              <a:t>Harjoitus - Luo oma Makerspace</a:t>
            </a:r>
            <a:endParaRPr/>
          </a:p>
        </p:txBody>
      </p:sp>
      <p:sp>
        <p:nvSpPr>
          <p:cNvPr id="780" name="Google Shape;780;p53"/>
          <p:cNvSpPr txBox="1"/>
          <p:nvPr>
            <p:ph idx="2" type="body"/>
          </p:nvPr>
        </p:nvSpPr>
        <p:spPr>
          <a:xfrm>
            <a:off x="5458988" y="1021029"/>
            <a:ext cx="6355784"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latin typeface="Arial"/>
                <a:ea typeface="Arial"/>
                <a:cs typeface="Arial"/>
                <a:sym typeface="Arial"/>
              </a:rPr>
              <a:t>Varaa aikaa luokkahuoneelle kokoontumiseen. Kutsu ihmisiä sinne. Anna tavoite. Aloita idean valmistelu (katso moduuli 3). Varustele huone kaikilla tarvikkeilla, resursseilla, käsityökaluilla ja tiedoilla. Tee tietokoneellesi tiedosto, joka sisältää kaikki ideasi, tiedot, tutkimukset ja ehdotukset.</a:t>
            </a:r>
            <a:endParaRPr b="0" i="0">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rPr lang="en-IE">
                <a:latin typeface="Arial"/>
                <a:ea typeface="Arial"/>
                <a:cs typeface="Arial"/>
                <a:sym typeface="Arial"/>
              </a:rPr>
              <a:t>Useat Makerspeacissa oppituista taidoista liittyvät elektroniikkaan, 3D-tulostukseen, 3D-mallinnukseen, koodaukseen, robotiikkaan ja puuntyöstöön. Makerspace tukee myös yrittäjyyttä ja niitä käytetään yrityshautomoissa ja kiihdyttimissä yritysten perustamiseen.</a:t>
            </a:r>
            <a:r>
              <a:rPr b="0" i="0" lang="en-IE">
                <a:latin typeface="Arial"/>
                <a:ea typeface="Arial"/>
                <a:cs typeface="Arial"/>
                <a:sym typeface="Arial"/>
              </a:rPr>
              <a:t> </a:t>
            </a:r>
            <a:endParaRPr/>
          </a:p>
          <a:p>
            <a:pPr indent="0" lvl="0" marL="0" rtl="0" algn="l">
              <a:lnSpc>
                <a:spcPct val="90000"/>
              </a:lnSpc>
              <a:spcBef>
                <a:spcPts val="1000"/>
              </a:spcBef>
              <a:spcAft>
                <a:spcPts val="0"/>
              </a:spcAft>
              <a:buClr>
                <a:schemeClr val="lt1"/>
              </a:buClr>
              <a:buSzPts val="2400"/>
              <a:buNone/>
            </a:pPr>
            <a:r>
              <a:rPr b="1" lang="en-IE" u="sng">
                <a:solidFill>
                  <a:schemeClr val="hlink"/>
                </a:solidFill>
                <a:latin typeface="Arial"/>
                <a:ea typeface="Arial"/>
                <a:cs typeface="Arial"/>
                <a:sym typeface="Arial"/>
                <a:hlinkClick r:id="rId3"/>
              </a:rPr>
              <a:t>Examples of Educational Makerspaces</a:t>
            </a:r>
            <a:endParaRPr b="1"/>
          </a:p>
        </p:txBody>
      </p:sp>
      <p:pic>
        <p:nvPicPr>
          <p:cNvPr descr="A person and person looking at a computer&#10;&#10;Description automatically generated with medium confidence" id="781" name="Google Shape;781;p53"/>
          <p:cNvPicPr preferRelativeResize="0"/>
          <p:nvPr>
            <p:ph idx="3" type="pic"/>
          </p:nvPr>
        </p:nvPicPr>
        <p:blipFill rotWithShape="1">
          <a:blip r:embed="rId4">
            <a:alphaModFix/>
          </a:blip>
          <a:srcRect b="0" l="32799" r="32799" t="0"/>
          <a:stretch/>
        </p:blipFill>
        <p:spPr>
          <a:xfrm>
            <a:off x="1590040" y="0"/>
            <a:ext cx="3550920" cy="687913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54"/>
          <p:cNvSpPr txBox="1"/>
          <p:nvPr>
            <p:ph idx="1" type="body"/>
          </p:nvPr>
        </p:nvSpPr>
        <p:spPr>
          <a:xfrm>
            <a:off x="6174463" y="167442"/>
            <a:ext cx="5618322" cy="697353"/>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3600"/>
              <a:buNone/>
            </a:pPr>
            <a:r>
              <a:rPr b="1" i="0" lang="en-IE"/>
              <a:t> Makerspace </a:t>
            </a:r>
            <a:r>
              <a:rPr b="1" lang="en-IE"/>
              <a:t>on</a:t>
            </a:r>
            <a:r>
              <a:rPr b="1" i="0" lang="en-IE"/>
              <a:t>  </a:t>
            </a:r>
            <a:endParaRPr/>
          </a:p>
          <a:p>
            <a:pPr indent="0" lvl="0" marL="0" rtl="0" algn="r">
              <a:lnSpc>
                <a:spcPct val="90000"/>
              </a:lnSpc>
              <a:spcBef>
                <a:spcPts val="1000"/>
              </a:spcBef>
              <a:spcAft>
                <a:spcPts val="0"/>
              </a:spcAft>
              <a:buClr>
                <a:schemeClr val="lt1"/>
              </a:buClr>
              <a:buSzPts val="3600"/>
              <a:buNone/>
            </a:pPr>
            <a:r>
              <a:rPr b="1" lang="en-IE"/>
              <a:t>"Taiteen, tekniikan, oppimisen ja yhteistyön törmäys"</a:t>
            </a:r>
            <a:endParaRPr b="1"/>
          </a:p>
        </p:txBody>
      </p:sp>
      <p:sp>
        <p:nvSpPr>
          <p:cNvPr id="787" name="Google Shape;787;p54"/>
          <p:cNvSpPr txBox="1"/>
          <p:nvPr>
            <p:ph idx="2" type="body"/>
          </p:nvPr>
        </p:nvSpPr>
        <p:spPr>
          <a:xfrm>
            <a:off x="6926355" y="2484890"/>
            <a:ext cx="4866429"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latin typeface="Arial"/>
                <a:ea typeface="Arial"/>
                <a:cs typeface="Arial"/>
                <a:sym typeface="Arial"/>
              </a:rPr>
              <a:t>”Opiskelijoille tarkoitettu tila, jossa on materiaaleja, jotta uteliaisuus ja mielikuvitus heräisi eloon. Epävirallinen, leikkisä ilmapiiri auttaa oppimisen kehittymistä. Painopiste on tekeminen eikä kuluttaminen. Tilassa tieteenalojen välinen oppiminen, tutkiminen, riskien ottaminen, ajattelu, </a:t>
            </a:r>
            <a:r>
              <a:rPr lang="en-IE">
                <a:latin typeface="Arial"/>
                <a:ea typeface="Arial"/>
                <a:cs typeface="Arial"/>
                <a:sym typeface="Arial"/>
              </a:rPr>
              <a:t>näpertely, </a:t>
            </a:r>
            <a:r>
              <a:rPr lang="en-IE">
                <a:latin typeface="Arial"/>
                <a:ea typeface="Arial"/>
                <a:cs typeface="Arial"/>
                <a:sym typeface="Arial"/>
              </a:rPr>
              <a:t>käsityötaidot, ja ihmettely voivat kukoistaa.” </a:t>
            </a:r>
            <a:endParaRPr>
              <a:latin typeface="Arial"/>
              <a:ea typeface="Arial"/>
              <a:cs typeface="Arial"/>
              <a:sym typeface="Arial"/>
            </a:endParaRPr>
          </a:p>
          <a:p>
            <a:pPr indent="0" lvl="0" marL="0" rtl="0" algn="l">
              <a:lnSpc>
                <a:spcPct val="90000"/>
              </a:lnSpc>
              <a:spcBef>
                <a:spcPts val="0"/>
              </a:spcBef>
              <a:spcAft>
                <a:spcPts val="0"/>
              </a:spcAft>
              <a:buClr>
                <a:schemeClr val="lt1"/>
              </a:buClr>
              <a:buSzPts val="2400"/>
              <a:buNone/>
            </a:pPr>
            <a:r>
              <a:rPr lang="en-IE">
                <a:latin typeface="Arial"/>
                <a:ea typeface="Arial"/>
                <a:cs typeface="Arial"/>
                <a:sym typeface="Arial"/>
              </a:rPr>
              <a:t>Ann Smart</a:t>
            </a:r>
            <a:endParaRPr/>
          </a:p>
        </p:txBody>
      </p:sp>
      <p:sp>
        <p:nvSpPr>
          <p:cNvPr id="788" name="Google Shape;788;p54"/>
          <p:cNvSpPr txBox="1"/>
          <p:nvPr>
            <p:ph idx="3" type="body"/>
          </p:nvPr>
        </p:nvSpPr>
        <p:spPr>
          <a:xfrm>
            <a:off x="4535925" y="4156567"/>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789" name="Google Shape;789;p54"/>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3F3F3F"/>
              </a:buClr>
              <a:buSzPts val="3000"/>
              <a:buNone/>
            </a:pPr>
            <a:r>
              <a:rPr b="0" i="0" lang="en-IE">
                <a:solidFill>
                  <a:srgbClr val="3F3F3F"/>
                </a:solidFill>
                <a:latin typeface="Arial"/>
                <a:ea typeface="Arial"/>
                <a:cs typeface="Arial"/>
                <a:sym typeface="Arial"/>
              </a:rPr>
              <a:t>“</a:t>
            </a:r>
            <a:r>
              <a:rPr i="0" lang="en-IE">
                <a:solidFill>
                  <a:srgbClr val="3F3F3F"/>
                </a:solidFill>
                <a:latin typeface="Arial"/>
                <a:ea typeface="Arial"/>
                <a:cs typeface="Arial"/>
                <a:sym typeface="Arial"/>
              </a:rPr>
              <a:t>M</a:t>
            </a:r>
            <a:r>
              <a:rPr b="0" i="0" lang="en-IE">
                <a:solidFill>
                  <a:srgbClr val="3F3F3F"/>
                </a:solidFill>
                <a:latin typeface="Arial"/>
                <a:ea typeface="Arial"/>
                <a:cs typeface="Arial"/>
                <a:sym typeface="Arial"/>
              </a:rPr>
              <a:t>aker space </a:t>
            </a:r>
            <a:r>
              <a:rPr i="0" lang="en-IE">
                <a:solidFill>
                  <a:srgbClr val="3F3F3F"/>
                </a:solidFill>
                <a:latin typeface="Arial"/>
                <a:ea typeface="Arial"/>
                <a:cs typeface="Arial"/>
                <a:sym typeface="Arial"/>
              </a:rPr>
              <a:t>on paikka, johon opiskelijat voivat kokoontua luomaan, keksimään, näkemään, tutkimaan ja löytämään erilaisia työkaluja ja materiaaleja. "</a:t>
            </a:r>
            <a:endParaRPr i="0">
              <a:solidFill>
                <a:srgbClr val="3F3F3F"/>
              </a:solidFill>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rPr i="0" lang="en-IE">
                <a:solidFill>
                  <a:srgbClr val="3F3F3F"/>
                </a:solidFill>
                <a:latin typeface="Arial"/>
                <a:ea typeface="Arial"/>
                <a:cs typeface="Arial"/>
                <a:sym typeface="Arial"/>
              </a:rPr>
              <a:t>Diana Rendina, opiskelija</a:t>
            </a:r>
            <a:endParaRPr i="0">
              <a:solidFill>
                <a:srgbClr val="3F3F3F"/>
              </a:solidFill>
              <a:latin typeface="Arial"/>
              <a:ea typeface="Arial"/>
              <a:cs typeface="Arial"/>
              <a:sym typeface="Arial"/>
            </a:endParaRPr>
          </a:p>
          <a:p>
            <a:pPr indent="0" lvl="0" marL="0" rtl="0" algn="ctr">
              <a:lnSpc>
                <a:spcPct val="90000"/>
              </a:lnSpc>
              <a:spcBef>
                <a:spcPts val="0"/>
              </a:spcBef>
              <a:spcAft>
                <a:spcPts val="0"/>
              </a:spcAft>
              <a:buClr>
                <a:srgbClr val="3F3F3F"/>
              </a:buClr>
              <a:buSzPts val="3000"/>
              <a:buNone/>
            </a:pPr>
            <a:r>
              <a:t/>
            </a:r>
            <a:endParaRPr i="0">
              <a:solidFill>
                <a:srgbClr val="3F3F3F"/>
              </a:solidFill>
              <a:latin typeface="Arial"/>
              <a:ea typeface="Arial"/>
              <a:cs typeface="Arial"/>
              <a:sym typeface="Arial"/>
            </a:endParaRPr>
          </a:p>
        </p:txBody>
      </p:sp>
      <p:sp>
        <p:nvSpPr>
          <p:cNvPr id="790" name="Google Shape;790;p54"/>
          <p:cNvSpPr txBox="1"/>
          <p:nvPr>
            <p:ph idx="5" type="body"/>
          </p:nvPr>
        </p:nvSpPr>
        <p:spPr>
          <a:xfrm>
            <a:off x="-206807" y="621441"/>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55"/>
          <p:cNvSpPr txBox="1"/>
          <p:nvPr>
            <p:ph idx="1" type="body"/>
          </p:nvPr>
        </p:nvSpPr>
        <p:spPr>
          <a:xfrm>
            <a:off x="5359398" y="126749"/>
            <a:ext cx="4953000" cy="990857"/>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3600"/>
              <a:buNone/>
            </a:pPr>
            <a:r>
              <a:rPr b="1" lang="en-IE"/>
              <a:t>Euroopan tason tuki</a:t>
            </a:r>
            <a:endParaRPr/>
          </a:p>
          <a:p>
            <a:pPr indent="0" lvl="0" marL="0" rtl="0" algn="l">
              <a:lnSpc>
                <a:spcPct val="90000"/>
              </a:lnSpc>
              <a:spcBef>
                <a:spcPts val="1000"/>
              </a:spcBef>
              <a:spcAft>
                <a:spcPts val="0"/>
              </a:spcAft>
              <a:buClr>
                <a:schemeClr val="lt1"/>
              </a:buClr>
              <a:buSzPts val="2800"/>
              <a:buNone/>
            </a:pPr>
            <a:r>
              <a:rPr i="1" lang="en-IE" sz="2800" u="sng">
                <a:solidFill>
                  <a:schemeClr val="hlink"/>
                </a:solidFill>
                <a:hlinkClick r:id="rId3"/>
              </a:rPr>
              <a:t>Social Innovation Commission</a:t>
            </a:r>
            <a:endParaRPr b="1" i="1" sz="2800"/>
          </a:p>
        </p:txBody>
      </p:sp>
      <p:sp>
        <p:nvSpPr>
          <p:cNvPr id="796" name="Google Shape;796;p55"/>
          <p:cNvSpPr txBox="1"/>
          <p:nvPr>
            <p:ph idx="2" type="body"/>
          </p:nvPr>
        </p:nvSpPr>
        <p:spPr>
          <a:xfrm>
            <a:off x="5415992" y="1117608"/>
            <a:ext cx="6482400" cy="2754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The </a:t>
            </a:r>
            <a:r>
              <a:rPr lang="en-IE" u="sng">
                <a:solidFill>
                  <a:schemeClr val="hlink"/>
                </a:solidFill>
                <a:hlinkClick r:id="rId4"/>
              </a:rPr>
              <a:t>Social Innovation Commission </a:t>
            </a:r>
            <a:r>
              <a:rPr lang="en-IE"/>
              <a:t> on paljon resursseja ja tietoja, jotka keskittyvät tuen tarjoamiseen.</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Verkostoituminen </a:t>
            </a:r>
            <a:r>
              <a:rPr lang="en-IE"/>
              <a:t>- auttaa yrityksiä ympäri Eurooppaa muodostamaan yhteyksiä, oppimaan toisiltaan ja jakamaan kokemuksia</a:t>
            </a:r>
            <a:r>
              <a:rPr b="0" i="0" lang="en-IE"/>
              <a:t> </a:t>
            </a:r>
            <a:r>
              <a:rPr b="0" i="0" lang="en-IE" u="sng">
                <a:solidFill>
                  <a:schemeClr val="hlink"/>
                </a:solidFill>
                <a:hlinkClick r:id="rId5"/>
              </a:rPr>
              <a:t>Social Innovation Community</a:t>
            </a:r>
            <a:r>
              <a:rPr b="0" i="0" lang="en-IE"/>
              <a:t>  portaalissa.</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Kilpailuja</a:t>
            </a:r>
            <a:r>
              <a:rPr b="1" lang="en-IE"/>
              <a:t> </a:t>
            </a:r>
            <a:r>
              <a:rPr lang="en-IE"/>
              <a:t>- järjestetään joka vuosi </a:t>
            </a:r>
            <a:r>
              <a:rPr b="0" i="0" lang="en-IE"/>
              <a:t>the </a:t>
            </a:r>
            <a:r>
              <a:rPr b="0" i="0" lang="en-IE" u="sng">
                <a:solidFill>
                  <a:schemeClr val="hlink"/>
                </a:solidFill>
                <a:hlinkClick r:id="rId6"/>
              </a:rPr>
              <a:t>European Social Innovation Competition</a:t>
            </a:r>
            <a:r>
              <a:rPr b="0" i="0" lang="en-IE"/>
              <a:t> </a:t>
            </a:r>
            <a:r>
              <a:rPr lang="en-IE"/>
              <a:t>hankkii ja tukee uusia ratkaisuja yhteiskunnallisiin haasteisiin ja lisää siten tietoisuutta sosiaalisesta innovaatiosta. Muita eurooppalaisia kilpailuja, jotka tukevat sosiaalisia innovaattoreita </a:t>
            </a:r>
            <a:r>
              <a:rPr b="0" i="0" lang="en-IE"/>
              <a:t>the </a:t>
            </a:r>
            <a:r>
              <a:rPr b="0" i="0" lang="en-IE" u="sng">
                <a:solidFill>
                  <a:srgbClr val="0563C1"/>
                </a:solidFill>
                <a:hlinkClick r:id="rId7">
                  <a:extLst>
                    <a:ext uri="{A12FA001-AC4F-418D-AE19-62706E023703}">
                      <ahyp:hlinkClr val="tx"/>
                    </a:ext>
                  </a:extLst>
                </a:hlinkClick>
              </a:rPr>
              <a:t>RegioStars</a:t>
            </a:r>
            <a:r>
              <a:rPr b="0" i="0" lang="en-IE" u="sng">
                <a:solidFill>
                  <a:schemeClr val="hlink"/>
                </a:solidFill>
                <a:hlinkClick r:id="rId8"/>
              </a:rPr>
              <a:t> Awards</a:t>
            </a:r>
            <a:r>
              <a:rPr b="0" i="0" lang="en-IE"/>
              <a:t>, </a:t>
            </a:r>
            <a:r>
              <a:rPr lang="en-IE"/>
              <a:t>ja</a:t>
            </a:r>
            <a:r>
              <a:rPr b="0" i="0" lang="en-IE"/>
              <a:t> the </a:t>
            </a:r>
            <a:r>
              <a:rPr b="0" i="0" lang="en-IE" u="sng">
                <a:solidFill>
                  <a:schemeClr val="hlink"/>
                </a:solidFill>
                <a:hlinkClick r:id="rId9"/>
              </a:rPr>
              <a:t>Social Innovation Tournament</a:t>
            </a:r>
            <a:r>
              <a:rPr b="0" i="0" lang="en-IE"/>
              <a:t>.</a:t>
            </a:r>
            <a:endParaRPr/>
          </a:p>
        </p:txBody>
      </p:sp>
      <p:pic>
        <p:nvPicPr>
          <p:cNvPr descr="A picture containing text, person, person&#10;&#10;Description automatically generated" id="797" name="Google Shape;797;p55"/>
          <p:cNvPicPr preferRelativeResize="0"/>
          <p:nvPr>
            <p:ph idx="3" type="pic"/>
          </p:nvPr>
        </p:nvPicPr>
        <p:blipFill rotWithShape="1">
          <a:blip r:embed="rId10">
            <a:alphaModFix/>
          </a:blip>
          <a:srcRect b="0" l="11288" r="11287" t="0"/>
          <a:stretch/>
        </p:blipFill>
        <p:spPr>
          <a:xfrm>
            <a:off x="1590040" y="0"/>
            <a:ext cx="3550920" cy="687913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56"/>
          <p:cNvSpPr txBox="1"/>
          <p:nvPr>
            <p:ph idx="1" type="body"/>
          </p:nvPr>
        </p:nvSpPr>
        <p:spPr>
          <a:xfrm>
            <a:off x="5359398" y="126749"/>
            <a:ext cx="4953000" cy="990857"/>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Clr>
                <a:schemeClr val="lt1"/>
              </a:buClr>
              <a:buSzPts val="3600"/>
              <a:buNone/>
            </a:pPr>
            <a:r>
              <a:rPr b="1" lang="en-IE"/>
              <a:t>Euroopan tason tuki</a:t>
            </a:r>
            <a:endParaRPr/>
          </a:p>
          <a:p>
            <a:pPr indent="0" lvl="0" marL="0" rtl="0" algn="l">
              <a:lnSpc>
                <a:spcPct val="90000"/>
              </a:lnSpc>
              <a:spcBef>
                <a:spcPts val="1000"/>
              </a:spcBef>
              <a:spcAft>
                <a:spcPts val="0"/>
              </a:spcAft>
              <a:buClr>
                <a:schemeClr val="lt1"/>
              </a:buClr>
              <a:buSzPts val="2800"/>
              <a:buNone/>
            </a:pPr>
            <a:r>
              <a:rPr i="1" lang="en-IE" sz="2800" u="sng">
                <a:solidFill>
                  <a:schemeClr val="hlink"/>
                </a:solidFill>
                <a:hlinkClick r:id="rId3"/>
              </a:rPr>
              <a:t>Social Innovation Commission</a:t>
            </a:r>
            <a:endParaRPr b="1" i="1" sz="2800"/>
          </a:p>
        </p:txBody>
      </p:sp>
      <p:sp>
        <p:nvSpPr>
          <p:cNvPr id="803" name="Google Shape;803;p56"/>
          <p:cNvSpPr txBox="1"/>
          <p:nvPr>
            <p:ph idx="2" type="body"/>
          </p:nvPr>
        </p:nvSpPr>
        <p:spPr>
          <a:xfrm>
            <a:off x="5468042" y="1367108"/>
            <a:ext cx="6482532" cy="2754349"/>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2400"/>
              <a:buFont typeface="Noto Sans Symbols"/>
              <a:buChar char="✔"/>
            </a:pPr>
            <a:r>
              <a:rPr b="1" lang="en-IE"/>
              <a:t>Rahoitus </a:t>
            </a:r>
            <a:r>
              <a:rPr b="1" i="0" lang="en-IE"/>
              <a:t>-</a:t>
            </a:r>
            <a:r>
              <a:rPr lang="en-IE"/>
              <a:t> suoraa rahoitusta sosiaalisen innovaation tukemiseksi</a:t>
            </a:r>
            <a:r>
              <a:rPr b="0" i="0" lang="en-IE"/>
              <a:t> </a:t>
            </a:r>
            <a:r>
              <a:rPr b="0" i="0" lang="en-IE" u="sng">
                <a:solidFill>
                  <a:schemeClr val="hlink"/>
                </a:solidFill>
                <a:hlinkClick r:id="rId4"/>
              </a:rPr>
              <a:t>Employment and Social Innovation Programme</a:t>
            </a:r>
            <a:r>
              <a:rPr b="0" i="0" lang="en-IE"/>
              <a:t>, </a:t>
            </a:r>
            <a:r>
              <a:rPr b="0" i="0" lang="en-IE" u="sng">
                <a:solidFill>
                  <a:schemeClr val="hlink"/>
                </a:solidFill>
                <a:hlinkClick r:id="rId5"/>
              </a:rPr>
              <a:t>Horizon 2020</a:t>
            </a:r>
            <a:r>
              <a:rPr b="0" i="0" lang="en-IE"/>
              <a:t>, </a:t>
            </a:r>
            <a:r>
              <a:rPr lang="en-IE"/>
              <a:t>eritysesti</a:t>
            </a:r>
            <a:r>
              <a:rPr b="0" i="0" lang="en-IE"/>
              <a:t> </a:t>
            </a:r>
            <a:r>
              <a:rPr b="0" i="0" lang="en-IE" u="sng">
                <a:solidFill>
                  <a:schemeClr val="hlink"/>
                </a:solidFill>
                <a:hlinkClick r:id="rId6"/>
              </a:rPr>
              <a:t>SME Instrument</a:t>
            </a:r>
            <a:r>
              <a:rPr b="0" i="0" lang="en-IE"/>
              <a:t> </a:t>
            </a:r>
            <a:r>
              <a:rPr lang="en-IE"/>
              <a:t>- joka on avoin sosiaalisille yrityksille, tai -</a:t>
            </a:r>
            <a:r>
              <a:rPr b="0" i="0" lang="en-IE"/>
              <a:t> the </a:t>
            </a:r>
            <a:r>
              <a:rPr b="0" i="0" lang="en-IE" u="sng">
                <a:solidFill>
                  <a:schemeClr val="hlink"/>
                </a:solidFill>
                <a:hlinkClick r:id="rId7"/>
              </a:rPr>
              <a:t>Collective Awareness Platforms</a:t>
            </a:r>
            <a:r>
              <a:rPr b="0" i="0" lang="en-IE"/>
              <a:t>. </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Ekosysteemi</a:t>
            </a:r>
            <a:r>
              <a:rPr b="1" i="0" lang="en-IE"/>
              <a:t> - </a:t>
            </a:r>
            <a:r>
              <a:rPr lang="en-IE"/>
              <a:t>parannamme sosiaalisen innovaation ja sosiaalisten yritysten edellytyksiä Euroopassa houkuttelemalla myös yksityisiä sijoittajia. Lisätietoja</a:t>
            </a:r>
            <a:r>
              <a:rPr b="0" i="0" lang="en-IE"/>
              <a:t> the </a:t>
            </a:r>
            <a:r>
              <a:rPr b="0" i="0" lang="en-IE" u="sng">
                <a:solidFill>
                  <a:schemeClr val="hlink"/>
                </a:solidFill>
                <a:hlinkClick r:id="rId8"/>
              </a:rPr>
              <a:t>Social Business Initiative</a:t>
            </a:r>
            <a:r>
              <a:rPr b="0" i="0" lang="en-IE"/>
              <a:t> </a:t>
            </a:r>
            <a:r>
              <a:rPr lang="en-IE"/>
              <a:t>ja</a:t>
            </a:r>
            <a:r>
              <a:rPr b="0" i="0" lang="en-IE"/>
              <a:t> the </a:t>
            </a:r>
            <a:r>
              <a:rPr b="0" i="0" lang="en-IE" u="sng">
                <a:solidFill>
                  <a:schemeClr val="hlink"/>
                </a:solidFill>
                <a:hlinkClick r:id="rId9"/>
              </a:rPr>
              <a:t>Start-Up &amp; Scale-Up Initiative</a:t>
            </a:r>
            <a:r>
              <a:rPr b="0" i="0" lang="en-IE"/>
              <a:t>.</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Vaikutus </a:t>
            </a:r>
            <a:r>
              <a:rPr b="1" i="0" lang="en-IE"/>
              <a:t>- </a:t>
            </a:r>
            <a:r>
              <a:rPr lang="en-IE"/>
              <a:t>keräämme ja levitämme todisteita sosiaalisen innovaation eduista ja menetelmistä tulosten mittaamiseksi.</a:t>
            </a:r>
            <a:endParaRPr/>
          </a:p>
          <a:p>
            <a:pPr indent="0" lvl="0" marL="0" rtl="0" algn="l">
              <a:lnSpc>
                <a:spcPct val="90000"/>
              </a:lnSpc>
              <a:spcBef>
                <a:spcPts val="1000"/>
              </a:spcBef>
              <a:spcAft>
                <a:spcPts val="0"/>
              </a:spcAft>
              <a:buClr>
                <a:schemeClr val="lt1"/>
              </a:buClr>
              <a:buSzPts val="2400"/>
              <a:buNone/>
            </a:pPr>
            <a:r>
              <a:t/>
            </a:r>
            <a:endParaRPr/>
          </a:p>
        </p:txBody>
      </p:sp>
      <p:pic>
        <p:nvPicPr>
          <p:cNvPr descr="A picture containing text, person, person&#10;&#10;Description automatically generated" id="804" name="Google Shape;804;p56"/>
          <p:cNvPicPr preferRelativeResize="0"/>
          <p:nvPr>
            <p:ph idx="3" type="pic"/>
          </p:nvPr>
        </p:nvPicPr>
        <p:blipFill rotWithShape="1">
          <a:blip r:embed="rId10">
            <a:alphaModFix/>
          </a:blip>
          <a:srcRect b="0" l="11288" r="11287" t="0"/>
          <a:stretch/>
        </p:blipFill>
        <p:spPr>
          <a:xfrm>
            <a:off x="1590040" y="0"/>
            <a:ext cx="3550920" cy="687913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57"/>
          <p:cNvSpPr txBox="1"/>
          <p:nvPr>
            <p:ph idx="1" type="body"/>
          </p:nvPr>
        </p:nvSpPr>
        <p:spPr>
          <a:xfrm>
            <a:off x="5359398" y="126749"/>
            <a:ext cx="4953000" cy="990857"/>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Clr>
                <a:schemeClr val="lt1"/>
              </a:buClr>
              <a:buSzPts val="3600"/>
              <a:buNone/>
            </a:pPr>
            <a:r>
              <a:rPr b="1" lang="en-IE"/>
              <a:t>Euroopan tason tuki</a:t>
            </a:r>
            <a:endParaRPr/>
          </a:p>
          <a:p>
            <a:pPr indent="0" lvl="0" marL="0" rtl="0" algn="l">
              <a:lnSpc>
                <a:spcPct val="90000"/>
              </a:lnSpc>
              <a:spcBef>
                <a:spcPts val="1000"/>
              </a:spcBef>
              <a:spcAft>
                <a:spcPts val="0"/>
              </a:spcAft>
              <a:buClr>
                <a:schemeClr val="lt1"/>
              </a:buClr>
              <a:buSzPts val="2800"/>
              <a:buNone/>
            </a:pPr>
            <a:r>
              <a:rPr i="1" lang="en-IE" sz="2800" u="sng">
                <a:solidFill>
                  <a:schemeClr val="hlink"/>
                </a:solidFill>
                <a:hlinkClick r:id="rId3"/>
              </a:rPr>
              <a:t>Social Innovation Commission</a:t>
            </a:r>
            <a:endParaRPr b="1" i="1" sz="2800"/>
          </a:p>
        </p:txBody>
      </p:sp>
      <p:sp>
        <p:nvSpPr>
          <p:cNvPr id="810" name="Google Shape;810;p57"/>
          <p:cNvSpPr txBox="1"/>
          <p:nvPr>
            <p:ph idx="2" type="body"/>
          </p:nvPr>
        </p:nvSpPr>
        <p:spPr>
          <a:xfrm>
            <a:off x="5468042" y="1367108"/>
            <a:ext cx="6482532"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lang="en-IE"/>
              <a:t>Inkubaatio - </a:t>
            </a:r>
            <a:r>
              <a:rPr lang="en-IE"/>
              <a:t>tuetaan sosiaalisen innovaation inkubointirakenteita Euroopassa EU: n laajuisten inkubaattoriverkostojen kautta.</a:t>
            </a:r>
            <a:endParaRPr/>
          </a:p>
          <a:p>
            <a:pPr indent="0" lvl="0" marL="0" rtl="0" algn="l">
              <a:lnSpc>
                <a:spcPct val="90000"/>
              </a:lnSpc>
              <a:spcBef>
                <a:spcPts val="100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200"/>
              <a:buNone/>
            </a:pPr>
            <a:r>
              <a:rPr b="1" lang="en-IE" sz="2200"/>
              <a:t>Ole yhteydessä</a:t>
            </a:r>
            <a:r>
              <a:rPr b="1" i="0" lang="en-IE" sz="2200"/>
              <a:t> </a:t>
            </a:r>
            <a:r>
              <a:rPr b="0" i="0" lang="en-IE" sz="2200" u="sng">
                <a:solidFill>
                  <a:schemeClr val="hlink"/>
                </a:solidFill>
                <a:hlinkClick r:id="rId4"/>
              </a:rPr>
              <a:t>Social innovation community</a:t>
            </a:r>
            <a:r>
              <a:rPr lang="en-IE" sz="2200" u="sng"/>
              <a:t>, </a:t>
            </a:r>
            <a:r>
              <a:rPr b="0" i="0" lang="en-IE" sz="2200" u="sng">
                <a:solidFill>
                  <a:schemeClr val="hlink"/>
                </a:solidFill>
                <a:hlinkClick r:id="rId5"/>
              </a:rPr>
              <a:t>European Social Innovation Competition</a:t>
            </a:r>
            <a:r>
              <a:rPr b="0" i="0" lang="en-IE" sz="2200"/>
              <a:t> -</a:t>
            </a:r>
            <a:endParaRPr/>
          </a:p>
          <a:p>
            <a:pPr indent="0" lvl="0" marL="0" rtl="0" algn="l">
              <a:lnSpc>
                <a:spcPct val="90000"/>
              </a:lnSpc>
              <a:spcBef>
                <a:spcPts val="1000"/>
              </a:spcBef>
              <a:spcAft>
                <a:spcPts val="0"/>
              </a:spcAft>
              <a:buClr>
                <a:schemeClr val="lt1"/>
              </a:buClr>
              <a:buSzPts val="2200"/>
              <a:buNone/>
            </a:pPr>
            <a:r>
              <a:t/>
            </a:r>
            <a:endParaRPr b="1" sz="2200"/>
          </a:p>
          <a:p>
            <a:pPr indent="0" lvl="0" marL="0" rtl="0" algn="l">
              <a:lnSpc>
                <a:spcPct val="90000"/>
              </a:lnSpc>
              <a:spcBef>
                <a:spcPts val="1000"/>
              </a:spcBef>
              <a:spcAft>
                <a:spcPts val="0"/>
              </a:spcAft>
              <a:buClr>
                <a:schemeClr val="lt1"/>
              </a:buClr>
              <a:buSzPts val="2200"/>
              <a:buNone/>
            </a:pPr>
            <a:r>
              <a:rPr b="1" lang="en-IE" sz="2200"/>
              <a:t>Lisää luettavaa</a:t>
            </a:r>
            <a:endParaRPr/>
          </a:p>
          <a:p>
            <a:pPr indent="-342900" lvl="0" marL="342900" rtl="0" algn="l">
              <a:lnSpc>
                <a:spcPct val="90000"/>
              </a:lnSpc>
              <a:spcBef>
                <a:spcPts val="1000"/>
              </a:spcBef>
              <a:spcAft>
                <a:spcPts val="0"/>
              </a:spcAft>
              <a:buClr>
                <a:schemeClr val="lt1"/>
              </a:buClr>
              <a:buSzPts val="2200"/>
              <a:buFont typeface="Noto Sans Symbols"/>
              <a:buChar char="▪"/>
            </a:pPr>
            <a:r>
              <a:rPr b="0" i="0" lang="en-IE" sz="2200" u="sng">
                <a:solidFill>
                  <a:schemeClr val="hlink"/>
                </a:solidFill>
                <a:hlinkClick r:id="rId6"/>
              </a:rPr>
              <a:t>This is European social innovation</a:t>
            </a:r>
            <a:endParaRPr b="0" i="0" sz="2200"/>
          </a:p>
          <a:p>
            <a:pPr indent="-342900" lvl="0" marL="342900" rtl="0" algn="l">
              <a:lnSpc>
                <a:spcPct val="90000"/>
              </a:lnSpc>
              <a:spcBef>
                <a:spcPts val="1000"/>
              </a:spcBef>
              <a:spcAft>
                <a:spcPts val="0"/>
              </a:spcAft>
              <a:buClr>
                <a:schemeClr val="lt1"/>
              </a:buClr>
              <a:buSzPts val="2200"/>
              <a:buFont typeface="Noto Sans Symbols"/>
              <a:buChar char="▪"/>
            </a:pPr>
            <a:r>
              <a:rPr lang="en-IE" sz="2200" u="sng"/>
              <a:t>Empowering people, driving change – Social Innovation in the European Union </a:t>
            </a:r>
            <a:r>
              <a:rPr b="0" i="0" lang="en-IE" sz="2200"/>
              <a:t> (2MB)</a:t>
            </a:r>
            <a:endParaRPr/>
          </a:p>
          <a:p>
            <a:pPr indent="-342900" lvl="0" marL="342900" rtl="0" algn="l">
              <a:lnSpc>
                <a:spcPct val="90000"/>
              </a:lnSpc>
              <a:spcBef>
                <a:spcPts val="1000"/>
              </a:spcBef>
              <a:spcAft>
                <a:spcPts val="0"/>
              </a:spcAft>
              <a:buClr>
                <a:schemeClr val="lt1"/>
              </a:buClr>
              <a:buSzPts val="2200"/>
              <a:buFont typeface="Noto Sans Symbols"/>
              <a:buChar char="▪"/>
            </a:pPr>
            <a:r>
              <a:rPr b="0" i="0" lang="en-IE" sz="2200" u="sng">
                <a:solidFill>
                  <a:schemeClr val="hlink"/>
                </a:solidFill>
                <a:hlinkClick r:id="rId7"/>
              </a:rPr>
              <a:t>Social innovation, a decade of change (BEPA) </a:t>
            </a:r>
            <a:r>
              <a:rPr b="0" i="0" lang="en-IE" sz="2200"/>
              <a:t> (2MB)</a:t>
            </a:r>
            <a:endParaRPr/>
          </a:p>
          <a:p>
            <a:pPr indent="0" lvl="0" marL="0" rtl="0" algn="l">
              <a:lnSpc>
                <a:spcPct val="90000"/>
              </a:lnSpc>
              <a:spcBef>
                <a:spcPts val="1000"/>
              </a:spcBef>
              <a:spcAft>
                <a:spcPts val="0"/>
              </a:spcAft>
              <a:buClr>
                <a:schemeClr val="lt1"/>
              </a:buClr>
              <a:buSzPts val="2400"/>
              <a:buNone/>
            </a:pPr>
            <a:r>
              <a:t/>
            </a:r>
            <a:endParaRPr/>
          </a:p>
        </p:txBody>
      </p:sp>
      <p:pic>
        <p:nvPicPr>
          <p:cNvPr descr="A picture containing text, person, person&#10;&#10;Description automatically generated" id="811" name="Google Shape;811;p57"/>
          <p:cNvPicPr preferRelativeResize="0"/>
          <p:nvPr>
            <p:ph idx="3" type="pic"/>
          </p:nvPr>
        </p:nvPicPr>
        <p:blipFill rotWithShape="1">
          <a:blip r:embed="rId8">
            <a:alphaModFix/>
          </a:blip>
          <a:srcRect b="0" l="11288" r="11287" t="0"/>
          <a:stretch/>
        </p:blipFill>
        <p:spPr>
          <a:xfrm>
            <a:off x="1590040" y="0"/>
            <a:ext cx="3550920" cy="687913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58"/>
          <p:cNvSpPr txBox="1"/>
          <p:nvPr>
            <p:ph idx="1" type="body"/>
          </p:nvPr>
        </p:nvSpPr>
        <p:spPr>
          <a:xfrm>
            <a:off x="392816" y="2480651"/>
            <a:ext cx="4461735" cy="3767600"/>
          </a:xfrm>
          <a:prstGeom prst="rect">
            <a:avLst/>
          </a:prstGeom>
          <a:noFill/>
          <a:ln>
            <a:noFill/>
          </a:ln>
        </p:spPr>
        <p:txBody>
          <a:bodyPr anchorCtr="0" anchor="t" bIns="45700" lIns="91425" spcFirstLastPara="1" rIns="91425" wrap="square" tIns="45700">
            <a:noAutofit/>
          </a:bodyPr>
          <a:lstStyle/>
          <a:p>
            <a:pPr indent="-514350" lvl="0" marL="514350" rtl="0" algn="l">
              <a:lnSpc>
                <a:spcPct val="100000"/>
              </a:lnSpc>
              <a:spcBef>
                <a:spcPts val="0"/>
              </a:spcBef>
              <a:spcAft>
                <a:spcPts val="0"/>
              </a:spcAft>
              <a:buClr>
                <a:srgbClr val="009FD8"/>
              </a:buClr>
              <a:buSzPts val="2000"/>
              <a:buFont typeface="Calibri"/>
              <a:buAutoNum type="arabicPeriod"/>
            </a:pPr>
            <a:r>
              <a:rPr b="1" lang="en-IE" sz="2000">
                <a:solidFill>
                  <a:srgbClr val="009FD8"/>
                </a:solidFill>
              </a:rPr>
              <a:t>Techfugees, UK </a:t>
            </a:r>
            <a:r>
              <a:rPr lang="en-IE" sz="2000">
                <a:solidFill>
                  <a:srgbClr val="262626"/>
                </a:solidFill>
              </a:rPr>
              <a:t>Pakolaisten auttaminen tekniikan avulla</a:t>
            </a:r>
            <a:r>
              <a:rPr i="0" lang="en-IE" sz="2000">
                <a:solidFill>
                  <a:srgbClr val="262626"/>
                </a:solidFill>
              </a:rPr>
              <a:t>; </a:t>
            </a:r>
            <a:r>
              <a:rPr lang="en-IE" sz="2000">
                <a:solidFill>
                  <a:srgbClr val="262626"/>
                </a:solidFill>
              </a:rPr>
              <a:t>Kehitetty </a:t>
            </a:r>
            <a:r>
              <a:rPr lang="en-IE" sz="2000">
                <a:solidFill>
                  <a:srgbClr val="262626"/>
                </a:solidFill>
              </a:rPr>
              <a:t>Collaborationin avulla.</a:t>
            </a:r>
            <a:endParaRPr/>
          </a:p>
          <a:p>
            <a:pPr indent="-514350" lvl="0" marL="514350" rtl="0" algn="l">
              <a:lnSpc>
                <a:spcPct val="100000"/>
              </a:lnSpc>
              <a:spcBef>
                <a:spcPts val="600"/>
              </a:spcBef>
              <a:spcAft>
                <a:spcPts val="0"/>
              </a:spcAft>
              <a:buClr>
                <a:srgbClr val="40A67A"/>
              </a:buClr>
              <a:buSzPts val="2000"/>
              <a:buFont typeface="Calibri"/>
              <a:buAutoNum type="arabicPeriod"/>
            </a:pPr>
            <a:r>
              <a:rPr b="1" lang="en-IE" sz="2000">
                <a:solidFill>
                  <a:srgbClr val="40A67A"/>
                </a:solidFill>
              </a:rPr>
              <a:t>Goodbixbox, Macedonia </a:t>
            </a:r>
            <a:r>
              <a:rPr lang="en-IE" sz="2000">
                <a:solidFill>
                  <a:srgbClr val="262626"/>
                </a:solidFill>
              </a:rPr>
              <a:t>Mitä sosiaalisilla yrittäjillä on oltava työkalupakissaan menestysmah- dollisuuksien lisäämiseksi.</a:t>
            </a:r>
            <a:endParaRPr/>
          </a:p>
          <a:p>
            <a:pPr indent="-514350" lvl="0" marL="514350" rtl="0" algn="l">
              <a:lnSpc>
                <a:spcPct val="100000"/>
              </a:lnSpc>
              <a:spcBef>
                <a:spcPts val="600"/>
              </a:spcBef>
              <a:spcAft>
                <a:spcPts val="0"/>
              </a:spcAft>
              <a:buClr>
                <a:srgbClr val="F89D2A"/>
              </a:buClr>
              <a:buSzPts val="2000"/>
              <a:buFont typeface="Calibri"/>
              <a:buAutoNum type="arabicPeriod"/>
            </a:pPr>
            <a:r>
              <a:rPr b="1" lang="en-IE" sz="2000">
                <a:solidFill>
                  <a:srgbClr val="F89D2A"/>
                </a:solidFill>
              </a:rPr>
              <a:t>Lallab, France </a:t>
            </a:r>
            <a:r>
              <a:rPr lang="en-IE" sz="2000">
                <a:solidFill>
                  <a:srgbClr val="262626"/>
                </a:solidFill>
              </a:rPr>
              <a:t>Yhteistyöympäristö, jossa on resursseja ja työkaluja  tukea musliminaisen vapautta.</a:t>
            </a:r>
            <a:endParaRPr sz="2000">
              <a:solidFill>
                <a:srgbClr val="262626"/>
              </a:solidFill>
              <a:highlight>
                <a:srgbClr val="FFFF00"/>
              </a:highlight>
            </a:endParaRPr>
          </a:p>
        </p:txBody>
      </p:sp>
      <p:sp>
        <p:nvSpPr>
          <p:cNvPr id="817" name="Google Shape;817;p58"/>
          <p:cNvSpPr txBox="1"/>
          <p:nvPr>
            <p:ph idx="3" type="body"/>
          </p:nvPr>
        </p:nvSpPr>
        <p:spPr>
          <a:xfrm>
            <a:off x="392825" y="411725"/>
            <a:ext cx="4669200" cy="69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None/>
            </a:pPr>
            <a:r>
              <a:rPr b="1" lang="en-IE" sz="4400"/>
              <a:t>Malliesimerkkejä</a:t>
            </a:r>
            <a:endParaRPr/>
          </a:p>
          <a:p>
            <a:pPr indent="0" lvl="0" marL="0" rtl="0" algn="l">
              <a:lnSpc>
                <a:spcPct val="100000"/>
              </a:lnSpc>
              <a:spcBef>
                <a:spcPts val="0"/>
              </a:spcBef>
              <a:spcAft>
                <a:spcPts val="0"/>
              </a:spcAft>
              <a:buClr>
                <a:srgbClr val="ED2A59"/>
              </a:buClr>
              <a:buSzPts val="3600"/>
              <a:buNone/>
            </a:pPr>
            <a:r>
              <a:rPr b="1" lang="en-IE">
                <a:solidFill>
                  <a:srgbClr val="ED2A59"/>
                </a:solidFill>
              </a:rPr>
              <a:t>YDSI</a:t>
            </a:r>
            <a:endParaRPr/>
          </a:p>
        </p:txBody>
      </p:sp>
      <p:pic>
        <p:nvPicPr>
          <p:cNvPr descr="A group of people posing for a photo&#10;&#10;Description automatically generated" id="818" name="Google Shape;818;p58"/>
          <p:cNvPicPr preferRelativeResize="0"/>
          <p:nvPr>
            <p:ph idx="2" type="pic"/>
          </p:nvPr>
        </p:nvPicPr>
        <p:blipFill rotWithShape="1">
          <a:blip r:embed="rId3">
            <a:alphaModFix/>
          </a:blip>
          <a:srcRect b="0" l="8256" r="8255" t="0"/>
          <a:stretch/>
        </p:blipFill>
        <p:spPr>
          <a:xfrm>
            <a:off x="5443538" y="760413"/>
            <a:ext cx="6762750" cy="54006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59"/>
          <p:cNvSpPr txBox="1"/>
          <p:nvPr>
            <p:ph idx="1" type="body"/>
          </p:nvPr>
        </p:nvSpPr>
        <p:spPr>
          <a:xfrm>
            <a:off x="390976" y="1908740"/>
            <a:ext cx="5755967" cy="264477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2400"/>
              <a:buNone/>
            </a:pPr>
            <a:r>
              <a:rPr b="1" lang="en-IE"/>
              <a:t> Eloton kolme vuotias syyrialainen pojan (Aylan Kurdi) kuva  liikuuti ihmisiä ja Fab Lab Collaboratiolla kehitetttiin teknologiaa. </a:t>
            </a:r>
            <a:r>
              <a:rPr lang="en-IE">
                <a:latin typeface="Karla"/>
                <a:ea typeface="Karla"/>
                <a:cs typeface="Karla"/>
                <a:sym typeface="Karla"/>
              </a:rPr>
              <a:t>Techfugees perustettiin syyskuussa 2015 Euroopan TechCrunchin päätoimittaja Mike Butcherin Facebook-puhelun jälkeen vastauksena kuvaan Aylanin elottomasta ruumiista Turkin rannalla. Muutamassa päiväässä koottiin 300 ihmistä Lontooseen ensimmäiseen konferenssiin, jossa  hakkeroitiin asian tiimoilta. Tämä kokemus oli alku kehityksellemme Digital Social Innovation Business Techfugees -yritykselle.</a:t>
            </a:r>
            <a:endParaRPr/>
          </a:p>
          <a:p>
            <a:pPr indent="0" lvl="0" marL="0" rtl="0" algn="ctr">
              <a:lnSpc>
                <a:spcPct val="90000"/>
              </a:lnSpc>
              <a:spcBef>
                <a:spcPts val="0"/>
              </a:spcBef>
              <a:spcAft>
                <a:spcPts val="0"/>
              </a:spcAft>
              <a:buClr>
                <a:schemeClr val="lt1"/>
              </a:buClr>
              <a:buSzPts val="2400"/>
              <a:buNone/>
            </a:pPr>
            <a:r>
              <a:t/>
            </a:r>
            <a:endParaRPr/>
          </a:p>
        </p:txBody>
      </p:sp>
      <p:sp>
        <p:nvSpPr>
          <p:cNvPr id="824" name="Google Shape;824;p59"/>
          <p:cNvSpPr txBox="1"/>
          <p:nvPr>
            <p:ph idx="2" type="body"/>
          </p:nvPr>
        </p:nvSpPr>
        <p:spPr>
          <a:xfrm>
            <a:off x="-83300" y="249150"/>
            <a:ext cx="9343500" cy="1338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t/>
            </a:r>
            <a:endParaRPr b="1" i="0"/>
          </a:p>
          <a:p>
            <a:pPr indent="0" lvl="0" marL="0" rtl="0" algn="l">
              <a:lnSpc>
                <a:spcPct val="90000"/>
              </a:lnSpc>
              <a:spcBef>
                <a:spcPts val="0"/>
              </a:spcBef>
              <a:spcAft>
                <a:spcPts val="0"/>
              </a:spcAft>
              <a:buClr>
                <a:schemeClr val="lt1"/>
              </a:buClr>
              <a:buSzPts val="3600"/>
              <a:buNone/>
            </a:pPr>
            <a:r>
              <a:rPr b="1" lang="en-IE" sz="3400"/>
              <a:t>   Pakolaisten voimaannuttaminen</a:t>
            </a:r>
            <a:endParaRPr b="1" sz="3400"/>
          </a:p>
          <a:p>
            <a:pPr indent="0" lvl="0" marL="0" rtl="0" algn="l">
              <a:lnSpc>
                <a:spcPct val="90000"/>
              </a:lnSpc>
              <a:spcBef>
                <a:spcPts val="0"/>
              </a:spcBef>
              <a:spcAft>
                <a:spcPts val="0"/>
              </a:spcAft>
              <a:buClr>
                <a:schemeClr val="lt1"/>
              </a:buClr>
              <a:buSzPts val="3600"/>
              <a:buNone/>
            </a:pPr>
            <a:r>
              <a:rPr b="1" lang="en-IE" sz="3400"/>
              <a:t>   </a:t>
            </a:r>
            <a:r>
              <a:rPr b="1" lang="en-IE"/>
              <a:t>t</a:t>
            </a:r>
            <a:r>
              <a:rPr b="1" lang="en-IE"/>
              <a:t>eknologialla</a:t>
            </a:r>
            <a:endParaRPr/>
          </a:p>
        </p:txBody>
      </p:sp>
      <p:pic>
        <p:nvPicPr>
          <p:cNvPr id="825" name="Google Shape;825;p59"/>
          <p:cNvPicPr preferRelativeResize="0"/>
          <p:nvPr/>
        </p:nvPicPr>
        <p:blipFill rotWithShape="1">
          <a:blip r:embed="rId3">
            <a:alphaModFix/>
          </a:blip>
          <a:srcRect b="0" l="0" r="0" t="0"/>
          <a:stretch/>
        </p:blipFill>
        <p:spPr>
          <a:xfrm>
            <a:off x="6252085" y="200076"/>
            <a:ext cx="2857500" cy="2857500"/>
          </a:xfrm>
          <a:prstGeom prst="teardrop">
            <a:avLst>
              <a:gd fmla="val 100000" name="adj"/>
            </a:avLst>
          </a:prstGeom>
          <a:noFill/>
          <a:ln>
            <a:noFill/>
          </a:ln>
        </p:spPr>
      </p:pic>
      <p:pic>
        <p:nvPicPr>
          <p:cNvPr descr="A person smiling for the camera&#10;&#10;Description automatically generated with medium confidence" id="826" name="Google Shape;826;p59"/>
          <p:cNvPicPr preferRelativeResize="0"/>
          <p:nvPr/>
        </p:nvPicPr>
        <p:blipFill rotWithShape="1">
          <a:blip r:embed="rId4">
            <a:alphaModFix/>
          </a:blip>
          <a:srcRect b="0" l="0" r="0" t="0"/>
          <a:stretch/>
        </p:blipFill>
        <p:spPr>
          <a:xfrm>
            <a:off x="9214726" y="307962"/>
            <a:ext cx="2857500" cy="2857500"/>
          </a:xfrm>
          <a:prstGeom prst="teardrop">
            <a:avLst>
              <a:gd fmla="val 100000" name="adj"/>
            </a:avLst>
          </a:prstGeom>
          <a:noFill/>
          <a:ln>
            <a:noFill/>
          </a:ln>
        </p:spPr>
      </p:pic>
      <p:sp>
        <p:nvSpPr>
          <p:cNvPr id="827" name="Google Shape;827;p59"/>
          <p:cNvSpPr txBox="1"/>
          <p:nvPr/>
        </p:nvSpPr>
        <p:spPr>
          <a:xfrm>
            <a:off x="6088685" y="3057617"/>
            <a:ext cx="313853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1800">
                <a:solidFill>
                  <a:schemeClr val="lt1"/>
                </a:solidFill>
                <a:latin typeface="Calibri"/>
                <a:ea typeface="Calibri"/>
                <a:cs typeface="Calibri"/>
                <a:sym typeface="Calibri"/>
              </a:rPr>
              <a:t>Josephine Goube, Co Founder &amp; Executive Directory</a:t>
            </a:r>
            <a:endParaRPr/>
          </a:p>
        </p:txBody>
      </p:sp>
      <p:sp>
        <p:nvSpPr>
          <p:cNvPr id="828" name="Google Shape;828;p59"/>
          <p:cNvSpPr txBox="1"/>
          <p:nvPr/>
        </p:nvSpPr>
        <p:spPr>
          <a:xfrm>
            <a:off x="9053466" y="3080458"/>
            <a:ext cx="313853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1800">
                <a:solidFill>
                  <a:schemeClr val="lt1"/>
                </a:solidFill>
                <a:latin typeface="Calibri"/>
                <a:ea typeface="Calibri"/>
                <a:cs typeface="Calibri"/>
                <a:sym typeface="Calibri"/>
              </a:rPr>
              <a:t>Min Teo, Board Member and Founding Member</a:t>
            </a:r>
            <a:endParaRPr/>
          </a:p>
        </p:txBody>
      </p:sp>
      <p:pic>
        <p:nvPicPr>
          <p:cNvPr descr="Death of Alan Kurdi - Wikipedia" id="829" name="Google Shape;829;p59"/>
          <p:cNvPicPr preferRelativeResize="0"/>
          <p:nvPr/>
        </p:nvPicPr>
        <p:blipFill rotWithShape="1">
          <a:blip r:embed="rId5">
            <a:alphaModFix/>
          </a:blip>
          <a:srcRect b="0" l="0" r="0" t="0"/>
          <a:stretch/>
        </p:blipFill>
        <p:spPr>
          <a:xfrm>
            <a:off x="7520066" y="3742561"/>
            <a:ext cx="2888679" cy="2371124"/>
          </a:xfrm>
          <a:prstGeom prst="rect">
            <a:avLst/>
          </a:prstGeom>
          <a:noFill/>
          <a:ln>
            <a:noFill/>
          </a:ln>
        </p:spPr>
      </p:pic>
      <p:sp>
        <p:nvSpPr>
          <p:cNvPr id="830" name="Google Shape;830;p59"/>
          <p:cNvSpPr txBox="1"/>
          <p:nvPr/>
        </p:nvSpPr>
        <p:spPr>
          <a:xfrm>
            <a:off x="7270211" y="6113685"/>
            <a:ext cx="313853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1800">
                <a:solidFill>
                  <a:schemeClr val="lt1"/>
                </a:solidFill>
                <a:latin typeface="Calibri"/>
                <a:ea typeface="Calibri"/>
                <a:cs typeface="Calibri"/>
                <a:sym typeface="Calibri"/>
              </a:rPr>
              <a:t>Little Aylan Kurdi (RIP)</a:t>
            </a:r>
            <a:endParaRPr/>
          </a:p>
        </p:txBody>
      </p:sp>
      <p:sp>
        <p:nvSpPr>
          <p:cNvPr id="831" name="Google Shape;831;p59"/>
          <p:cNvSpPr txBox="1"/>
          <p:nvPr/>
        </p:nvSpPr>
        <p:spPr>
          <a:xfrm>
            <a:off x="247250" y="260800"/>
            <a:ext cx="9869400" cy="558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Arial"/>
              <a:buNone/>
            </a:pPr>
            <a:r>
              <a:rPr lang="en-IE" sz="3000">
                <a:solidFill>
                  <a:schemeClr val="lt1"/>
                </a:solidFill>
                <a:latin typeface="Corben"/>
                <a:ea typeface="Corben"/>
                <a:cs typeface="Corben"/>
                <a:sym typeface="Corben"/>
              </a:rPr>
              <a:t>ESIMERKKI YDSI:stä - Techfugees, UK</a:t>
            </a:r>
            <a:endParaRPr sz="800"/>
          </a:p>
          <a:p>
            <a:pPr indent="0" lvl="0" marL="0" marR="0" rtl="0" algn="l">
              <a:lnSpc>
                <a:spcPct val="90000"/>
              </a:lnSpc>
              <a:spcBef>
                <a:spcPts val="0"/>
              </a:spcBef>
              <a:spcAft>
                <a:spcPts val="0"/>
              </a:spcAft>
              <a:buClr>
                <a:schemeClr val="dk1"/>
              </a:buClr>
              <a:buSzPts val="3600"/>
              <a:buFont typeface="Arial"/>
              <a:buNone/>
            </a:pPr>
            <a:r>
              <a:t/>
            </a:r>
            <a:endParaRPr sz="3600">
              <a:solidFill>
                <a:schemeClr val="lt1"/>
              </a:solidFill>
              <a:latin typeface="Corben"/>
              <a:ea typeface="Corben"/>
              <a:cs typeface="Corben"/>
              <a:sym typeface="Corbe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
          <p:cNvSpPr txBox="1"/>
          <p:nvPr>
            <p:ph idx="1" type="body"/>
          </p:nvPr>
        </p:nvSpPr>
        <p:spPr>
          <a:xfrm>
            <a:off x="605302" y="1632355"/>
            <a:ext cx="5259600" cy="264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Koska </a:t>
            </a:r>
            <a:r>
              <a:rPr lang="en-IE"/>
              <a:t>sinulla on idea hallussa,  olet valmis aloittamaan digitaalisen sosiaalisen innovaatioyrityksesi verkossa.</a:t>
            </a:r>
            <a:r>
              <a:rPr lang="en-IE"/>
              <a:t> </a:t>
            </a:r>
            <a:endParaRPr/>
          </a:p>
          <a:p>
            <a:pPr indent="0" lvl="0" marL="0" rtl="0" algn="l">
              <a:lnSpc>
                <a:spcPct val="90000"/>
              </a:lnSpc>
              <a:spcBef>
                <a:spcPts val="0"/>
              </a:spcBef>
              <a:spcAft>
                <a:spcPts val="0"/>
              </a:spcAft>
              <a:buClr>
                <a:schemeClr val="lt1"/>
              </a:buClr>
              <a:buSzPts val="2400"/>
              <a:buNone/>
            </a:pPr>
            <a:r>
              <a:rPr lang="en-IE">
                <a:solidFill>
                  <a:srgbClr val="000000"/>
                </a:solidFill>
                <a:latin typeface="Sofia"/>
                <a:ea typeface="Sofia"/>
                <a:cs typeface="Sofia"/>
                <a:sym typeface="Sofia"/>
              </a:rPr>
              <a:t>Verkkokauppaan voi liittyä tuotteen tai palvelun myymistä tai</a:t>
            </a:r>
            <a:r>
              <a:rPr lang="en-IE">
                <a:solidFill>
                  <a:schemeClr val="dk1"/>
                </a:solidFill>
                <a:latin typeface="Sofia"/>
                <a:ea typeface="Sofia"/>
                <a:cs typeface="Sofia"/>
                <a:sym typeface="Sofia"/>
              </a:rPr>
              <a:t> saadaksesi </a:t>
            </a:r>
            <a:r>
              <a:rPr lang="en-IE">
                <a:solidFill>
                  <a:srgbClr val="000000"/>
                </a:solidFill>
                <a:latin typeface="Sofia"/>
                <a:ea typeface="Sofia"/>
                <a:cs typeface="Sofia"/>
                <a:sym typeface="Sofia"/>
              </a:rPr>
              <a:t>online- varausalustan.</a:t>
            </a:r>
            <a:r>
              <a:rPr lang="en-IE">
                <a:solidFill>
                  <a:srgbClr val="000000"/>
                </a:solidFill>
                <a:latin typeface="Sofia"/>
                <a:ea typeface="Sofia"/>
                <a:cs typeface="Sofia"/>
                <a:sym typeface="Sofia"/>
              </a:rPr>
              <a:t> </a:t>
            </a:r>
            <a:r>
              <a:rPr lang="en-IE">
                <a:solidFill>
                  <a:srgbClr val="000000"/>
                </a:solidFill>
                <a:latin typeface="Sofia"/>
                <a:ea typeface="Sofia"/>
                <a:cs typeface="Sofia"/>
                <a:sym typeface="Sofia"/>
              </a:rPr>
              <a:t>Verkkokauppa ratkaisusi  riippuu yrityksesi tarjonnasta, joten kaikki vaiheet eivät välttämättä ole merkityksellisiä sinulle.</a:t>
            </a:r>
            <a:endParaRPr/>
          </a:p>
          <a:p>
            <a:pPr indent="0" lvl="0" marL="0" rtl="0" algn="l">
              <a:lnSpc>
                <a:spcPct val="90000"/>
              </a:lnSpc>
              <a:spcBef>
                <a:spcPts val="1000"/>
              </a:spcBef>
              <a:spcAft>
                <a:spcPts val="0"/>
              </a:spcAft>
              <a:buClr>
                <a:srgbClr val="000000"/>
              </a:buClr>
              <a:buSzPts val="2400"/>
              <a:buNone/>
            </a:pPr>
            <a:r>
              <a:rPr lang="en-IE">
                <a:solidFill>
                  <a:srgbClr val="000000"/>
                </a:solidFill>
                <a:latin typeface="Sofia"/>
                <a:ea typeface="Sofia"/>
                <a:cs typeface="Sofia"/>
                <a:sym typeface="Sofia"/>
              </a:rPr>
              <a:t>Tässä osiossa pääset oman liiketoimintasi </a:t>
            </a:r>
            <a:r>
              <a:rPr lang="en-IE">
                <a:solidFill>
                  <a:srgbClr val="000000"/>
                </a:solidFill>
                <a:latin typeface="Sofia"/>
                <a:ea typeface="Sofia"/>
                <a:cs typeface="Sofia"/>
                <a:sym typeface="Sofia"/>
              </a:rPr>
              <a:t>alkuun</a:t>
            </a:r>
            <a:r>
              <a:rPr lang="en-IE">
                <a:solidFill>
                  <a:srgbClr val="000000"/>
                </a:solidFill>
                <a:latin typeface="Sofia"/>
                <a:ea typeface="Sofia"/>
                <a:cs typeface="Sofia"/>
                <a:sym typeface="Sofia"/>
              </a:rPr>
              <a:t> ja osoittamme sinulle alan parhaat tuet.</a:t>
            </a:r>
            <a:endParaRPr/>
          </a:p>
          <a:p>
            <a:pPr indent="0" lvl="0" marL="0" rtl="0" algn="l">
              <a:lnSpc>
                <a:spcPct val="90000"/>
              </a:lnSpc>
              <a:spcBef>
                <a:spcPts val="1000"/>
              </a:spcBef>
              <a:spcAft>
                <a:spcPts val="0"/>
              </a:spcAft>
              <a:buClr>
                <a:schemeClr val="lt1"/>
              </a:buClr>
              <a:buSzPts val="2400"/>
              <a:buNone/>
            </a:pPr>
            <a:r>
              <a:t/>
            </a:r>
            <a:endParaRPr/>
          </a:p>
        </p:txBody>
      </p:sp>
      <p:sp>
        <p:nvSpPr>
          <p:cNvPr id="435" name="Google Shape;435;p6"/>
          <p:cNvSpPr txBox="1"/>
          <p:nvPr>
            <p:ph idx="2" type="body"/>
          </p:nvPr>
        </p:nvSpPr>
        <p:spPr>
          <a:xfrm>
            <a:off x="862068" y="295277"/>
            <a:ext cx="85182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000"/>
              <a:buNone/>
            </a:pPr>
            <a:r>
              <a:rPr b="1" lang="en-IE" sz="4000"/>
              <a:t>Digitaalisen sosiaalisen innovaatioyrityksen perustaminen</a:t>
            </a:r>
            <a:endParaRPr/>
          </a:p>
        </p:txBody>
      </p:sp>
      <p:sp>
        <p:nvSpPr>
          <p:cNvPr id="436" name="Google Shape;436;p6"/>
          <p:cNvSpPr txBox="1"/>
          <p:nvPr>
            <p:ph idx="3" type="body"/>
          </p:nvPr>
        </p:nvSpPr>
        <p:spPr>
          <a:xfrm>
            <a:off x="5996412" y="2315365"/>
            <a:ext cx="5968935" cy="26447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Aluksi voit harkita online-yrityksen perustamista samanaikaisesti kokopäiväisen työn tai koulunkäynnin kanssa. </a:t>
            </a:r>
            <a:r>
              <a:rPr lang="en-IE">
                <a:solidFill>
                  <a:schemeClr val="dk1"/>
                </a:solidFill>
              </a:rPr>
              <a:t>Mene alueeliseen yritystoimistoon saadaksesi kaikki tarvitsemasi tiedot yrityksen perustamiseen.</a:t>
            </a:r>
            <a:r>
              <a:rPr lang="en-IE">
                <a:solidFill>
                  <a:srgbClr val="000000"/>
                </a:solidFill>
              </a:rPr>
              <a:t> On</a:t>
            </a:r>
            <a:r>
              <a:rPr lang="en-IE">
                <a:solidFill>
                  <a:srgbClr val="000000"/>
                </a:solidFill>
              </a:rPr>
              <a:t> tärkeää ymmärtää, miten sinun on rekisteröitävä yritys ja huolehdittava muista vaatimuksista.  Seuraavaksi Irlannin näkökulmasta</a:t>
            </a:r>
            <a:r>
              <a:rPr b="0" i="0" lang="en-IE">
                <a:solidFill>
                  <a:srgbClr val="000000"/>
                </a:solidFill>
              </a:rPr>
              <a:t> </a:t>
            </a:r>
            <a:r>
              <a:rPr b="0" i="0" lang="en-IE" sz="2000" u="sng">
                <a:solidFill>
                  <a:srgbClr val="000000"/>
                </a:solidFill>
                <a:hlinkClick r:id="rId3">
                  <a:extLst>
                    <a:ext uri="{A12FA001-AC4F-418D-AE19-62706E023703}">
                      <ahyp:hlinkClr val="tx"/>
                    </a:ext>
                  </a:extLst>
                </a:hlinkClick>
              </a:rPr>
              <a:t>Complianc</a:t>
            </a:r>
            <a:r>
              <a:rPr lang="en-IE" sz="2000" u="sng">
                <a:solidFill>
                  <a:srgbClr val="000000"/>
                </a:solidFill>
                <a:hlinkClick r:id="rId4">
                  <a:extLst>
                    <a:ext uri="{A12FA001-AC4F-418D-AE19-62706E023703}">
                      <ahyp:hlinkClr val="tx"/>
                    </a:ext>
                  </a:extLst>
                </a:hlinkClick>
              </a:rPr>
              <a:t>e Requirements for a New Company in Ireland</a:t>
            </a:r>
            <a:endParaRPr sz="2000"/>
          </a:p>
          <a:p>
            <a:pPr indent="0" lvl="0" marL="0" rtl="0" algn="l">
              <a:lnSpc>
                <a:spcPct val="90000"/>
              </a:lnSpc>
              <a:spcBef>
                <a:spcPts val="1000"/>
              </a:spcBef>
              <a:spcAft>
                <a:spcPts val="0"/>
              </a:spcAft>
              <a:buClr>
                <a:schemeClr val="lt1"/>
              </a:buClr>
              <a:buSzPts val="2400"/>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60"/>
          <p:cNvSpPr txBox="1"/>
          <p:nvPr>
            <p:ph idx="1" type="body"/>
          </p:nvPr>
        </p:nvSpPr>
        <p:spPr>
          <a:xfrm>
            <a:off x="622500" y="2106625"/>
            <a:ext cx="5583300" cy="2644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2400"/>
              <a:buNone/>
            </a:pPr>
            <a:r>
              <a:rPr b="1" lang="en-IE">
                <a:solidFill>
                  <a:srgbClr val="FFFFFF"/>
                </a:solidFill>
              </a:rPr>
              <a:t>ME YHTEISLUOMME TEKNISIÄ RATKAISUJA</a:t>
            </a:r>
            <a:endParaRPr/>
          </a:p>
          <a:p>
            <a:pPr indent="0" lvl="0" marL="0" rtl="0" algn="l">
              <a:lnSpc>
                <a:spcPct val="90000"/>
              </a:lnSpc>
              <a:spcBef>
                <a:spcPts val="1000"/>
              </a:spcBef>
              <a:spcAft>
                <a:spcPts val="0"/>
              </a:spcAft>
              <a:buClr>
                <a:schemeClr val="lt1"/>
              </a:buClr>
              <a:buSzPts val="2400"/>
              <a:buNone/>
            </a:pPr>
            <a:r>
              <a:rPr lang="en-IE">
                <a:solidFill>
                  <a:srgbClr val="FFFFFF"/>
                </a:solidFill>
              </a:rPr>
              <a:t>Kokoamme innovaattorit, humanitaarit, tutkijat ja sosiaaliset yrittäjät sekä pakolais- että paikallisyhteisöt luomaan yhdessä teknisiä ratkaisuja.</a:t>
            </a:r>
            <a:endParaRPr/>
          </a:p>
        </p:txBody>
      </p:sp>
      <p:sp>
        <p:nvSpPr>
          <p:cNvPr id="837" name="Google Shape;837;p60"/>
          <p:cNvSpPr txBox="1"/>
          <p:nvPr>
            <p:ph idx="2" type="body"/>
          </p:nvPr>
        </p:nvSpPr>
        <p:spPr>
          <a:xfrm>
            <a:off x="488800" y="606525"/>
            <a:ext cx="6256200" cy="113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None/>
            </a:pPr>
            <a:r>
              <a:rPr b="1" lang="en-IE" sz="3400"/>
              <a:t>Pakolaisten voimaannuttaminen</a:t>
            </a:r>
            <a:endParaRPr b="1" sz="3400"/>
          </a:p>
          <a:p>
            <a:pPr indent="0" lvl="0" marL="0" rtl="0" algn="l">
              <a:spcBef>
                <a:spcPts val="0"/>
              </a:spcBef>
              <a:spcAft>
                <a:spcPts val="0"/>
              </a:spcAft>
              <a:buClr>
                <a:schemeClr val="lt1"/>
              </a:buClr>
              <a:buSzPts val="3600"/>
              <a:buNone/>
            </a:pPr>
            <a:r>
              <a:rPr b="1" lang="en-IE"/>
              <a:t>teknologialla</a:t>
            </a:r>
            <a:endParaRPr/>
          </a:p>
        </p:txBody>
      </p:sp>
      <p:sp>
        <p:nvSpPr>
          <p:cNvPr id="838" name="Google Shape;838;p60"/>
          <p:cNvSpPr txBox="1"/>
          <p:nvPr>
            <p:ph idx="3" type="body"/>
          </p:nvPr>
        </p:nvSpPr>
        <p:spPr>
          <a:xfrm>
            <a:off x="622499" y="4310012"/>
            <a:ext cx="5259621" cy="264477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2400"/>
              <a:buNone/>
            </a:pPr>
            <a:r>
              <a:rPr b="1" lang="en-IE">
                <a:solidFill>
                  <a:srgbClr val="FFFFFF"/>
                </a:solidFill>
              </a:rPr>
              <a:t>Collaboration maailman laajuisesti</a:t>
            </a:r>
            <a:endParaRPr/>
          </a:p>
          <a:p>
            <a:pPr indent="0" lvl="0" marL="0" rtl="0" algn="ctr">
              <a:lnSpc>
                <a:spcPct val="90000"/>
              </a:lnSpc>
              <a:spcBef>
                <a:spcPts val="0"/>
              </a:spcBef>
              <a:spcAft>
                <a:spcPts val="0"/>
              </a:spcAft>
              <a:buClr>
                <a:srgbClr val="FFFFFF"/>
              </a:buClr>
              <a:buSzPts val="2400"/>
              <a:buNone/>
            </a:pPr>
            <a:r>
              <a:rPr lang="en-IE">
                <a:solidFill>
                  <a:srgbClr val="FFFFFF"/>
                </a:solidFill>
              </a:rPr>
              <a:t>Toimimme avoimena globaalina alustana maailmanlaajuisen vapaaehtoisyhteisön avulla kaikilla viidellä mantereella ja kiitos kotirakenteisten alustojen, kuten</a:t>
            </a:r>
            <a:r>
              <a:rPr b="0" i="0" lang="en-IE">
                <a:solidFill>
                  <a:srgbClr val="FFFFFF"/>
                </a:solidFill>
              </a:rPr>
              <a:t> </a:t>
            </a:r>
            <a:r>
              <a:rPr b="0" i="1" lang="en-IE">
                <a:solidFill>
                  <a:srgbClr val="FFFFFF"/>
                </a:solidFill>
              </a:rPr>
              <a:t>Basefu</a:t>
            </a:r>
            <a:r>
              <a:rPr b="0" i="0" lang="en-IE">
                <a:solidFill>
                  <a:srgbClr val="FFFFFF"/>
                </a:solidFill>
              </a:rPr>
              <a:t>gees.</a:t>
            </a:r>
            <a:endParaRPr b="0" i="0">
              <a:solidFill>
                <a:srgbClr val="FFFFFF"/>
              </a:solidFill>
            </a:endParaRPr>
          </a:p>
          <a:p>
            <a:pPr indent="0" lvl="0" marL="0" rtl="0" algn="l">
              <a:lnSpc>
                <a:spcPct val="90000"/>
              </a:lnSpc>
              <a:spcBef>
                <a:spcPts val="1000"/>
              </a:spcBef>
              <a:spcAft>
                <a:spcPts val="0"/>
              </a:spcAft>
              <a:buClr>
                <a:schemeClr val="lt1"/>
              </a:buClr>
              <a:buSzPts val="2400"/>
              <a:buNone/>
            </a:pPr>
            <a:r>
              <a:t/>
            </a:r>
            <a:endParaRPr/>
          </a:p>
        </p:txBody>
      </p:sp>
      <p:pic>
        <p:nvPicPr>
          <p:cNvPr id="839" name="Google Shape;839;p60"/>
          <p:cNvPicPr preferRelativeResize="0"/>
          <p:nvPr/>
        </p:nvPicPr>
        <p:blipFill rotWithShape="1">
          <a:blip r:embed="rId3">
            <a:alphaModFix/>
          </a:blip>
          <a:srcRect b="0" l="0" r="0" t="0"/>
          <a:stretch/>
        </p:blipFill>
        <p:spPr>
          <a:xfrm>
            <a:off x="6205914" y="784285"/>
            <a:ext cx="2857500" cy="2857500"/>
          </a:xfrm>
          <a:prstGeom prst="teardrop">
            <a:avLst>
              <a:gd fmla="val 100000" name="adj"/>
            </a:avLst>
          </a:prstGeom>
          <a:noFill/>
          <a:ln>
            <a:noFill/>
          </a:ln>
        </p:spPr>
      </p:pic>
      <p:pic>
        <p:nvPicPr>
          <p:cNvPr descr="A person smiling for the camera&#10;&#10;Description automatically generated with medium confidence" id="840" name="Google Shape;840;p60"/>
          <p:cNvPicPr preferRelativeResize="0"/>
          <p:nvPr/>
        </p:nvPicPr>
        <p:blipFill rotWithShape="1">
          <a:blip r:embed="rId4">
            <a:alphaModFix/>
          </a:blip>
          <a:srcRect b="0" l="0" r="0" t="0"/>
          <a:stretch/>
        </p:blipFill>
        <p:spPr>
          <a:xfrm>
            <a:off x="9224674" y="869289"/>
            <a:ext cx="2857500" cy="2857500"/>
          </a:xfrm>
          <a:prstGeom prst="teardrop">
            <a:avLst>
              <a:gd fmla="val 100000" name="adj"/>
            </a:avLst>
          </a:prstGeom>
          <a:noFill/>
          <a:ln>
            <a:noFill/>
          </a:ln>
        </p:spPr>
      </p:pic>
      <p:sp>
        <p:nvSpPr>
          <p:cNvPr id="841" name="Google Shape;841;p60"/>
          <p:cNvSpPr txBox="1"/>
          <p:nvPr/>
        </p:nvSpPr>
        <p:spPr>
          <a:xfrm>
            <a:off x="6101177" y="3607599"/>
            <a:ext cx="313853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1800">
                <a:solidFill>
                  <a:schemeClr val="lt1"/>
                </a:solidFill>
                <a:latin typeface="Calibri"/>
                <a:ea typeface="Calibri"/>
                <a:cs typeface="Calibri"/>
                <a:sym typeface="Calibri"/>
              </a:rPr>
              <a:t>Josephine Goube, Co Founder &amp; Executive Directory</a:t>
            </a:r>
            <a:endParaRPr/>
          </a:p>
        </p:txBody>
      </p:sp>
      <p:sp>
        <p:nvSpPr>
          <p:cNvPr id="842" name="Google Shape;842;p60"/>
          <p:cNvSpPr txBox="1"/>
          <p:nvPr/>
        </p:nvSpPr>
        <p:spPr>
          <a:xfrm>
            <a:off x="9063414" y="3641785"/>
            <a:ext cx="313853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1800">
                <a:solidFill>
                  <a:schemeClr val="lt1"/>
                </a:solidFill>
                <a:latin typeface="Calibri"/>
                <a:ea typeface="Calibri"/>
                <a:cs typeface="Calibri"/>
                <a:sym typeface="Calibri"/>
              </a:rPr>
              <a:t>Min Teo, Board Member and Founding Member</a:t>
            </a:r>
            <a:endParaRPr/>
          </a:p>
        </p:txBody>
      </p:sp>
      <p:sp>
        <p:nvSpPr>
          <p:cNvPr id="843" name="Google Shape;843;p60"/>
          <p:cNvSpPr txBox="1"/>
          <p:nvPr/>
        </p:nvSpPr>
        <p:spPr>
          <a:xfrm>
            <a:off x="6205914" y="4751387"/>
            <a:ext cx="5259621" cy="264477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100"/>
              <a:buFont typeface="Arial"/>
              <a:buNone/>
            </a:pPr>
            <a:r>
              <a:rPr b="1" lang="en-IE" sz="2400">
                <a:solidFill>
                  <a:srgbClr val="FFFFFF"/>
                </a:solidFill>
                <a:latin typeface="Calibri"/>
                <a:ea typeface="Calibri"/>
                <a:cs typeface="Calibri"/>
                <a:sym typeface="Calibri"/>
              </a:rPr>
              <a:t>Työskentelemme 99% verkossa</a:t>
            </a:r>
            <a:endParaRPr b="1" sz="24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100"/>
              <a:buFont typeface="Arial"/>
              <a:buNone/>
            </a:pPr>
            <a:r>
              <a:rPr b="1" lang="en-IE" sz="2400">
                <a:solidFill>
                  <a:srgbClr val="FFFFFF"/>
                </a:solidFill>
                <a:latin typeface="Calibri"/>
                <a:ea typeface="Calibri"/>
                <a:cs typeface="Calibri"/>
                <a:sym typeface="Calibri"/>
              </a:rPr>
              <a:t>Olemme kehittäneet virtuaalisen avoimen innovaatiomenetelmän ja toimittaneet ohjelmia etänä.</a:t>
            </a:r>
            <a:endParaRPr b="1" sz="24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FFFFFF"/>
              </a:buClr>
              <a:buSzPts val="2400"/>
              <a:buFont typeface="Arial"/>
              <a:buNone/>
            </a:pPr>
            <a:r>
              <a:t/>
            </a:r>
            <a:endParaRPr b="1" sz="2400">
              <a:solidFill>
                <a:srgbClr val="FFFFFF"/>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2400"/>
              <a:buFont typeface="Arial"/>
              <a:buNone/>
            </a:pPr>
            <a:r>
              <a:t/>
            </a:r>
            <a:endParaRPr sz="2400">
              <a:solidFill>
                <a:schemeClr val="lt1"/>
              </a:solidFill>
              <a:latin typeface="Calibri"/>
              <a:ea typeface="Calibri"/>
              <a:cs typeface="Calibri"/>
              <a:sym typeface="Calibri"/>
            </a:endParaRPr>
          </a:p>
        </p:txBody>
      </p:sp>
      <p:sp>
        <p:nvSpPr>
          <p:cNvPr id="844" name="Google Shape;844;p60"/>
          <p:cNvSpPr txBox="1"/>
          <p:nvPr/>
        </p:nvSpPr>
        <p:spPr>
          <a:xfrm>
            <a:off x="354872" y="171800"/>
            <a:ext cx="11727300" cy="697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Arial"/>
              <a:buNone/>
            </a:pPr>
            <a:r>
              <a:rPr lang="en-IE" sz="3600">
                <a:solidFill>
                  <a:schemeClr val="lt1"/>
                </a:solidFill>
                <a:latin typeface="Corben"/>
                <a:ea typeface="Corben"/>
                <a:cs typeface="Corben"/>
                <a:sym typeface="Corben"/>
              </a:rPr>
              <a:t>Esimerkki YDSIt – Techfugees, UK</a:t>
            </a:r>
            <a:endParaRPr/>
          </a:p>
          <a:p>
            <a:pPr indent="0" lvl="0" marL="0" marR="0" rtl="0" algn="l">
              <a:lnSpc>
                <a:spcPct val="90000"/>
              </a:lnSpc>
              <a:spcBef>
                <a:spcPts val="0"/>
              </a:spcBef>
              <a:spcAft>
                <a:spcPts val="0"/>
              </a:spcAft>
              <a:buClr>
                <a:schemeClr val="dk1"/>
              </a:buClr>
              <a:buSzPts val="3600"/>
              <a:buFont typeface="Arial"/>
              <a:buNone/>
            </a:pPr>
            <a:r>
              <a:t/>
            </a:r>
            <a:endParaRPr sz="3600">
              <a:solidFill>
                <a:schemeClr val="lt1"/>
              </a:solidFill>
              <a:latin typeface="Corben"/>
              <a:ea typeface="Corben"/>
              <a:cs typeface="Corben"/>
              <a:sym typeface="Corben"/>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61"/>
          <p:cNvSpPr txBox="1"/>
          <p:nvPr>
            <p:ph idx="1" type="body"/>
          </p:nvPr>
        </p:nvSpPr>
        <p:spPr>
          <a:xfrm>
            <a:off x="3895575" y="936350"/>
            <a:ext cx="8131800" cy="1687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IE" sz="2800"/>
              <a:t>Mitä sosiaalisilla yrittäjillä on oltava työkalupakissaan menestysmahdollisuuksien lisäämiseksi?</a:t>
            </a:r>
            <a:endParaRPr b="1" i="1" sz="2800"/>
          </a:p>
        </p:txBody>
      </p:sp>
      <p:sp>
        <p:nvSpPr>
          <p:cNvPr id="850" name="Google Shape;850;p61"/>
          <p:cNvSpPr txBox="1"/>
          <p:nvPr>
            <p:ph idx="2" type="body"/>
          </p:nvPr>
        </p:nvSpPr>
        <p:spPr>
          <a:xfrm>
            <a:off x="3614150" y="2707200"/>
            <a:ext cx="8492700" cy="2754300"/>
          </a:xfrm>
          <a:prstGeom prst="rect">
            <a:avLst/>
          </a:prstGeom>
          <a:solidFill>
            <a:srgbClr val="ED2A59"/>
          </a:solidFill>
          <a:ln>
            <a:noFill/>
          </a:ln>
        </p:spPr>
        <p:txBody>
          <a:bodyPr anchorCtr="0" anchor="t" bIns="45700" lIns="91425" spcFirstLastPara="1" rIns="91425" wrap="square" tIns="45700">
            <a:noAutofit/>
          </a:bodyPr>
          <a:lstStyle/>
          <a:p>
            <a:pPr indent="0" lvl="0" marL="457200" rtl="0" algn="l">
              <a:lnSpc>
                <a:spcPct val="90000"/>
              </a:lnSpc>
              <a:spcBef>
                <a:spcPts val="0"/>
              </a:spcBef>
              <a:spcAft>
                <a:spcPts val="0"/>
              </a:spcAft>
              <a:buClr>
                <a:schemeClr val="lt1"/>
              </a:buClr>
              <a:buSzPts val="2400"/>
              <a:buNone/>
            </a:pPr>
            <a:r>
              <a:rPr lang="en-IE"/>
              <a:t>”Työkalupakettia sellaisenaan ei ole, mutta tällä hetkellä tiimimme kehittää yksinkertaistettua DIY (tee se itse)-työkalupakettia, nimeltään</a:t>
            </a:r>
            <a:r>
              <a:rPr b="0" i="0" lang="en-IE"/>
              <a:t> </a:t>
            </a:r>
            <a:r>
              <a:rPr b="0" i="0" lang="en-IE" u="sng" strike="noStrike">
                <a:solidFill>
                  <a:schemeClr val="hlink"/>
                </a:solidFill>
                <a:hlinkClick r:id="rId3"/>
              </a:rPr>
              <a:t>goodbizbox</a:t>
            </a:r>
            <a:r>
              <a:rPr b="0" i="0" lang="en-IE"/>
              <a:t>, </a:t>
            </a:r>
            <a:r>
              <a:rPr lang="en-IE"/>
              <a:t>joka voi auttaa yrittäjiä havaitsemaan ja hallitsemaan 15:sta asiaa, pelillisen prosessin avulla. Prosessit, jotka auttavat </a:t>
            </a:r>
            <a:r>
              <a:rPr b="1" lang="en-IE"/>
              <a:t>"kävelyä korkokengillä ja taaksepäin",</a:t>
            </a:r>
            <a:r>
              <a:rPr lang="en-IE"/>
              <a:t> voivat vaikuttaa ajattelutapaan, tapaan käsitellä pelkoa, johtamistyyliin, tapaasi mitata vaikutuksia tai yksinkertaisesti siihen, miten rakentaa tuloslaskelma laskentataulukossa. Paras tapa päästä matkaan mukaan on hakea tukiohjelmaa, joka auttaa matkallasi: olipa kyseessä Impact Hub -ohjelmat, Ashoka, SIA, Skoll, GSEN vai Innovation for Change -verkko.</a:t>
            </a:r>
            <a:endParaRPr/>
          </a:p>
        </p:txBody>
      </p:sp>
      <p:pic>
        <p:nvPicPr>
          <p:cNvPr descr="A group of people&#10;&#10;Description automatically generated with low confidence" id="851" name="Google Shape;851;p61"/>
          <p:cNvPicPr preferRelativeResize="0"/>
          <p:nvPr>
            <p:ph idx="3" type="pic"/>
          </p:nvPr>
        </p:nvPicPr>
        <p:blipFill rotWithShape="1">
          <a:blip r:embed="rId4">
            <a:alphaModFix/>
          </a:blip>
          <a:srcRect b="0" l="15597" r="15596" t="0"/>
          <a:stretch/>
        </p:blipFill>
        <p:spPr>
          <a:xfrm>
            <a:off x="0" y="0"/>
            <a:ext cx="3550920" cy="6879132"/>
          </a:xfrm>
          <a:prstGeom prst="rect">
            <a:avLst/>
          </a:prstGeom>
          <a:noFill/>
          <a:ln>
            <a:noFill/>
          </a:ln>
        </p:spPr>
      </p:pic>
      <p:sp>
        <p:nvSpPr>
          <p:cNvPr id="852" name="Google Shape;852;p61"/>
          <p:cNvSpPr txBox="1"/>
          <p:nvPr/>
        </p:nvSpPr>
        <p:spPr>
          <a:xfrm>
            <a:off x="4457700" y="1926897"/>
            <a:ext cx="729698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400"/>
              <a:buFont typeface="Arial"/>
              <a:buNone/>
            </a:pPr>
            <a:r>
              <a:rPr b="1" i="1" lang="en-IE" sz="2400" u="sng">
                <a:solidFill>
                  <a:schemeClr val="lt1"/>
                </a:solidFill>
                <a:latin typeface="Calibri"/>
                <a:ea typeface="Calibri"/>
                <a:cs typeface="Calibri"/>
                <a:sym typeface="Calibri"/>
                <a:hlinkClick r:id="rId5">
                  <a:extLst>
                    <a:ext uri="{A12FA001-AC4F-418D-AE19-62706E023703}">
                      <ahyp:hlinkClr val="tx"/>
                    </a:ext>
                  </a:extLst>
                </a:hlinkClick>
              </a:rPr>
              <a:t>Interview</a:t>
            </a:r>
            <a:r>
              <a:rPr i="1" lang="en-IE" sz="2400">
                <a:solidFill>
                  <a:schemeClr val="lt1"/>
                </a:solidFill>
                <a:latin typeface="Calibri"/>
                <a:ea typeface="Calibri"/>
                <a:cs typeface="Calibri"/>
                <a:sym typeface="Calibri"/>
              </a:rPr>
              <a:t> </a:t>
            </a:r>
            <a:r>
              <a:rPr i="1" lang="en-IE" sz="2400">
                <a:solidFill>
                  <a:schemeClr val="lt1"/>
                </a:solidFill>
                <a:latin typeface="Calibri"/>
                <a:ea typeface="Calibri"/>
                <a:cs typeface="Calibri"/>
                <a:sym typeface="Calibri"/>
              </a:rPr>
              <a:t>sosiaalisen yrittäjän kanssa</a:t>
            </a:r>
            <a:r>
              <a:rPr i="1" lang="en-IE" sz="2400">
                <a:solidFill>
                  <a:schemeClr val="lt1"/>
                </a:solidFill>
                <a:latin typeface="Calibri"/>
                <a:ea typeface="Calibri"/>
                <a:cs typeface="Calibri"/>
                <a:sym typeface="Calibri"/>
              </a:rPr>
              <a:t> </a:t>
            </a:r>
            <a:r>
              <a:rPr i="1" lang="en-IE" sz="2400" u="sng">
                <a:solidFill>
                  <a:schemeClr val="lt1"/>
                </a:solidFill>
                <a:latin typeface="Calibri"/>
                <a:ea typeface="Calibri"/>
                <a:cs typeface="Calibri"/>
                <a:sym typeface="Calibri"/>
                <a:hlinkClick r:id="rId6">
                  <a:extLst>
                    <a:ext uri="{A12FA001-AC4F-418D-AE19-62706E023703}">
                      <ahyp:hlinkClr val="tx"/>
                    </a:ext>
                  </a:extLst>
                </a:hlinkClick>
              </a:rPr>
              <a:t>Goodbizbox</a:t>
            </a:r>
            <a:r>
              <a:rPr i="1" lang="en-IE" sz="2400">
                <a:solidFill>
                  <a:schemeClr val="lt1"/>
                </a:solidFill>
                <a:latin typeface="Calibri"/>
                <a:ea typeface="Calibri"/>
                <a:cs typeface="Calibri"/>
                <a:sym typeface="Calibri"/>
              </a:rPr>
              <a:t>, Bistra Kumbaroska, Macedonia</a:t>
            </a:r>
            <a:endParaRPr/>
          </a:p>
        </p:txBody>
      </p:sp>
      <p:sp>
        <p:nvSpPr>
          <p:cNvPr id="853" name="Google Shape;853;p61"/>
          <p:cNvSpPr txBox="1"/>
          <p:nvPr/>
        </p:nvSpPr>
        <p:spPr>
          <a:xfrm>
            <a:off x="0" y="-41575"/>
            <a:ext cx="9983400" cy="697500"/>
          </a:xfrm>
          <a:prstGeom prst="rect">
            <a:avLst/>
          </a:prstGeom>
          <a:solidFill>
            <a:srgbClr val="ED2A59"/>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Arial"/>
              <a:buNone/>
            </a:pPr>
            <a:r>
              <a:rPr lang="en-IE" sz="3600">
                <a:solidFill>
                  <a:schemeClr val="lt1"/>
                </a:solidFill>
                <a:latin typeface="Corben"/>
                <a:ea typeface="Corben"/>
                <a:cs typeface="Corben"/>
                <a:sym typeface="Corben"/>
              </a:rPr>
              <a:t>ESIMERKKI</a:t>
            </a:r>
            <a:r>
              <a:rPr lang="en-IE" sz="3600">
                <a:solidFill>
                  <a:schemeClr val="lt1"/>
                </a:solidFill>
                <a:latin typeface="Corben"/>
                <a:ea typeface="Corben"/>
                <a:cs typeface="Corben"/>
                <a:sym typeface="Corben"/>
              </a:rPr>
              <a:t> YDSI – Goodbixbox</a:t>
            </a:r>
            <a:endParaRPr sz="3600">
              <a:solidFill>
                <a:schemeClr val="lt1"/>
              </a:solidFill>
              <a:latin typeface="Corben"/>
              <a:ea typeface="Corben"/>
              <a:cs typeface="Corben"/>
              <a:sym typeface="Corben"/>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62"/>
          <p:cNvSpPr txBox="1"/>
          <p:nvPr>
            <p:ph idx="1" type="body"/>
          </p:nvPr>
        </p:nvSpPr>
        <p:spPr>
          <a:xfrm>
            <a:off x="6725494" y="915184"/>
            <a:ext cx="4866430" cy="697353"/>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3F3F3F"/>
              </a:buClr>
              <a:buSzPts val="2400"/>
              <a:buNone/>
            </a:pPr>
            <a:r>
              <a:rPr b="1" i="1" lang="en-IE" sz="2400" u="sng">
                <a:solidFill>
                  <a:srgbClr val="3F3F3F"/>
                </a:solidFill>
                <a:hlinkClick r:id="rId3">
                  <a:extLst>
                    <a:ext uri="{A12FA001-AC4F-418D-AE19-62706E023703}">
                      <ahyp:hlinkClr val="tx"/>
                    </a:ext>
                  </a:extLst>
                </a:hlinkClick>
              </a:rPr>
              <a:t>Interview</a:t>
            </a:r>
            <a:r>
              <a:rPr i="1" lang="en-IE" sz="2400">
                <a:solidFill>
                  <a:srgbClr val="3F3F3F"/>
                </a:solidFill>
              </a:rPr>
              <a:t> with social entrepreneur Bistra Kumbaroska, Macedonia</a:t>
            </a:r>
            <a:endParaRPr/>
          </a:p>
        </p:txBody>
      </p:sp>
      <p:sp>
        <p:nvSpPr>
          <p:cNvPr id="859" name="Google Shape;859;p62"/>
          <p:cNvSpPr txBox="1"/>
          <p:nvPr>
            <p:ph idx="2" type="body"/>
          </p:nvPr>
        </p:nvSpPr>
        <p:spPr>
          <a:xfrm>
            <a:off x="3590925" y="1757192"/>
            <a:ext cx="8404223"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000"/>
              <a:buNone/>
            </a:pPr>
            <a:r>
              <a:t/>
            </a:r>
            <a:endParaRPr b="1" i="1" sz="1000">
              <a:solidFill>
                <a:srgbClr val="ED2A59"/>
              </a:solidFill>
            </a:endParaRPr>
          </a:p>
          <a:p>
            <a:pPr indent="0" lvl="0" marL="0" rtl="0" algn="l">
              <a:lnSpc>
                <a:spcPct val="90000"/>
              </a:lnSpc>
              <a:spcBef>
                <a:spcPts val="1000"/>
              </a:spcBef>
              <a:spcAft>
                <a:spcPts val="0"/>
              </a:spcAft>
              <a:buClr>
                <a:srgbClr val="ED2A59"/>
              </a:buClr>
              <a:buSzPts val="2400"/>
              <a:buNone/>
            </a:pPr>
            <a:r>
              <a:rPr b="1" i="1" lang="en-IE">
                <a:solidFill>
                  <a:srgbClr val="ED2A59"/>
                </a:solidFill>
              </a:rPr>
              <a:t>"Onko sinulla koskaan ollut tunne, että haluat tehdä jotain tämän maailman parantamiseksi? Joo? Me myös. Siksi aloitimme projektin "goodbizbox", jolla on suuri tarkoitus, jonka toivomme saavuttavamme yhdessä ja muiden kanssa. "</a:t>
            </a:r>
            <a:endParaRPr/>
          </a:p>
          <a:p>
            <a:pPr indent="0" lvl="0" marL="0" rtl="0" algn="just">
              <a:lnSpc>
                <a:spcPct val="90000"/>
              </a:lnSpc>
              <a:spcBef>
                <a:spcPts val="1000"/>
              </a:spcBef>
              <a:spcAft>
                <a:spcPts val="0"/>
              </a:spcAft>
              <a:buClr>
                <a:srgbClr val="3F3F3F"/>
              </a:buClr>
              <a:buSzPts val="2400"/>
              <a:buNone/>
            </a:pPr>
            <a:r>
              <a:rPr b="1" lang="en-IE">
                <a:solidFill>
                  <a:srgbClr val="3F3F3F"/>
                </a:solidFill>
              </a:rPr>
              <a:t>Mitä Goodbizbox tarkoittaa?</a:t>
            </a:r>
            <a:endParaRPr/>
          </a:p>
          <a:p>
            <a:pPr indent="0" lvl="0" marL="0" rtl="0" algn="l">
              <a:lnSpc>
                <a:spcPct val="90000"/>
              </a:lnSpc>
              <a:spcBef>
                <a:spcPts val="1000"/>
              </a:spcBef>
              <a:spcAft>
                <a:spcPts val="0"/>
              </a:spcAft>
              <a:buClr>
                <a:srgbClr val="389DAE"/>
              </a:buClr>
              <a:buSzPts val="2800"/>
              <a:buNone/>
            </a:pPr>
            <a:r>
              <a:rPr b="1" i="0" lang="en-IE" sz="2800">
                <a:solidFill>
                  <a:srgbClr val="389DAE"/>
                </a:solidFill>
              </a:rPr>
              <a:t>good</a:t>
            </a:r>
            <a:r>
              <a:rPr i="0" lang="en-IE">
                <a:solidFill>
                  <a:srgbClr val="3F3F3F"/>
                </a:solidFill>
              </a:rPr>
              <a:t> </a:t>
            </a:r>
            <a:r>
              <a:rPr lang="en-IE">
                <a:solidFill>
                  <a:srgbClr val="3F3F3F"/>
                </a:solidFill>
              </a:rPr>
              <a:t>merkitys: uudistuva, runsas, hedelmällinen, houkutteleva, kannattava ja terveellinen</a:t>
            </a:r>
            <a:endParaRPr/>
          </a:p>
          <a:p>
            <a:pPr indent="0" lvl="0" marL="0" rtl="0" algn="l">
              <a:lnSpc>
                <a:spcPct val="90000"/>
              </a:lnSpc>
              <a:spcBef>
                <a:spcPts val="1000"/>
              </a:spcBef>
              <a:spcAft>
                <a:spcPts val="0"/>
              </a:spcAft>
              <a:buClr>
                <a:srgbClr val="389DAE"/>
              </a:buClr>
              <a:buSzPts val="2800"/>
              <a:buNone/>
            </a:pPr>
            <a:r>
              <a:rPr b="1" lang="en-IE" sz="2800">
                <a:solidFill>
                  <a:srgbClr val="389DAE"/>
                </a:solidFill>
              </a:rPr>
              <a:t>biz </a:t>
            </a:r>
            <a:r>
              <a:rPr lang="en-IE">
                <a:solidFill>
                  <a:srgbClr val="3F3F3F"/>
                </a:solidFill>
              </a:rPr>
              <a:t>edustaa: yritystä, hanketta, aloittavaa yritystä tai mikä tahansa järjestelmä, joka luo, tuottaa ja vangitsee arvoa</a:t>
            </a:r>
            <a:endParaRPr/>
          </a:p>
          <a:p>
            <a:pPr indent="0" lvl="0" marL="0" rtl="0" algn="l">
              <a:lnSpc>
                <a:spcPct val="90000"/>
              </a:lnSpc>
              <a:spcBef>
                <a:spcPts val="1000"/>
              </a:spcBef>
              <a:spcAft>
                <a:spcPts val="0"/>
              </a:spcAft>
              <a:buClr>
                <a:srgbClr val="389DAE"/>
              </a:buClr>
              <a:buSzPts val="2800"/>
              <a:buNone/>
            </a:pPr>
            <a:r>
              <a:rPr b="1" lang="en-IE" sz="2800">
                <a:solidFill>
                  <a:srgbClr val="389DAE"/>
                </a:solidFill>
              </a:rPr>
              <a:t>box</a:t>
            </a:r>
            <a:r>
              <a:rPr i="0" lang="en-IE">
                <a:solidFill>
                  <a:srgbClr val="3F3F3F"/>
                </a:solidFill>
              </a:rPr>
              <a:t> </a:t>
            </a:r>
            <a:r>
              <a:rPr lang="en-IE">
                <a:solidFill>
                  <a:srgbClr val="3F3F3F"/>
                </a:solidFill>
              </a:rPr>
              <a:t>tarkoittaa: kehyksiä, vaiheittaisia työkalupaketteja, helppo- käyttöisiä vinkkejä ja temppuja, jotka on sijoitettu fyysiseen laatikkoon</a:t>
            </a:r>
            <a:endParaRPr/>
          </a:p>
          <a:p>
            <a:pPr indent="0" lvl="0" marL="0" rtl="0" algn="r">
              <a:lnSpc>
                <a:spcPct val="90000"/>
              </a:lnSpc>
              <a:spcBef>
                <a:spcPts val="1000"/>
              </a:spcBef>
              <a:spcAft>
                <a:spcPts val="0"/>
              </a:spcAft>
              <a:buClr>
                <a:schemeClr val="dk1"/>
              </a:buClr>
              <a:buSzPts val="2400"/>
              <a:buNone/>
            </a:pPr>
            <a:r>
              <a:t/>
            </a:r>
            <a:endParaRPr>
              <a:solidFill>
                <a:srgbClr val="3F3F3F"/>
              </a:solidFill>
            </a:endParaRPr>
          </a:p>
        </p:txBody>
      </p:sp>
      <p:sp>
        <p:nvSpPr>
          <p:cNvPr id="860" name="Google Shape;860;p62"/>
          <p:cNvSpPr txBox="1"/>
          <p:nvPr/>
        </p:nvSpPr>
        <p:spPr>
          <a:xfrm>
            <a:off x="5359397" y="197964"/>
            <a:ext cx="6232527" cy="181387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ED2A59"/>
              </a:buClr>
              <a:buSzPts val="3600"/>
              <a:buFont typeface="Arial"/>
              <a:buNone/>
            </a:pPr>
            <a:r>
              <a:rPr b="1" lang="en-IE" sz="3600">
                <a:solidFill>
                  <a:srgbClr val="ED2A59"/>
                </a:solidFill>
                <a:latin typeface="Calibri"/>
                <a:ea typeface="Calibri"/>
                <a:cs typeface="Calibri"/>
                <a:sym typeface="Calibri"/>
              </a:rPr>
              <a:t>Haastattelu</a:t>
            </a:r>
            <a:r>
              <a:rPr b="1" lang="en-IE" sz="3600">
                <a:solidFill>
                  <a:srgbClr val="ED2A59"/>
                </a:solidFill>
                <a:latin typeface="Calibri"/>
                <a:ea typeface="Calibri"/>
                <a:cs typeface="Calibri"/>
                <a:sym typeface="Calibri"/>
              </a:rPr>
              <a:t> </a:t>
            </a:r>
            <a:endParaRPr/>
          </a:p>
        </p:txBody>
      </p:sp>
      <p:pic>
        <p:nvPicPr>
          <p:cNvPr descr="What it takes to start and grow as a social entrepreneur - Social  Innovation Academy" id="861" name="Google Shape;861;p62"/>
          <p:cNvPicPr preferRelativeResize="0"/>
          <p:nvPr/>
        </p:nvPicPr>
        <p:blipFill rotWithShape="1">
          <a:blip r:embed="rId4">
            <a:alphaModFix/>
          </a:blip>
          <a:srcRect b="0" l="0" r="0" t="0"/>
          <a:stretch/>
        </p:blipFill>
        <p:spPr>
          <a:xfrm>
            <a:off x="0" y="1531783"/>
            <a:ext cx="3411141" cy="4548188"/>
          </a:xfrm>
          <a:prstGeom prst="rect">
            <a:avLst/>
          </a:prstGeom>
          <a:noFill/>
          <a:ln>
            <a:noFill/>
          </a:ln>
        </p:spPr>
      </p:pic>
      <p:sp>
        <p:nvSpPr>
          <p:cNvPr id="862" name="Google Shape;862;p62"/>
          <p:cNvSpPr txBox="1"/>
          <p:nvPr/>
        </p:nvSpPr>
        <p:spPr>
          <a:xfrm>
            <a:off x="64812" y="72200"/>
            <a:ext cx="8019931"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D2A59"/>
              </a:buClr>
              <a:buSzPts val="3600"/>
              <a:buFont typeface="Arial"/>
              <a:buNone/>
            </a:pPr>
            <a:r>
              <a:rPr lang="en-IE" sz="3600">
                <a:solidFill>
                  <a:srgbClr val="ED2A59"/>
                </a:solidFill>
                <a:latin typeface="Corben"/>
                <a:ea typeface="Corben"/>
                <a:cs typeface="Corben"/>
                <a:sym typeface="Corben"/>
              </a:rPr>
              <a:t>ESIMERKKI YDSI – Goodbixbox</a:t>
            </a:r>
            <a:endParaRPr sz="3600">
              <a:solidFill>
                <a:srgbClr val="ED2A59"/>
              </a:solidFill>
              <a:latin typeface="Corben"/>
              <a:ea typeface="Corben"/>
              <a:cs typeface="Corben"/>
              <a:sym typeface="Corben"/>
            </a:endParaRPr>
          </a:p>
          <a:p>
            <a:pPr indent="0" lvl="0" marL="0" marR="0" rtl="0" algn="l">
              <a:lnSpc>
                <a:spcPct val="90000"/>
              </a:lnSpc>
              <a:spcBef>
                <a:spcPts val="0"/>
              </a:spcBef>
              <a:spcAft>
                <a:spcPts val="0"/>
              </a:spcAft>
              <a:buClr>
                <a:srgbClr val="ED2A59"/>
              </a:buClr>
              <a:buSzPts val="3600"/>
              <a:buFont typeface="Arial"/>
              <a:buNone/>
            </a:pPr>
            <a:r>
              <a:t/>
            </a:r>
            <a:endParaRPr sz="3600">
              <a:solidFill>
                <a:srgbClr val="ED2A59"/>
              </a:solidFill>
              <a:latin typeface="Corben"/>
              <a:ea typeface="Corben"/>
              <a:cs typeface="Corben"/>
              <a:sym typeface="Corben"/>
            </a:endParaRPr>
          </a:p>
          <a:p>
            <a:pPr indent="0" lvl="0" marL="0" marR="0" rtl="0" algn="l">
              <a:lnSpc>
                <a:spcPct val="90000"/>
              </a:lnSpc>
              <a:spcBef>
                <a:spcPts val="0"/>
              </a:spcBef>
              <a:spcAft>
                <a:spcPts val="0"/>
              </a:spcAft>
              <a:buClr>
                <a:srgbClr val="ED2A59"/>
              </a:buClr>
              <a:buSzPts val="2200"/>
              <a:buFont typeface="Arial"/>
              <a:buNone/>
            </a:pPr>
            <a:r>
              <a:rPr b="1" lang="en-IE" sz="2200">
                <a:solidFill>
                  <a:srgbClr val="ED2A59"/>
                </a:solidFill>
                <a:latin typeface="Calibri"/>
                <a:ea typeface="Calibri"/>
                <a:cs typeface="Calibri"/>
                <a:sym typeface="Calibri"/>
              </a:rPr>
              <a:t>Auttaa yrittäjiä pelin avulla</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descr="A picture containing colorful, graffiti&#10;&#10;Description automatically generated" id="867" name="Google Shape;867;p63"/>
          <p:cNvPicPr preferRelativeResize="0"/>
          <p:nvPr>
            <p:ph idx="2" type="pic"/>
          </p:nvPr>
        </p:nvPicPr>
        <p:blipFill rotWithShape="1">
          <a:blip r:embed="rId3">
            <a:alphaModFix/>
          </a:blip>
          <a:srcRect b="0" l="12491" r="12491" t="0"/>
          <a:stretch/>
        </p:blipFill>
        <p:spPr>
          <a:xfrm>
            <a:off x="8755811" y="0"/>
            <a:ext cx="3436189" cy="6872292"/>
          </a:xfrm>
          <a:prstGeom prst="rect">
            <a:avLst/>
          </a:prstGeom>
          <a:noFill/>
          <a:ln>
            <a:noFill/>
          </a:ln>
        </p:spPr>
      </p:pic>
      <p:sp>
        <p:nvSpPr>
          <p:cNvPr id="868" name="Google Shape;868;p63"/>
          <p:cNvSpPr txBox="1"/>
          <p:nvPr>
            <p:ph idx="1" type="body"/>
          </p:nvPr>
        </p:nvSpPr>
        <p:spPr>
          <a:xfrm>
            <a:off x="192550" y="1533600"/>
            <a:ext cx="7856100" cy="51576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9FD8"/>
              </a:buClr>
              <a:buSzPts val="2400"/>
              <a:buNone/>
            </a:pPr>
            <a:r>
              <a:rPr b="1" i="0" lang="en-IE" u="sng">
                <a:solidFill>
                  <a:srgbClr val="009FD8"/>
                </a:solidFill>
                <a:hlinkClick r:id="rId4">
                  <a:extLst>
                    <a:ext uri="{A12FA001-AC4F-418D-AE19-62706E023703}">
                      <ahyp:hlinkClr val="tx"/>
                    </a:ext>
                  </a:extLst>
                </a:hlinkClick>
              </a:rPr>
              <a:t>Lallab</a:t>
            </a:r>
            <a:r>
              <a:rPr b="1" i="0" lang="en-IE">
                <a:solidFill>
                  <a:srgbClr val="009FD8"/>
                </a:solidFill>
              </a:rPr>
              <a:t> </a:t>
            </a:r>
            <a:r>
              <a:rPr b="1" lang="en-IE"/>
              <a:t>on </a:t>
            </a:r>
            <a:r>
              <a:rPr b="1" i="0" lang="en-IE">
                <a:solidFill>
                  <a:srgbClr val="000000"/>
                </a:solidFill>
              </a:rPr>
              <a:t>feministinen ja anti-rasistinen yhdistys, jonka tavoitteena on saada naisten äänet kuuluviksi ja puolustaa naismuslimien oikeuksia, </a:t>
            </a:r>
            <a:r>
              <a:rPr lang="en-IE">
                <a:solidFill>
                  <a:srgbClr val="000000"/>
                </a:solidFill>
              </a:rPr>
              <a:t>jotka ovat seksististen, rasististen ja islamofobisten sortojen ytimessä. Tuomme paradigman muutoksen Ranskan syrjinnän vastaisessa poliittisessa järjestelmässä. Olemme luomassa maailmaa, jossa naiset valitsevat vapaasti omat emansipaatio polkunsa.</a:t>
            </a:r>
            <a:endParaRPr/>
          </a:p>
          <a:p>
            <a:pPr indent="0" lvl="0" marL="0" rtl="0" algn="l">
              <a:lnSpc>
                <a:spcPct val="100000"/>
              </a:lnSpc>
              <a:spcBef>
                <a:spcPts val="600"/>
              </a:spcBef>
              <a:spcAft>
                <a:spcPts val="0"/>
              </a:spcAft>
              <a:buClr>
                <a:srgbClr val="009FD8"/>
              </a:buClr>
              <a:buSzPts val="2400"/>
              <a:buNone/>
            </a:pPr>
            <a:r>
              <a:rPr b="1" lang="en-IE">
                <a:solidFill>
                  <a:srgbClr val="009FD8"/>
                </a:solidFill>
              </a:rPr>
              <a:t>Meidän visio</a:t>
            </a:r>
            <a:r>
              <a:rPr b="1" i="0" lang="en-IE">
                <a:solidFill>
                  <a:srgbClr val="009FD8"/>
                </a:solidFill>
              </a:rPr>
              <a:t> </a:t>
            </a:r>
            <a:r>
              <a:rPr lang="en-IE">
                <a:solidFill>
                  <a:srgbClr val="000000"/>
                </a:solidFill>
              </a:rPr>
              <a:t>Luoda maailma, jossa jokainen nainen voi toteuttaa itsensä pelkäämättä, että häntä tuomitaan, syrjitään tai käytetään väärin identiteetistään riippumatta.</a:t>
            </a:r>
            <a:endParaRPr/>
          </a:p>
          <a:p>
            <a:pPr indent="0" lvl="0" marL="0" rtl="0" algn="l">
              <a:lnSpc>
                <a:spcPct val="100000"/>
              </a:lnSpc>
              <a:spcBef>
                <a:spcPts val="600"/>
              </a:spcBef>
              <a:spcAft>
                <a:spcPts val="0"/>
              </a:spcAft>
              <a:buClr>
                <a:srgbClr val="009FD8"/>
              </a:buClr>
              <a:buSzPts val="2400"/>
              <a:buNone/>
            </a:pPr>
            <a:r>
              <a:rPr b="1" lang="en-IE">
                <a:solidFill>
                  <a:srgbClr val="009FD8"/>
                </a:solidFill>
              </a:rPr>
              <a:t>Tehtävämme </a:t>
            </a:r>
            <a:r>
              <a:rPr lang="en-IE">
                <a:solidFill>
                  <a:srgbClr val="000000"/>
                </a:solidFill>
              </a:rPr>
              <a:t>Aikaan saada ympäristö, resurssit ja välineet, jotka ovat suotuisat, että  jokainen musliminainen voi itse määritellä identiteettinsä ja elämäntapansa.</a:t>
            </a:r>
            <a:endParaRPr/>
          </a:p>
        </p:txBody>
      </p:sp>
      <p:pic>
        <p:nvPicPr>
          <p:cNvPr id="869" name="Google Shape;869;p63"/>
          <p:cNvPicPr preferRelativeResize="0"/>
          <p:nvPr/>
        </p:nvPicPr>
        <p:blipFill rotWithShape="1">
          <a:blip r:embed="rId5">
            <a:alphaModFix/>
          </a:blip>
          <a:srcRect b="0" l="0" r="0" t="0"/>
          <a:stretch/>
        </p:blipFill>
        <p:spPr>
          <a:xfrm>
            <a:off x="8291066" y="1533599"/>
            <a:ext cx="3412055" cy="3406131"/>
          </a:xfrm>
          <a:prstGeom prst="rect">
            <a:avLst/>
          </a:prstGeom>
          <a:noFill/>
          <a:ln>
            <a:noFill/>
          </a:ln>
        </p:spPr>
      </p:pic>
      <p:sp>
        <p:nvSpPr>
          <p:cNvPr id="870" name="Google Shape;870;p63"/>
          <p:cNvSpPr txBox="1"/>
          <p:nvPr/>
        </p:nvSpPr>
        <p:spPr>
          <a:xfrm>
            <a:off x="7186544" y="5951728"/>
            <a:ext cx="313853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1800">
                <a:solidFill>
                  <a:srgbClr val="009FD8"/>
                </a:solidFill>
                <a:latin typeface="Calibri"/>
                <a:ea typeface="Calibri"/>
                <a:cs typeface="Calibri"/>
                <a:sym typeface="Calibri"/>
              </a:rPr>
              <a:t>Lallab, Sarah Zouak, Co Founder &amp; Director</a:t>
            </a:r>
            <a:endParaRPr/>
          </a:p>
        </p:txBody>
      </p:sp>
      <p:sp>
        <p:nvSpPr>
          <p:cNvPr id="871" name="Google Shape;871;p63"/>
          <p:cNvSpPr txBox="1"/>
          <p:nvPr/>
        </p:nvSpPr>
        <p:spPr>
          <a:xfrm>
            <a:off x="411535" y="259941"/>
            <a:ext cx="8112000" cy="697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ESIMWERKKI YDSI – Lallab, Ranska</a:t>
            </a:r>
            <a:endParaRPr/>
          </a:p>
          <a:p>
            <a:pPr indent="0" lvl="0" marL="0" marR="0" rtl="0" algn="l">
              <a:lnSpc>
                <a:spcPct val="90000"/>
              </a:lnSpc>
              <a:spcBef>
                <a:spcPts val="0"/>
              </a:spcBef>
              <a:spcAft>
                <a:spcPts val="0"/>
              </a:spcAft>
              <a:buClr>
                <a:srgbClr val="A6377D"/>
              </a:buClr>
              <a:buSzPts val="2800"/>
              <a:buFont typeface="Arial"/>
              <a:buNone/>
            </a:pPr>
            <a:r>
              <a:rPr b="1" i="1" lang="en-IE" sz="2800">
                <a:solidFill>
                  <a:srgbClr val="A6377D"/>
                </a:solidFill>
                <a:latin typeface="Calibri"/>
                <a:ea typeface="Calibri"/>
                <a:cs typeface="Calibri"/>
                <a:sym typeface="Calibri"/>
              </a:rPr>
              <a:t> </a:t>
            </a:r>
            <a:r>
              <a:rPr b="1" i="1" lang="en-IE" sz="2800">
                <a:solidFill>
                  <a:srgbClr val="A6377D"/>
                </a:solidFill>
                <a:latin typeface="Calibri"/>
                <a:ea typeface="Calibri"/>
                <a:cs typeface="Calibri"/>
                <a:sym typeface="Calibri"/>
              </a:rPr>
              <a:t>Sarah Zouak, yksi p</a:t>
            </a:r>
            <a:r>
              <a:rPr b="1" i="1" lang="en-IE" sz="2800">
                <a:solidFill>
                  <a:srgbClr val="A6377D"/>
                </a:solidFill>
                <a:latin typeface="Calibri"/>
                <a:ea typeface="Calibri"/>
                <a:cs typeface="Calibri"/>
                <a:sym typeface="Calibri"/>
              </a:rPr>
              <a:t>erustajista ja johtaja</a:t>
            </a:r>
            <a:endParaRPr/>
          </a:p>
          <a:p>
            <a:pPr indent="0" lvl="0" marL="0" marR="0" rtl="0" algn="l">
              <a:lnSpc>
                <a:spcPct val="90000"/>
              </a:lnSpc>
              <a:spcBef>
                <a:spcPts val="0"/>
              </a:spcBef>
              <a:spcAft>
                <a:spcPts val="0"/>
              </a:spcAft>
              <a:buClr>
                <a:schemeClr val="dk1"/>
              </a:buClr>
              <a:buSzPts val="3600"/>
              <a:buFont typeface="Arial"/>
              <a:buNone/>
            </a:pPr>
            <a:r>
              <a:t/>
            </a:r>
            <a:endParaRPr sz="2400">
              <a:solidFill>
                <a:srgbClr val="A6377D"/>
              </a:solidFill>
              <a:latin typeface="Corben"/>
              <a:ea typeface="Corben"/>
              <a:cs typeface="Corben"/>
              <a:sym typeface="Corben"/>
            </a:endParaRPr>
          </a:p>
          <a:p>
            <a:pPr indent="0" lvl="0" marL="0" marR="0" rtl="0" algn="l">
              <a:lnSpc>
                <a:spcPct val="90000"/>
              </a:lnSpc>
              <a:spcBef>
                <a:spcPts val="0"/>
              </a:spcBef>
              <a:spcAft>
                <a:spcPts val="0"/>
              </a:spcAft>
              <a:buClr>
                <a:schemeClr val="dk1"/>
              </a:buClr>
              <a:buSzPts val="3600"/>
              <a:buFont typeface="Arial"/>
              <a:buNone/>
            </a:pPr>
            <a:r>
              <a:t/>
            </a:r>
            <a:endParaRPr sz="2400">
              <a:solidFill>
                <a:schemeClr val="dk1"/>
              </a:solidFill>
              <a:latin typeface="Corben"/>
              <a:ea typeface="Corben"/>
              <a:cs typeface="Corben"/>
              <a:sym typeface="Corben"/>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64"/>
          <p:cNvSpPr txBox="1"/>
          <p:nvPr>
            <p:ph idx="1" type="body"/>
          </p:nvPr>
        </p:nvSpPr>
        <p:spPr>
          <a:xfrm>
            <a:off x="7488875" y="314927"/>
            <a:ext cx="4143000" cy="2025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3600"/>
              <a:buNone/>
            </a:pPr>
            <a:r>
              <a:rPr b="1" lang="en-IE">
                <a:solidFill>
                  <a:srgbClr val="A6377D"/>
                </a:solidFill>
              </a:rPr>
              <a:t>Löydä</a:t>
            </a:r>
            <a:r>
              <a:rPr b="1" lang="en-IE">
                <a:solidFill>
                  <a:srgbClr val="A6377D"/>
                </a:solidFill>
              </a:rPr>
              <a:t> </a:t>
            </a:r>
            <a:r>
              <a:rPr b="1" lang="en-IE" u="sng">
                <a:solidFill>
                  <a:srgbClr val="A6377D"/>
                </a:solidFill>
                <a:hlinkClick r:id="rId3">
                  <a:extLst>
                    <a:ext uri="{A12FA001-AC4F-418D-AE19-62706E023703}">
                      <ahyp:hlinkClr val="tx"/>
                    </a:ext>
                  </a:extLst>
                </a:hlinkClick>
              </a:rPr>
              <a:t>Lallab’s</a:t>
            </a:r>
            <a:r>
              <a:rPr b="1" lang="en-IE">
                <a:solidFill>
                  <a:srgbClr val="A6377D"/>
                </a:solidFill>
              </a:rPr>
              <a:t> t</a:t>
            </a:r>
            <a:r>
              <a:rPr b="1" lang="en-IE">
                <a:solidFill>
                  <a:srgbClr val="A6377D"/>
                </a:solidFill>
              </a:rPr>
              <a:t>ärkeimmät tapahtumat ja työkalut</a:t>
            </a:r>
            <a:endParaRPr/>
          </a:p>
        </p:txBody>
      </p:sp>
      <p:sp>
        <p:nvSpPr>
          <p:cNvPr id="877" name="Google Shape;877;p64"/>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b="1" lang="en-IE"/>
              <a:t>Tällä hetkellä +50 000 ihmistä, jotka jakavat vision osallistavasta feminististä</a:t>
            </a:r>
            <a:endParaRPr/>
          </a:p>
          <a:p>
            <a:pPr indent="0" lvl="0" marL="0" rtl="0" algn="ctr">
              <a:lnSpc>
                <a:spcPct val="90000"/>
              </a:lnSpc>
              <a:spcBef>
                <a:spcPts val="1000"/>
              </a:spcBef>
              <a:spcAft>
                <a:spcPts val="0"/>
              </a:spcAft>
              <a:buClr>
                <a:srgbClr val="009FD8"/>
              </a:buClr>
              <a:buSzPts val="2400"/>
              <a:buNone/>
            </a:pPr>
            <a:r>
              <a:rPr b="1" lang="en-IE">
                <a:solidFill>
                  <a:srgbClr val="009FD8"/>
                </a:solidFill>
              </a:rPr>
              <a:t>+</a:t>
            </a:r>
            <a:r>
              <a:rPr b="1" lang="en-IE">
                <a:solidFill>
                  <a:srgbClr val="009FD8"/>
                </a:solidFill>
              </a:rPr>
              <a:t>500 </a:t>
            </a:r>
            <a:r>
              <a:rPr b="1" lang="en-IE">
                <a:solidFill>
                  <a:srgbClr val="009FD8"/>
                </a:solidFill>
              </a:rPr>
              <a:t>jäsentä kuuluu huolehtivaan yhteisöön</a:t>
            </a:r>
            <a:endParaRPr/>
          </a:p>
          <a:p>
            <a:pPr indent="0" lvl="0" marL="0" rtl="0" algn="ctr">
              <a:lnSpc>
                <a:spcPct val="90000"/>
              </a:lnSpc>
              <a:spcBef>
                <a:spcPts val="1000"/>
              </a:spcBef>
              <a:spcAft>
                <a:spcPts val="0"/>
              </a:spcAft>
              <a:buClr>
                <a:srgbClr val="ED2A59"/>
              </a:buClr>
              <a:buSzPts val="2400"/>
              <a:buNone/>
            </a:pPr>
            <a:r>
              <a:rPr b="1" lang="en-IE">
                <a:solidFill>
                  <a:srgbClr val="ED2A59"/>
                </a:solidFill>
              </a:rPr>
              <a:t>+300 jäsentä on kirjoittanut tarinansa julkiseksi</a:t>
            </a:r>
            <a:endParaRPr/>
          </a:p>
        </p:txBody>
      </p:sp>
      <p:pic>
        <p:nvPicPr>
          <p:cNvPr id="878" name="Google Shape;878;p64">
            <a:hlinkClick r:id="rId4"/>
          </p:cNvPr>
          <p:cNvPicPr preferRelativeResize="0"/>
          <p:nvPr/>
        </p:nvPicPr>
        <p:blipFill rotWithShape="1">
          <a:blip r:embed="rId5">
            <a:alphaModFix/>
          </a:blip>
          <a:srcRect b="0" l="0" r="0" t="0"/>
          <a:stretch/>
        </p:blipFill>
        <p:spPr>
          <a:xfrm>
            <a:off x="1436324" y="2085975"/>
            <a:ext cx="5000625" cy="3276600"/>
          </a:xfrm>
          <a:prstGeom prst="rect">
            <a:avLst/>
          </a:prstGeom>
          <a:noFill/>
          <a:ln>
            <a:noFill/>
          </a:ln>
        </p:spPr>
      </p:pic>
      <p:sp>
        <p:nvSpPr>
          <p:cNvPr id="879" name="Google Shape;879;p64"/>
          <p:cNvSpPr txBox="1"/>
          <p:nvPr/>
        </p:nvSpPr>
        <p:spPr>
          <a:xfrm>
            <a:off x="411535" y="248278"/>
            <a:ext cx="811190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EXAMPLE YDSI – Lallab, France</a:t>
            </a:r>
            <a:endParaRPr/>
          </a:p>
          <a:p>
            <a:pPr indent="0" lvl="0" marL="0" rtl="0" algn="l">
              <a:lnSpc>
                <a:spcPct val="90000"/>
              </a:lnSpc>
              <a:spcBef>
                <a:spcPts val="0"/>
              </a:spcBef>
              <a:spcAft>
                <a:spcPts val="0"/>
              </a:spcAft>
              <a:buClr>
                <a:srgbClr val="A6377D"/>
              </a:buClr>
              <a:buSzPts val="2800"/>
              <a:buFont typeface="Arial"/>
              <a:buNone/>
            </a:pPr>
            <a:r>
              <a:rPr b="1" i="1" lang="en-IE" sz="2800">
                <a:solidFill>
                  <a:srgbClr val="A6377D"/>
                </a:solidFill>
                <a:latin typeface="Calibri"/>
                <a:ea typeface="Calibri"/>
                <a:cs typeface="Calibri"/>
                <a:sym typeface="Calibri"/>
              </a:rPr>
              <a:t> Sarah Zouak, yksi perustajista ja johtaja</a:t>
            </a:r>
            <a:endParaRPr/>
          </a:p>
          <a:p>
            <a:pPr indent="0" lvl="0" marL="0" marR="0" rtl="0" algn="l">
              <a:lnSpc>
                <a:spcPct val="90000"/>
              </a:lnSpc>
              <a:spcBef>
                <a:spcPts val="0"/>
              </a:spcBef>
              <a:spcAft>
                <a:spcPts val="0"/>
              </a:spcAft>
              <a:buClr>
                <a:schemeClr val="dk1"/>
              </a:buClr>
              <a:buSzPts val="3600"/>
              <a:buFont typeface="Arial"/>
              <a:buNone/>
            </a:pPr>
            <a:r>
              <a:t/>
            </a:r>
            <a:endParaRPr sz="3600">
              <a:solidFill>
                <a:srgbClr val="A6377D"/>
              </a:solidFill>
              <a:latin typeface="Corben"/>
              <a:ea typeface="Corben"/>
              <a:cs typeface="Corben"/>
              <a:sym typeface="Corben"/>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65"/>
          <p:cNvSpPr txBox="1"/>
          <p:nvPr>
            <p:ph idx="1" type="body"/>
          </p:nvPr>
        </p:nvSpPr>
        <p:spPr>
          <a:xfrm>
            <a:off x="888202" y="346319"/>
            <a:ext cx="5676300" cy="131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7000"/>
              <a:buNone/>
            </a:pPr>
            <a:r>
              <a:rPr lang="en-IE">
                <a:solidFill>
                  <a:srgbClr val="ED2A59"/>
                </a:solidFill>
              </a:rPr>
              <a:t>Seuraava moduuli </a:t>
            </a:r>
            <a:r>
              <a:rPr lang="en-IE">
                <a:solidFill>
                  <a:srgbClr val="ED2A59"/>
                </a:solidFill>
              </a:rPr>
              <a:t> 5 </a:t>
            </a:r>
            <a:endParaRPr/>
          </a:p>
        </p:txBody>
      </p:sp>
      <p:sp>
        <p:nvSpPr>
          <p:cNvPr id="885" name="Google Shape;885;p65"/>
          <p:cNvSpPr txBox="1"/>
          <p:nvPr>
            <p:ph idx="2" type="body"/>
          </p:nvPr>
        </p:nvSpPr>
        <p:spPr>
          <a:xfrm>
            <a:off x="2574436" y="2446368"/>
            <a:ext cx="7846104" cy="131108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3600"/>
              <a:buNone/>
            </a:pPr>
            <a:r>
              <a:rPr b="1" i="0" lang="en-IE" sz="3600">
                <a:solidFill>
                  <a:srgbClr val="3F3F3F"/>
                </a:solidFill>
              </a:rPr>
              <a:t>Kuinka saada tukea ja rahoittaa digitaalisen sosiaalisen innovaation idean</a:t>
            </a:r>
            <a:r>
              <a:rPr b="1" i="0" lang="en-IE" sz="3600">
                <a:solidFill>
                  <a:srgbClr val="3F3F3F"/>
                </a:solidFill>
                <a:latin typeface="Calibri"/>
                <a:ea typeface="Calibri"/>
                <a:cs typeface="Calibri"/>
                <a:sym typeface="Calibri"/>
              </a:rPr>
              <a:t>; </a:t>
            </a:r>
            <a:r>
              <a:rPr b="1" i="0" lang="en-IE" sz="3600">
                <a:solidFill>
                  <a:srgbClr val="40A67A"/>
                </a:solidFill>
              </a:rPr>
              <a:t>Eri tapoja saada tukea ja rahoitusta</a:t>
            </a:r>
            <a:endParaRPr/>
          </a:p>
        </p:txBody>
      </p:sp>
      <p:sp>
        <p:nvSpPr>
          <p:cNvPr id="886" name="Google Shape;886;p65"/>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email</a:t>
            </a:r>
            <a:endParaRPr/>
          </a:p>
        </p:txBody>
      </p:sp>
      <p:sp>
        <p:nvSpPr>
          <p:cNvPr id="887" name="Google Shape;887;p65"/>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website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
          <p:cNvSpPr txBox="1"/>
          <p:nvPr>
            <p:ph idx="2" type="body"/>
          </p:nvPr>
        </p:nvSpPr>
        <p:spPr>
          <a:xfrm>
            <a:off x="5776111" y="817790"/>
            <a:ext cx="6237900" cy="57291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0A67A"/>
              </a:buClr>
              <a:buSzPts val="2400"/>
              <a:buNone/>
            </a:pPr>
            <a:r>
              <a:rPr b="1" lang="en-IE" sz="2200">
                <a:solidFill>
                  <a:srgbClr val="40A67A"/>
                </a:solidFill>
                <a:latin typeface="Sofia"/>
                <a:ea typeface="Sofia"/>
                <a:cs typeface="Sofia"/>
                <a:sym typeface="Sofia"/>
              </a:rPr>
              <a:t>Perustatko oman verkkosivustosi, käytätkö jälleenmyyjäalustaa, kuten Amazon tai eBay, vai sekoitatko verkkomyyntiä ja offline- myyntiä?</a:t>
            </a:r>
            <a:endParaRPr sz="2200"/>
          </a:p>
          <a:p>
            <a:pPr indent="-444500" lvl="0" marL="457200" rtl="0" algn="l">
              <a:lnSpc>
                <a:spcPct val="90000"/>
              </a:lnSpc>
              <a:spcBef>
                <a:spcPts val="1000"/>
              </a:spcBef>
              <a:spcAft>
                <a:spcPts val="0"/>
              </a:spcAft>
              <a:buClr>
                <a:srgbClr val="000000"/>
              </a:buClr>
              <a:buSzPts val="2200"/>
              <a:buFont typeface="Calibri"/>
              <a:buAutoNum type="arabicPeriod"/>
            </a:pPr>
            <a:r>
              <a:rPr lang="en-IE" sz="2200">
                <a:solidFill>
                  <a:srgbClr val="000000"/>
                </a:solidFill>
                <a:latin typeface="Sofia"/>
                <a:ea typeface="Sofia"/>
                <a:cs typeface="Sofia"/>
                <a:sym typeface="Sofia"/>
              </a:rPr>
              <a:t>Harkitse </a:t>
            </a:r>
            <a:r>
              <a:rPr b="0" i="0" lang="en-IE" sz="2200" u="sng" strike="noStrike">
                <a:solidFill>
                  <a:srgbClr val="2E61D2"/>
                </a:solidFill>
                <a:latin typeface="Sofia"/>
                <a:ea typeface="Sofia"/>
                <a:cs typeface="Sofia"/>
                <a:sym typeface="Sofia"/>
                <a:hlinkClick r:id="rId3">
                  <a:extLst>
                    <a:ext uri="{A12FA001-AC4F-418D-AE19-62706E023703}">
                      <ahyp:hlinkClr val="tx"/>
                    </a:ext>
                  </a:extLst>
                </a:hlinkClick>
              </a:rPr>
              <a:t>writing a business plan</a:t>
            </a:r>
            <a:r>
              <a:rPr b="0" i="0" lang="en-IE" sz="2200">
                <a:solidFill>
                  <a:srgbClr val="000000"/>
                </a:solidFill>
                <a:latin typeface="Sofia"/>
                <a:ea typeface="Sofia"/>
                <a:cs typeface="Sofia"/>
                <a:sym typeface="Sofia"/>
              </a:rPr>
              <a:t> </a:t>
            </a:r>
            <a:r>
              <a:rPr lang="en-IE" sz="2200">
                <a:solidFill>
                  <a:srgbClr val="000000"/>
                </a:solidFill>
                <a:latin typeface="Sofia"/>
                <a:ea typeface="Sofia"/>
                <a:cs typeface="Sofia"/>
                <a:sym typeface="Sofia"/>
              </a:rPr>
              <a:t>ja tutkimalla, mikä vaihtoehto on sinulle paras. Liiketoimintasuunnitelman kirjoittaminen auttaa sinua kaventamaan kohdejoukkoasi ja määrittämään, mitä asiakkaasi odottavat sivustoltasi. Varmista, että pystyt vastaamaan asiakkaasi odotuksiin.</a:t>
            </a:r>
            <a:endParaRPr sz="2200"/>
          </a:p>
          <a:p>
            <a:pPr indent="-444500" lvl="0" marL="457200" rtl="0" algn="l">
              <a:lnSpc>
                <a:spcPct val="90000"/>
              </a:lnSpc>
              <a:spcBef>
                <a:spcPts val="1000"/>
              </a:spcBef>
              <a:spcAft>
                <a:spcPts val="0"/>
              </a:spcAft>
              <a:buClr>
                <a:srgbClr val="2E61D2"/>
              </a:buClr>
              <a:buSzPts val="2200"/>
              <a:buFont typeface="Calibri"/>
              <a:buAutoNum type="arabicPeriod"/>
            </a:pPr>
            <a:r>
              <a:rPr b="0" i="0" lang="en-IE" sz="2200" u="sng" strike="noStrike">
                <a:solidFill>
                  <a:srgbClr val="2E61D2"/>
                </a:solidFill>
                <a:latin typeface="Sofia"/>
                <a:ea typeface="Sofia"/>
                <a:cs typeface="Sofia"/>
                <a:sym typeface="Sofia"/>
                <a:hlinkClick r:id="rId4">
                  <a:extLst>
                    <a:ext uri="{A12FA001-AC4F-418D-AE19-62706E023703}">
                      <ahyp:hlinkClr val="tx"/>
                    </a:ext>
                  </a:extLst>
                </a:hlinkClick>
              </a:rPr>
              <a:t>Shopify</a:t>
            </a:r>
            <a:r>
              <a:rPr b="0" i="0" lang="en-IE" sz="2200">
                <a:solidFill>
                  <a:srgbClr val="000000"/>
                </a:solidFill>
                <a:latin typeface="Sofia"/>
                <a:ea typeface="Sofia"/>
                <a:cs typeface="Sofia"/>
                <a:sym typeface="Sofia"/>
              </a:rPr>
              <a:t> and </a:t>
            </a:r>
            <a:r>
              <a:rPr b="0" i="0" lang="en-IE" sz="2200" u="sng" strike="noStrike">
                <a:solidFill>
                  <a:srgbClr val="2E61D2"/>
                </a:solidFill>
                <a:latin typeface="Sofia"/>
                <a:ea typeface="Sofia"/>
                <a:cs typeface="Sofia"/>
                <a:sym typeface="Sofia"/>
                <a:hlinkClick r:id="rId5">
                  <a:extLst>
                    <a:ext uri="{A12FA001-AC4F-418D-AE19-62706E023703}">
                      <ahyp:hlinkClr val="tx"/>
                    </a:ext>
                  </a:extLst>
                </a:hlinkClick>
              </a:rPr>
              <a:t>Squarespace</a:t>
            </a:r>
            <a:r>
              <a:rPr b="0" i="0" lang="en-IE" sz="2200">
                <a:solidFill>
                  <a:srgbClr val="000000"/>
                </a:solidFill>
                <a:latin typeface="Sofia"/>
                <a:ea typeface="Sofia"/>
                <a:cs typeface="Sofia"/>
                <a:sym typeface="Sofia"/>
              </a:rPr>
              <a:t> </a:t>
            </a:r>
            <a:r>
              <a:rPr lang="en-IE" sz="2200">
                <a:solidFill>
                  <a:srgbClr val="000000"/>
                </a:solidFill>
                <a:latin typeface="Sofia"/>
                <a:ea typeface="Sofia"/>
                <a:cs typeface="Sofia"/>
                <a:sym typeface="Sofia"/>
              </a:rPr>
              <a:t>tarjoavat sapluunat uusille verkkokaupan yrityksille. Niitä on helppo käyttää ja hallita</a:t>
            </a:r>
            <a:endParaRPr sz="2200"/>
          </a:p>
          <a:p>
            <a:pPr indent="-444500" lvl="0" marL="457200" rtl="0" algn="l">
              <a:lnSpc>
                <a:spcPct val="90000"/>
              </a:lnSpc>
              <a:spcBef>
                <a:spcPts val="1000"/>
              </a:spcBef>
              <a:spcAft>
                <a:spcPts val="0"/>
              </a:spcAft>
              <a:buClr>
                <a:srgbClr val="000000"/>
              </a:buClr>
              <a:buSzPts val="2200"/>
              <a:buFont typeface="Calibri"/>
              <a:buAutoNum type="arabicPeriod"/>
            </a:pPr>
            <a:r>
              <a:rPr lang="en-IE" sz="2200" u="sng">
                <a:solidFill>
                  <a:srgbClr val="000000"/>
                </a:solidFill>
                <a:latin typeface="Sofia"/>
                <a:ea typeface="Sofia"/>
                <a:cs typeface="Sofia"/>
                <a:sym typeface="Sofia"/>
                <a:hlinkClick r:id="rId6">
                  <a:extLst>
                    <a:ext uri="{A12FA001-AC4F-418D-AE19-62706E023703}">
                      <ahyp:hlinkClr val="tx"/>
                    </a:ext>
                  </a:extLst>
                </a:hlinkClick>
              </a:rPr>
              <a:t>Wix</a:t>
            </a:r>
            <a:r>
              <a:rPr lang="en-IE" sz="2200">
                <a:solidFill>
                  <a:srgbClr val="000000"/>
                </a:solidFill>
                <a:latin typeface="Sofia"/>
                <a:ea typeface="Sofia"/>
                <a:cs typeface="Sofia"/>
                <a:sym typeface="Sofia"/>
              </a:rPr>
              <a:t> or </a:t>
            </a:r>
            <a:r>
              <a:rPr lang="en-IE" sz="2200" u="sng">
                <a:solidFill>
                  <a:srgbClr val="000000"/>
                </a:solidFill>
                <a:latin typeface="Sofia"/>
                <a:ea typeface="Sofia"/>
                <a:cs typeface="Sofia"/>
                <a:sym typeface="Sofia"/>
                <a:hlinkClick r:id="rId7">
                  <a:extLst>
                    <a:ext uri="{A12FA001-AC4F-418D-AE19-62706E023703}">
                      <ahyp:hlinkClr val="tx"/>
                    </a:ext>
                  </a:extLst>
                </a:hlinkClick>
              </a:rPr>
              <a:t>WordPress</a:t>
            </a:r>
            <a:r>
              <a:rPr lang="en-IE" sz="2200">
                <a:solidFill>
                  <a:srgbClr val="000000"/>
                </a:solidFill>
                <a:latin typeface="Sofia"/>
                <a:ea typeface="Sofia"/>
                <a:cs typeface="Sofia"/>
                <a:sym typeface="Sofia"/>
              </a:rPr>
              <a:t> </a:t>
            </a:r>
            <a:r>
              <a:rPr lang="en-IE" sz="2200">
                <a:solidFill>
                  <a:srgbClr val="000000"/>
                </a:solidFill>
                <a:latin typeface="Sofia"/>
                <a:ea typeface="Sofia"/>
                <a:cs typeface="Sofia"/>
                <a:sym typeface="Sofia"/>
              </a:rPr>
              <a:t>ovat todella edullisia, helposti asennettavia upeita verkkosivustoja, joissa on runsaasti kehitys- ja markkinointityökaluja.</a:t>
            </a:r>
            <a:r>
              <a:rPr lang="en-IE" sz="2200">
                <a:solidFill>
                  <a:srgbClr val="000000"/>
                </a:solidFill>
                <a:latin typeface="Sofia"/>
                <a:ea typeface="Sofia"/>
                <a:cs typeface="Sofia"/>
                <a:sym typeface="Sofia"/>
              </a:rPr>
              <a:t> </a:t>
            </a:r>
            <a:endParaRPr b="0" i="0" sz="2200">
              <a:solidFill>
                <a:srgbClr val="000000"/>
              </a:solidFill>
              <a:latin typeface="Sofia"/>
              <a:ea typeface="Sofia"/>
              <a:cs typeface="Sofia"/>
              <a:sym typeface="Sofia"/>
            </a:endParaRPr>
          </a:p>
          <a:p>
            <a:pPr indent="0" lvl="0" marL="0" rtl="0" algn="l">
              <a:lnSpc>
                <a:spcPct val="90000"/>
              </a:lnSpc>
              <a:spcBef>
                <a:spcPts val="1000"/>
              </a:spcBef>
              <a:spcAft>
                <a:spcPts val="0"/>
              </a:spcAft>
              <a:buClr>
                <a:schemeClr val="dk1"/>
              </a:buClr>
              <a:buSzPts val="2400"/>
              <a:buNone/>
            </a:pPr>
            <a:r>
              <a:t/>
            </a:r>
            <a:endParaRPr b="0" i="0">
              <a:solidFill>
                <a:srgbClr val="000000"/>
              </a:solidFill>
              <a:latin typeface="Sofia"/>
              <a:ea typeface="Sofia"/>
              <a:cs typeface="Sofia"/>
              <a:sym typeface="Sofia"/>
            </a:endParaRPr>
          </a:p>
          <a:p>
            <a:pPr indent="0" lvl="0" marL="0" rtl="0" algn="r">
              <a:lnSpc>
                <a:spcPct val="90000"/>
              </a:lnSpc>
              <a:spcBef>
                <a:spcPts val="1000"/>
              </a:spcBef>
              <a:spcAft>
                <a:spcPts val="0"/>
              </a:spcAft>
              <a:buClr>
                <a:schemeClr val="dk1"/>
              </a:buClr>
              <a:buSzPts val="2400"/>
              <a:buNone/>
            </a:pPr>
            <a:r>
              <a:t/>
            </a:r>
            <a:endParaRPr/>
          </a:p>
        </p:txBody>
      </p:sp>
      <p:pic>
        <p:nvPicPr>
          <p:cNvPr id="442" name="Google Shape;442;p7"/>
          <p:cNvPicPr preferRelativeResize="0"/>
          <p:nvPr>
            <p:ph idx="3" type="pic"/>
          </p:nvPr>
        </p:nvPicPr>
        <p:blipFill rotWithShape="1">
          <a:blip r:embed="rId8">
            <a:alphaModFix/>
          </a:blip>
          <a:srcRect b="809" l="0" r="0" t="810"/>
          <a:stretch/>
        </p:blipFill>
        <p:spPr>
          <a:xfrm>
            <a:off x="1631950" y="407988"/>
            <a:ext cx="4051300" cy="5978525"/>
          </a:xfrm>
          <a:prstGeom prst="rect">
            <a:avLst/>
          </a:prstGeom>
          <a:noFill/>
          <a:ln>
            <a:noFill/>
          </a:ln>
        </p:spPr>
      </p:pic>
      <p:sp>
        <p:nvSpPr>
          <p:cNvPr id="443" name="Google Shape;443;p7"/>
          <p:cNvSpPr txBox="1"/>
          <p:nvPr/>
        </p:nvSpPr>
        <p:spPr>
          <a:xfrm>
            <a:off x="6449949" y="0"/>
            <a:ext cx="5564000" cy="1382337"/>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100000"/>
              </a:lnSpc>
              <a:spcBef>
                <a:spcPts val="0"/>
              </a:spcBef>
              <a:spcAft>
                <a:spcPts val="0"/>
              </a:spcAft>
              <a:buClr>
                <a:srgbClr val="40A67A"/>
              </a:buClr>
              <a:buSzPct val="100000"/>
              <a:buFont typeface="Arial"/>
              <a:buNone/>
            </a:pPr>
            <a:r>
              <a:rPr b="1" lang="en-IE" sz="3600">
                <a:solidFill>
                  <a:srgbClr val="40A67A"/>
                </a:solidFill>
                <a:latin typeface="Sofia"/>
                <a:ea typeface="Sofia"/>
                <a:cs typeface="Sofia"/>
                <a:sym typeface="Sofia"/>
              </a:rPr>
              <a:t>Vaihe</a:t>
            </a:r>
            <a:r>
              <a:rPr b="1" lang="en-IE" sz="3600">
                <a:solidFill>
                  <a:srgbClr val="40A67A"/>
                </a:solidFill>
                <a:latin typeface="Sofia"/>
                <a:ea typeface="Sofia"/>
                <a:cs typeface="Sofia"/>
                <a:sym typeface="Sofia"/>
              </a:rPr>
              <a:t> 1 </a:t>
            </a:r>
            <a:r>
              <a:rPr b="1" lang="en-IE" sz="3600">
                <a:solidFill>
                  <a:srgbClr val="ED2A59"/>
                </a:solidFill>
                <a:latin typeface="Sofia"/>
                <a:ea typeface="Sofia"/>
                <a:cs typeface="Sofia"/>
                <a:sym typeface="Sofia"/>
              </a:rPr>
              <a:t>Päätä, miten haluat myydä tai jakaa netissä</a:t>
            </a:r>
            <a:endParaRPr/>
          </a:p>
          <a:p>
            <a:pPr indent="0" lvl="0" marL="0" marR="0" rtl="0" algn="r">
              <a:lnSpc>
                <a:spcPct val="120000"/>
              </a:lnSpc>
              <a:spcBef>
                <a:spcPts val="0"/>
              </a:spcBef>
              <a:spcAft>
                <a:spcPts val="0"/>
              </a:spcAft>
              <a:buClr>
                <a:schemeClr val="dk1"/>
              </a:buClr>
              <a:buSzPct val="100000"/>
              <a:buFont typeface="Arial"/>
              <a:buNone/>
            </a:pPr>
            <a:r>
              <a:t/>
            </a:r>
            <a:endParaRPr sz="36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8"/>
          <p:cNvSpPr txBox="1"/>
          <p:nvPr>
            <p:ph idx="1" type="body"/>
          </p:nvPr>
        </p:nvSpPr>
        <p:spPr>
          <a:xfrm>
            <a:off x="6228785" y="271605"/>
            <a:ext cx="5564000" cy="138233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rgbClr val="40A67A"/>
              </a:buClr>
              <a:buSzPct val="100000"/>
              <a:buNone/>
            </a:pPr>
            <a:r>
              <a:rPr b="1" lang="en-IE">
                <a:solidFill>
                  <a:srgbClr val="40A67A"/>
                </a:solidFill>
                <a:latin typeface="Sofia"/>
                <a:ea typeface="Sofia"/>
                <a:cs typeface="Sofia"/>
                <a:sym typeface="Sofia"/>
              </a:rPr>
              <a:t>Vaihe </a:t>
            </a:r>
            <a:r>
              <a:rPr b="1" lang="en-IE">
                <a:solidFill>
                  <a:srgbClr val="40A67A"/>
                </a:solidFill>
                <a:latin typeface="Sofia"/>
                <a:ea typeface="Sofia"/>
                <a:cs typeface="Sofia"/>
                <a:sym typeface="Sofia"/>
              </a:rPr>
              <a:t>1 </a:t>
            </a:r>
            <a:r>
              <a:rPr b="1" lang="en-IE">
                <a:solidFill>
                  <a:srgbClr val="ED2A59"/>
                </a:solidFill>
                <a:latin typeface="Sofia"/>
                <a:ea typeface="Sofia"/>
                <a:cs typeface="Sofia"/>
                <a:sym typeface="Sofia"/>
              </a:rPr>
              <a:t>Päätä, miten haluat myydä tai jakaa netissä</a:t>
            </a:r>
            <a:endParaRPr/>
          </a:p>
          <a:p>
            <a:pPr indent="0" lvl="0" marL="0" rtl="0" algn="r">
              <a:lnSpc>
                <a:spcPct val="120000"/>
              </a:lnSpc>
              <a:spcBef>
                <a:spcPts val="0"/>
              </a:spcBef>
              <a:spcAft>
                <a:spcPts val="0"/>
              </a:spcAft>
              <a:buClr>
                <a:schemeClr val="dk1"/>
              </a:buClr>
              <a:buSzPct val="100000"/>
              <a:buNone/>
            </a:pPr>
            <a:r>
              <a:t/>
            </a:r>
            <a:endParaRPr/>
          </a:p>
        </p:txBody>
      </p:sp>
      <p:sp>
        <p:nvSpPr>
          <p:cNvPr id="449" name="Google Shape;449;p8"/>
          <p:cNvSpPr txBox="1"/>
          <p:nvPr>
            <p:ph idx="2" type="body"/>
          </p:nvPr>
        </p:nvSpPr>
        <p:spPr>
          <a:xfrm>
            <a:off x="5963216" y="1249892"/>
            <a:ext cx="58296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0A67A"/>
              </a:buClr>
              <a:buSzPts val="2400"/>
              <a:buNone/>
            </a:pPr>
            <a:r>
              <a:rPr b="1" lang="en-IE">
                <a:solidFill>
                  <a:srgbClr val="40A67A"/>
                </a:solidFill>
                <a:latin typeface="Sofia"/>
                <a:ea typeface="Sofia"/>
                <a:cs typeface="Sofia"/>
                <a:sym typeface="Sofia"/>
              </a:rPr>
              <a:t>Perustatko oman verkkosivustosi, käytätkö jälleenmyyjäalustaa, kuten Amazon tai eBay, vai sekoitatko verkkomyyntiä ja offline-myyntiä?</a:t>
            </a:r>
            <a:endParaRPr/>
          </a:p>
          <a:p>
            <a:pPr indent="-457200" lvl="0" marL="457200" rtl="0" algn="l">
              <a:lnSpc>
                <a:spcPct val="90000"/>
              </a:lnSpc>
              <a:spcBef>
                <a:spcPts val="1000"/>
              </a:spcBef>
              <a:spcAft>
                <a:spcPts val="0"/>
              </a:spcAft>
              <a:buClr>
                <a:srgbClr val="000000"/>
              </a:buClr>
              <a:buSzPts val="2400"/>
              <a:buFont typeface="Calibri"/>
              <a:buAutoNum type="arabicPeriod" startAt="4"/>
            </a:pPr>
            <a:r>
              <a:rPr lang="en-IE">
                <a:solidFill>
                  <a:srgbClr val="000000"/>
                </a:solidFill>
                <a:latin typeface="Sofia"/>
                <a:ea typeface="Sofia"/>
                <a:cs typeface="Sofia"/>
                <a:sym typeface="Sofia"/>
              </a:rPr>
              <a:t>Verkossa on myös upeita työkaluja, </a:t>
            </a:r>
            <a:r>
              <a:rPr b="0" i="0" lang="en-IE">
                <a:solidFill>
                  <a:srgbClr val="000000"/>
                </a:solidFill>
                <a:latin typeface="Sofia"/>
                <a:ea typeface="Sofia"/>
                <a:cs typeface="Sofia"/>
                <a:sym typeface="Sofia"/>
              </a:rPr>
              <a:t> </a:t>
            </a:r>
            <a:r>
              <a:rPr lang="en-IE">
                <a:solidFill>
                  <a:srgbClr val="000000"/>
                </a:solidFill>
                <a:latin typeface="Sofia"/>
                <a:ea typeface="Sofia"/>
                <a:cs typeface="Sofia"/>
                <a:sym typeface="Sofia"/>
              </a:rPr>
              <a:t>joiden avulla voit hallita liiketoimintaa. </a:t>
            </a:r>
            <a:r>
              <a:rPr b="0" i="0" lang="en-IE" u="sng">
                <a:solidFill>
                  <a:srgbClr val="000000"/>
                </a:solidFill>
                <a:latin typeface="Sofia"/>
                <a:ea typeface="Sofia"/>
                <a:cs typeface="Sofia"/>
                <a:sym typeface="Sofia"/>
                <a:hlinkClick r:id="rId3">
                  <a:extLst>
                    <a:ext uri="{A12FA001-AC4F-418D-AE19-62706E023703}">
                      <ahyp:hlinkClr val="tx"/>
                    </a:ext>
                  </a:extLst>
                </a:hlinkClick>
              </a:rPr>
              <a:t>Google </a:t>
            </a:r>
            <a:r>
              <a:rPr lang="en-IE" u="sng">
                <a:solidFill>
                  <a:srgbClr val="000000"/>
                </a:solidFill>
                <a:latin typeface="Sofia"/>
                <a:ea typeface="Sofia"/>
                <a:cs typeface="Sofia"/>
                <a:sym typeface="Sofia"/>
                <a:hlinkClick r:id="rId4">
                  <a:extLst>
                    <a:ext uri="{A12FA001-AC4F-418D-AE19-62706E023703}">
                      <ahyp:hlinkClr val="tx"/>
                    </a:ext>
                  </a:extLst>
                </a:hlinkClick>
              </a:rPr>
              <a:t>Workspace</a:t>
            </a:r>
            <a:r>
              <a:rPr lang="en-IE">
                <a:solidFill>
                  <a:srgbClr val="000000"/>
                </a:solidFill>
                <a:latin typeface="Sofia"/>
                <a:ea typeface="Sofia"/>
                <a:cs typeface="Sofia"/>
                <a:sym typeface="Sofia"/>
              </a:rPr>
              <a:t> </a:t>
            </a:r>
            <a:r>
              <a:rPr lang="en-IE">
                <a:solidFill>
                  <a:srgbClr val="000000"/>
                </a:solidFill>
                <a:latin typeface="Sofia"/>
                <a:ea typeface="Sofia"/>
                <a:cs typeface="Sofia"/>
                <a:sym typeface="Sofia"/>
              </a:rPr>
              <a:t>on kokoelma pilvipalveluja, tuottavuutta ja yhteistyötyökaluja, ohjelmistoja ja tuotteita yrityksille ja projekteille. Kaikki mitä tarvitset työn tekemiseen yhdessä paikassa. Jaetut asemat, jaetut kalenterit, yrityssähköposti, videoneuvottelut, interaktiiviset online-lomakkeet…</a:t>
            </a:r>
            <a:endParaRPr/>
          </a:p>
          <a:p>
            <a:pPr indent="0" lvl="1" marL="457200" rtl="0" algn="l">
              <a:lnSpc>
                <a:spcPct val="90000"/>
              </a:lnSpc>
              <a:spcBef>
                <a:spcPts val="500"/>
              </a:spcBef>
              <a:spcAft>
                <a:spcPts val="0"/>
              </a:spcAft>
              <a:buClr>
                <a:srgbClr val="000000"/>
              </a:buClr>
              <a:buSzPts val="2400"/>
              <a:buNone/>
            </a:pPr>
            <a:r>
              <a:rPr lang="en-IE">
                <a:solidFill>
                  <a:srgbClr val="000000"/>
                </a:solidFill>
                <a:latin typeface="Sofia"/>
                <a:ea typeface="Sofia"/>
                <a:cs typeface="Sofia"/>
                <a:sym typeface="Sofia"/>
              </a:rPr>
              <a:t>Aloita</a:t>
            </a:r>
            <a:r>
              <a:rPr lang="en-IE">
                <a:solidFill>
                  <a:srgbClr val="000000"/>
                </a:solidFill>
                <a:latin typeface="Sofia"/>
                <a:ea typeface="Sofia"/>
                <a:cs typeface="Sofia"/>
                <a:sym typeface="Sofia"/>
              </a:rPr>
              <a:t> </a:t>
            </a:r>
            <a:r>
              <a:rPr lang="en-IE" u="sng">
                <a:solidFill>
                  <a:srgbClr val="000000"/>
                </a:solidFill>
                <a:latin typeface="Sofia"/>
                <a:ea typeface="Sofia"/>
                <a:cs typeface="Sofia"/>
                <a:sym typeface="Sofia"/>
                <a:hlinkClick r:id="rId5">
                  <a:extLst>
                    <a:ext uri="{A12FA001-AC4F-418D-AE19-62706E023703}">
                      <ahyp:hlinkClr val="tx"/>
                    </a:ext>
                  </a:extLst>
                </a:hlinkClick>
              </a:rPr>
              <a:t>here</a:t>
            </a:r>
            <a:endParaRPr>
              <a:solidFill>
                <a:srgbClr val="000000"/>
              </a:solidFill>
              <a:latin typeface="Sofia"/>
              <a:ea typeface="Sofia"/>
              <a:cs typeface="Sofia"/>
              <a:sym typeface="Sofia"/>
            </a:endParaRPr>
          </a:p>
          <a:p>
            <a:pPr indent="0" lvl="0" marL="0" rtl="0" algn="r">
              <a:lnSpc>
                <a:spcPct val="90000"/>
              </a:lnSpc>
              <a:spcBef>
                <a:spcPts val="1000"/>
              </a:spcBef>
              <a:spcAft>
                <a:spcPts val="0"/>
              </a:spcAft>
              <a:buClr>
                <a:schemeClr val="dk1"/>
              </a:buClr>
              <a:buSzPts val="2400"/>
              <a:buNone/>
            </a:pPr>
            <a:r>
              <a:t/>
            </a:r>
            <a:endParaRPr/>
          </a:p>
        </p:txBody>
      </p:sp>
      <p:pic>
        <p:nvPicPr>
          <p:cNvPr id="450" name="Google Shape;450;p8"/>
          <p:cNvPicPr preferRelativeResize="0"/>
          <p:nvPr>
            <p:ph idx="3" type="pic"/>
          </p:nvPr>
        </p:nvPicPr>
        <p:blipFill rotWithShape="1">
          <a:blip r:embed="rId6">
            <a:alphaModFix/>
          </a:blip>
          <a:srcRect b="809" l="0" r="0" t="810"/>
          <a:stretch/>
        </p:blipFill>
        <p:spPr>
          <a:xfrm>
            <a:off x="1631950" y="407988"/>
            <a:ext cx="4051300" cy="5978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9"/>
          <p:cNvSpPr txBox="1"/>
          <p:nvPr>
            <p:ph idx="2" type="body"/>
          </p:nvPr>
        </p:nvSpPr>
        <p:spPr>
          <a:xfrm>
            <a:off x="5839486" y="1409498"/>
            <a:ext cx="6065822"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2400"/>
              <a:buNone/>
            </a:pPr>
            <a:r>
              <a:rPr b="1" lang="en-IE">
                <a:solidFill>
                  <a:srgbClr val="000000"/>
                </a:solidFill>
                <a:latin typeface="Sofia"/>
                <a:ea typeface="Sofia"/>
                <a:cs typeface="Sofia"/>
                <a:sym typeface="Sofia"/>
              </a:rPr>
              <a:t>Puhu paikallishallinnon asiantuntijoiden ja mentoreiden kanssa</a:t>
            </a:r>
            <a:endParaRPr/>
          </a:p>
          <a:p>
            <a:pPr indent="0" lvl="0" marL="0" rtl="0" algn="l">
              <a:lnSpc>
                <a:spcPct val="90000"/>
              </a:lnSpc>
              <a:spcBef>
                <a:spcPts val="1000"/>
              </a:spcBef>
              <a:spcAft>
                <a:spcPts val="0"/>
              </a:spcAft>
              <a:buClr>
                <a:srgbClr val="000000"/>
              </a:buClr>
              <a:buSzPts val="2400"/>
              <a:buNone/>
            </a:pPr>
            <a:r>
              <a:rPr lang="en-IE">
                <a:solidFill>
                  <a:srgbClr val="000000"/>
                </a:solidFill>
              </a:rPr>
              <a:t>Järjestä tapaaminen alueelliseen yritystoimis- toon. Ne ovat keskeisiä </a:t>
            </a:r>
            <a:r>
              <a:rPr lang="en-IE">
                <a:solidFill>
                  <a:srgbClr val="000000"/>
                </a:solidFill>
              </a:rPr>
              <a:t>aloittaessasi</a:t>
            </a:r>
            <a:r>
              <a:rPr lang="en-IE">
                <a:solidFill>
                  <a:srgbClr val="000000"/>
                </a:solidFill>
              </a:rPr>
              <a:t> toimintaa ja tarjoavat sinulle tietoa ja tukea, jota tarvitset yrityksesi perustamiseen.</a:t>
            </a:r>
            <a:endParaRPr/>
          </a:p>
          <a:p>
            <a:pPr indent="-342900" lvl="0" marL="342900" rtl="0" algn="l">
              <a:lnSpc>
                <a:spcPct val="90000"/>
              </a:lnSpc>
              <a:spcBef>
                <a:spcPts val="1000"/>
              </a:spcBef>
              <a:spcAft>
                <a:spcPts val="0"/>
              </a:spcAft>
              <a:buClr>
                <a:srgbClr val="000000"/>
              </a:buClr>
              <a:buSzPts val="2400"/>
              <a:buFont typeface="Noto Sans Symbols"/>
              <a:buChar char="✔"/>
            </a:pPr>
            <a:r>
              <a:rPr lang="en-IE">
                <a:solidFill>
                  <a:srgbClr val="000000"/>
                </a:solidFill>
              </a:rPr>
              <a:t>Ne tarjoavat suoraa taloudellista tukea enintään kymmenelle työntekijälle.</a:t>
            </a:r>
            <a:endParaRPr/>
          </a:p>
          <a:p>
            <a:pPr indent="-342900" lvl="0" marL="342900" rtl="0" algn="l">
              <a:lnSpc>
                <a:spcPct val="90000"/>
              </a:lnSpc>
              <a:spcBef>
                <a:spcPts val="1000"/>
              </a:spcBef>
              <a:spcAft>
                <a:spcPts val="0"/>
              </a:spcAft>
              <a:buClr>
                <a:srgbClr val="000000"/>
              </a:buClr>
              <a:buSzPts val="2400"/>
              <a:buFont typeface="Noto Sans Symbols"/>
              <a:buChar char="✔"/>
            </a:pPr>
            <a:r>
              <a:rPr lang="en-IE">
                <a:solidFill>
                  <a:srgbClr val="000000"/>
                </a:solidFill>
              </a:rPr>
              <a:t>Ne neuvovat rahoitusvaihtoehdoista ja liiketoimintasuunnitelman kehittämisestä</a:t>
            </a:r>
            <a:r>
              <a:rPr b="0" i="0" lang="en-IE">
                <a:solidFill>
                  <a:srgbClr val="000000"/>
                </a:solidFill>
              </a:rPr>
              <a:t>. </a:t>
            </a:r>
            <a:endParaRPr/>
          </a:p>
          <a:p>
            <a:pPr indent="-342900" lvl="0" marL="342900" rtl="0" algn="l">
              <a:lnSpc>
                <a:spcPct val="90000"/>
              </a:lnSpc>
              <a:spcBef>
                <a:spcPts val="1000"/>
              </a:spcBef>
              <a:spcAft>
                <a:spcPts val="0"/>
              </a:spcAft>
              <a:buClr>
                <a:srgbClr val="000000"/>
              </a:buClr>
              <a:buSzPts val="2400"/>
              <a:buFont typeface="Noto Sans Symbols"/>
              <a:buChar char="✔"/>
            </a:pPr>
            <a:r>
              <a:rPr lang="en-IE">
                <a:solidFill>
                  <a:srgbClr val="000000"/>
                </a:solidFill>
              </a:rPr>
              <a:t>Ne tarjoavat yritystietoja, neuvonantajapalveluja ja yritystukea.</a:t>
            </a:r>
            <a:endParaRPr/>
          </a:p>
        </p:txBody>
      </p:sp>
      <p:sp>
        <p:nvSpPr>
          <p:cNvPr id="456" name="Google Shape;456;p9"/>
          <p:cNvSpPr txBox="1"/>
          <p:nvPr/>
        </p:nvSpPr>
        <p:spPr>
          <a:xfrm>
            <a:off x="6096000" y="271601"/>
            <a:ext cx="5963100" cy="98730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100000"/>
              </a:lnSpc>
              <a:spcBef>
                <a:spcPts val="0"/>
              </a:spcBef>
              <a:spcAft>
                <a:spcPts val="0"/>
              </a:spcAft>
              <a:buClr>
                <a:srgbClr val="ED2A59"/>
              </a:buClr>
              <a:buSzPct val="27752"/>
              <a:buFont typeface="Arial"/>
              <a:buNone/>
            </a:pPr>
            <a:r>
              <a:rPr b="1" lang="en-IE" sz="11890">
                <a:solidFill>
                  <a:srgbClr val="ED2A59"/>
                </a:solidFill>
                <a:latin typeface="Sofia"/>
                <a:ea typeface="Sofia"/>
                <a:cs typeface="Sofia"/>
                <a:sym typeface="Sofia"/>
              </a:rPr>
              <a:t>Vaihe</a:t>
            </a:r>
            <a:r>
              <a:rPr b="1" lang="en-IE" sz="11890">
                <a:solidFill>
                  <a:srgbClr val="ED2A59"/>
                </a:solidFill>
                <a:latin typeface="Sofia"/>
                <a:ea typeface="Sofia"/>
                <a:cs typeface="Sofia"/>
                <a:sym typeface="Sofia"/>
              </a:rPr>
              <a:t> 2 </a:t>
            </a:r>
            <a:r>
              <a:rPr b="1" lang="en-IE" sz="11890">
                <a:solidFill>
                  <a:srgbClr val="009FD8"/>
                </a:solidFill>
                <a:latin typeface="Sofia"/>
                <a:ea typeface="Sofia"/>
                <a:cs typeface="Sofia"/>
                <a:sym typeface="Sofia"/>
              </a:rPr>
              <a:t>Ota yhteyttä paikalliseen yritys- ja verotoimistoon</a:t>
            </a:r>
            <a:endParaRPr sz="9990">
              <a:solidFill>
                <a:schemeClr val="dk1"/>
              </a:solidFill>
            </a:endParaRPr>
          </a:p>
          <a:p>
            <a:pPr indent="0" lvl="0" marL="0" marR="0" rtl="0" algn="l">
              <a:lnSpc>
                <a:spcPct val="100000"/>
              </a:lnSpc>
              <a:spcBef>
                <a:spcPts val="0"/>
              </a:spcBef>
              <a:spcAft>
                <a:spcPts val="0"/>
              </a:spcAft>
              <a:buClr>
                <a:srgbClr val="ED2A59"/>
              </a:buClr>
              <a:buSzPct val="39803"/>
              <a:buFont typeface="Arial"/>
              <a:buNone/>
            </a:pPr>
            <a:r>
              <a:t/>
            </a:r>
            <a:endParaRPr b="1" sz="8290">
              <a:solidFill>
                <a:srgbClr val="009FD8"/>
              </a:solidFill>
              <a:latin typeface="Sofia"/>
              <a:ea typeface="Sofia"/>
              <a:cs typeface="Sofia"/>
              <a:sym typeface="Sofia"/>
            </a:endParaRPr>
          </a:p>
          <a:p>
            <a:pPr indent="0" lvl="0" marL="0" marR="0" rtl="0" algn="r">
              <a:lnSpc>
                <a:spcPct val="120000"/>
              </a:lnSpc>
              <a:spcBef>
                <a:spcPts val="0"/>
              </a:spcBef>
              <a:spcAft>
                <a:spcPts val="0"/>
              </a:spcAft>
              <a:buClr>
                <a:schemeClr val="dk1"/>
              </a:buClr>
              <a:buSzPct val="100000"/>
              <a:buFont typeface="Arial"/>
              <a:buNone/>
            </a:pPr>
            <a:r>
              <a:t/>
            </a:r>
            <a:endParaRPr sz="3600">
              <a:solidFill>
                <a:schemeClr val="dk1"/>
              </a:solidFill>
              <a:latin typeface="Calibri"/>
              <a:ea typeface="Calibri"/>
              <a:cs typeface="Calibri"/>
              <a:sym typeface="Calibri"/>
            </a:endParaRPr>
          </a:p>
        </p:txBody>
      </p:sp>
      <p:pic>
        <p:nvPicPr>
          <p:cNvPr descr="A person smiling and holding a computer&#10;&#10;Description automatically generated with low confidence" id="457" name="Google Shape;457;p9"/>
          <p:cNvPicPr preferRelativeResize="0"/>
          <p:nvPr>
            <p:ph idx="3" type="pic"/>
          </p:nvPr>
        </p:nvPicPr>
        <p:blipFill rotWithShape="1">
          <a:blip r:embed="rId3">
            <a:alphaModFix/>
          </a:blip>
          <a:srcRect b="0" l="27412" r="27412" t="0"/>
          <a:stretch/>
        </p:blipFill>
        <p:spPr>
          <a:xfrm>
            <a:off x="1631950" y="407988"/>
            <a:ext cx="4051300" cy="5978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2020-04-01T16:37:27Z</dcterms:created>
  <dc:creator>Gillian Keane</dc:creator>
</cp:coreProperties>
</file>