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y="6858000" cx="12192000"/>
  <p:notesSz cx="6888150" cy="10020300"/>
  <p:embeddedFontLst>
    <p:embeddedFont>
      <p:font typeface="Corben"/>
      <p:bold r:id="rId73"/>
    </p:embeddedFont>
    <p:embeddedFont>
      <p:font typeface="Poppins"/>
      <p:regular r:id="rId74"/>
      <p:bold r:id="rId75"/>
      <p:italic r:id="rId76"/>
      <p:boldItalic r:id="rId77"/>
    </p:embeddedFont>
    <p:embeddedFont>
      <p:font typeface="Montserrat"/>
      <p:regular r:id="rId78"/>
      <p:bold r:id="rId79"/>
      <p:italic r:id="rId80"/>
      <p:boldItalic r:id="rId81"/>
    </p:embeddedFont>
    <p:embeddedFont>
      <p:font typeface="Questrial"/>
      <p:regular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7" roundtripDataSignature="AMtx7mjBxp31zYcM9ftNK26dGuWfCMJw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8.xml"/><Relationship Id="rId86" Type="http://schemas.openxmlformats.org/officeDocument/2006/relationships/font" Target="fonts/CenturyGothic-boldItalic.fntdata"/><Relationship Id="rId41" Type="http://schemas.openxmlformats.org/officeDocument/2006/relationships/slide" Target="slides/slide37.xml"/><Relationship Id="rId85" Type="http://schemas.openxmlformats.org/officeDocument/2006/relationships/font" Target="fonts/CenturyGothic-italic.fntdata"/><Relationship Id="rId44" Type="http://schemas.openxmlformats.org/officeDocument/2006/relationships/slide" Target="slides/slide40.xml"/><Relationship Id="rId43" Type="http://schemas.openxmlformats.org/officeDocument/2006/relationships/slide" Target="slides/slide39.xml"/><Relationship Id="rId87" Type="http://customschemas.google.com/relationships/presentationmetadata" Target="metadata"/><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Montserrat-italic.fntdata"/><Relationship Id="rId82" Type="http://schemas.openxmlformats.org/officeDocument/2006/relationships/font" Target="fonts/Questrial-regular.fntdata"/><Relationship Id="rId81"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Corben-bold.fntdata"/><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font" Target="fonts/Poppins-bold.fntdata"/><Relationship Id="rId30" Type="http://schemas.openxmlformats.org/officeDocument/2006/relationships/slide" Target="slides/slide26.xml"/><Relationship Id="rId74" Type="http://schemas.openxmlformats.org/officeDocument/2006/relationships/font" Target="fonts/Poppins-regular.fntdata"/><Relationship Id="rId33" Type="http://schemas.openxmlformats.org/officeDocument/2006/relationships/slide" Target="slides/slide29.xml"/><Relationship Id="rId77" Type="http://schemas.openxmlformats.org/officeDocument/2006/relationships/font" Target="fonts/Poppins-boldItalic.fntdata"/><Relationship Id="rId32" Type="http://schemas.openxmlformats.org/officeDocument/2006/relationships/slide" Target="slides/slide28.xml"/><Relationship Id="rId76" Type="http://schemas.openxmlformats.org/officeDocument/2006/relationships/font" Target="fonts/Poppins-italic.fntdata"/><Relationship Id="rId35" Type="http://schemas.openxmlformats.org/officeDocument/2006/relationships/slide" Target="slides/slide31.xml"/><Relationship Id="rId79" Type="http://schemas.openxmlformats.org/officeDocument/2006/relationships/font" Target="fonts/Montserrat-bold.fntdata"/><Relationship Id="rId34" Type="http://schemas.openxmlformats.org/officeDocument/2006/relationships/slide" Target="slides/slide30.xml"/><Relationship Id="rId78" Type="http://schemas.openxmlformats.org/officeDocument/2006/relationships/font" Target="fonts/Montserrat-regular.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3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5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5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5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6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6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6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6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70"/>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 name="Google Shape;13;p70"/>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 name="Google Shape;14;p70"/>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 name="Google Shape;15;p70"/>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16" name="Google Shape;16;p70"/>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70"/>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70"/>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70"/>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b="0" lang="en-IE" sz="1000" u="none">
                <a:solidFill>
                  <a:schemeClr val="dk1"/>
                </a:solidFill>
                <a:latin typeface="Calibri"/>
                <a:ea typeface="Calibri"/>
                <a:cs typeface="Calibri"/>
                <a:sym typeface="Calibri"/>
              </a:rPr>
              <a:t> This programme has been funded with support from the European Commission </a:t>
            </a:r>
            <a:endParaRPr/>
          </a:p>
        </p:txBody>
      </p:sp>
      <p:pic>
        <p:nvPicPr>
          <p:cNvPr id="20" name="Google Shape;20;p70"/>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70"/>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70"/>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dk1"/>
              </a:solidFill>
              <a:latin typeface="Calibri"/>
              <a:ea typeface="Calibri"/>
              <a:cs typeface="Calibri"/>
              <a:sym typeface="Calibri"/>
            </a:endParaRPr>
          </a:p>
          <a:p>
            <a:pPr indent="0" lvl="0" marL="0" marR="0" rtl="0" algn="just">
              <a:spcBef>
                <a:spcPts val="0"/>
              </a:spcBef>
              <a:spcAft>
                <a:spcPts val="0"/>
              </a:spcAft>
              <a:buNone/>
            </a:pPr>
            <a:r>
              <a:rPr lang="en-IE" sz="950">
                <a:solidFill>
                  <a:schemeClr val="dk1"/>
                </a:solidFill>
                <a:latin typeface="Calibri"/>
                <a:ea typeface="Calibri"/>
                <a:cs typeface="Calibri"/>
                <a:sym typeface="Calibri"/>
              </a:rPr>
              <a:t> </a:t>
            </a:r>
            <a:endParaRPr sz="95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88" name="Shape 88"/>
        <p:cNvGrpSpPr/>
        <p:nvPr/>
      </p:nvGrpSpPr>
      <p:grpSpPr>
        <a:xfrm>
          <a:off x="0" y="0"/>
          <a:ext cx="0" cy="0"/>
          <a:chOff x="0" y="0"/>
          <a:chExt cx="0" cy="0"/>
        </a:xfrm>
      </p:grpSpPr>
      <p:sp>
        <p:nvSpPr>
          <p:cNvPr id="89" name="Google Shape;89;p79"/>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90" name="Google Shape;90;p7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91" name="Google Shape;91;p7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92" name="Google Shape;92;p7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79"/>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4" name="Google Shape;94;p79"/>
          <p:cNvGrpSpPr/>
          <p:nvPr/>
        </p:nvGrpSpPr>
        <p:grpSpPr>
          <a:xfrm>
            <a:off x="585323" y="292419"/>
            <a:ext cx="5387212" cy="6395610"/>
            <a:chOff x="585323" y="1281787"/>
            <a:chExt cx="4553837" cy="5406241"/>
          </a:xfrm>
        </p:grpSpPr>
        <p:sp>
          <p:nvSpPr>
            <p:cNvPr id="95" name="Google Shape;95;p79"/>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79"/>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7" name="Google Shape;97;p79"/>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79"/>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79"/>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100" name="Shape 100"/>
        <p:cNvGrpSpPr/>
        <p:nvPr/>
      </p:nvGrpSpPr>
      <p:grpSpPr>
        <a:xfrm>
          <a:off x="0" y="0"/>
          <a:ext cx="0" cy="0"/>
          <a:chOff x="0" y="0"/>
          <a:chExt cx="0" cy="0"/>
        </a:xfrm>
      </p:grpSpPr>
      <p:sp>
        <p:nvSpPr>
          <p:cNvPr id="101" name="Google Shape;101;p80"/>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80"/>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8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04" name="Google Shape;104;p8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05" name="Google Shape;105;p80"/>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 name="Google Shape;106;p80"/>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107" name="Shape 107"/>
        <p:cNvGrpSpPr/>
        <p:nvPr/>
      </p:nvGrpSpPr>
      <p:grpSpPr>
        <a:xfrm>
          <a:off x="0" y="0"/>
          <a:ext cx="0" cy="0"/>
          <a:chOff x="0" y="0"/>
          <a:chExt cx="0" cy="0"/>
        </a:xfrm>
      </p:grpSpPr>
      <p:sp>
        <p:nvSpPr>
          <p:cNvPr id="108" name="Google Shape;108;p81"/>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81"/>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81"/>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81"/>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81"/>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8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14" name="Google Shape;114;p8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15" name="Google Shape;115;p81"/>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116" name="Shape 116"/>
        <p:cNvGrpSpPr/>
        <p:nvPr/>
      </p:nvGrpSpPr>
      <p:grpSpPr>
        <a:xfrm>
          <a:off x="0" y="0"/>
          <a:ext cx="0" cy="0"/>
          <a:chOff x="0" y="0"/>
          <a:chExt cx="0" cy="0"/>
        </a:xfrm>
      </p:grpSpPr>
      <p:sp>
        <p:nvSpPr>
          <p:cNvPr id="117" name="Google Shape;117;p8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18" name="Google Shape;118;p8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19" name="Google Shape;119;p82"/>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82"/>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82"/>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82"/>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123" name="Shape 123"/>
        <p:cNvGrpSpPr/>
        <p:nvPr/>
      </p:nvGrpSpPr>
      <p:grpSpPr>
        <a:xfrm>
          <a:off x="0" y="0"/>
          <a:ext cx="0" cy="0"/>
          <a:chOff x="0" y="0"/>
          <a:chExt cx="0" cy="0"/>
        </a:xfrm>
      </p:grpSpPr>
      <p:sp>
        <p:nvSpPr>
          <p:cNvPr id="124" name="Google Shape;124;p83"/>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83"/>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83"/>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8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28" name="Google Shape;128;p8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129" name="Google Shape;129;p83"/>
          <p:cNvGrpSpPr/>
          <p:nvPr/>
        </p:nvGrpSpPr>
        <p:grpSpPr>
          <a:xfrm>
            <a:off x="5370791" y="706737"/>
            <a:ext cx="6112421" cy="5920067"/>
            <a:chOff x="585323" y="1281787"/>
            <a:chExt cx="4553837" cy="5406241"/>
          </a:xfrm>
        </p:grpSpPr>
        <p:sp>
          <p:nvSpPr>
            <p:cNvPr id="130" name="Google Shape;130;p83"/>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8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2" name="Google Shape;132;p83"/>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83"/>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83"/>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135" name="Shape 135"/>
        <p:cNvGrpSpPr/>
        <p:nvPr/>
      </p:nvGrpSpPr>
      <p:grpSpPr>
        <a:xfrm>
          <a:off x="0" y="0"/>
          <a:ext cx="0" cy="0"/>
          <a:chOff x="0" y="0"/>
          <a:chExt cx="0" cy="0"/>
        </a:xfrm>
      </p:grpSpPr>
      <p:sp>
        <p:nvSpPr>
          <p:cNvPr id="136" name="Google Shape;136;p84"/>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8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38" name="Google Shape;138;p8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39" name="Google Shape;139;p84"/>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84"/>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84"/>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84"/>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143" name="Shape 143"/>
        <p:cNvGrpSpPr/>
        <p:nvPr/>
      </p:nvGrpSpPr>
      <p:grpSpPr>
        <a:xfrm>
          <a:off x="0" y="0"/>
          <a:ext cx="0" cy="0"/>
          <a:chOff x="0" y="0"/>
          <a:chExt cx="0" cy="0"/>
        </a:xfrm>
      </p:grpSpPr>
      <p:sp>
        <p:nvSpPr>
          <p:cNvPr id="144" name="Google Shape;144;p85"/>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8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46" name="Google Shape;146;p8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47" name="Google Shape;147;p85"/>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85"/>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149" name="Shape 149"/>
        <p:cNvGrpSpPr/>
        <p:nvPr/>
      </p:nvGrpSpPr>
      <p:grpSpPr>
        <a:xfrm>
          <a:off x="0" y="0"/>
          <a:ext cx="0" cy="0"/>
          <a:chOff x="0" y="0"/>
          <a:chExt cx="0" cy="0"/>
        </a:xfrm>
      </p:grpSpPr>
      <p:sp>
        <p:nvSpPr>
          <p:cNvPr id="150" name="Google Shape;150;p86"/>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86"/>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86"/>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8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54" name="Google Shape;154;p86"/>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155" name="Google Shape;155;p86"/>
          <p:cNvGrpSpPr/>
          <p:nvPr/>
        </p:nvGrpSpPr>
        <p:grpSpPr>
          <a:xfrm>
            <a:off x="6096000" y="231195"/>
            <a:ext cx="5387212" cy="6395610"/>
            <a:chOff x="585323" y="1281787"/>
            <a:chExt cx="4553837" cy="5406241"/>
          </a:xfrm>
        </p:grpSpPr>
        <p:sp>
          <p:nvSpPr>
            <p:cNvPr id="156" name="Google Shape;156;p86"/>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86"/>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8" name="Google Shape;158;p86"/>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86"/>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86"/>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161" name="Shape 161"/>
        <p:cNvGrpSpPr/>
        <p:nvPr/>
      </p:nvGrpSpPr>
      <p:grpSpPr>
        <a:xfrm>
          <a:off x="0" y="0"/>
          <a:ext cx="0" cy="0"/>
          <a:chOff x="0" y="0"/>
          <a:chExt cx="0" cy="0"/>
        </a:xfrm>
      </p:grpSpPr>
      <p:sp>
        <p:nvSpPr>
          <p:cNvPr id="162" name="Google Shape;162;p87"/>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8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64" name="Google Shape;164;p87"/>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65" name="Google Shape;165;p87"/>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87"/>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167" name="Shape 167"/>
        <p:cNvGrpSpPr/>
        <p:nvPr/>
      </p:nvGrpSpPr>
      <p:grpSpPr>
        <a:xfrm>
          <a:off x="0" y="0"/>
          <a:ext cx="0" cy="0"/>
          <a:chOff x="0" y="0"/>
          <a:chExt cx="0" cy="0"/>
        </a:xfrm>
      </p:grpSpPr>
      <p:sp>
        <p:nvSpPr>
          <p:cNvPr id="168" name="Google Shape;168;p88"/>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8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70" name="Google Shape;170;p8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71" name="Google Shape;171;p88"/>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88"/>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3" name="Shape 23"/>
        <p:cNvGrpSpPr/>
        <p:nvPr/>
      </p:nvGrpSpPr>
      <p:grpSpPr>
        <a:xfrm>
          <a:off x="0" y="0"/>
          <a:ext cx="0" cy="0"/>
          <a:chOff x="0" y="0"/>
          <a:chExt cx="0" cy="0"/>
        </a:xfrm>
      </p:grpSpPr>
      <p:sp>
        <p:nvSpPr>
          <p:cNvPr id="24" name="Google Shape;24;p71"/>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p71"/>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 name="Google Shape;26;p71"/>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71"/>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71"/>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71"/>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71"/>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7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173" name="Shape 173"/>
        <p:cNvGrpSpPr/>
        <p:nvPr/>
      </p:nvGrpSpPr>
      <p:grpSpPr>
        <a:xfrm>
          <a:off x="0" y="0"/>
          <a:ext cx="0" cy="0"/>
          <a:chOff x="0" y="0"/>
          <a:chExt cx="0" cy="0"/>
        </a:xfrm>
      </p:grpSpPr>
      <p:sp>
        <p:nvSpPr>
          <p:cNvPr id="174" name="Google Shape;174;p89"/>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89"/>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89"/>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7" name="Google Shape;177;p89"/>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Google Shape;178;p89"/>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79" name="Google Shape;179;p89"/>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80" name="Google Shape;180;p8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81" name="Google Shape;181;p8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89"/>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183" name="Shape 183"/>
        <p:cNvGrpSpPr/>
        <p:nvPr/>
      </p:nvGrpSpPr>
      <p:grpSpPr>
        <a:xfrm>
          <a:off x="0" y="0"/>
          <a:ext cx="0" cy="0"/>
          <a:chOff x="0" y="0"/>
          <a:chExt cx="0" cy="0"/>
        </a:xfrm>
      </p:grpSpPr>
      <p:sp>
        <p:nvSpPr>
          <p:cNvPr id="184" name="Google Shape;184;p90"/>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90"/>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90"/>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90"/>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88" name="Google Shape;188;p90"/>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9" name="Google Shape;189;p9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90" name="Google Shape;190;p90"/>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90"/>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192" name="Shape 192"/>
        <p:cNvGrpSpPr/>
        <p:nvPr/>
      </p:nvGrpSpPr>
      <p:grpSpPr>
        <a:xfrm>
          <a:off x="0" y="0"/>
          <a:ext cx="0" cy="0"/>
          <a:chOff x="0" y="0"/>
          <a:chExt cx="0" cy="0"/>
        </a:xfrm>
      </p:grpSpPr>
      <p:sp>
        <p:nvSpPr>
          <p:cNvPr id="193" name="Google Shape;193;p91"/>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9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95" name="Google Shape;195;p91"/>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96" name="Google Shape;196;p91"/>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91"/>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91"/>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91"/>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00" name="Shape 200"/>
        <p:cNvGrpSpPr/>
        <p:nvPr/>
      </p:nvGrpSpPr>
      <p:grpSpPr>
        <a:xfrm>
          <a:off x="0" y="0"/>
          <a:ext cx="0" cy="0"/>
          <a:chOff x="0" y="0"/>
          <a:chExt cx="0" cy="0"/>
        </a:xfrm>
      </p:grpSpPr>
      <p:sp>
        <p:nvSpPr>
          <p:cNvPr id="201" name="Google Shape;201;p92"/>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202" name="Google Shape;202;p92"/>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92"/>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92"/>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92"/>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206" name="Google Shape;206;p92"/>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207" name="Google Shape;207;p92"/>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92"/>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209" name="Google Shape;209;p92"/>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210" name="Google Shape;210;p92"/>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211" name="Google Shape;211;p92"/>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212" name="Google Shape;212;p92"/>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213" name="Google Shape;213;p92"/>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indent="0" lvl="0" marL="0" marR="0" rtl="0" algn="just">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214" name="Shape 214"/>
        <p:cNvGrpSpPr/>
        <p:nvPr/>
      </p:nvGrpSpPr>
      <p:grpSpPr>
        <a:xfrm>
          <a:off x="0" y="0"/>
          <a:ext cx="0" cy="0"/>
          <a:chOff x="0" y="0"/>
          <a:chExt cx="0" cy="0"/>
        </a:xfrm>
      </p:grpSpPr>
      <p:sp>
        <p:nvSpPr>
          <p:cNvPr id="215" name="Google Shape;215;p93"/>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93"/>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YDSI</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17" name="Google Shape;217;p93"/>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218" name="Google Shape;218;p93"/>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YDSI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19" name="Google Shape;219;p93"/>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20" name="Google Shape;220;p93"/>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21" name="Google Shape;221;p93"/>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22" name="Google Shape;222;p93"/>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23" name="Shape 223"/>
        <p:cNvGrpSpPr/>
        <p:nvPr/>
      </p:nvGrpSpPr>
      <p:grpSpPr>
        <a:xfrm>
          <a:off x="0" y="0"/>
          <a:ext cx="0" cy="0"/>
          <a:chOff x="0" y="0"/>
          <a:chExt cx="0" cy="0"/>
        </a:xfrm>
      </p:grpSpPr>
      <p:sp>
        <p:nvSpPr>
          <p:cNvPr id="224" name="Google Shape;224;p94"/>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94"/>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YDSI</a:t>
            </a:r>
            <a:endParaRPr/>
          </a:p>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 Change line colour, width and style.</a:t>
            </a:r>
            <a:r>
              <a:rPr i="1" lang="en-IE"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226" name="Google Shape;226;p94"/>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27" name="Google Shape;227;p94"/>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28" name="Google Shape;228;p94"/>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229" name="Shape 229"/>
        <p:cNvGrpSpPr/>
        <p:nvPr/>
      </p:nvGrpSpPr>
      <p:grpSpPr>
        <a:xfrm>
          <a:off x="0" y="0"/>
          <a:ext cx="0" cy="0"/>
          <a:chOff x="0" y="0"/>
          <a:chExt cx="0" cy="0"/>
        </a:xfrm>
      </p:grpSpPr>
      <p:sp>
        <p:nvSpPr>
          <p:cNvPr id="230" name="Google Shape;230;p95"/>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95"/>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32" name="Google Shape;232;p95"/>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33" name="Google Shape;233;p9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234" name="Google Shape;234;p9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95"/>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236" name="Shape 236"/>
        <p:cNvGrpSpPr/>
        <p:nvPr/>
      </p:nvGrpSpPr>
      <p:grpSpPr>
        <a:xfrm>
          <a:off x="0" y="0"/>
          <a:ext cx="0" cy="0"/>
          <a:chOff x="0" y="0"/>
          <a:chExt cx="0" cy="0"/>
        </a:xfrm>
      </p:grpSpPr>
      <p:sp>
        <p:nvSpPr>
          <p:cNvPr id="237" name="Google Shape;237;p96"/>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96"/>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96"/>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96"/>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96"/>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96"/>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96"/>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9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45" name="Google Shape;245;p9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246" name="Shape 246"/>
        <p:cNvGrpSpPr/>
        <p:nvPr/>
      </p:nvGrpSpPr>
      <p:grpSpPr>
        <a:xfrm>
          <a:off x="0" y="0"/>
          <a:ext cx="0" cy="0"/>
          <a:chOff x="0" y="0"/>
          <a:chExt cx="0" cy="0"/>
        </a:xfrm>
      </p:grpSpPr>
      <p:sp>
        <p:nvSpPr>
          <p:cNvPr id="247" name="Google Shape;247;p97"/>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48" name="Google Shape;248;p9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49" name="Google Shape;249;p9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50" name="Google Shape;250;p97"/>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97"/>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97"/>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97"/>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254" name="Shape 254"/>
        <p:cNvGrpSpPr/>
        <p:nvPr/>
      </p:nvGrpSpPr>
      <p:grpSpPr>
        <a:xfrm>
          <a:off x="0" y="0"/>
          <a:ext cx="0" cy="0"/>
          <a:chOff x="0" y="0"/>
          <a:chExt cx="0" cy="0"/>
        </a:xfrm>
      </p:grpSpPr>
      <p:sp>
        <p:nvSpPr>
          <p:cNvPr id="255" name="Google Shape;255;p98"/>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256" name="Google Shape;256;p98"/>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98"/>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98"/>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98"/>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9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61" name="Google Shape;261;p9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3" name="Shape 33"/>
        <p:cNvGrpSpPr/>
        <p:nvPr/>
      </p:nvGrpSpPr>
      <p:grpSpPr>
        <a:xfrm>
          <a:off x="0" y="0"/>
          <a:ext cx="0" cy="0"/>
          <a:chOff x="0" y="0"/>
          <a:chExt cx="0" cy="0"/>
        </a:xfrm>
      </p:grpSpPr>
      <p:cxnSp>
        <p:nvCxnSpPr>
          <p:cNvPr id="34" name="Google Shape;34;p72"/>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 name="Google Shape;35;p7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72"/>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2"/>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2"/>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72"/>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262" name="Shape 262"/>
        <p:cNvGrpSpPr/>
        <p:nvPr/>
      </p:nvGrpSpPr>
      <p:grpSpPr>
        <a:xfrm>
          <a:off x="0" y="0"/>
          <a:ext cx="0" cy="0"/>
          <a:chOff x="0" y="0"/>
          <a:chExt cx="0" cy="0"/>
        </a:xfrm>
      </p:grpSpPr>
      <p:sp>
        <p:nvSpPr>
          <p:cNvPr id="263" name="Google Shape;263;p99"/>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99"/>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99"/>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99"/>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9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68" name="Google Shape;268;p9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69" name="Shape 269"/>
        <p:cNvGrpSpPr/>
        <p:nvPr/>
      </p:nvGrpSpPr>
      <p:grpSpPr>
        <a:xfrm>
          <a:off x="0" y="0"/>
          <a:ext cx="0" cy="0"/>
          <a:chOff x="0" y="0"/>
          <a:chExt cx="0" cy="0"/>
        </a:xfrm>
      </p:grpSpPr>
      <p:sp>
        <p:nvSpPr>
          <p:cNvPr id="270" name="Google Shape;270;p100"/>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100"/>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2" name="Google Shape;272;p100"/>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100"/>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100"/>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100"/>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100"/>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100"/>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10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79" name="Google Shape;279;p10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80" name="Shape 280"/>
        <p:cNvGrpSpPr/>
        <p:nvPr/>
      </p:nvGrpSpPr>
      <p:grpSpPr>
        <a:xfrm>
          <a:off x="0" y="0"/>
          <a:ext cx="0" cy="0"/>
          <a:chOff x="0" y="0"/>
          <a:chExt cx="0" cy="0"/>
        </a:xfrm>
      </p:grpSpPr>
      <p:sp>
        <p:nvSpPr>
          <p:cNvPr id="281" name="Google Shape;281;p101"/>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101"/>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101"/>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101"/>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101"/>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101"/>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101"/>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10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9" name="Google Shape;289;p10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90" name="Shape 290"/>
        <p:cNvGrpSpPr/>
        <p:nvPr/>
      </p:nvGrpSpPr>
      <p:grpSpPr>
        <a:xfrm>
          <a:off x="0" y="0"/>
          <a:ext cx="0" cy="0"/>
          <a:chOff x="0" y="0"/>
          <a:chExt cx="0" cy="0"/>
        </a:xfrm>
      </p:grpSpPr>
      <p:sp>
        <p:nvSpPr>
          <p:cNvPr id="291" name="Google Shape;291;p102"/>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102"/>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0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10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95" name="Google Shape;295;p10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6" name="Google Shape;296;p102"/>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102"/>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298" name="Shape 298"/>
        <p:cNvGrpSpPr/>
        <p:nvPr/>
      </p:nvGrpSpPr>
      <p:grpSpPr>
        <a:xfrm>
          <a:off x="0" y="0"/>
          <a:ext cx="0" cy="0"/>
          <a:chOff x="0" y="0"/>
          <a:chExt cx="0" cy="0"/>
        </a:xfrm>
      </p:grpSpPr>
      <p:sp>
        <p:nvSpPr>
          <p:cNvPr id="299" name="Google Shape;299;p103"/>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0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01" name="Google Shape;301;p103"/>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02" name="Google Shape;302;p103"/>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103"/>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103"/>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5" name="Google Shape;305;p103"/>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103"/>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103"/>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103"/>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103"/>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0" name="Google Shape;310;p103"/>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03"/>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103"/>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103"/>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103"/>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5" name="Google Shape;315;p103"/>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103"/>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103"/>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03"/>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319" name="Shape 319"/>
        <p:cNvGrpSpPr/>
        <p:nvPr/>
      </p:nvGrpSpPr>
      <p:grpSpPr>
        <a:xfrm>
          <a:off x="0" y="0"/>
          <a:ext cx="0" cy="0"/>
          <a:chOff x="0" y="0"/>
          <a:chExt cx="0" cy="0"/>
        </a:xfrm>
      </p:grpSpPr>
      <p:sp>
        <p:nvSpPr>
          <p:cNvPr id="320" name="Google Shape;320;p104"/>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104"/>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104"/>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3" name="Google Shape;323;p104"/>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04"/>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0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26" name="Google Shape;326;p10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27" name="Google Shape;327;p104"/>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328" name="Shape 328"/>
        <p:cNvGrpSpPr/>
        <p:nvPr/>
      </p:nvGrpSpPr>
      <p:grpSpPr>
        <a:xfrm>
          <a:off x="0" y="0"/>
          <a:ext cx="0" cy="0"/>
          <a:chOff x="0" y="0"/>
          <a:chExt cx="0" cy="0"/>
        </a:xfrm>
      </p:grpSpPr>
      <p:sp>
        <p:nvSpPr>
          <p:cNvPr id="329" name="Google Shape;329;p105"/>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105"/>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105"/>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2" name="Google Shape;332;p105"/>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105"/>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105"/>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35" name="Google Shape;335;p10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6" name="Google Shape;336;p10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7" name="Google Shape;337;p10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05"/>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339" name="Shape 339"/>
        <p:cNvGrpSpPr/>
        <p:nvPr/>
      </p:nvGrpSpPr>
      <p:grpSpPr>
        <a:xfrm>
          <a:off x="0" y="0"/>
          <a:ext cx="0" cy="0"/>
          <a:chOff x="0" y="0"/>
          <a:chExt cx="0" cy="0"/>
        </a:xfrm>
      </p:grpSpPr>
      <p:sp>
        <p:nvSpPr>
          <p:cNvPr id="340" name="Google Shape;340;p106"/>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1" name="Google Shape;341;p106"/>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42" name="Google Shape;342;p10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43" name="Google Shape;343;p10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106"/>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5" name="Google Shape;345;p106"/>
          <p:cNvGrpSpPr/>
          <p:nvPr/>
        </p:nvGrpSpPr>
        <p:grpSpPr>
          <a:xfrm>
            <a:off x="585323" y="292419"/>
            <a:ext cx="5387212" cy="6395610"/>
            <a:chOff x="585323" y="1281787"/>
            <a:chExt cx="4553837" cy="5406241"/>
          </a:xfrm>
        </p:grpSpPr>
        <p:sp>
          <p:nvSpPr>
            <p:cNvPr id="346" name="Google Shape;346;p106"/>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06"/>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8" name="Google Shape;348;p106"/>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106"/>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106"/>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51" name="Shape 351"/>
        <p:cNvGrpSpPr/>
        <p:nvPr/>
      </p:nvGrpSpPr>
      <p:grpSpPr>
        <a:xfrm>
          <a:off x="0" y="0"/>
          <a:ext cx="0" cy="0"/>
          <a:chOff x="0" y="0"/>
          <a:chExt cx="0" cy="0"/>
        </a:xfrm>
      </p:grpSpPr>
      <p:sp>
        <p:nvSpPr>
          <p:cNvPr id="352" name="Google Shape;352;p10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53" name="Google Shape;353;p107"/>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4" name="Google Shape;354;p107"/>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5" name="Google Shape;355;p107"/>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6" name="Google Shape;356;p107"/>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07"/>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358" name="Shape 358"/>
        <p:cNvGrpSpPr/>
        <p:nvPr/>
      </p:nvGrpSpPr>
      <p:grpSpPr>
        <a:xfrm>
          <a:off x="0" y="0"/>
          <a:ext cx="0" cy="0"/>
          <a:chOff x="0" y="0"/>
          <a:chExt cx="0" cy="0"/>
        </a:xfrm>
      </p:grpSpPr>
      <p:sp>
        <p:nvSpPr>
          <p:cNvPr id="359" name="Google Shape;359;p108"/>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10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1" name="Google Shape;361;p10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2" name="Google Shape;362;p108"/>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108"/>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40" name="Shape 40"/>
        <p:cNvGrpSpPr/>
        <p:nvPr/>
      </p:nvGrpSpPr>
      <p:grpSpPr>
        <a:xfrm>
          <a:off x="0" y="0"/>
          <a:ext cx="0" cy="0"/>
          <a:chOff x="0" y="0"/>
          <a:chExt cx="0" cy="0"/>
        </a:xfrm>
      </p:grpSpPr>
      <p:sp>
        <p:nvSpPr>
          <p:cNvPr id="41" name="Google Shape;41;p73"/>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73"/>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 name="Google Shape;43;p73"/>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3"/>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45" name="Google Shape;45;p73"/>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46" name="Google Shape;46;p73"/>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47" name="Google Shape;47;p7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48" name="Google Shape;48;p7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364" name="Shape 364"/>
        <p:cNvGrpSpPr/>
        <p:nvPr/>
      </p:nvGrpSpPr>
      <p:grpSpPr>
        <a:xfrm>
          <a:off x="0" y="0"/>
          <a:ext cx="0" cy="0"/>
          <a:chOff x="0" y="0"/>
          <a:chExt cx="0" cy="0"/>
        </a:xfrm>
      </p:grpSpPr>
      <p:sp>
        <p:nvSpPr>
          <p:cNvPr id="365" name="Google Shape;365;p109"/>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10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7" name="Google Shape;367;p10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8" name="Google Shape;368;p109"/>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109"/>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370" name="Shape 370"/>
        <p:cNvGrpSpPr/>
        <p:nvPr/>
      </p:nvGrpSpPr>
      <p:grpSpPr>
        <a:xfrm>
          <a:off x="0" y="0"/>
          <a:ext cx="0" cy="0"/>
          <a:chOff x="0" y="0"/>
          <a:chExt cx="0" cy="0"/>
        </a:xfrm>
      </p:grpSpPr>
      <p:sp>
        <p:nvSpPr>
          <p:cNvPr id="371" name="Google Shape;371;p110"/>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11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73" name="Google Shape;373;p11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74" name="Google Shape;374;p110"/>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110"/>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376" name="Shape 376"/>
        <p:cNvGrpSpPr/>
        <p:nvPr/>
      </p:nvGrpSpPr>
      <p:grpSpPr>
        <a:xfrm>
          <a:off x="0" y="0"/>
          <a:ext cx="0" cy="0"/>
          <a:chOff x="0" y="0"/>
          <a:chExt cx="0" cy="0"/>
        </a:xfrm>
      </p:grpSpPr>
      <p:sp>
        <p:nvSpPr>
          <p:cNvPr id="377" name="Google Shape;377;p111"/>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11"/>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11"/>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111"/>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1" name="Google Shape;381;p111"/>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382" name="Google Shape;382;p111"/>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83" name="Google Shape;383;p111"/>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4" name="Google Shape;384;p111"/>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385" name="Shape 385"/>
        <p:cNvGrpSpPr/>
        <p:nvPr/>
      </p:nvGrpSpPr>
      <p:grpSpPr>
        <a:xfrm>
          <a:off x="0" y="0"/>
          <a:ext cx="0" cy="0"/>
          <a:chOff x="0" y="0"/>
          <a:chExt cx="0" cy="0"/>
        </a:xfrm>
      </p:grpSpPr>
      <p:sp>
        <p:nvSpPr>
          <p:cNvPr id="386" name="Google Shape;386;p112"/>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387" name="Google Shape;387;p11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88" name="Google Shape;388;p11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9" name="Google Shape;389;p112"/>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0" name="Google Shape;390;p112"/>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112"/>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12"/>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49" name="Shape 49"/>
        <p:cNvGrpSpPr/>
        <p:nvPr/>
      </p:nvGrpSpPr>
      <p:grpSpPr>
        <a:xfrm>
          <a:off x="0" y="0"/>
          <a:ext cx="0" cy="0"/>
          <a:chOff x="0" y="0"/>
          <a:chExt cx="0" cy="0"/>
        </a:xfrm>
      </p:grpSpPr>
      <p:sp>
        <p:nvSpPr>
          <p:cNvPr id="50" name="Google Shape;50;p7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51" name="Google Shape;51;p7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52" name="Google Shape;52;p74"/>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 name="Google Shape;53;p74"/>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4"/>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55" name="Shape 55"/>
        <p:cNvGrpSpPr/>
        <p:nvPr/>
      </p:nvGrpSpPr>
      <p:grpSpPr>
        <a:xfrm>
          <a:off x="0" y="0"/>
          <a:ext cx="0" cy="0"/>
          <a:chOff x="0" y="0"/>
          <a:chExt cx="0" cy="0"/>
        </a:xfrm>
      </p:grpSpPr>
      <p:sp>
        <p:nvSpPr>
          <p:cNvPr id="56" name="Google Shape;56;p75"/>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screen&#10;&#10;Description automatically generated" id="57" name="Google Shape;57;p75"/>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58" name="Google Shape;58;p7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9" name="Google Shape;59;p7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60" name="Google Shape;60;p75"/>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5"/>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75"/>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63" name="Shape 63"/>
        <p:cNvGrpSpPr/>
        <p:nvPr/>
      </p:nvGrpSpPr>
      <p:grpSpPr>
        <a:xfrm>
          <a:off x="0" y="0"/>
          <a:ext cx="0" cy="0"/>
          <a:chOff x="0" y="0"/>
          <a:chExt cx="0" cy="0"/>
        </a:xfrm>
      </p:grpSpPr>
      <p:sp>
        <p:nvSpPr>
          <p:cNvPr id="64" name="Google Shape;64;p76"/>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65" name="Google Shape;65;p76"/>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76"/>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7" name="Google Shape;67;p76"/>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68" name="Google Shape;68;p7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69" name="Google Shape;69;p7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76"/>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71" name="Shape 71"/>
        <p:cNvGrpSpPr/>
        <p:nvPr/>
      </p:nvGrpSpPr>
      <p:grpSpPr>
        <a:xfrm>
          <a:off x="0" y="0"/>
          <a:ext cx="0" cy="0"/>
          <a:chOff x="0" y="0"/>
          <a:chExt cx="0" cy="0"/>
        </a:xfrm>
      </p:grpSpPr>
      <p:sp>
        <p:nvSpPr>
          <p:cNvPr id="72" name="Google Shape;72;p77"/>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 name="Google Shape;73;p77"/>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4" name="Google Shape;74;p7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75" name="Google Shape;75;p7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76" name="Google Shape;76;p77"/>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77"/>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78" name="Google Shape;78;p77"/>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79" name="Google Shape;79;p77"/>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80" name="Shape 80"/>
        <p:cNvGrpSpPr/>
        <p:nvPr/>
      </p:nvGrpSpPr>
      <p:grpSpPr>
        <a:xfrm>
          <a:off x="0" y="0"/>
          <a:ext cx="0" cy="0"/>
          <a:chOff x="0" y="0"/>
          <a:chExt cx="0" cy="0"/>
        </a:xfrm>
      </p:grpSpPr>
      <p:sp>
        <p:nvSpPr>
          <p:cNvPr id="81" name="Google Shape;81;p78"/>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 name="Google Shape;82;p78"/>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78"/>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 name="Google Shape;84;p78"/>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85" name="Google Shape;85;p7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86" name="Google Shape;86;p78"/>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78"/>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www.the-sse.org/resources/starting/writing-your-first-business-pla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www.socialenterprise.org.uk/" TargetMode="External"/><Relationship Id="rId4" Type="http://schemas.openxmlformats.org/officeDocument/2006/relationships/hyperlink" Target="https://www.nesta.org.uk/?gclid=Cj0KCQiAv6yCBhCLARIsABqJTjZEBayU6gr4T-8BGE7fxqrya_ia0jFy5LwkOd3VbaFc29Fe3eK-IIEaAk6vEALw_wcB" TargetMode="External"/><Relationship Id="rId9" Type="http://schemas.openxmlformats.org/officeDocument/2006/relationships/hyperlink" Target="https://www.youngsocialinnovators.ie/ysi-blog" TargetMode="External"/><Relationship Id="rId5" Type="http://schemas.openxmlformats.org/officeDocument/2006/relationships/hyperlink" Target="https://www.unltd.org.uk/" TargetMode="External"/><Relationship Id="rId6" Type="http://schemas.openxmlformats.org/officeDocument/2006/relationships/hyperlink" Target="https://www.unltd.org.uk/our-support/learning-area/" TargetMode="External"/><Relationship Id="rId7" Type="http://schemas.openxmlformats.org/officeDocument/2006/relationships/hyperlink" Target="https://www.youngsocialinnovators.ie/" TargetMode="External"/><Relationship Id="rId8" Type="http://schemas.openxmlformats.org/officeDocument/2006/relationships/hyperlink" Target="https://www.youngsocialinnovators.ie/programmes-initiatives/" TargetMode="External"/><Relationship Id="rId11" Type="http://schemas.openxmlformats.org/officeDocument/2006/relationships/hyperlink" Target="https://www.youngsocialinnovators.ie/awards/" TargetMode="External"/><Relationship Id="rId10" Type="http://schemas.openxmlformats.org/officeDocument/2006/relationships/hyperlink" Target="https://www.youngsocialinnovators.ie/learning-lab/" TargetMode="External"/><Relationship Id="rId12" Type="http://schemas.openxmlformats.org/officeDocument/2006/relationships/hyperlink" Target="https://www.the-sse.org/resources/starting/start-social-enterprise-10-step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digitalsocial.eu/project/1819/crowdfunding-social-innovation"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youtu.be/s-S0HZeXe-k"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youtu.be/vzMQjB2p-SU" TargetMode="External"/><Relationship Id="rId4" Type="http://schemas.openxmlformats.org/officeDocument/2006/relationships/hyperlink" Target="https://youtu.be/vzMQjB2p-SU" TargetMode="External"/><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mitticool.com/6-wonderful-benefits-of-drinking-water-from-clay-bottle/" TargetMode="Externa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youtu.be/ZI_YCKKLc4M" TargetMode="External"/><Relationship Id="rId4" Type="http://schemas.openxmlformats.org/officeDocument/2006/relationships/hyperlink" Target="https://youtu.be/ZI_YCKKLc4M" TargetMode="External"/><Relationship Id="rId5" Type="http://schemas.openxmlformats.org/officeDocument/2006/relationships/hyperlink" Target="https://youtu.be/ZI_YCKKLc4M" TargetMode="External"/><Relationship Id="rId6" Type="http://schemas.openxmlformats.org/officeDocument/2006/relationships/image" Target="../media/image24.png"/><Relationship Id="rId7" Type="http://schemas.openxmlformats.org/officeDocument/2006/relationships/hyperlink" Target="https://mitticool.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innovation.brac.net/fif2019/" TargetMode="External"/><Relationship Id="rId4" Type="http://schemas.openxmlformats.org/officeDocument/2006/relationships/hyperlink" Target="https://youtu.be/5CSXYWGZ2Mc" TargetMode="External"/><Relationship Id="rId5"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ericsson.com/49e8f7/assets/local/news/2016/05/ict-sdg.pdf" TargetMode="External"/><Relationship Id="rId4" Type="http://schemas.openxmlformats.org/officeDocument/2006/relationships/hyperlink" Target="https://docs.google.com/document/d/1GjQE4AALulPqiR_DQ4C9sRftMy7qAMU-/edit#bookmark=id.1fob9te" TargetMode="External"/><Relationship Id="rId5" Type="http://schemas.openxmlformats.org/officeDocument/2006/relationships/hyperlink" Target="https://www.undp.org/content/undp/en/home/sustainable-development-goals.html" TargetMode="External"/><Relationship Id="rId6"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weforum.org/agenda/2017/08/mobile-technology-humanitarian-crisis/" TargetMode="External"/><Relationship Id="rId4" Type="http://schemas.openxmlformats.org/officeDocument/2006/relationships/hyperlink" Target="https://reliefweb.int/report/niger/niger-launches-chatbot-whatsapp-answer-covid-19-queries" TargetMode="External"/><Relationship Id="rId5"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thriveforchange.org/programs"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hyperlink" Target="https://www.nesta.org.uk/project/impact-investments/" TargetMode="External"/><Relationship Id="rId4" Type="http://schemas.openxmlformats.org/officeDocument/2006/relationships/hyperlink" Target="https://nestainvestments.org.uk/" TargetMode="External"/><Relationship Id="rId5" Type="http://schemas.openxmlformats.org/officeDocument/2006/relationships/hyperlink" Target="https://nestainvestments.org.u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hyperlink" Target="https://www.reloadgreece.com/" TargetMode="Externa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9.jpg"/><Relationship Id="rId4" Type="http://schemas.openxmlformats.org/officeDocument/2006/relationships/hyperlink" Target="https://youtu.be/dd9Pth22DX8" TargetMode="External"/><Relationship Id="rId5"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hyperlink" Target="https://www.reloadgreece.com/" TargetMode="External"/><Relationship Id="rId4" Type="http://schemas.openxmlformats.org/officeDocument/2006/relationships/hyperlink" Target="http://www.socialinnovationacademy.eu/reload-greece-building-new-generation-young-entrepreneurs-create-ventures-positive-impact-home-countries/" TargetMode="External"/><Relationship Id="rId5"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hyperlink" Target="https://www.reloadgreece.com/" TargetMode="External"/><Relationship Id="rId4" Type="http://schemas.openxmlformats.org/officeDocument/2006/relationships/hyperlink" Target="http://www.socialinnovationacademy.eu/reload-greece-building-new-generation-young-entrepreneurs-create-ventures-positive-impact-home-countries/" TargetMode="External"/><Relationship Id="rId5"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hyperlink" Target="https://www.reloadgreece.com/" TargetMode="External"/><Relationship Id="rId4" Type="http://schemas.openxmlformats.org/officeDocument/2006/relationships/hyperlink" Target="http://www.socialinnovationacademy.eu/reload-greece-building-new-generation-young-entrepreneurs-create-ventures-positive-impact-home-countries/" TargetMode="External"/><Relationship Id="rId5"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hyperlink" Target="https://www.reloadgreece.com/" TargetMode="External"/><Relationship Id="rId4" Type="http://schemas.openxmlformats.org/officeDocument/2006/relationships/hyperlink" Target="http://www.socialinnovationacademy.eu/reload-greece-building-new-generation-young-entrepreneurs-create-ventures-positive-impact-home-countries/" TargetMode="External"/><Relationship Id="rId5"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www.peeryfoundation.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hyperlink" Target="http://clearlysocialangels.com/" TargetMode="External"/><Relationship Id="rId4" Type="http://schemas.openxmlformats.org/officeDocument/2006/relationships/hyperlink" Target="http://www.fairfinance.org.uk/" TargetMode="External"/><Relationship Id="rId5" Type="http://schemas.openxmlformats.org/officeDocument/2006/relationships/hyperlink" Target="https://playmob.com/" TargetMode="External"/><Relationship Id="rId6" Type="http://schemas.openxmlformats.org/officeDocument/2006/relationships/hyperlink" Target="http://www.globalangels.org/" TargetMode="External"/><Relationship Id="rId7" Type="http://schemas.openxmlformats.org/officeDocument/2006/relationships/hyperlink" Target="http://startups.co.uk/tech-start-up-which-helps-get-elderly-online-secures-600000-angel-investmen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hyperlink" Target="https://en.wikipedia.org/wiki/Philanthropy" TargetMode="External"/><Relationship Id="rId4" Type="http://schemas.openxmlformats.org/officeDocument/2006/relationships/hyperlink" Target="https://en.wikipedia.org/wiki/Philanthropy" TargetMode="External"/><Relationship Id="rId5" Type="http://schemas.openxmlformats.org/officeDocument/2006/relationships/hyperlink" Target="http://www.extremistechnology.com/" TargetMode="External"/><Relationship Id="rId6" Type="http://schemas.openxmlformats.org/officeDocument/2006/relationships/hyperlink" Target="https://nextbillion.net/what-motivates-an-impact-ange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hyperlink" Target="https://www.eban.org/" TargetMode="External"/><Relationship Id="rId4" Type="http://schemas.openxmlformats.org/officeDocument/2006/relationships/hyperlink" Target="https://www.enterprise-ireland.com/en/Invest-in-Emerging-Companies/Source-of-Private-Capital/Business-Angels-BES,-Angel-Networks-.html" TargetMode="External"/><Relationship Id="rId5" Type="http://schemas.openxmlformats.org/officeDocument/2006/relationships/hyperlink" Target="https://www.angelinvestmentnetwork.dk/" TargetMode="External"/><Relationship Id="rId6" Type="http://schemas.openxmlformats.org/officeDocument/2006/relationships/hyperlink" Target="https://www.angelinvestmentnetwork.co.uk/" TargetMode="External"/><Relationship Id="rId7" Type="http://schemas.openxmlformats.org/officeDocument/2006/relationships/hyperlink" Target="https://www.eif.org/what_we_do/equity/eaf/Finland.htm" TargetMode="External"/><Relationship Id="rId8" Type="http://schemas.openxmlformats.org/officeDocument/2006/relationships/hyperlink" Target="https://www.conexioconsulting.com/angel-investors-in-turke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hyperlink" Target="https://www.nesta.org.uk/report/crowdfunding-good-causes/" TargetMode="External"/><Relationship Id="rId4"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hyperlink" Target="https://en.wikipedia.org/wiki/Crowdfunding" TargetMode="External"/><Relationship Id="rId4" Type="http://schemas.openxmlformats.org/officeDocument/2006/relationships/hyperlink" Target="https://en.wikipedia.org/wiki/Crowdfunding" TargetMode="External"/><Relationship Id="rId5" Type="http://schemas.openxmlformats.org/officeDocument/2006/relationships/hyperlink" Target="https://en.wikipedia.org/wiki/Equity_crowdfunding" TargetMode="External"/><Relationship Id="rId6" Type="http://schemas.openxmlformats.org/officeDocument/2006/relationships/hyperlink" Target="https://www.nesta.org.uk/blog/9-crowdfunding-platforms-for-charities-community-groups-and-social-entrepreneurs/?gclid=Cj0KCQiAnKeCBhDPARIsAFDTLTKOt73UgXY1kccy-bb8C-SvFi2SkV7SCJmZG66QW8et1yMH9HrtefEaAmkVEALw_wcB" TargetMode="External"/><Relationship Id="rId7"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hyperlink" Target="https://www.nesta.org.uk/blog/crowdfunder-a-crowdfunding-platform-for-community-groups-businesses-charities-and-social-enterprises/" TargetMode="External"/><Relationship Id="rId4" Type="http://schemas.openxmlformats.org/officeDocument/2006/relationships/hyperlink" Target="https://www.nesta.org.uk/blog/crowdfunder-a-crowdfunding-platform-for-community-groups-businesses-charities-and-social-enterpris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hyperlink" Target="http://www.crowdfunder.co.uk/95-crowdfunding-tips/95-tips-for-crowdfunders-your-guide-to-running-a-successful-project" TargetMode="External"/><Relationship Id="rId4" Type="http://schemas.openxmlformats.org/officeDocument/2006/relationships/hyperlink" Target="http://t.sidekickopen06.com/e1t/c/5/f18dQhb0S7lC8dDMPbW2n0x6l2B9nMJW7t5XZs8pTkHbW3LyNcM3LQ4lFW3LPXXH56dy5jd6B3Sg02?t=http%3A%2F%2Fwww.crowdfunder.co.uk%2Fplus%2Fcrowdfund-for-arts%2Farts&amp;si=5706764136218624&amp;pi=89cd6c9e-d97b-4f58-fbb2-b2693a3762f7" TargetMode="External"/><Relationship Id="rId5" Type="http://schemas.openxmlformats.org/officeDocument/2006/relationships/hyperlink" Target="https://www.nesta.org.uk/blog/crowdfunder-a-crowdfunding-platform-for-community-groups-businesses-charities-and-social-enterprises/" TargetMode="External"/><Relationship Id="rId6" Type="http://schemas.openxmlformats.org/officeDocument/2006/relationships/hyperlink" Target="https://www.nesta.org.uk/blog/crowdfunder-a-crowdfunding-platform-for-community-groups-businesses-charities-and-social-enterprise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hyperlink" Target="http://www.thisismoney.co.uk/money/smallbusiness/article-2333399/Crowdfunding-does-work.html" TargetMode="External"/><Relationship Id="rId4" Type="http://schemas.openxmlformats.org/officeDocument/2006/relationships/hyperlink" Target="https://digitalsocial.eu/project/1819/crowdfunding-social-innov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50.xml.rels><?xml version="1.0" encoding="UTF-8" standalone="yes"?><Relationships xmlns="http://schemas.openxmlformats.org/package/2006/relationships"><Relationship Id="rId20"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hyperlink" Target="https://goodhere.org/?utm_term=social%20innovation&amp;utm_campaign=Good+Here+DSA&amp;utm_source=adwords&amp;utm_medium=ppc&amp;hsa_acc=8742646434&amp;hsa_cam=10279687820&amp;hsa_grp=107259463103&amp;hsa_ad=462825288442&amp;hsa_src=g&amp;hsa_tgt=kwd-89321845&amp;hsa_kw=social%20innovation&amp;hsa_mt=b&amp;hsa_net=adwords&amp;hsa_ver=3&amp;gclid=Cj0KCQiAnKeCBhDPARIsAFDTLTKvKLH6XRRWfaAH-ZSbPWmz2z4bt7Ulb8fl7KjACz-BmEe-qckc92saAgN8EALw_wcB" TargetMode="External"/><Relationship Id="rId4" Type="http://schemas.openxmlformats.org/officeDocument/2006/relationships/hyperlink" Target="https://goodhere.org/organizations" TargetMode="External"/><Relationship Id="rId9" Type="http://schemas.openxmlformats.org/officeDocument/2006/relationships/hyperlink" Target="https://goodhere.org/organizations" TargetMode="External"/><Relationship Id="rId5" Type="http://schemas.openxmlformats.org/officeDocument/2006/relationships/hyperlink" Target="https://goodhere.org/organizations" TargetMode="External"/><Relationship Id="rId6" Type="http://schemas.openxmlformats.org/officeDocument/2006/relationships/hyperlink" Target="https://goodhere.discourse.group/" TargetMode="External"/><Relationship Id="rId7" Type="http://schemas.openxmlformats.org/officeDocument/2006/relationships/hyperlink" Target="https://goodhere.org/capital" TargetMode="External"/><Relationship Id="rId8" Type="http://schemas.openxmlformats.org/officeDocument/2006/relationships/hyperlink" Target="https://goodhere.org/organizations" TargetMode="External"/><Relationship Id="rId11" Type="http://schemas.openxmlformats.org/officeDocument/2006/relationships/hyperlink" Target="https://goodhere.org/capital/grant" TargetMode="External"/><Relationship Id="rId10" Type="http://schemas.openxmlformats.org/officeDocument/2006/relationships/hyperlink" Target="https://goodhere.org/capital" TargetMode="External"/><Relationship Id="rId13" Type="http://schemas.openxmlformats.org/officeDocument/2006/relationships/hyperlink" Target="https://goodhere.org/capital/incubator" TargetMode="External"/><Relationship Id="rId12" Type="http://schemas.openxmlformats.org/officeDocument/2006/relationships/hyperlink" Target="https://goodhere.org/capital/crowdfunding" TargetMode="External"/><Relationship Id="rId15" Type="http://schemas.openxmlformats.org/officeDocument/2006/relationships/hyperlink" Target="https://goodhere.org/capital/accelerator" TargetMode="External"/><Relationship Id="rId14" Type="http://schemas.openxmlformats.org/officeDocument/2006/relationships/hyperlink" Target="https://goodhere.org/capital/venture-capital" TargetMode="External"/><Relationship Id="rId17" Type="http://schemas.openxmlformats.org/officeDocument/2006/relationships/hyperlink" Target="https://goodhere.org/capital/project-finance" TargetMode="External"/><Relationship Id="rId16" Type="http://schemas.openxmlformats.org/officeDocument/2006/relationships/hyperlink" Target="https://goodhere.org/capital/prize" TargetMode="External"/><Relationship Id="rId19" Type="http://schemas.openxmlformats.org/officeDocument/2006/relationships/image" Target="../media/image33.png"/><Relationship Id="rId18" Type="http://schemas.openxmlformats.org/officeDocument/2006/relationships/hyperlink" Target="https://goodhere.org/?utm_term=social%20innovation&amp;utm_campaign=Good+Here+DSA&amp;utm_source=adwords&amp;utm_medium=ppc&amp;hsa_acc=8742646434&amp;hsa_cam=10279687820&amp;hsa_grp=107259463103&amp;hsa_ad=462825288442&amp;hsa_src=g&amp;hsa_tgt=kwd-89321845&amp;hsa_kw=social%20innovation&amp;hsa_mt=b&amp;hsa_net=adwords&amp;hsa_ver=3&amp;gclid=Cj0KCQiAnKeCBhDPARIsAFDTLTKvKLH6XRRWfaAH-ZSbPWmz2z4bt7Ulb8fl7KjACz-BmEe-qckc92saAgN8EALw_wcB"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hyperlink" Target="http://www.socialinnovationacademy.eu/role-social-technology-social-innovation-healthcare-digital-start-focusing-cancer/" TargetMode="External"/><Relationship Id="rId4" Type="http://schemas.openxmlformats.org/officeDocument/2006/relationships/image" Target="../media/image38.jpg"/><Relationship Id="rId5" Type="http://schemas.openxmlformats.org/officeDocument/2006/relationships/hyperlink" Target="https://www.careacross.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hyperlink" Target="http://www.progressivecareers.org.uk/" TargetMode="External"/><Relationship Id="rId4" Type="http://schemas.openxmlformats.org/officeDocument/2006/relationships/hyperlink" Target="http://www.socialinnovationacademy.eu/progressive-careers-creating-opportunities-to-help-people-transition-into-the-social-impact-sector/" TargetMode="External"/><Relationship Id="rId5" Type="http://schemas.openxmlformats.org/officeDocument/2006/relationships/image" Target="../media/image36.jpg"/><Relationship Id="rId6" Type="http://schemas.openxmlformats.org/officeDocument/2006/relationships/hyperlink" Target="http://www.progressivecareers.org.uk/"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hyperlink" Target="https://www.enterprise-ireland.com/EI_Corporate/en/Start-a-Business-in-Ireland/Information-Store-for-Start-ups/Supporting-SMEs-Online-Tool.html" TargetMode="External"/><Relationship Id="rId4" Type="http://schemas.openxmlformats.org/officeDocument/2006/relationships/hyperlink" Target="http://www.localenterprise.i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37.png"/><Relationship Id="rId4" Type="http://schemas.openxmlformats.org/officeDocument/2006/relationships/hyperlink" Target="https://www.thriftify.ie/" TargetMode="External"/><Relationship Id="rId5" Type="http://schemas.openxmlformats.org/officeDocument/2006/relationships/hyperlink" Target="https://www.irishtimes.com/business/innovation/i-found-a-book-i-needed-for-1-and-it-was-60-on-amazon-1.3919880" TargetMode="External"/><Relationship Id="rId6"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34.png"/><Relationship Id="rId4" Type="http://schemas.openxmlformats.org/officeDocument/2006/relationships/image" Target="../media/image47.jpg"/><Relationship Id="rId5"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hyperlink" Target="https://www.thriftify.ie/blog/post/thriftify-raises-500k-investment" TargetMode="External"/><Relationship Id="rId4" Type="http://schemas.openxmlformats.org/officeDocument/2006/relationships/image" Target="../media/image50.png"/><Relationship Id="rId5"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hyperlink" Target="https://www.biznovator.com/about-us/" TargetMode="Externa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hyperlink" Target="https://ec.europa.eu/growth/content/commission-announces-winners-2020-european-social-innovation-competition_en" TargetMode="External"/><Relationship Id="rId4" Type="http://schemas.openxmlformats.org/officeDocument/2006/relationships/hyperlink" Target="https://ec.europa.eu/growth/content/commission-announces-winners-2020-european-social-innovation-competition_en" TargetMode="External"/><Relationship Id="rId5" Type="http://schemas.openxmlformats.org/officeDocument/2006/relationships/hyperlink" Target="https://www.nesta.org.uk/toolkit/challenge-prizes-a-practice-guid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youtu.be/9bPgNEDdX3E" TargetMode="Externa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0.xml"/><Relationship Id="rId3" Type="http://schemas.openxmlformats.org/officeDocument/2006/relationships/hyperlink" Target="https://youtu.be/LpAXCGYyy4A" TargetMode="External"/><Relationship Id="rId4" Type="http://schemas.openxmlformats.org/officeDocument/2006/relationships/image" Target="../media/image51.png"/><Relationship Id="rId9" Type="http://schemas.openxmlformats.org/officeDocument/2006/relationships/hyperlink" Target="https://resortecs.com/" TargetMode="External"/><Relationship Id="rId5" Type="http://schemas.openxmlformats.org/officeDocument/2006/relationships/hyperlink" Target="https://www.intheknow.com/post/the-future-of-fashion-is-700-shirts-that-dont-actually-exist/?guccounter=1&amp;guce_referrer=aHR0cHM6Ly93d3cuZ29vZ2xlLmNvbS8&amp;guce_referrer_sig=AQAAAIlrT5xdbw45lgkQb3dCKboqsI35RvmerB88qMVPvEp-l_wXKo_E1rMkbxv20rzd2Bm5jaNKQEwjWEMXZnVeX3P22SLU7sUkuW4FOzsoUh0Uogar2G1G51FPHyX4dYfyQA_eQ4FXFtx3C_LaQTwJVnWdvfIurMCJgPnGIUbYNUxQ" TargetMode="External"/><Relationship Id="rId6" Type="http://schemas.openxmlformats.org/officeDocument/2006/relationships/image" Target="../media/image48.png"/><Relationship Id="rId7" Type="http://schemas.openxmlformats.org/officeDocument/2006/relationships/hyperlink" Target="https://youtu.be/VwguaopIIiM" TargetMode="External"/><Relationship Id="rId8" Type="http://schemas.openxmlformats.org/officeDocument/2006/relationships/image" Target="../media/image52.png"/><Relationship Id="rId11" Type="http://schemas.openxmlformats.org/officeDocument/2006/relationships/hyperlink" Target="https://www.culturalintellectualproperty.com/" TargetMode="External"/><Relationship Id="rId10" Type="http://schemas.openxmlformats.org/officeDocument/2006/relationships/hyperlink" Target="https://tribute-brand.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hyperlink" Target="https://empower.eco/" TargetMode="External"/><Relationship Id="rId4" Type="http://schemas.openxmlformats.org/officeDocument/2006/relationships/hyperlink" Target="https://youtu.be/E2ooC80LMjA" TargetMode="External"/><Relationship Id="rId5" Type="http://schemas.openxmlformats.org/officeDocument/2006/relationships/image" Target="../media/image45.png"/><Relationship Id="rId6"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 Id="rId3" Type="http://schemas.openxmlformats.org/officeDocument/2006/relationships/hyperlink" Target="https://ec.europa.eu/research/eic/index.cfm?pg=prizes_blockchains" TargetMode="External"/><Relationship Id="rId4" Type="http://schemas.openxmlformats.org/officeDocument/2006/relationships/hyperlink" Target="https://ec.europa.eu/research/eic/index.cfm?pg=prizes_aid" TargetMode="External"/><Relationship Id="rId5" Type="http://schemas.openxmlformats.org/officeDocument/2006/relationships/hyperlink" Target="http://ec.europa.eu/research/horizonprize/index.cfm?prize=social-innovation" TargetMode="External"/><Relationship Id="rId6" Type="http://schemas.openxmlformats.org/officeDocument/2006/relationships/hyperlink" Target="https://www.nesta.org.uk/toolkit/challenge-prizes-a-practice-guid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 Id="rId3" Type="http://schemas.openxmlformats.org/officeDocument/2006/relationships/image" Target="../media/image5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hyperlink" Target="https://www.acumenacademy.org/blog/how-take-your-social-venture-pitch-next-level" TargetMode="Externa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5.xml"/><Relationship Id="rId3" Type="http://schemas.openxmlformats.org/officeDocument/2006/relationships/hyperlink" Target="https://www.youngsocialinnovators.ie/ysi-blog/teens-impress-dragons-at-ysi-den-2021/" TargetMode="External"/><Relationship Id="rId4" Type="http://schemas.openxmlformats.org/officeDocument/2006/relationships/image" Target="../media/image5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hyperlink" Target="https://www.youngsocialinnovators.ie/ysi-blog/teens-impress-dragons-at-ysi-den-2021/"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7.xml"/><Relationship Id="rId3" Type="http://schemas.openxmlformats.org/officeDocument/2006/relationships/hyperlink" Target="https://youtu.be/vT8kPwgkjyo" TargetMode="External"/><Relationship Id="rId4" Type="http://schemas.openxmlformats.org/officeDocument/2006/relationships/hyperlink" Target="https://youtu.be/XWRtG_PDRik" TargetMode="External"/><Relationship Id="rId5" Type="http://schemas.openxmlformats.org/officeDocument/2006/relationships/image" Target="../media/image54.png"/><Relationship Id="rId6" Type="http://schemas.openxmlformats.org/officeDocument/2006/relationships/hyperlink" Target="https://youtu.be/SB16xgtFmco" TargetMode="External"/><Relationship Id="rId7"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www.productplan.com/glossary/minimum-viable-product/" TargetMode="External"/><Relationship Id="rId4" Type="http://schemas.openxmlformats.org/officeDocument/2006/relationships/hyperlink" Target="https://www.tbd.community/en/a/lean-startup-social-entrepreneurs" TargetMode="External"/><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www.the-sse.org/resources/starting/finding-social-enterprise-mentor/" TargetMode="External"/><Relationship Id="rId4" Type="http://schemas.openxmlformats.org/officeDocument/2006/relationships/hyperlink" Target="https://www.the-sse.org/resources/starting/finding-social-enterprise-mentor/" TargetMode="External"/><Relationship Id="rId5" Type="http://schemas.openxmlformats.org/officeDocument/2006/relationships/hyperlink" Target="https://www.bbvaopenmind.com/en/economy/finance/the-value-proposition-in-the-social-enterpris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www.the-sse.org/resources/idea/communicating-your-idea/" TargetMode="External"/><Relationship Id="rId4" Type="http://schemas.openxmlformats.org/officeDocument/2006/relationships/hyperlink" Target="https://www.the-sse.org/resources/starting/what-funding-is-available-for-social-entrepreneurs/" TargetMode="External"/><Relationship Id="rId5" Type="http://schemas.openxmlformats.org/officeDocument/2006/relationships/hyperlink" Target="https://www.the-sse.org/resources/starting/finding-money-start-social-enterpri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
          <p:cNvSpPr txBox="1"/>
          <p:nvPr>
            <p:ph idx="1" type="body"/>
          </p:nvPr>
        </p:nvSpPr>
        <p:spPr>
          <a:xfrm>
            <a:off x="610249" y="4023697"/>
            <a:ext cx="4280491" cy="73114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2400"/>
              <a:buNone/>
            </a:pPr>
            <a:r>
              <a:rPr lang="en-IE" sz="2400">
                <a:solidFill>
                  <a:srgbClr val="FFFFFF"/>
                </a:solidFill>
              </a:rPr>
              <a:t>Kuinka rahoittaa ja saada tukea digitaalisen sosiaalisen innovaation idealle</a:t>
            </a:r>
            <a:endParaRPr sz="2400">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chemeClr val="lt1"/>
              </a:buClr>
              <a:buSzPts val="3200"/>
              <a:buNone/>
            </a:pPr>
            <a:r>
              <a:t/>
            </a:r>
            <a:endParaRPr b="1" sz="3200"/>
          </a:p>
        </p:txBody>
      </p:sp>
      <p:pic>
        <p:nvPicPr>
          <p:cNvPr descr="A picture containing person, man, photo, looking&#10;&#10;Description automatically generated" id="398" name="Google Shape;398;p1"/>
          <p:cNvPicPr preferRelativeResize="0"/>
          <p:nvPr>
            <p:ph idx="3" type="pic"/>
          </p:nvPr>
        </p:nvPicPr>
        <p:blipFill rotWithShape="1">
          <a:blip r:embed="rId3">
            <a:alphaModFix/>
          </a:blip>
          <a:srcRect b="0" l="0" r="0" t="0"/>
          <a:stretch/>
        </p:blipFill>
        <p:spPr>
          <a:xfrm>
            <a:off x="5080525" y="1994450"/>
            <a:ext cx="6918900" cy="3646500"/>
          </a:xfrm>
          <a:prstGeom prst="rect">
            <a:avLst/>
          </a:prstGeom>
          <a:noFill/>
          <a:ln>
            <a:noFill/>
          </a:ln>
        </p:spPr>
      </p:pic>
      <p:sp>
        <p:nvSpPr>
          <p:cNvPr id="399" name="Google Shape;399;p1"/>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0"/>
          <p:cNvSpPr txBox="1"/>
          <p:nvPr>
            <p:ph idx="1" type="body"/>
          </p:nvPr>
        </p:nvSpPr>
        <p:spPr>
          <a:xfrm>
            <a:off x="603258" y="1493822"/>
            <a:ext cx="10985483"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5.  Mittaa sosiaalinen vaikutus</a:t>
            </a:r>
            <a:endParaRPr/>
          </a:p>
          <a:p>
            <a:pPr indent="0" lvl="0" marL="0" rtl="0" algn="l">
              <a:lnSpc>
                <a:spcPct val="90000"/>
              </a:lnSpc>
              <a:spcBef>
                <a:spcPts val="1000"/>
              </a:spcBef>
              <a:spcAft>
                <a:spcPts val="0"/>
              </a:spcAft>
              <a:buClr>
                <a:srgbClr val="3F3F3F"/>
              </a:buClr>
              <a:buSzPts val="2400"/>
              <a:buNone/>
            </a:pPr>
            <a:r>
              <a:rPr lang="en-IE">
                <a:solidFill>
                  <a:srgbClr val="3F3F3F"/>
                </a:solidFill>
              </a:rPr>
              <a:t>Vaikutusten mittaaminen on ehdottoman tärkeää tunnistettaessa asiaankuuluvia sidosryhmiä, sijoittajia ja rahoittajia. Sosiaalisten vaikutusten mittaamisen avulla voit todistaa, mitä eroa voit tehdä ja kuinka monta positiivista vaikutusta saat aikaan. Vaikuttavuuden osoittaminen osoittaa sidosryhmille (myös rahoittajille), että tekemäsi asiat vaikuttavat merkittävästi (tai eivät).</a:t>
            </a:r>
            <a:endParaRPr/>
          </a:p>
          <a:p>
            <a:pPr indent="0" lvl="0" marL="0" rtl="0" algn="l">
              <a:lnSpc>
                <a:spcPct val="90000"/>
              </a:lnSpc>
              <a:spcBef>
                <a:spcPts val="1000"/>
              </a:spcBef>
              <a:spcAft>
                <a:spcPts val="0"/>
              </a:spcAft>
              <a:buClr>
                <a:srgbClr val="ED2A59"/>
              </a:buClr>
              <a:buSzPts val="3200"/>
              <a:buNone/>
            </a:pPr>
            <a:r>
              <a:rPr b="1" lang="en-IE" sz="3200">
                <a:solidFill>
                  <a:srgbClr val="ED2A59"/>
                </a:solidFill>
              </a:rPr>
              <a:t>6.  Kirjoita liikesuunnitelma</a:t>
            </a:r>
            <a:endParaRPr/>
          </a:p>
          <a:p>
            <a:pPr indent="0" lvl="0" marL="0" rtl="0" algn="l">
              <a:lnSpc>
                <a:spcPct val="90000"/>
              </a:lnSpc>
              <a:spcBef>
                <a:spcPts val="1000"/>
              </a:spcBef>
              <a:spcAft>
                <a:spcPts val="0"/>
              </a:spcAft>
              <a:buClr>
                <a:srgbClr val="3F3F3F"/>
              </a:buClr>
              <a:buSzPts val="2400"/>
              <a:buNone/>
            </a:pPr>
            <a:r>
              <a:rPr lang="en-IE">
                <a:solidFill>
                  <a:srgbClr val="3F3F3F"/>
                </a:solidFill>
              </a:rPr>
              <a:t>Liiketoimintasuunnitelma tarjoaa kaikki vastaukset, joita kuka tahansa voi kysyä yrityksestäsi. Ja siis se on</a:t>
            </a:r>
            <a:r>
              <a:rPr i="1" lang="en-IE">
                <a:solidFill>
                  <a:srgbClr val="3F3F3F"/>
                </a:solidFill>
              </a:rPr>
              <a:t> suunnitelma</a:t>
            </a:r>
            <a:r>
              <a:rPr lang="en-IE">
                <a:solidFill>
                  <a:srgbClr val="3F3F3F"/>
                </a:solidFill>
              </a:rPr>
              <a:t> - koti kaikelle ajattelulle, jonka olet tehnyt siitä, miten tämä asia toimisi. Kaikki, jotka ovat kiinnostuneita yrityksestäsi (erityisesti sijoittajat), pyytävät tutustumaan liiketoimintasuunnitelmaasi, joten on hyvä olla sellainen, vaikka sitä ei mielestäsi olisikaan täydellinen.</a:t>
            </a:r>
            <a:r>
              <a:rPr b="0" i="0" lang="en-IE">
                <a:solidFill>
                  <a:srgbClr val="3F3F3F"/>
                </a:solidFill>
              </a:rPr>
              <a:t> </a:t>
            </a:r>
            <a:r>
              <a:rPr lang="en-IE">
                <a:solidFill>
                  <a:srgbClr val="3F3F3F"/>
                </a:solidFill>
              </a:rPr>
              <a:t>Tässä on </a:t>
            </a:r>
            <a:r>
              <a:rPr b="0" i="0" lang="en-IE" u="sng">
                <a:solidFill>
                  <a:srgbClr val="3F3F3F"/>
                </a:solidFill>
                <a:hlinkClick r:id="rId3">
                  <a:extLst>
                    <a:ext uri="{A12FA001-AC4F-418D-AE19-62706E023703}">
                      <ahyp:hlinkClr val="tx"/>
                    </a:ext>
                  </a:extLst>
                </a:hlinkClick>
              </a:rPr>
              <a:t>some guidance</a:t>
            </a:r>
            <a:r>
              <a:rPr b="0" i="0" lang="en-IE">
                <a:solidFill>
                  <a:srgbClr val="3F3F3F"/>
                </a:solidFill>
              </a:rPr>
              <a:t> </a:t>
            </a:r>
            <a:r>
              <a:rPr lang="en-IE">
                <a:solidFill>
                  <a:srgbClr val="3F3F3F"/>
                </a:solidFill>
              </a:rPr>
              <a:t>pidä</a:t>
            </a:r>
            <a:r>
              <a:rPr b="0" i="0" lang="en-IE">
                <a:solidFill>
                  <a:srgbClr val="3F3F3F"/>
                </a:solidFill>
              </a:rPr>
              <a:t> </a:t>
            </a:r>
            <a:r>
              <a:rPr lang="en-IE">
                <a:solidFill>
                  <a:srgbClr val="3F3F3F"/>
                </a:solidFill>
              </a:rPr>
              <a:t>tämä käsillä</a:t>
            </a:r>
            <a:r>
              <a:rPr b="0" i="0" lang="en-IE">
                <a:solidFill>
                  <a:srgbClr val="3F3F3F"/>
                </a:solidFill>
              </a:rPr>
              <a:t>, </a:t>
            </a:r>
            <a:r>
              <a:rPr lang="en-IE">
                <a:solidFill>
                  <a:srgbClr val="3F3F3F"/>
                </a:solidFill>
              </a:rPr>
              <a:t>ja voit löytää hyviä esimerkkejä nopealla Google-haulla.</a:t>
            </a:r>
            <a:endParaRPr>
              <a:solidFill>
                <a:srgbClr val="3F3F3F"/>
              </a:solidFill>
            </a:endParaRPr>
          </a:p>
        </p:txBody>
      </p:sp>
      <p:sp>
        <p:nvSpPr>
          <p:cNvPr id="464" name="Google Shape;464;p10"/>
          <p:cNvSpPr txBox="1"/>
          <p:nvPr>
            <p:ph idx="2" type="body"/>
          </p:nvPr>
        </p:nvSpPr>
        <p:spPr>
          <a:xfrm>
            <a:off x="603249" y="308025"/>
            <a:ext cx="10254000" cy="1185900"/>
          </a:xfrm>
          <a:prstGeom prst="rect">
            <a:avLst/>
          </a:prstGeom>
          <a:noFill/>
          <a:ln>
            <a:noFill/>
          </a:ln>
        </p:spPr>
        <p:txBody>
          <a:bodyPr anchorCtr="0" anchor="t" bIns="45700" lIns="91425" spcFirstLastPara="1" rIns="91425" wrap="square" tIns="45700">
            <a:normAutofit fontScale="25000"/>
          </a:bodyPr>
          <a:lstStyle/>
          <a:p>
            <a:pPr indent="0" lvl="0" marL="0" rtl="0" algn="l">
              <a:spcBef>
                <a:spcPts val="0"/>
              </a:spcBef>
              <a:spcAft>
                <a:spcPts val="0"/>
              </a:spcAft>
              <a:buClr>
                <a:srgbClr val="ED2A59"/>
              </a:buClr>
              <a:buSzPts val="900"/>
              <a:buNone/>
            </a:pPr>
            <a:r>
              <a:rPr b="1" lang="en-IE" sz="14610">
                <a:solidFill>
                  <a:srgbClr val="ED2A59"/>
                </a:solidFill>
              </a:rPr>
              <a:t>Vihjeitä aloittaa  Lean Sosiaalinen innovaatio idea</a:t>
            </a:r>
            <a:endParaRPr b="1" i="1" sz="13810">
              <a:solidFill>
                <a:srgbClr val="ED2A59"/>
              </a:solidFill>
            </a:endParaRPr>
          </a:p>
          <a:p>
            <a:pPr indent="0" lvl="0" marL="0" rtl="0" algn="l">
              <a:spcBef>
                <a:spcPts val="0"/>
              </a:spcBef>
              <a:spcAft>
                <a:spcPts val="0"/>
              </a:spcAft>
              <a:buClr>
                <a:srgbClr val="ED2A59"/>
              </a:buClr>
              <a:buSzPct val="100000"/>
              <a:buNone/>
            </a:pPr>
            <a:r>
              <a:t/>
            </a:r>
            <a:endParaRPr b="1">
              <a:solidFill>
                <a:srgbClr val="ED2A59"/>
              </a:solidFill>
            </a:endParaRPr>
          </a:p>
          <a:p>
            <a:pPr indent="0" lvl="0" marL="0" rtl="0" algn="l">
              <a:lnSpc>
                <a:spcPct val="90000"/>
              </a:lnSpc>
              <a:spcBef>
                <a:spcPts val="0"/>
              </a:spcBef>
              <a:spcAft>
                <a:spcPts val="0"/>
              </a:spcAft>
              <a:buClr>
                <a:srgbClr val="ED2A59"/>
              </a:buClr>
              <a:buSzPct val="100000"/>
              <a:buNone/>
            </a:pPr>
            <a:r>
              <a:t/>
            </a:r>
            <a:endParaRPr b="1">
              <a:solidFill>
                <a:srgbClr val="ED2A59"/>
              </a:solidFill>
            </a:endParaRPr>
          </a:p>
          <a:p>
            <a:pPr indent="0" lvl="0" marL="0" rtl="0" algn="l">
              <a:lnSpc>
                <a:spcPct val="90000"/>
              </a:lnSpc>
              <a:spcBef>
                <a:spcPts val="1000"/>
              </a:spcBef>
              <a:spcAft>
                <a:spcPts val="0"/>
              </a:spcAft>
              <a:buClr>
                <a:schemeClr val="dk1"/>
              </a:buClr>
              <a:buSzPct val="100000"/>
              <a:buNone/>
            </a:pPr>
            <a:r>
              <a:t/>
            </a:r>
            <a:endParaRPr b="1" sz="3200">
              <a:solidFill>
                <a:srgbClr val="ED2A59"/>
              </a:solidFill>
            </a:endParaRPr>
          </a:p>
        </p:txBody>
      </p:sp>
      <p:sp>
        <p:nvSpPr>
          <p:cNvPr id="465" name="Google Shape;465;p10"/>
          <p:cNvSpPr txBox="1"/>
          <p:nvPr/>
        </p:nvSpPr>
        <p:spPr>
          <a:xfrm>
            <a:off x="3147594" y="145292"/>
            <a:ext cx="5896812" cy="104976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11"/>
          <p:cNvSpPr txBox="1"/>
          <p:nvPr>
            <p:ph idx="1" type="body"/>
          </p:nvPr>
        </p:nvSpPr>
        <p:spPr>
          <a:xfrm>
            <a:off x="603257" y="937369"/>
            <a:ext cx="11274887" cy="518537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IE">
                <a:solidFill>
                  <a:srgbClr val="3F3F3F"/>
                </a:solidFill>
              </a:rPr>
              <a:t>Cheerleader on henkilö tai verkosto, joka tukee sinua koko aloituksen ajan. He seisovat rinnallasi ja tukevat sinua kannustaen, vaikuttamalla, uskomalla sinuun ja ohjaamalla sinua mahdollisuuksien mukaan. He haluavat nähdä sinun onnistuvan ja menestyvän.</a:t>
            </a:r>
            <a:endParaRPr>
              <a:solidFill>
                <a:srgbClr val="3F3F3F"/>
              </a:solidFill>
            </a:endParaRPr>
          </a:p>
          <a:p>
            <a:pPr indent="0" lvl="0" marL="0" rtl="0" algn="l">
              <a:lnSpc>
                <a:spcPct val="90000"/>
              </a:lnSpc>
              <a:spcBef>
                <a:spcPts val="1000"/>
              </a:spcBef>
              <a:spcAft>
                <a:spcPts val="0"/>
              </a:spcAft>
              <a:buNone/>
            </a:pPr>
            <a:r>
              <a:rPr lang="en-IE">
                <a:solidFill>
                  <a:srgbClr val="3F3F3F"/>
                </a:solidFill>
              </a:rPr>
              <a:t>Hyvä tietää, että olet tehnyt tähän mennessä erittäin paljon kotitehtäviä moduuleissa 1-4. Kuten olet oppinut, siellä on niin paljon resursseja ja tukia, joten tukea on saatavilla . Jos olet epävarma, siirry verkostoon ja sinua tuetaan neuvoiila. Haluatko tietää lisää, tutustu paikallisiin cheerleadereihisi tutustumalla Digital Social Innovation Europe -sivustoon.</a:t>
            </a:r>
            <a:endParaRPr>
              <a:solidFill>
                <a:srgbClr val="3F3F3F"/>
              </a:solidFill>
            </a:endParaRPr>
          </a:p>
          <a:p>
            <a:pPr indent="-342900" lvl="0" marL="342900" rtl="0" algn="l">
              <a:lnSpc>
                <a:spcPct val="90000"/>
              </a:lnSpc>
              <a:spcBef>
                <a:spcPts val="1000"/>
              </a:spcBef>
              <a:spcAft>
                <a:spcPts val="0"/>
              </a:spcAft>
              <a:buClr>
                <a:srgbClr val="ED2A59"/>
              </a:buClr>
              <a:buSzPts val="2400"/>
              <a:buFont typeface="Arial"/>
              <a:buChar char="•"/>
            </a:pPr>
            <a:r>
              <a:rPr b="1" lang="en-IE">
                <a:solidFill>
                  <a:srgbClr val="ED2A59"/>
                </a:solidFill>
              </a:rPr>
              <a:t>Esimerkki</a:t>
            </a:r>
            <a:r>
              <a:rPr lang="en-IE">
                <a:solidFill>
                  <a:srgbClr val="3F3F3F"/>
                </a:solidFill>
              </a:rPr>
              <a:t> </a:t>
            </a:r>
            <a:r>
              <a:rPr b="1" lang="en-IE">
                <a:solidFill>
                  <a:srgbClr val="ED2A59"/>
                </a:solidFill>
              </a:rPr>
              <a:t>UK </a:t>
            </a:r>
            <a:r>
              <a:rPr b="1" i="0" lang="en-IE">
                <a:solidFill>
                  <a:srgbClr val="ED2A59"/>
                </a:solidFill>
              </a:rPr>
              <a:t>se</a:t>
            </a:r>
            <a:r>
              <a:rPr b="1" lang="en-IE">
                <a:solidFill>
                  <a:srgbClr val="ED2A59"/>
                </a:solidFill>
              </a:rPr>
              <a:t>ktorista</a:t>
            </a:r>
            <a:r>
              <a:rPr b="1" i="0" lang="en-IE">
                <a:solidFill>
                  <a:srgbClr val="ED2A59"/>
                </a:solidFill>
              </a:rPr>
              <a:t> </a:t>
            </a:r>
            <a:r>
              <a:rPr b="0" i="0" lang="en-IE" u="sng">
                <a:solidFill>
                  <a:srgbClr val="3F3F3F"/>
                </a:solidFill>
                <a:hlinkClick r:id="rId3">
                  <a:extLst>
                    <a:ext uri="{A12FA001-AC4F-418D-AE19-62706E023703}">
                      <ahyp:hlinkClr val="tx"/>
                    </a:ext>
                  </a:extLst>
                </a:hlinkClick>
              </a:rPr>
              <a:t>Social Enterprise UK</a:t>
            </a:r>
            <a:r>
              <a:rPr b="0" i="0" lang="en-IE">
                <a:solidFill>
                  <a:srgbClr val="3F3F3F"/>
                </a:solidFill>
              </a:rPr>
              <a:t>’s or </a:t>
            </a:r>
            <a:r>
              <a:rPr b="0" i="0" lang="en-IE" u="sng">
                <a:solidFill>
                  <a:srgbClr val="3F3F3F"/>
                </a:solidFill>
                <a:hlinkClick r:id="rId4">
                  <a:extLst>
                    <a:ext uri="{A12FA001-AC4F-418D-AE19-62706E023703}">
                      <ahyp:hlinkClr val="tx"/>
                    </a:ext>
                  </a:extLst>
                </a:hlinkClick>
              </a:rPr>
              <a:t>Nesta’s</a:t>
            </a:r>
            <a:r>
              <a:rPr b="0" i="0" lang="en-IE">
                <a:solidFill>
                  <a:srgbClr val="3F3F3F"/>
                </a:solidFill>
              </a:rPr>
              <a:t> website. </a:t>
            </a:r>
            <a:r>
              <a:rPr b="0" i="0" lang="en-IE" u="sng">
                <a:solidFill>
                  <a:srgbClr val="3F3F3F"/>
                </a:solidFill>
                <a:hlinkClick r:id="rId5">
                  <a:extLst>
                    <a:ext uri="{A12FA001-AC4F-418D-AE19-62706E023703}">
                      <ahyp:hlinkClr val="tx"/>
                    </a:ext>
                  </a:extLst>
                </a:hlinkClick>
              </a:rPr>
              <a:t>UnLtd</a:t>
            </a:r>
            <a:r>
              <a:rPr b="0" i="0" lang="en-IE">
                <a:solidFill>
                  <a:srgbClr val="3F3F3F"/>
                </a:solidFill>
              </a:rPr>
              <a:t>, </a:t>
            </a:r>
            <a:r>
              <a:rPr lang="en-IE">
                <a:solidFill>
                  <a:srgbClr val="3F3F3F"/>
                </a:solidFill>
              </a:rPr>
              <a:t>perusta sosiaalisille yrittäjille</a:t>
            </a:r>
            <a:r>
              <a:rPr b="0" i="0" lang="en-IE">
                <a:solidFill>
                  <a:srgbClr val="3F3F3F"/>
                </a:solidFill>
              </a:rPr>
              <a:t>, </a:t>
            </a:r>
            <a:r>
              <a:rPr lang="en-IE">
                <a:solidFill>
                  <a:srgbClr val="3F3F3F"/>
                </a:solidFill>
              </a:rPr>
              <a:t>on myös </a:t>
            </a:r>
            <a:r>
              <a:rPr b="0" i="0" lang="en-IE" u="sng">
                <a:solidFill>
                  <a:srgbClr val="3F3F3F"/>
                </a:solidFill>
                <a:hlinkClick r:id="rId6">
                  <a:extLst>
                    <a:ext uri="{A12FA001-AC4F-418D-AE19-62706E023703}">
                      <ahyp:hlinkClr val="tx"/>
                    </a:ext>
                  </a:extLst>
                </a:hlinkClick>
              </a:rPr>
              <a:t>learning area</a:t>
            </a:r>
            <a:r>
              <a:rPr b="0" i="0" lang="en-IE">
                <a:solidFill>
                  <a:srgbClr val="3F3F3F"/>
                </a:solidFill>
              </a:rPr>
              <a:t> </a:t>
            </a:r>
            <a:r>
              <a:rPr lang="en-IE">
                <a:solidFill>
                  <a:srgbClr val="3F3F3F"/>
                </a:solidFill>
              </a:rPr>
              <a:t>joka sisältää paljon neuvoja, joiden avulla pääset vauhtiin.</a:t>
            </a:r>
            <a:endParaRPr/>
          </a:p>
          <a:p>
            <a:pPr indent="-342900" lvl="0" marL="342900" rtl="0" algn="l">
              <a:lnSpc>
                <a:spcPct val="90000"/>
              </a:lnSpc>
              <a:spcBef>
                <a:spcPts val="1000"/>
              </a:spcBef>
              <a:spcAft>
                <a:spcPts val="0"/>
              </a:spcAft>
              <a:buClr>
                <a:srgbClr val="ED2A59"/>
              </a:buClr>
              <a:buSzPts val="2400"/>
              <a:buFont typeface="Arial"/>
              <a:buChar char="•"/>
            </a:pPr>
            <a:r>
              <a:rPr b="1" lang="en-IE">
                <a:solidFill>
                  <a:srgbClr val="ED2A59"/>
                </a:solidFill>
              </a:rPr>
              <a:t>Esimerkki</a:t>
            </a:r>
            <a:r>
              <a:rPr lang="en-IE">
                <a:solidFill>
                  <a:srgbClr val="3F3F3F"/>
                </a:solidFill>
              </a:rPr>
              <a:t> </a:t>
            </a:r>
            <a:r>
              <a:rPr b="1" lang="en-IE">
                <a:solidFill>
                  <a:srgbClr val="ED2A59"/>
                </a:solidFill>
              </a:rPr>
              <a:t>Irlannista </a:t>
            </a:r>
            <a:r>
              <a:rPr lang="en-IE" u="sng">
                <a:solidFill>
                  <a:srgbClr val="3F3F3F"/>
                </a:solidFill>
                <a:hlinkClick r:id="rId7">
                  <a:extLst>
                    <a:ext uri="{A12FA001-AC4F-418D-AE19-62706E023703}">
                      <ahyp:hlinkClr val="tx"/>
                    </a:ext>
                  </a:extLst>
                </a:hlinkClick>
              </a:rPr>
              <a:t>Young Social Innovators</a:t>
            </a:r>
            <a:r>
              <a:rPr lang="en-IE">
                <a:solidFill>
                  <a:srgbClr val="3F3F3F"/>
                </a:solidFill>
              </a:rPr>
              <a:t> jossa on </a:t>
            </a:r>
            <a:r>
              <a:rPr lang="en-IE" u="sng">
                <a:solidFill>
                  <a:srgbClr val="3F3F3F"/>
                </a:solidFill>
                <a:hlinkClick r:id="rId8">
                  <a:extLst>
                    <a:ext uri="{A12FA001-AC4F-418D-AE19-62706E023703}">
                      <ahyp:hlinkClr val="tx"/>
                    </a:ext>
                  </a:extLst>
                </a:hlinkClick>
              </a:rPr>
              <a:t>Programs</a:t>
            </a:r>
            <a:r>
              <a:rPr lang="en-IE">
                <a:solidFill>
                  <a:srgbClr val="3F3F3F"/>
                </a:solidFill>
              </a:rPr>
              <a:t>, </a:t>
            </a:r>
            <a:r>
              <a:rPr lang="en-IE" u="sng">
                <a:solidFill>
                  <a:srgbClr val="3F3F3F"/>
                </a:solidFill>
                <a:hlinkClick r:id="rId9">
                  <a:extLst>
                    <a:ext uri="{A12FA001-AC4F-418D-AE19-62706E023703}">
                      <ahyp:hlinkClr val="tx"/>
                    </a:ext>
                  </a:extLst>
                </a:hlinkClick>
              </a:rPr>
              <a:t>Young Success Stories</a:t>
            </a:r>
            <a:r>
              <a:rPr lang="en-IE">
                <a:solidFill>
                  <a:srgbClr val="3F3F3F"/>
                </a:solidFill>
              </a:rPr>
              <a:t>, sekä </a:t>
            </a:r>
            <a:r>
              <a:rPr lang="en-IE" u="sng">
                <a:solidFill>
                  <a:srgbClr val="3F3F3F"/>
                </a:solidFill>
                <a:hlinkClick r:id="rId10">
                  <a:extLst>
                    <a:ext uri="{A12FA001-AC4F-418D-AE19-62706E023703}">
                      <ahyp:hlinkClr val="tx"/>
                    </a:ext>
                  </a:extLst>
                </a:hlinkClick>
              </a:rPr>
              <a:t>Learning Lab</a:t>
            </a:r>
            <a:r>
              <a:rPr lang="en-IE">
                <a:solidFill>
                  <a:srgbClr val="3F3F3F"/>
                </a:solidFill>
              </a:rPr>
              <a:t>, </a:t>
            </a:r>
            <a:r>
              <a:rPr lang="en-IE" u="sng">
                <a:solidFill>
                  <a:srgbClr val="3F3F3F"/>
                </a:solidFill>
                <a:hlinkClick r:id="rId11">
                  <a:extLst>
                    <a:ext uri="{A12FA001-AC4F-418D-AE19-62706E023703}">
                      <ahyp:hlinkClr val="tx"/>
                    </a:ext>
                  </a:extLst>
                </a:hlinkClick>
              </a:rPr>
              <a:t>Awards Programs </a:t>
            </a:r>
            <a:r>
              <a:rPr lang="en-IE"/>
              <a:t>ja paljon muuta.</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Lean lähestymistapa: </a:t>
            </a:r>
            <a:r>
              <a:rPr b="1" lang="en-IE">
                <a:solidFill>
                  <a:srgbClr val="3F3F3F"/>
                </a:solidFill>
              </a:rPr>
              <a:t>saada oikea sydänmellisiä oikeita neuvoja ja tukea</a:t>
            </a:r>
            <a:r>
              <a:rPr b="1" lang="en-IE">
                <a:solidFill>
                  <a:srgbClr val="3F3F3F"/>
                </a:solidFill>
              </a:rPr>
              <a:t> </a:t>
            </a:r>
            <a:r>
              <a:rPr lang="en-IE">
                <a:solidFill>
                  <a:srgbClr val="3F3F3F"/>
                </a:solidFill>
              </a:rPr>
              <a:t>sosiaalisen innovaation yrityksellesi tuhlaamatta aikaa, rahaa ja vaivaa</a:t>
            </a:r>
            <a:endParaRPr/>
          </a:p>
          <a:p>
            <a:pPr indent="0" lvl="0" marL="0" rtl="0" algn="l">
              <a:lnSpc>
                <a:spcPct val="90000"/>
              </a:lnSpc>
              <a:spcBef>
                <a:spcPts val="1000"/>
              </a:spcBef>
              <a:spcAft>
                <a:spcPts val="0"/>
              </a:spcAft>
              <a:buClr>
                <a:srgbClr val="ED2A59"/>
              </a:buClr>
              <a:buSzPts val="1800"/>
              <a:buNone/>
            </a:pPr>
            <a:r>
              <a:rPr b="1" i="1" lang="en-IE" sz="1800" u="sng">
                <a:solidFill>
                  <a:srgbClr val="ED2A59"/>
                </a:solidFill>
                <a:hlinkClick r:id="rId12">
                  <a:extLst>
                    <a:ext uri="{A12FA001-AC4F-418D-AE19-62706E023703}">
                      <ahyp:hlinkClr val="tx"/>
                    </a:ext>
                  </a:extLst>
                </a:hlinkClick>
              </a:rPr>
              <a:t>Further Reading on the Full 10 Steps</a:t>
            </a:r>
            <a:endParaRPr b="1" i="1" sz="1800">
              <a:solidFill>
                <a:srgbClr val="ED2A59"/>
              </a:solidFill>
            </a:endParaRPr>
          </a:p>
        </p:txBody>
      </p:sp>
      <p:sp>
        <p:nvSpPr>
          <p:cNvPr id="471" name="Google Shape;471;p11"/>
          <p:cNvSpPr txBox="1"/>
          <p:nvPr>
            <p:ph idx="2" type="body"/>
          </p:nvPr>
        </p:nvSpPr>
        <p:spPr>
          <a:xfrm>
            <a:off x="603250" y="115480"/>
            <a:ext cx="10152300" cy="75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2A59"/>
              </a:buClr>
              <a:buSzPts val="4000"/>
              <a:buNone/>
            </a:pPr>
            <a:r>
              <a:rPr b="1" lang="en-IE" sz="4000">
                <a:solidFill>
                  <a:srgbClr val="ED2A59"/>
                </a:solidFill>
              </a:rPr>
              <a:t>2.Etsi Cheerleaderisi!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2"/>
          <p:cNvSpPr txBox="1"/>
          <p:nvPr>
            <p:ph idx="1" type="body"/>
          </p:nvPr>
        </p:nvSpPr>
        <p:spPr>
          <a:xfrm>
            <a:off x="7302294" y="758793"/>
            <a:ext cx="5117707"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b="1" lang="en-IE" sz="2800" u="sng">
                <a:solidFill>
                  <a:srgbClr val="3F3F3F"/>
                </a:solidFill>
                <a:hlinkClick r:id="rId3">
                  <a:extLst>
                    <a:ext uri="{A12FA001-AC4F-418D-AE19-62706E023703}">
                      <ahyp:hlinkClr val="tx"/>
                    </a:ext>
                  </a:extLst>
                </a:hlinkClick>
              </a:rPr>
              <a:t>Digital Social Innovation Networking &amp; Support Across Europe</a:t>
            </a:r>
            <a:endParaRPr b="1" sz="2800" u="sng">
              <a:solidFill>
                <a:srgbClr val="3F3F3F"/>
              </a:solidFill>
            </a:endParaRPr>
          </a:p>
        </p:txBody>
      </p:sp>
      <p:sp>
        <p:nvSpPr>
          <p:cNvPr id="477" name="Google Shape;477;p12"/>
          <p:cNvSpPr txBox="1"/>
          <p:nvPr>
            <p:ph idx="2" type="body"/>
          </p:nvPr>
        </p:nvSpPr>
        <p:spPr>
          <a:xfrm>
            <a:off x="7302294" y="2132798"/>
            <a:ext cx="4805700" cy="25923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9FD8"/>
              </a:buClr>
              <a:buSzPts val="2400"/>
              <a:buFont typeface="Calibri"/>
              <a:buAutoNum type="arabicPeriod"/>
            </a:pPr>
            <a:r>
              <a:rPr b="1" lang="en-IE">
                <a:solidFill>
                  <a:srgbClr val="009FD8"/>
                </a:solidFill>
              </a:rPr>
              <a:t>Liity yhteisöön </a:t>
            </a:r>
            <a:r>
              <a:rPr b="1" lang="en-IE">
                <a:solidFill>
                  <a:srgbClr val="3F3F3F"/>
                </a:solidFill>
              </a:rPr>
              <a:t>2 307 organisaatiota ja 1508 projekttia, jotka käyttävät digitaalista tekniikkaa sosiaalisten haasteiden ratkaisemiseksi</a:t>
            </a:r>
            <a:endParaRPr/>
          </a:p>
          <a:p>
            <a:pPr indent="-457200" lvl="0" marL="457200" rtl="0" algn="l">
              <a:lnSpc>
                <a:spcPct val="90000"/>
              </a:lnSpc>
              <a:spcBef>
                <a:spcPts val="0"/>
              </a:spcBef>
              <a:spcAft>
                <a:spcPts val="0"/>
              </a:spcAft>
              <a:buClr>
                <a:srgbClr val="009FD8"/>
              </a:buClr>
              <a:buSzPts val="2400"/>
              <a:buFont typeface="Calibri"/>
              <a:buAutoNum type="arabicPeriod"/>
            </a:pPr>
            <a:r>
              <a:rPr b="1" lang="en-IE">
                <a:solidFill>
                  <a:srgbClr val="40A67A"/>
                </a:solidFill>
              </a:rPr>
              <a:t>Lue ja harjoita</a:t>
            </a:r>
            <a:r>
              <a:rPr b="1" lang="en-IE">
                <a:solidFill>
                  <a:srgbClr val="40A67A"/>
                </a:solidFill>
              </a:rPr>
              <a:t> </a:t>
            </a:r>
            <a:r>
              <a:rPr lang="en-IE">
                <a:solidFill>
                  <a:srgbClr val="3F3F3F"/>
                </a:solidFill>
              </a:rPr>
              <a:t>rahoituksesta, tapahtumista, uutisista ja blogeista, Fab Labsista, verkostoista, yhteistyötiloista ... omassa maassasi!</a:t>
            </a:r>
            <a:endParaRPr/>
          </a:p>
          <a:p>
            <a:pPr indent="-457200" lvl="0" marL="457200" rtl="0" algn="l">
              <a:lnSpc>
                <a:spcPct val="90000"/>
              </a:lnSpc>
              <a:spcBef>
                <a:spcPts val="0"/>
              </a:spcBef>
              <a:spcAft>
                <a:spcPts val="0"/>
              </a:spcAft>
              <a:buClr>
                <a:srgbClr val="009FD8"/>
              </a:buClr>
              <a:buSzPts val="2400"/>
              <a:buFont typeface="Calibri"/>
              <a:buAutoNum type="arabicPeriod"/>
            </a:pPr>
            <a:r>
              <a:rPr b="1" lang="en-IE">
                <a:solidFill>
                  <a:srgbClr val="A6377D"/>
                </a:solidFill>
              </a:rPr>
              <a:t>Klikka maatasi </a:t>
            </a:r>
            <a:r>
              <a:rPr lang="en-IE">
                <a:solidFill>
                  <a:srgbClr val="3F3F3F"/>
                </a:solidFill>
              </a:rPr>
              <a:t>kartalla ja tutki mitä maassasi on saatavilla…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478" name="Google Shape;478;p12"/>
          <p:cNvSpPr txBox="1"/>
          <p:nvPr/>
        </p:nvSpPr>
        <p:spPr>
          <a:xfrm>
            <a:off x="106837" y="7678"/>
            <a:ext cx="6359277"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200"/>
              <a:buFont typeface="Arial"/>
              <a:buNone/>
            </a:pPr>
            <a:r>
              <a:rPr b="1" i="0" lang="en-IE" sz="3200">
                <a:solidFill>
                  <a:srgbClr val="ED2A59"/>
                </a:solidFill>
                <a:latin typeface="Calibri"/>
                <a:ea typeface="Calibri"/>
                <a:cs typeface="Calibri"/>
                <a:sym typeface="Calibri"/>
              </a:rPr>
              <a:t>Find Your Cheerleader!</a:t>
            </a:r>
            <a:endParaRPr/>
          </a:p>
          <a:p>
            <a:pPr indent="0" lvl="0" marL="0" marR="0" rtl="0" algn="ctr">
              <a:lnSpc>
                <a:spcPct val="90000"/>
              </a:lnSpc>
              <a:spcBef>
                <a:spcPts val="1000"/>
              </a:spcBef>
              <a:spcAft>
                <a:spcPts val="0"/>
              </a:spcAft>
              <a:buClr>
                <a:srgbClr val="ED2A59"/>
              </a:buClr>
              <a:buSzPts val="2800"/>
              <a:buFont typeface="Arial"/>
              <a:buNone/>
            </a:pPr>
            <a:r>
              <a:rPr i="1" lang="en-IE" sz="2800">
                <a:solidFill>
                  <a:srgbClr val="ED2A59"/>
                </a:solidFill>
                <a:latin typeface="Calibri"/>
                <a:ea typeface="Calibri"/>
                <a:cs typeface="Calibri"/>
                <a:sym typeface="Calibri"/>
              </a:rPr>
              <a:t>Explore Europe’s Growing Network Of Digital Social Innovation</a:t>
            </a:r>
            <a:endParaRPr/>
          </a:p>
        </p:txBody>
      </p:sp>
      <p:pic>
        <p:nvPicPr>
          <p:cNvPr id="479" name="Google Shape;479;p12"/>
          <p:cNvPicPr preferRelativeResize="0"/>
          <p:nvPr/>
        </p:nvPicPr>
        <p:blipFill rotWithShape="1">
          <a:blip r:embed="rId4">
            <a:alphaModFix/>
          </a:blip>
          <a:srcRect b="0" l="0" r="0" t="0"/>
          <a:stretch/>
        </p:blipFill>
        <p:spPr>
          <a:xfrm>
            <a:off x="1474736" y="2471596"/>
            <a:ext cx="5117707" cy="26284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13"/>
          <p:cNvSpPr txBox="1"/>
          <p:nvPr>
            <p:ph idx="1" type="body"/>
          </p:nvPr>
        </p:nvSpPr>
        <p:spPr>
          <a:xfrm>
            <a:off x="6029610" y="0"/>
            <a:ext cx="6162390"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3. </a:t>
            </a:r>
            <a:r>
              <a:rPr b="1" lang="en-IE"/>
              <a:t>Säästävä innovaatio kohtaa sosiaalisen innovaation</a:t>
            </a:r>
            <a:endParaRPr/>
          </a:p>
          <a:p>
            <a:pPr indent="0" lvl="0" marL="0" rtl="0" algn="ctr">
              <a:lnSpc>
                <a:spcPct val="90000"/>
              </a:lnSpc>
              <a:spcBef>
                <a:spcPts val="0"/>
              </a:spcBef>
              <a:spcAft>
                <a:spcPts val="0"/>
              </a:spcAft>
              <a:buClr>
                <a:srgbClr val="EF619A"/>
              </a:buClr>
              <a:buSzPts val="2800"/>
              <a:buNone/>
            </a:pPr>
            <a:r>
              <a:rPr b="1" lang="en-IE" sz="2800">
                <a:solidFill>
                  <a:srgbClr val="EF619A"/>
                </a:solidFill>
              </a:rPr>
              <a:t>Säästävä innovaatio reagoi resurssien, varojen, materiaalien rajoituksiin.</a:t>
            </a:r>
            <a:endParaRPr/>
          </a:p>
        </p:txBody>
      </p:sp>
      <p:sp>
        <p:nvSpPr>
          <p:cNvPr id="485" name="Google Shape;485;p13"/>
          <p:cNvSpPr txBox="1"/>
          <p:nvPr>
            <p:ph idx="3" type="body"/>
          </p:nvPr>
        </p:nvSpPr>
        <p:spPr>
          <a:xfrm>
            <a:off x="6501464" y="1830130"/>
            <a:ext cx="5555809"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300"/>
              <a:buNone/>
            </a:pPr>
            <a:r>
              <a:rPr lang="en-IE" sz="2300"/>
              <a:t>Säästävä innovaatio on kyky aloittaa ja ylläpitää liiketoimintaa kestävällä tavalla ja tuottaa sosiaalista arvoa niukoin resurssein. Kyse on ratkaisemisesta - "tehdä enemmän vähemmällä". Säästävä innovaatio on pelinmuutosstrategia, jossa sosiaalisen innovaation yritykset ovat kustannustietoisia ja ympäristötietoisia luomaan ideoita, jotka ovat samanaikaisesti edullisia, kestäviä ja korkealaatuisia. Säästävä  innovaatio on strategian lisäksi aivan uusi ajattelutapa, joustavia lähestymistapja, joissa resurssirajoitukset eivät ole haaste vaan kasvumahdollisuus.</a:t>
            </a:r>
            <a:endParaRPr/>
          </a:p>
          <a:p>
            <a:pPr indent="0" lvl="0" marL="0" rtl="0" algn="ctr">
              <a:lnSpc>
                <a:spcPct val="90000"/>
              </a:lnSpc>
              <a:spcBef>
                <a:spcPts val="1000"/>
              </a:spcBef>
              <a:spcAft>
                <a:spcPts val="0"/>
              </a:spcAft>
              <a:buClr>
                <a:schemeClr val="lt1"/>
              </a:buClr>
              <a:buSzPts val="2400"/>
              <a:buNone/>
            </a:pPr>
            <a:r>
              <a:t/>
            </a:r>
            <a:endParaRPr b="1"/>
          </a:p>
        </p:txBody>
      </p:sp>
      <p:pic>
        <p:nvPicPr>
          <p:cNvPr descr="A group of people sitting at a table looking at a computer&#10;&#10;Description automatically generated with medium confidence" id="486" name="Google Shape;486;p13"/>
          <p:cNvPicPr preferRelativeResize="0"/>
          <p:nvPr>
            <p:ph idx="2" type="pic"/>
          </p:nvPr>
        </p:nvPicPr>
        <p:blipFill rotWithShape="1">
          <a:blip r:embed="rId3">
            <a:alphaModFix/>
          </a:blip>
          <a:srcRect b="0" l="16633" r="16632" t="0"/>
          <a:stretch/>
        </p:blipFill>
        <p:spPr>
          <a:xfrm>
            <a:off x="0" y="1057059"/>
            <a:ext cx="4672100" cy="46721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14"/>
          <p:cNvSpPr txBox="1"/>
          <p:nvPr>
            <p:ph idx="1" type="body"/>
          </p:nvPr>
        </p:nvSpPr>
        <p:spPr>
          <a:xfrm>
            <a:off x="6096000" y="1039188"/>
            <a:ext cx="6162390"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Mikä on säästävä innovaatio?</a:t>
            </a:r>
            <a:endParaRPr b="1" sz="2800">
              <a:solidFill>
                <a:srgbClr val="EF619A"/>
              </a:solidFill>
            </a:endParaRPr>
          </a:p>
        </p:txBody>
      </p:sp>
      <p:sp>
        <p:nvSpPr>
          <p:cNvPr id="492" name="Google Shape;492;p14"/>
          <p:cNvSpPr txBox="1"/>
          <p:nvPr>
            <p:ph idx="3" type="body"/>
          </p:nvPr>
        </p:nvSpPr>
        <p:spPr>
          <a:xfrm>
            <a:off x="6563764" y="2364285"/>
            <a:ext cx="5555809"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1100"/>
              <a:buFont typeface="Arial"/>
              <a:buNone/>
            </a:pPr>
            <a:r>
              <a:rPr lang="en-IE"/>
              <a:t>Minimoimalla resurssien käyttöä kehityksessä, tuotannossa ja toimittamisessa lähestymällä niitä uusilla ja älykkäillä tavoilla. Säästävät innovaatiot voivat parantaa yrityksesi tulosta </a:t>
            </a:r>
            <a:r>
              <a:rPr lang="en-IE"/>
              <a:t>huomattavasti </a:t>
            </a:r>
            <a:r>
              <a:rPr lang="en-IE"/>
              <a:t>alentamalla tuotteiden ja palvelujen </a:t>
            </a:r>
            <a:r>
              <a:rPr lang="en-IE"/>
              <a:t>kustannuksia</a:t>
            </a:r>
            <a:r>
              <a:rPr lang="en-IE"/>
              <a:t>.</a:t>
            </a:r>
            <a:endParaRPr/>
          </a:p>
          <a:p>
            <a:pPr indent="0" lvl="0" marL="0" rtl="0" algn="ctr">
              <a:lnSpc>
                <a:spcPct val="90000"/>
              </a:lnSpc>
              <a:spcBef>
                <a:spcPts val="1000"/>
              </a:spcBef>
              <a:spcAft>
                <a:spcPts val="0"/>
              </a:spcAft>
              <a:buClr>
                <a:schemeClr val="dk1"/>
              </a:buClr>
              <a:buSzPts val="1100"/>
              <a:buFont typeface="Arial"/>
              <a:buNone/>
            </a:pPr>
            <a:r>
              <a:rPr lang="en-IE"/>
              <a:t>Säästävällä innovaatiolla voi olla siis myös sosiaalinen tehtävä.</a:t>
            </a:r>
            <a:endParaRPr/>
          </a:p>
          <a:p>
            <a:pPr indent="0" lvl="0" marL="0" rtl="0" algn="ctr">
              <a:lnSpc>
                <a:spcPct val="90000"/>
              </a:lnSpc>
              <a:spcBef>
                <a:spcPts val="1000"/>
              </a:spcBef>
              <a:spcAft>
                <a:spcPts val="0"/>
              </a:spcAft>
              <a:buClr>
                <a:schemeClr val="lt1"/>
              </a:buClr>
              <a:buSzPts val="2400"/>
              <a:buNone/>
            </a:pPr>
            <a:r>
              <a:t/>
            </a:r>
            <a:endParaRPr/>
          </a:p>
          <a:p>
            <a:pPr indent="0" lvl="0" marL="0" rtl="0" algn="ctr">
              <a:lnSpc>
                <a:spcPct val="90000"/>
              </a:lnSpc>
              <a:spcBef>
                <a:spcPts val="1000"/>
              </a:spcBef>
              <a:spcAft>
                <a:spcPts val="0"/>
              </a:spcAft>
              <a:buClr>
                <a:schemeClr val="lt1"/>
              </a:buClr>
              <a:buSzPts val="2400"/>
              <a:buNone/>
            </a:pPr>
            <a:r>
              <a:t/>
            </a:r>
            <a:endParaRPr b="1"/>
          </a:p>
        </p:txBody>
      </p:sp>
      <p:pic>
        <p:nvPicPr>
          <p:cNvPr descr="A group of people sitting at a table looking at a computer&#10;&#10;Description automatically generated with medium confidence" id="493" name="Google Shape;493;p14"/>
          <p:cNvPicPr preferRelativeResize="0"/>
          <p:nvPr>
            <p:ph idx="2" type="pic"/>
          </p:nvPr>
        </p:nvPicPr>
        <p:blipFill rotWithShape="1">
          <a:blip r:embed="rId3">
            <a:alphaModFix/>
          </a:blip>
          <a:srcRect b="0" l="16633" r="16632" t="0"/>
          <a:stretch/>
        </p:blipFill>
        <p:spPr>
          <a:xfrm>
            <a:off x="0" y="1057059"/>
            <a:ext cx="4672100" cy="46721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15"/>
          <p:cNvSpPr txBox="1"/>
          <p:nvPr>
            <p:ph idx="1" type="body"/>
          </p:nvPr>
        </p:nvSpPr>
        <p:spPr>
          <a:xfrm>
            <a:off x="7836103" y="887583"/>
            <a:ext cx="4175059"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Katso</a:t>
            </a:r>
            <a:r>
              <a:rPr b="1" lang="en-IE" sz="4800"/>
              <a:t>…</a:t>
            </a:r>
            <a:endParaRPr/>
          </a:p>
          <a:p>
            <a:pPr indent="0" lvl="0" marL="0" rtl="0" algn="ctr">
              <a:spcBef>
                <a:spcPts val="0"/>
              </a:spcBef>
              <a:spcAft>
                <a:spcPts val="0"/>
              </a:spcAft>
              <a:buClr>
                <a:schemeClr val="lt1"/>
              </a:buClr>
              <a:buSzPts val="3600"/>
              <a:buNone/>
            </a:pPr>
            <a:r>
              <a:rPr b="1" lang="en-IE"/>
              <a:t>Mikä on säästävä innovaatio?</a:t>
            </a:r>
            <a:endParaRPr/>
          </a:p>
        </p:txBody>
      </p:sp>
      <p:sp>
        <p:nvSpPr>
          <p:cNvPr id="499" name="Google Shape;499;p15"/>
          <p:cNvSpPr txBox="1"/>
          <p:nvPr>
            <p:ph idx="2" type="body"/>
          </p:nvPr>
        </p:nvSpPr>
        <p:spPr>
          <a:xfrm>
            <a:off x="7864300" y="2895026"/>
            <a:ext cx="3981300" cy="283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Säästävän</a:t>
            </a:r>
            <a:r>
              <a:rPr lang="en-IE"/>
              <a:t> innovaation tavoitteena on tarjota älykkäitä, yksinkertaisia ja edullisia ratkaisuja. Säästävät innovaatioprosessit alkavat tarpeiden ja pullonkaulojen tunnistamisesta etenkin </a:t>
            </a:r>
            <a:r>
              <a:rPr lang="en-IE"/>
              <a:t> yhteiskunnan </a:t>
            </a:r>
            <a:r>
              <a:rPr lang="en-IE"/>
              <a:t>vähäosaisille.</a:t>
            </a:r>
            <a:endParaRPr/>
          </a:p>
        </p:txBody>
      </p:sp>
      <p:sp>
        <p:nvSpPr>
          <p:cNvPr id="500" name="Google Shape;500;p15"/>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501" name="Google Shape;501;p15">
            <a:hlinkClick r:id="rId3"/>
          </p:cNvPr>
          <p:cNvPicPr preferRelativeResize="0"/>
          <p:nvPr/>
        </p:nvPicPr>
        <p:blipFill rotWithShape="1">
          <a:blip r:embed="rId4">
            <a:alphaModFix/>
          </a:blip>
          <a:srcRect b="0" l="0" r="0" t="0"/>
          <a:stretch/>
        </p:blipFill>
        <p:spPr>
          <a:xfrm>
            <a:off x="1270861" y="2019502"/>
            <a:ext cx="5331552" cy="34335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6"/>
          <p:cNvSpPr txBox="1"/>
          <p:nvPr>
            <p:ph idx="1" type="body"/>
          </p:nvPr>
        </p:nvSpPr>
        <p:spPr>
          <a:xfrm>
            <a:off x="7496270" y="570712"/>
            <a:ext cx="3981452"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None/>
            </a:pPr>
            <a:r>
              <a:rPr b="1" lang="en-IE" sz="4800"/>
              <a:t>Katso</a:t>
            </a:r>
            <a:r>
              <a:rPr b="1" lang="en-IE" sz="4800"/>
              <a:t>… </a:t>
            </a:r>
            <a:endParaRPr/>
          </a:p>
        </p:txBody>
      </p:sp>
      <p:sp>
        <p:nvSpPr>
          <p:cNvPr id="507" name="Google Shape;507;p16"/>
          <p:cNvSpPr txBox="1"/>
          <p:nvPr>
            <p:ph idx="2" type="body"/>
          </p:nvPr>
        </p:nvSpPr>
        <p:spPr>
          <a:xfrm>
            <a:off x="7378574" y="1345550"/>
            <a:ext cx="4445252" cy="259242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b="1" lang="en-IE" sz="3600" u="sng">
                <a:solidFill>
                  <a:schemeClr val="hlink"/>
                </a:solidFill>
                <a:hlinkClick r:id="rId3"/>
              </a:rPr>
              <a:t>Frugal Innovations </a:t>
            </a:r>
            <a:r>
              <a:rPr lang="en-IE" sz="3500"/>
              <a:t>voi olla nimenomaisesti sosiaalinen tehtävä ...</a:t>
            </a:r>
            <a:endParaRPr sz="3500"/>
          </a:p>
          <a:p>
            <a:pPr indent="0" lvl="0" marL="0" rtl="0" algn="ctr">
              <a:spcBef>
                <a:spcPts val="1000"/>
              </a:spcBef>
              <a:spcAft>
                <a:spcPts val="0"/>
              </a:spcAft>
              <a:buClr>
                <a:schemeClr val="lt1"/>
              </a:buClr>
              <a:buSzPts val="2800"/>
              <a:buNone/>
            </a:pPr>
            <a:r>
              <a:rPr lang="en-IE" sz="2800"/>
              <a:t>Viittaa edullisiin uusiin tuotteisiin, menetelmiin ja malleihin, jotka on luotu pyramidin pohjalle tai massamarkkinoiden alemmalle portaalle tai on tuote on </a:t>
            </a:r>
            <a:r>
              <a:rPr lang="en-IE" sz="2800"/>
              <a:t>suunniteltu niukoissa oloissa.</a:t>
            </a:r>
            <a:endParaRPr sz="3600"/>
          </a:p>
          <a:p>
            <a:pPr indent="0" lvl="0" marL="0" rtl="0" algn="l">
              <a:lnSpc>
                <a:spcPct val="90000"/>
              </a:lnSpc>
              <a:spcBef>
                <a:spcPts val="1000"/>
              </a:spcBef>
              <a:spcAft>
                <a:spcPts val="0"/>
              </a:spcAft>
              <a:buClr>
                <a:schemeClr val="lt1"/>
              </a:buClr>
              <a:buSzPts val="2400"/>
              <a:buNone/>
            </a:pPr>
            <a:r>
              <a:t/>
            </a:r>
            <a:endParaRPr/>
          </a:p>
        </p:txBody>
      </p:sp>
      <p:pic>
        <p:nvPicPr>
          <p:cNvPr id="508" name="Google Shape;508;p16">
            <a:hlinkClick r:id="rId4"/>
          </p:cNvPr>
          <p:cNvPicPr preferRelativeResize="0"/>
          <p:nvPr/>
        </p:nvPicPr>
        <p:blipFill rotWithShape="1">
          <a:blip r:embed="rId5">
            <a:alphaModFix/>
          </a:blip>
          <a:srcRect b="0" l="0" r="0" t="0"/>
          <a:stretch/>
        </p:blipFill>
        <p:spPr>
          <a:xfrm>
            <a:off x="1303700" y="2244291"/>
            <a:ext cx="5287223" cy="30595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17"/>
          <p:cNvSpPr txBox="1"/>
          <p:nvPr>
            <p:ph idx="1" type="body"/>
          </p:nvPr>
        </p:nvSpPr>
        <p:spPr>
          <a:xfrm>
            <a:off x="317335" y="1666943"/>
            <a:ext cx="4905900" cy="405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b="1" lang="en-IE" sz="3200"/>
              <a:t>Sosiaalinen Innovaatio</a:t>
            </a:r>
            <a:endParaRPr/>
          </a:p>
          <a:p>
            <a:pPr indent="0" lvl="0" marL="0" rtl="0" algn="l">
              <a:lnSpc>
                <a:spcPct val="90000"/>
              </a:lnSpc>
              <a:spcBef>
                <a:spcPts val="1000"/>
              </a:spcBef>
              <a:spcAft>
                <a:spcPts val="0"/>
              </a:spcAft>
              <a:buClr>
                <a:schemeClr val="dk1"/>
              </a:buClr>
              <a:buSzPts val="2200"/>
              <a:buNone/>
            </a:pPr>
            <a:r>
              <a:rPr lang="en-IE" sz="2200"/>
              <a:t>”Sosiaalijärjestelmien muutos tavoilla, jotka sekä käsittelevät sosiaalisia ongelmia käytännön mielessä, että</a:t>
            </a:r>
            <a:r>
              <a:rPr lang="en-IE" sz="2200"/>
              <a:t> </a:t>
            </a:r>
            <a:r>
              <a:rPr b="1" lang="en-IE" sz="2200"/>
              <a:t>muuttaa ajattelutapojamme näistä ongelmista ”. </a:t>
            </a:r>
            <a:r>
              <a:rPr lang="en-IE" sz="2200"/>
              <a:t> </a:t>
            </a:r>
            <a:r>
              <a:rPr i="1" lang="en-IE" sz="1400"/>
              <a:t>Lawrence, Phillips and Tracey 2012, p.321 </a:t>
            </a:r>
            <a:endParaRPr/>
          </a:p>
          <a:p>
            <a:pPr indent="0" lvl="0" marL="0" rtl="0" algn="l">
              <a:lnSpc>
                <a:spcPct val="90000"/>
              </a:lnSpc>
              <a:spcBef>
                <a:spcPts val="1000"/>
              </a:spcBef>
              <a:spcAft>
                <a:spcPts val="0"/>
              </a:spcAft>
              <a:buClr>
                <a:schemeClr val="dk1"/>
              </a:buClr>
              <a:buSzPts val="2200"/>
              <a:buNone/>
            </a:pPr>
            <a:r>
              <a:rPr lang="en-IE" sz="2200"/>
              <a:t>"Termiä" sosiaalinen innovaatio” käytetään kuvaamaan laajaa näennäisesti suunniteltua organisatorista ja organisaatioiden välistä toimintaa</a:t>
            </a:r>
            <a:r>
              <a:rPr lang="en-IE" sz="2200"/>
              <a:t> </a:t>
            </a:r>
            <a:r>
              <a:rPr b="1" lang="en-IE" sz="2200"/>
              <a:t>puuttua yhteiskunnan syviin juurtuneisiin "ongelmiin", kuten köyhyyteen, eriarvoisuuteen ja ympäristön pilaantumiseen "</a:t>
            </a:r>
            <a:r>
              <a:rPr b="1" lang="en-IE" sz="2200"/>
              <a:t>  </a:t>
            </a:r>
            <a:r>
              <a:rPr i="1" lang="en-IE" sz="1400"/>
              <a:t>Tracey and Scott 2016, p.51 </a:t>
            </a:r>
            <a:endParaRPr/>
          </a:p>
        </p:txBody>
      </p:sp>
      <p:sp>
        <p:nvSpPr>
          <p:cNvPr id="514" name="Google Shape;514;p17"/>
          <p:cNvSpPr txBox="1"/>
          <p:nvPr>
            <p:ph idx="2" type="body"/>
          </p:nvPr>
        </p:nvSpPr>
        <p:spPr>
          <a:xfrm>
            <a:off x="317328" y="288652"/>
            <a:ext cx="9495900" cy="1296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1" lang="en-IE"/>
              <a:t>Mikä on ero sosiaalisen innovaation ja säästävän innovaation välillä?</a:t>
            </a:r>
            <a:endParaRPr/>
          </a:p>
        </p:txBody>
      </p:sp>
      <p:sp>
        <p:nvSpPr>
          <p:cNvPr id="515" name="Google Shape;515;p17"/>
          <p:cNvSpPr txBox="1"/>
          <p:nvPr/>
        </p:nvSpPr>
        <p:spPr>
          <a:xfrm>
            <a:off x="5608221" y="1666892"/>
            <a:ext cx="6274200" cy="4058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rPr b="1" lang="en-IE" sz="3200">
                <a:solidFill>
                  <a:schemeClr val="dk1"/>
                </a:solidFill>
                <a:latin typeface="Calibri"/>
                <a:ea typeface="Calibri"/>
                <a:cs typeface="Calibri"/>
                <a:sym typeface="Calibri"/>
              </a:rPr>
              <a:t>Säästävä innovaatio</a:t>
            </a:r>
            <a:endParaRPr/>
          </a:p>
          <a:p>
            <a:pPr indent="0" lvl="0" marL="0" marR="0" rtl="0" algn="l">
              <a:lnSpc>
                <a:spcPct val="90000"/>
              </a:lnSpc>
              <a:spcBef>
                <a:spcPts val="1000"/>
              </a:spcBef>
              <a:spcAft>
                <a:spcPts val="0"/>
              </a:spcAft>
              <a:buClr>
                <a:schemeClr val="dk1"/>
              </a:buClr>
              <a:buSzPts val="2200"/>
              <a:buFont typeface="Arial"/>
              <a:buNone/>
            </a:pPr>
            <a:r>
              <a:rPr lang="en-IE" sz="2200">
                <a:solidFill>
                  <a:schemeClr val="dk1"/>
                </a:solidFill>
                <a:latin typeface="Calibri"/>
                <a:ea typeface="Calibri"/>
                <a:cs typeface="Calibri"/>
                <a:sym typeface="Calibri"/>
              </a:rPr>
              <a:t>”Säästävä innovaatio - luo </a:t>
            </a:r>
            <a:r>
              <a:rPr b="1" lang="en-IE" sz="2200">
                <a:solidFill>
                  <a:schemeClr val="dk1"/>
                </a:solidFill>
                <a:latin typeface="Calibri"/>
                <a:ea typeface="Calibri"/>
                <a:cs typeface="Calibri"/>
                <a:sym typeface="Calibri"/>
              </a:rPr>
              <a:t>nopeammat, paremmat ja halvemmat ratkaisut useammalle ihmiselle, jotka käyttävät vähän resursseja ”.</a:t>
            </a:r>
            <a:r>
              <a:rPr lang="en-IE" sz="2200">
                <a:solidFill>
                  <a:schemeClr val="dk1"/>
                </a:solidFill>
                <a:latin typeface="Calibri"/>
                <a:ea typeface="Calibri"/>
                <a:cs typeface="Calibri"/>
                <a:sym typeface="Calibri"/>
              </a:rPr>
              <a:t> </a:t>
            </a:r>
            <a:r>
              <a:rPr lang="en-IE" sz="1400">
                <a:solidFill>
                  <a:schemeClr val="dk1"/>
                </a:solidFill>
                <a:latin typeface="Calibri"/>
                <a:ea typeface="Calibri"/>
                <a:cs typeface="Calibri"/>
                <a:sym typeface="Calibri"/>
              </a:rPr>
              <a:t>Prabhu, 2017, p.1 </a:t>
            </a:r>
            <a:endParaRPr/>
          </a:p>
          <a:p>
            <a:pPr indent="0" lvl="0" marL="0" marR="0" rtl="0" algn="l">
              <a:lnSpc>
                <a:spcPct val="90000"/>
              </a:lnSpc>
              <a:spcBef>
                <a:spcPts val="1000"/>
              </a:spcBef>
              <a:spcAft>
                <a:spcPts val="0"/>
              </a:spcAft>
              <a:buClr>
                <a:schemeClr val="dk1"/>
              </a:buClr>
              <a:buSzPts val="1000"/>
              <a:buFont typeface="Arial"/>
              <a:buNone/>
            </a:pPr>
            <a:r>
              <a:t/>
            </a:r>
            <a:endParaRPr i="1" sz="1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200"/>
              <a:buFont typeface="Arial"/>
              <a:buNone/>
            </a:pPr>
            <a:r>
              <a:rPr lang="en-IE" sz="2200">
                <a:solidFill>
                  <a:schemeClr val="dk1"/>
                </a:solidFill>
                <a:latin typeface="Calibri"/>
                <a:ea typeface="Calibri"/>
                <a:cs typeface="Calibri"/>
                <a:sym typeface="Calibri"/>
              </a:rPr>
              <a:t>”Säästävä innovaatio on kyky </a:t>
            </a:r>
            <a:r>
              <a:rPr b="1" lang="en-IE" sz="2200">
                <a:solidFill>
                  <a:schemeClr val="dk1"/>
                </a:solidFill>
                <a:latin typeface="Calibri"/>
                <a:ea typeface="Calibri"/>
                <a:cs typeface="Calibri"/>
                <a:sym typeface="Calibri"/>
              </a:rPr>
              <a:t>"Tehdä enemmän vähemmällä". </a:t>
            </a:r>
            <a:r>
              <a:rPr b="1" lang="en-IE" sz="1600">
                <a:solidFill>
                  <a:schemeClr val="dk1"/>
                </a:solidFill>
                <a:latin typeface="Calibri"/>
                <a:ea typeface="Calibri"/>
                <a:cs typeface="Calibri"/>
                <a:sym typeface="Calibri"/>
              </a:rPr>
              <a:t> </a:t>
            </a:r>
            <a:r>
              <a:rPr lang="en-IE" sz="1400">
                <a:solidFill>
                  <a:schemeClr val="dk1"/>
                </a:solidFill>
                <a:latin typeface="Calibri"/>
                <a:ea typeface="Calibri"/>
                <a:cs typeface="Calibri"/>
                <a:sym typeface="Calibri"/>
              </a:rPr>
              <a:t>Radjou and Prabhu 2015, p.xvii</a:t>
            </a:r>
            <a:endParaRPr sz="1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200"/>
              <a:buFont typeface="Arial"/>
              <a:buNone/>
            </a:pPr>
            <a:r>
              <a:rPr lang="en-IE" sz="2200">
                <a:solidFill>
                  <a:schemeClr val="dk1"/>
                </a:solidFill>
                <a:latin typeface="Calibri"/>
                <a:ea typeface="Calibri"/>
                <a:cs typeface="Calibri"/>
                <a:sym typeface="Calibri"/>
              </a:rPr>
              <a:t>”… muotoiluinnovaatioprosessi, joka </a:t>
            </a:r>
            <a:r>
              <a:rPr b="1" lang="en-IE" sz="2200">
                <a:solidFill>
                  <a:schemeClr val="dk1"/>
                </a:solidFill>
                <a:latin typeface="Calibri"/>
                <a:ea typeface="Calibri"/>
                <a:cs typeface="Calibri"/>
                <a:sym typeface="Calibri"/>
              </a:rPr>
              <a:t>ottaa asianmukaisesti huomioon kehitysmaiden ihmisten tarpeet ja tilanteen.</a:t>
            </a:r>
            <a:r>
              <a:rPr b="1" lang="en-IE" sz="2200">
                <a:solidFill>
                  <a:schemeClr val="dk1"/>
                </a:solidFill>
                <a:latin typeface="Calibri"/>
                <a:ea typeface="Calibri"/>
                <a:cs typeface="Calibri"/>
                <a:sym typeface="Calibri"/>
              </a:rPr>
              <a:t> </a:t>
            </a:r>
            <a:r>
              <a:rPr lang="en-IE" sz="2200">
                <a:solidFill>
                  <a:schemeClr val="dk1"/>
                </a:solidFill>
                <a:latin typeface="Calibri"/>
                <a:ea typeface="Calibri"/>
                <a:cs typeface="Calibri"/>
                <a:sym typeface="Calibri"/>
              </a:rPr>
              <a:t>Kehitetään sopivia, mukautuvia, kohtuuhintaisia ja saatavilla olevia ratkaisuja, tuotteita ja palveluja”.</a:t>
            </a:r>
            <a:r>
              <a:rPr lang="en-IE" sz="2200">
                <a:solidFill>
                  <a:schemeClr val="dk1"/>
                </a:solidFill>
                <a:latin typeface="Calibri"/>
                <a:ea typeface="Calibri"/>
                <a:cs typeface="Calibri"/>
                <a:sym typeface="Calibri"/>
              </a:rPr>
              <a:t> </a:t>
            </a:r>
            <a:r>
              <a:rPr lang="en-IE" sz="1400">
                <a:solidFill>
                  <a:schemeClr val="dk1"/>
                </a:solidFill>
                <a:latin typeface="Calibri"/>
                <a:ea typeface="Calibri"/>
                <a:cs typeface="Calibri"/>
                <a:sym typeface="Calibri"/>
              </a:rPr>
              <a:t>George, McGahan and Prabhu 2012, p.663 </a:t>
            </a:r>
            <a:endParaRPr i="1"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8"/>
          <p:cNvSpPr txBox="1"/>
          <p:nvPr>
            <p:ph idx="1" type="body"/>
          </p:nvPr>
        </p:nvSpPr>
        <p:spPr>
          <a:xfrm>
            <a:off x="5965980" y="108643"/>
            <a:ext cx="6029861" cy="149427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3600"/>
              <a:buNone/>
            </a:pPr>
            <a:r>
              <a:rPr b="1" lang="en-IE"/>
              <a:t>Ennen kuin otat huomioon säästävän innovaatiotavan, sinun on otettava huomioon…</a:t>
            </a:r>
            <a:endParaRPr/>
          </a:p>
        </p:txBody>
      </p:sp>
      <p:sp>
        <p:nvSpPr>
          <p:cNvPr id="521" name="Google Shape;521;p18"/>
          <p:cNvSpPr txBox="1"/>
          <p:nvPr>
            <p:ph idx="2" type="body"/>
          </p:nvPr>
        </p:nvSpPr>
        <p:spPr>
          <a:xfrm>
            <a:off x="5712475" y="1602934"/>
            <a:ext cx="6283500" cy="5062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b="1" lang="en-IE"/>
              <a:t>Saatko  tuloa markkinoilla, jossa palvelet?</a:t>
            </a:r>
            <a:r>
              <a:rPr b="1" lang="en-IE"/>
              <a:t> </a:t>
            </a:r>
            <a:r>
              <a:rPr lang="en-IE" sz="2300"/>
              <a:t>– </a:t>
            </a:r>
            <a:r>
              <a:rPr lang="en-IE" sz="2300"/>
              <a:t>Ovatko tavarat ja palvelut kohtuuhintaisia? Voitteko luoda köyhille mahdollisuuden saada </a:t>
            </a:r>
            <a:r>
              <a:rPr lang="en-IE" sz="2300"/>
              <a:t>tuloja</a:t>
            </a:r>
            <a:r>
              <a:rPr lang="en-IE" sz="2300"/>
              <a:t>…?</a:t>
            </a:r>
            <a:endParaRPr/>
          </a:p>
          <a:p>
            <a:pPr indent="-342900" lvl="0" marL="342900" rtl="0" algn="l">
              <a:lnSpc>
                <a:spcPct val="90000"/>
              </a:lnSpc>
              <a:spcBef>
                <a:spcPts val="1000"/>
              </a:spcBef>
              <a:spcAft>
                <a:spcPts val="0"/>
              </a:spcAft>
              <a:buClr>
                <a:schemeClr val="dk1"/>
              </a:buClr>
              <a:buSzPts val="2400"/>
              <a:buFont typeface="Arial"/>
              <a:buChar char="•"/>
            </a:pPr>
            <a:r>
              <a:rPr b="1" lang="en-IE"/>
              <a:t>Onko muotoilu arvokas? </a:t>
            </a:r>
            <a:r>
              <a:rPr lang="en-IE"/>
              <a:t>Ts. onko ideasi ympäristöystävällinen ja kestävä? Voitteko tarjota sitä asiakkaillesi laadukkaasti?</a:t>
            </a:r>
            <a:endParaRPr/>
          </a:p>
          <a:p>
            <a:pPr indent="-342900" lvl="0" marL="342900" rtl="0" algn="l">
              <a:lnSpc>
                <a:spcPct val="90000"/>
              </a:lnSpc>
              <a:spcBef>
                <a:spcPts val="1000"/>
              </a:spcBef>
              <a:spcAft>
                <a:spcPts val="0"/>
              </a:spcAft>
              <a:buClr>
                <a:schemeClr val="dk1"/>
              </a:buClr>
              <a:buSzPts val="2400"/>
              <a:buFont typeface="Arial"/>
              <a:buChar char="•"/>
            </a:pPr>
            <a:r>
              <a:rPr b="1" lang="en-IE"/>
              <a:t>Onko ideasi käyttäjien saatavissa?</a:t>
            </a:r>
            <a:r>
              <a:rPr b="1" lang="en-IE"/>
              <a:t> </a:t>
            </a:r>
            <a:r>
              <a:rPr lang="en-IE" sz="2300"/>
              <a:t>- Voivatko he saada sen, kun he tarvitsevat sitä? Voivatko he olla offline-tilassa, jos heillä ei ole pääsyä Internetiin tai tietokoneeseen? Voiko kaikki sitä tarvitsevat saada sen? Jos heillä ei ole rahaa ostaa, onko olemassa toinen tapa saada se? (esim. voidaanko lahjoittaa, onko olemassa rahastoa heille, joilla ei ole varaa siihen?)</a:t>
            </a:r>
            <a:endParaRPr/>
          </a:p>
        </p:txBody>
      </p:sp>
      <p:pic>
        <p:nvPicPr>
          <p:cNvPr descr="A picture containing text&#10;&#10;Description automatically generated" id="522" name="Google Shape;522;p18"/>
          <p:cNvPicPr preferRelativeResize="0"/>
          <p:nvPr>
            <p:ph idx="3" type="pic"/>
          </p:nvPr>
        </p:nvPicPr>
        <p:blipFill rotWithShape="1">
          <a:blip r:embed="rId3">
            <a:alphaModFix/>
          </a:blip>
          <a:srcRect b="0" l="11296" r="11297" t="0"/>
          <a:stretch/>
        </p:blipFill>
        <p:spPr>
          <a:xfrm>
            <a:off x="1590040" y="0"/>
            <a:ext cx="3550920" cy="68791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9"/>
          <p:cNvSpPr txBox="1"/>
          <p:nvPr>
            <p:ph idx="2" type="body"/>
          </p:nvPr>
        </p:nvSpPr>
        <p:spPr>
          <a:xfrm>
            <a:off x="6001920" y="2132793"/>
            <a:ext cx="5696700" cy="2592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62626"/>
              </a:buClr>
              <a:buSzPts val="2800"/>
              <a:buNone/>
            </a:pPr>
            <a:r>
              <a:rPr i="1" lang="en-IE" sz="2800">
                <a:solidFill>
                  <a:srgbClr val="262626"/>
                </a:solidFill>
              </a:rPr>
              <a:t>'' Sosiaalisen innovaation haasteet, kuten puhtaan veden tarjoaminen, yleinen terveystaso, ilmastonmuutos, endeeminen köyhyys, kohtuuhintaisen koulutuksen puute, valtaisat katastrofit, laiminlyödyt vanhukset, ympäristön pilaantuminen, humanitaarinen apu sekä taloudellinen, kulttuurinen ja sukupuolten tasa-arvo, edellyttävät säästäväistä lähestymistapaa innovaatioihin “</a:t>
            </a:r>
            <a:endParaRPr/>
          </a:p>
        </p:txBody>
      </p:sp>
      <p:sp>
        <p:nvSpPr>
          <p:cNvPr id="528" name="Google Shape;528;p19"/>
          <p:cNvSpPr txBox="1"/>
          <p:nvPr>
            <p:ph idx="3" type="body"/>
          </p:nvPr>
        </p:nvSpPr>
        <p:spPr>
          <a:xfrm>
            <a:off x="4608476" y="3861739"/>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29" name="Google Shape;529;p19"/>
          <p:cNvSpPr txBox="1"/>
          <p:nvPr>
            <p:ph idx="4" type="body"/>
          </p:nvPr>
        </p:nvSpPr>
        <p:spPr>
          <a:xfrm>
            <a:off x="1107543" y="1037866"/>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000"/>
              <a:buNone/>
            </a:pPr>
            <a:r>
              <a:rPr lang="en-IE">
                <a:solidFill>
                  <a:srgbClr val="262626"/>
                </a:solidFill>
              </a:rPr>
              <a:t>“Säästävä innovaatio vaatii ajattelutavan muutosta  rahalliseseta arvosta hyöty usealle ihmiselle.”</a:t>
            </a:r>
            <a:endParaRPr/>
          </a:p>
          <a:p>
            <a:pPr indent="0" lvl="0" marL="0" rtl="0" algn="ctr">
              <a:lnSpc>
                <a:spcPct val="90000"/>
              </a:lnSpc>
              <a:spcBef>
                <a:spcPts val="1000"/>
              </a:spcBef>
              <a:spcAft>
                <a:spcPts val="0"/>
              </a:spcAft>
              <a:buClr>
                <a:srgbClr val="262626"/>
              </a:buClr>
              <a:buSzPts val="1400"/>
              <a:buNone/>
            </a:pPr>
            <a:r>
              <a:rPr lang="en-IE" sz="1400">
                <a:solidFill>
                  <a:srgbClr val="262626"/>
                </a:solidFill>
              </a:rPr>
              <a:t>(Govindarajan and Trimble 2012, p. 150).</a:t>
            </a:r>
            <a:endParaRPr sz="2400">
              <a:solidFill>
                <a:srgbClr val="262626"/>
              </a:solidFill>
            </a:endParaRPr>
          </a:p>
        </p:txBody>
      </p:sp>
      <p:sp>
        <p:nvSpPr>
          <p:cNvPr id="530" name="Google Shape;530;p19"/>
          <p:cNvSpPr txBox="1"/>
          <p:nvPr>
            <p:ph idx="5" type="body"/>
          </p:nvPr>
        </p:nvSpPr>
        <p:spPr>
          <a:xfrm>
            <a:off x="708660" y="971808"/>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
        <p:nvSpPr>
          <p:cNvPr id="531" name="Google Shape;531;p19"/>
          <p:cNvSpPr txBox="1"/>
          <p:nvPr>
            <p:ph idx="1" type="body"/>
          </p:nvPr>
        </p:nvSpPr>
        <p:spPr>
          <a:xfrm>
            <a:off x="5687875" y="289275"/>
            <a:ext cx="5936700" cy="1369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62626"/>
              </a:buClr>
              <a:buSzPts val="3200"/>
              <a:buNone/>
            </a:pPr>
            <a:r>
              <a:rPr b="1" lang="en-IE" sz="3200">
                <a:solidFill>
                  <a:srgbClr val="262626"/>
                </a:solidFill>
              </a:rPr>
              <a:t>Uudet ideat, jotka toimivat sosiaalisten tavoitteiden saavuttamiseksi, tarvitsevat säästävää innovointia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erson wearing a mask&#10;&#10;Description automatically generated with low confidence" id="404" name="Google Shape;404;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5" name="Google Shape;405;p2"/>
          <p:cNvSpPr txBox="1"/>
          <p:nvPr>
            <p:ph idx="1" type="body"/>
          </p:nvPr>
        </p:nvSpPr>
        <p:spPr>
          <a:xfrm rot="-5400000">
            <a:off x="8227750" y="2646725"/>
            <a:ext cx="6532200" cy="132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TERVETULOAWELCOME</a:t>
            </a:r>
            <a:endParaRPr/>
          </a:p>
        </p:txBody>
      </p:sp>
      <p:sp>
        <p:nvSpPr>
          <p:cNvPr id="406" name="Google Shape;406;p2"/>
          <p:cNvSpPr txBox="1"/>
          <p:nvPr/>
        </p:nvSpPr>
        <p:spPr>
          <a:xfrm>
            <a:off x="634925" y="166924"/>
            <a:ext cx="4461735" cy="69735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E48E02"/>
              </a:buClr>
              <a:buSzPct val="100000"/>
              <a:buFont typeface="Arial"/>
              <a:buNone/>
            </a:pPr>
            <a:r>
              <a:rPr b="1" lang="en-IE" sz="2800">
                <a:solidFill>
                  <a:srgbClr val="E48E02"/>
                </a:solidFill>
                <a:latin typeface="Calibri"/>
                <a:ea typeface="Calibri"/>
                <a:cs typeface="Calibri"/>
                <a:sym typeface="Calibri"/>
              </a:rPr>
              <a:t>Yleiskatsaus 6:een Moduuliin</a:t>
            </a:r>
            <a:endParaRPr>
              <a:solidFill>
                <a:schemeClr val="dk1"/>
              </a:solidFill>
            </a:endParaRPr>
          </a:p>
          <a:p>
            <a:pPr indent="0" lvl="0" marL="0" marR="0" rtl="0" algn="l">
              <a:lnSpc>
                <a:spcPct val="90000"/>
              </a:lnSpc>
              <a:spcBef>
                <a:spcPts val="0"/>
              </a:spcBef>
              <a:spcAft>
                <a:spcPts val="0"/>
              </a:spcAft>
              <a:buClr>
                <a:srgbClr val="E48E02"/>
              </a:buClr>
              <a:buSzPct val="100000"/>
              <a:buFont typeface="Arial"/>
              <a:buNone/>
            </a:pPr>
            <a:r>
              <a:rPr b="1" lang="en-IE" sz="2800">
                <a:solidFill>
                  <a:srgbClr val="E48E02"/>
                </a:solidFill>
                <a:latin typeface="Calibri"/>
                <a:ea typeface="Calibri"/>
                <a:cs typeface="Calibri"/>
                <a:sym typeface="Calibri"/>
              </a:rPr>
              <a:t>	</a:t>
            </a:r>
            <a:endParaRPr/>
          </a:p>
        </p:txBody>
      </p:sp>
      <p:sp>
        <p:nvSpPr>
          <p:cNvPr id="407" name="Google Shape;407;p2"/>
          <p:cNvSpPr txBox="1"/>
          <p:nvPr>
            <p:ph idx="3" type="body"/>
          </p:nvPr>
        </p:nvSpPr>
        <p:spPr>
          <a:xfrm>
            <a:off x="249340" y="784225"/>
            <a:ext cx="5300434"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48E02"/>
              </a:buClr>
              <a:buSzPts val="2200"/>
              <a:buFont typeface="Arial"/>
              <a:buNone/>
            </a:pPr>
            <a:r>
              <a:rPr b="1" lang="en-IE" sz="2200">
                <a:solidFill>
                  <a:srgbClr val="E48E02"/>
                </a:solidFill>
              </a:rPr>
              <a:t>Moduuli 1 </a:t>
            </a:r>
            <a:r>
              <a:rPr lang="en-IE" sz="2200">
                <a:solidFill>
                  <a:srgbClr val="3F3F3F"/>
                </a:solidFill>
              </a:rPr>
              <a:t>Digitaalinen Sosiaalinen Innovaatio johdanto –teknologian ja uuden median risteyksessä olevat mahdollisuudet</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2 </a:t>
            </a:r>
            <a:r>
              <a:rPr lang="en-IE" sz="2200">
                <a:solidFill>
                  <a:srgbClr val="3F3F3F"/>
                </a:solidFill>
              </a:rPr>
              <a:t>Missä ovat mahdollisuudet nuorille? Sosiaalikysymysten ratkaisut terveyden, demokratian, kulutuksen, rahan, avoimuuden ja koulutuksen aloilla</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6 </a:t>
            </a:r>
            <a:r>
              <a:rPr lang="en-IE" sz="2200">
                <a:solidFill>
                  <a:srgbClr val="3F3F3F"/>
                </a:solidFill>
              </a:rPr>
              <a:t>Sosiaalisen innovaation tehtävämarkkinointi - sydämen ja mielen tavoittaminen</a:t>
            </a:r>
            <a:endParaRPr b="1" sz="2300">
              <a:solidFill>
                <a:srgbClr val="E48E0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0"/>
          <p:cNvSpPr txBox="1"/>
          <p:nvPr>
            <p:ph idx="1" type="body"/>
          </p:nvPr>
        </p:nvSpPr>
        <p:spPr>
          <a:xfrm>
            <a:off x="5965981" y="416459"/>
            <a:ext cx="5495706" cy="12266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2A59"/>
              </a:buClr>
              <a:buSzPts val="3600"/>
              <a:buNone/>
            </a:pPr>
            <a:r>
              <a:rPr b="1" lang="en-IE">
                <a:solidFill>
                  <a:srgbClr val="ED2A59"/>
                </a:solidFill>
              </a:rPr>
              <a:t>Ajattele säästäväisellä innovaatioajattelulla</a:t>
            </a:r>
            <a:endParaRPr/>
          </a:p>
        </p:txBody>
      </p:sp>
      <p:sp>
        <p:nvSpPr>
          <p:cNvPr id="537" name="Google Shape;537;p20"/>
          <p:cNvSpPr txBox="1"/>
          <p:nvPr>
            <p:ph idx="2" type="body"/>
          </p:nvPr>
        </p:nvSpPr>
        <p:spPr>
          <a:xfrm>
            <a:off x="5712475" y="1829250"/>
            <a:ext cx="6181500" cy="27543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lang="en-IE"/>
              <a:t>Kuinka </a:t>
            </a:r>
            <a:r>
              <a:rPr b="1" lang="en-IE"/>
              <a:t>parantaa kilpailukykyä vähentämällä kustannuksia </a:t>
            </a:r>
            <a:r>
              <a:rPr lang="en-IE"/>
              <a:t>ja </a:t>
            </a:r>
            <a:r>
              <a:rPr b="1" lang="en-IE"/>
              <a:t>parantamalla laatua?</a:t>
            </a:r>
            <a:endParaRPr b="1"/>
          </a:p>
          <a:p>
            <a:pPr indent="-342900" lvl="0" marL="342900" rtl="0" algn="l">
              <a:lnSpc>
                <a:spcPct val="90000"/>
              </a:lnSpc>
              <a:spcBef>
                <a:spcPts val="1000"/>
              </a:spcBef>
              <a:spcAft>
                <a:spcPts val="0"/>
              </a:spcAft>
              <a:buClr>
                <a:schemeClr val="dk1"/>
              </a:buClr>
              <a:buSzPts val="2300"/>
              <a:buFont typeface="Arial"/>
              <a:buChar char="•"/>
            </a:pPr>
            <a:r>
              <a:rPr lang="en-IE" sz="2300"/>
              <a:t>Mitkä ovat </a:t>
            </a:r>
            <a:r>
              <a:rPr b="1" lang="en-IE" sz="2300"/>
              <a:t>paikalliset sosiaaliset ongelmat</a:t>
            </a:r>
            <a:r>
              <a:rPr lang="en-IE" sz="2300"/>
              <a:t>, esim. ei raha, vain perusinfrastruktuuri…</a:t>
            </a:r>
            <a:endParaRPr/>
          </a:p>
          <a:p>
            <a:pPr indent="-342900" lvl="0" marL="342900" rtl="0" algn="l">
              <a:lnSpc>
                <a:spcPct val="90000"/>
              </a:lnSpc>
              <a:spcBef>
                <a:spcPts val="1000"/>
              </a:spcBef>
              <a:spcAft>
                <a:spcPts val="0"/>
              </a:spcAft>
              <a:buClr>
                <a:schemeClr val="dk1"/>
              </a:buClr>
              <a:buSzPts val="2300"/>
              <a:buFont typeface="Arial"/>
              <a:buChar char="•"/>
            </a:pPr>
            <a:r>
              <a:rPr lang="en-IE" sz="2300"/>
              <a:t>Kuinka </a:t>
            </a:r>
            <a:r>
              <a:rPr b="1" lang="en-IE" sz="2300"/>
              <a:t>ratkaista suuria sosiaalisia ongelmia lähtemällä pienestä (rajoitetuilla resursseilla)?</a:t>
            </a:r>
            <a:endParaRPr b="1"/>
          </a:p>
          <a:p>
            <a:pPr indent="-342900" lvl="0" marL="342900" rtl="0" algn="l">
              <a:lnSpc>
                <a:spcPct val="90000"/>
              </a:lnSpc>
              <a:spcBef>
                <a:spcPts val="1000"/>
              </a:spcBef>
              <a:spcAft>
                <a:spcPts val="0"/>
              </a:spcAft>
              <a:buClr>
                <a:schemeClr val="dk1"/>
              </a:buClr>
              <a:buSzPts val="2300"/>
              <a:buFont typeface="Arial"/>
              <a:buChar char="•"/>
            </a:pPr>
            <a:r>
              <a:rPr lang="en-IE" sz="2300"/>
              <a:t>Kuinka </a:t>
            </a:r>
            <a:r>
              <a:rPr b="1" lang="en-IE" sz="2300"/>
              <a:t>tarjota arvokkaita innovaatioita</a:t>
            </a:r>
            <a:r>
              <a:rPr lang="en-IE" sz="2300"/>
              <a:t> tinkimättä käyttäjäarvosta?</a:t>
            </a:r>
            <a:endParaRPr/>
          </a:p>
          <a:p>
            <a:pPr indent="-342900" lvl="0" marL="342900" rtl="0" algn="l">
              <a:lnSpc>
                <a:spcPct val="90000"/>
              </a:lnSpc>
              <a:spcBef>
                <a:spcPts val="1000"/>
              </a:spcBef>
              <a:spcAft>
                <a:spcPts val="0"/>
              </a:spcAft>
              <a:buClr>
                <a:schemeClr val="dk1"/>
              </a:buClr>
              <a:buSzPts val="2300"/>
              <a:buFont typeface="Arial"/>
              <a:buChar char="•"/>
            </a:pPr>
            <a:r>
              <a:rPr lang="en-IE" sz="2300"/>
              <a:t>Kuinka kehittää säästäviä innovaatioita </a:t>
            </a:r>
            <a:r>
              <a:rPr b="1" lang="en-IE" sz="2300"/>
              <a:t>paikallisiin olosuhteisiin ja kulttuureihin sopiviksi</a:t>
            </a:r>
            <a:r>
              <a:rPr lang="en-IE" sz="2300"/>
              <a:t> menestyäkseen sekä ostajien että vaatimusten kannalta?</a:t>
            </a:r>
            <a:endParaRPr/>
          </a:p>
        </p:txBody>
      </p:sp>
      <p:pic>
        <p:nvPicPr>
          <p:cNvPr descr="A picture containing person, outdoor&#10;&#10;Description automatically generated" id="538" name="Google Shape;538;p20"/>
          <p:cNvPicPr preferRelativeResize="0"/>
          <p:nvPr>
            <p:ph idx="3" type="pic"/>
          </p:nvPr>
        </p:nvPicPr>
        <p:blipFill rotWithShape="1">
          <a:blip r:embed="rId3">
            <a:alphaModFix/>
          </a:blip>
          <a:srcRect b="0" l="11296" r="11297" t="0"/>
          <a:stretch/>
        </p:blipFill>
        <p:spPr>
          <a:xfrm>
            <a:off x="1590040" y="0"/>
            <a:ext cx="3550920" cy="687913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1"/>
          <p:cNvSpPr txBox="1"/>
          <p:nvPr>
            <p:ph idx="1" type="body"/>
          </p:nvPr>
        </p:nvSpPr>
        <p:spPr>
          <a:xfrm>
            <a:off x="242821" y="1154120"/>
            <a:ext cx="5875800" cy="415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2400"/>
              <a:buNone/>
            </a:pPr>
            <a:r>
              <a:rPr b="1" i="1" lang="en-IE">
                <a:solidFill>
                  <a:srgbClr val="009FD8"/>
                </a:solidFill>
              </a:rPr>
              <a:t>Sosiaalinen innovaatio </a:t>
            </a:r>
            <a:r>
              <a:rPr b="1" i="1" lang="en-IE">
                <a:solidFill>
                  <a:srgbClr val="009FD8"/>
                </a:solidFill>
              </a:rPr>
              <a:t>vastoinkäymisten </a:t>
            </a:r>
            <a:r>
              <a:rPr b="1" i="1" lang="en-IE">
                <a:solidFill>
                  <a:srgbClr val="009FD8"/>
                </a:solidFill>
              </a:rPr>
              <a:t>innoittamana </a:t>
            </a:r>
            <a:endParaRPr/>
          </a:p>
          <a:p>
            <a:pPr indent="0" lvl="0" marL="0" rtl="0" algn="l">
              <a:lnSpc>
                <a:spcPct val="90000"/>
              </a:lnSpc>
              <a:spcBef>
                <a:spcPts val="1000"/>
              </a:spcBef>
              <a:spcAft>
                <a:spcPts val="0"/>
              </a:spcAft>
              <a:buClr>
                <a:srgbClr val="009FD8"/>
              </a:buClr>
              <a:buSzPts val="2400"/>
              <a:buNone/>
            </a:pPr>
            <a:r>
              <a:rPr b="1" lang="en-IE" sz="2200">
                <a:solidFill>
                  <a:srgbClr val="009FD8"/>
                </a:solidFill>
                <a:latin typeface="Arial"/>
                <a:ea typeface="Arial"/>
                <a:cs typeface="Arial"/>
                <a:sym typeface="Arial"/>
              </a:rPr>
              <a:t>Vastoinkäymiset</a:t>
            </a:r>
            <a:r>
              <a:rPr b="1" lang="en-IE" sz="2200">
                <a:solidFill>
                  <a:srgbClr val="000000"/>
                </a:solidFill>
                <a:latin typeface="Arial"/>
                <a:ea typeface="Arial"/>
                <a:cs typeface="Arial"/>
                <a:sym typeface="Arial"/>
              </a:rPr>
              <a:t> </a:t>
            </a:r>
            <a:r>
              <a:rPr lang="en-IE" sz="2200">
                <a:solidFill>
                  <a:srgbClr val="000000"/>
                </a:solidFill>
                <a:latin typeface="Arial"/>
                <a:ea typeface="Arial"/>
                <a:cs typeface="Arial"/>
                <a:sym typeface="Arial"/>
              </a:rPr>
              <a:t>vuonna </a:t>
            </a:r>
            <a:r>
              <a:rPr b="0" i="0" lang="en-IE" sz="2200">
                <a:solidFill>
                  <a:srgbClr val="000000"/>
                </a:solidFill>
                <a:latin typeface="Arial"/>
                <a:ea typeface="Arial"/>
                <a:cs typeface="Arial"/>
                <a:sym typeface="Arial"/>
              </a:rPr>
              <a:t>2001, </a:t>
            </a:r>
            <a:r>
              <a:rPr lang="en-IE" sz="2200">
                <a:solidFill>
                  <a:srgbClr val="000000"/>
                </a:solidFill>
                <a:latin typeface="Arial"/>
                <a:ea typeface="Arial"/>
                <a:cs typeface="Arial"/>
                <a:sym typeface="Arial"/>
              </a:rPr>
              <a:t>maanjäristys tuhosi Mansukhbhai Prajapati-kylän Intian Gujaratin osavaltiossa. Kodit tuhoutuivat (myös jääkaapit - ei tuoretta ruokaa).</a:t>
            </a:r>
            <a:endParaRPr sz="2200"/>
          </a:p>
          <a:p>
            <a:pPr indent="0" lvl="0" marL="0" rtl="0" algn="l">
              <a:lnSpc>
                <a:spcPct val="90000"/>
              </a:lnSpc>
              <a:spcBef>
                <a:spcPts val="1000"/>
              </a:spcBef>
              <a:spcAft>
                <a:spcPts val="0"/>
              </a:spcAft>
              <a:buClr>
                <a:srgbClr val="009FD8"/>
              </a:buClr>
              <a:buSzPts val="2400"/>
              <a:buNone/>
            </a:pPr>
            <a:r>
              <a:rPr b="1" lang="en-IE" sz="2200">
                <a:solidFill>
                  <a:srgbClr val="009FD8"/>
                </a:solidFill>
                <a:latin typeface="Arial"/>
                <a:ea typeface="Arial"/>
                <a:cs typeface="Arial"/>
                <a:sym typeface="Arial"/>
              </a:rPr>
              <a:t>Säästävä innovaatio</a:t>
            </a:r>
            <a:r>
              <a:rPr b="1" lang="en-IE" sz="2200">
                <a:solidFill>
                  <a:srgbClr val="009FD8"/>
                </a:solidFill>
                <a:latin typeface="Arial"/>
                <a:ea typeface="Arial"/>
                <a:cs typeface="Arial"/>
                <a:sym typeface="Arial"/>
              </a:rPr>
              <a:t> </a:t>
            </a:r>
            <a:r>
              <a:rPr lang="en-IE" sz="2200">
                <a:solidFill>
                  <a:srgbClr val="000000"/>
                </a:solidFill>
                <a:latin typeface="Arial"/>
                <a:ea typeface="Arial"/>
                <a:cs typeface="Arial"/>
                <a:sym typeface="Arial"/>
              </a:rPr>
              <a:t>Hän keksi yksinkertaisen ratkaisun tekemällä enemmän pienillä resursseilla. Hän perusti raunioille tehtaan ja koulutti paikallisia naisia tekemään jääkaappeja savesta!</a:t>
            </a:r>
            <a:r>
              <a:rPr lang="en-IE" sz="2200">
                <a:solidFill>
                  <a:srgbClr val="000000"/>
                </a:solidFill>
                <a:latin typeface="Arial"/>
                <a:ea typeface="Arial"/>
                <a:cs typeface="Arial"/>
                <a:sym typeface="Arial"/>
              </a:rPr>
              <a:t> </a:t>
            </a:r>
            <a:endParaRPr sz="2200"/>
          </a:p>
          <a:p>
            <a:pPr indent="0" lvl="0" marL="0" rtl="0" algn="l">
              <a:lnSpc>
                <a:spcPct val="90000"/>
              </a:lnSpc>
              <a:spcBef>
                <a:spcPts val="1000"/>
              </a:spcBef>
              <a:spcAft>
                <a:spcPts val="0"/>
              </a:spcAft>
              <a:buClr>
                <a:srgbClr val="009FD8"/>
              </a:buClr>
              <a:buSzPts val="2400"/>
              <a:buNone/>
            </a:pPr>
            <a:r>
              <a:rPr b="1" i="0" lang="en-IE" sz="2200">
                <a:solidFill>
                  <a:srgbClr val="009FD8"/>
                </a:solidFill>
                <a:latin typeface="Arial"/>
                <a:ea typeface="Arial"/>
                <a:cs typeface="Arial"/>
                <a:sym typeface="Arial"/>
              </a:rPr>
              <a:t>So</a:t>
            </a:r>
            <a:r>
              <a:rPr b="1" lang="en-IE" sz="2200">
                <a:solidFill>
                  <a:srgbClr val="009FD8"/>
                </a:solidFill>
                <a:latin typeface="Arial"/>
                <a:ea typeface="Arial"/>
                <a:cs typeface="Arial"/>
                <a:sym typeface="Arial"/>
              </a:rPr>
              <a:t>siaalinen innovaatio</a:t>
            </a:r>
            <a:r>
              <a:rPr b="1" i="0" lang="en-IE" sz="2200">
                <a:solidFill>
                  <a:srgbClr val="009FD8"/>
                </a:solidFill>
                <a:latin typeface="Arial"/>
                <a:ea typeface="Arial"/>
                <a:cs typeface="Arial"/>
                <a:sym typeface="Arial"/>
              </a:rPr>
              <a:t> </a:t>
            </a:r>
            <a:r>
              <a:rPr lang="en-IE" sz="2200">
                <a:solidFill>
                  <a:srgbClr val="000000"/>
                </a:solidFill>
                <a:latin typeface="Arial"/>
                <a:ea typeface="Arial"/>
                <a:cs typeface="Arial"/>
                <a:sym typeface="Arial"/>
              </a:rPr>
              <a:t>Tarjoten nais- puolisille työntekijöilleen lisätuloja tuottamalla kohtuuhintaisen jääkaapin, jonka voi ostaa Internetistä.</a:t>
            </a:r>
            <a:endParaRPr sz="2200">
              <a:solidFill>
                <a:srgbClr val="454545"/>
              </a:solidFill>
            </a:endParaRPr>
          </a:p>
        </p:txBody>
      </p:sp>
      <p:sp>
        <p:nvSpPr>
          <p:cNvPr id="544" name="Google Shape;544;p21"/>
          <p:cNvSpPr txBox="1"/>
          <p:nvPr>
            <p:ph idx="2" type="body"/>
          </p:nvPr>
        </p:nvSpPr>
        <p:spPr>
          <a:xfrm>
            <a:off x="152875" y="120650"/>
            <a:ext cx="62757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b="1" lang="en-IE" sz="3200"/>
              <a:t>Esimerkki säästävästä innovaatiosta</a:t>
            </a:r>
            <a:endParaRPr/>
          </a:p>
          <a:p>
            <a:pPr indent="0" lvl="0" marL="0" rtl="0" algn="l">
              <a:lnSpc>
                <a:spcPct val="90000"/>
              </a:lnSpc>
              <a:spcBef>
                <a:spcPts val="1000"/>
              </a:spcBef>
              <a:spcAft>
                <a:spcPts val="0"/>
              </a:spcAft>
              <a:buClr>
                <a:srgbClr val="A6377D"/>
              </a:buClr>
              <a:buSzPts val="2800"/>
              <a:buNone/>
            </a:pPr>
            <a:r>
              <a:rPr b="1" i="1" lang="en-IE" sz="2800">
                <a:solidFill>
                  <a:srgbClr val="A6377D"/>
                </a:solidFill>
              </a:rPr>
              <a:t>Mitticool - Earthen-jääkaappi</a:t>
            </a:r>
            <a:endParaRPr/>
          </a:p>
        </p:txBody>
      </p:sp>
      <p:pic>
        <p:nvPicPr>
          <p:cNvPr descr="A picture containing open&#10;&#10;Description automatically generated" id="545" name="Google Shape;545;p21"/>
          <p:cNvPicPr preferRelativeResize="0"/>
          <p:nvPr>
            <p:ph idx="3" type="pic"/>
          </p:nvPr>
        </p:nvPicPr>
        <p:blipFill rotWithShape="1">
          <a:blip r:embed="rId3">
            <a:alphaModFix/>
          </a:blip>
          <a:srcRect b="2955" l="0" r="0" t="2955"/>
          <a:stretch/>
        </p:blipFill>
        <p:spPr>
          <a:xfrm>
            <a:off x="6794500" y="1154113"/>
            <a:ext cx="4754563" cy="4473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indoor, cooking, oven, preparing&#10;&#10;Description automatically generated" id="550" name="Google Shape;550;p22"/>
          <p:cNvPicPr preferRelativeResize="0"/>
          <p:nvPr>
            <p:ph idx="2" type="pic"/>
          </p:nvPr>
        </p:nvPicPr>
        <p:blipFill rotWithShape="1">
          <a:blip r:embed="rId3">
            <a:alphaModFix/>
          </a:blip>
          <a:srcRect b="0" l="11041" r="11040" t="0"/>
          <a:stretch/>
        </p:blipFill>
        <p:spPr>
          <a:xfrm>
            <a:off x="8790915" y="760414"/>
            <a:ext cx="3415372" cy="2727487"/>
          </a:xfrm>
          <a:prstGeom prst="rect">
            <a:avLst/>
          </a:prstGeom>
          <a:noFill/>
          <a:ln>
            <a:noFill/>
          </a:ln>
        </p:spPr>
      </p:pic>
      <p:sp>
        <p:nvSpPr>
          <p:cNvPr id="551" name="Google Shape;551;p22"/>
          <p:cNvSpPr txBox="1"/>
          <p:nvPr>
            <p:ph idx="1" type="body"/>
          </p:nvPr>
        </p:nvSpPr>
        <p:spPr>
          <a:xfrm>
            <a:off x="528927" y="1263489"/>
            <a:ext cx="8126100" cy="3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a:solidFill>
                  <a:srgbClr val="ED2A59"/>
                </a:solidFill>
              </a:rPr>
              <a:t>Säästävistä ja sosiaalisista innovaatioita koskevia kysymyksiä?</a:t>
            </a:r>
            <a:endParaRPr/>
          </a:p>
          <a:p>
            <a:pPr indent="-342900" lvl="0" marL="342900" rtl="0" algn="l">
              <a:lnSpc>
                <a:spcPct val="90000"/>
              </a:lnSpc>
              <a:spcBef>
                <a:spcPts val="1000"/>
              </a:spcBef>
              <a:spcAft>
                <a:spcPts val="0"/>
              </a:spcAft>
              <a:buClr>
                <a:srgbClr val="222222"/>
              </a:buClr>
              <a:buSzPts val="2400"/>
              <a:buFont typeface="Noto Sans Symbols"/>
              <a:buChar char="❑"/>
            </a:pPr>
            <a:r>
              <a:rPr lang="en-IE">
                <a:solidFill>
                  <a:srgbClr val="222222"/>
                </a:solidFill>
                <a:latin typeface="Arial"/>
                <a:ea typeface="Arial"/>
                <a:cs typeface="Arial"/>
                <a:sym typeface="Arial"/>
              </a:rPr>
              <a:t>"Kuinka voimme luoda riittävän halvan jääkaapin köyhien ihmisten ostettavaksi ja tarjota kohtuuhintaista sähköä sen käyttämiseksi?</a:t>
            </a:r>
            <a:r>
              <a:rPr b="0" i="0" lang="en-IE">
                <a:solidFill>
                  <a:srgbClr val="222222"/>
                </a:solidFill>
                <a:latin typeface="Arial"/>
                <a:ea typeface="Arial"/>
                <a:cs typeface="Arial"/>
                <a:sym typeface="Arial"/>
              </a:rPr>
              <a:t>” </a:t>
            </a:r>
            <a:endParaRPr/>
          </a:p>
          <a:p>
            <a:pPr indent="-342900" lvl="0" marL="342900" rtl="0" algn="l">
              <a:lnSpc>
                <a:spcPct val="90000"/>
              </a:lnSpc>
              <a:spcBef>
                <a:spcPts val="1000"/>
              </a:spcBef>
              <a:spcAft>
                <a:spcPts val="0"/>
              </a:spcAft>
              <a:buClr>
                <a:srgbClr val="222222"/>
              </a:buClr>
              <a:buSzPts val="2400"/>
              <a:buFont typeface="Noto Sans Symbols"/>
              <a:buChar char="❑"/>
            </a:pPr>
            <a:r>
              <a:rPr lang="en-IE">
                <a:solidFill>
                  <a:srgbClr val="222222"/>
                </a:solidFill>
                <a:latin typeface="Arial"/>
                <a:ea typeface="Arial"/>
                <a:cs typeface="Arial"/>
                <a:sym typeface="Arial"/>
              </a:rPr>
              <a:t>"Kuinka saamme materiaalit helposti kohtuuhintaan ja teemme niihin luotettavan jäähdytyksen?</a:t>
            </a:r>
            <a:r>
              <a:rPr b="0" i="0" lang="en-IE">
                <a:solidFill>
                  <a:srgbClr val="222222"/>
                </a:solidFill>
                <a:latin typeface="Arial"/>
                <a:ea typeface="Arial"/>
                <a:cs typeface="Arial"/>
                <a:sym typeface="Arial"/>
              </a:rPr>
              <a:t>”</a:t>
            </a:r>
            <a:endParaRPr/>
          </a:p>
          <a:p>
            <a:pPr indent="-342900" lvl="0" marL="342900" rtl="0" algn="l">
              <a:lnSpc>
                <a:spcPct val="90000"/>
              </a:lnSpc>
              <a:spcBef>
                <a:spcPts val="1000"/>
              </a:spcBef>
              <a:spcAft>
                <a:spcPts val="0"/>
              </a:spcAft>
              <a:buClr>
                <a:srgbClr val="222222"/>
              </a:buClr>
              <a:buSzPts val="2400"/>
              <a:buFont typeface="Noto Sans Symbols"/>
              <a:buChar char="❑"/>
            </a:pPr>
            <a:r>
              <a:rPr lang="en-IE">
                <a:solidFill>
                  <a:srgbClr val="222222"/>
                </a:solidFill>
                <a:latin typeface="Arial"/>
                <a:ea typeface="Arial"/>
                <a:cs typeface="Arial"/>
                <a:sym typeface="Arial"/>
              </a:rPr>
              <a:t>"Kuinka saamme marginaaliset ihmiset paitsi hyötymään, myös tulemaan osaksi ratkaisua?"</a:t>
            </a:r>
            <a:r>
              <a:rPr b="0" i="0" lang="en-IE">
                <a:solidFill>
                  <a:srgbClr val="222222"/>
                </a:solidFill>
                <a:latin typeface="Arial"/>
                <a:ea typeface="Arial"/>
                <a:cs typeface="Arial"/>
                <a:sym typeface="Arial"/>
              </a:rPr>
              <a:t>.</a:t>
            </a:r>
            <a:endParaRPr/>
          </a:p>
          <a:p>
            <a:pPr indent="0" lvl="0" marL="0" rtl="0" algn="l">
              <a:lnSpc>
                <a:spcPct val="90000"/>
              </a:lnSpc>
              <a:spcBef>
                <a:spcPts val="1000"/>
              </a:spcBef>
              <a:spcAft>
                <a:spcPts val="0"/>
              </a:spcAft>
              <a:buClr>
                <a:srgbClr val="009FD8"/>
              </a:buClr>
              <a:buSzPts val="2400"/>
              <a:buNone/>
            </a:pPr>
            <a:r>
              <a:rPr b="1" i="1" lang="en-IE">
                <a:solidFill>
                  <a:srgbClr val="009FD8"/>
                </a:solidFill>
              </a:rPr>
              <a:t>Mansukhbhai </a:t>
            </a:r>
            <a:r>
              <a:rPr b="1" i="1" lang="en-IE">
                <a:solidFill>
                  <a:srgbClr val="009FD8"/>
                </a:solidFill>
              </a:rPr>
              <a:t>seurasi hänen sydäntään ja ajatusta sinnikkäästi</a:t>
            </a:r>
            <a:endParaRPr b="1" i="1">
              <a:solidFill>
                <a:srgbClr val="009FD8"/>
              </a:solidFill>
              <a:latin typeface="Arial"/>
              <a:ea typeface="Arial"/>
              <a:cs typeface="Arial"/>
              <a:sym typeface="Arial"/>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Säästävä innovaatio, yksinkertainen muotoilu</a:t>
            </a:r>
            <a:r>
              <a:rPr b="1" lang="en-IE" sz="2800">
                <a:solidFill>
                  <a:srgbClr val="40A67A"/>
                </a:solidFill>
              </a:rPr>
              <a:t> </a:t>
            </a:r>
            <a:r>
              <a:rPr lang="en-IE"/>
              <a:t>auttaa säästämään resursseja, on ympäristöystävällinen ja turvallinen. Yksinkertainen muotoilu varmistaa myös, että hänen innovaatiota voi hyödyntää ja niitä voidaan käyttää missä tahansa ja ovat helposti ylläpidettävissä.</a:t>
            </a:r>
            <a:endParaRPr/>
          </a:p>
          <a:p>
            <a:pPr indent="0" lvl="0" marL="0" rtl="0" algn="l">
              <a:lnSpc>
                <a:spcPct val="90000"/>
              </a:lnSpc>
              <a:spcBef>
                <a:spcPts val="1000"/>
              </a:spcBef>
              <a:spcAft>
                <a:spcPts val="0"/>
              </a:spcAft>
              <a:buClr>
                <a:schemeClr val="dk1"/>
              </a:buClr>
              <a:buSzPts val="2400"/>
              <a:buNone/>
            </a:pPr>
            <a:r>
              <a:t/>
            </a:r>
            <a:endParaRPr/>
          </a:p>
        </p:txBody>
      </p:sp>
      <p:sp>
        <p:nvSpPr>
          <p:cNvPr id="552" name="Google Shape;552;p22"/>
          <p:cNvSpPr txBox="1"/>
          <p:nvPr/>
        </p:nvSpPr>
        <p:spPr>
          <a:xfrm>
            <a:off x="528927" y="233677"/>
            <a:ext cx="7232535"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Arial"/>
              <a:buNone/>
            </a:pPr>
            <a:r>
              <a:rPr b="1" lang="en-IE" sz="3200">
                <a:solidFill>
                  <a:schemeClr val="dk1"/>
                </a:solidFill>
                <a:latin typeface="Calibri"/>
                <a:ea typeface="Calibri"/>
                <a:cs typeface="Calibri"/>
                <a:sym typeface="Calibri"/>
              </a:rPr>
              <a:t>Esimerkki säästävästä innovaatiosta</a:t>
            </a:r>
            <a:endParaRPr sz="36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rgbClr val="A6377D"/>
              </a:buClr>
              <a:buSzPts val="2800"/>
              <a:buFont typeface="Arial"/>
              <a:buNone/>
            </a:pPr>
            <a:r>
              <a:rPr b="1" i="1" lang="en-IE" sz="2800">
                <a:solidFill>
                  <a:srgbClr val="A6377D"/>
                </a:solidFill>
                <a:latin typeface="Calibri"/>
                <a:ea typeface="Calibri"/>
                <a:cs typeface="Calibri"/>
                <a:sym typeface="Calibri"/>
              </a:rPr>
              <a:t>Mitticool - Earthen-jääkaappi</a:t>
            </a:r>
            <a:endParaRPr b="1" sz="3200">
              <a:solidFill>
                <a:schemeClr val="dk1"/>
              </a:solidFill>
              <a:latin typeface="Calibri"/>
              <a:ea typeface="Calibri"/>
              <a:cs typeface="Calibri"/>
              <a:sym typeface="Calibri"/>
            </a:endParaRPr>
          </a:p>
        </p:txBody>
      </p:sp>
      <p:pic>
        <p:nvPicPr>
          <p:cNvPr id="553" name="Google Shape;553;p22"/>
          <p:cNvPicPr preferRelativeResize="0"/>
          <p:nvPr/>
        </p:nvPicPr>
        <p:blipFill rotWithShape="1">
          <a:blip r:embed="rId4">
            <a:alphaModFix/>
          </a:blip>
          <a:srcRect b="0" l="0" r="0" t="0"/>
          <a:stretch/>
        </p:blipFill>
        <p:spPr>
          <a:xfrm>
            <a:off x="8776628" y="4003142"/>
            <a:ext cx="3415372" cy="20944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3"/>
          <p:cNvSpPr txBox="1"/>
          <p:nvPr>
            <p:ph idx="1" type="body"/>
          </p:nvPr>
        </p:nvSpPr>
        <p:spPr>
          <a:xfrm>
            <a:off x="627313" y="2038632"/>
            <a:ext cx="8770184" cy="320209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IE">
                <a:solidFill>
                  <a:srgbClr val="454545"/>
                </a:solidFill>
              </a:rPr>
              <a:t>Jääkaappi käyttää veden haihtumisesta johtuvaa jäähdytysvaikutusta matalamman lämpötilan saavuttamiseksi.</a:t>
            </a:r>
            <a:endParaRPr>
              <a:solidFill>
                <a:srgbClr val="454545"/>
              </a:solidFill>
            </a:endParaRPr>
          </a:p>
          <a:p>
            <a:pPr indent="0" lvl="0" marL="0" rtl="0" algn="l">
              <a:lnSpc>
                <a:spcPct val="90000"/>
              </a:lnSpc>
              <a:spcBef>
                <a:spcPts val="1000"/>
              </a:spcBef>
              <a:spcAft>
                <a:spcPts val="0"/>
              </a:spcAft>
              <a:buNone/>
            </a:pPr>
            <a:r>
              <a:rPr lang="en-IE">
                <a:solidFill>
                  <a:srgbClr val="454545"/>
                </a:solidFill>
              </a:rPr>
              <a:t>Nyt se tarjoaa lukuisia tuotteita yli 63 kaupunkiin. Keraamiset savipullot, keraamiset suodattimet, astiat …</a:t>
            </a:r>
            <a:endParaRPr>
              <a:solidFill>
                <a:srgbClr val="454545"/>
              </a:solidFill>
            </a:endParaRPr>
          </a:p>
          <a:p>
            <a:pPr indent="-152400" lvl="0" marL="457200" rtl="0" algn="l">
              <a:spcBef>
                <a:spcPts val="1000"/>
              </a:spcBef>
              <a:spcAft>
                <a:spcPts val="0"/>
              </a:spcAft>
              <a:buClr>
                <a:srgbClr val="454545"/>
              </a:buClr>
              <a:buSzPts val="2400"/>
              <a:buChar char="•"/>
            </a:pPr>
            <a:r>
              <a:rPr lang="en-IE">
                <a:solidFill>
                  <a:srgbClr val="454545"/>
                </a:solidFill>
              </a:rPr>
              <a:t> </a:t>
            </a:r>
            <a:r>
              <a:rPr lang="en-IE">
                <a:solidFill>
                  <a:srgbClr val="454545"/>
                </a:solidFill>
              </a:rPr>
              <a:t>Se pitää myös Intian perinteisen viisauden ja keramiikkataidot elossa</a:t>
            </a:r>
            <a:endParaRPr>
              <a:solidFill>
                <a:srgbClr val="454545"/>
              </a:solidFill>
            </a:endParaRPr>
          </a:p>
          <a:p>
            <a:pPr indent="-152400" lvl="0" marL="457200" rtl="0" algn="l">
              <a:spcBef>
                <a:spcPts val="1000"/>
              </a:spcBef>
              <a:spcAft>
                <a:spcPts val="0"/>
              </a:spcAft>
              <a:buClr>
                <a:srgbClr val="454545"/>
              </a:buClr>
              <a:buSzPts val="2400"/>
              <a:buChar char="•"/>
            </a:pPr>
            <a:r>
              <a:rPr lang="en-IE">
                <a:solidFill>
                  <a:srgbClr val="454545"/>
                </a:solidFill>
              </a:rPr>
              <a:t> </a:t>
            </a:r>
            <a:r>
              <a:rPr lang="en-IE" u="sng">
                <a:solidFill>
                  <a:srgbClr val="454545"/>
                </a:solidFill>
                <a:hlinkClick r:id="rId3">
                  <a:extLst>
                    <a:ext uri="{A12FA001-AC4F-418D-AE19-62706E023703}">
                      <ahyp:hlinkClr val="tx"/>
                    </a:ext>
                  </a:extLst>
                </a:hlinkClick>
              </a:rPr>
              <a:t>Benefits</a:t>
            </a:r>
            <a:r>
              <a:rPr lang="en-IE">
                <a:solidFill>
                  <a:srgbClr val="454545"/>
                </a:solidFill>
              </a:rPr>
              <a:t> saven käyttäminen vesipulloissa ja keittiötarvikkeissa vähentää muovihukkaa, ovat kemikaaleja sisältämättömiä kodintuotteita, estää happamuuden, koska savella on emäksisiä ominaisuuksia, halvempia, parantavia voimia saven    mineraaleista ...</a:t>
            </a:r>
            <a:endParaRPr>
              <a:solidFill>
                <a:srgbClr val="454545"/>
              </a:solidFill>
            </a:endParaRPr>
          </a:p>
          <a:p>
            <a:pPr indent="0" lvl="0" marL="457200" rtl="0" algn="l">
              <a:lnSpc>
                <a:spcPct val="90000"/>
              </a:lnSpc>
              <a:spcBef>
                <a:spcPts val="1000"/>
              </a:spcBef>
              <a:spcAft>
                <a:spcPts val="0"/>
              </a:spcAft>
              <a:buNone/>
            </a:pPr>
            <a:r>
              <a:t/>
            </a:r>
            <a:endParaRPr/>
          </a:p>
        </p:txBody>
      </p:sp>
      <p:sp>
        <p:nvSpPr>
          <p:cNvPr id="559" name="Google Shape;559;p23"/>
          <p:cNvSpPr txBox="1"/>
          <p:nvPr>
            <p:ph idx="3" type="body"/>
          </p:nvPr>
        </p:nvSpPr>
        <p:spPr>
          <a:xfrm>
            <a:off x="527725" y="148128"/>
            <a:ext cx="7923900" cy="16794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3200"/>
              <a:buFont typeface="Arial"/>
              <a:buNone/>
            </a:pPr>
            <a:r>
              <a:rPr b="1" lang="en-IE" sz="4000"/>
              <a:t>Esimerkki säästävästä innovaatiosta</a:t>
            </a:r>
            <a:endParaRPr sz="4400"/>
          </a:p>
          <a:p>
            <a:pPr indent="0" lvl="0" marL="0" rtl="0" algn="l">
              <a:lnSpc>
                <a:spcPct val="80000"/>
              </a:lnSpc>
              <a:spcBef>
                <a:spcPts val="1000"/>
              </a:spcBef>
              <a:spcAft>
                <a:spcPts val="0"/>
              </a:spcAft>
              <a:buClr>
                <a:srgbClr val="A6377D"/>
              </a:buClr>
              <a:buSzPts val="2800"/>
              <a:buFont typeface="Arial"/>
              <a:buNone/>
            </a:pPr>
            <a:r>
              <a:rPr b="1" i="1" lang="en-IE">
                <a:solidFill>
                  <a:srgbClr val="A6377D"/>
                </a:solidFill>
              </a:rPr>
              <a:t>Mitticool - Earthen-jääkaappi</a:t>
            </a:r>
            <a:endParaRPr b="1" sz="4000"/>
          </a:p>
          <a:p>
            <a:pPr indent="0" lvl="0" marL="0" rtl="0" algn="l">
              <a:lnSpc>
                <a:spcPct val="80000"/>
              </a:lnSpc>
              <a:spcBef>
                <a:spcPts val="1000"/>
              </a:spcBef>
              <a:spcAft>
                <a:spcPts val="0"/>
              </a:spcAft>
              <a:buClr>
                <a:srgbClr val="A6377D"/>
              </a:buClr>
              <a:buSzPts val="3600"/>
              <a:buNone/>
            </a:pPr>
            <a:r>
              <a:t/>
            </a:r>
            <a:endParaRPr b="1" sz="4400"/>
          </a:p>
        </p:txBody>
      </p:sp>
      <p:pic>
        <p:nvPicPr>
          <p:cNvPr descr="300X300" id="560" name="Google Shape;560;p23"/>
          <p:cNvPicPr preferRelativeResize="0"/>
          <p:nvPr/>
        </p:nvPicPr>
        <p:blipFill rotWithShape="1">
          <a:blip r:embed="rId4">
            <a:alphaModFix/>
          </a:blip>
          <a:srcRect b="0" l="0" r="0" t="0"/>
          <a:stretch/>
        </p:blipFill>
        <p:spPr>
          <a:xfrm>
            <a:off x="8728647" y="2136618"/>
            <a:ext cx="3337239" cy="33372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24"/>
          <p:cNvSpPr txBox="1"/>
          <p:nvPr>
            <p:ph idx="1" type="body"/>
          </p:nvPr>
        </p:nvSpPr>
        <p:spPr>
          <a:xfrm>
            <a:off x="7974691" y="2082640"/>
            <a:ext cx="398145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3200"/>
              <a:buNone/>
            </a:pPr>
            <a:r>
              <a:rPr b="1" lang="en-IE" sz="3200" u="sng">
                <a:solidFill>
                  <a:srgbClr val="40A67A"/>
                </a:solidFill>
                <a:hlinkClick r:id="rId3">
                  <a:extLst>
                    <a:ext uri="{A12FA001-AC4F-418D-AE19-62706E023703}">
                      <ahyp:hlinkClr val="tx"/>
                    </a:ext>
                  </a:extLst>
                </a:hlinkClick>
              </a:rPr>
              <a:t>Frugal Innovation</a:t>
            </a:r>
            <a:endParaRPr/>
          </a:p>
          <a:p>
            <a:pPr indent="0" lvl="0" marL="0" rtl="0" algn="l">
              <a:lnSpc>
                <a:spcPct val="90000"/>
              </a:lnSpc>
              <a:spcBef>
                <a:spcPts val="1000"/>
              </a:spcBef>
              <a:spcAft>
                <a:spcPts val="0"/>
              </a:spcAft>
              <a:buClr>
                <a:srgbClr val="40A67A"/>
              </a:buClr>
              <a:buSzPts val="3200"/>
              <a:buNone/>
            </a:pPr>
            <a:r>
              <a:rPr b="1" lang="en-IE" sz="3200" u="sng">
                <a:solidFill>
                  <a:srgbClr val="40A67A"/>
                </a:solidFill>
                <a:hlinkClick r:id="rId4">
                  <a:extLst>
                    <a:ext uri="{A12FA001-AC4F-418D-AE19-62706E023703}">
                      <ahyp:hlinkClr val="tx"/>
                    </a:ext>
                  </a:extLst>
                </a:hlinkClick>
              </a:rPr>
              <a:t>Building</a:t>
            </a:r>
            <a:r>
              <a:rPr b="1" lang="en-IE" sz="3200">
                <a:solidFill>
                  <a:srgbClr val="40A67A"/>
                </a:solidFill>
              </a:rPr>
              <a:t> </a:t>
            </a:r>
            <a:r>
              <a:rPr b="1" lang="en-IE" sz="3200">
                <a:solidFill>
                  <a:srgbClr val="40A67A"/>
                </a:solidFill>
              </a:rPr>
              <a:t>Moderni tekniikka savella</a:t>
            </a:r>
            <a:endParaRPr/>
          </a:p>
        </p:txBody>
      </p:sp>
      <p:sp>
        <p:nvSpPr>
          <p:cNvPr id="566" name="Google Shape;566;p24"/>
          <p:cNvSpPr txBox="1"/>
          <p:nvPr>
            <p:ph idx="2" type="body"/>
          </p:nvPr>
        </p:nvSpPr>
        <p:spPr>
          <a:xfrm>
            <a:off x="7717100" y="3715025"/>
            <a:ext cx="41502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0" i="0" lang="en-IE">
                <a:solidFill>
                  <a:srgbClr val="3F3F3F"/>
                </a:solidFill>
              </a:rPr>
              <a:t>Mansukhbhai Prajapati, </a:t>
            </a:r>
            <a:r>
              <a:rPr lang="en-IE">
                <a:solidFill>
                  <a:srgbClr val="3F3F3F"/>
                </a:solidFill>
              </a:rPr>
              <a:t>koulutettu laattojen valmistaja, tekee modernit keittiökoneet, kuten jääkaapit sekä tartumattomat pannut ja vuoat savesta.</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b="0" i="0">
              <a:solidFill>
                <a:srgbClr val="454545"/>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pic>
        <p:nvPicPr>
          <p:cNvPr id="567" name="Google Shape;567;p24">
            <a:hlinkClick r:id="rId5"/>
          </p:cNvPr>
          <p:cNvPicPr preferRelativeResize="0"/>
          <p:nvPr/>
        </p:nvPicPr>
        <p:blipFill rotWithShape="1">
          <a:blip r:embed="rId6">
            <a:alphaModFix/>
          </a:blip>
          <a:srcRect b="0" l="0" r="0" t="0"/>
          <a:stretch/>
        </p:blipFill>
        <p:spPr>
          <a:xfrm>
            <a:off x="1345725" y="2311082"/>
            <a:ext cx="5256688" cy="3015257"/>
          </a:xfrm>
          <a:prstGeom prst="rect">
            <a:avLst/>
          </a:prstGeom>
          <a:noFill/>
          <a:ln>
            <a:noFill/>
          </a:ln>
        </p:spPr>
      </p:pic>
      <p:sp>
        <p:nvSpPr>
          <p:cNvPr id="568" name="Google Shape;568;p24"/>
          <p:cNvSpPr txBox="1"/>
          <p:nvPr/>
        </p:nvSpPr>
        <p:spPr>
          <a:xfrm>
            <a:off x="1092548" y="169809"/>
            <a:ext cx="9318936" cy="259242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37AB7"/>
              </a:buClr>
              <a:buSzPts val="2800"/>
              <a:buFont typeface="Arial"/>
              <a:buNone/>
            </a:pPr>
            <a:r>
              <a:rPr b="1" i="1" lang="en-IE" sz="2800" u="sng">
                <a:solidFill>
                  <a:srgbClr val="337AB7"/>
                </a:solidFill>
                <a:latin typeface="Calibri"/>
                <a:ea typeface="Calibri"/>
                <a:cs typeface="Calibri"/>
                <a:sym typeface="Calibri"/>
                <a:hlinkClick r:id="rId7">
                  <a:extLst>
                    <a:ext uri="{A12FA001-AC4F-418D-AE19-62706E023703}">
                      <ahyp:hlinkClr val="tx"/>
                    </a:ext>
                  </a:extLst>
                </a:hlinkClick>
              </a:rPr>
              <a:t>‘Mitticool</a:t>
            </a:r>
            <a:r>
              <a:rPr b="1" i="1" lang="en-IE" sz="2800">
                <a:solidFill>
                  <a:srgbClr val="454545"/>
                </a:solidFill>
                <a:latin typeface="Calibri"/>
                <a:ea typeface="Calibri"/>
                <a:cs typeface="Calibri"/>
                <a:sym typeface="Calibri"/>
              </a:rPr>
              <a:t>, </a:t>
            </a:r>
            <a:r>
              <a:rPr b="1" i="1" lang="en-IE" sz="2800">
                <a:solidFill>
                  <a:srgbClr val="454545"/>
                </a:solidFill>
                <a:latin typeface="Calibri"/>
                <a:ea typeface="Calibri"/>
                <a:cs typeface="Calibri"/>
                <a:sym typeface="Calibri"/>
              </a:rPr>
              <a:t>savijääkaappi, joka ei vaadi sähköä, maksaa alle 50 dollaria ja voi pitää ruoan tuoreena 2–3 päivää, on vain yksi esimerkki ”säästävän innovaation” voimasta, </a:t>
            </a:r>
            <a:r>
              <a:rPr lang="en-IE" sz="2800">
                <a:solidFill>
                  <a:srgbClr val="454545"/>
                </a:solidFill>
                <a:latin typeface="Calibri"/>
                <a:ea typeface="Calibri"/>
                <a:cs typeface="Calibri"/>
                <a:sym typeface="Calibri"/>
              </a:rPr>
              <a:t>Mansukhbhai Prajapati</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rgbClr val="454545"/>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rgbClr val="3F3F3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25"/>
          <p:cNvSpPr txBox="1"/>
          <p:nvPr>
            <p:ph idx="1" type="body"/>
          </p:nvPr>
        </p:nvSpPr>
        <p:spPr>
          <a:xfrm>
            <a:off x="1157432" y="235391"/>
            <a:ext cx="6338837" cy="155719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333333"/>
              </a:buClr>
              <a:buSzPct val="93865"/>
              <a:buNone/>
            </a:pPr>
            <a:r>
              <a:rPr b="1" lang="en-IE" sz="3835">
                <a:solidFill>
                  <a:srgbClr val="333333"/>
                </a:solidFill>
              </a:rPr>
              <a:t>Säästävä innovaatiofoorumi</a:t>
            </a:r>
            <a:endParaRPr sz="4188"/>
          </a:p>
          <a:p>
            <a:pPr indent="0" lvl="0" marL="0" rtl="0" algn="l">
              <a:lnSpc>
                <a:spcPct val="90000"/>
              </a:lnSpc>
              <a:spcBef>
                <a:spcPts val="1000"/>
              </a:spcBef>
              <a:spcAft>
                <a:spcPts val="0"/>
              </a:spcAft>
              <a:buClr>
                <a:srgbClr val="333333"/>
              </a:buClr>
              <a:buSzPct val="100000"/>
              <a:buNone/>
            </a:pPr>
            <a:r>
              <a:rPr lang="en-IE" sz="2800">
                <a:solidFill>
                  <a:srgbClr val="333333"/>
                </a:solidFill>
              </a:rPr>
              <a:t>Yli 200 kehittäjää, innovaattoria, yrittäjää, sijoittajaa ja aktivistia</a:t>
            </a:r>
            <a:endParaRPr/>
          </a:p>
          <a:p>
            <a:pPr indent="0" lvl="0" marL="0" rtl="0" algn="l">
              <a:lnSpc>
                <a:spcPct val="90000"/>
              </a:lnSpc>
              <a:spcBef>
                <a:spcPts val="1000"/>
              </a:spcBef>
              <a:spcAft>
                <a:spcPts val="0"/>
              </a:spcAft>
              <a:buClr>
                <a:schemeClr val="dk1"/>
              </a:buClr>
              <a:buSzPct val="100000"/>
              <a:buNone/>
            </a:pPr>
            <a:r>
              <a:t/>
            </a:r>
            <a:endParaRPr b="1"/>
          </a:p>
        </p:txBody>
      </p:sp>
      <p:sp>
        <p:nvSpPr>
          <p:cNvPr id="574" name="Google Shape;574;p25"/>
          <p:cNvSpPr txBox="1"/>
          <p:nvPr>
            <p:ph idx="2" type="body"/>
          </p:nvPr>
        </p:nvSpPr>
        <p:spPr>
          <a:xfrm>
            <a:off x="7431484" y="621273"/>
            <a:ext cx="4301807"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2400"/>
              <a:buNone/>
            </a:pPr>
            <a:r>
              <a:rPr b="1" lang="en-IE">
                <a:solidFill>
                  <a:srgbClr val="ED2A59"/>
                </a:solidFill>
              </a:rPr>
              <a:t>Missä 85% maailman nuorista rakentaa tulevaisuutta meille kaikille menestymiseen.</a:t>
            </a:r>
            <a:endParaRPr/>
          </a:p>
          <a:p>
            <a:pPr indent="0" lvl="0" marL="0" rtl="0" algn="ctr">
              <a:lnSpc>
                <a:spcPct val="90000"/>
              </a:lnSpc>
              <a:spcBef>
                <a:spcPts val="1000"/>
              </a:spcBef>
              <a:spcAft>
                <a:spcPts val="0"/>
              </a:spcAft>
              <a:buClr>
                <a:srgbClr val="3F3F3F"/>
              </a:buClr>
              <a:buSzPts val="2400"/>
              <a:buNone/>
            </a:pPr>
            <a:r>
              <a:rPr b="1" i="0" lang="en-IE" u="sng">
                <a:solidFill>
                  <a:srgbClr val="3F3F3F"/>
                </a:solidFill>
                <a:hlinkClick r:id="rId3">
                  <a:extLst>
                    <a:ext uri="{A12FA001-AC4F-418D-AE19-62706E023703}">
                      <ahyp:hlinkClr val="tx"/>
                    </a:ext>
                  </a:extLst>
                </a:hlinkClick>
              </a:rPr>
              <a:t>Frugal Innovation Forum (FIF) </a:t>
            </a:r>
            <a:r>
              <a:rPr lang="en-IE"/>
              <a:t>on foorumi eteläisen maailman johtajille yhdistää ja tutkia ratkaisuja maailman vaikeimpiin haasteisiin. FIF 2019 tutkii teemaa "Nuorten skaalausmahdollisuudet", jossa kehitystoiminnan harjoittajat ja rahoittajat, nuoret muutoksen tekijät ja innovaattorit osallistuvat kahden päivän pituiseen konferenssiin saavuttaakseen yhteistyössä mittavia vaikutuksia.</a:t>
            </a:r>
            <a:endParaRPr/>
          </a:p>
          <a:p>
            <a:pPr indent="0" lvl="0" marL="0" rtl="0" algn="l">
              <a:lnSpc>
                <a:spcPct val="90000"/>
              </a:lnSpc>
              <a:spcBef>
                <a:spcPts val="1000"/>
              </a:spcBef>
              <a:spcAft>
                <a:spcPts val="0"/>
              </a:spcAft>
              <a:buClr>
                <a:schemeClr val="dk1"/>
              </a:buClr>
              <a:buSzPts val="2400"/>
              <a:buNone/>
            </a:pPr>
            <a:r>
              <a:t/>
            </a:r>
            <a:endParaRPr/>
          </a:p>
        </p:txBody>
      </p:sp>
      <p:pic>
        <p:nvPicPr>
          <p:cNvPr id="575" name="Google Shape;575;p25">
            <a:hlinkClick r:id="rId4"/>
          </p:cNvPr>
          <p:cNvPicPr preferRelativeResize="0"/>
          <p:nvPr>
            <p:ph idx="3" type="pic"/>
          </p:nvPr>
        </p:nvPicPr>
        <p:blipFill rotWithShape="1">
          <a:blip r:embed="rId5">
            <a:alphaModFix/>
          </a:blip>
          <a:srcRect b="0" l="4810" r="4810" t="0"/>
          <a:stretch/>
        </p:blipFill>
        <p:spPr>
          <a:xfrm>
            <a:off x="1270861" y="2019300"/>
            <a:ext cx="5331552" cy="3343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6"/>
          <p:cNvSpPr txBox="1"/>
          <p:nvPr>
            <p:ph idx="3" type="body"/>
          </p:nvPr>
        </p:nvSpPr>
        <p:spPr>
          <a:xfrm>
            <a:off x="9222736" y="495288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581" name="Google Shape;581;p26"/>
          <p:cNvSpPr txBox="1"/>
          <p:nvPr>
            <p:ph idx="4" type="body"/>
          </p:nvPr>
        </p:nvSpPr>
        <p:spPr>
          <a:xfrm>
            <a:off x="6498407" y="1561222"/>
            <a:ext cx="4411019" cy="3715819"/>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lt1"/>
              </a:buClr>
              <a:buSzPct val="100000"/>
              <a:buNone/>
            </a:pPr>
            <a:r>
              <a:rPr lang="en-IE"/>
              <a:t>Säästävä innovaatio on tärkeämpi kuin koskaan äskettäisen finanssikriisin myötä, COVID-19 Europe tarvitsee lähestymistavan innovaatioihin, joka keskittyy tarjoamaan kohtuuhintaisia, tarkoitukseen sopivia ja helppokäyttöisiä innovaatioita ja tekniikoita. Säästävä innovaatio tarjoaa ratkaisuja esiin tuleviin haasteisiin.</a:t>
            </a:r>
            <a:endParaRPr/>
          </a:p>
        </p:txBody>
      </p:sp>
      <p:sp>
        <p:nvSpPr>
          <p:cNvPr id="582" name="Google Shape;582;p26"/>
          <p:cNvSpPr txBox="1"/>
          <p:nvPr>
            <p:ph idx="5" type="body"/>
          </p:nvPr>
        </p:nvSpPr>
        <p:spPr>
          <a:xfrm>
            <a:off x="4896225" y="4870550"/>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pic>
        <p:nvPicPr>
          <p:cNvPr descr="A picture containing grass, outdoor, person, hand&#10;&#10;Description automatically generated" id="583" name="Google Shape;583;p26"/>
          <p:cNvPicPr preferRelativeResize="0"/>
          <p:nvPr/>
        </p:nvPicPr>
        <p:blipFill rotWithShape="1">
          <a:blip r:embed="rId3">
            <a:alphaModFix/>
          </a:blip>
          <a:srcRect b="0" l="0" r="0" t="0"/>
          <a:stretch/>
        </p:blipFill>
        <p:spPr>
          <a:xfrm>
            <a:off x="577266" y="1891677"/>
            <a:ext cx="4431527" cy="3589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7"/>
          <p:cNvSpPr txBox="1"/>
          <p:nvPr>
            <p:ph idx="1" type="body"/>
          </p:nvPr>
        </p:nvSpPr>
        <p:spPr>
          <a:xfrm>
            <a:off x="6590923" y="245026"/>
            <a:ext cx="5201861" cy="150489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2A59"/>
              </a:buClr>
              <a:buSzPts val="3330"/>
              <a:buNone/>
            </a:pPr>
            <a:r>
              <a:rPr b="1" lang="en-IE" sz="3030">
                <a:solidFill>
                  <a:srgbClr val="ED2A59"/>
                </a:solidFill>
              </a:rPr>
              <a:t>Tieto- ja viestintätekniikat lähestymistapana säästäviin sosiaalisiin innovaatioihin</a:t>
            </a:r>
            <a:endParaRPr sz="3030"/>
          </a:p>
        </p:txBody>
      </p:sp>
      <p:sp>
        <p:nvSpPr>
          <p:cNvPr id="589" name="Google Shape;589;p27"/>
          <p:cNvSpPr txBox="1"/>
          <p:nvPr>
            <p:ph idx="2" type="body"/>
          </p:nvPr>
        </p:nvSpPr>
        <p:spPr>
          <a:xfrm>
            <a:off x="6096000" y="1425634"/>
            <a:ext cx="5696784"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52525"/>
              </a:buClr>
              <a:buSzPts val="2400"/>
              <a:buNone/>
            </a:pPr>
            <a:r>
              <a:rPr lang="en-IE">
                <a:solidFill>
                  <a:srgbClr val="252525"/>
                </a:solidFill>
              </a:rPr>
              <a:t>Tietoliikennetekniikka (ICT), esimerkiksi mobiililaitteet ja sovellukset, ovat kiistatta aikamme hallitseva tekniikka. Kuluttajien näkökulmasta ICT voidaan pitää "säästävän" innovaation muotona, koska ne tarjoavat innovatiivisia, edullisia ratkaisuja jokapäiväisiin ongelmiin, jotka ovat joustavia ja käytettävissä rajoitettujen resurssien käyttäjille. Jos ICT:tä käytetään tehokkaasti, sen on todettu olevan tärkeä</a:t>
            </a:r>
            <a:r>
              <a:rPr b="0" i="0" lang="en-IE">
                <a:solidFill>
                  <a:srgbClr val="252525"/>
                </a:solidFill>
              </a:rPr>
              <a:t> </a:t>
            </a:r>
            <a:r>
              <a:rPr b="0" i="0" lang="en-IE" u="sng">
                <a:solidFill>
                  <a:srgbClr val="032167"/>
                </a:solidFill>
                <a:hlinkClick r:id="rId3">
                  <a:extLst>
                    <a:ext uri="{A12FA001-AC4F-418D-AE19-62706E023703}">
                      <ahyp:hlinkClr val="tx"/>
                    </a:ext>
                  </a:extLst>
                </a:hlinkClick>
              </a:rPr>
              <a:t>‘game changer’</a:t>
            </a:r>
            <a:r>
              <a:rPr lang="en-IE">
                <a:solidFill>
                  <a:srgbClr val="252525"/>
                </a:solidFill>
              </a:rPr>
              <a:t>inhimillisessä kehityksessä, edistämällä kehitystä</a:t>
            </a:r>
            <a:r>
              <a:rPr b="0" i="0" lang="en-IE">
                <a:solidFill>
                  <a:srgbClr val="252525"/>
                </a:solidFill>
              </a:rPr>
              <a:t> </a:t>
            </a:r>
            <a:r>
              <a:rPr b="0" i="0" lang="en-IE" u="sng">
                <a:solidFill>
                  <a:srgbClr val="032167"/>
                </a:solidFill>
                <a:hlinkClick r:id="rId4">
                  <a:extLst>
                    <a:ext uri="{A12FA001-AC4F-418D-AE19-62706E023703}">
                      <ahyp:hlinkClr val="tx"/>
                    </a:ext>
                  </a:extLst>
                </a:hlinkClick>
              </a:rPr>
              <a:t>Sustainable Development Goals</a:t>
            </a:r>
            <a:r>
              <a:rPr b="0" i="0" lang="en-IE" u="sng">
                <a:solidFill>
                  <a:srgbClr val="032167"/>
                </a:solidFill>
                <a:hlinkClick r:id="rId5">
                  <a:extLst>
                    <a:ext uri="{A12FA001-AC4F-418D-AE19-62706E023703}">
                      <ahyp:hlinkClr val="tx"/>
                    </a:ext>
                  </a:extLst>
                </a:hlinkClick>
              </a:rPr>
              <a:t> (SDGs)</a:t>
            </a:r>
            <a:r>
              <a:rPr b="0" i="0" lang="en-IE">
                <a:solidFill>
                  <a:srgbClr val="252525"/>
                </a:solidFill>
              </a:rPr>
              <a:t> </a:t>
            </a:r>
            <a:r>
              <a:rPr lang="en-IE">
                <a:solidFill>
                  <a:srgbClr val="252525"/>
                </a:solidFill>
              </a:rPr>
              <a:t>ja mahdollisen sukupuolten tasa-arvon ja vaikutusmahdollisuuksien edistämiseen.</a:t>
            </a:r>
            <a:endParaRPr/>
          </a:p>
        </p:txBody>
      </p:sp>
      <p:pic>
        <p:nvPicPr>
          <p:cNvPr descr="A picture containing text, person, indoor&#10;&#10;Description automatically generated" id="590" name="Google Shape;590;p27"/>
          <p:cNvPicPr preferRelativeResize="0"/>
          <p:nvPr>
            <p:ph idx="3" type="pic"/>
          </p:nvPr>
        </p:nvPicPr>
        <p:blipFill rotWithShape="1">
          <a:blip r:embed="rId6">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8"/>
          <p:cNvSpPr txBox="1"/>
          <p:nvPr>
            <p:ph idx="2" type="body"/>
          </p:nvPr>
        </p:nvSpPr>
        <p:spPr>
          <a:xfrm>
            <a:off x="6096000" y="1525222"/>
            <a:ext cx="5696784" cy="259242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262626"/>
              </a:buClr>
              <a:buSzPts val="2400"/>
              <a:buNone/>
            </a:pPr>
            <a:r>
              <a:rPr lang="en-IE">
                <a:solidFill>
                  <a:srgbClr val="262626"/>
                </a:solidFill>
              </a:rPr>
              <a:t>Mobiiliteknologian käytön lisääminen esimerkiksi humanitaarisessa avussa</a:t>
            </a:r>
            <a:r>
              <a:rPr b="0" i="0" lang="en-IE">
                <a:solidFill>
                  <a:srgbClr val="262626"/>
                </a:solidFill>
              </a:rPr>
              <a:t> </a:t>
            </a:r>
            <a:r>
              <a:rPr b="1" i="0" lang="en-IE" u="sng">
                <a:solidFill>
                  <a:srgbClr val="009FD8"/>
                </a:solidFill>
                <a:hlinkClick r:id="rId3">
                  <a:extLst>
                    <a:ext uri="{A12FA001-AC4F-418D-AE19-62706E023703}">
                      <ahyp:hlinkClr val="tx"/>
                    </a:ext>
                  </a:extLst>
                </a:hlinkClick>
              </a:rPr>
              <a:t>enabling cash transfers</a:t>
            </a:r>
            <a:r>
              <a:rPr b="1" i="0" lang="en-IE">
                <a:solidFill>
                  <a:srgbClr val="009FD8"/>
                </a:solidFill>
              </a:rPr>
              <a:t> </a:t>
            </a:r>
            <a:r>
              <a:rPr b="1" lang="en-IE">
                <a:solidFill>
                  <a:srgbClr val="009FD8"/>
                </a:solidFill>
              </a:rPr>
              <a:t>mobiili rahana</a:t>
            </a:r>
            <a:r>
              <a:rPr b="0" i="0" lang="en-IE">
                <a:solidFill>
                  <a:srgbClr val="262626"/>
                </a:solidFill>
              </a:rPr>
              <a:t>, </a:t>
            </a:r>
            <a:r>
              <a:rPr lang="en-IE">
                <a:solidFill>
                  <a:srgbClr val="262626"/>
                </a:solidFill>
              </a:rPr>
              <a:t>ja</a:t>
            </a:r>
            <a:r>
              <a:rPr b="0" i="0" lang="en-IE">
                <a:solidFill>
                  <a:srgbClr val="262626"/>
                </a:solidFill>
              </a:rPr>
              <a:t> </a:t>
            </a:r>
            <a:r>
              <a:rPr b="1" lang="en-IE">
                <a:solidFill>
                  <a:srgbClr val="A6377D"/>
                </a:solidFill>
              </a:rPr>
              <a:t>helpottaa pääsyä peruslaitoksiin, mukaan lukien energia, vesi ja viemäröinti.</a:t>
            </a:r>
            <a:r>
              <a:rPr b="0" i="0" lang="en-IE">
                <a:solidFill>
                  <a:srgbClr val="262626"/>
                </a:solidFill>
              </a:rPr>
              <a:t> </a:t>
            </a:r>
            <a:endParaRPr/>
          </a:p>
          <a:p>
            <a:pPr indent="0" lvl="0" marL="0" rtl="0" algn="r">
              <a:lnSpc>
                <a:spcPct val="90000"/>
              </a:lnSpc>
              <a:spcBef>
                <a:spcPts val="1000"/>
              </a:spcBef>
              <a:spcAft>
                <a:spcPts val="0"/>
              </a:spcAft>
              <a:buClr>
                <a:srgbClr val="262626"/>
              </a:buClr>
              <a:buSzPts val="2400"/>
              <a:buNone/>
            </a:pPr>
            <a:r>
              <a:rPr lang="en-IE">
                <a:solidFill>
                  <a:srgbClr val="262626"/>
                </a:solidFill>
              </a:rPr>
              <a:t>Matkapuhelinohjelmat lisäävät julkista tietoa ja tukea, esimerkiksi perustettu</a:t>
            </a:r>
            <a:r>
              <a:rPr b="0" i="0" lang="en-IE">
                <a:solidFill>
                  <a:srgbClr val="262626"/>
                </a:solidFill>
              </a:rPr>
              <a:t>  </a:t>
            </a:r>
            <a:r>
              <a:rPr b="1" i="1" lang="en-IE" u="sng">
                <a:solidFill>
                  <a:srgbClr val="40A67A"/>
                </a:solidFill>
                <a:hlinkClick r:id="rId4">
                  <a:extLst>
                    <a:ext uri="{A12FA001-AC4F-418D-AE19-62706E023703}">
                      <ahyp:hlinkClr val="tx"/>
                    </a:ext>
                  </a:extLst>
                </a:hlinkClick>
              </a:rPr>
              <a:t>WhatsApp chatbot services</a:t>
            </a:r>
            <a:r>
              <a:rPr b="1" i="1" lang="en-IE">
                <a:solidFill>
                  <a:srgbClr val="40A67A"/>
                </a:solidFill>
              </a:rPr>
              <a:t> </a:t>
            </a:r>
            <a:r>
              <a:rPr lang="en-IE">
                <a:solidFill>
                  <a:srgbClr val="262626"/>
                </a:solidFill>
              </a:rPr>
              <a:t>voi tarjota paikallista koordinointia apua elintärkeälle suojelulle COVID-19-pandemian aikana…</a:t>
            </a:r>
            <a:endParaRPr/>
          </a:p>
          <a:p>
            <a:pPr indent="0" lvl="0" marL="0" rtl="0" algn="r">
              <a:lnSpc>
                <a:spcPct val="90000"/>
              </a:lnSpc>
              <a:spcBef>
                <a:spcPts val="1000"/>
              </a:spcBef>
              <a:spcAft>
                <a:spcPts val="0"/>
              </a:spcAft>
              <a:buClr>
                <a:schemeClr val="dk1"/>
              </a:buClr>
              <a:buSzPts val="1000"/>
              <a:buNone/>
            </a:pPr>
            <a:r>
              <a:t/>
            </a:r>
            <a:endParaRPr b="1" i="1" sz="1000">
              <a:solidFill>
                <a:srgbClr val="ED2A59"/>
              </a:solidFill>
            </a:endParaRPr>
          </a:p>
          <a:p>
            <a:pPr indent="0" lvl="0" marL="0" rtl="0" algn="r">
              <a:lnSpc>
                <a:spcPct val="90000"/>
              </a:lnSpc>
              <a:spcBef>
                <a:spcPts val="1000"/>
              </a:spcBef>
              <a:spcAft>
                <a:spcPts val="0"/>
              </a:spcAft>
              <a:buClr>
                <a:srgbClr val="ED2A59"/>
              </a:buClr>
              <a:buSzPts val="2400"/>
              <a:buNone/>
            </a:pPr>
            <a:r>
              <a:rPr b="1" i="1" lang="en-IE">
                <a:solidFill>
                  <a:srgbClr val="ED2A59"/>
                </a:solidFill>
              </a:rPr>
              <a:t>Seuraavassa osassa demonstroidaan esimerkein, kuinka tämä tehdään…</a:t>
            </a:r>
            <a:endParaRPr/>
          </a:p>
          <a:p>
            <a:pPr indent="0" lvl="0" marL="0" rtl="0" algn="r">
              <a:lnSpc>
                <a:spcPct val="90000"/>
              </a:lnSpc>
              <a:spcBef>
                <a:spcPts val="1000"/>
              </a:spcBef>
              <a:spcAft>
                <a:spcPts val="0"/>
              </a:spcAft>
              <a:buClr>
                <a:srgbClr val="40A67A"/>
              </a:buClr>
              <a:buSzPts val="2400"/>
              <a:buNone/>
            </a:pPr>
            <a:r>
              <a:rPr b="1" i="1" lang="en-IE">
                <a:solidFill>
                  <a:srgbClr val="40A67A"/>
                </a:solidFill>
              </a:rPr>
              <a:t> </a:t>
            </a:r>
            <a:endParaRPr/>
          </a:p>
          <a:p>
            <a:pPr indent="0" lvl="0" marL="0" rtl="0" algn="r">
              <a:lnSpc>
                <a:spcPct val="90000"/>
              </a:lnSpc>
              <a:spcBef>
                <a:spcPts val="1000"/>
              </a:spcBef>
              <a:spcAft>
                <a:spcPts val="0"/>
              </a:spcAft>
              <a:buClr>
                <a:schemeClr val="dk1"/>
              </a:buClr>
              <a:buSzPts val="2400"/>
              <a:buNone/>
            </a:pPr>
            <a:r>
              <a:t/>
            </a:r>
            <a:endParaRPr>
              <a:solidFill>
                <a:srgbClr val="262626"/>
              </a:solidFill>
            </a:endParaRPr>
          </a:p>
        </p:txBody>
      </p:sp>
      <p:pic>
        <p:nvPicPr>
          <p:cNvPr descr="A picture containing person, person, indoor&#10;&#10;Description automatically generated" id="596" name="Google Shape;596;p28"/>
          <p:cNvPicPr preferRelativeResize="0"/>
          <p:nvPr>
            <p:ph idx="3" type="pic"/>
          </p:nvPr>
        </p:nvPicPr>
        <p:blipFill rotWithShape="1">
          <a:blip r:embed="rId5">
            <a:alphaModFix/>
          </a:blip>
          <a:srcRect b="809" l="0" r="0" t="810"/>
          <a:stretch/>
        </p:blipFill>
        <p:spPr>
          <a:xfrm>
            <a:off x="1631950" y="407988"/>
            <a:ext cx="4051300" cy="5978525"/>
          </a:xfrm>
          <a:prstGeom prst="rect">
            <a:avLst/>
          </a:prstGeom>
          <a:noFill/>
          <a:ln>
            <a:noFill/>
          </a:ln>
        </p:spPr>
      </p:pic>
      <p:sp>
        <p:nvSpPr>
          <p:cNvPr id="597" name="Google Shape;597;p28"/>
          <p:cNvSpPr txBox="1"/>
          <p:nvPr/>
        </p:nvSpPr>
        <p:spPr>
          <a:xfrm>
            <a:off x="6442798" y="215451"/>
            <a:ext cx="5202000" cy="15048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ICT</a:t>
            </a:r>
            <a:r>
              <a:rPr b="1" lang="en-IE" sz="3600">
                <a:solidFill>
                  <a:srgbClr val="ED2A59"/>
                </a:solidFill>
                <a:latin typeface="Calibri"/>
                <a:ea typeface="Calibri"/>
                <a:cs typeface="Calibri"/>
                <a:sym typeface="Calibri"/>
              </a:rPr>
              <a:t> lähestymistapana säästäviin sosiaalisiin innovaatioihin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9"/>
          <p:cNvSpPr txBox="1"/>
          <p:nvPr>
            <p:ph idx="2" type="body"/>
          </p:nvPr>
        </p:nvSpPr>
        <p:spPr>
          <a:xfrm>
            <a:off x="5265647" y="1463143"/>
            <a:ext cx="6527137" cy="259242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252525"/>
              </a:buClr>
              <a:buSzPts val="2400"/>
              <a:buNone/>
            </a:pPr>
            <a:r>
              <a:rPr lang="en-IE" sz="2200">
                <a:solidFill>
                  <a:srgbClr val="40A67A"/>
                </a:solidFill>
              </a:rPr>
              <a:t>Yksinkertainen pakolaisten WhatsApp-ryhmä</a:t>
            </a:r>
            <a:r>
              <a:rPr lang="en-IE" sz="2200">
                <a:solidFill>
                  <a:srgbClr val="252525"/>
                </a:solidFill>
              </a:rPr>
              <a:t> on esimerkki siitä, miten tieto- ja viestintätekniikat voivat lisätä pakolaisnaisten omavaraisuutta ja sietokykyä.</a:t>
            </a:r>
            <a:endParaRPr sz="2200"/>
          </a:p>
          <a:p>
            <a:pPr indent="0" lvl="0" marL="0" rtl="0" algn="r">
              <a:lnSpc>
                <a:spcPct val="90000"/>
              </a:lnSpc>
              <a:spcBef>
                <a:spcPts val="1000"/>
              </a:spcBef>
              <a:spcAft>
                <a:spcPts val="0"/>
              </a:spcAft>
              <a:buClr>
                <a:srgbClr val="252525"/>
              </a:buClr>
              <a:buSzPts val="2400"/>
              <a:buNone/>
            </a:pPr>
            <a:r>
              <a:rPr lang="en-IE" sz="2200">
                <a:solidFill>
                  <a:srgbClr val="252525"/>
                </a:solidFill>
              </a:rPr>
              <a:t>Yksinkertaiset ICT-työkalut voivat olla hyödyllisiä </a:t>
            </a:r>
            <a:r>
              <a:rPr b="1" lang="en-IE" sz="2200">
                <a:solidFill>
                  <a:srgbClr val="ED2A59"/>
                </a:solidFill>
              </a:rPr>
              <a:t>paikalliseen digitaaliseen viestintään</a:t>
            </a:r>
            <a:r>
              <a:rPr b="0" i="0" lang="en-IE" sz="2200">
                <a:solidFill>
                  <a:srgbClr val="ED2A59"/>
                </a:solidFill>
              </a:rPr>
              <a:t>,</a:t>
            </a:r>
            <a:r>
              <a:rPr b="0" i="0" lang="en-IE" sz="2200">
                <a:solidFill>
                  <a:srgbClr val="252525"/>
                </a:solidFill>
              </a:rPr>
              <a:t> </a:t>
            </a:r>
            <a:r>
              <a:rPr lang="en-IE" sz="2200">
                <a:solidFill>
                  <a:srgbClr val="252525"/>
                </a:solidFill>
              </a:rPr>
              <a:t>mukaan lukien köyhien ja lukutaidottomien pakolaisryhmien tavoittaminen (ääniviestien / kuvien kautta).</a:t>
            </a:r>
            <a:endParaRPr sz="2200"/>
          </a:p>
          <a:p>
            <a:pPr indent="0" lvl="0" marL="0" rtl="0" algn="r">
              <a:lnSpc>
                <a:spcPct val="90000"/>
              </a:lnSpc>
              <a:spcBef>
                <a:spcPts val="1000"/>
              </a:spcBef>
              <a:spcAft>
                <a:spcPts val="0"/>
              </a:spcAft>
              <a:buClr>
                <a:srgbClr val="252525"/>
              </a:buClr>
              <a:buSzPts val="2400"/>
              <a:buNone/>
            </a:pPr>
            <a:r>
              <a:rPr b="0" i="0" lang="en-IE" sz="2200">
                <a:solidFill>
                  <a:srgbClr val="252525"/>
                </a:solidFill>
              </a:rPr>
              <a:t>ICT</a:t>
            </a:r>
            <a:r>
              <a:rPr lang="en-IE" sz="2200">
                <a:solidFill>
                  <a:srgbClr val="252525"/>
                </a:solidFill>
              </a:rPr>
              <a:t>:n välineet voivat mahdollistaa elintärkeän</a:t>
            </a:r>
            <a:r>
              <a:rPr b="1" i="0" lang="en-IE" sz="2200">
                <a:solidFill>
                  <a:srgbClr val="252525"/>
                </a:solidFill>
              </a:rPr>
              <a:t> </a:t>
            </a:r>
            <a:r>
              <a:rPr b="1" lang="en-IE" sz="2200">
                <a:solidFill>
                  <a:srgbClr val="ED2A59"/>
                </a:solidFill>
              </a:rPr>
              <a:t>sosiaalisen solidaarisuuden ja taloudellisen koordinoinin, jakamisen, selviytymistuen sekä verkkomarkkinoinnin </a:t>
            </a:r>
            <a:r>
              <a:rPr lang="en-IE" sz="2200">
                <a:solidFill>
                  <a:srgbClr val="252525"/>
                </a:solidFill>
              </a:rPr>
              <a:t>ja</a:t>
            </a:r>
            <a:r>
              <a:rPr b="1" lang="en-IE" sz="2200">
                <a:solidFill>
                  <a:srgbClr val="252525"/>
                </a:solidFill>
              </a:rPr>
              <a:t> </a:t>
            </a:r>
            <a:r>
              <a:rPr b="1" lang="en-IE" sz="2200">
                <a:solidFill>
                  <a:srgbClr val="ED2A59"/>
                </a:solidFill>
              </a:rPr>
              <a:t>viestinnän.</a:t>
            </a:r>
            <a:endParaRPr b="0" i="0" sz="2200">
              <a:solidFill>
                <a:srgbClr val="ED2A59"/>
              </a:solidFill>
            </a:endParaRPr>
          </a:p>
          <a:p>
            <a:pPr indent="0" lvl="0" marL="0" rtl="0" algn="r">
              <a:lnSpc>
                <a:spcPct val="90000"/>
              </a:lnSpc>
              <a:spcBef>
                <a:spcPts val="1000"/>
              </a:spcBef>
              <a:spcAft>
                <a:spcPts val="0"/>
              </a:spcAft>
              <a:buClr>
                <a:srgbClr val="252525"/>
              </a:buClr>
              <a:buSzPts val="2400"/>
              <a:buNone/>
            </a:pPr>
            <a:r>
              <a:rPr b="0" i="0" lang="en-IE" sz="2200">
                <a:solidFill>
                  <a:srgbClr val="252525"/>
                </a:solidFill>
              </a:rPr>
              <a:t>ICT </a:t>
            </a:r>
            <a:r>
              <a:rPr lang="en-IE" sz="2200">
                <a:solidFill>
                  <a:srgbClr val="252525"/>
                </a:solidFill>
              </a:rPr>
              <a:t>työkalut voivat myös helpottaa tietojen jakamista</a:t>
            </a:r>
            <a:r>
              <a:rPr b="0" i="0" lang="en-IE" sz="2200">
                <a:solidFill>
                  <a:srgbClr val="252525"/>
                </a:solidFill>
              </a:rPr>
              <a:t>  </a:t>
            </a:r>
            <a:r>
              <a:rPr b="1" lang="en-IE" sz="2200">
                <a:solidFill>
                  <a:srgbClr val="ED2A59"/>
                </a:solidFill>
              </a:rPr>
              <a:t>kansanterveyttä ja turvallisuutta koskevia tietoja</a:t>
            </a:r>
            <a:r>
              <a:rPr b="0" i="0" lang="en-IE" sz="2200">
                <a:solidFill>
                  <a:srgbClr val="ED2A59"/>
                </a:solidFill>
              </a:rPr>
              <a:t>, </a:t>
            </a:r>
            <a:r>
              <a:rPr lang="en-IE" sz="2200">
                <a:solidFill>
                  <a:srgbClr val="252525"/>
                </a:solidFill>
              </a:rPr>
              <a:t>ja väärennettyjen / väärien uutisten torjuntaa, joita jaetaan usein sosiaalisen median kautta tai kaduilla.</a:t>
            </a:r>
            <a:endParaRPr sz="2200"/>
          </a:p>
          <a:p>
            <a:pPr indent="0" lvl="0" marL="0" rtl="0" algn="r">
              <a:lnSpc>
                <a:spcPct val="90000"/>
              </a:lnSpc>
              <a:spcBef>
                <a:spcPts val="1000"/>
              </a:spcBef>
              <a:spcAft>
                <a:spcPts val="0"/>
              </a:spcAft>
              <a:buClr>
                <a:schemeClr val="dk1"/>
              </a:buClr>
              <a:buSzPts val="2400"/>
              <a:buNone/>
            </a:pPr>
            <a:r>
              <a:t/>
            </a:r>
            <a:endParaRPr>
              <a:solidFill>
                <a:srgbClr val="262626"/>
              </a:solidFill>
            </a:endParaRPr>
          </a:p>
        </p:txBody>
      </p:sp>
      <p:pic>
        <p:nvPicPr>
          <p:cNvPr descr="A person holding a tablet&#10;&#10;Description automatically generated with medium confidence" id="603" name="Google Shape;603;p29"/>
          <p:cNvPicPr preferRelativeResize="0"/>
          <p:nvPr>
            <p:ph idx="3" type="pic"/>
          </p:nvPr>
        </p:nvPicPr>
        <p:blipFill rotWithShape="1">
          <a:blip r:embed="rId3">
            <a:alphaModFix/>
          </a:blip>
          <a:srcRect b="725" l="0" r="0" t="724"/>
          <a:stretch/>
        </p:blipFill>
        <p:spPr>
          <a:xfrm>
            <a:off x="1631950" y="1525588"/>
            <a:ext cx="3355975" cy="4960937"/>
          </a:xfrm>
          <a:prstGeom prst="rect">
            <a:avLst/>
          </a:prstGeom>
          <a:noFill/>
          <a:ln>
            <a:noFill/>
          </a:ln>
        </p:spPr>
      </p:pic>
      <p:sp>
        <p:nvSpPr>
          <p:cNvPr id="604" name="Google Shape;604;p29"/>
          <p:cNvSpPr txBox="1"/>
          <p:nvPr/>
        </p:nvSpPr>
        <p:spPr>
          <a:xfrm>
            <a:off x="-36212" y="145438"/>
            <a:ext cx="5126786" cy="1504899"/>
          </a:xfrm>
          <a:prstGeom prst="rect">
            <a:avLst/>
          </a:prstGeom>
          <a:noFill/>
          <a:ln>
            <a:noFill/>
          </a:ln>
        </p:spPr>
        <p:txBody>
          <a:bodyPr anchorCtr="0" anchor="t" bIns="45700" lIns="91425" spcFirstLastPara="1" rIns="91425" wrap="square" tIns="45700">
            <a:normAutofit fontScale="77500" lnSpcReduction="10000"/>
          </a:bodyPr>
          <a:lstStyle/>
          <a:p>
            <a:pPr indent="0" lvl="0" marL="0" marR="0" rtl="0" algn="r">
              <a:lnSpc>
                <a:spcPct val="90000"/>
              </a:lnSpc>
              <a:spcBef>
                <a:spcPts val="0"/>
              </a:spcBef>
              <a:spcAft>
                <a:spcPts val="0"/>
              </a:spcAft>
              <a:buClr>
                <a:srgbClr val="40A67A"/>
              </a:buClr>
              <a:buSzPct val="100000"/>
              <a:buFont typeface="Arial"/>
              <a:buNone/>
            </a:pPr>
            <a:r>
              <a:rPr b="1" i="1" lang="en-IE" sz="3800">
                <a:solidFill>
                  <a:srgbClr val="40A67A"/>
                </a:solidFill>
                <a:latin typeface="Calibri"/>
                <a:ea typeface="Calibri"/>
                <a:cs typeface="Calibri"/>
                <a:sym typeface="Calibri"/>
              </a:rPr>
              <a:t>Esimerkki</a:t>
            </a:r>
            <a:r>
              <a:rPr b="1" i="1" lang="en-IE" sz="3800">
                <a:solidFill>
                  <a:srgbClr val="40A67A"/>
                </a:solidFill>
                <a:latin typeface="Calibri"/>
                <a:ea typeface="Calibri"/>
                <a:cs typeface="Calibri"/>
                <a:sym typeface="Calibri"/>
              </a:rPr>
              <a:t> Refugee WhatsApp</a:t>
            </a:r>
            <a:r>
              <a:rPr lang="en-IE" sz="3800">
                <a:solidFill>
                  <a:schemeClr val="dk1"/>
                </a:solidFill>
                <a:latin typeface="Calibri"/>
                <a:ea typeface="Calibri"/>
                <a:cs typeface="Calibri"/>
                <a:sym typeface="Calibri"/>
              </a:rPr>
              <a:t> </a:t>
            </a:r>
            <a:endParaRPr/>
          </a:p>
          <a:p>
            <a:pPr indent="0" lvl="0" marL="0" marR="0" rtl="0" algn="r">
              <a:lnSpc>
                <a:spcPct val="90000"/>
              </a:lnSpc>
              <a:spcBef>
                <a:spcPts val="1000"/>
              </a:spcBef>
              <a:spcAft>
                <a:spcPts val="0"/>
              </a:spcAft>
              <a:buClr>
                <a:srgbClr val="3F3F3F"/>
              </a:buClr>
              <a:buSzPct val="100000"/>
              <a:buFont typeface="Arial"/>
              <a:buNone/>
            </a:pPr>
            <a:r>
              <a:rPr lang="en-IE" sz="3100">
                <a:solidFill>
                  <a:srgbClr val="3F3F3F"/>
                </a:solidFill>
                <a:latin typeface="Calibri"/>
                <a:ea typeface="Calibri"/>
                <a:cs typeface="Calibri"/>
                <a:sym typeface="Calibri"/>
              </a:rPr>
              <a:t>ruohonjuuritason innovaatiot saa yhteisöt sitoutumaan ja ratkaisemaan omat välittömät ongelmansa</a:t>
            </a:r>
            <a:endParaRPr/>
          </a:p>
        </p:txBody>
      </p:sp>
      <p:sp>
        <p:nvSpPr>
          <p:cNvPr id="605" name="Google Shape;605;p29"/>
          <p:cNvSpPr txBox="1"/>
          <p:nvPr/>
        </p:nvSpPr>
        <p:spPr>
          <a:xfrm>
            <a:off x="6590923" y="245026"/>
            <a:ext cx="5201861" cy="1504899"/>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ED2A59"/>
              </a:buClr>
              <a:buSzPts val="3600"/>
              <a:buFont typeface="Arial"/>
              <a:buNone/>
            </a:pPr>
            <a:r>
              <a:rPr b="1" lang="en-IE" sz="3300">
                <a:solidFill>
                  <a:srgbClr val="ED2A59"/>
                </a:solidFill>
                <a:latin typeface="Calibri"/>
                <a:ea typeface="Calibri"/>
                <a:cs typeface="Calibri"/>
                <a:sym typeface="Calibri"/>
              </a:rPr>
              <a:t>ICT lähestymistapana säästäviin sosiaalisiin innovaatioihin</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
          <p:cNvSpPr txBox="1"/>
          <p:nvPr>
            <p:ph idx="2" type="body"/>
          </p:nvPr>
        </p:nvSpPr>
        <p:spPr>
          <a:xfrm>
            <a:off x="5584492" y="1531420"/>
            <a:ext cx="6411349" cy="25924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9FD8"/>
              </a:buClr>
              <a:buSzPts val="2300"/>
              <a:buFont typeface="Arial"/>
              <a:buAutoNum type="arabicPeriod"/>
            </a:pPr>
            <a:r>
              <a:rPr b="1" lang="en-IE" sz="2300">
                <a:solidFill>
                  <a:srgbClr val="009FD8"/>
                </a:solidFill>
              </a:rPr>
              <a:t>Ota sosiaalisen innovaatioyrityksesi tai ideasi pois kentältä.</a:t>
            </a:r>
            <a:r>
              <a:rPr b="1" lang="en-IE" sz="2300">
                <a:solidFill>
                  <a:srgbClr val="009FD8"/>
                </a:solidFill>
                <a:latin typeface="Calibri"/>
                <a:ea typeface="Calibri"/>
                <a:cs typeface="Calibri"/>
                <a:sym typeface="Calibri"/>
              </a:rPr>
              <a:t> </a:t>
            </a:r>
            <a:r>
              <a:rPr lang="en-IE" sz="2300">
                <a:solidFill>
                  <a:srgbClr val="3F3F3F"/>
                </a:solidFill>
              </a:rPr>
              <a:t>Käyttämällä vähän resursseja ja säästäviä innovaatioita</a:t>
            </a:r>
            <a:r>
              <a:rPr lang="en-IE" sz="2300">
                <a:solidFill>
                  <a:srgbClr val="3F3F3F"/>
                </a:solidFill>
              </a:rPr>
              <a:t> tee kiertue, jossa etsit tukea lean start upin starttaamiseen. </a:t>
            </a:r>
            <a:endParaRPr/>
          </a:p>
          <a:p>
            <a:pPr indent="-342900" lvl="0" marL="342900" rtl="0" algn="l">
              <a:lnSpc>
                <a:spcPct val="90000"/>
              </a:lnSpc>
              <a:spcBef>
                <a:spcPts val="1000"/>
              </a:spcBef>
              <a:spcAft>
                <a:spcPts val="0"/>
              </a:spcAft>
              <a:buClr>
                <a:srgbClr val="ED2A59"/>
              </a:buClr>
              <a:buSzPts val="2300"/>
              <a:buFont typeface="Arial"/>
              <a:buAutoNum type="arabicPeriod"/>
            </a:pPr>
            <a:r>
              <a:rPr b="1" lang="en-IE" sz="2300">
                <a:solidFill>
                  <a:srgbClr val="ED2A59"/>
                </a:solidFill>
              </a:rPr>
              <a:t>Ymmärrä erilainen rahoitus</a:t>
            </a:r>
            <a:r>
              <a:rPr b="1" lang="en-IE" sz="2300">
                <a:solidFill>
                  <a:srgbClr val="ED2A59"/>
                </a:solidFill>
                <a:latin typeface="Calibri"/>
                <a:ea typeface="Calibri"/>
                <a:cs typeface="Calibri"/>
                <a:sym typeface="Calibri"/>
              </a:rPr>
              <a:t> </a:t>
            </a:r>
            <a:r>
              <a:rPr lang="en-IE" sz="2300">
                <a:solidFill>
                  <a:srgbClr val="3F3F3F"/>
                </a:solidFill>
              </a:rPr>
              <a:t>eli lähestymistapoja ja tapoja rahoittaa liiketoimintaa. Kuinka pieni, säästäväinen ja paikallinen aloittaminen on usein paras tapa edetä. Kuinka voit rahoittaa yritystäsi saamatta lainaa tai rahoituspakettia.</a:t>
            </a:r>
            <a:endParaRPr/>
          </a:p>
          <a:p>
            <a:pPr indent="-342900" lvl="0" marL="342900" rtl="0" algn="l">
              <a:lnSpc>
                <a:spcPct val="90000"/>
              </a:lnSpc>
              <a:spcBef>
                <a:spcPts val="1000"/>
              </a:spcBef>
              <a:spcAft>
                <a:spcPts val="0"/>
              </a:spcAft>
              <a:buClr>
                <a:srgbClr val="E48E02"/>
              </a:buClr>
              <a:buSzPts val="2300"/>
              <a:buFont typeface="Arial"/>
              <a:buAutoNum type="arabicPeriod"/>
            </a:pPr>
            <a:r>
              <a:rPr b="1" lang="en-IE" sz="2300">
                <a:solidFill>
                  <a:srgbClr val="E48E02"/>
                </a:solidFill>
              </a:rPr>
              <a:t>Opi pitchaamaan</a:t>
            </a:r>
            <a:r>
              <a:rPr b="1" lang="en-IE" sz="2300">
                <a:solidFill>
                  <a:srgbClr val="E48E02"/>
                </a:solidFill>
                <a:latin typeface="Calibri"/>
                <a:ea typeface="Calibri"/>
                <a:cs typeface="Calibri"/>
                <a:sym typeface="Calibri"/>
              </a:rPr>
              <a:t> </a:t>
            </a:r>
            <a:r>
              <a:rPr lang="en-IE" sz="2300">
                <a:solidFill>
                  <a:srgbClr val="3F3F3F"/>
                </a:solidFill>
              </a:rPr>
              <a:t>kolmessa minuutissa potentiaalisille sijoittajille, rahoitusvirastoille, tukitoimistoille ja yleisölle, jotta voit ilmaista ja myydä ideasi ja saada ne mukaan.</a:t>
            </a:r>
            <a:endParaRPr/>
          </a:p>
          <a:p>
            <a:pPr indent="-196850" lvl="0" marL="342900" rtl="0" algn="l">
              <a:lnSpc>
                <a:spcPct val="90000"/>
              </a:lnSpc>
              <a:spcBef>
                <a:spcPts val="1000"/>
              </a:spcBef>
              <a:spcAft>
                <a:spcPts val="0"/>
              </a:spcAft>
              <a:buClr>
                <a:schemeClr val="dk1"/>
              </a:buClr>
              <a:buSzPts val="2300"/>
              <a:buNone/>
            </a:pPr>
            <a:r>
              <a:t/>
            </a:r>
            <a:endParaRPr sz="2300">
              <a:solidFill>
                <a:srgbClr val="3F3F3F"/>
              </a:solidFill>
              <a:highlight>
                <a:srgbClr val="FFFF00"/>
              </a:highlight>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highlight>
                <a:srgbClr val="FFFF00"/>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highlight>
                <a:srgbClr val="FFFF00"/>
              </a:highlight>
            </a:endParaRPr>
          </a:p>
        </p:txBody>
      </p:sp>
      <p:pic>
        <p:nvPicPr>
          <p:cNvPr descr="A group of people sitting at a table looking at a computer&#10;&#10;Description automatically generated" id="413" name="Google Shape;413;p3"/>
          <p:cNvPicPr preferRelativeResize="0"/>
          <p:nvPr>
            <p:ph idx="3" type="pic"/>
          </p:nvPr>
        </p:nvPicPr>
        <p:blipFill rotWithShape="1">
          <a:blip r:embed="rId3">
            <a:alphaModFix/>
          </a:blip>
          <a:srcRect b="0" l="3297" r="3298" t="0"/>
          <a:stretch/>
        </p:blipFill>
        <p:spPr>
          <a:xfrm>
            <a:off x="1631950" y="654404"/>
            <a:ext cx="3760366" cy="5549192"/>
          </a:xfrm>
          <a:prstGeom prst="rect">
            <a:avLst/>
          </a:prstGeom>
          <a:noFill/>
          <a:ln>
            <a:noFill/>
          </a:ln>
        </p:spPr>
      </p:pic>
      <p:sp>
        <p:nvSpPr>
          <p:cNvPr id="414" name="Google Shape;414;p3"/>
          <p:cNvSpPr txBox="1"/>
          <p:nvPr>
            <p:ph idx="4294967295" type="body"/>
          </p:nvPr>
        </p:nvSpPr>
        <p:spPr>
          <a:xfrm>
            <a:off x="5999428" y="268448"/>
            <a:ext cx="5581475" cy="1001363"/>
          </a:xfrm>
          <a:prstGeom prst="rect">
            <a:avLst/>
          </a:prstGeom>
          <a:solidFill>
            <a:srgbClr val="56BE9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5 Oppimistavoitteet</a:t>
            </a:r>
            <a:endParaRPr sz="3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30"/>
          <p:cNvSpPr txBox="1"/>
          <p:nvPr/>
        </p:nvSpPr>
        <p:spPr>
          <a:xfrm>
            <a:off x="4964789" y="1700919"/>
            <a:ext cx="6925901" cy="405821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9FD8"/>
              </a:buClr>
              <a:buSzPts val="2400"/>
              <a:buFont typeface="Arial"/>
              <a:buNone/>
            </a:pPr>
            <a:r>
              <a:rPr b="1" lang="en-IE" sz="2400">
                <a:solidFill>
                  <a:srgbClr val="009FD8"/>
                </a:solidFill>
                <a:latin typeface="Calibri"/>
                <a:ea typeface="Calibri"/>
                <a:cs typeface="Calibri"/>
                <a:sym typeface="Calibri"/>
              </a:rPr>
              <a:t>Sosiaalinen innovaatio</a:t>
            </a:r>
            <a:r>
              <a:rPr b="1" lang="en-IE" sz="2400">
                <a:solidFill>
                  <a:srgbClr val="009FD8"/>
                </a:solidFill>
                <a:latin typeface="Calibri"/>
                <a:ea typeface="Calibri"/>
                <a:cs typeface="Calibri"/>
                <a:sym typeface="Calibri"/>
              </a:rPr>
              <a:t> </a:t>
            </a:r>
            <a:r>
              <a:rPr lang="en-IE" sz="2400">
                <a:solidFill>
                  <a:srgbClr val="3F3F3F"/>
                </a:solidFill>
                <a:latin typeface="Calibri"/>
                <a:ea typeface="Calibri"/>
                <a:cs typeface="Calibri"/>
                <a:sym typeface="Calibri"/>
              </a:rPr>
              <a:t>Pakolaisten osallisuus ja integraatioprojekti pakolaisten naisten fyysisen, taloudellisen ja sosiaalisen hyvinvoinnin tukemiseksi sekä tarjoaa johtajakoulutusta.</a:t>
            </a:r>
            <a:r>
              <a:rPr lang="en-IE"/>
              <a:t> </a:t>
            </a:r>
            <a:endParaRPr/>
          </a:p>
          <a:p>
            <a:pPr indent="0" lvl="0" marL="0" marR="0" rtl="0" algn="l">
              <a:lnSpc>
                <a:spcPct val="90000"/>
              </a:lnSpc>
              <a:spcBef>
                <a:spcPts val="0"/>
              </a:spcBef>
              <a:spcAft>
                <a:spcPts val="0"/>
              </a:spcAft>
              <a:buClr>
                <a:srgbClr val="009FD8"/>
              </a:buClr>
              <a:buSzPts val="2400"/>
              <a:buFont typeface="Arial"/>
              <a:buNone/>
            </a:pPr>
            <a:r>
              <a:rPr b="1" lang="en-IE" sz="2400">
                <a:solidFill>
                  <a:srgbClr val="009FD8"/>
                </a:solidFill>
                <a:latin typeface="Calibri"/>
                <a:ea typeface="Calibri"/>
                <a:cs typeface="Calibri"/>
                <a:sym typeface="Calibri"/>
              </a:rPr>
              <a:t>Säästävä innovaatio</a:t>
            </a:r>
            <a:r>
              <a:rPr b="1" lang="en-IE" sz="2400">
                <a:solidFill>
                  <a:srgbClr val="009FD8"/>
                </a:solidFill>
                <a:latin typeface="Calibri"/>
                <a:ea typeface="Calibri"/>
                <a:cs typeface="Calibri"/>
                <a:sym typeface="Calibri"/>
              </a:rPr>
              <a:t> </a:t>
            </a:r>
            <a:r>
              <a:rPr lang="en-IE" sz="2400">
                <a:solidFill>
                  <a:srgbClr val="3F3F3F"/>
                </a:solidFill>
                <a:latin typeface="Calibri"/>
                <a:ea typeface="Calibri"/>
                <a:cs typeface="Calibri"/>
                <a:sym typeface="Calibri"/>
              </a:rPr>
              <a:t>Aloita omarahoitteisella projektilla.</a:t>
            </a:r>
            <a:endParaRPr/>
          </a:p>
          <a:p>
            <a:pPr indent="0" lvl="0" marL="0" marR="0" rtl="0" algn="l">
              <a:lnSpc>
                <a:spcPct val="90000"/>
              </a:lnSpc>
              <a:spcBef>
                <a:spcPts val="0"/>
              </a:spcBef>
              <a:spcAft>
                <a:spcPts val="0"/>
              </a:spcAft>
              <a:buClr>
                <a:srgbClr val="009FD8"/>
              </a:buClr>
              <a:buSzPts val="2400"/>
              <a:buFont typeface="Arial"/>
              <a:buNone/>
            </a:pPr>
            <a:r>
              <a:rPr b="1" lang="en-IE" sz="2400">
                <a:solidFill>
                  <a:srgbClr val="009FD8"/>
                </a:solidFill>
                <a:latin typeface="Calibri"/>
                <a:ea typeface="Calibri"/>
                <a:cs typeface="Calibri"/>
                <a:sym typeface="Calibri"/>
              </a:rPr>
              <a:t>Digitaalinen </a:t>
            </a:r>
            <a:r>
              <a:rPr b="1" lang="en-IE" sz="2400">
                <a:solidFill>
                  <a:srgbClr val="009FD8"/>
                </a:solidFill>
                <a:latin typeface="Calibri"/>
                <a:ea typeface="Calibri"/>
                <a:cs typeface="Calibri"/>
                <a:sym typeface="Calibri"/>
              </a:rPr>
              <a:t>s</a:t>
            </a:r>
            <a:r>
              <a:rPr b="1" lang="en-IE" sz="2400">
                <a:solidFill>
                  <a:srgbClr val="009FD8"/>
                </a:solidFill>
                <a:latin typeface="Calibri"/>
                <a:ea typeface="Calibri"/>
                <a:cs typeface="Calibri"/>
                <a:sym typeface="Calibri"/>
              </a:rPr>
              <a:t>o</a:t>
            </a:r>
            <a:r>
              <a:rPr b="1" lang="en-IE" sz="2400">
                <a:solidFill>
                  <a:srgbClr val="009FD8"/>
                </a:solidFill>
                <a:latin typeface="Calibri"/>
                <a:ea typeface="Calibri"/>
                <a:cs typeface="Calibri"/>
                <a:sym typeface="Calibri"/>
              </a:rPr>
              <a:t>siaalinen</a:t>
            </a:r>
            <a:r>
              <a:rPr b="1" lang="en-IE" sz="2400">
                <a:solidFill>
                  <a:srgbClr val="009FD8"/>
                </a:solidFill>
                <a:latin typeface="Calibri"/>
                <a:ea typeface="Calibri"/>
                <a:cs typeface="Calibri"/>
                <a:sym typeface="Calibri"/>
              </a:rPr>
              <a:t>l </a:t>
            </a:r>
            <a:r>
              <a:rPr b="1" lang="en-IE" sz="2400">
                <a:solidFill>
                  <a:srgbClr val="009FD8"/>
                </a:solidFill>
                <a:latin typeface="Calibri"/>
                <a:ea typeface="Calibri"/>
                <a:cs typeface="Calibri"/>
                <a:sym typeface="Calibri"/>
              </a:rPr>
              <a:t>i</a:t>
            </a:r>
            <a:r>
              <a:rPr b="1" lang="en-IE" sz="2400">
                <a:solidFill>
                  <a:srgbClr val="009FD8"/>
                </a:solidFill>
                <a:latin typeface="Calibri"/>
                <a:ea typeface="Calibri"/>
                <a:cs typeface="Calibri"/>
                <a:sym typeface="Calibri"/>
              </a:rPr>
              <a:t>nnov</a:t>
            </a:r>
            <a:r>
              <a:rPr b="1" lang="en-IE" sz="2400">
                <a:solidFill>
                  <a:srgbClr val="009FD8"/>
                </a:solidFill>
                <a:latin typeface="Calibri"/>
                <a:ea typeface="Calibri"/>
                <a:cs typeface="Calibri"/>
                <a:sym typeface="Calibri"/>
              </a:rPr>
              <a:t>atio </a:t>
            </a:r>
            <a:r>
              <a:rPr lang="en-IE" sz="2400">
                <a:solidFill>
                  <a:srgbClr val="3F3F3F"/>
                </a:solidFill>
                <a:latin typeface="Calibri"/>
                <a:ea typeface="Calibri"/>
                <a:cs typeface="Calibri"/>
                <a:sym typeface="Calibri"/>
              </a:rPr>
              <a:t>tähän mennessä Thrive on tukenut useita työpajoja ja fyysisen (fyysisen ja henkisen), taloudellisen ja sosiaalisen hyvinvoinnin koulutuksen sarjoja.</a:t>
            </a:r>
            <a:r>
              <a:rPr lang="en-IE" sz="2400">
                <a:solidFill>
                  <a:srgbClr val="3F3F3F"/>
                </a:solidFill>
                <a:latin typeface="Calibri"/>
                <a:ea typeface="Calibri"/>
                <a:cs typeface="Calibri"/>
                <a:sym typeface="Calibri"/>
              </a:rPr>
              <a:t> </a:t>
            </a:r>
            <a:r>
              <a:rPr lang="en-IE" sz="2400" u="sng">
                <a:solidFill>
                  <a:srgbClr val="3F3F3F"/>
                </a:solidFill>
                <a:latin typeface="Calibri"/>
                <a:ea typeface="Calibri"/>
                <a:cs typeface="Calibri"/>
                <a:sym typeface="Calibri"/>
                <a:hlinkClick r:id="rId3">
                  <a:extLst>
                    <a:ext uri="{A12FA001-AC4F-418D-AE19-62706E023703}">
                      <ahyp:hlinkClr val="tx"/>
                    </a:ext>
                  </a:extLst>
                </a:hlinkClick>
              </a:rPr>
              <a:t>Online/Offline Courses </a:t>
            </a:r>
            <a:endParaRPr sz="2400">
              <a:solidFill>
                <a:srgbClr val="3F3F3F"/>
              </a:solidFill>
              <a:latin typeface="Calibri"/>
              <a:ea typeface="Calibri"/>
              <a:cs typeface="Calibri"/>
              <a:sym typeface="Calibri"/>
            </a:endParaRPr>
          </a:p>
          <a:p>
            <a:pPr indent="0" lvl="0" marL="0" marR="0" rtl="0" algn="l">
              <a:lnSpc>
                <a:spcPct val="90000"/>
              </a:lnSpc>
              <a:spcBef>
                <a:spcPts val="1000"/>
              </a:spcBef>
              <a:spcAft>
                <a:spcPts val="0"/>
              </a:spcAft>
              <a:buClr>
                <a:srgbClr val="3F3F3F"/>
              </a:buClr>
              <a:buSzPts val="2400"/>
              <a:buFont typeface="Arial"/>
              <a:buNone/>
            </a:pPr>
            <a:r>
              <a:rPr lang="en-IE" sz="2400">
                <a:solidFill>
                  <a:srgbClr val="3F3F3F"/>
                </a:solidFill>
                <a:latin typeface="Calibri"/>
                <a:ea typeface="Calibri"/>
                <a:cs typeface="Calibri"/>
                <a:sym typeface="Calibri"/>
              </a:rPr>
              <a:t>Seitsemän istuntokurssin päätavoitteena on, että osallistujat saavat perustiedot kaikista sosiaalisen yri- tyksen perustamisen näkökohdista, kehittävät tärkeitä yrittäjyystaitoja ja hankkivat arvokkaan verkoston muiden yrittäjien ja muutoksen tekijöiden kanssa</a:t>
            </a:r>
            <a:r>
              <a:rPr lang="en-IE" sz="2400">
                <a:solidFill>
                  <a:srgbClr val="3F3F3F"/>
                </a:solidFill>
                <a:latin typeface="Calibri"/>
                <a:ea typeface="Calibri"/>
                <a:cs typeface="Calibri"/>
                <a:sym typeface="Calibri"/>
              </a:rPr>
              <a:t>.</a:t>
            </a:r>
            <a:endParaRPr/>
          </a:p>
        </p:txBody>
      </p:sp>
      <p:sp>
        <p:nvSpPr>
          <p:cNvPr id="611" name="Google Shape;611;p30"/>
          <p:cNvSpPr txBox="1"/>
          <p:nvPr/>
        </p:nvSpPr>
        <p:spPr>
          <a:xfrm>
            <a:off x="282095" y="115971"/>
            <a:ext cx="11315393"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ESMERKKI</a:t>
            </a:r>
            <a:r>
              <a:rPr lang="en-IE" sz="3600">
                <a:solidFill>
                  <a:srgbClr val="A6377D"/>
                </a:solidFill>
                <a:latin typeface="Corben"/>
                <a:ea typeface="Corben"/>
                <a:cs typeface="Corben"/>
                <a:sym typeface="Corben"/>
              </a:rPr>
              <a:t> YDSI – Thrive for Change</a:t>
            </a:r>
            <a:endParaRPr b="1" sz="36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rgbClr val="40A67A"/>
              </a:buClr>
              <a:buSzPts val="2400"/>
              <a:buFont typeface="Arial"/>
              <a:buNone/>
            </a:pPr>
            <a:r>
              <a:rPr b="1" i="1" lang="en-IE" sz="2400">
                <a:solidFill>
                  <a:srgbClr val="40A67A"/>
                </a:solidFill>
                <a:latin typeface="Calibri"/>
                <a:ea typeface="Calibri"/>
                <a:cs typeface="Calibri"/>
                <a:sym typeface="Calibri"/>
              </a:rPr>
              <a:t>Holly Ritchie, Alankmaat</a:t>
            </a:r>
            <a:endParaRPr/>
          </a:p>
          <a:p>
            <a:pPr indent="0" lvl="0" marL="0" marR="0" rtl="0" algn="l">
              <a:lnSpc>
                <a:spcPct val="90000"/>
              </a:lnSpc>
              <a:spcBef>
                <a:spcPts val="0"/>
              </a:spcBef>
              <a:spcAft>
                <a:spcPts val="0"/>
              </a:spcAft>
              <a:buClr>
                <a:srgbClr val="4A4A4A"/>
              </a:buClr>
              <a:buSzPts val="2000"/>
              <a:buFont typeface="Arial"/>
              <a:buNone/>
            </a:pPr>
            <a:r>
              <a:rPr b="1" i="1" lang="en-IE" sz="2000">
                <a:solidFill>
                  <a:srgbClr val="4A4A4A"/>
                </a:solidFill>
                <a:latin typeface="Calibri"/>
                <a:ea typeface="Calibri"/>
                <a:cs typeface="Calibri"/>
                <a:sym typeface="Calibri"/>
              </a:rPr>
              <a:t>Thrive</a:t>
            </a:r>
            <a:r>
              <a:rPr b="1" i="1" lang="en-IE" sz="2000">
                <a:solidFill>
                  <a:srgbClr val="4A4A4A"/>
                </a:solidFill>
                <a:latin typeface="Calibri"/>
                <a:ea typeface="Calibri"/>
                <a:cs typeface="Calibri"/>
                <a:sym typeface="Calibri"/>
              </a:rPr>
              <a:t> tukee naisten ammatillista kehitystä ja vaikutusmahdollisuuksia humanitaarisessa työssä online- ja paikan päällä tapahtuvan koulutuksen ja valmiuksien kehittämispalvelujen avulla.</a:t>
            </a:r>
            <a:endParaRPr b="1" i="1" sz="2000">
              <a:solidFill>
                <a:srgbClr val="A6377D"/>
              </a:solidFill>
              <a:latin typeface="Calibri"/>
              <a:ea typeface="Calibri"/>
              <a:cs typeface="Calibri"/>
              <a:sym typeface="Calibri"/>
            </a:endParaRPr>
          </a:p>
        </p:txBody>
      </p:sp>
      <p:pic>
        <p:nvPicPr>
          <p:cNvPr id="612" name="Google Shape;612;p30"/>
          <p:cNvPicPr preferRelativeResize="0"/>
          <p:nvPr/>
        </p:nvPicPr>
        <p:blipFill rotWithShape="1">
          <a:blip r:embed="rId4">
            <a:alphaModFix/>
          </a:blip>
          <a:srcRect b="0" l="0" r="0" t="0"/>
          <a:stretch/>
        </p:blipFill>
        <p:spPr>
          <a:xfrm>
            <a:off x="1437947" y="2453488"/>
            <a:ext cx="3526842" cy="35172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31"/>
          <p:cNvSpPr txBox="1"/>
          <p:nvPr>
            <p:ph idx="1" type="body"/>
          </p:nvPr>
        </p:nvSpPr>
        <p:spPr>
          <a:xfrm>
            <a:off x="616819" y="2106613"/>
            <a:ext cx="5259621" cy="2644774"/>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3200"/>
              <a:buFont typeface="Noto Sans Symbols"/>
              <a:buChar char="✔"/>
            </a:pPr>
            <a:r>
              <a:rPr b="1" lang="en-IE" sz="3200"/>
              <a:t>Impact </a:t>
            </a:r>
            <a:r>
              <a:rPr b="1" lang="en-IE" sz="3200"/>
              <a:t>Investoinnit</a:t>
            </a:r>
            <a:endParaRPr/>
          </a:p>
          <a:p>
            <a:pPr indent="-342900" lvl="0" marL="342900" rtl="0" algn="l">
              <a:lnSpc>
                <a:spcPct val="90000"/>
              </a:lnSpc>
              <a:spcBef>
                <a:spcPts val="1000"/>
              </a:spcBef>
              <a:spcAft>
                <a:spcPts val="0"/>
              </a:spcAft>
              <a:buClr>
                <a:schemeClr val="lt1"/>
              </a:buClr>
              <a:buSzPts val="3200"/>
              <a:buFont typeface="Noto Sans Symbols"/>
              <a:buChar char="✔"/>
            </a:pPr>
            <a:r>
              <a:rPr b="1" lang="en-IE" sz="3200"/>
              <a:t>Impact </a:t>
            </a:r>
            <a:r>
              <a:rPr b="1" lang="en-IE" sz="3200"/>
              <a:t>Enkeli Sijoittajat</a:t>
            </a:r>
            <a:endParaRPr/>
          </a:p>
          <a:p>
            <a:pPr indent="-342900" lvl="0" marL="342900" rtl="0" algn="l">
              <a:lnSpc>
                <a:spcPct val="90000"/>
              </a:lnSpc>
              <a:spcBef>
                <a:spcPts val="1000"/>
              </a:spcBef>
              <a:spcAft>
                <a:spcPts val="0"/>
              </a:spcAft>
              <a:buClr>
                <a:schemeClr val="lt1"/>
              </a:buClr>
              <a:buSzPts val="3200"/>
              <a:buFont typeface="Noto Sans Symbols"/>
              <a:buChar char="✔"/>
            </a:pPr>
            <a:r>
              <a:rPr b="1" lang="en-IE" sz="3200"/>
              <a:t>Haastepalkinnot</a:t>
            </a:r>
            <a:endParaRPr/>
          </a:p>
          <a:p>
            <a:pPr indent="-342900" lvl="0" marL="342900" rtl="0" algn="l">
              <a:lnSpc>
                <a:spcPct val="90000"/>
              </a:lnSpc>
              <a:spcBef>
                <a:spcPts val="1000"/>
              </a:spcBef>
              <a:spcAft>
                <a:spcPts val="0"/>
              </a:spcAft>
              <a:buClr>
                <a:schemeClr val="lt1"/>
              </a:buClr>
              <a:buSzPts val="3200"/>
              <a:buFont typeface="Noto Sans Symbols"/>
              <a:buChar char="✔"/>
            </a:pPr>
            <a:r>
              <a:rPr b="1" lang="en-IE" sz="3200"/>
              <a:t>Joukkorahoituksen tyypit</a:t>
            </a:r>
            <a:endParaRPr/>
          </a:p>
          <a:p>
            <a:pPr indent="-342900" lvl="0" marL="342900" rtl="0" algn="l">
              <a:lnSpc>
                <a:spcPct val="90000"/>
              </a:lnSpc>
              <a:spcBef>
                <a:spcPts val="1000"/>
              </a:spcBef>
              <a:spcAft>
                <a:spcPts val="0"/>
              </a:spcAft>
              <a:buClr>
                <a:schemeClr val="lt1"/>
              </a:buClr>
              <a:buSzPts val="3200"/>
              <a:buFont typeface="Noto Sans Symbols"/>
              <a:buChar char="✔"/>
            </a:pPr>
            <a:r>
              <a:rPr b="1" lang="en-IE" sz="3200"/>
              <a:t>Start Uppien sosiaalisten innovaatioiden tukiverkot</a:t>
            </a:r>
            <a:endParaRPr/>
          </a:p>
          <a:p>
            <a:pPr indent="-342900" lvl="0" marL="342900" rtl="0" algn="l">
              <a:lnSpc>
                <a:spcPct val="90000"/>
              </a:lnSpc>
              <a:spcBef>
                <a:spcPts val="1000"/>
              </a:spcBef>
              <a:spcAft>
                <a:spcPts val="0"/>
              </a:spcAft>
              <a:buClr>
                <a:schemeClr val="lt1"/>
              </a:buClr>
              <a:buSzPts val="3200"/>
              <a:buFont typeface="Noto Sans Symbols"/>
              <a:buChar char="✔"/>
            </a:pPr>
            <a:r>
              <a:rPr b="1" lang="en-IE" sz="3200"/>
              <a:t>Yritysvirastojen tuki</a:t>
            </a:r>
            <a:endParaRPr/>
          </a:p>
        </p:txBody>
      </p:sp>
      <p:sp>
        <p:nvSpPr>
          <p:cNvPr id="618" name="Google Shape;618;p31"/>
          <p:cNvSpPr txBox="1"/>
          <p:nvPr>
            <p:ph idx="2" type="body"/>
          </p:nvPr>
        </p:nvSpPr>
        <p:spPr>
          <a:xfrm>
            <a:off x="747447" y="864371"/>
            <a:ext cx="1111055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IE" sz="5400">
                <a:latin typeface="Calibri"/>
                <a:ea typeface="Calibri"/>
                <a:cs typeface="Calibri"/>
                <a:sym typeface="Calibri"/>
              </a:rPr>
              <a:t>4.  </a:t>
            </a:r>
            <a:r>
              <a:rPr b="1" lang="en-IE" sz="5400"/>
              <a:t>Impact-sijoittajat, joukkorahoitus</a:t>
            </a:r>
            <a:endParaRPr b="1" sz="5400"/>
          </a:p>
        </p:txBody>
      </p:sp>
      <p:pic>
        <p:nvPicPr>
          <p:cNvPr id="619" name="Google Shape;619;p31"/>
          <p:cNvPicPr preferRelativeResize="0"/>
          <p:nvPr/>
        </p:nvPicPr>
        <p:blipFill rotWithShape="1">
          <a:blip r:embed="rId3">
            <a:alphaModFix/>
          </a:blip>
          <a:srcRect b="0" l="0" r="0" t="0"/>
          <a:stretch/>
        </p:blipFill>
        <p:spPr>
          <a:xfrm>
            <a:off x="6212119" y="2178101"/>
            <a:ext cx="5363062" cy="3575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2"/>
          <p:cNvSpPr txBox="1"/>
          <p:nvPr>
            <p:ph idx="1" type="body"/>
          </p:nvPr>
        </p:nvSpPr>
        <p:spPr>
          <a:xfrm>
            <a:off x="508178" y="1915207"/>
            <a:ext cx="5322254"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latin typeface="Arial"/>
                <a:ea typeface="Arial"/>
                <a:cs typeface="Arial"/>
                <a:sym typeface="Arial"/>
              </a:rPr>
              <a:t>Vaihtoehtoinen rahoitus tarjoaa merkittävää lisätukea "sosiaalisen hyvyyden" hankkeille, jotta hankkeet voidaan toteuttaa.</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Arial"/>
                <a:ea typeface="Arial"/>
                <a:cs typeface="Arial"/>
                <a:sym typeface="Arial"/>
              </a:rPr>
              <a:t>On arvioitu, että yli kolme neljästä sosiaalisen painopisteen projektin tukijasta tarjoaa varoja, lisäneuvoja ja tukea enemmän kuin he yleensä antaisivat hyväntekeväisyyteen (esim. markkinointiosaaminen, mentorointi, yhteydenpito kontakteihin ja vaikuttajiin jne.).</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625" name="Google Shape;625;p32"/>
          <p:cNvSpPr txBox="1"/>
          <p:nvPr>
            <p:ph idx="2" type="body"/>
          </p:nvPr>
        </p:nvSpPr>
        <p:spPr>
          <a:xfrm>
            <a:off x="266625" y="385125"/>
            <a:ext cx="5383200" cy="1377600"/>
          </a:xfrm>
          <a:prstGeom prst="rect">
            <a:avLst/>
          </a:prstGeom>
          <a:solidFill>
            <a:srgbClr val="A6377D"/>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b="1" lang="en-IE">
                <a:solidFill>
                  <a:schemeClr val="lt1"/>
                </a:solidFill>
              </a:rPr>
              <a:t>Tutustu vaihtoehtoiseen talouteen</a:t>
            </a:r>
            <a:endParaRPr b="1">
              <a:solidFill>
                <a:schemeClr val="lt1"/>
              </a:solidFill>
            </a:endParaRPr>
          </a:p>
        </p:txBody>
      </p:sp>
      <p:pic>
        <p:nvPicPr>
          <p:cNvPr id="626" name="Google Shape;626;p32"/>
          <p:cNvPicPr preferRelativeResize="0"/>
          <p:nvPr>
            <p:ph idx="3" type="pic"/>
          </p:nvPr>
        </p:nvPicPr>
        <p:blipFill rotWithShape="1">
          <a:blip r:embed="rId3">
            <a:alphaModFix/>
          </a:blip>
          <a:srcRect b="0" l="14570" r="14569" t="0"/>
          <a:stretch/>
        </p:blipFill>
        <p:spPr>
          <a:xfrm>
            <a:off x="6794500" y="1154113"/>
            <a:ext cx="4754563" cy="4473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3"/>
          <p:cNvSpPr txBox="1"/>
          <p:nvPr>
            <p:ph idx="1" type="body"/>
          </p:nvPr>
        </p:nvSpPr>
        <p:spPr>
          <a:xfrm>
            <a:off x="7856997" y="1521325"/>
            <a:ext cx="3981452"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DA81F"/>
              </a:buClr>
              <a:buSzPts val="4000"/>
              <a:buNone/>
            </a:pPr>
            <a:r>
              <a:rPr b="1" lang="en-IE" sz="4000">
                <a:solidFill>
                  <a:srgbClr val="FDA81F"/>
                </a:solidFill>
              </a:rPr>
              <a:t>Katso</a:t>
            </a:r>
            <a:r>
              <a:rPr b="1" lang="en-IE" sz="4000">
                <a:solidFill>
                  <a:srgbClr val="FDA81F"/>
                </a:solidFill>
              </a:rPr>
              <a:t> Video….</a:t>
            </a:r>
            <a:endParaRPr/>
          </a:p>
        </p:txBody>
      </p:sp>
      <p:sp>
        <p:nvSpPr>
          <p:cNvPr id="632" name="Google Shape;632;p33"/>
          <p:cNvSpPr txBox="1"/>
          <p:nvPr>
            <p:ph idx="2" type="body"/>
          </p:nvPr>
        </p:nvSpPr>
        <p:spPr>
          <a:xfrm>
            <a:off x="7856997" y="2364092"/>
            <a:ext cx="3981451" cy="2592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DA81F"/>
              </a:buClr>
              <a:buSzPts val="3200"/>
              <a:buNone/>
            </a:pPr>
            <a:r>
              <a:rPr b="1" lang="en-IE" sz="3200">
                <a:solidFill>
                  <a:srgbClr val="FDA81F"/>
                </a:solidFill>
              </a:rPr>
              <a:t>Mitä ovat </a:t>
            </a:r>
            <a:r>
              <a:rPr b="1" lang="en-IE" sz="3200">
                <a:solidFill>
                  <a:srgbClr val="FDA81F"/>
                </a:solidFill>
              </a:rPr>
              <a:t>Impact- investoinnit?</a:t>
            </a:r>
            <a:endParaRPr/>
          </a:p>
          <a:p>
            <a:pPr indent="0" lvl="0" marL="0" rtl="0" algn="l">
              <a:lnSpc>
                <a:spcPct val="100000"/>
              </a:lnSpc>
              <a:spcBef>
                <a:spcPts val="0"/>
              </a:spcBef>
              <a:spcAft>
                <a:spcPts val="0"/>
              </a:spcAft>
              <a:buClr>
                <a:srgbClr val="3F3F3F"/>
              </a:buClr>
              <a:buSzPts val="2400"/>
              <a:buNone/>
            </a:pPr>
            <a:r>
              <a:rPr lang="en-IE">
                <a:solidFill>
                  <a:srgbClr val="3F3F3F"/>
                </a:solidFill>
              </a:rPr>
              <a:t>Sijoittuu yrittäjien johtamiin voimakkaisiin innovaatioihin, jotka luovat todellisia ja kestäviä sosiaalisia vaikutuksia UK:ssa sekä tuottavat taloudellista tuottoa sijoittajille.</a:t>
            </a:r>
            <a:endParaRPr/>
          </a:p>
          <a:p>
            <a:pPr indent="0" lvl="0" marL="0" rtl="0" algn="l">
              <a:lnSpc>
                <a:spcPct val="100000"/>
              </a:lnSpc>
              <a:spcBef>
                <a:spcPts val="0"/>
              </a:spcBef>
              <a:spcAft>
                <a:spcPts val="0"/>
              </a:spcAft>
              <a:buClr>
                <a:srgbClr val="3F3F3F"/>
              </a:buClr>
              <a:buSzPts val="2400"/>
              <a:buNone/>
            </a:pPr>
            <a:r>
              <a:rPr b="1" lang="en-IE">
                <a:solidFill>
                  <a:srgbClr val="3F3F3F"/>
                </a:solidFill>
              </a:rPr>
              <a:t>Nesta, UK</a:t>
            </a:r>
            <a:endParaRPr/>
          </a:p>
          <a:p>
            <a:pPr indent="0" lvl="0" marL="0" rtl="0" algn="l">
              <a:lnSpc>
                <a:spcPct val="100000"/>
              </a:lnSpc>
              <a:spcBef>
                <a:spcPts val="0"/>
              </a:spcBef>
              <a:spcAft>
                <a:spcPts val="0"/>
              </a:spcAft>
              <a:buClr>
                <a:schemeClr val="dk1"/>
              </a:buClr>
              <a:buSzPts val="2400"/>
              <a:buNone/>
            </a:pPr>
            <a:r>
              <a:t/>
            </a:r>
            <a:endParaRPr>
              <a:solidFill>
                <a:srgbClr val="3F3F3F"/>
              </a:solidFill>
            </a:endParaRPr>
          </a:p>
          <a:p>
            <a:pPr indent="0" lvl="0" marL="0" rtl="0" algn="l">
              <a:lnSpc>
                <a:spcPct val="100000"/>
              </a:lnSpc>
              <a:spcBef>
                <a:spcPts val="0"/>
              </a:spcBef>
              <a:spcAft>
                <a:spcPts val="0"/>
              </a:spcAft>
              <a:buClr>
                <a:schemeClr val="dk1"/>
              </a:buClr>
              <a:buSzPts val="2400"/>
              <a:buNone/>
            </a:pPr>
            <a:r>
              <a:t/>
            </a:r>
            <a:endParaRPr>
              <a:solidFill>
                <a:srgbClr val="3F3F3F"/>
              </a:solidFill>
            </a:endParaRPr>
          </a:p>
        </p:txBody>
      </p:sp>
      <p:pic>
        <p:nvPicPr>
          <p:cNvPr id="633" name="Google Shape;633;p33"/>
          <p:cNvPicPr preferRelativeResize="0"/>
          <p:nvPr/>
        </p:nvPicPr>
        <p:blipFill rotWithShape="1">
          <a:blip r:embed="rId3">
            <a:alphaModFix/>
          </a:blip>
          <a:srcRect b="0" l="0" r="0" t="0"/>
          <a:stretch/>
        </p:blipFill>
        <p:spPr>
          <a:xfrm>
            <a:off x="1371881" y="2331294"/>
            <a:ext cx="5129511" cy="3031281"/>
          </a:xfrm>
          <a:prstGeom prst="rect">
            <a:avLst/>
          </a:prstGeom>
          <a:noFill/>
          <a:ln>
            <a:noFill/>
          </a:ln>
        </p:spPr>
      </p:pic>
      <p:sp>
        <p:nvSpPr>
          <p:cNvPr id="634" name="Google Shape;634;p33"/>
          <p:cNvSpPr txBox="1"/>
          <p:nvPr/>
        </p:nvSpPr>
        <p:spPr>
          <a:xfrm>
            <a:off x="1210242" y="798072"/>
            <a:ext cx="5625123"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F3F3F"/>
              </a:buClr>
              <a:buSzPts val="4800"/>
              <a:buFont typeface="Arial"/>
              <a:buNone/>
            </a:pPr>
            <a:r>
              <a:rPr b="1" lang="en-IE" sz="4800">
                <a:solidFill>
                  <a:srgbClr val="3F3F3F"/>
                </a:solidFill>
                <a:latin typeface="Calibri"/>
                <a:ea typeface="Calibri"/>
                <a:cs typeface="Calibri"/>
                <a:sym typeface="Calibri"/>
              </a:rPr>
              <a:t>Impact investoinnit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4"/>
          <p:cNvSpPr txBox="1"/>
          <p:nvPr>
            <p:ph idx="1" type="body"/>
          </p:nvPr>
        </p:nvSpPr>
        <p:spPr>
          <a:xfrm>
            <a:off x="3966826" y="653500"/>
            <a:ext cx="7847945"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31F20"/>
              </a:buClr>
              <a:buSzPts val="2400"/>
              <a:buNone/>
            </a:pPr>
            <a:r>
              <a:rPr b="1" i="0" lang="en-IE" u="sng">
                <a:solidFill>
                  <a:srgbClr val="231F20"/>
                </a:solidFill>
                <a:latin typeface="Arial"/>
                <a:ea typeface="Arial"/>
                <a:cs typeface="Arial"/>
                <a:sym typeface="Arial"/>
                <a:hlinkClick r:id="rId3">
                  <a:extLst>
                    <a:ext uri="{A12FA001-AC4F-418D-AE19-62706E023703}">
                      <ahyp:hlinkClr val="tx"/>
                    </a:ext>
                  </a:extLst>
                </a:hlinkClick>
              </a:rPr>
              <a:t>Nesta’s Impact Investments </a:t>
            </a:r>
            <a:r>
              <a:rPr lang="en-IE"/>
              <a:t>Mukana on kokeneita alan asiantuntijoita, riskipääomasijoittajia, Impact-sijoittajia ja arvioijien ryhmä, jota Nesta tukee. Sitoutuvat tukemaan erinomaisia yrittäjiä ja Nesta tuo taitoja, verkostoja ja resursseja tukemaan sosiaalisia innovaatioyrityksiä tehtävänsä toteuttamiseksi.</a:t>
            </a:r>
            <a:endParaRPr/>
          </a:p>
          <a:p>
            <a:pPr indent="0" lvl="0" marL="0" rtl="0" algn="l">
              <a:lnSpc>
                <a:spcPct val="90000"/>
              </a:lnSpc>
              <a:spcBef>
                <a:spcPts val="0"/>
              </a:spcBef>
              <a:spcAft>
                <a:spcPts val="0"/>
              </a:spcAft>
              <a:buClr>
                <a:schemeClr val="dk1"/>
              </a:buClr>
              <a:buSzPts val="1100"/>
              <a:buNone/>
            </a:pPr>
            <a:r>
              <a:rPr lang="en-IE"/>
              <a:t>Nesta tarjoaa kohdeyrityksilleen asiantuntemusta ja ohjausta, mikä auttaa niitä kasvattamaan kattavuutta,  vaikutusta ja taloudellista kestävyyttä.</a:t>
            </a:r>
            <a:endParaRPr/>
          </a:p>
          <a:p>
            <a:pPr indent="0" lvl="0" marL="0" rtl="0" algn="l">
              <a:lnSpc>
                <a:spcPct val="90000"/>
              </a:lnSpc>
              <a:spcBef>
                <a:spcPts val="1000"/>
              </a:spcBef>
              <a:spcAft>
                <a:spcPts val="0"/>
              </a:spcAft>
              <a:buClr>
                <a:srgbClr val="E61F47"/>
              </a:buClr>
              <a:buSzPts val="2400"/>
              <a:buNone/>
            </a:pPr>
            <a:r>
              <a:rPr b="1" i="0" lang="en-IE" u="sng">
                <a:solidFill>
                  <a:srgbClr val="E61F47"/>
                </a:solidFill>
                <a:latin typeface="Arial"/>
                <a:ea typeface="Arial"/>
                <a:cs typeface="Arial"/>
                <a:sym typeface="Arial"/>
                <a:hlinkClick r:id="rId4">
                  <a:extLst>
                    <a:ext uri="{A12FA001-AC4F-418D-AE19-62706E023703}">
                      <ahyp:hlinkClr val="tx"/>
                    </a:ext>
                  </a:extLst>
                </a:hlinkClick>
              </a:rPr>
              <a:t>Nesta Impact Investments</a:t>
            </a:r>
            <a:r>
              <a:rPr b="1" i="0" lang="en-IE">
                <a:solidFill>
                  <a:srgbClr val="231F20"/>
                </a:solidFill>
                <a:latin typeface="Arial"/>
                <a:ea typeface="Arial"/>
                <a:cs typeface="Arial"/>
                <a:sym typeface="Arial"/>
              </a:rPr>
              <a:t> </a:t>
            </a:r>
            <a:r>
              <a:rPr lang="en-IE">
                <a:solidFill>
                  <a:srgbClr val="231F20"/>
                </a:solidFill>
                <a:latin typeface="Arial"/>
                <a:ea typeface="Arial"/>
                <a:cs typeface="Arial"/>
                <a:sym typeface="Arial"/>
              </a:rPr>
              <a:t>hallinnoi Nestan rahastonhoitoyksikköä Nesta Investment Management, rahoituksella Big Society Capital, Omidyar Network ja itse Nesta.</a:t>
            </a:r>
            <a:endParaRPr/>
          </a:p>
          <a:p>
            <a:pPr indent="0" lvl="0" marL="0" rtl="0" algn="l">
              <a:lnSpc>
                <a:spcPct val="90000"/>
              </a:lnSpc>
              <a:spcBef>
                <a:spcPts val="1000"/>
              </a:spcBef>
              <a:spcAft>
                <a:spcPts val="0"/>
              </a:spcAft>
              <a:buClr>
                <a:srgbClr val="231F20"/>
              </a:buClr>
              <a:buSzPts val="2400"/>
              <a:buNone/>
            </a:pPr>
            <a:r>
              <a:rPr lang="en-IE">
                <a:solidFill>
                  <a:srgbClr val="252525"/>
                </a:solidFill>
                <a:latin typeface="Arial"/>
                <a:ea typeface="Arial"/>
                <a:cs typeface="Arial"/>
                <a:sym typeface="Arial"/>
              </a:rPr>
              <a:t>Rahasto aloitti toimintansa marraskuussa 2012, ja sen on sijoittanut elinkaarensa aikana yhteensä 15-20 investointia.</a:t>
            </a:r>
            <a:endParaRPr>
              <a:solidFill>
                <a:srgbClr val="252525"/>
              </a:solidFill>
            </a:endParaRPr>
          </a:p>
          <a:p>
            <a:pPr indent="0" lvl="0" marL="0" rtl="0" algn="l">
              <a:lnSpc>
                <a:spcPct val="90000"/>
              </a:lnSpc>
              <a:spcBef>
                <a:spcPts val="1000"/>
              </a:spcBef>
              <a:spcAft>
                <a:spcPts val="0"/>
              </a:spcAft>
              <a:buClr>
                <a:srgbClr val="ED2A59"/>
              </a:buClr>
              <a:buSzPts val="2400"/>
              <a:buNone/>
            </a:pPr>
            <a:r>
              <a:rPr b="1" i="0" lang="en-IE" u="sng">
                <a:solidFill>
                  <a:srgbClr val="ED2A59"/>
                </a:solidFill>
                <a:latin typeface="Arial"/>
                <a:ea typeface="Arial"/>
                <a:cs typeface="Arial"/>
                <a:sym typeface="Arial"/>
                <a:hlinkClick r:id="rId5">
                  <a:extLst>
                    <a:ext uri="{A12FA001-AC4F-418D-AE19-62706E023703}">
                      <ahyp:hlinkClr val="tx"/>
                    </a:ext>
                  </a:extLst>
                </a:hlinkClick>
              </a:rPr>
              <a:t>Apply for Investment here</a:t>
            </a:r>
            <a:r>
              <a:rPr b="1" i="0" lang="en-IE">
                <a:solidFill>
                  <a:srgbClr val="ED2A59"/>
                </a:solidFill>
                <a:latin typeface="Arial"/>
                <a:ea typeface="Arial"/>
                <a:cs typeface="Arial"/>
                <a:sym typeface="Arial"/>
              </a:rPr>
              <a:t>….</a:t>
            </a:r>
            <a:endParaRPr/>
          </a:p>
          <a:p>
            <a:pPr indent="0" lvl="0" marL="0" rtl="0" algn="l">
              <a:lnSpc>
                <a:spcPct val="90000"/>
              </a:lnSpc>
              <a:spcBef>
                <a:spcPts val="1000"/>
              </a:spcBef>
              <a:spcAft>
                <a:spcPts val="0"/>
              </a:spcAft>
              <a:buClr>
                <a:schemeClr val="dk1"/>
              </a:buClr>
              <a:buSzPts val="2400"/>
              <a:buNone/>
            </a:pPr>
            <a:r>
              <a:t/>
            </a:r>
            <a:endParaRPr/>
          </a:p>
        </p:txBody>
      </p:sp>
      <p:sp>
        <p:nvSpPr>
          <p:cNvPr id="640" name="Google Shape;640;p34"/>
          <p:cNvSpPr txBox="1"/>
          <p:nvPr>
            <p:ph idx="2" type="body"/>
          </p:nvPr>
        </p:nvSpPr>
        <p:spPr>
          <a:xfrm>
            <a:off x="108642" y="653500"/>
            <a:ext cx="3228325" cy="5206518"/>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400"/>
              <a:buNone/>
            </a:pPr>
            <a:r>
              <a:t/>
            </a:r>
            <a:endParaRPr b="1" i="0" sz="2400">
              <a:solidFill>
                <a:srgbClr val="3F3F3F"/>
              </a:solidFill>
            </a:endParaRPr>
          </a:p>
          <a:p>
            <a:pPr indent="0" lvl="0" marL="0" rtl="0" algn="ctr">
              <a:lnSpc>
                <a:spcPct val="100000"/>
              </a:lnSpc>
              <a:spcBef>
                <a:spcPts val="0"/>
              </a:spcBef>
              <a:spcAft>
                <a:spcPts val="0"/>
              </a:spcAft>
              <a:buClr>
                <a:schemeClr val="lt1"/>
              </a:buClr>
              <a:buSzPts val="2400"/>
              <a:buNone/>
            </a:pPr>
            <a:r>
              <a:t/>
            </a:r>
            <a:endParaRPr b="1" sz="2400">
              <a:solidFill>
                <a:srgbClr val="3F3F3F"/>
              </a:solidFill>
            </a:endParaRPr>
          </a:p>
          <a:p>
            <a:pPr indent="0" lvl="0" marL="0" rtl="0" algn="ctr">
              <a:lnSpc>
                <a:spcPct val="100000"/>
              </a:lnSpc>
              <a:spcBef>
                <a:spcPts val="0"/>
              </a:spcBef>
              <a:spcAft>
                <a:spcPts val="0"/>
              </a:spcAft>
              <a:buClr>
                <a:srgbClr val="3F3F3F"/>
              </a:buClr>
              <a:buSzPts val="2400"/>
              <a:buNone/>
            </a:pPr>
            <a:r>
              <a:rPr b="1" i="0" lang="en-IE" sz="2400">
                <a:solidFill>
                  <a:srgbClr val="3F3F3F"/>
                </a:solidFill>
              </a:rPr>
              <a:t>Nesta Impact-</a:t>
            </a:r>
            <a:r>
              <a:rPr b="1" lang="en-IE" sz="2400">
                <a:solidFill>
                  <a:srgbClr val="3F3F3F"/>
                </a:solidFill>
              </a:rPr>
              <a:t>i</a:t>
            </a:r>
            <a:r>
              <a:rPr b="1" i="0" lang="en-IE" sz="2400">
                <a:solidFill>
                  <a:srgbClr val="3F3F3F"/>
                </a:solidFill>
              </a:rPr>
              <a:t>nves</a:t>
            </a:r>
            <a:r>
              <a:rPr b="1" lang="en-IE" sz="2400">
                <a:solidFill>
                  <a:srgbClr val="3F3F3F"/>
                </a:solidFill>
              </a:rPr>
              <a:t>oinnit</a:t>
            </a:r>
            <a:r>
              <a:rPr b="1" i="0" lang="en-IE" sz="2400">
                <a:solidFill>
                  <a:srgbClr val="3F3F3F"/>
                </a:solidFill>
              </a:rPr>
              <a:t> </a:t>
            </a:r>
            <a:endParaRPr sz="2400">
              <a:solidFill>
                <a:srgbClr val="3F3F3F"/>
              </a:solidFill>
            </a:endParaRPr>
          </a:p>
          <a:p>
            <a:pPr indent="0" lvl="0" marL="0" rtl="0" algn="ctr">
              <a:lnSpc>
                <a:spcPct val="100000"/>
              </a:lnSpc>
              <a:spcBef>
                <a:spcPts val="0"/>
              </a:spcBef>
              <a:spcAft>
                <a:spcPts val="0"/>
              </a:spcAft>
              <a:buClr>
                <a:srgbClr val="3F3F3F"/>
              </a:buClr>
              <a:buSzPts val="2400"/>
              <a:buNone/>
            </a:pPr>
            <a:r>
              <a:rPr lang="en-IE" sz="2400">
                <a:solidFill>
                  <a:srgbClr val="3F3F3F"/>
                </a:solidFill>
              </a:rPr>
              <a:t> on 17,6 miljoonan punnan rahasto, joka sijoittaa elämää muuttaviin innovaatioihin, jotka auttavat vastaamaan UK:ssa ikääntyneiden, lasten ja yhteisöjen suuriin haasteisiin.</a:t>
            </a:r>
            <a:endParaRPr sz="2400">
              <a:solidFill>
                <a:srgbClr val="3F3F3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5"/>
          <p:cNvSpPr txBox="1"/>
          <p:nvPr>
            <p:ph idx="3" type="body"/>
          </p:nvPr>
        </p:nvSpPr>
        <p:spPr>
          <a:xfrm>
            <a:off x="9508863" y="4653641"/>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46" name="Google Shape;646;p35"/>
          <p:cNvSpPr txBox="1"/>
          <p:nvPr>
            <p:ph idx="4" type="body"/>
          </p:nvPr>
        </p:nvSpPr>
        <p:spPr>
          <a:xfrm>
            <a:off x="6921238" y="1494355"/>
            <a:ext cx="4025705" cy="3715819"/>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0"/>
              </a:spcAft>
              <a:buClr>
                <a:srgbClr val="3F3F3F"/>
              </a:buClr>
              <a:buSzPts val="3000"/>
              <a:buNone/>
            </a:pPr>
            <a:r>
              <a:rPr lang="en-IE" u="sng">
                <a:solidFill>
                  <a:srgbClr val="3F3F3F"/>
                </a:solidFill>
                <a:hlinkClick r:id="rId3">
                  <a:extLst>
                    <a:ext uri="{A12FA001-AC4F-418D-AE19-62706E023703}">
                      <ahyp:hlinkClr val="tx"/>
                    </a:ext>
                  </a:extLst>
                </a:hlinkClick>
              </a:rPr>
              <a:t>Reload Greece </a:t>
            </a:r>
            <a:r>
              <a:rPr lang="en-IE">
                <a:solidFill>
                  <a:srgbClr val="3F3F3F"/>
                </a:solidFill>
              </a:rPr>
              <a:t> on koulutuksellinen hyväntekeväisyysjärjestö jonka tavoitteena on luoda uuden sukupolven yrittäjiä rakentamaan yrityksiä, joilla on myönteinen vaikutus heidän kotimaahansa Kreikkaan.</a:t>
            </a:r>
            <a:endParaRPr>
              <a:solidFill>
                <a:srgbClr val="3F3F3F"/>
              </a:solidFill>
            </a:endParaRPr>
          </a:p>
        </p:txBody>
      </p:sp>
      <p:sp>
        <p:nvSpPr>
          <p:cNvPr id="647" name="Google Shape;647;p35"/>
          <p:cNvSpPr txBox="1"/>
          <p:nvPr>
            <p:ph idx="5" type="body"/>
          </p:nvPr>
        </p:nvSpPr>
        <p:spPr>
          <a:xfrm>
            <a:off x="7236350" y="-348400"/>
            <a:ext cx="2613300" cy="6975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lt1"/>
              </a:buClr>
              <a:buSzPct val="100000"/>
              <a:buNone/>
            </a:pPr>
            <a:r>
              <a:t/>
            </a:r>
            <a:endParaRPr/>
          </a:p>
        </p:txBody>
      </p:sp>
      <p:sp>
        <p:nvSpPr>
          <p:cNvPr id="648" name="Google Shape;648;p35"/>
          <p:cNvSpPr txBox="1"/>
          <p:nvPr/>
        </p:nvSpPr>
        <p:spPr>
          <a:xfrm>
            <a:off x="291421" y="175700"/>
            <a:ext cx="64776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b="1" lang="en-IE" sz="3600">
                <a:solidFill>
                  <a:srgbClr val="A6377D"/>
                </a:solidFill>
                <a:latin typeface="Calibri"/>
                <a:ea typeface="Calibri"/>
                <a:cs typeface="Calibri"/>
                <a:sym typeface="Calibri"/>
              </a:rPr>
              <a:t>Yhtiö</a:t>
            </a:r>
            <a:r>
              <a:rPr b="1" i="0" lang="en-IE" sz="3600">
                <a:solidFill>
                  <a:srgbClr val="A6377D"/>
                </a:solidFill>
                <a:latin typeface="Calibri"/>
                <a:ea typeface="Calibri"/>
                <a:cs typeface="Calibri"/>
                <a:sym typeface="Calibri"/>
              </a:rPr>
              <a:t>: </a:t>
            </a:r>
            <a:r>
              <a:rPr b="1" lang="en-IE" sz="3600">
                <a:solidFill>
                  <a:srgbClr val="A6377D"/>
                </a:solidFill>
                <a:latin typeface="Calibri"/>
                <a:ea typeface="Calibri"/>
                <a:cs typeface="Calibri"/>
                <a:sym typeface="Calibri"/>
              </a:rPr>
              <a:t>Reload</a:t>
            </a:r>
            <a:r>
              <a:rPr b="1" lang="en-IE" sz="3600">
                <a:solidFill>
                  <a:srgbClr val="A6377D"/>
                </a:solidFill>
                <a:latin typeface="Calibri"/>
                <a:ea typeface="Calibri"/>
                <a:cs typeface="Calibri"/>
                <a:sym typeface="Calibri"/>
              </a:rPr>
              <a:t> Greece</a:t>
            </a:r>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Building A New Generation of Young Entrepreneurs </a:t>
            </a:r>
            <a:endParaRPr/>
          </a:p>
          <a:p>
            <a:pPr indent="0" lvl="0" marL="0" marR="0" rtl="0" algn="l">
              <a:lnSpc>
                <a:spcPct val="90000"/>
              </a:lnSpc>
              <a:spcBef>
                <a:spcPts val="0"/>
              </a:spcBef>
              <a:spcAft>
                <a:spcPts val="0"/>
              </a:spcAft>
              <a:buClr>
                <a:schemeClr val="dk1"/>
              </a:buClr>
              <a:buSzPts val="1100"/>
              <a:buFont typeface="Arial"/>
              <a:buNone/>
            </a:pPr>
            <a:r>
              <a:rPr i="1" lang="en-IE" sz="2800">
                <a:solidFill>
                  <a:srgbClr val="A6377D"/>
                </a:solidFill>
                <a:latin typeface="Calibri"/>
                <a:ea typeface="Calibri"/>
                <a:cs typeface="Calibri"/>
                <a:sym typeface="Calibri"/>
              </a:rPr>
              <a:t>luoda yrityksiä, joilla on positiivinen vaikutus</a:t>
            </a:r>
            <a:endParaRPr i="1" sz="28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i="1" lang="en-IE" sz="2800">
                <a:solidFill>
                  <a:srgbClr val="A6377D"/>
                </a:solidFill>
                <a:latin typeface="Calibri"/>
                <a:ea typeface="Calibri"/>
                <a:cs typeface="Calibri"/>
                <a:sym typeface="Calibri"/>
              </a:rPr>
              <a:t>omassa maassaan</a:t>
            </a:r>
            <a:endParaRPr i="1" sz="28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rgbClr val="A6377D"/>
              </a:buClr>
              <a:buSzPts val="2800"/>
              <a:buFont typeface="Arial"/>
              <a:buNone/>
            </a:pPr>
            <a:r>
              <a:rPr i="1" lang="en-IE" sz="2800">
                <a:solidFill>
                  <a:srgbClr val="A6377D"/>
                </a:solidFill>
                <a:latin typeface="Calibri"/>
                <a:ea typeface="Calibri"/>
                <a:cs typeface="Calibri"/>
                <a:sym typeface="Calibri"/>
              </a:rPr>
              <a:t> </a:t>
            </a:r>
            <a:r>
              <a:rPr lang="en-IE" sz="2800">
                <a:solidFill>
                  <a:srgbClr val="A6377D"/>
                </a:solidFill>
                <a:latin typeface="Calibri"/>
                <a:ea typeface="Calibri"/>
                <a:cs typeface="Calibri"/>
                <a:sym typeface="Calibri"/>
              </a:rPr>
              <a:t>Effie Krytata, Reload Greece (RG), UK</a:t>
            </a:r>
            <a:endParaRPr/>
          </a:p>
        </p:txBody>
      </p:sp>
      <p:pic>
        <p:nvPicPr>
          <p:cNvPr id="649" name="Google Shape;649;p35"/>
          <p:cNvPicPr preferRelativeResize="0"/>
          <p:nvPr/>
        </p:nvPicPr>
        <p:blipFill rotWithShape="1">
          <a:blip r:embed="rId4">
            <a:alphaModFix/>
          </a:blip>
          <a:srcRect b="0" l="0" r="0" t="0"/>
          <a:stretch/>
        </p:blipFill>
        <p:spPr>
          <a:xfrm>
            <a:off x="1401503" y="2803106"/>
            <a:ext cx="3490912" cy="3490912"/>
          </a:xfrm>
          <a:prstGeom prst="teardrop">
            <a:avLst>
              <a:gd fmla="val 100000" name="adj"/>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6"/>
          <p:cNvSpPr/>
          <p:nvPr/>
        </p:nvSpPr>
        <p:spPr>
          <a:xfrm>
            <a:off x="7050948" y="323649"/>
            <a:ext cx="4883877" cy="4162626"/>
          </a:xfrm>
          <a:prstGeom prst="wedgeRoundRectCallout">
            <a:avLst>
              <a:gd fmla="val -20833" name="adj1"/>
              <a:gd fmla="val 62500" name="adj2"/>
              <a:gd fmla="val 0" name="adj3"/>
            </a:avLst>
          </a:prstGeom>
          <a:solidFill>
            <a:srgbClr val="56BE92"/>
          </a:solidFill>
          <a:ln cap="flat" cmpd="sng" w="38100">
            <a:solidFill>
              <a:srgbClr val="E48E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IE" sz="2400">
                <a:solidFill>
                  <a:schemeClr val="lt1"/>
                </a:solidFill>
                <a:latin typeface="Calibri"/>
                <a:ea typeface="Calibri"/>
                <a:cs typeface="Calibri"/>
                <a:sym typeface="Calibri"/>
              </a:rPr>
              <a:t>"Älä ajattele liikaa, vaan aloita! Aina on miljoonia syitä, jotka voivat pidätellä sinua ja et koskaan pääse edes aloittamaan pelon takia. Kaikki on mahdollista päättäväisyydellä, ahkeralla työllä ja suurella intohimolla, mitä haluatkin saavuttaa ”</a:t>
            </a:r>
            <a:endParaRPr sz="2400">
              <a:solidFill>
                <a:schemeClr val="lt1"/>
              </a:solidFill>
              <a:latin typeface="Calibri"/>
              <a:ea typeface="Calibri"/>
              <a:cs typeface="Calibri"/>
              <a:sym typeface="Calibri"/>
            </a:endParaRPr>
          </a:p>
        </p:txBody>
      </p:sp>
      <p:pic>
        <p:nvPicPr>
          <p:cNvPr id="655" name="Google Shape;655;p36"/>
          <p:cNvPicPr preferRelativeResize="0"/>
          <p:nvPr/>
        </p:nvPicPr>
        <p:blipFill rotWithShape="1">
          <a:blip r:embed="rId3">
            <a:alphaModFix/>
          </a:blip>
          <a:srcRect b="0" l="0" r="0" t="0"/>
          <a:stretch/>
        </p:blipFill>
        <p:spPr>
          <a:xfrm>
            <a:off x="8820150" y="4691063"/>
            <a:ext cx="2034314" cy="2034314"/>
          </a:xfrm>
          <a:prstGeom prst="teardrop">
            <a:avLst>
              <a:gd fmla="val 100000" name="adj"/>
            </a:avLst>
          </a:prstGeom>
          <a:noFill/>
          <a:ln>
            <a:noFill/>
          </a:ln>
        </p:spPr>
      </p:pic>
      <p:pic>
        <p:nvPicPr>
          <p:cNvPr id="656" name="Google Shape;656;p36">
            <a:hlinkClick r:id="rId4"/>
          </p:cNvPr>
          <p:cNvPicPr preferRelativeResize="0"/>
          <p:nvPr/>
        </p:nvPicPr>
        <p:blipFill rotWithShape="1">
          <a:blip r:embed="rId5">
            <a:alphaModFix/>
          </a:blip>
          <a:srcRect b="0" l="9531" r="7890" t="1988"/>
          <a:stretch/>
        </p:blipFill>
        <p:spPr>
          <a:xfrm>
            <a:off x="1337535" y="2466974"/>
            <a:ext cx="5225189" cy="2512789"/>
          </a:xfrm>
          <a:prstGeom prst="rect">
            <a:avLst/>
          </a:prstGeom>
          <a:noFill/>
          <a:ln>
            <a:noFill/>
          </a:ln>
        </p:spPr>
      </p:pic>
      <p:sp>
        <p:nvSpPr>
          <p:cNvPr id="657" name="Google Shape;657;p36"/>
          <p:cNvSpPr/>
          <p:nvPr/>
        </p:nvSpPr>
        <p:spPr>
          <a:xfrm>
            <a:off x="175134" y="124988"/>
            <a:ext cx="3663441" cy="3208761"/>
          </a:xfrm>
          <a:prstGeom prst="star6">
            <a:avLst>
              <a:gd fmla="val 28868" name="adj"/>
              <a:gd fmla="val 115470" name="hf"/>
            </a:avLst>
          </a:prstGeom>
          <a:solidFill>
            <a:srgbClr val="FDA81F"/>
          </a:solidFill>
          <a:ln cap="flat" cmpd="sng" w="76200">
            <a:solidFill>
              <a:srgbClr val="389DA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IE" sz="2400">
                <a:solidFill>
                  <a:schemeClr val="lt1"/>
                </a:solidFill>
                <a:latin typeface="Calibri"/>
                <a:ea typeface="Calibri"/>
                <a:cs typeface="Calibri"/>
                <a:sym typeface="Calibri"/>
              </a:rPr>
              <a:t>Minun yksi neuvoni sosiaaliseksi innovaattoriksi </a:t>
            </a:r>
            <a:r>
              <a:rPr b="1" lang="en-IE" sz="2400">
                <a:solidFill>
                  <a:schemeClr val="lt1"/>
                </a:solidFill>
                <a:latin typeface="Calibri"/>
                <a:ea typeface="Calibri"/>
                <a:cs typeface="Calibri"/>
                <a:sym typeface="Calibri"/>
              </a:rPr>
              <a:t>pyrkivälle </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37"/>
          <p:cNvSpPr txBox="1"/>
          <p:nvPr>
            <p:ph idx="1" type="body"/>
          </p:nvPr>
        </p:nvSpPr>
        <p:spPr>
          <a:xfrm>
            <a:off x="3758623" y="825741"/>
            <a:ext cx="7948949"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i="1" lang="en-IE">
                <a:solidFill>
                  <a:srgbClr val="389DAE"/>
                </a:solidFill>
              </a:rPr>
              <a:t>Q1 </a:t>
            </a:r>
            <a:r>
              <a:rPr i="1" lang="en-IE">
                <a:solidFill>
                  <a:srgbClr val="E48E02"/>
                </a:solidFill>
              </a:rPr>
              <a:t>Kuinka keksit idean? Olitko luova vai yhteistyöprosessi?</a:t>
            </a:r>
            <a:endParaRPr/>
          </a:p>
          <a:p>
            <a:pPr indent="0" lvl="0" marL="0" rtl="0" algn="l">
              <a:lnSpc>
                <a:spcPct val="90000"/>
              </a:lnSpc>
              <a:spcBef>
                <a:spcPts val="1000"/>
              </a:spcBef>
              <a:spcAft>
                <a:spcPts val="0"/>
              </a:spcAft>
              <a:buClr>
                <a:srgbClr val="666666"/>
              </a:buClr>
              <a:buSzPts val="2400"/>
              <a:buNone/>
            </a:pPr>
            <a:r>
              <a:rPr lang="en-IE">
                <a:solidFill>
                  <a:srgbClr val="666666"/>
                </a:solidFill>
              </a:rPr>
              <a:t>Aloitimme</a:t>
            </a:r>
            <a:r>
              <a:rPr b="1" lang="en-IE">
                <a:solidFill>
                  <a:srgbClr val="666666"/>
                </a:solidFill>
              </a:rPr>
              <a:t> viiden vapaaehtoisen ryhmänä</a:t>
            </a:r>
            <a:r>
              <a:rPr lang="en-IE">
                <a:solidFill>
                  <a:srgbClr val="666666"/>
                </a:solidFill>
              </a:rPr>
              <a:t>, joilla oli yhteinen näkemys ja intohimo haastaa meidän sukupolvemme kohtaamia ongelmia, mutta Reload Greece löysi matkan varrella monia ihmisiä, joilla oli yhteinen vakaumus ja tarkoitus ja liittyivät Reloader-liikkeeseen. Meillä on nyt yli </a:t>
            </a:r>
            <a:r>
              <a:rPr b="1" lang="en-IE">
                <a:solidFill>
                  <a:srgbClr val="666666"/>
                </a:solidFill>
              </a:rPr>
              <a:t>sadanviidekymmenen vapaaehtoisen yhteisö</a:t>
            </a:r>
            <a:r>
              <a:rPr lang="en-IE">
                <a:solidFill>
                  <a:srgbClr val="666666"/>
                </a:solidFill>
              </a:rPr>
              <a:t> ja laajempi yli </a:t>
            </a:r>
            <a:r>
              <a:rPr b="1" lang="en-IE">
                <a:solidFill>
                  <a:srgbClr val="666666"/>
                </a:solidFill>
              </a:rPr>
              <a:t>20 000 ihmisen työyhteisö</a:t>
            </a:r>
            <a:r>
              <a:rPr lang="en-IE">
                <a:solidFill>
                  <a:srgbClr val="666666"/>
                </a:solidFill>
              </a:rPr>
              <a:t>. Yhteistyö on organisaation keskeinen arvo; olemme avoimia uusille ideoille, emme pelkää uusia mahdollisuuksia ja työskentelemme yhdessä tiiminä pysyäkseen motivoituneina ja saattaaksemme työn tehtyä.</a:t>
            </a:r>
            <a:endParaRPr>
              <a:solidFill>
                <a:srgbClr val="666666"/>
              </a:solidFill>
            </a:endParaRPr>
          </a:p>
        </p:txBody>
      </p:sp>
      <p:sp>
        <p:nvSpPr>
          <p:cNvPr id="663" name="Google Shape;663;p37"/>
          <p:cNvSpPr txBox="1"/>
          <p:nvPr>
            <p:ph idx="2" type="body"/>
          </p:nvPr>
        </p:nvSpPr>
        <p:spPr>
          <a:xfrm>
            <a:off x="281426" y="142875"/>
            <a:ext cx="3055500" cy="62865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F3F3F"/>
              </a:buClr>
              <a:buSzPts val="3600"/>
              <a:buNone/>
            </a:pPr>
            <a:r>
              <a:rPr b="1" lang="en-IE">
                <a:solidFill>
                  <a:srgbClr val="3F3F3F"/>
                </a:solidFill>
              </a:rPr>
              <a:t>Haastattelussa</a:t>
            </a:r>
            <a:r>
              <a:rPr b="1" lang="en-IE">
                <a:solidFill>
                  <a:srgbClr val="3F3F3F"/>
                </a:solidFill>
              </a:rPr>
              <a:t> YDSI</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Effie Krytata, </a:t>
            </a:r>
            <a:r>
              <a:rPr lang="en-IE" sz="2800" u="sng">
                <a:solidFill>
                  <a:srgbClr val="3F3F3F"/>
                </a:solidFill>
                <a:hlinkClick r:id="rId3">
                  <a:extLst>
                    <a:ext uri="{A12FA001-AC4F-418D-AE19-62706E023703}">
                      <ahyp:hlinkClr val="tx"/>
                    </a:ext>
                  </a:extLst>
                </a:hlinkClick>
              </a:rPr>
              <a:t>Reload Greece</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id="664" name="Google Shape;664;p37"/>
          <p:cNvPicPr preferRelativeResize="0"/>
          <p:nvPr/>
        </p:nvPicPr>
        <p:blipFill rotWithShape="1">
          <a:blip r:embed="rId5">
            <a:alphaModFix/>
          </a:blip>
          <a:srcRect b="0" l="0" r="0" t="0"/>
          <a:stretch/>
        </p:blipFill>
        <p:spPr>
          <a:xfrm>
            <a:off x="484428" y="1804988"/>
            <a:ext cx="2664000" cy="2664000"/>
          </a:xfrm>
          <a:prstGeom prst="teardrop">
            <a:avLst>
              <a:gd fmla="val 100000" name="adj"/>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8"/>
          <p:cNvSpPr txBox="1"/>
          <p:nvPr>
            <p:ph idx="1" type="body"/>
          </p:nvPr>
        </p:nvSpPr>
        <p:spPr>
          <a:xfrm>
            <a:off x="3758623" y="405426"/>
            <a:ext cx="7948949"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89DAE"/>
              </a:buClr>
              <a:buSzPts val="2400"/>
              <a:buNone/>
            </a:pPr>
            <a:r>
              <a:rPr b="1" i="1" lang="en-IE">
                <a:solidFill>
                  <a:srgbClr val="389DAE"/>
                </a:solidFill>
              </a:rPr>
              <a:t>Q2 </a:t>
            </a:r>
            <a:r>
              <a:rPr b="1" i="1" lang="en-IE" sz="800">
                <a:solidFill>
                  <a:srgbClr val="389DAE"/>
                </a:solidFill>
              </a:rPr>
              <a:t> </a:t>
            </a:r>
            <a:r>
              <a:rPr i="1" lang="en-IE">
                <a:solidFill>
                  <a:srgbClr val="E48E02"/>
                </a:solidFill>
              </a:rPr>
              <a:t>Mikä oli sosiaalisen innovaation alku? (eli kuinka rakensit aloitteen, yrityksen, kansalaisjärjestön nollasta?).</a:t>
            </a:r>
            <a:endParaRPr/>
          </a:p>
          <a:p>
            <a:pPr indent="0" lvl="0" marL="0" rtl="0" algn="l">
              <a:lnSpc>
                <a:spcPct val="100000"/>
              </a:lnSpc>
              <a:spcBef>
                <a:spcPts val="0"/>
              </a:spcBef>
              <a:spcAft>
                <a:spcPts val="0"/>
              </a:spcAft>
              <a:buClr>
                <a:srgbClr val="666666"/>
              </a:buClr>
              <a:buSzPts val="2400"/>
              <a:buNone/>
            </a:pPr>
            <a:r>
              <a:rPr lang="en-IE">
                <a:solidFill>
                  <a:srgbClr val="666666"/>
                </a:solidFill>
              </a:rPr>
              <a:t>Aloitimme </a:t>
            </a:r>
            <a:r>
              <a:rPr lang="en-IE">
                <a:solidFill>
                  <a:srgbClr val="666666"/>
                </a:solidFill>
              </a:rPr>
              <a:t>Reload Greecen, kun olimme </a:t>
            </a:r>
            <a:r>
              <a:rPr b="1" lang="en-IE">
                <a:solidFill>
                  <a:srgbClr val="666666"/>
                </a:solidFill>
              </a:rPr>
              <a:t>vielä</a:t>
            </a:r>
            <a:r>
              <a:rPr lang="en-IE">
                <a:solidFill>
                  <a:srgbClr val="666666"/>
                </a:solidFill>
              </a:rPr>
              <a:t> </a:t>
            </a:r>
            <a:r>
              <a:rPr b="1" lang="en-IE">
                <a:solidFill>
                  <a:srgbClr val="666666"/>
                </a:solidFill>
              </a:rPr>
              <a:t>yliopistossa</a:t>
            </a:r>
            <a:r>
              <a:rPr b="1" lang="en-IE">
                <a:solidFill>
                  <a:srgbClr val="666666"/>
                </a:solidFill>
              </a:rPr>
              <a:t> </a:t>
            </a:r>
            <a:r>
              <a:rPr lang="en-IE">
                <a:solidFill>
                  <a:srgbClr val="666666"/>
                </a:solidFill>
              </a:rPr>
              <a:t>tai osa työskenteli </a:t>
            </a:r>
            <a:r>
              <a:rPr b="1" lang="en-IE">
                <a:solidFill>
                  <a:srgbClr val="666666"/>
                </a:solidFill>
              </a:rPr>
              <a:t>kokoaika työssä</a:t>
            </a:r>
            <a:r>
              <a:rPr lang="en-IE">
                <a:solidFill>
                  <a:srgbClr val="666666"/>
                </a:solidFill>
              </a:rPr>
              <a:t>. </a:t>
            </a:r>
            <a:r>
              <a:rPr lang="en-IE">
                <a:solidFill>
                  <a:srgbClr val="666666"/>
                </a:solidFill>
              </a:rPr>
              <a:t>Tapasimme kaikki yhdessä iltaisin ja viikonloppuisin ja </a:t>
            </a:r>
            <a:r>
              <a:rPr b="1" lang="en-IE">
                <a:solidFill>
                  <a:srgbClr val="666666"/>
                </a:solidFill>
              </a:rPr>
              <a:t>kasvatimme vapaaehtoisten määrää 10: stä 25: een</a:t>
            </a:r>
            <a:r>
              <a:rPr lang="en-IE">
                <a:solidFill>
                  <a:srgbClr val="666666"/>
                </a:solidFill>
              </a:rPr>
              <a:t>.</a:t>
            </a:r>
            <a:r>
              <a:rPr lang="en-IE">
                <a:solidFill>
                  <a:srgbClr val="666666"/>
                </a:solidFill>
              </a:rPr>
              <a:t> </a:t>
            </a:r>
            <a:r>
              <a:rPr lang="en-IE">
                <a:solidFill>
                  <a:srgbClr val="666666"/>
                </a:solidFill>
              </a:rPr>
              <a:t>London Business Schoolin professori, joka opettaa strategiaa ja yrittäjyyttä, auttoi meitä kasvattamaan organisaatiota nimittämällä kaksi meistä tutkimusavustajikseen. Tämä antoi meille mahdollisuuden työskennellä</a:t>
            </a:r>
            <a:r>
              <a:rPr lang="en-IE">
                <a:solidFill>
                  <a:srgbClr val="666666"/>
                </a:solidFill>
              </a:rPr>
              <a:t> Reload Greece:ssä </a:t>
            </a:r>
            <a:r>
              <a:rPr lang="en-IE">
                <a:solidFill>
                  <a:srgbClr val="666666"/>
                </a:solidFill>
              </a:rPr>
              <a:t>kokopäiväisesti.</a:t>
            </a:r>
            <a:r>
              <a:rPr lang="en-IE">
                <a:solidFill>
                  <a:srgbClr val="666666"/>
                </a:solidFill>
              </a:rPr>
              <a:t> </a:t>
            </a:r>
            <a:r>
              <a:rPr lang="en-IE">
                <a:solidFill>
                  <a:srgbClr val="666666"/>
                </a:solidFill>
              </a:rPr>
              <a:t>Hänellä oli myös pari </a:t>
            </a:r>
            <a:r>
              <a:rPr lang="en-IE">
                <a:solidFill>
                  <a:srgbClr val="666666"/>
                </a:solidFill>
              </a:rPr>
              <a:t>uskomatonta</a:t>
            </a:r>
            <a:r>
              <a:rPr lang="en-IE">
                <a:solidFill>
                  <a:srgbClr val="666666"/>
                </a:solidFill>
              </a:rPr>
              <a:t> </a:t>
            </a:r>
            <a:r>
              <a:rPr b="1" lang="en-IE">
                <a:solidFill>
                  <a:srgbClr val="666666"/>
                </a:solidFill>
              </a:rPr>
              <a:t>harjoittelijaa</a:t>
            </a:r>
            <a:r>
              <a:rPr lang="en-IE">
                <a:solidFill>
                  <a:srgbClr val="666666"/>
                </a:solidFill>
              </a:rPr>
              <a:t> ja </a:t>
            </a:r>
            <a:r>
              <a:rPr b="1" lang="en-IE">
                <a:solidFill>
                  <a:srgbClr val="666666"/>
                </a:solidFill>
              </a:rPr>
              <a:t>yliopiston MBA- opiskelijaa</a:t>
            </a:r>
            <a:r>
              <a:rPr lang="en-IE">
                <a:solidFill>
                  <a:srgbClr val="666666"/>
                </a:solidFill>
              </a:rPr>
              <a:t>,  jotka auttoivat meitä kehittämään alkuperäistä liiketoimintasuunnitelmaamme.</a:t>
            </a:r>
            <a:r>
              <a:rPr lang="en-IE">
                <a:solidFill>
                  <a:srgbClr val="666666"/>
                </a:solidFill>
              </a:rPr>
              <a:t> </a:t>
            </a:r>
            <a:r>
              <a:rPr lang="en-IE">
                <a:solidFill>
                  <a:srgbClr val="666666"/>
                </a:solidFill>
              </a:rPr>
              <a:t>Rekrytoimme </a:t>
            </a:r>
            <a:r>
              <a:rPr b="1" lang="en-IE">
                <a:solidFill>
                  <a:srgbClr val="666666"/>
                </a:solidFill>
              </a:rPr>
              <a:t>ensimmäiset hallituksen jäsenemme </a:t>
            </a:r>
            <a:r>
              <a:rPr lang="en-IE">
                <a:solidFill>
                  <a:srgbClr val="666666"/>
                </a:solidFill>
              </a:rPr>
              <a:t>ja haimme </a:t>
            </a:r>
            <a:r>
              <a:rPr b="1" lang="en-IE">
                <a:solidFill>
                  <a:srgbClr val="666666"/>
                </a:solidFill>
              </a:rPr>
              <a:t>ensimmäistä rahoituskierrosta yrityksitä, säätiöiltä</a:t>
            </a:r>
            <a:r>
              <a:rPr lang="en-IE">
                <a:solidFill>
                  <a:srgbClr val="666666"/>
                </a:solidFill>
              </a:rPr>
              <a:t> ja henkilöiltä, jotka uskoivat asiaamme ja mitä halusimme saavuttaa.</a:t>
            </a:r>
            <a:endParaRPr/>
          </a:p>
        </p:txBody>
      </p:sp>
      <p:sp>
        <p:nvSpPr>
          <p:cNvPr id="670" name="Google Shape;670;p38"/>
          <p:cNvSpPr txBox="1"/>
          <p:nvPr>
            <p:ph idx="2" type="body"/>
          </p:nvPr>
        </p:nvSpPr>
        <p:spPr>
          <a:xfrm>
            <a:off x="281426" y="142875"/>
            <a:ext cx="3055500" cy="62865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Effie Krytata, </a:t>
            </a:r>
            <a:r>
              <a:rPr lang="en-IE" sz="2800" u="sng">
                <a:solidFill>
                  <a:srgbClr val="3F3F3F"/>
                </a:solidFill>
                <a:hlinkClick r:id="rId3">
                  <a:extLst>
                    <a:ext uri="{A12FA001-AC4F-418D-AE19-62706E023703}">
                      <ahyp:hlinkClr val="tx"/>
                    </a:ext>
                  </a:extLst>
                </a:hlinkClick>
              </a:rPr>
              <a:t>Reload Greece</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id="671" name="Google Shape;671;p38"/>
          <p:cNvPicPr preferRelativeResize="0"/>
          <p:nvPr/>
        </p:nvPicPr>
        <p:blipFill rotWithShape="1">
          <a:blip r:embed="rId5">
            <a:alphaModFix/>
          </a:blip>
          <a:srcRect b="0" l="0" r="0" t="0"/>
          <a:stretch/>
        </p:blipFill>
        <p:spPr>
          <a:xfrm>
            <a:off x="484428" y="1804988"/>
            <a:ext cx="2664000" cy="2664000"/>
          </a:xfrm>
          <a:prstGeom prst="teardrop">
            <a:avLst>
              <a:gd fmla="val 100000" name="adj"/>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39"/>
          <p:cNvSpPr txBox="1"/>
          <p:nvPr>
            <p:ph idx="1" type="body"/>
          </p:nvPr>
        </p:nvSpPr>
        <p:spPr>
          <a:xfrm>
            <a:off x="3758625" y="405425"/>
            <a:ext cx="81060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89DAE"/>
              </a:buClr>
              <a:buSzPts val="2400"/>
              <a:buNone/>
            </a:pPr>
            <a:r>
              <a:rPr b="1" i="1" lang="en-IE">
                <a:solidFill>
                  <a:srgbClr val="389DAE"/>
                </a:solidFill>
              </a:rPr>
              <a:t>Q3 </a:t>
            </a:r>
            <a:r>
              <a:rPr b="1" i="1" lang="en-IE" sz="800">
                <a:solidFill>
                  <a:srgbClr val="389DAE"/>
                </a:solidFill>
              </a:rPr>
              <a:t> </a:t>
            </a:r>
            <a:r>
              <a:rPr i="1" lang="en-IE">
                <a:solidFill>
                  <a:srgbClr val="E48E02"/>
                </a:solidFill>
              </a:rPr>
              <a:t>Kuinka varmistit, että ideasi todella sopii käyttäjien tarpeisiin?</a:t>
            </a:r>
            <a:endParaRPr/>
          </a:p>
          <a:p>
            <a:pPr indent="0" lvl="0" marL="0" rtl="0" algn="l">
              <a:lnSpc>
                <a:spcPct val="90000"/>
              </a:lnSpc>
              <a:spcBef>
                <a:spcPts val="1000"/>
              </a:spcBef>
              <a:spcAft>
                <a:spcPts val="0"/>
              </a:spcAft>
              <a:buClr>
                <a:schemeClr val="dk1"/>
              </a:buClr>
              <a:buSzPts val="2400"/>
              <a:buNone/>
            </a:pPr>
            <a:r>
              <a:t/>
            </a:r>
            <a:endParaRPr i="1">
              <a:solidFill>
                <a:srgbClr val="E48E02"/>
              </a:solidFill>
            </a:endParaRPr>
          </a:p>
          <a:p>
            <a:pPr indent="0" lvl="0" marL="0" rtl="0" algn="l">
              <a:lnSpc>
                <a:spcPct val="100000"/>
              </a:lnSpc>
              <a:spcBef>
                <a:spcPts val="0"/>
              </a:spcBef>
              <a:spcAft>
                <a:spcPts val="0"/>
              </a:spcAft>
              <a:buClr>
                <a:srgbClr val="666666"/>
              </a:buClr>
              <a:buSzPts val="2400"/>
              <a:buNone/>
            </a:pPr>
            <a:r>
              <a:rPr lang="en-IE">
                <a:solidFill>
                  <a:srgbClr val="666666"/>
                </a:solidFill>
              </a:rPr>
              <a:t>Käytimme </a:t>
            </a:r>
            <a:r>
              <a:rPr b="1" lang="en-IE">
                <a:solidFill>
                  <a:srgbClr val="666666"/>
                </a:solidFill>
              </a:rPr>
              <a:t>kohderyhmiä</a:t>
            </a:r>
            <a:r>
              <a:rPr lang="en-IE">
                <a:solidFill>
                  <a:srgbClr val="666666"/>
                </a:solidFill>
              </a:rPr>
              <a:t>, teimme </a:t>
            </a:r>
            <a:r>
              <a:rPr b="1" lang="en-IE">
                <a:solidFill>
                  <a:srgbClr val="666666"/>
                </a:solidFill>
              </a:rPr>
              <a:t>kyselyjä </a:t>
            </a:r>
            <a:r>
              <a:rPr lang="en-IE">
                <a:solidFill>
                  <a:srgbClr val="666666"/>
                </a:solidFill>
              </a:rPr>
              <a:t>ja </a:t>
            </a:r>
            <a:r>
              <a:rPr b="1" lang="en-IE">
                <a:solidFill>
                  <a:srgbClr val="666666"/>
                </a:solidFill>
              </a:rPr>
              <a:t>pilottitapahtumia</a:t>
            </a:r>
            <a:r>
              <a:rPr lang="en-IE">
                <a:solidFill>
                  <a:srgbClr val="666666"/>
                </a:solidFill>
              </a:rPr>
              <a:t>. </a:t>
            </a:r>
            <a:r>
              <a:rPr lang="en-IE">
                <a:solidFill>
                  <a:srgbClr val="666666"/>
                </a:solidFill>
              </a:rPr>
              <a:t> </a:t>
            </a:r>
            <a:r>
              <a:rPr b="1" lang="en-IE">
                <a:solidFill>
                  <a:srgbClr val="666666"/>
                </a:solidFill>
              </a:rPr>
              <a:t>H</a:t>
            </a:r>
            <a:r>
              <a:rPr b="1" lang="en-IE">
                <a:solidFill>
                  <a:srgbClr val="666666"/>
                </a:solidFill>
              </a:rPr>
              <a:t>ankimme ja pyysimme</a:t>
            </a:r>
            <a:r>
              <a:rPr lang="en-IE">
                <a:solidFill>
                  <a:srgbClr val="666666"/>
                </a:solidFill>
              </a:rPr>
              <a:t> </a:t>
            </a:r>
            <a:r>
              <a:rPr lang="en-IE">
                <a:solidFill>
                  <a:srgbClr val="666666"/>
                </a:solidFill>
              </a:rPr>
              <a:t>jatkuvasti </a:t>
            </a:r>
            <a:r>
              <a:rPr lang="en-IE">
                <a:solidFill>
                  <a:srgbClr val="666666"/>
                </a:solidFill>
              </a:rPr>
              <a:t>palautetta kaikesta. </a:t>
            </a:r>
            <a:r>
              <a:rPr b="1" lang="en-IE">
                <a:solidFill>
                  <a:srgbClr val="666666"/>
                </a:solidFill>
              </a:rPr>
              <a:t>Kysyimme yhteisöltä</a:t>
            </a:r>
            <a:r>
              <a:rPr lang="en-IE">
                <a:solidFill>
                  <a:srgbClr val="666666"/>
                </a:solidFill>
              </a:rPr>
              <a:t>, mitä haluat nähdä muuttuvan, mitkä ovat </a:t>
            </a:r>
            <a:r>
              <a:rPr b="1" lang="en-IE">
                <a:solidFill>
                  <a:srgbClr val="666666"/>
                </a:solidFill>
              </a:rPr>
              <a:t>tarpeenne</a:t>
            </a:r>
            <a:r>
              <a:rPr lang="en-IE">
                <a:solidFill>
                  <a:srgbClr val="666666"/>
                </a:solidFill>
              </a:rPr>
              <a:t>, </a:t>
            </a:r>
            <a:r>
              <a:rPr b="1" lang="en-IE">
                <a:solidFill>
                  <a:srgbClr val="666666"/>
                </a:solidFill>
              </a:rPr>
              <a:t>kuinka voimme auttaa</a:t>
            </a:r>
            <a:r>
              <a:rPr lang="en-IE">
                <a:solidFill>
                  <a:srgbClr val="666666"/>
                </a:solidFill>
              </a:rPr>
              <a:t>? Olemme aina olleet </a:t>
            </a:r>
            <a:r>
              <a:rPr b="1" lang="en-IE">
                <a:solidFill>
                  <a:srgbClr val="666666"/>
                </a:solidFill>
              </a:rPr>
              <a:t>avoimia</a:t>
            </a:r>
            <a:r>
              <a:rPr lang="en-IE">
                <a:solidFill>
                  <a:srgbClr val="666666"/>
                </a:solidFill>
              </a:rPr>
              <a:t> kuulemaan </a:t>
            </a:r>
            <a:r>
              <a:rPr b="1" lang="en-IE">
                <a:solidFill>
                  <a:srgbClr val="666666"/>
                </a:solidFill>
              </a:rPr>
              <a:t>uusia ideoita</a:t>
            </a:r>
            <a:r>
              <a:rPr lang="en-IE">
                <a:solidFill>
                  <a:srgbClr val="666666"/>
                </a:solidFill>
              </a:rPr>
              <a:t>, ja </a:t>
            </a:r>
            <a:r>
              <a:rPr b="1" lang="en-IE">
                <a:solidFill>
                  <a:srgbClr val="666666"/>
                </a:solidFill>
              </a:rPr>
              <a:t>sopeuttaminen on avain</a:t>
            </a:r>
            <a:r>
              <a:rPr lang="en-IE">
                <a:solidFill>
                  <a:srgbClr val="666666"/>
                </a:solidFill>
              </a:rPr>
              <a:t>, kun luo jotain uutta.</a:t>
            </a:r>
            <a:endParaRPr/>
          </a:p>
        </p:txBody>
      </p:sp>
      <p:sp>
        <p:nvSpPr>
          <p:cNvPr id="677" name="Google Shape;677;p39"/>
          <p:cNvSpPr txBox="1"/>
          <p:nvPr>
            <p:ph idx="2" type="body"/>
          </p:nvPr>
        </p:nvSpPr>
        <p:spPr>
          <a:xfrm>
            <a:off x="222176" y="142875"/>
            <a:ext cx="3114900" cy="62865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F3F3F"/>
              </a:buClr>
              <a:buSzPts val="3600"/>
              <a:buNone/>
            </a:pPr>
            <a:r>
              <a:rPr b="1" lang="en-IE">
                <a:solidFill>
                  <a:srgbClr val="3F3F3F"/>
                </a:solidFill>
              </a:rPr>
              <a:t>Haastattelussa YDSI</a:t>
            </a:r>
            <a:r>
              <a:rPr b="1" lang="en-IE">
                <a:solidFill>
                  <a:srgbClr val="3F3F3F"/>
                </a:solidFill>
              </a:rPr>
              <a:t> </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Effie Krytata, </a:t>
            </a:r>
            <a:r>
              <a:rPr lang="en-IE" sz="2800" u="sng">
                <a:solidFill>
                  <a:srgbClr val="3F3F3F"/>
                </a:solidFill>
                <a:hlinkClick r:id="rId3">
                  <a:extLst>
                    <a:ext uri="{A12FA001-AC4F-418D-AE19-62706E023703}">
                      <ahyp:hlinkClr val="tx"/>
                    </a:ext>
                  </a:extLst>
                </a:hlinkClick>
              </a:rPr>
              <a:t>Reload Greece</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id="678" name="Google Shape;678;p39"/>
          <p:cNvPicPr preferRelativeResize="0"/>
          <p:nvPr/>
        </p:nvPicPr>
        <p:blipFill rotWithShape="1">
          <a:blip r:embed="rId5">
            <a:alphaModFix/>
          </a:blip>
          <a:srcRect b="0" l="0" r="0" t="0"/>
          <a:stretch/>
        </p:blipFill>
        <p:spPr>
          <a:xfrm>
            <a:off x="484428" y="1804988"/>
            <a:ext cx="2664000" cy="2664000"/>
          </a:xfrm>
          <a:prstGeom prst="teardrop">
            <a:avLst>
              <a:gd fmla="val 100000"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
          <p:cNvSpPr txBox="1"/>
          <p:nvPr>
            <p:ph idx="2" type="body"/>
          </p:nvPr>
        </p:nvSpPr>
        <p:spPr>
          <a:xfrm>
            <a:off x="5998029" y="598641"/>
            <a:ext cx="5696784"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lang="en-IE">
                <a:solidFill>
                  <a:srgbClr val="3F3F3F"/>
                </a:solidFill>
              </a:rPr>
              <a:t>Tässä moduulissa opit myös kehittämään digitaalisen sosiaalisen innovaation aloittamisen käyttämällä säästäviä innovaatioita ja vaihtoehtoisen rahoituksen vaihtoehtoja.</a:t>
            </a:r>
            <a:endParaRPr/>
          </a:p>
          <a:p>
            <a:pPr indent="0" lvl="0" marL="0" rtl="0" algn="r">
              <a:lnSpc>
                <a:spcPct val="90000"/>
              </a:lnSpc>
              <a:spcBef>
                <a:spcPts val="1200"/>
              </a:spcBef>
              <a:spcAft>
                <a:spcPts val="0"/>
              </a:spcAft>
              <a:buClr>
                <a:srgbClr val="3F3F3F"/>
              </a:buClr>
              <a:buSzPts val="2400"/>
              <a:buNone/>
            </a:pPr>
            <a:r>
              <a:rPr lang="en-IE">
                <a:solidFill>
                  <a:srgbClr val="3F3F3F"/>
                </a:solidFill>
              </a:rPr>
              <a:t>Opit lähestymään ideaasi älykkäästi käyttämällä edullisia joustavia ratkaisuja sellaisten lähestymistapojen avulla kuin Lean Start-up ja Frugal Innovation. Kehität joustavan ajattelutavan, joka auttaa sinua vastaamaan rajoituksiin, olivatpa ne taloudellisia tai aineellisia, ja muuttamaan rajoitukset eduksi</a:t>
            </a:r>
            <a:r>
              <a:rPr lang="en-IE">
                <a:solidFill>
                  <a:srgbClr val="3F3F3F"/>
                </a:solidFill>
                <a:latin typeface="Calibri"/>
                <a:ea typeface="Calibri"/>
                <a:cs typeface="Calibri"/>
                <a:sym typeface="Calibri"/>
              </a:rPr>
              <a:t>.</a:t>
            </a:r>
            <a:endParaRPr>
              <a:solidFill>
                <a:srgbClr val="3F3F3F"/>
              </a:solidFill>
              <a:latin typeface="Calibri"/>
              <a:ea typeface="Calibri"/>
              <a:cs typeface="Calibri"/>
              <a:sym typeface="Calibri"/>
            </a:endParaRPr>
          </a:p>
          <a:p>
            <a:pPr indent="0" lvl="0" marL="0" rtl="0" algn="r">
              <a:lnSpc>
                <a:spcPct val="90000"/>
              </a:lnSpc>
              <a:spcBef>
                <a:spcPts val="1600"/>
              </a:spcBef>
              <a:spcAft>
                <a:spcPts val="0"/>
              </a:spcAft>
              <a:buClr>
                <a:schemeClr val="dk1"/>
              </a:buClr>
              <a:buSzPts val="2400"/>
              <a:buNone/>
            </a:pPr>
            <a:r>
              <a:t/>
            </a:r>
            <a:endParaRPr>
              <a:solidFill>
                <a:srgbClr val="3F3F3F"/>
              </a:solidFill>
            </a:endParaRPr>
          </a:p>
        </p:txBody>
      </p:sp>
      <p:pic>
        <p:nvPicPr>
          <p:cNvPr descr="A picture containing text&#10;&#10;Description automatically generated" id="420" name="Google Shape;420;p4"/>
          <p:cNvPicPr preferRelativeResize="0"/>
          <p:nvPr>
            <p:ph idx="3" type="pic"/>
          </p:nvPr>
        </p:nvPicPr>
        <p:blipFill rotWithShape="1">
          <a:blip r:embed="rId3">
            <a:alphaModFix/>
          </a:blip>
          <a:srcRect b="0" l="27412" r="27412" t="0"/>
          <a:stretch/>
        </p:blipFill>
        <p:spPr>
          <a:xfrm>
            <a:off x="1631950" y="407988"/>
            <a:ext cx="4051300" cy="5978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0"/>
          <p:cNvSpPr txBox="1"/>
          <p:nvPr>
            <p:ph idx="1" type="body"/>
          </p:nvPr>
        </p:nvSpPr>
        <p:spPr>
          <a:xfrm>
            <a:off x="3728998" y="64751"/>
            <a:ext cx="79488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89DAE"/>
              </a:buClr>
              <a:buSzPts val="2400"/>
              <a:buNone/>
            </a:pPr>
            <a:r>
              <a:rPr b="1" i="1" lang="en-IE">
                <a:solidFill>
                  <a:srgbClr val="389DAE"/>
                </a:solidFill>
              </a:rPr>
              <a:t>Q4 </a:t>
            </a:r>
            <a:r>
              <a:rPr b="1" i="1" lang="en-IE" sz="800">
                <a:solidFill>
                  <a:srgbClr val="389DAE"/>
                </a:solidFill>
              </a:rPr>
              <a:t> </a:t>
            </a:r>
            <a:r>
              <a:rPr i="1" lang="en-IE">
                <a:solidFill>
                  <a:srgbClr val="E48E02"/>
                </a:solidFill>
              </a:rPr>
              <a:t>Kuinka keräsit rahaa ideaasi varten ja mitä neuvoja muille harkitset DYI-varainhankintaa?</a:t>
            </a:r>
            <a:endParaRPr/>
          </a:p>
          <a:p>
            <a:pPr indent="0" lvl="0" marL="0" rtl="0" algn="l">
              <a:lnSpc>
                <a:spcPct val="100000"/>
              </a:lnSpc>
              <a:spcBef>
                <a:spcPts val="0"/>
              </a:spcBef>
              <a:spcAft>
                <a:spcPts val="0"/>
              </a:spcAft>
              <a:buClr>
                <a:srgbClr val="666666"/>
              </a:buClr>
              <a:buSzPts val="2400"/>
              <a:buNone/>
            </a:pPr>
            <a:r>
              <a:rPr lang="en-IE">
                <a:solidFill>
                  <a:srgbClr val="666666"/>
                </a:solidFill>
              </a:rPr>
              <a:t>Esitimme </a:t>
            </a:r>
            <a:r>
              <a:rPr b="1" lang="en-IE">
                <a:solidFill>
                  <a:srgbClr val="666666"/>
                </a:solidFill>
              </a:rPr>
              <a:t>ensimmäisellä rahoituskierroksellamme</a:t>
            </a:r>
            <a:r>
              <a:rPr lang="en-IE">
                <a:solidFill>
                  <a:srgbClr val="666666"/>
                </a:solidFill>
              </a:rPr>
              <a:t> saamamme hyvän vakintuneen tiimimme ja suunnitelman sekä </a:t>
            </a:r>
            <a:r>
              <a:rPr b="1" lang="en-IE">
                <a:solidFill>
                  <a:srgbClr val="666666"/>
                </a:solidFill>
              </a:rPr>
              <a:t>hyväntekeväisyysasemamme</a:t>
            </a:r>
            <a:r>
              <a:rPr lang="en-IE">
                <a:solidFill>
                  <a:srgbClr val="666666"/>
                </a:solidFill>
              </a:rPr>
              <a:t>, jonka Charity Commission oli hyväksnyt.</a:t>
            </a:r>
            <a:r>
              <a:rPr lang="en-IE">
                <a:solidFill>
                  <a:srgbClr val="666666"/>
                </a:solidFill>
              </a:rPr>
              <a:t> </a:t>
            </a:r>
            <a:r>
              <a:rPr lang="en-IE">
                <a:solidFill>
                  <a:srgbClr val="666666"/>
                </a:solidFill>
              </a:rPr>
              <a:t>Meillä oli selkeä suunta ja tiesimme, miten pääsemme sinne, ja olimme erittäin intohimoisia ja sitoutuneita viemään suunnitelmaa eteenpäin kaikin keinoin. Tämä oli erittäin tärkeää </a:t>
            </a:r>
            <a:r>
              <a:rPr b="1" lang="en-IE">
                <a:solidFill>
                  <a:srgbClr val="666666"/>
                </a:solidFill>
              </a:rPr>
              <a:t>lähestyttäessä yksittäisiä lahjoittajia ja organisaatioita</a:t>
            </a:r>
            <a:r>
              <a:rPr lang="en-IE">
                <a:solidFill>
                  <a:srgbClr val="666666"/>
                </a:solidFill>
              </a:rPr>
              <a:t>.</a:t>
            </a:r>
            <a:r>
              <a:rPr lang="en-IE">
                <a:solidFill>
                  <a:srgbClr val="666666"/>
                </a:solidFill>
              </a:rPr>
              <a:t> </a:t>
            </a:r>
            <a:r>
              <a:rPr lang="en-IE">
                <a:solidFill>
                  <a:srgbClr val="666666"/>
                </a:solidFill>
              </a:rPr>
              <a:t>Olemme nöyriä saadessamme </a:t>
            </a:r>
            <a:r>
              <a:rPr b="1" lang="en-IE">
                <a:solidFill>
                  <a:srgbClr val="666666"/>
                </a:solidFill>
              </a:rPr>
              <a:t>arvostettujen säätiöiden, yritysten ja yksilöiden korvaamattoman tuen</a:t>
            </a:r>
            <a:r>
              <a:rPr lang="en-IE">
                <a:solidFill>
                  <a:srgbClr val="666666"/>
                </a:solidFill>
              </a:rPr>
              <a:t>, jota ilman emme olisi voineet kasvattaa organisaatiotamme ja joille olemme erittäin kiitollisia. Avain mielestäni oli </a:t>
            </a:r>
            <a:r>
              <a:rPr b="1" lang="en-IE">
                <a:solidFill>
                  <a:srgbClr val="666666"/>
                </a:solidFill>
              </a:rPr>
              <a:t>valmistautumisessa</a:t>
            </a:r>
            <a:r>
              <a:rPr lang="en-IE">
                <a:solidFill>
                  <a:srgbClr val="666666"/>
                </a:solidFill>
              </a:rPr>
              <a:t>, t</a:t>
            </a:r>
            <a:r>
              <a:rPr b="1" lang="en-IE">
                <a:solidFill>
                  <a:srgbClr val="666666"/>
                </a:solidFill>
              </a:rPr>
              <a:t>iesimme mitä halusimme saav</a:t>
            </a:r>
            <a:r>
              <a:rPr b="1" lang="en-IE">
                <a:solidFill>
                  <a:srgbClr val="666666"/>
                </a:solidFill>
              </a:rPr>
              <a:t>uttaa</a:t>
            </a:r>
            <a:r>
              <a:rPr lang="en-IE">
                <a:solidFill>
                  <a:srgbClr val="666666"/>
                </a:solidFill>
              </a:rPr>
              <a:t> ja </a:t>
            </a:r>
            <a:r>
              <a:rPr b="1" lang="en-IE">
                <a:solidFill>
                  <a:srgbClr val="666666"/>
                </a:solidFill>
              </a:rPr>
              <a:t>mitä teemme päästääksemme </a:t>
            </a:r>
            <a:r>
              <a:rPr lang="en-IE">
                <a:solidFill>
                  <a:srgbClr val="666666"/>
                </a:solidFill>
              </a:rPr>
              <a:t>sinne asettamalla kolmen vuoden suunnitelman. </a:t>
            </a:r>
            <a:r>
              <a:rPr lang="en-IE">
                <a:solidFill>
                  <a:srgbClr val="666666"/>
                </a:solidFill>
              </a:rPr>
              <a:t>Joukkueen saaminen, jonka </a:t>
            </a:r>
            <a:r>
              <a:rPr b="1" lang="en-IE">
                <a:solidFill>
                  <a:srgbClr val="666666"/>
                </a:solidFill>
              </a:rPr>
              <a:t>taidot ovat toisiaan täydentäviä, on avainasemassa</a:t>
            </a:r>
            <a:r>
              <a:rPr lang="en-IE">
                <a:solidFill>
                  <a:srgbClr val="666666"/>
                </a:solidFill>
              </a:rPr>
              <a:t>, koska se osoittaa, että sinulla on voimaa visiosi toteuttamiseen.</a:t>
            </a:r>
            <a:endParaRPr/>
          </a:p>
          <a:p>
            <a:pPr indent="0" lvl="0" marL="0" rtl="0" algn="l">
              <a:lnSpc>
                <a:spcPct val="100000"/>
              </a:lnSpc>
              <a:spcBef>
                <a:spcPts val="0"/>
              </a:spcBef>
              <a:spcAft>
                <a:spcPts val="0"/>
              </a:spcAft>
              <a:buClr>
                <a:srgbClr val="666666"/>
              </a:buClr>
              <a:buSzPts val="2400"/>
              <a:buNone/>
            </a:pPr>
            <a:r>
              <a:t/>
            </a:r>
            <a:endParaRPr>
              <a:solidFill>
                <a:srgbClr val="666666"/>
              </a:solidFill>
            </a:endParaRPr>
          </a:p>
        </p:txBody>
      </p:sp>
      <p:sp>
        <p:nvSpPr>
          <p:cNvPr id="684" name="Google Shape;684;p40"/>
          <p:cNvSpPr txBox="1"/>
          <p:nvPr>
            <p:ph idx="2" type="body"/>
          </p:nvPr>
        </p:nvSpPr>
        <p:spPr>
          <a:xfrm>
            <a:off x="355500" y="142875"/>
            <a:ext cx="2981400" cy="62865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rgbClr val="3F3F3F"/>
              </a:buClr>
              <a:buSzPts val="3600"/>
              <a:buNone/>
            </a:pPr>
            <a:r>
              <a:rPr b="1" lang="en-IE">
                <a:solidFill>
                  <a:srgbClr val="3F3F3F"/>
                </a:solidFill>
              </a:rPr>
              <a:t>Haastattelussa YDSI</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Effie Krytata, </a:t>
            </a:r>
            <a:r>
              <a:rPr lang="en-IE" sz="2800" u="sng">
                <a:solidFill>
                  <a:srgbClr val="3F3F3F"/>
                </a:solidFill>
                <a:hlinkClick r:id="rId3">
                  <a:extLst>
                    <a:ext uri="{A12FA001-AC4F-418D-AE19-62706E023703}">
                      <ahyp:hlinkClr val="tx"/>
                    </a:ext>
                  </a:extLst>
                </a:hlinkClick>
              </a:rPr>
              <a:t>Reload Greece</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id="685" name="Google Shape;685;p40"/>
          <p:cNvPicPr preferRelativeResize="0"/>
          <p:nvPr/>
        </p:nvPicPr>
        <p:blipFill rotWithShape="1">
          <a:blip r:embed="rId5">
            <a:alphaModFix/>
          </a:blip>
          <a:srcRect b="0" l="0" r="0" t="0"/>
          <a:stretch/>
        </p:blipFill>
        <p:spPr>
          <a:xfrm>
            <a:off x="484428" y="1804988"/>
            <a:ext cx="2664000" cy="2664000"/>
          </a:xfrm>
          <a:prstGeom prst="teardrop">
            <a:avLst>
              <a:gd fmla="val 100000" name="adj"/>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1"/>
          <p:cNvSpPr txBox="1"/>
          <p:nvPr>
            <p:ph idx="1" type="body"/>
          </p:nvPr>
        </p:nvSpPr>
        <p:spPr>
          <a:xfrm>
            <a:off x="365465" y="1325318"/>
            <a:ext cx="4840254" cy="32736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3333"/>
              </a:buClr>
              <a:buSzPts val="2400"/>
              <a:buNone/>
            </a:pPr>
            <a:r>
              <a:rPr lang="en-IE">
                <a:solidFill>
                  <a:srgbClr val="333333"/>
                </a:solidFill>
              </a:rPr>
              <a:t>Perinteisesti enkelisijoittajat sijoittavat aloitteleviin yrityksiin ja alkuvaiheen yrityksiin, joiden uskotaan osoittavan suurta kasvu- ja voittopotentiaalia - tarjoten terveellistä tuottoa niille henkilöille, jotka ottavat suuren riskin liiketoiminnan alkuvaiheessa. Tämä pätee edelleen</a:t>
            </a:r>
            <a:r>
              <a:rPr b="1" lang="en-IE">
                <a:solidFill>
                  <a:srgbClr val="333333"/>
                </a:solidFill>
              </a:rPr>
              <a:t> impact-enkeleihin</a:t>
            </a:r>
            <a:r>
              <a:rPr lang="en-IE">
                <a:solidFill>
                  <a:srgbClr val="333333"/>
                </a:solidFill>
              </a:rPr>
              <a:t>, ja lisäksi se, että he etsivät yrityksiä, joilla on vahvat sosiaaliset tehtävät ja mahdollisuus luoda todellisia, skaalautuvia ympäristö- tai sosiaalisia muutoksia.</a:t>
            </a:r>
            <a:endParaRPr>
              <a:solidFill>
                <a:srgbClr val="3F3F3F"/>
              </a:solidFill>
            </a:endParaRPr>
          </a:p>
        </p:txBody>
      </p:sp>
      <p:sp>
        <p:nvSpPr>
          <p:cNvPr id="691" name="Google Shape;691;p41"/>
          <p:cNvSpPr txBox="1"/>
          <p:nvPr>
            <p:ph idx="2" type="body"/>
          </p:nvPr>
        </p:nvSpPr>
        <p:spPr>
          <a:xfrm>
            <a:off x="353725" y="377948"/>
            <a:ext cx="6264495" cy="697353"/>
          </a:xfrm>
          <a:prstGeom prst="rect">
            <a:avLst/>
          </a:prstGeom>
          <a:solidFill>
            <a:srgbClr val="A6377D"/>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3F3F3F"/>
              </a:buClr>
              <a:buSzPts val="4000"/>
              <a:buFont typeface="Arial"/>
              <a:buNone/>
            </a:pPr>
            <a:r>
              <a:rPr b="1" lang="en-IE" sz="4000">
                <a:solidFill>
                  <a:schemeClr val="lt1"/>
                </a:solidFill>
              </a:rPr>
              <a:t>Impact Angel Investors</a:t>
            </a:r>
            <a:endParaRPr>
              <a:solidFill>
                <a:schemeClr val="lt1"/>
              </a:solidFill>
            </a:endParaRPr>
          </a:p>
          <a:p>
            <a:pPr indent="0" lvl="0" marL="0" rtl="0" algn="l">
              <a:spcBef>
                <a:spcPts val="1000"/>
              </a:spcBef>
              <a:spcAft>
                <a:spcPts val="0"/>
              </a:spcAft>
              <a:buNone/>
            </a:pPr>
            <a:r>
              <a:t/>
            </a:r>
            <a:endParaRPr b="1" sz="3200">
              <a:solidFill>
                <a:schemeClr val="lt1"/>
              </a:solidFill>
            </a:endParaRPr>
          </a:p>
        </p:txBody>
      </p:sp>
      <p:sp>
        <p:nvSpPr>
          <p:cNvPr id="692" name="Google Shape;692;p41"/>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93" name="Google Shape;693;p41"/>
          <p:cNvSpPr txBox="1"/>
          <p:nvPr>
            <p:ph idx="4" type="body"/>
          </p:nvPr>
        </p:nvSpPr>
        <p:spPr>
          <a:xfrm>
            <a:off x="6795986" y="1251272"/>
            <a:ext cx="4025700" cy="37158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lt1"/>
              </a:buClr>
              <a:buSzPct val="100000"/>
              <a:buNone/>
            </a:pPr>
            <a:r>
              <a:rPr b="0" i="0" lang="en-IE"/>
              <a:t>Jay Morris, </a:t>
            </a:r>
            <a:r>
              <a:rPr i="0" lang="en-IE"/>
              <a:t>sosiaalinen yrittäjä ja alkunjohtaja</a:t>
            </a:r>
            <a:r>
              <a:rPr b="0" i="0" lang="en-IE"/>
              <a:t> </a:t>
            </a:r>
            <a:r>
              <a:rPr b="1" i="0" lang="en-IE" u="sng" strike="noStrike">
                <a:solidFill>
                  <a:schemeClr val="hlink"/>
                </a:solidFill>
                <a:hlinkClick r:id="rId3"/>
              </a:rPr>
              <a:t>Peery Foundation</a:t>
            </a:r>
            <a:r>
              <a:rPr b="0" i="0" lang="en-IE"/>
              <a:t>, </a:t>
            </a:r>
            <a:r>
              <a:rPr i="0" lang="en-IE"/>
              <a:t>ehdotti, että paras paikka pääomalle on "takapihasi". Hänen suosituksensa on aloittaa ottamalla yhteyttä omiin verkostoihisi, sillä ihmiset ovat halukkaampia investoimaan kanssasi, jos on jo vakiintunut suhde, luottamus ja kiinnostus.</a:t>
            </a:r>
            <a:endParaRPr/>
          </a:p>
        </p:txBody>
      </p:sp>
      <p:sp>
        <p:nvSpPr>
          <p:cNvPr id="694" name="Google Shape;694;p41"/>
          <p:cNvSpPr txBox="1"/>
          <p:nvPr>
            <p:ph idx="5" type="body"/>
          </p:nvPr>
        </p:nvSpPr>
        <p:spPr>
          <a:xfrm>
            <a:off x="4366770" y="377942"/>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2"/>
          <p:cNvSpPr txBox="1"/>
          <p:nvPr>
            <p:ph idx="1" type="body"/>
          </p:nvPr>
        </p:nvSpPr>
        <p:spPr>
          <a:xfrm>
            <a:off x="3966827" y="825741"/>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i="0" lang="en-IE" u="sng">
                <a:solidFill>
                  <a:srgbClr val="A6377D"/>
                </a:solidFill>
                <a:hlinkClick r:id="rId3">
                  <a:extLst>
                    <a:ext uri="{A12FA001-AC4F-418D-AE19-62706E023703}">
                      <ahyp:hlinkClr val="tx"/>
                    </a:ext>
                  </a:extLst>
                </a:hlinkClick>
              </a:rPr>
              <a:t>Clearly Social Angels</a:t>
            </a:r>
            <a:r>
              <a:rPr b="0" i="0" lang="en-IE">
                <a:solidFill>
                  <a:srgbClr val="3F3F3F"/>
                </a:solidFill>
              </a:rPr>
              <a:t>, UK</a:t>
            </a:r>
            <a:r>
              <a:rPr lang="en-IE">
                <a:solidFill>
                  <a:srgbClr val="3F3F3F"/>
                </a:solidFill>
              </a:rPr>
              <a:t>:n</a:t>
            </a:r>
            <a:r>
              <a:rPr b="0" i="0" lang="en-IE">
                <a:solidFill>
                  <a:srgbClr val="3F3F3F"/>
                </a:solidFill>
              </a:rPr>
              <a:t> </a:t>
            </a:r>
            <a:r>
              <a:rPr lang="en-IE">
                <a:solidFill>
                  <a:srgbClr val="3F3F3F"/>
                </a:solidFill>
              </a:rPr>
              <a:t>ensimmäinen vaikutuksiin keskittynyt enkeli-sijoitusryhmä, joka on </a:t>
            </a:r>
            <a:r>
              <a:rPr lang="en-IE">
                <a:solidFill>
                  <a:srgbClr val="3F3F3F"/>
                </a:solidFill>
              </a:rPr>
              <a:t>ottanut</a:t>
            </a:r>
            <a:r>
              <a:rPr lang="en-IE">
                <a:solidFill>
                  <a:srgbClr val="3F3F3F"/>
                </a:solidFill>
              </a:rPr>
              <a:t> kontakteja moniin tämän sijoitusmuodon "ensimmäisiin vaikuttajiin" .</a:t>
            </a:r>
            <a:endParaRPr>
              <a:solidFill>
                <a:srgbClr val="3F3F3F"/>
              </a:solidFill>
            </a:endParaRPr>
          </a:p>
          <a:p>
            <a:pPr indent="0" lvl="0" marL="0" rtl="0" algn="l">
              <a:lnSpc>
                <a:spcPct val="90000"/>
              </a:lnSpc>
              <a:spcBef>
                <a:spcPts val="0"/>
              </a:spcBef>
              <a:spcAft>
                <a:spcPts val="0"/>
              </a:spcAft>
              <a:buClr>
                <a:schemeClr val="dk1"/>
              </a:buClr>
              <a:buSzPts val="1100"/>
              <a:buFont typeface="Arial"/>
              <a:buNone/>
            </a:pPr>
            <a:r>
              <a:rPr lang="en-IE">
                <a:solidFill>
                  <a:srgbClr val="3F3F3F"/>
                </a:solidFill>
              </a:rPr>
              <a:t>Selvästi Social Angels -sijoitukset on suunnattu innovatiivisesti sosiaalisiin yrityksiin. Esimerkkejä sijoituksista ovat…</a:t>
            </a:r>
            <a:endParaRPr>
              <a:solidFill>
                <a:srgbClr val="3F3F3F"/>
              </a:solidFill>
            </a:endParaRPr>
          </a:p>
          <a:p>
            <a:pPr indent="0" lvl="0" marL="0" rtl="0" algn="l">
              <a:lnSpc>
                <a:spcPct val="90000"/>
              </a:lnSpc>
              <a:spcBef>
                <a:spcPts val="0"/>
              </a:spcBef>
              <a:spcAft>
                <a:spcPts val="0"/>
              </a:spcAft>
              <a:buClr>
                <a:srgbClr val="A6377D"/>
              </a:buClr>
              <a:buSzPts val="2400"/>
              <a:buNone/>
            </a:pPr>
            <a:r>
              <a:t/>
            </a:r>
            <a:endParaRPr>
              <a:solidFill>
                <a:srgbClr val="3F3F3F"/>
              </a:solidFill>
            </a:endParaRPr>
          </a:p>
          <a:p>
            <a:pPr indent="0" lvl="0" marL="0" rtl="0" algn="l">
              <a:lnSpc>
                <a:spcPct val="90000"/>
              </a:lnSpc>
              <a:spcBef>
                <a:spcPts val="1000"/>
              </a:spcBef>
              <a:spcAft>
                <a:spcPts val="0"/>
              </a:spcAft>
              <a:buClr>
                <a:srgbClr val="3F3F3F"/>
              </a:buClr>
              <a:buSzPts val="2400"/>
              <a:buNone/>
            </a:pPr>
            <a:r>
              <a:rPr lang="en-IE">
                <a:solidFill>
                  <a:srgbClr val="3F3F3F"/>
                </a:solidFill>
              </a:rPr>
              <a:t>Velka investoinnit</a:t>
            </a:r>
            <a:r>
              <a:rPr b="0" i="0" lang="en-IE">
                <a:solidFill>
                  <a:srgbClr val="333333"/>
                </a:solidFill>
              </a:rPr>
              <a:t> </a:t>
            </a:r>
            <a:r>
              <a:rPr b="0" i="0" lang="en-IE" u="sng">
                <a:solidFill>
                  <a:srgbClr val="666666"/>
                </a:solidFill>
                <a:hlinkClick r:id="rId4">
                  <a:extLst>
                    <a:ext uri="{A12FA001-AC4F-418D-AE19-62706E023703}">
                      <ahyp:hlinkClr val="tx"/>
                    </a:ext>
                  </a:extLst>
                </a:hlinkClick>
              </a:rPr>
              <a:t>Fair Finance</a:t>
            </a:r>
            <a:r>
              <a:rPr b="0" i="0" lang="en-IE">
                <a:solidFill>
                  <a:srgbClr val="333333"/>
                </a:solidFill>
              </a:rPr>
              <a:t> </a:t>
            </a:r>
            <a:r>
              <a:rPr lang="en-IE">
                <a:solidFill>
                  <a:srgbClr val="333333"/>
                </a:solidFill>
              </a:rPr>
              <a:t>(mikrorahoituksen tarjoaminen taloudellisesti syrjäytyneille)</a:t>
            </a:r>
            <a:endParaRPr/>
          </a:p>
          <a:p>
            <a:pPr indent="0" lvl="0" marL="0" rtl="0" algn="l">
              <a:lnSpc>
                <a:spcPct val="90000"/>
              </a:lnSpc>
              <a:spcBef>
                <a:spcPts val="1000"/>
              </a:spcBef>
              <a:spcAft>
                <a:spcPts val="0"/>
              </a:spcAft>
              <a:buClr>
                <a:srgbClr val="333333"/>
              </a:buClr>
              <a:buSzPts val="2400"/>
              <a:buNone/>
            </a:pPr>
            <a:r>
              <a:rPr lang="en-IE">
                <a:solidFill>
                  <a:srgbClr val="333333"/>
                </a:solidFill>
              </a:rPr>
              <a:t>Investoi </a:t>
            </a:r>
            <a:r>
              <a:rPr b="0" i="0" lang="en-IE">
                <a:solidFill>
                  <a:srgbClr val="333333"/>
                </a:solidFill>
              </a:rPr>
              <a:t>£300k </a:t>
            </a:r>
            <a:r>
              <a:rPr lang="en-IE">
                <a:solidFill>
                  <a:srgbClr val="333333"/>
                </a:solidFill>
              </a:rPr>
              <a:t>appiin</a:t>
            </a:r>
            <a:r>
              <a:rPr b="0" i="0" lang="en-IE">
                <a:solidFill>
                  <a:srgbClr val="333333"/>
                </a:solidFill>
              </a:rPr>
              <a:t> </a:t>
            </a:r>
            <a:r>
              <a:rPr b="0" i="0" lang="en-IE" u="sng">
                <a:solidFill>
                  <a:srgbClr val="666666"/>
                </a:solidFill>
                <a:hlinkClick r:id="rId5">
                  <a:extLst>
                    <a:ext uri="{A12FA001-AC4F-418D-AE19-62706E023703}">
                      <ahyp:hlinkClr val="tx"/>
                    </a:ext>
                  </a:extLst>
                </a:hlinkClick>
              </a:rPr>
              <a:t>Playmob</a:t>
            </a:r>
            <a:r>
              <a:rPr b="0" i="0" lang="en-IE">
                <a:solidFill>
                  <a:srgbClr val="333333"/>
                </a:solidFill>
              </a:rPr>
              <a:t> </a:t>
            </a:r>
            <a:r>
              <a:rPr lang="en-IE">
                <a:solidFill>
                  <a:srgbClr val="333333"/>
                </a:solidFill>
              </a:rPr>
              <a:t>(tarjoamalla sovelluksen sisäisiä ostoksia pelien kautta, kuten</a:t>
            </a:r>
            <a:r>
              <a:rPr b="0" i="0" lang="en-IE">
                <a:solidFill>
                  <a:srgbClr val="333333"/>
                </a:solidFill>
              </a:rPr>
              <a:t> </a:t>
            </a:r>
            <a:r>
              <a:rPr b="0" i="0" lang="en-IE" u="sng">
                <a:solidFill>
                  <a:srgbClr val="666666"/>
                </a:solidFill>
                <a:hlinkClick r:id="rId6">
                  <a:extLst>
                    <a:ext uri="{A12FA001-AC4F-418D-AE19-62706E023703}">
                      <ahyp:hlinkClr val="tx"/>
                    </a:ext>
                  </a:extLst>
                </a:hlinkClick>
              </a:rPr>
              <a:t>Global Angels</a:t>
            </a:r>
            <a:r>
              <a:rPr b="0" i="0" lang="en-IE">
                <a:solidFill>
                  <a:srgbClr val="333333"/>
                </a:solidFill>
              </a:rPr>
              <a:t>, </a:t>
            </a:r>
            <a:r>
              <a:rPr lang="en-IE">
                <a:solidFill>
                  <a:srgbClr val="333333"/>
                </a:solidFill>
              </a:rPr>
              <a:t>joka toimii turvallisen juomaveden hyväksi Intiassa).</a:t>
            </a:r>
            <a:endParaRPr/>
          </a:p>
          <a:p>
            <a:pPr indent="0" lvl="0" marL="0" rtl="0" algn="l">
              <a:lnSpc>
                <a:spcPct val="90000"/>
              </a:lnSpc>
              <a:spcBef>
                <a:spcPts val="1000"/>
              </a:spcBef>
              <a:spcAft>
                <a:spcPts val="0"/>
              </a:spcAft>
              <a:buClr>
                <a:srgbClr val="333333"/>
              </a:buClr>
              <a:buSzPts val="2400"/>
              <a:buNone/>
            </a:pPr>
            <a:r>
              <a:rPr b="0" i="0" lang="en-IE">
                <a:solidFill>
                  <a:srgbClr val="333333"/>
                </a:solidFill>
              </a:rPr>
              <a:t>Invest</a:t>
            </a:r>
            <a:r>
              <a:rPr lang="en-IE">
                <a:solidFill>
                  <a:srgbClr val="333333"/>
                </a:solidFill>
              </a:rPr>
              <a:t>oi</a:t>
            </a:r>
            <a:r>
              <a:rPr b="0" i="0" lang="en-IE">
                <a:solidFill>
                  <a:srgbClr val="333333"/>
                </a:solidFill>
              </a:rPr>
              <a:t> </a:t>
            </a:r>
            <a:r>
              <a:rPr lang="en-IE">
                <a:solidFill>
                  <a:srgbClr val="333333"/>
                </a:solidFill>
              </a:rPr>
              <a:t>esim.</a:t>
            </a:r>
            <a:r>
              <a:rPr b="0" i="0" lang="en-IE">
                <a:solidFill>
                  <a:srgbClr val="333333"/>
                </a:solidFill>
              </a:rPr>
              <a:t> </a:t>
            </a:r>
            <a:r>
              <a:rPr b="0" i="0" lang="en-IE" u="sng">
                <a:solidFill>
                  <a:srgbClr val="666666"/>
                </a:solidFill>
                <a:hlinkClick r:id="rId7">
                  <a:extLst>
                    <a:ext uri="{A12FA001-AC4F-418D-AE19-62706E023703}">
                      <ahyp:hlinkClr val="tx"/>
                    </a:ext>
                  </a:extLst>
                </a:hlinkClick>
              </a:rPr>
              <a:t>£200k equity investment into Breezie</a:t>
            </a:r>
            <a:r>
              <a:rPr b="0" i="0" lang="en-IE">
                <a:solidFill>
                  <a:srgbClr val="333333"/>
                </a:solidFill>
              </a:rPr>
              <a:t>, </a:t>
            </a:r>
            <a:r>
              <a:rPr lang="en-IE">
                <a:solidFill>
                  <a:srgbClr val="333333"/>
                </a:solidFill>
              </a:rPr>
              <a:t>joka tarjoaa tablet-laitteille tarkoitetun ohjelmiston, joka auttaa digitaalisesti syrjäytmistä verkossa.</a:t>
            </a:r>
            <a:endParaRPr/>
          </a:p>
          <a:p>
            <a:pPr indent="0" lvl="0" marL="0" rtl="0" algn="l">
              <a:lnSpc>
                <a:spcPct val="90000"/>
              </a:lnSpc>
              <a:spcBef>
                <a:spcPts val="1000"/>
              </a:spcBef>
              <a:spcAft>
                <a:spcPts val="0"/>
              </a:spcAft>
              <a:buClr>
                <a:srgbClr val="333333"/>
              </a:buClr>
              <a:buSzPts val="2400"/>
              <a:buNone/>
            </a:pPr>
            <a:r>
              <a:rPr lang="en-IE">
                <a:solidFill>
                  <a:srgbClr val="333333"/>
                </a:solidFill>
              </a:rPr>
              <a:t>Mitkä ovat motiivit</a:t>
            </a:r>
            <a:r>
              <a:rPr lang="en-IE">
                <a:solidFill>
                  <a:srgbClr val="333333"/>
                </a:solidFill>
              </a:rPr>
              <a:t> Impact Angelseilla?</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700" name="Google Shape;700;p42"/>
          <p:cNvSpPr txBox="1"/>
          <p:nvPr>
            <p:ph idx="2" type="body"/>
          </p:nvPr>
        </p:nvSpPr>
        <p:spPr>
          <a:xfrm>
            <a:off x="325926" y="653500"/>
            <a:ext cx="3011042" cy="520651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4000"/>
              <a:buNone/>
            </a:pPr>
            <a:r>
              <a:rPr b="1" lang="en-IE" sz="4000">
                <a:solidFill>
                  <a:srgbClr val="3F3F3F"/>
                </a:solidFill>
              </a:rPr>
              <a:t>Impact Angel Investors</a:t>
            </a:r>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a:p>
            <a:pPr indent="0" lvl="0" marL="0" rtl="0" algn="ctr">
              <a:lnSpc>
                <a:spcPct val="90000"/>
              </a:lnSpc>
              <a:spcBef>
                <a:spcPts val="1000"/>
              </a:spcBef>
              <a:spcAft>
                <a:spcPts val="0"/>
              </a:spcAft>
              <a:buClr>
                <a:srgbClr val="3F3F3F"/>
              </a:buClr>
              <a:buSzPts val="3600"/>
              <a:buNone/>
            </a:pPr>
            <a:r>
              <a:rPr b="1" lang="en-IE">
                <a:solidFill>
                  <a:srgbClr val="3F3F3F"/>
                </a:solidFill>
              </a:rPr>
              <a:t> </a:t>
            </a:r>
            <a:r>
              <a:rPr lang="en-IE">
                <a:solidFill>
                  <a:srgbClr val="3F3F3F"/>
                </a:solidFill>
              </a:rPr>
              <a:t>Clearly Social Angels</a:t>
            </a:r>
            <a:endParaRPr/>
          </a:p>
          <a:p>
            <a:pPr indent="0" lvl="0" marL="0" rtl="0" algn="ctr">
              <a:lnSpc>
                <a:spcPct val="90000"/>
              </a:lnSpc>
              <a:spcBef>
                <a:spcPts val="1000"/>
              </a:spcBef>
              <a:spcAft>
                <a:spcPts val="0"/>
              </a:spcAft>
              <a:buClr>
                <a:schemeClr val="lt1"/>
              </a:buClr>
              <a:buSzPts val="3600"/>
              <a:buNone/>
            </a:pPr>
            <a:r>
              <a:t/>
            </a:r>
            <a:endParaRPr>
              <a:solidFill>
                <a:srgbClr val="3F3F3F"/>
              </a:solidFill>
            </a:endParaRPr>
          </a:p>
          <a:p>
            <a:pPr indent="0" lvl="0" marL="0" rtl="0" algn="ctr">
              <a:lnSpc>
                <a:spcPct val="90000"/>
              </a:lnSpc>
              <a:spcBef>
                <a:spcPts val="1000"/>
              </a:spcBef>
              <a:spcAft>
                <a:spcPts val="0"/>
              </a:spcAft>
              <a:buClr>
                <a:srgbClr val="3F3F3F"/>
              </a:buClr>
              <a:buSzPts val="2800"/>
              <a:buNone/>
            </a:pPr>
            <a:r>
              <a:rPr i="1" lang="en-IE" sz="2800">
                <a:solidFill>
                  <a:srgbClr val="3F3F3F"/>
                </a:solidFill>
              </a:rPr>
              <a:t>Vaikutuksiin keskittynyt Angel Investing Group</a:t>
            </a:r>
            <a:endParaRPr/>
          </a:p>
        </p:txBody>
      </p:sp>
      <p:sp>
        <p:nvSpPr>
          <p:cNvPr id="701" name="Google Shape;701;p42"/>
          <p:cNvSpPr txBox="1"/>
          <p:nvPr/>
        </p:nvSpPr>
        <p:spPr>
          <a:xfrm>
            <a:off x="4130749" y="0"/>
            <a:ext cx="6978300" cy="697500"/>
          </a:xfrm>
          <a:prstGeom prst="rect">
            <a:avLst/>
          </a:prstGeom>
          <a:solidFill>
            <a:srgbClr val="A6377D"/>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lang="en-IE" sz="4000">
                <a:solidFill>
                  <a:schemeClr val="lt1"/>
                </a:solidFill>
                <a:latin typeface="Calibri"/>
                <a:ea typeface="Calibri"/>
                <a:cs typeface="Calibri"/>
                <a:sym typeface="Calibri"/>
              </a:rPr>
              <a:t>Impact Angel Investors</a:t>
            </a:r>
            <a:endParaRPr sz="36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800"/>
              <a:buFont typeface="Arial"/>
              <a:buNone/>
            </a:pPr>
            <a:r>
              <a:t/>
            </a:r>
            <a:endParaRPr b="1" sz="4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3"/>
          <p:cNvSpPr txBox="1"/>
          <p:nvPr>
            <p:ph idx="1" type="body"/>
          </p:nvPr>
        </p:nvSpPr>
        <p:spPr>
          <a:xfrm>
            <a:off x="3900434" y="1047668"/>
            <a:ext cx="7965640" cy="5206518"/>
          </a:xfrm>
          <a:prstGeom prst="rect">
            <a:avLst/>
          </a:prstGeom>
          <a:noFill/>
          <a:ln>
            <a:noFill/>
          </a:ln>
        </p:spPr>
        <p:txBody>
          <a:bodyPr anchorCtr="0" anchor="t" bIns="45700" lIns="91425" spcFirstLastPara="1" rIns="91425" wrap="square" tIns="45700">
            <a:noAutofit/>
          </a:bodyPr>
          <a:lstStyle/>
          <a:p>
            <a:pPr indent="-450850" lvl="0" marL="457200" rtl="0" algn="l">
              <a:lnSpc>
                <a:spcPct val="90000"/>
              </a:lnSpc>
              <a:spcBef>
                <a:spcPts val="0"/>
              </a:spcBef>
              <a:spcAft>
                <a:spcPts val="0"/>
              </a:spcAft>
              <a:buClr>
                <a:srgbClr val="ED2A59"/>
              </a:buClr>
              <a:buSzPts val="2300"/>
              <a:buFont typeface="Calibri"/>
              <a:buAutoNum type="arabicPeriod"/>
            </a:pPr>
            <a:r>
              <a:rPr b="1" i="0" lang="en-IE" sz="2300" u="sng">
                <a:solidFill>
                  <a:srgbClr val="ED2A59"/>
                </a:solidFill>
                <a:hlinkClick r:id="rId3">
                  <a:extLst>
                    <a:ext uri="{A12FA001-AC4F-418D-AE19-62706E023703}">
                      <ahyp:hlinkClr val="tx"/>
                    </a:ext>
                  </a:extLst>
                </a:hlinkClick>
              </a:rPr>
              <a:t>Philanthropy</a:t>
            </a:r>
            <a:r>
              <a:rPr b="1" i="0" lang="en-IE" sz="2300" u="sng">
                <a:solidFill>
                  <a:srgbClr val="252525"/>
                </a:solidFill>
                <a:hlinkClick r:id="rId4">
                  <a:extLst>
                    <a:ext uri="{A12FA001-AC4F-418D-AE19-62706E023703}">
                      <ahyp:hlinkClr val="tx"/>
                    </a:ext>
                  </a:extLst>
                </a:hlinkClick>
              </a:rPr>
              <a:t> </a:t>
            </a:r>
            <a:r>
              <a:rPr lang="en-IE" sz="2300">
                <a:solidFill>
                  <a:srgbClr val="333333"/>
                </a:solidFill>
              </a:rPr>
              <a:t>tai hyväntekeväisyysjärjestöt, joilla on erityinen painopiste. Varmista, että sovit heidän tavoitteisiinsa.</a:t>
            </a:r>
            <a:endParaRPr sz="2300">
              <a:solidFill>
                <a:srgbClr val="333333"/>
              </a:solidFill>
            </a:endParaRPr>
          </a:p>
          <a:p>
            <a:pPr indent="-450850" lvl="0" marL="457200" rtl="0" algn="l">
              <a:lnSpc>
                <a:spcPct val="90000"/>
              </a:lnSpc>
              <a:spcBef>
                <a:spcPts val="1000"/>
              </a:spcBef>
              <a:spcAft>
                <a:spcPts val="0"/>
              </a:spcAft>
              <a:buClr>
                <a:srgbClr val="ED2A59"/>
              </a:buClr>
              <a:buSzPts val="2300"/>
              <a:buFont typeface="Calibri"/>
              <a:buAutoNum type="arabicPeriod"/>
            </a:pPr>
            <a:r>
              <a:rPr b="1" lang="en-IE" sz="2300">
                <a:solidFill>
                  <a:srgbClr val="ED2A59"/>
                </a:solidFill>
              </a:rPr>
              <a:t>Tukemalla teitä</a:t>
            </a:r>
            <a:r>
              <a:rPr b="1" lang="en-IE" sz="2300">
                <a:solidFill>
                  <a:srgbClr val="ED2A59"/>
                </a:solidFill>
              </a:rPr>
              <a:t> </a:t>
            </a:r>
            <a:r>
              <a:rPr lang="en-IE" sz="2300">
                <a:solidFill>
                  <a:srgbClr val="333333"/>
                </a:solidFill>
              </a:rPr>
              <a:t>he voivat tuoda asiantuntemusta, kontakteja tai pääomaa. ”Yksi sijoittajista selitti, että hänen liiketoimintansa oli onnistunut yhteisön tuella; hän voisi käyttää pääoman, jonka he olivat auttaneet ansaitsemaan, luomaan sosiaalisia muutoksia suurelle ryhmälle.</a:t>
            </a:r>
            <a:endParaRPr sz="2300"/>
          </a:p>
          <a:p>
            <a:pPr indent="-450850" lvl="0" marL="457200" rtl="0" algn="l">
              <a:lnSpc>
                <a:spcPct val="90000"/>
              </a:lnSpc>
              <a:spcBef>
                <a:spcPts val="1000"/>
              </a:spcBef>
              <a:spcAft>
                <a:spcPts val="0"/>
              </a:spcAft>
              <a:buClr>
                <a:srgbClr val="ED2A59"/>
              </a:buClr>
              <a:buSzPts val="2300"/>
              <a:buFont typeface="Calibri"/>
              <a:buAutoNum type="arabicPeriod"/>
            </a:pPr>
            <a:r>
              <a:rPr b="1" lang="en-IE" sz="2300">
                <a:solidFill>
                  <a:srgbClr val="ED2A59"/>
                </a:solidFill>
              </a:rPr>
              <a:t>Lisänä yritysluetteloon</a:t>
            </a:r>
            <a:r>
              <a:rPr b="1" lang="en-IE" sz="2300">
                <a:solidFill>
                  <a:srgbClr val="ED2A59"/>
                </a:solidFill>
              </a:rPr>
              <a:t> </a:t>
            </a:r>
            <a:r>
              <a:rPr lang="en-IE" sz="2300">
                <a:solidFill>
                  <a:srgbClr val="333333"/>
                </a:solidFill>
              </a:rPr>
              <a:t>osa näkee impact-investoinnit hyvänä tapana lisätä hyviä yrityksiä luetteloonsa. Investointi yrityksiin, jotka torjuvat ilmastonmuutosta tai tarjoavat ratkaisuja, jotka vähentävät sen vaikutuksia, on hyvä sijoitus.</a:t>
            </a:r>
            <a:endParaRPr sz="2300"/>
          </a:p>
          <a:p>
            <a:pPr indent="0" lvl="0" marL="0" rtl="0" algn="l">
              <a:lnSpc>
                <a:spcPct val="90000"/>
              </a:lnSpc>
              <a:spcBef>
                <a:spcPts val="1000"/>
              </a:spcBef>
              <a:spcAft>
                <a:spcPts val="0"/>
              </a:spcAft>
              <a:buClr>
                <a:srgbClr val="666666"/>
              </a:buClr>
              <a:buSzPts val="2400"/>
              <a:buNone/>
            </a:pPr>
            <a:r>
              <a:rPr b="0" i="0" lang="en-IE" sz="2300" u="sng">
                <a:solidFill>
                  <a:srgbClr val="666666"/>
                </a:solidFill>
                <a:hlinkClick r:id="rId5">
                  <a:extLst>
                    <a:ext uri="{A12FA001-AC4F-418D-AE19-62706E023703}">
                      <ahyp:hlinkClr val="tx"/>
                    </a:ext>
                  </a:extLst>
                </a:hlinkClick>
              </a:rPr>
              <a:t>Extremis</a:t>
            </a:r>
            <a:r>
              <a:rPr b="0" i="0" lang="en-IE" sz="2300">
                <a:solidFill>
                  <a:srgbClr val="333333"/>
                </a:solidFill>
              </a:rPr>
              <a:t>,</a:t>
            </a:r>
            <a:r>
              <a:rPr lang="en-IE" sz="2300">
                <a:solidFill>
                  <a:srgbClr val="333333"/>
                </a:solidFill>
              </a:rPr>
              <a:t>esimerkiksi luo pop-up-taloja niille, jotka ovat menettäneet omansa luonnonkatastrofien vuoksi), sillä on hyvät mahdollisuudet pitkäaikaiseen palauttamiseen. Joten se on järkevää impact-sijoitusta - se on sellaista sijoittamista, joka on järkevää maailmassa, jonka on puututtava kestävyyteen!</a:t>
            </a:r>
            <a:endParaRPr sz="2300">
              <a:solidFill>
                <a:srgbClr val="333333"/>
              </a:solidFill>
            </a:endParaRPr>
          </a:p>
          <a:p>
            <a:pPr indent="0" lvl="0" marL="0" rtl="0" algn="l">
              <a:lnSpc>
                <a:spcPct val="90000"/>
              </a:lnSpc>
              <a:spcBef>
                <a:spcPts val="1000"/>
              </a:spcBef>
              <a:spcAft>
                <a:spcPts val="0"/>
              </a:spcAft>
              <a:buClr>
                <a:schemeClr val="dk1"/>
              </a:buClr>
              <a:buSzPts val="2400"/>
              <a:buNone/>
            </a:pPr>
            <a:r>
              <a:t/>
            </a:r>
            <a:endParaRPr/>
          </a:p>
        </p:txBody>
      </p:sp>
      <p:sp>
        <p:nvSpPr>
          <p:cNvPr id="707" name="Google Shape;707;p43"/>
          <p:cNvSpPr txBox="1"/>
          <p:nvPr>
            <p:ph idx="2" type="body"/>
          </p:nvPr>
        </p:nvSpPr>
        <p:spPr>
          <a:xfrm>
            <a:off x="325926" y="653500"/>
            <a:ext cx="3011042" cy="5206518"/>
          </a:xfrm>
          <a:prstGeom prst="rect">
            <a:avLst/>
          </a:prstGeom>
          <a:noFill/>
          <a:ln>
            <a:noFill/>
          </a:ln>
        </p:spPr>
        <p:txBody>
          <a:bodyPr anchorCtr="0" anchor="t" bIns="45700" lIns="91425" spcFirstLastPara="1" rIns="91425" wrap="square" tIns="45700">
            <a:normAutofit/>
          </a:bodyPr>
          <a:lstStyle/>
          <a:p>
            <a:pPr indent="0" lvl="0" marL="0" rtl="0" algn="l">
              <a:spcBef>
                <a:spcPts val="1000"/>
              </a:spcBef>
              <a:spcAft>
                <a:spcPts val="0"/>
              </a:spcAft>
              <a:buNone/>
            </a:pPr>
            <a:r>
              <a:rPr b="1" lang="en-IE" sz="3200">
                <a:solidFill>
                  <a:srgbClr val="323232"/>
                </a:solidFill>
              </a:rPr>
              <a:t>Impact Angel Investors</a:t>
            </a:r>
            <a:endParaRPr b="1" sz="3200">
              <a:solidFill>
                <a:srgbClr val="323232"/>
              </a:solidFill>
            </a:endParaRPr>
          </a:p>
          <a:p>
            <a:pPr indent="0" lvl="0" marL="0" rtl="0" algn="l">
              <a:spcBef>
                <a:spcPts val="1000"/>
              </a:spcBef>
              <a:spcAft>
                <a:spcPts val="0"/>
              </a:spcAft>
              <a:buNone/>
            </a:pPr>
            <a:r>
              <a:t/>
            </a:r>
            <a:endParaRPr b="1" sz="3200">
              <a:solidFill>
                <a:srgbClr val="323232"/>
              </a:solidFill>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a:p>
            <a:pPr indent="0" lvl="0" marL="0" rtl="0" algn="ctr">
              <a:lnSpc>
                <a:spcPct val="90000"/>
              </a:lnSpc>
              <a:spcBef>
                <a:spcPts val="1000"/>
              </a:spcBef>
              <a:spcAft>
                <a:spcPts val="0"/>
              </a:spcAft>
              <a:buClr>
                <a:srgbClr val="3F3F3F"/>
              </a:buClr>
              <a:buSzPts val="3600"/>
              <a:buNone/>
            </a:pPr>
            <a:r>
              <a:rPr b="1" lang="en-IE">
                <a:solidFill>
                  <a:srgbClr val="3F3F3F"/>
                </a:solidFill>
              </a:rPr>
              <a:t> </a:t>
            </a:r>
            <a:r>
              <a:rPr lang="en-IE" sz="2400">
                <a:solidFill>
                  <a:srgbClr val="333333"/>
                </a:solidFill>
              </a:rPr>
              <a:t>Mitkä ovat motiivit Impact Angelseilla?</a:t>
            </a:r>
            <a:endParaRPr/>
          </a:p>
          <a:p>
            <a:pPr indent="0" lvl="0" marL="0" rtl="0" algn="ctr">
              <a:lnSpc>
                <a:spcPct val="90000"/>
              </a:lnSpc>
              <a:spcBef>
                <a:spcPts val="1000"/>
              </a:spcBef>
              <a:spcAft>
                <a:spcPts val="0"/>
              </a:spcAft>
              <a:buClr>
                <a:schemeClr val="lt1"/>
              </a:buClr>
              <a:buSzPts val="3200"/>
              <a:buNone/>
            </a:pPr>
            <a:r>
              <a:t/>
            </a:r>
            <a:endParaRPr i="1" sz="3200">
              <a:solidFill>
                <a:srgbClr val="333333"/>
              </a:solidFill>
            </a:endParaRPr>
          </a:p>
          <a:p>
            <a:pPr indent="0" lvl="0" marL="0" rtl="0" algn="ctr">
              <a:lnSpc>
                <a:spcPct val="90000"/>
              </a:lnSpc>
              <a:spcBef>
                <a:spcPts val="1000"/>
              </a:spcBef>
              <a:spcAft>
                <a:spcPts val="0"/>
              </a:spcAft>
              <a:buClr>
                <a:srgbClr val="3F3F3F"/>
              </a:buClr>
              <a:buSzPts val="2400"/>
              <a:buNone/>
            </a:pPr>
            <a:r>
              <a:rPr i="1" lang="en-IE" sz="2400" u="sng">
                <a:solidFill>
                  <a:srgbClr val="3F3F3F"/>
                </a:solidFill>
                <a:hlinkClick r:id="rId6">
                  <a:extLst>
                    <a:ext uri="{A12FA001-AC4F-418D-AE19-62706E023703}">
                      <ahyp:hlinkClr val="tx"/>
                    </a:ext>
                  </a:extLst>
                </a:hlinkClick>
              </a:rPr>
              <a:t>Read More</a:t>
            </a:r>
            <a:endParaRPr i="1" sz="2400">
              <a:solidFill>
                <a:srgbClr val="3F3F3F"/>
              </a:solidFill>
            </a:endParaRPr>
          </a:p>
          <a:p>
            <a:pPr indent="0" lvl="0" marL="0" rtl="0" algn="ctr">
              <a:lnSpc>
                <a:spcPct val="90000"/>
              </a:lnSpc>
              <a:spcBef>
                <a:spcPts val="1000"/>
              </a:spcBef>
              <a:spcAft>
                <a:spcPts val="0"/>
              </a:spcAft>
              <a:buClr>
                <a:schemeClr val="lt1"/>
              </a:buClr>
              <a:buSzPts val="2400"/>
              <a:buNone/>
            </a:pPr>
            <a:r>
              <a:t/>
            </a:r>
            <a:endParaRPr i="1" sz="2400">
              <a:solidFill>
                <a:srgbClr val="3F3F3F"/>
              </a:solidFill>
            </a:endParaRPr>
          </a:p>
          <a:p>
            <a:pPr indent="0" lvl="0" marL="0" rtl="0" algn="ctr">
              <a:lnSpc>
                <a:spcPct val="90000"/>
              </a:lnSpc>
              <a:spcBef>
                <a:spcPts val="1000"/>
              </a:spcBef>
              <a:spcAft>
                <a:spcPts val="0"/>
              </a:spcAft>
              <a:buClr>
                <a:schemeClr val="lt1"/>
              </a:buClr>
              <a:buSzPts val="2400"/>
              <a:buNone/>
            </a:pPr>
            <a:r>
              <a:t/>
            </a:r>
            <a:endParaRPr i="1" sz="2400">
              <a:solidFill>
                <a:srgbClr val="3F3F3F"/>
              </a:solidFill>
            </a:endParaRPr>
          </a:p>
        </p:txBody>
      </p:sp>
      <p:sp>
        <p:nvSpPr>
          <p:cNvPr id="708" name="Google Shape;708;p43"/>
          <p:cNvSpPr txBox="1"/>
          <p:nvPr/>
        </p:nvSpPr>
        <p:spPr>
          <a:xfrm>
            <a:off x="4380090" y="12"/>
            <a:ext cx="6264600" cy="697500"/>
          </a:xfrm>
          <a:prstGeom prst="rect">
            <a:avLst/>
          </a:prstGeom>
          <a:solidFill>
            <a:srgbClr val="A6377D"/>
          </a:solid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b="1" lang="en-IE" sz="3600">
                <a:solidFill>
                  <a:schemeClr val="lt1"/>
                </a:solidFill>
                <a:latin typeface="Calibri"/>
                <a:ea typeface="Calibri"/>
                <a:cs typeface="Calibri"/>
                <a:sym typeface="Calibri"/>
              </a:rPr>
              <a:t>Impact Angels</a:t>
            </a:r>
            <a:endParaRPr b="1" sz="52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4"/>
          <p:cNvSpPr txBox="1"/>
          <p:nvPr>
            <p:ph idx="1" type="body"/>
          </p:nvPr>
        </p:nvSpPr>
        <p:spPr>
          <a:xfrm>
            <a:off x="3749544" y="300415"/>
            <a:ext cx="8243280" cy="52065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22222"/>
              </a:buClr>
              <a:buSzPts val="2400"/>
              <a:buFont typeface="Noto Sans Symbols"/>
              <a:buChar char="❑"/>
            </a:pPr>
            <a:r>
              <a:rPr b="1" i="0" lang="en-IE" u="sng">
                <a:solidFill>
                  <a:srgbClr val="222222"/>
                </a:solidFill>
                <a:hlinkClick r:id="rId3">
                  <a:extLst>
                    <a:ext uri="{A12FA001-AC4F-418D-AE19-62706E023703}">
                      <ahyp:hlinkClr val="tx"/>
                    </a:ext>
                  </a:extLst>
                </a:hlinkClick>
              </a:rPr>
              <a:t>European Business Angels Network EBAN</a:t>
            </a:r>
            <a:r>
              <a:rPr b="1" i="0" lang="en-IE">
                <a:solidFill>
                  <a:srgbClr val="222222"/>
                </a:solidFill>
              </a:rPr>
              <a:t> </a:t>
            </a:r>
            <a:r>
              <a:rPr lang="en-IE">
                <a:solidFill>
                  <a:srgbClr val="3F3F3F"/>
                </a:solidFill>
              </a:rPr>
              <a:t>ohjaa menestyvää ja vastuullista Angel Investing in Europe -yritystä, sillä on yli 150 jäsenorganisaatiota yli 50 maassa</a:t>
            </a:r>
            <a:r>
              <a:rPr b="0" i="0" lang="en-IE">
                <a:solidFill>
                  <a:srgbClr val="3F3F3F"/>
                </a:solidFill>
              </a:rPr>
              <a:t> </a:t>
            </a:r>
            <a:endParaRPr/>
          </a:p>
          <a:p>
            <a:pPr indent="-342900" lvl="0" marL="342900" rtl="0" algn="l">
              <a:lnSpc>
                <a:spcPct val="90000"/>
              </a:lnSpc>
              <a:spcBef>
                <a:spcPts val="1000"/>
              </a:spcBef>
              <a:spcAft>
                <a:spcPts val="0"/>
              </a:spcAft>
              <a:buClr>
                <a:srgbClr val="3F3F3F"/>
              </a:buClr>
              <a:buSzPts val="2400"/>
              <a:buFont typeface="Noto Sans Symbols"/>
              <a:buChar char="❑"/>
            </a:pPr>
            <a:r>
              <a:rPr b="1" lang="en-IE" u="sng">
                <a:solidFill>
                  <a:srgbClr val="3F3F3F"/>
                </a:solidFill>
                <a:hlinkClick r:id="rId4">
                  <a:extLst>
                    <a:ext uri="{A12FA001-AC4F-418D-AE19-62706E023703}">
                      <ahyp:hlinkClr val="tx"/>
                    </a:ext>
                  </a:extLst>
                </a:hlinkClick>
              </a:rPr>
              <a:t>Business Angels Ireland </a:t>
            </a:r>
            <a:r>
              <a:rPr lang="en-IE">
                <a:solidFill>
                  <a:srgbClr val="333333"/>
                </a:solidFill>
              </a:rPr>
              <a:t>sijoittaa pääomaa yrityksiin varhaisessa kehitysvaiheessa. Antaa heille tietotaitoaan ja voi tarjota arvokasta asiantuntemusta ja ohjausta.</a:t>
            </a:r>
            <a:endParaRPr>
              <a:solidFill>
                <a:srgbClr val="333333"/>
              </a:solidFill>
            </a:endParaRPr>
          </a:p>
          <a:p>
            <a:pPr indent="-342900" lvl="0" marL="342900" rtl="0" algn="l">
              <a:lnSpc>
                <a:spcPct val="90000"/>
              </a:lnSpc>
              <a:spcBef>
                <a:spcPts val="1000"/>
              </a:spcBef>
              <a:spcAft>
                <a:spcPts val="0"/>
              </a:spcAft>
              <a:buClr>
                <a:srgbClr val="3F3F3F"/>
              </a:buClr>
              <a:buSzPts val="2400"/>
              <a:buFont typeface="Noto Sans Symbols"/>
              <a:buChar char="❑"/>
            </a:pPr>
            <a:r>
              <a:rPr b="1" lang="en-IE" u="sng">
                <a:solidFill>
                  <a:srgbClr val="3F3F3F"/>
                </a:solidFill>
                <a:hlinkClick r:id="rId5">
                  <a:extLst>
                    <a:ext uri="{A12FA001-AC4F-418D-AE19-62706E023703}">
                      <ahyp:hlinkClr val="tx"/>
                    </a:ext>
                  </a:extLst>
                </a:hlinkClick>
              </a:rPr>
              <a:t>Denmark Angel Investor Network </a:t>
            </a:r>
            <a:r>
              <a:rPr lang="en-IE">
                <a:solidFill>
                  <a:srgbClr val="333333"/>
                </a:solidFill>
              </a:rPr>
              <a:t>tuo yhteen sijoituksia etsivät yritykset ja sijoittajat, joilla on pääomaa, kontakteja ja osaamista menestymisen auttamiseksi.</a:t>
            </a:r>
            <a:endParaRPr>
              <a:solidFill>
                <a:srgbClr val="333333"/>
              </a:solidFill>
            </a:endParaRPr>
          </a:p>
          <a:p>
            <a:pPr indent="-342900" lvl="0" marL="342900" rtl="0" algn="l">
              <a:lnSpc>
                <a:spcPct val="90000"/>
              </a:lnSpc>
              <a:spcBef>
                <a:spcPts val="1000"/>
              </a:spcBef>
              <a:spcAft>
                <a:spcPts val="0"/>
              </a:spcAft>
              <a:buClr>
                <a:srgbClr val="3F3F3F"/>
              </a:buClr>
              <a:buSzPts val="2400"/>
              <a:buFont typeface="Noto Sans Symbols"/>
              <a:buChar char="❑"/>
            </a:pPr>
            <a:r>
              <a:rPr b="1" lang="en-IE" u="sng">
                <a:solidFill>
                  <a:srgbClr val="3F3F3F"/>
                </a:solidFill>
                <a:hlinkClick r:id="rId6">
                  <a:extLst>
                    <a:ext uri="{A12FA001-AC4F-418D-AE19-62706E023703}">
                      <ahyp:hlinkClr val="tx"/>
                    </a:ext>
                  </a:extLst>
                </a:hlinkClick>
              </a:rPr>
              <a:t>UK Angel Investment Network</a:t>
            </a:r>
            <a:r>
              <a:rPr b="1" lang="en-IE">
                <a:solidFill>
                  <a:srgbClr val="3F3F3F"/>
                </a:solidFill>
              </a:rPr>
              <a:t> </a:t>
            </a:r>
            <a:r>
              <a:rPr lang="en-IE">
                <a:solidFill>
                  <a:srgbClr val="3F3F3F"/>
                </a:solidFill>
              </a:rPr>
              <a:t>voit saada investointeja, selata startup-paikkoja, olla yhteydessä yrittäjiin ja sijoittajiin keskustellaksesi edelleen…</a:t>
            </a:r>
            <a:endParaRPr/>
          </a:p>
          <a:p>
            <a:pPr indent="-342900" lvl="0" marL="342900" rtl="0" algn="l">
              <a:lnSpc>
                <a:spcPct val="90000"/>
              </a:lnSpc>
              <a:spcBef>
                <a:spcPts val="1000"/>
              </a:spcBef>
              <a:spcAft>
                <a:spcPts val="0"/>
              </a:spcAft>
              <a:buClr>
                <a:srgbClr val="3F3F3F"/>
              </a:buClr>
              <a:buSzPts val="2400"/>
              <a:buFont typeface="Noto Sans Symbols"/>
              <a:buChar char="❑"/>
            </a:pPr>
            <a:r>
              <a:rPr b="1" lang="en-IE" u="sng">
                <a:solidFill>
                  <a:srgbClr val="3F3F3F"/>
                </a:solidFill>
                <a:hlinkClick r:id="rId7">
                  <a:extLst>
                    <a:ext uri="{A12FA001-AC4F-418D-AE19-62706E023703}">
                      <ahyp:hlinkClr val="tx"/>
                    </a:ext>
                  </a:extLst>
                </a:hlinkClick>
              </a:rPr>
              <a:t>European Angels Fund (EAF) </a:t>
            </a:r>
            <a:r>
              <a:rPr lang="en-IE">
                <a:solidFill>
                  <a:srgbClr val="333333"/>
                </a:solidFill>
              </a:rPr>
              <a:t>Suomi keskittyy investointeihin Suomeen. Yhdistää yritykset ja tarjoaa pääomaa Bisnesenkeleille yhteissijoitusten muodossa.</a:t>
            </a:r>
            <a:endParaRPr>
              <a:solidFill>
                <a:srgbClr val="333333"/>
              </a:solidFill>
            </a:endParaRPr>
          </a:p>
          <a:p>
            <a:pPr indent="-342900" lvl="0" marL="342900" rtl="0" algn="l">
              <a:lnSpc>
                <a:spcPct val="90000"/>
              </a:lnSpc>
              <a:spcBef>
                <a:spcPts val="1000"/>
              </a:spcBef>
              <a:spcAft>
                <a:spcPts val="0"/>
              </a:spcAft>
              <a:buClr>
                <a:srgbClr val="3F3F3F"/>
              </a:buClr>
              <a:buSzPts val="2400"/>
              <a:buFont typeface="Noto Sans Symbols"/>
              <a:buChar char="❑"/>
            </a:pPr>
            <a:r>
              <a:rPr b="1" lang="en-IE" u="sng">
                <a:solidFill>
                  <a:srgbClr val="3F3F3F"/>
                </a:solidFill>
                <a:hlinkClick r:id="rId8">
                  <a:extLst>
                    <a:ext uri="{A12FA001-AC4F-418D-AE19-62706E023703}">
                      <ahyp:hlinkClr val="tx"/>
                    </a:ext>
                  </a:extLst>
                </a:hlinkClick>
              </a:rPr>
              <a:t>Angel Investors Turkey </a:t>
            </a:r>
            <a:r>
              <a:rPr lang="en-IE">
                <a:solidFill>
                  <a:srgbClr val="3F3F3F"/>
                </a:solidFill>
              </a:rPr>
              <a:t>tarjoaa pääomaa yrityksen perustamiseen, kasvuun - loistava mahdollisuus nuorille yrittäjille.</a:t>
            </a:r>
            <a:endParaRPr/>
          </a:p>
        </p:txBody>
      </p:sp>
      <p:sp>
        <p:nvSpPr>
          <p:cNvPr id="714" name="Google Shape;714;p44"/>
          <p:cNvSpPr txBox="1"/>
          <p:nvPr>
            <p:ph idx="2" type="body"/>
          </p:nvPr>
        </p:nvSpPr>
        <p:spPr>
          <a:xfrm>
            <a:off x="110301" y="825738"/>
            <a:ext cx="3137700" cy="5206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3600"/>
              <a:buNone/>
            </a:pPr>
            <a:r>
              <a:rPr b="1" lang="en-IE">
                <a:solidFill>
                  <a:srgbClr val="3F3F3F"/>
                </a:solidFill>
              </a:rPr>
              <a:t>Sosiaallisen innovaation enkelisijoittajat Euroopassa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5"/>
          <p:cNvSpPr txBox="1"/>
          <p:nvPr>
            <p:ph idx="1" type="body"/>
          </p:nvPr>
        </p:nvSpPr>
        <p:spPr>
          <a:xfrm>
            <a:off x="508178" y="1004558"/>
            <a:ext cx="5458056"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lang="en-IE">
                <a:solidFill>
                  <a:srgbClr val="A6377D"/>
                </a:solidFill>
              </a:rPr>
              <a:t>Joukkorahoitus on vaihtoehtoinen rahoitus.</a:t>
            </a:r>
            <a:r>
              <a:rPr b="1" i="0" lang="en-IE">
                <a:solidFill>
                  <a:srgbClr val="A6377D"/>
                </a:solidFill>
              </a:rPr>
              <a:t> </a:t>
            </a:r>
            <a:r>
              <a:rPr lang="en-IE">
                <a:solidFill>
                  <a:srgbClr val="4D5156"/>
                </a:solidFill>
              </a:rPr>
              <a:t>Joukkorahoitus on projektin tai hankkeen rahoitus keräämällä pieniä rahamääriä suurelta joukolta ihmisiä, yleensä Internetin kautta.</a:t>
            </a:r>
            <a:r>
              <a:rPr b="0" i="0" lang="en-IE">
                <a:solidFill>
                  <a:srgbClr val="4D5156"/>
                </a:solidFill>
              </a:rPr>
              <a:t> </a:t>
            </a:r>
            <a:endParaRPr/>
          </a:p>
          <a:p>
            <a:pPr indent="0" lvl="0" marL="0" rtl="0" algn="l">
              <a:lnSpc>
                <a:spcPct val="90000"/>
              </a:lnSpc>
              <a:spcBef>
                <a:spcPts val="1000"/>
              </a:spcBef>
              <a:spcAft>
                <a:spcPts val="0"/>
              </a:spcAft>
              <a:buClr>
                <a:srgbClr val="3F3F3F"/>
              </a:buClr>
              <a:buSzPts val="2400"/>
              <a:buNone/>
            </a:pPr>
            <a:r>
              <a:rPr lang="en-IE">
                <a:solidFill>
                  <a:srgbClr val="3F3F3F"/>
                </a:solidFill>
              </a:rPr>
              <a:t>Joukkorahoitus tuo</a:t>
            </a:r>
            <a:r>
              <a:rPr b="0" i="0" lang="en-IE">
                <a:solidFill>
                  <a:srgbClr val="3F3F3F"/>
                </a:solidFill>
              </a:rPr>
              <a:t> </a:t>
            </a:r>
            <a:r>
              <a:rPr b="0" i="0" lang="en-IE" u="sng">
                <a:solidFill>
                  <a:srgbClr val="3F3F3F"/>
                </a:solidFill>
                <a:hlinkClick r:id="rId3">
                  <a:extLst>
                    <a:ext uri="{A12FA001-AC4F-418D-AE19-62706E023703}">
                      <ahyp:hlinkClr val="tx"/>
                    </a:ext>
                  </a:extLst>
                </a:hlinkClick>
              </a:rPr>
              <a:t>a real opportunity for organisations and individuals to raise money and awareness for good causes</a:t>
            </a:r>
            <a:r>
              <a:rPr b="0" i="0" lang="en-IE">
                <a:solidFill>
                  <a:srgbClr val="3F3F3F"/>
                </a:solidFill>
              </a:rPr>
              <a:t>. </a:t>
            </a:r>
            <a:endParaRPr/>
          </a:p>
          <a:p>
            <a:pPr indent="-457200" lvl="0" marL="457200" rtl="0" algn="l">
              <a:lnSpc>
                <a:spcPct val="90000"/>
              </a:lnSpc>
              <a:spcBef>
                <a:spcPts val="1000"/>
              </a:spcBef>
              <a:spcAft>
                <a:spcPts val="0"/>
              </a:spcAft>
              <a:buClr>
                <a:srgbClr val="A6377D"/>
              </a:buClr>
              <a:buSzPts val="2400"/>
              <a:buFont typeface="Calibri"/>
              <a:buAutoNum type="arabicPeriod"/>
            </a:pPr>
            <a:r>
              <a:rPr b="1" lang="en-IE">
                <a:solidFill>
                  <a:srgbClr val="A6377D"/>
                </a:solidFill>
              </a:rPr>
              <a:t>Lahjoituspohjainen joukkorahoitus </a:t>
            </a:r>
            <a:r>
              <a:rPr lang="en-IE">
                <a:solidFill>
                  <a:srgbClr val="3F3F3F"/>
                </a:solidFill>
              </a:rPr>
              <a:t>on yleisimmin käytetty joukkorahoitus. </a:t>
            </a:r>
            <a:r>
              <a:rPr baseline="30000" lang="en-IE">
                <a:solidFill>
                  <a:srgbClr val="3F3F3F"/>
                </a:solidFill>
              </a:rPr>
              <a:t> </a:t>
            </a:r>
            <a:r>
              <a:rPr b="0" i="0" lang="en-IE" sz="2400">
                <a:solidFill>
                  <a:srgbClr val="3F3F3F"/>
                </a:solidFill>
              </a:rPr>
              <a:t>Yksilöiden </a:t>
            </a:r>
            <a:r>
              <a:rPr b="1" i="0" lang="en-IE" sz="2400">
                <a:solidFill>
                  <a:srgbClr val="3F3F3F"/>
                </a:solidFill>
              </a:rPr>
              <a:t>yhteinen pyrkimys auttaa hyväntekeväisyy</a:t>
            </a:r>
            <a:r>
              <a:rPr b="1" lang="en-IE">
                <a:solidFill>
                  <a:srgbClr val="3F3F3F"/>
                </a:solidFill>
              </a:rPr>
              <a:t>styötä</a:t>
            </a:r>
            <a:r>
              <a:rPr b="0" i="0" lang="en-IE" sz="2400">
                <a:solidFill>
                  <a:srgbClr val="3F3F3F"/>
                </a:solidFill>
              </a:rPr>
              <a:t>.</a:t>
            </a:r>
            <a:r>
              <a:rPr b="1" baseline="30000" lang="en-IE">
                <a:solidFill>
                  <a:srgbClr val="3F3F3F"/>
                </a:solidFill>
              </a:rPr>
              <a:t> </a:t>
            </a:r>
            <a:r>
              <a:rPr lang="en-IE">
                <a:solidFill>
                  <a:srgbClr val="3F3F3F"/>
                </a:solidFill>
              </a:rPr>
              <a:t>Lahjoittajat kokoontuvat </a:t>
            </a:r>
            <a:r>
              <a:rPr b="1" lang="en-IE">
                <a:solidFill>
                  <a:srgbClr val="3F3F3F"/>
                </a:solidFill>
              </a:rPr>
              <a:t>luomaan verkkoyhteisön yhteisen asian ympärille </a:t>
            </a:r>
            <a:r>
              <a:rPr lang="en-IE">
                <a:solidFill>
                  <a:srgbClr val="3F3F3F"/>
                </a:solidFill>
              </a:rPr>
              <a:t>auttaakseen rahoittamaan ja torjumaan erilaisia sosiaalisia ongelmia.</a:t>
            </a:r>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p:txBody>
      </p:sp>
      <p:sp>
        <p:nvSpPr>
          <p:cNvPr id="720" name="Google Shape;720;p45"/>
          <p:cNvSpPr txBox="1"/>
          <p:nvPr>
            <p:ph idx="2" type="body"/>
          </p:nvPr>
        </p:nvSpPr>
        <p:spPr>
          <a:xfrm>
            <a:off x="508175" y="1"/>
            <a:ext cx="4461900" cy="900000"/>
          </a:xfrm>
          <a:prstGeom prst="rect">
            <a:avLst/>
          </a:prstGeom>
          <a:solidFill>
            <a:srgbClr val="A6377D"/>
          </a:solid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lt1"/>
              </a:buClr>
              <a:buSzPts val="1980"/>
              <a:buNone/>
            </a:pPr>
            <a:r>
              <a:rPr b="1" lang="en-IE" sz="3680">
                <a:solidFill>
                  <a:schemeClr val="lt1"/>
                </a:solidFill>
              </a:rPr>
              <a:t>Joukkorahoitus</a:t>
            </a:r>
            <a:endParaRPr sz="3680"/>
          </a:p>
          <a:p>
            <a:pPr indent="0" lvl="0" marL="0" rtl="0" algn="l">
              <a:lnSpc>
                <a:spcPct val="70000"/>
              </a:lnSpc>
              <a:spcBef>
                <a:spcPts val="1000"/>
              </a:spcBef>
              <a:spcAft>
                <a:spcPts val="0"/>
              </a:spcAft>
              <a:buClr>
                <a:schemeClr val="dk1"/>
              </a:buClr>
              <a:buSzPts val="1980"/>
              <a:buNone/>
            </a:pPr>
            <a:r>
              <a:t/>
            </a:r>
            <a:endParaRPr b="1" sz="3680">
              <a:solidFill>
                <a:schemeClr val="lt1"/>
              </a:solidFill>
            </a:endParaRPr>
          </a:p>
        </p:txBody>
      </p:sp>
      <p:pic>
        <p:nvPicPr>
          <p:cNvPr id="721" name="Google Shape;721;p45"/>
          <p:cNvPicPr preferRelativeResize="0"/>
          <p:nvPr>
            <p:ph idx="3" type="pic"/>
          </p:nvPr>
        </p:nvPicPr>
        <p:blipFill rotWithShape="1">
          <a:blip r:embed="rId4">
            <a:alphaModFix/>
          </a:blip>
          <a:srcRect b="0" l="14570" r="14569" t="0"/>
          <a:stretch/>
        </p:blipFill>
        <p:spPr>
          <a:xfrm>
            <a:off x="6794500" y="1154113"/>
            <a:ext cx="4754563" cy="4473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46"/>
          <p:cNvSpPr txBox="1"/>
          <p:nvPr>
            <p:ph idx="1" type="body"/>
          </p:nvPr>
        </p:nvSpPr>
        <p:spPr>
          <a:xfrm>
            <a:off x="217283" y="900044"/>
            <a:ext cx="5649363" cy="4158567"/>
          </a:xfrm>
          <a:prstGeom prst="rect">
            <a:avLst/>
          </a:prstGeom>
          <a:noFill/>
          <a:ln>
            <a:noFill/>
          </a:ln>
        </p:spPr>
        <p:txBody>
          <a:bodyPr anchorCtr="0" anchor="t" bIns="45700" lIns="91425" spcFirstLastPara="1" rIns="91425" wrap="square" tIns="45700">
            <a:noAutofit/>
          </a:bodyPr>
          <a:lstStyle/>
          <a:p>
            <a:pPr indent="-450850" lvl="0" marL="457200" rtl="0" algn="l">
              <a:lnSpc>
                <a:spcPct val="90000"/>
              </a:lnSpc>
              <a:spcBef>
                <a:spcPts val="0"/>
              </a:spcBef>
              <a:spcAft>
                <a:spcPts val="0"/>
              </a:spcAft>
              <a:buClr>
                <a:srgbClr val="A6377D"/>
              </a:buClr>
              <a:buSzPts val="2300"/>
              <a:buFont typeface="Calibri"/>
              <a:buAutoNum type="arabicPeriod" startAt="2"/>
            </a:pPr>
            <a:r>
              <a:rPr b="1" i="0" lang="en-IE" sz="2300" u="sng">
                <a:solidFill>
                  <a:srgbClr val="A6377D"/>
                </a:solidFill>
                <a:hlinkClick r:id="rId3">
                  <a:extLst>
                    <a:ext uri="{A12FA001-AC4F-418D-AE19-62706E023703}">
                      <ahyp:hlinkClr val="tx"/>
                    </a:ext>
                  </a:extLst>
                </a:hlinkClick>
              </a:rPr>
              <a:t>Rewards Crowdfunding</a:t>
            </a:r>
            <a:r>
              <a:rPr lang="en-IE" sz="2300" u="sng">
                <a:solidFill>
                  <a:srgbClr val="A6377D"/>
                </a:solidFill>
                <a:hlinkClick r:id="rId4">
                  <a:extLst>
                    <a:ext uri="{A12FA001-AC4F-418D-AE19-62706E023703}">
                      <ahyp:hlinkClr val="tx"/>
                    </a:ext>
                  </a:extLst>
                </a:hlinkClick>
              </a:rPr>
              <a:t> </a:t>
            </a:r>
            <a:r>
              <a:rPr i="1" lang="en-IE" sz="2300">
                <a:solidFill>
                  <a:srgbClr val="3F3F3F"/>
                </a:solidFill>
              </a:rPr>
              <a:t>(Kutsutaan myös nimellä pääomarahoitus)</a:t>
            </a:r>
            <a:r>
              <a:rPr lang="en-IE" sz="2300">
                <a:solidFill>
                  <a:srgbClr val="3F3F3F"/>
                </a:solidFill>
              </a:rPr>
              <a:t> yrittäjät esiasettavat tuotteen tai palvelun aloittaakseen liiketoimintakonseptin ilman velkaa tai uhraamatta omaa pääomaa / osakkeita.</a:t>
            </a:r>
            <a:endParaRPr sz="2300"/>
          </a:p>
          <a:p>
            <a:pPr indent="-450850" lvl="0" marL="457200" rtl="0" algn="l">
              <a:lnSpc>
                <a:spcPct val="90000"/>
              </a:lnSpc>
              <a:spcBef>
                <a:spcPts val="1000"/>
              </a:spcBef>
              <a:spcAft>
                <a:spcPts val="0"/>
              </a:spcAft>
              <a:buClr>
                <a:srgbClr val="A6377D"/>
              </a:buClr>
              <a:buSzPts val="2300"/>
              <a:buFont typeface="Calibri"/>
              <a:buAutoNum type="arabicPeriod" startAt="2"/>
            </a:pPr>
            <a:r>
              <a:rPr b="1" i="0" lang="en-IE" sz="2300" u="sng" strike="noStrike">
                <a:solidFill>
                  <a:srgbClr val="A6377D"/>
                </a:solidFill>
                <a:hlinkClick r:id="rId5">
                  <a:extLst>
                    <a:ext uri="{A12FA001-AC4F-418D-AE19-62706E023703}">
                      <ahyp:hlinkClr val="tx"/>
                    </a:ext>
                  </a:extLst>
                </a:hlinkClick>
              </a:rPr>
              <a:t>Equity Crowdfunding</a:t>
            </a:r>
            <a:r>
              <a:rPr b="1" lang="en-IE" sz="2300" u="none" strike="noStrike">
                <a:solidFill>
                  <a:srgbClr val="A6377D"/>
                </a:solidFill>
              </a:rPr>
              <a:t> </a:t>
            </a:r>
            <a:r>
              <a:rPr lang="en-IE" sz="2300">
                <a:solidFill>
                  <a:srgbClr val="3F3F3F"/>
                </a:solidFill>
              </a:rPr>
              <a:t>jossa tukija saa yrityksen osakkeita, yleensä alkuvaiheessa, vastineeksi luvatusta rahasta.</a:t>
            </a:r>
            <a:endParaRPr sz="2300"/>
          </a:p>
          <a:p>
            <a:pPr indent="0" lvl="0" marL="0" rtl="0" algn="l">
              <a:lnSpc>
                <a:spcPct val="90000"/>
              </a:lnSpc>
              <a:spcBef>
                <a:spcPts val="1000"/>
              </a:spcBef>
              <a:spcAft>
                <a:spcPts val="0"/>
              </a:spcAft>
              <a:buClr>
                <a:srgbClr val="A6377D"/>
              </a:buClr>
              <a:buSzPts val="2400"/>
              <a:buNone/>
            </a:pPr>
            <a:r>
              <a:rPr b="1" lang="en-IE" sz="2300">
                <a:solidFill>
                  <a:srgbClr val="A6377D"/>
                </a:solidFill>
              </a:rPr>
              <a:t>Yksi ensimmäisistä haasteista, joita organisaatiot kohtaavat joukkorahoituksessa, on päättää, mitä alustaa käyttää.</a:t>
            </a:r>
            <a:endParaRPr sz="2300"/>
          </a:p>
          <a:p>
            <a:pPr indent="0" lvl="0" marL="0" rtl="0" algn="l">
              <a:lnSpc>
                <a:spcPct val="90000"/>
              </a:lnSpc>
              <a:spcBef>
                <a:spcPts val="0"/>
              </a:spcBef>
              <a:spcAft>
                <a:spcPts val="0"/>
              </a:spcAft>
              <a:buClr>
                <a:srgbClr val="A6377D"/>
              </a:buClr>
              <a:buSzPts val="2400"/>
              <a:buNone/>
            </a:pPr>
            <a:r>
              <a:rPr lang="en-IE" sz="2300">
                <a:solidFill>
                  <a:srgbClr val="3F3F3F"/>
                </a:solidFill>
              </a:rPr>
              <a:t>Tarkista</a:t>
            </a:r>
            <a:r>
              <a:rPr b="0" i="0" lang="en-IE" sz="2300">
                <a:solidFill>
                  <a:srgbClr val="3F3F3F"/>
                </a:solidFill>
              </a:rPr>
              <a:t> </a:t>
            </a:r>
            <a:r>
              <a:rPr b="0" i="0" lang="en-IE" sz="2300" u="sng">
                <a:solidFill>
                  <a:srgbClr val="3F3F3F"/>
                </a:solidFill>
                <a:hlinkClick r:id="rId6">
                  <a:extLst>
                    <a:ext uri="{A12FA001-AC4F-418D-AE19-62706E023703}">
                      <ahyp:hlinkClr val="tx"/>
                    </a:ext>
                  </a:extLst>
                </a:hlinkClick>
              </a:rPr>
              <a:t>9 crowdfunding platforms supporting good causes in the UK</a:t>
            </a:r>
            <a:r>
              <a:rPr b="0" i="0" lang="en-IE" sz="2300">
                <a:solidFill>
                  <a:srgbClr val="3F3F3F"/>
                </a:solidFill>
              </a:rPr>
              <a:t>, </a:t>
            </a:r>
            <a:r>
              <a:rPr lang="en-IE" sz="2300">
                <a:solidFill>
                  <a:srgbClr val="3F3F3F"/>
                </a:solidFill>
              </a:rPr>
              <a:t>selvitä, mikä motivoi heitä, miten ne voivat auttaa saavuttamaan joukkorahoitustavoitteesi….</a:t>
            </a:r>
            <a:endParaRPr sz="230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727" name="Google Shape;727;p46"/>
          <p:cNvSpPr txBox="1"/>
          <p:nvPr>
            <p:ph idx="2" type="body"/>
          </p:nvPr>
        </p:nvSpPr>
        <p:spPr>
          <a:xfrm>
            <a:off x="0" y="59251"/>
            <a:ext cx="6096000" cy="840900"/>
          </a:xfrm>
          <a:prstGeom prst="rect">
            <a:avLst/>
          </a:prstGeom>
          <a:solidFill>
            <a:srgbClr val="A6377D"/>
          </a:solid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lt1"/>
              </a:buClr>
              <a:buSzPts val="2790"/>
              <a:buNone/>
            </a:pPr>
            <a:r>
              <a:rPr b="1" lang="en-IE" sz="3290">
                <a:solidFill>
                  <a:schemeClr val="lt1"/>
                </a:solidFill>
              </a:rPr>
              <a:t>Joukkorahoituksen päätyypit</a:t>
            </a:r>
            <a:endParaRPr sz="3290"/>
          </a:p>
          <a:p>
            <a:pPr indent="0" lvl="0" marL="0" rtl="0" algn="l">
              <a:lnSpc>
                <a:spcPct val="70000"/>
              </a:lnSpc>
              <a:spcBef>
                <a:spcPts val="1000"/>
              </a:spcBef>
              <a:spcAft>
                <a:spcPts val="0"/>
              </a:spcAft>
              <a:buClr>
                <a:schemeClr val="dk1"/>
              </a:buClr>
              <a:buSzPts val="2790"/>
              <a:buNone/>
            </a:pPr>
            <a:r>
              <a:t/>
            </a:r>
            <a:endParaRPr b="1" sz="3290">
              <a:solidFill>
                <a:schemeClr val="lt1"/>
              </a:solidFill>
            </a:endParaRPr>
          </a:p>
        </p:txBody>
      </p:sp>
      <p:pic>
        <p:nvPicPr>
          <p:cNvPr id="728" name="Google Shape;728;p46"/>
          <p:cNvPicPr preferRelativeResize="0"/>
          <p:nvPr>
            <p:ph idx="3" type="pic"/>
          </p:nvPr>
        </p:nvPicPr>
        <p:blipFill rotWithShape="1">
          <a:blip r:embed="rId7">
            <a:alphaModFix/>
          </a:blip>
          <a:srcRect b="0" l="14570" r="14569" t="0"/>
          <a:stretch/>
        </p:blipFill>
        <p:spPr>
          <a:xfrm>
            <a:off x="6794500" y="1154113"/>
            <a:ext cx="4754563" cy="44735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7"/>
          <p:cNvSpPr txBox="1"/>
          <p:nvPr>
            <p:ph idx="1" type="body"/>
          </p:nvPr>
        </p:nvSpPr>
        <p:spPr>
          <a:xfrm>
            <a:off x="3798093" y="300442"/>
            <a:ext cx="7540500" cy="520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lang="en-IE">
                <a:solidFill>
                  <a:srgbClr val="40A67A"/>
                </a:solidFill>
              </a:rPr>
              <a:t>Miksi sosiaalisten yrittäjien tulisi olla innoissaan joukkorahoituksesta?</a:t>
            </a:r>
            <a:endParaRPr/>
          </a:p>
          <a:p>
            <a:pPr indent="0" lvl="0" marL="0" rtl="0" algn="l">
              <a:lnSpc>
                <a:spcPct val="90000"/>
              </a:lnSpc>
              <a:spcBef>
                <a:spcPts val="0"/>
              </a:spcBef>
              <a:spcAft>
                <a:spcPts val="0"/>
              </a:spcAft>
              <a:buClr>
                <a:srgbClr val="40A67A"/>
              </a:buClr>
              <a:buSzPts val="2400"/>
              <a:buNone/>
            </a:pPr>
            <a:r>
              <a:rPr b="0" i="0" lang="en-IE">
                <a:solidFill>
                  <a:srgbClr val="3F3F3F"/>
                </a:solidFill>
              </a:rPr>
              <a:t>Joukkorahoitus on täydellinen </a:t>
            </a:r>
            <a:r>
              <a:rPr b="1" i="0" lang="en-IE">
                <a:solidFill>
                  <a:srgbClr val="3F3F3F"/>
                </a:solidFill>
              </a:rPr>
              <a:t>tapa muuttaa ideasi todellisuudeksi</a:t>
            </a:r>
            <a:r>
              <a:rPr b="0" i="0" lang="en-IE">
                <a:solidFill>
                  <a:srgbClr val="3F3F3F"/>
                </a:solidFill>
              </a:rPr>
              <a:t> riippumatta siitä, haluatko kerätä </a:t>
            </a:r>
            <a:r>
              <a:rPr b="1" i="0" lang="en-IE">
                <a:solidFill>
                  <a:srgbClr val="3F3F3F"/>
                </a:solidFill>
              </a:rPr>
              <a:t>pari sataa </a:t>
            </a:r>
            <a:r>
              <a:rPr b="0" i="0" lang="en-IE">
                <a:solidFill>
                  <a:srgbClr val="3F3F3F"/>
                </a:solidFill>
              </a:rPr>
              <a:t>tai </a:t>
            </a:r>
            <a:r>
              <a:rPr b="1" i="0" lang="en-IE">
                <a:solidFill>
                  <a:srgbClr val="3F3F3F"/>
                </a:solidFill>
              </a:rPr>
              <a:t>kymmeniä tuhansia </a:t>
            </a:r>
            <a:r>
              <a:rPr b="0" i="0" lang="en-IE">
                <a:solidFill>
                  <a:srgbClr val="3F3F3F"/>
                </a:solidFill>
              </a:rPr>
              <a:t>puntia projektisi elävöittämiseksi. Voisit olla joku, jolla on hieno idea, uusi yritys, </a:t>
            </a:r>
            <a:r>
              <a:rPr lang="en-IE">
                <a:solidFill>
                  <a:srgbClr val="3F3F3F"/>
                </a:solidFill>
              </a:rPr>
              <a:t>todellinen</a:t>
            </a:r>
            <a:r>
              <a:rPr b="0" i="0" lang="en-IE">
                <a:solidFill>
                  <a:srgbClr val="3F3F3F"/>
                </a:solidFill>
              </a:rPr>
              <a:t> syy tai sosiaalinen innovaatio, hyvänteke- väisyysjärjestö tai yritys, joka</a:t>
            </a:r>
            <a:r>
              <a:rPr b="1" i="0" lang="en-IE">
                <a:solidFill>
                  <a:srgbClr val="3F3F3F"/>
                </a:solidFill>
              </a:rPr>
              <a:t> tarvitsee jonkin verran rahoitusta ja ylimääräistä tukea</a:t>
            </a:r>
            <a:r>
              <a:rPr b="0" i="0" lang="en-IE">
                <a:solidFill>
                  <a:srgbClr val="3F3F3F"/>
                </a:solidFill>
              </a:rPr>
              <a:t>, ja Crowdfunder voi auttaa sen toteuttamisessa.</a:t>
            </a:r>
            <a:endParaRPr/>
          </a:p>
          <a:p>
            <a:pPr indent="0" lvl="0" marL="0" rtl="0" algn="l">
              <a:lnSpc>
                <a:spcPct val="90000"/>
              </a:lnSpc>
              <a:spcBef>
                <a:spcPts val="1000"/>
              </a:spcBef>
              <a:spcAft>
                <a:spcPts val="0"/>
              </a:spcAft>
              <a:buClr>
                <a:srgbClr val="40A67A"/>
              </a:buClr>
              <a:buSzPts val="2400"/>
              <a:buNone/>
            </a:pPr>
            <a:r>
              <a:rPr b="1" lang="en-IE">
                <a:solidFill>
                  <a:srgbClr val="40A67A"/>
                </a:solidFill>
              </a:rPr>
              <a:t>Onko alustallasi ainutlaatuisia ominaisuuksia, joista meidän pitäisi tietää?</a:t>
            </a:r>
            <a:endParaRPr/>
          </a:p>
          <a:p>
            <a:pPr indent="0" lvl="0" marL="0" rtl="0" algn="l">
              <a:lnSpc>
                <a:spcPct val="90000"/>
              </a:lnSpc>
              <a:spcBef>
                <a:spcPts val="0"/>
              </a:spcBef>
              <a:spcAft>
                <a:spcPts val="0"/>
              </a:spcAft>
              <a:buClr>
                <a:srgbClr val="3F3F3F"/>
              </a:buClr>
              <a:buSzPts val="2400"/>
              <a:buNone/>
            </a:pPr>
            <a:r>
              <a:rPr b="0" i="0" lang="en-IE">
                <a:solidFill>
                  <a:srgbClr val="3F3F3F"/>
                </a:solidFill>
              </a:rPr>
              <a:t>Crowdfunder </a:t>
            </a:r>
            <a:r>
              <a:rPr lang="en-IE">
                <a:solidFill>
                  <a:srgbClr val="3F3F3F"/>
                </a:solidFill>
              </a:rPr>
              <a:t>tarjoaa </a:t>
            </a:r>
            <a:r>
              <a:rPr b="1" lang="en-IE">
                <a:solidFill>
                  <a:srgbClr val="3F3F3F"/>
                </a:solidFill>
              </a:rPr>
              <a:t>palkkioihin perustuvaa joukkorahoitusta</a:t>
            </a:r>
            <a:r>
              <a:rPr lang="en-IE">
                <a:solidFill>
                  <a:srgbClr val="3F3F3F"/>
                </a:solidFill>
              </a:rPr>
              <a:t> (palkkioiden tarjoamista vastineeksi panteista), </a:t>
            </a:r>
            <a:r>
              <a:rPr b="1" lang="en-IE">
                <a:solidFill>
                  <a:srgbClr val="3F3F3F"/>
                </a:solidFill>
              </a:rPr>
              <a:t>yhteisö jakaa joukkorahoitusta</a:t>
            </a:r>
            <a:r>
              <a:rPr lang="en-IE">
                <a:solidFill>
                  <a:srgbClr val="3F3F3F"/>
                </a:solidFill>
              </a:rPr>
              <a:t> (jossa organisaatiot voivat tulla 'yleisön omistamiksi' tarjoamalla osakkeita yhteisölle hyödyllisissä projekteissa) ja</a:t>
            </a:r>
            <a:r>
              <a:rPr b="1" lang="en-IE">
                <a:solidFill>
                  <a:srgbClr val="3F3F3F"/>
                </a:solidFill>
              </a:rPr>
              <a:t> tuemme ja neuvomme myös oman pääoman joukkorahoitus- projekteissa.</a:t>
            </a:r>
            <a:endParaRPr b="1"/>
          </a:p>
          <a:p>
            <a:pPr indent="0" lvl="0" marL="0" rtl="0" algn="l">
              <a:lnSpc>
                <a:spcPct val="90000"/>
              </a:lnSpc>
              <a:spcBef>
                <a:spcPts val="1000"/>
              </a:spcBef>
              <a:spcAft>
                <a:spcPts val="0"/>
              </a:spcAft>
              <a:buClr>
                <a:schemeClr val="dk1"/>
              </a:buClr>
              <a:buSzPts val="2400"/>
              <a:buNone/>
            </a:pPr>
            <a:r>
              <a:t/>
            </a:r>
            <a:endParaRPr b="0" i="0">
              <a:solidFill>
                <a:srgbClr val="231F20"/>
              </a:solidFill>
            </a:endParaRPr>
          </a:p>
          <a:p>
            <a:pPr indent="0" lvl="0" marL="0" rtl="0" algn="l">
              <a:lnSpc>
                <a:spcPct val="90000"/>
              </a:lnSpc>
              <a:spcBef>
                <a:spcPts val="1000"/>
              </a:spcBef>
              <a:spcAft>
                <a:spcPts val="0"/>
              </a:spcAft>
              <a:buClr>
                <a:schemeClr val="dk1"/>
              </a:buClr>
              <a:buSzPts val="2400"/>
              <a:buNone/>
            </a:pPr>
            <a:r>
              <a:t/>
            </a:r>
            <a:endParaRPr/>
          </a:p>
        </p:txBody>
      </p:sp>
      <p:sp>
        <p:nvSpPr>
          <p:cNvPr id="734" name="Google Shape;734;p47"/>
          <p:cNvSpPr txBox="1"/>
          <p:nvPr>
            <p:ph idx="2" type="body"/>
          </p:nvPr>
        </p:nvSpPr>
        <p:spPr>
          <a:xfrm>
            <a:off x="158550" y="683125"/>
            <a:ext cx="3040800" cy="520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3600"/>
              <a:buNone/>
            </a:pPr>
            <a:r>
              <a:rPr b="1" i="0" lang="en-IE"/>
              <a:t>Platform -</a:t>
            </a:r>
            <a:r>
              <a:rPr b="1" i="0" lang="en-IE" u="sng">
                <a:solidFill>
                  <a:schemeClr val="hlink"/>
                </a:solidFill>
                <a:hlinkClick r:id="rId3"/>
              </a:rPr>
              <a:t>  Crowdfunder</a:t>
            </a:r>
            <a:r>
              <a:rPr b="0" i="0" lang="en-IE"/>
              <a:t> </a:t>
            </a:r>
            <a:endParaRPr/>
          </a:p>
          <a:p>
            <a:pPr indent="0" lvl="0" marL="0" rtl="0" algn="l">
              <a:lnSpc>
                <a:spcPct val="90000"/>
              </a:lnSpc>
              <a:spcBef>
                <a:spcPts val="1000"/>
              </a:spcBef>
              <a:spcAft>
                <a:spcPts val="0"/>
              </a:spcAft>
              <a:buClr>
                <a:schemeClr val="lt1"/>
              </a:buClr>
              <a:buSzPts val="2800"/>
              <a:buNone/>
            </a:pPr>
            <a:r>
              <a:t/>
            </a:r>
            <a:endParaRPr sz="2800"/>
          </a:p>
          <a:p>
            <a:pPr indent="0" lvl="0" marL="0" rtl="0" algn="l">
              <a:spcBef>
                <a:spcPts val="1000"/>
              </a:spcBef>
              <a:spcAft>
                <a:spcPts val="0"/>
              </a:spcAft>
              <a:buClr>
                <a:schemeClr val="lt1"/>
              </a:buClr>
              <a:buSzPts val="2800"/>
              <a:buNone/>
            </a:pPr>
            <a:r>
              <a:rPr lang="en-IE" sz="2800"/>
              <a:t>Joukkorahoitus- alusta yhteisö- ryhmille,yrityksille, hyväntekeväisyys- järjestöille ja sosiaalisille yrityksille</a:t>
            </a:r>
            <a:endParaRPr/>
          </a:p>
          <a:p>
            <a:pPr indent="0" lvl="0" marL="0" rtl="0" algn="l">
              <a:lnSpc>
                <a:spcPct val="90000"/>
              </a:lnSpc>
              <a:spcBef>
                <a:spcPts val="1000"/>
              </a:spcBef>
              <a:spcAft>
                <a:spcPts val="0"/>
              </a:spcAft>
              <a:buClr>
                <a:schemeClr val="lt1"/>
              </a:buClr>
              <a:buSzPts val="2800"/>
              <a:buNone/>
            </a:pPr>
            <a:r>
              <a:t/>
            </a:r>
            <a:endParaRPr sz="2800"/>
          </a:p>
          <a:p>
            <a:pPr indent="0" lvl="0" marL="0" rtl="0" algn="l">
              <a:lnSpc>
                <a:spcPct val="90000"/>
              </a:lnSpc>
              <a:spcBef>
                <a:spcPts val="1000"/>
              </a:spcBef>
              <a:spcAft>
                <a:spcPts val="0"/>
              </a:spcAft>
              <a:buClr>
                <a:schemeClr val="lt1"/>
              </a:buClr>
              <a:buSzPts val="2800"/>
              <a:buNone/>
            </a:pPr>
            <a:r>
              <a:rPr b="0" i="0" lang="en-IE" sz="2800" u="sng">
                <a:solidFill>
                  <a:schemeClr val="hlink"/>
                </a:solidFill>
                <a:hlinkClick r:id="rId4"/>
              </a:rPr>
              <a:t>Full Interview</a:t>
            </a:r>
            <a:endParaRPr b="0" i="0" sz="2800"/>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48"/>
          <p:cNvSpPr txBox="1"/>
          <p:nvPr>
            <p:ph idx="1" type="body"/>
          </p:nvPr>
        </p:nvSpPr>
        <p:spPr>
          <a:xfrm>
            <a:off x="3812918" y="499590"/>
            <a:ext cx="7829838"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lang="en-IE">
                <a:solidFill>
                  <a:srgbClr val="40A67A"/>
                </a:solidFill>
              </a:rPr>
              <a:t>Jos voisit antaa kolme vinkkiä jollekin, joka käyttää joukkorahoitusta hyvään tarkoitukseen, mitä ne olisivat?</a:t>
            </a:r>
            <a:endParaRPr/>
          </a:p>
          <a:p>
            <a:pPr indent="0" lvl="0" marL="0" rtl="0" algn="l">
              <a:lnSpc>
                <a:spcPct val="90000"/>
              </a:lnSpc>
              <a:spcBef>
                <a:spcPts val="1000"/>
              </a:spcBef>
              <a:spcAft>
                <a:spcPts val="0"/>
              </a:spcAft>
              <a:buClr>
                <a:srgbClr val="3F3F3F"/>
              </a:buClr>
              <a:buSzPts val="2400"/>
              <a:buNone/>
            </a:pPr>
            <a:r>
              <a:rPr b="0" i="0" lang="en-IE">
                <a:solidFill>
                  <a:srgbClr val="3F3F3F"/>
                </a:solidFill>
              </a:rPr>
              <a:t>1) </a:t>
            </a:r>
            <a:r>
              <a:rPr b="1" lang="en-IE">
                <a:solidFill>
                  <a:srgbClr val="A6377D"/>
                </a:solidFill>
              </a:rPr>
              <a:t>Kartoita verkkosi</a:t>
            </a:r>
            <a:r>
              <a:rPr b="0" i="0" lang="en-IE">
                <a:solidFill>
                  <a:srgbClr val="3F3F3F"/>
                </a:solidFill>
              </a:rPr>
              <a:t>- </a:t>
            </a:r>
            <a:r>
              <a:rPr lang="en-IE">
                <a:solidFill>
                  <a:srgbClr val="3F3F3F"/>
                </a:solidFill>
              </a:rPr>
              <a:t>ketkä ovat ystäväsi ja perheesi, mitkä organisaatiot voivat auttaa jakamaan ideaasi, kuinka monessa sähköpostiuutiskirjeessä voit olla esillä?</a:t>
            </a:r>
            <a:endParaRPr/>
          </a:p>
          <a:p>
            <a:pPr indent="0" lvl="0" marL="0" rtl="0" algn="l">
              <a:lnSpc>
                <a:spcPct val="90000"/>
              </a:lnSpc>
              <a:spcBef>
                <a:spcPts val="1000"/>
              </a:spcBef>
              <a:spcAft>
                <a:spcPts val="0"/>
              </a:spcAft>
              <a:buClr>
                <a:srgbClr val="3F3F3F"/>
              </a:buClr>
              <a:buSzPts val="2400"/>
              <a:buNone/>
            </a:pPr>
            <a:r>
              <a:rPr b="0" i="0" lang="en-IE">
                <a:solidFill>
                  <a:srgbClr val="3F3F3F"/>
                </a:solidFill>
              </a:rPr>
              <a:t>2) </a:t>
            </a:r>
            <a:r>
              <a:rPr b="1" lang="en-IE">
                <a:solidFill>
                  <a:srgbClr val="A6377D"/>
                </a:solidFill>
              </a:rPr>
              <a:t>Aseta realistinen tavoite</a:t>
            </a:r>
            <a:r>
              <a:rPr b="1" i="0" lang="en-IE">
                <a:solidFill>
                  <a:srgbClr val="A6377D"/>
                </a:solidFill>
              </a:rPr>
              <a:t> </a:t>
            </a:r>
            <a:r>
              <a:rPr b="0" i="0" lang="en-IE">
                <a:solidFill>
                  <a:srgbClr val="3F3F3F"/>
                </a:solidFill>
              </a:rPr>
              <a:t>- </a:t>
            </a:r>
            <a:r>
              <a:rPr lang="en-IE">
                <a:solidFill>
                  <a:srgbClr val="3F3F3F"/>
                </a:solidFill>
              </a:rPr>
              <a:t>voit aina rahoittaa liikaa ja varmistaa, että palkkiosi ovat laajat, monipuoliset ja uskomattoman rahan arvoiset.</a:t>
            </a:r>
            <a:endParaRPr/>
          </a:p>
          <a:p>
            <a:pPr indent="0" lvl="0" marL="0" rtl="0" algn="l">
              <a:lnSpc>
                <a:spcPct val="90000"/>
              </a:lnSpc>
              <a:spcBef>
                <a:spcPts val="1000"/>
              </a:spcBef>
              <a:spcAft>
                <a:spcPts val="0"/>
              </a:spcAft>
              <a:buClr>
                <a:srgbClr val="3F3F3F"/>
              </a:buClr>
              <a:buSzPts val="2400"/>
              <a:buNone/>
            </a:pPr>
            <a:r>
              <a:rPr b="0" i="0" lang="en-IE">
                <a:solidFill>
                  <a:srgbClr val="3F3F3F"/>
                </a:solidFill>
              </a:rPr>
              <a:t>3) </a:t>
            </a:r>
            <a:r>
              <a:rPr b="1" lang="en-IE">
                <a:solidFill>
                  <a:srgbClr val="A6377D"/>
                </a:solidFill>
              </a:rPr>
              <a:t>Luo markkinointisuunnitelma kilpailemaan muiden kanssa.</a:t>
            </a:r>
            <a:r>
              <a:rPr b="1" i="0" lang="en-IE">
                <a:solidFill>
                  <a:srgbClr val="A6377D"/>
                </a:solidFill>
              </a:rPr>
              <a:t> </a:t>
            </a:r>
            <a:r>
              <a:rPr lang="en-IE">
                <a:solidFill>
                  <a:srgbClr val="3F3F3F"/>
                </a:solidFill>
              </a:rPr>
              <a:t>Tiedä tarkalleen, miten joukkorahoitusprojektisi etenee ja suunnittele se hyvin.</a:t>
            </a:r>
            <a:endParaRPr/>
          </a:p>
          <a:p>
            <a:pPr indent="0" lvl="0" marL="0" rtl="0" algn="l">
              <a:lnSpc>
                <a:spcPct val="90000"/>
              </a:lnSpc>
              <a:spcBef>
                <a:spcPts val="1000"/>
              </a:spcBef>
              <a:spcAft>
                <a:spcPts val="0"/>
              </a:spcAft>
              <a:buClr>
                <a:srgbClr val="3F3F3F"/>
              </a:buClr>
              <a:buSzPts val="2400"/>
              <a:buNone/>
            </a:pPr>
            <a:r>
              <a:rPr lang="en-IE">
                <a:solidFill>
                  <a:srgbClr val="3F3F3F"/>
                </a:solidFill>
              </a:rPr>
              <a:t>Crowdfunder julkaisi äskettäin ”95 vinkkiä joukkorahoittajille, joukkorahoittajilta”, jonka voit ladata</a:t>
            </a:r>
            <a:r>
              <a:rPr b="0" i="0" lang="en-IE">
                <a:solidFill>
                  <a:srgbClr val="3F3F3F"/>
                </a:solidFill>
              </a:rPr>
              <a:t> </a:t>
            </a:r>
            <a:r>
              <a:rPr b="0" i="0" lang="en-IE" u="sng">
                <a:solidFill>
                  <a:srgbClr val="3F3F3F"/>
                </a:solidFill>
                <a:hlinkClick r:id="rId3">
                  <a:extLst>
                    <a:ext uri="{A12FA001-AC4F-418D-AE19-62706E023703}">
                      <ahyp:hlinkClr val="tx"/>
                    </a:ext>
                  </a:extLst>
                </a:hlinkClick>
              </a:rPr>
              <a:t>here</a:t>
            </a:r>
            <a:r>
              <a:rPr b="0" i="0" lang="en-IE">
                <a:solidFill>
                  <a:srgbClr val="3F3F3F"/>
                </a:solidFill>
              </a:rPr>
              <a:t>.</a:t>
            </a:r>
            <a:endParaRPr/>
          </a:p>
          <a:p>
            <a:pPr indent="0" lvl="0" marL="0" rtl="0" algn="l">
              <a:lnSpc>
                <a:spcPct val="90000"/>
              </a:lnSpc>
              <a:spcBef>
                <a:spcPts val="1000"/>
              </a:spcBef>
              <a:spcAft>
                <a:spcPts val="0"/>
              </a:spcAft>
              <a:buClr>
                <a:srgbClr val="3F3F3F"/>
              </a:buClr>
              <a:buSzPts val="2400"/>
              <a:buNone/>
            </a:pPr>
            <a:r>
              <a:rPr lang="en-IE">
                <a:solidFill>
                  <a:srgbClr val="3F3F3F"/>
                </a:solidFill>
              </a:rPr>
              <a:t>P</a:t>
            </a:r>
            <a:r>
              <a:rPr lang="en-IE">
                <a:solidFill>
                  <a:srgbClr val="3F3F3F"/>
                </a:solidFill>
              </a:rPr>
              <a:t>rojektin omistajille </a:t>
            </a:r>
            <a:r>
              <a:rPr lang="en-IE">
                <a:solidFill>
                  <a:srgbClr val="3F3F3F"/>
                </a:solidFill>
              </a:rPr>
              <a:t>varojen annon jälkeen Crowdfunderillä on 125 000 puntaa ylimääräistä rahaa</a:t>
            </a:r>
            <a:r>
              <a:rPr b="0" i="0" lang="en-IE">
                <a:solidFill>
                  <a:srgbClr val="3F3F3F"/>
                </a:solidFill>
              </a:rPr>
              <a:t> </a:t>
            </a:r>
            <a:r>
              <a:rPr b="0" i="0" lang="en-IE" u="sng">
                <a:solidFill>
                  <a:srgbClr val="3F3F3F"/>
                </a:solidFill>
                <a:hlinkClick r:id="rId4">
                  <a:extLst>
                    <a:ext uri="{A12FA001-AC4F-418D-AE19-62706E023703}">
                      <ahyp:hlinkClr val="tx"/>
                    </a:ext>
                  </a:extLst>
                </a:hlinkClick>
              </a:rPr>
              <a:t>artists</a:t>
            </a:r>
            <a:r>
              <a:rPr b="0" i="0" lang="en-IE">
                <a:solidFill>
                  <a:srgbClr val="3F3F3F"/>
                </a:solidFill>
              </a:rPr>
              <a:t> </a:t>
            </a:r>
            <a:r>
              <a:rPr lang="en-IE">
                <a:solidFill>
                  <a:srgbClr val="3F3F3F"/>
                </a:solidFill>
              </a:rPr>
              <a:t>palkita heidän upeista ideoista.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740" name="Google Shape;740;p48"/>
          <p:cNvSpPr txBox="1"/>
          <p:nvPr>
            <p:ph idx="2" type="body"/>
          </p:nvPr>
        </p:nvSpPr>
        <p:spPr>
          <a:xfrm>
            <a:off x="370300" y="653500"/>
            <a:ext cx="2966700" cy="52065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b="1" i="0" lang="en-IE" u="sng">
                <a:solidFill>
                  <a:schemeClr val="hlink"/>
                </a:solidFill>
                <a:hlinkClick r:id="rId5"/>
              </a:rPr>
              <a:t>Crowdfunder</a:t>
            </a:r>
            <a:r>
              <a:rPr b="0" i="0" lang="en-IE"/>
              <a:t> </a:t>
            </a:r>
            <a:endParaRPr/>
          </a:p>
          <a:p>
            <a:pPr indent="0" lvl="0" marL="0" rtl="0" algn="l">
              <a:lnSpc>
                <a:spcPct val="90000"/>
              </a:lnSpc>
              <a:spcBef>
                <a:spcPts val="1000"/>
              </a:spcBef>
              <a:spcAft>
                <a:spcPts val="0"/>
              </a:spcAft>
              <a:buClr>
                <a:schemeClr val="lt1"/>
              </a:buClr>
              <a:buSzPts val="2800"/>
              <a:buNone/>
            </a:pPr>
            <a:r>
              <a:t/>
            </a:r>
            <a:endParaRPr sz="2800"/>
          </a:p>
          <a:p>
            <a:pPr indent="0" lvl="0" marL="0" rtl="0" algn="l">
              <a:lnSpc>
                <a:spcPct val="90000"/>
              </a:lnSpc>
              <a:spcBef>
                <a:spcPts val="1000"/>
              </a:spcBef>
              <a:spcAft>
                <a:spcPts val="0"/>
              </a:spcAft>
              <a:buClr>
                <a:schemeClr val="lt1"/>
              </a:buClr>
              <a:buSzPts val="2800"/>
              <a:buNone/>
            </a:pPr>
            <a:r>
              <a:rPr lang="en-IE" sz="2800"/>
              <a:t>Joukkorahoitus- alusta yhteisö- ryhmille,yrityksille, hyväntekeväisyys- järjestöille ja sosiaalisille yrityksille</a:t>
            </a:r>
            <a:endParaRPr/>
          </a:p>
          <a:p>
            <a:pPr indent="0" lvl="0" marL="0" rtl="0" algn="l">
              <a:lnSpc>
                <a:spcPct val="90000"/>
              </a:lnSpc>
              <a:spcBef>
                <a:spcPts val="1000"/>
              </a:spcBef>
              <a:spcAft>
                <a:spcPts val="0"/>
              </a:spcAft>
              <a:buClr>
                <a:schemeClr val="lt1"/>
              </a:buClr>
              <a:buSzPts val="2800"/>
              <a:buNone/>
            </a:pPr>
            <a:r>
              <a:t/>
            </a:r>
            <a:endParaRPr sz="2800"/>
          </a:p>
          <a:p>
            <a:pPr indent="0" lvl="0" marL="0" rtl="0" algn="l">
              <a:lnSpc>
                <a:spcPct val="90000"/>
              </a:lnSpc>
              <a:spcBef>
                <a:spcPts val="1000"/>
              </a:spcBef>
              <a:spcAft>
                <a:spcPts val="0"/>
              </a:spcAft>
              <a:buClr>
                <a:schemeClr val="lt1"/>
              </a:buClr>
              <a:buSzPts val="2800"/>
              <a:buNone/>
            </a:pPr>
            <a:r>
              <a:rPr b="0" i="0" lang="en-IE" sz="2800" u="sng">
                <a:solidFill>
                  <a:schemeClr val="hlink"/>
                </a:solidFill>
                <a:hlinkClick r:id="rId6"/>
              </a:rPr>
              <a:t>Full Interview</a:t>
            </a:r>
            <a:endParaRPr b="0" i="0" sz="2800"/>
          </a:p>
          <a:p>
            <a:pPr indent="0" lvl="0" marL="0" rtl="0" algn="l">
              <a:lnSpc>
                <a:spcPct val="90000"/>
              </a:lnSpc>
              <a:spcBef>
                <a:spcPts val="1000"/>
              </a:spcBef>
              <a:spcAft>
                <a:spcPts val="0"/>
              </a:spcAft>
              <a:buClr>
                <a:schemeClr val="lt1"/>
              </a:buClr>
              <a:buSzPts val="36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9"/>
          <p:cNvSpPr txBox="1"/>
          <p:nvPr>
            <p:ph idx="1" type="body"/>
          </p:nvPr>
        </p:nvSpPr>
        <p:spPr>
          <a:xfrm>
            <a:off x="216889" y="1486305"/>
            <a:ext cx="5924700" cy="4964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0" i="0" lang="en-IE">
                <a:solidFill>
                  <a:srgbClr val="3F3F3F"/>
                </a:solidFill>
              </a:rPr>
              <a:t>Verkkorahoitusalustan kautta sijoittajat voivat </a:t>
            </a:r>
            <a:r>
              <a:rPr b="1" i="0" lang="en-IE">
                <a:solidFill>
                  <a:srgbClr val="3F3F3F"/>
                </a:solidFill>
              </a:rPr>
              <a:t>valita projektin, johon he haluavat osallistua</a:t>
            </a:r>
            <a:r>
              <a:rPr b="0" i="0" lang="en-IE">
                <a:solidFill>
                  <a:srgbClr val="3F3F3F"/>
                </a:solidFill>
              </a:rPr>
              <a:t>. Joillekin se voi olla l</a:t>
            </a:r>
            <a:r>
              <a:rPr b="1" i="0" lang="en-IE">
                <a:solidFill>
                  <a:srgbClr val="3F3F3F"/>
                </a:solidFill>
              </a:rPr>
              <a:t>ähellä sydäntä </a:t>
            </a:r>
            <a:r>
              <a:rPr b="0" i="0" lang="en-IE">
                <a:solidFill>
                  <a:srgbClr val="3F3F3F"/>
                </a:solidFill>
              </a:rPr>
              <a:t>oleva projekti, jota he </a:t>
            </a:r>
            <a:r>
              <a:rPr b="1" i="0" lang="en-IE">
                <a:solidFill>
                  <a:srgbClr val="3F3F3F"/>
                </a:solidFill>
              </a:rPr>
              <a:t>tukevat intohimoisesti</a:t>
            </a:r>
            <a:r>
              <a:rPr b="0" i="0" lang="en-IE">
                <a:solidFill>
                  <a:srgbClr val="3F3F3F"/>
                </a:solidFill>
              </a:rPr>
              <a:t>.</a:t>
            </a:r>
            <a:r>
              <a:rPr b="0" i="0" lang="en-IE">
                <a:solidFill>
                  <a:srgbClr val="3F3F3F"/>
                </a:solidFill>
              </a:rPr>
              <a:t> </a:t>
            </a:r>
            <a:r>
              <a:rPr lang="en-IE">
                <a:solidFill>
                  <a:srgbClr val="3F3F3F"/>
                </a:solidFill>
              </a:rPr>
              <a:t>Osalle se on keino tehdä rahaa </a:t>
            </a:r>
            <a:r>
              <a:rPr b="1" i="0" lang="en-IE" u="sng">
                <a:solidFill>
                  <a:srgbClr val="3F3F3F"/>
                </a:solidFill>
                <a:hlinkClick r:id="rId3">
                  <a:extLst>
                    <a:ext uri="{A12FA001-AC4F-418D-AE19-62706E023703}">
                      <ahyp:hlinkClr val="tx"/>
                    </a:ext>
                  </a:extLst>
                </a:hlinkClick>
              </a:rPr>
              <a:t>making money</a:t>
            </a:r>
            <a:r>
              <a:rPr b="0" i="0" lang="en-IE">
                <a:solidFill>
                  <a:srgbClr val="3F3F3F"/>
                </a:solidFill>
              </a:rPr>
              <a:t> </a:t>
            </a:r>
            <a:r>
              <a:rPr lang="en-IE">
                <a:solidFill>
                  <a:srgbClr val="3F3F3F"/>
                </a:solidFill>
              </a:rPr>
              <a:t>tulevaisuudessa.</a:t>
            </a:r>
            <a:endParaRPr/>
          </a:p>
          <a:p>
            <a:pPr indent="0" lvl="0" marL="0" rtl="0" algn="l">
              <a:lnSpc>
                <a:spcPct val="90000"/>
              </a:lnSpc>
              <a:spcBef>
                <a:spcPts val="1000"/>
              </a:spcBef>
              <a:spcAft>
                <a:spcPts val="0"/>
              </a:spcAft>
              <a:buClr>
                <a:srgbClr val="3F3F3F"/>
              </a:buClr>
              <a:buSzPts val="2400"/>
              <a:buNone/>
            </a:pPr>
            <a:r>
              <a:rPr lang="en-IE">
                <a:solidFill>
                  <a:srgbClr val="3F3F3F"/>
                </a:solidFill>
              </a:rPr>
              <a:t>Joukkorahoituksella on taipumus toimia hyvin, kun se keskittyy johonkin</a:t>
            </a:r>
            <a:r>
              <a:rPr b="1" lang="en-IE">
                <a:solidFill>
                  <a:srgbClr val="3F3F3F"/>
                </a:solidFill>
              </a:rPr>
              <a:t> tarinaan</a:t>
            </a:r>
            <a:r>
              <a:rPr lang="en-IE">
                <a:solidFill>
                  <a:srgbClr val="3F3F3F"/>
                </a:solidFill>
              </a:rPr>
              <a:t>, jonka kertoa, ja siinä </a:t>
            </a:r>
            <a:r>
              <a:rPr b="1" lang="en-IE">
                <a:solidFill>
                  <a:srgbClr val="3F3F3F"/>
                </a:solidFill>
              </a:rPr>
              <a:t>sosiaalinen tehtävä </a:t>
            </a:r>
            <a:r>
              <a:rPr lang="en-IE">
                <a:solidFill>
                  <a:srgbClr val="3F3F3F"/>
                </a:solidFill>
              </a:rPr>
              <a:t>mikä on tärkeä elementti. </a:t>
            </a:r>
            <a:r>
              <a:rPr b="1" lang="en-IE">
                <a:solidFill>
                  <a:srgbClr val="00A489"/>
                </a:solidFill>
              </a:rPr>
              <a:t>(Käsittelemme tämän moduulissa 6). </a:t>
            </a:r>
            <a:r>
              <a:rPr b="0" i="0" lang="en-IE">
                <a:solidFill>
                  <a:srgbClr val="3F3F3F"/>
                </a:solidFill>
              </a:rPr>
              <a:t>P</a:t>
            </a:r>
            <a:r>
              <a:rPr lang="en-IE">
                <a:solidFill>
                  <a:srgbClr val="3F3F3F"/>
                </a:solidFill>
              </a:rPr>
              <a:t>otentiaalisten sijoittajien on </a:t>
            </a:r>
            <a:r>
              <a:rPr b="1" lang="en-IE">
                <a:solidFill>
                  <a:srgbClr val="3F3F3F"/>
                </a:solidFill>
              </a:rPr>
              <a:t>kyettävä visualisoimaan</a:t>
            </a:r>
            <a:r>
              <a:rPr lang="en-IE">
                <a:solidFill>
                  <a:srgbClr val="3F3F3F"/>
                </a:solidFill>
              </a:rPr>
              <a:t> sijoituksensa </a:t>
            </a:r>
            <a:r>
              <a:rPr b="1" lang="en-IE">
                <a:solidFill>
                  <a:srgbClr val="3F3F3F"/>
                </a:solidFill>
              </a:rPr>
              <a:t>vaikutus ja syy</a:t>
            </a:r>
            <a:r>
              <a:rPr lang="en-IE">
                <a:solidFill>
                  <a:srgbClr val="3F3F3F"/>
                </a:solidFill>
              </a:rPr>
              <a:t>, johon se vaikuttaa.</a:t>
            </a:r>
            <a:endParaRPr/>
          </a:p>
          <a:p>
            <a:pPr indent="0" lvl="0" marL="0" rtl="0" algn="l">
              <a:lnSpc>
                <a:spcPct val="90000"/>
              </a:lnSpc>
              <a:spcBef>
                <a:spcPts val="1000"/>
              </a:spcBef>
              <a:spcAft>
                <a:spcPts val="0"/>
              </a:spcAft>
              <a:buClr>
                <a:srgbClr val="3F3F3F"/>
              </a:buClr>
              <a:buSzPts val="2400"/>
              <a:buNone/>
            </a:pPr>
            <a:r>
              <a:rPr b="1" lang="en-IE" u="sng">
                <a:solidFill>
                  <a:srgbClr val="3F3F3F"/>
                </a:solidFill>
                <a:hlinkClick r:id="rId4">
                  <a:extLst>
                    <a:ext uri="{A12FA001-AC4F-418D-AE19-62706E023703}">
                      <ahyp:hlinkClr val="tx"/>
                    </a:ext>
                  </a:extLst>
                </a:hlinkClick>
              </a:rPr>
              <a:t>Read further </a:t>
            </a:r>
            <a:r>
              <a:rPr b="1" lang="en-IE">
                <a:solidFill>
                  <a:srgbClr val="3F3F3F"/>
                </a:solidFill>
              </a:rPr>
              <a:t>‘Digital Social Innovation EU’</a:t>
            </a:r>
            <a:endParaRPr/>
          </a:p>
        </p:txBody>
      </p:sp>
      <p:sp>
        <p:nvSpPr>
          <p:cNvPr id="746" name="Google Shape;746;p49"/>
          <p:cNvSpPr txBox="1"/>
          <p:nvPr>
            <p:ph idx="2" type="body"/>
          </p:nvPr>
        </p:nvSpPr>
        <p:spPr>
          <a:xfrm>
            <a:off x="0" y="0"/>
            <a:ext cx="6695100" cy="1570200"/>
          </a:xfrm>
          <a:prstGeom prst="rect">
            <a:avLst/>
          </a:prstGeom>
          <a:solidFill>
            <a:srgbClr val="A6377D"/>
          </a:solidFill>
          <a:ln>
            <a:noFill/>
          </a:ln>
        </p:spPr>
        <p:txBody>
          <a:bodyPr anchorCtr="0" anchor="t" bIns="45700" lIns="91425" spcFirstLastPara="1" rIns="91425" wrap="square" tIns="45700">
            <a:normAutofit fontScale="85000" lnSpcReduction="20000"/>
          </a:bodyPr>
          <a:lstStyle/>
          <a:p>
            <a:pPr indent="0" lvl="0" marL="0" rtl="0" algn="ctr">
              <a:lnSpc>
                <a:spcPct val="120000"/>
              </a:lnSpc>
              <a:spcBef>
                <a:spcPts val="0"/>
              </a:spcBef>
              <a:spcAft>
                <a:spcPts val="0"/>
              </a:spcAft>
              <a:buClr>
                <a:schemeClr val="lt1"/>
              </a:buClr>
              <a:buSzPct val="100000"/>
              <a:buNone/>
            </a:pPr>
            <a:r>
              <a:rPr b="1" lang="en-IE">
                <a:solidFill>
                  <a:schemeClr val="lt1"/>
                </a:solidFill>
              </a:rPr>
              <a:t>Joukkorahoitus voi herättää potentiaalisten sijoittajien kiinnostuksen</a:t>
            </a:r>
            <a:endParaRPr/>
          </a:p>
        </p:txBody>
      </p:sp>
      <p:sp>
        <p:nvSpPr>
          <p:cNvPr id="747" name="Google Shape;747;p49"/>
          <p:cNvSpPr txBox="1"/>
          <p:nvPr>
            <p:ph idx="3" type="body"/>
          </p:nvPr>
        </p:nvSpPr>
        <p:spPr>
          <a:xfrm>
            <a:off x="10343247" y="4008476"/>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48" name="Google Shape;748;p49"/>
          <p:cNvSpPr txBox="1"/>
          <p:nvPr>
            <p:ph idx="4" type="body"/>
          </p:nvPr>
        </p:nvSpPr>
        <p:spPr>
          <a:xfrm>
            <a:off x="6785006" y="1179217"/>
            <a:ext cx="4025705" cy="3715819"/>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90000"/>
              </a:lnSpc>
              <a:spcBef>
                <a:spcPts val="0"/>
              </a:spcBef>
              <a:spcAft>
                <a:spcPts val="0"/>
              </a:spcAft>
              <a:buClr>
                <a:schemeClr val="dk1"/>
              </a:buClr>
              <a:buSzPct val="36666"/>
              <a:buFont typeface="Arial"/>
              <a:buNone/>
            </a:pPr>
            <a:r>
              <a:rPr lang="en-IE">
                <a:solidFill>
                  <a:srgbClr val="3F3F3F"/>
                </a:solidFill>
              </a:rPr>
              <a:t>Lahjoittajien osallistumisen motivaatio tulee tunteesta, että on ainakin osittain vastuussa muiden ihmisten aloitteiden </a:t>
            </a:r>
            <a:r>
              <a:rPr b="1" lang="en-IE">
                <a:solidFill>
                  <a:srgbClr val="3F3F3F"/>
                </a:solidFill>
              </a:rPr>
              <a:t>onnistumisesta </a:t>
            </a:r>
            <a:r>
              <a:rPr lang="en-IE">
                <a:solidFill>
                  <a:srgbClr val="3F3F3F"/>
                </a:solidFill>
              </a:rPr>
              <a:t>ja pyrkimyksestä olla </a:t>
            </a:r>
            <a:r>
              <a:rPr b="1" lang="en-IE">
                <a:solidFill>
                  <a:srgbClr val="3F3F3F"/>
                </a:solidFill>
              </a:rPr>
              <a:t>osa sosiaalista innovaatiota.</a:t>
            </a:r>
            <a:endParaRPr b="1">
              <a:solidFill>
                <a:srgbClr val="3F3F3F"/>
              </a:solidFill>
            </a:endParaRPr>
          </a:p>
          <a:p>
            <a:pPr indent="0" lvl="0" marL="0" rtl="0" algn="ctr">
              <a:lnSpc>
                <a:spcPct val="90000"/>
              </a:lnSpc>
              <a:spcBef>
                <a:spcPts val="0"/>
              </a:spcBef>
              <a:spcAft>
                <a:spcPts val="0"/>
              </a:spcAft>
              <a:buClr>
                <a:schemeClr val="dk1"/>
              </a:buClr>
              <a:buSzPct val="36666"/>
              <a:buFont typeface="Arial"/>
              <a:buNone/>
            </a:pPr>
            <a:r>
              <a:rPr b="1" lang="en-IE">
                <a:solidFill>
                  <a:srgbClr val="3F3F3F"/>
                </a:solidFill>
              </a:rPr>
              <a:t>He voivat lopulta pyrkiä tekemään merkittävän rahallisen panoksen sijoittamalla</a:t>
            </a:r>
            <a:endParaRPr b="1">
              <a:solidFill>
                <a:srgbClr val="3F3F3F"/>
              </a:solidFill>
            </a:endParaRPr>
          </a:p>
          <a:p>
            <a:pPr indent="0" lvl="0" marL="0" rtl="0" algn="ctr">
              <a:lnSpc>
                <a:spcPct val="90000"/>
              </a:lnSpc>
              <a:spcBef>
                <a:spcPts val="0"/>
              </a:spcBef>
              <a:spcAft>
                <a:spcPts val="0"/>
              </a:spcAft>
              <a:buClr>
                <a:srgbClr val="3F3F3F"/>
              </a:buClr>
              <a:buSzPct val="100000"/>
              <a:buNone/>
            </a:pPr>
            <a:r>
              <a:t/>
            </a:r>
            <a:endParaRPr>
              <a:solidFill>
                <a:srgbClr val="3F3F3F"/>
              </a:solidFill>
            </a:endParaRPr>
          </a:p>
          <a:p>
            <a:pPr indent="0" lvl="0" marL="0" rtl="0" algn="ctr">
              <a:lnSpc>
                <a:spcPct val="90000"/>
              </a:lnSpc>
              <a:spcBef>
                <a:spcPts val="1000"/>
              </a:spcBef>
              <a:spcAft>
                <a:spcPts val="0"/>
              </a:spcAft>
              <a:buClr>
                <a:schemeClr val="lt1"/>
              </a:buClr>
              <a:buSzPct val="100000"/>
              <a:buNone/>
            </a:pPr>
            <a:r>
              <a:t/>
            </a:r>
            <a:endParaRPr/>
          </a:p>
        </p:txBody>
      </p:sp>
      <p:sp>
        <p:nvSpPr>
          <p:cNvPr id="749" name="Google Shape;749;p49"/>
          <p:cNvSpPr txBox="1"/>
          <p:nvPr>
            <p:ph idx="5" type="body"/>
          </p:nvPr>
        </p:nvSpPr>
        <p:spPr>
          <a:xfrm>
            <a:off x="5853900" y="540745"/>
            <a:ext cx="2613300" cy="4887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
          <p:cNvSpPr txBox="1"/>
          <p:nvPr>
            <p:ph idx="1" type="body"/>
          </p:nvPr>
        </p:nvSpPr>
        <p:spPr>
          <a:xfrm rot="-5400000">
            <a:off x="8110900" y="2674800"/>
            <a:ext cx="6902400" cy="146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YLEISKATSAUS</a:t>
            </a:r>
            <a:endParaRPr/>
          </a:p>
        </p:txBody>
      </p:sp>
      <p:sp>
        <p:nvSpPr>
          <p:cNvPr id="426" name="Google Shape;426;p5"/>
          <p:cNvSpPr txBox="1"/>
          <p:nvPr>
            <p:ph idx="3" type="body"/>
          </p:nvPr>
        </p:nvSpPr>
        <p:spPr>
          <a:xfrm>
            <a:off x="237000" y="1074050"/>
            <a:ext cx="5340000" cy="55083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lang="en-IE">
                <a:solidFill>
                  <a:srgbClr val="3F3F3F"/>
                </a:solidFill>
              </a:rPr>
              <a:t>Kuinka saada tukea ja rahoitusta digitaa- lisen sosiaalisen innovaation ideaan:</a:t>
            </a:r>
            <a:endParaRPr b="1">
              <a:solidFill>
                <a:srgbClr val="3F3F3F"/>
              </a:solidFill>
            </a:endParaRPr>
          </a:p>
          <a:p>
            <a:pPr indent="0" lvl="0" marL="0" rtl="0" algn="l">
              <a:lnSpc>
                <a:spcPct val="90000"/>
              </a:lnSpc>
              <a:spcBef>
                <a:spcPts val="0"/>
              </a:spcBef>
              <a:spcAft>
                <a:spcPts val="0"/>
              </a:spcAft>
              <a:buClr>
                <a:srgbClr val="3F3F3F"/>
              </a:buClr>
              <a:buSzPts val="2400"/>
              <a:buNone/>
            </a:pPr>
            <a:r>
              <a:rPr b="1" lang="en-IE">
                <a:solidFill>
                  <a:srgbClr val="40A67A"/>
                </a:solidFill>
              </a:rPr>
              <a:t>Eri tapoja saada lainaa, rahoitusta ja tukea</a:t>
            </a:r>
            <a:endParaRPr/>
          </a:p>
          <a:p>
            <a:pPr indent="0" lvl="0" marL="0" rtl="0" algn="l">
              <a:lnSpc>
                <a:spcPct val="90000"/>
              </a:lnSpc>
              <a:spcBef>
                <a:spcPts val="1000"/>
              </a:spcBef>
              <a:spcAft>
                <a:spcPts val="0"/>
              </a:spcAft>
              <a:buClr>
                <a:srgbClr val="E63275"/>
              </a:buClr>
              <a:buSzPts val="1800"/>
              <a:buNone/>
            </a:pPr>
            <a:r>
              <a:rPr b="1" lang="en-IE" sz="1800">
                <a:solidFill>
                  <a:srgbClr val="E63275"/>
                </a:solidFill>
              </a:rPr>
              <a:t>5 TAPAA DIGITAALISEN SOSIAALISEN INNOVOINNIN ALOITTAMISEEN JA RAHOITTAMISEEN Yritys / projekti:</a:t>
            </a:r>
            <a:r>
              <a:rPr b="1" lang="en-IE" sz="1800">
                <a:solidFill>
                  <a:srgbClr val="E63275"/>
                </a:solidFill>
                <a:latin typeface="Calibri"/>
                <a:ea typeface="Calibri"/>
                <a:cs typeface="Calibri"/>
                <a:sym typeface="Calibri"/>
              </a:rPr>
              <a:t> </a:t>
            </a:r>
            <a:r>
              <a:rPr b="1" lang="en-IE" sz="1800">
                <a:solidFill>
                  <a:srgbClr val="3F3F3F"/>
                </a:solidFill>
                <a:latin typeface="Calibri"/>
                <a:ea typeface="Calibri"/>
                <a:cs typeface="Calibri"/>
                <a:sym typeface="Calibri"/>
              </a:rPr>
              <a:t>Spotlight on….</a:t>
            </a:r>
            <a:endParaRPr/>
          </a:p>
          <a:p>
            <a:pPr indent="-457200" lvl="0" marL="457200" rtl="0" algn="l">
              <a:lnSpc>
                <a:spcPct val="90000"/>
              </a:lnSpc>
              <a:spcBef>
                <a:spcPts val="0"/>
              </a:spcBef>
              <a:spcAft>
                <a:spcPts val="0"/>
              </a:spcAft>
              <a:buClr>
                <a:srgbClr val="E63275"/>
              </a:buClr>
              <a:buSzPts val="1800"/>
              <a:buFont typeface="Calibri"/>
              <a:buAutoNum type="arabicPeriod"/>
            </a:pPr>
            <a:r>
              <a:rPr b="1" lang="en-IE" sz="1800">
                <a:solidFill>
                  <a:srgbClr val="E63275"/>
                </a:solidFill>
                <a:latin typeface="Calibri"/>
                <a:ea typeface="Calibri"/>
                <a:cs typeface="Calibri"/>
                <a:sym typeface="Calibri"/>
              </a:rPr>
              <a:t>Lean Start Ups – </a:t>
            </a:r>
            <a:r>
              <a:rPr lang="en-IE" sz="1800">
                <a:solidFill>
                  <a:srgbClr val="3F3F3F"/>
                </a:solidFill>
              </a:rPr>
              <a:t>joskus vähemmän on enemmän!</a:t>
            </a:r>
            <a:endParaRPr/>
          </a:p>
          <a:p>
            <a:pPr indent="-457200" lvl="0" marL="457200" rtl="0" algn="l">
              <a:lnSpc>
                <a:spcPct val="90000"/>
              </a:lnSpc>
              <a:spcBef>
                <a:spcPts val="0"/>
              </a:spcBef>
              <a:spcAft>
                <a:spcPts val="0"/>
              </a:spcAft>
              <a:buClr>
                <a:srgbClr val="E63275"/>
              </a:buClr>
              <a:buSzPts val="1800"/>
              <a:buFont typeface="Calibri"/>
              <a:buAutoNum type="arabicPeriod"/>
            </a:pPr>
            <a:r>
              <a:rPr b="1" lang="en-IE" sz="1800">
                <a:solidFill>
                  <a:srgbClr val="E63275"/>
                </a:solidFill>
              </a:rPr>
              <a:t>Paikallisen cheerleaderin löytäminen</a:t>
            </a:r>
            <a:r>
              <a:rPr lang="en-IE" sz="1800">
                <a:solidFill>
                  <a:srgbClr val="3F3F3F"/>
                </a:solidFill>
                <a:latin typeface="Calibri"/>
                <a:ea typeface="Calibri"/>
                <a:cs typeface="Calibri"/>
                <a:sym typeface="Calibri"/>
              </a:rPr>
              <a:t>– </a:t>
            </a:r>
            <a:r>
              <a:rPr lang="en-IE" sz="1800">
                <a:solidFill>
                  <a:srgbClr val="3F3F3F"/>
                </a:solidFill>
              </a:rPr>
              <a:t>kuka pitää kädestäsi ja tukee sinua matkan varrella!</a:t>
            </a:r>
            <a:endParaRPr/>
          </a:p>
          <a:p>
            <a:pPr indent="-457200" lvl="0" marL="457200" rtl="0" algn="l">
              <a:lnSpc>
                <a:spcPct val="90000"/>
              </a:lnSpc>
              <a:spcBef>
                <a:spcPts val="0"/>
              </a:spcBef>
              <a:spcAft>
                <a:spcPts val="0"/>
              </a:spcAft>
              <a:buClr>
                <a:srgbClr val="E63275"/>
              </a:buClr>
              <a:buSzPts val="1800"/>
              <a:buFont typeface="Calibri"/>
              <a:buAutoNum type="arabicPeriod"/>
            </a:pPr>
            <a:r>
              <a:rPr b="1" lang="en-IE" sz="1800">
                <a:solidFill>
                  <a:srgbClr val="E63275"/>
                </a:solidFill>
              </a:rPr>
              <a:t>Säästävä innovaatio kohtaa sosiaalisen innovaation</a:t>
            </a:r>
            <a:endParaRPr/>
          </a:p>
          <a:p>
            <a:pPr indent="-457200" lvl="0" marL="457200" rtl="0" algn="l">
              <a:lnSpc>
                <a:spcPct val="90000"/>
              </a:lnSpc>
              <a:spcBef>
                <a:spcPts val="0"/>
              </a:spcBef>
              <a:spcAft>
                <a:spcPts val="0"/>
              </a:spcAft>
              <a:buClr>
                <a:srgbClr val="E63275"/>
              </a:buClr>
              <a:buSzPts val="1800"/>
              <a:buFont typeface="Calibri"/>
              <a:buAutoNum type="arabicPeriod"/>
            </a:pPr>
            <a:r>
              <a:rPr b="1" lang="en-IE" sz="1800">
                <a:solidFill>
                  <a:srgbClr val="E63275"/>
                </a:solidFill>
              </a:rPr>
              <a:t>Vaikutussijoittajat, joukkorahoitus</a:t>
            </a:r>
            <a:r>
              <a:rPr b="1" lang="en-IE" sz="1800">
                <a:solidFill>
                  <a:srgbClr val="E63275"/>
                </a:solidFill>
                <a:latin typeface="Calibri"/>
                <a:ea typeface="Calibri"/>
                <a:cs typeface="Calibri"/>
                <a:sym typeface="Calibri"/>
              </a:rPr>
              <a:t>… – </a:t>
            </a:r>
            <a:r>
              <a:rPr lang="en-IE" sz="1800">
                <a:solidFill>
                  <a:srgbClr val="3F3F3F"/>
                </a:solidFill>
              </a:rPr>
              <a:t>herättää sijoittajien ja yleisön kiinnostus ja saada rahoitustukea!</a:t>
            </a:r>
            <a:endParaRPr/>
          </a:p>
          <a:p>
            <a:pPr indent="-457200" lvl="0" marL="457200" rtl="0" algn="l">
              <a:lnSpc>
                <a:spcPct val="90000"/>
              </a:lnSpc>
              <a:spcBef>
                <a:spcPts val="0"/>
              </a:spcBef>
              <a:spcAft>
                <a:spcPts val="0"/>
              </a:spcAft>
              <a:buClr>
                <a:srgbClr val="E63275"/>
              </a:buClr>
              <a:buSzPts val="1800"/>
              <a:buFont typeface="Calibri"/>
              <a:buAutoNum type="arabicPeriod"/>
            </a:pPr>
            <a:r>
              <a:rPr b="1" lang="en-IE" sz="1800">
                <a:solidFill>
                  <a:srgbClr val="E63275"/>
                </a:solidFill>
              </a:rPr>
              <a:t>Sosiaalisen innovaation kilpailut, apurahat ja palkinnot</a:t>
            </a:r>
            <a:r>
              <a:rPr b="1" lang="en-IE" sz="1800">
                <a:solidFill>
                  <a:srgbClr val="E63275"/>
                </a:solidFill>
                <a:latin typeface="Calibri"/>
                <a:ea typeface="Calibri"/>
                <a:cs typeface="Calibri"/>
                <a:sym typeface="Calibri"/>
              </a:rPr>
              <a:t> – </a:t>
            </a:r>
            <a:r>
              <a:rPr lang="en-IE" sz="1800">
                <a:solidFill>
                  <a:srgbClr val="3F3F3F"/>
                </a:solidFill>
              </a:rPr>
              <a:t>ei vain tuo tunnustusta, vaan myös varoja! Liity heidän verkkoihinsa saadaksesi tukea.</a:t>
            </a:r>
            <a:endParaRPr/>
          </a:p>
          <a:p>
            <a:pPr indent="0" lvl="0" marL="0" rtl="0" algn="l">
              <a:lnSpc>
                <a:spcPct val="90000"/>
              </a:lnSpc>
              <a:spcBef>
                <a:spcPts val="1000"/>
              </a:spcBef>
              <a:spcAft>
                <a:spcPts val="0"/>
              </a:spcAft>
              <a:buClr>
                <a:srgbClr val="E63275"/>
              </a:buClr>
              <a:buSzPts val="1800"/>
              <a:buNone/>
            </a:pPr>
            <a:r>
              <a:rPr b="1" lang="en-IE" sz="1800">
                <a:solidFill>
                  <a:srgbClr val="E63275"/>
                </a:solidFill>
              </a:rPr>
              <a:t>Täydellinenmyyntipuhe:</a:t>
            </a:r>
            <a:r>
              <a:rPr b="1" lang="en-IE" sz="1800">
                <a:solidFill>
                  <a:srgbClr val="E63275"/>
                </a:solidFill>
                <a:latin typeface="Calibri"/>
                <a:ea typeface="Calibri"/>
                <a:cs typeface="Calibri"/>
                <a:sym typeface="Calibri"/>
              </a:rPr>
              <a:t> </a:t>
            </a:r>
            <a:r>
              <a:rPr b="1" lang="en-IE" sz="1800">
                <a:solidFill>
                  <a:srgbClr val="231F20"/>
                </a:solidFill>
              </a:rPr>
              <a:t>Kuinka kerätä potentiaalisia rahoittajia</a:t>
            </a:r>
            <a:r>
              <a:rPr b="1" lang="en-IE" sz="1800">
                <a:solidFill>
                  <a:srgbClr val="231F20"/>
                </a:solidFill>
                <a:latin typeface="Calibri"/>
                <a:ea typeface="Calibri"/>
                <a:cs typeface="Calibri"/>
                <a:sym typeface="Calibri"/>
              </a:rPr>
              <a:t>; </a:t>
            </a:r>
            <a:r>
              <a:rPr lang="en-IE" sz="1800">
                <a:solidFill>
                  <a:srgbClr val="231F20"/>
                </a:solidFill>
              </a:rPr>
              <a:t>hallitukset, virastot, pääomasijoittajat, sijoitusorganisaatiot, jotka rahoittavat digitaalista sosiaalista innovaatiota</a:t>
            </a:r>
            <a:endParaRPr>
              <a:solidFill>
                <a:srgbClr val="ED2A59"/>
              </a:solidFill>
            </a:endParaRPr>
          </a:p>
        </p:txBody>
      </p:sp>
      <p:sp>
        <p:nvSpPr>
          <p:cNvPr id="427" name="Google Shape;427;p5"/>
          <p:cNvSpPr txBox="1"/>
          <p:nvPr>
            <p:ph idx="4" type="body"/>
          </p:nvPr>
        </p:nvSpPr>
        <p:spPr>
          <a:xfrm>
            <a:off x="640575" y="162925"/>
            <a:ext cx="4461900" cy="883200"/>
          </a:xfrm>
          <a:prstGeom prst="rect">
            <a:avLst/>
          </a:prstGeom>
          <a:solidFill>
            <a:srgbClr val="42B0C2"/>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5 A</a:t>
            </a:r>
            <a:r>
              <a:rPr b="1" lang="en-IE" sz="3200">
                <a:solidFill>
                  <a:schemeClr val="lt1"/>
                </a:solidFill>
              </a:rPr>
              <a:t>iheet</a:t>
            </a:r>
            <a:endParaRPr sz="3200">
              <a:solidFill>
                <a:schemeClr val="lt1"/>
              </a:solidFill>
            </a:endParaRPr>
          </a:p>
        </p:txBody>
      </p:sp>
      <p:pic>
        <p:nvPicPr>
          <p:cNvPr descr="A picture containing bench, sitting, person, yellow&#10;&#10;Description automatically generated" id="428" name="Google Shape;428;p5"/>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50"/>
          <p:cNvSpPr txBox="1"/>
          <p:nvPr>
            <p:ph idx="1" type="body"/>
          </p:nvPr>
        </p:nvSpPr>
        <p:spPr>
          <a:xfrm>
            <a:off x="399788" y="2"/>
            <a:ext cx="6246600" cy="69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D2A59"/>
              </a:buClr>
              <a:buSzPts val="4000"/>
              <a:buNone/>
            </a:pPr>
            <a:r>
              <a:rPr b="1" lang="en-IE" sz="4000">
                <a:solidFill>
                  <a:srgbClr val="ED2A59"/>
                </a:solidFill>
              </a:rPr>
              <a:t>Good Here </a:t>
            </a:r>
            <a:endParaRPr/>
          </a:p>
          <a:p>
            <a:pPr indent="0" lvl="0" marL="0" rtl="0" algn="l">
              <a:lnSpc>
                <a:spcPct val="100000"/>
              </a:lnSpc>
              <a:spcBef>
                <a:spcPts val="0"/>
              </a:spcBef>
              <a:spcAft>
                <a:spcPts val="0"/>
              </a:spcAft>
              <a:buClr>
                <a:srgbClr val="ED2A59"/>
              </a:buClr>
              <a:buSzPts val="2400"/>
              <a:buNone/>
            </a:pPr>
            <a:r>
              <a:rPr b="1" i="1" lang="en-IE" sz="2400">
                <a:solidFill>
                  <a:srgbClr val="ED2A59"/>
                </a:solidFill>
              </a:rPr>
              <a:t>Sosiaalisen innovaation käynnistystuki ja rahoitus</a:t>
            </a:r>
            <a:endParaRPr/>
          </a:p>
          <a:p>
            <a:pPr indent="0" lvl="0" marL="0" rtl="0" algn="l">
              <a:lnSpc>
                <a:spcPct val="100000"/>
              </a:lnSpc>
              <a:spcBef>
                <a:spcPts val="0"/>
              </a:spcBef>
              <a:spcAft>
                <a:spcPts val="0"/>
              </a:spcAft>
              <a:buClr>
                <a:srgbClr val="3F3F3F"/>
              </a:buClr>
              <a:buSzPts val="2400"/>
              <a:buNone/>
            </a:pPr>
            <a:r>
              <a:rPr i="1" lang="en-IE" sz="2400">
                <a:solidFill>
                  <a:srgbClr val="3F3F3F"/>
                </a:solidFill>
              </a:rPr>
              <a:t>Co-Founder, Ben Matthews</a:t>
            </a:r>
            <a:endParaRPr/>
          </a:p>
        </p:txBody>
      </p:sp>
      <p:sp>
        <p:nvSpPr>
          <p:cNvPr id="755" name="Google Shape;755;p50"/>
          <p:cNvSpPr txBox="1"/>
          <p:nvPr>
            <p:ph idx="2" type="body"/>
          </p:nvPr>
        </p:nvSpPr>
        <p:spPr>
          <a:xfrm>
            <a:off x="6780664" y="165862"/>
            <a:ext cx="5116159"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b="1" i="0" lang="en-IE" u="sng">
                <a:solidFill>
                  <a:srgbClr val="3F3F3F"/>
                </a:solidFill>
                <a:hlinkClick r:id="rId3">
                  <a:extLst>
                    <a:ext uri="{A12FA001-AC4F-418D-AE19-62706E023703}">
                      <ahyp:hlinkClr val="tx"/>
                    </a:ext>
                  </a:extLst>
                </a:hlinkClick>
              </a:rPr>
              <a:t>‘Good Here </a:t>
            </a:r>
            <a:r>
              <a:rPr lang="en-IE">
                <a:solidFill>
                  <a:srgbClr val="3F3F3F"/>
                </a:solidFill>
              </a:rPr>
              <a:t>on globaali yritys, joka auttaa sinua löytämään</a:t>
            </a:r>
            <a:r>
              <a:rPr b="0" i="0" lang="en-IE">
                <a:solidFill>
                  <a:srgbClr val="3F3F3F"/>
                </a:solidFill>
              </a:rPr>
              <a:t> </a:t>
            </a:r>
            <a:r>
              <a:rPr b="0" i="0" lang="en-IE" u="sng">
                <a:solidFill>
                  <a:srgbClr val="0563C1"/>
                </a:solidFill>
                <a:hlinkClick r:id="rId4">
                  <a:extLst>
                    <a:ext uri="{A12FA001-AC4F-418D-AE19-62706E023703}">
                      <ahyp:hlinkClr val="tx"/>
                    </a:ext>
                  </a:extLst>
                </a:hlinkClick>
              </a:rPr>
              <a:t>social impact </a:t>
            </a:r>
            <a:r>
              <a:rPr b="0" i="0" lang="en-IE" u="sng">
                <a:solidFill>
                  <a:srgbClr val="3F3F3F"/>
                </a:solidFill>
                <a:hlinkClick r:id="rId5">
                  <a:extLst>
                    <a:ext uri="{A12FA001-AC4F-418D-AE19-62706E023703}">
                      <ahyp:hlinkClr val="tx"/>
                    </a:ext>
                  </a:extLst>
                </a:hlinkClick>
              </a:rPr>
              <a:t>startups</a:t>
            </a:r>
            <a:r>
              <a:rPr b="0" i="0" lang="en-IE">
                <a:solidFill>
                  <a:srgbClr val="3F3F3F"/>
                </a:solidFill>
              </a:rPr>
              <a:t>, </a:t>
            </a:r>
            <a:r>
              <a:rPr lang="en-IE">
                <a:solidFill>
                  <a:srgbClr val="3F3F3F"/>
                </a:solidFill>
              </a:rPr>
              <a:t>yhdistää </a:t>
            </a:r>
            <a:r>
              <a:rPr b="0" i="0" lang="en-IE" u="sng">
                <a:solidFill>
                  <a:srgbClr val="3F3F3F"/>
                </a:solidFill>
                <a:hlinkClick r:id="rId6">
                  <a:extLst>
                    <a:ext uri="{A12FA001-AC4F-418D-AE19-62706E023703}">
                      <ahyp:hlinkClr val="tx"/>
                    </a:ext>
                  </a:extLst>
                </a:hlinkClick>
              </a:rPr>
              <a:t>social impact community</a:t>
            </a:r>
            <a:r>
              <a:rPr b="0" i="0" lang="en-IE">
                <a:solidFill>
                  <a:srgbClr val="3F3F3F"/>
                </a:solidFill>
              </a:rPr>
              <a:t>, </a:t>
            </a:r>
            <a:r>
              <a:rPr lang="en-IE">
                <a:solidFill>
                  <a:srgbClr val="3F3F3F"/>
                </a:solidFill>
              </a:rPr>
              <a:t>ja löytää</a:t>
            </a:r>
            <a:r>
              <a:rPr b="0" i="0" lang="en-IE">
                <a:solidFill>
                  <a:srgbClr val="3F3F3F"/>
                </a:solidFill>
              </a:rPr>
              <a:t> </a:t>
            </a:r>
            <a:r>
              <a:rPr b="0" i="0" lang="en-IE" u="sng">
                <a:solidFill>
                  <a:srgbClr val="3F3F3F"/>
                </a:solidFill>
                <a:hlinkClick r:id="rId7">
                  <a:extLst>
                    <a:ext uri="{A12FA001-AC4F-418D-AE19-62706E023703}">
                      <ahyp:hlinkClr val="tx"/>
                    </a:ext>
                  </a:extLst>
                </a:hlinkClick>
              </a:rPr>
              <a:t>social impact funding</a:t>
            </a:r>
            <a:r>
              <a:rPr b="0" i="0" lang="en-IE">
                <a:solidFill>
                  <a:srgbClr val="3F3F3F"/>
                </a:solidFill>
              </a:rPr>
              <a:t>. </a:t>
            </a:r>
            <a:r>
              <a:rPr lang="en-IE">
                <a:solidFill>
                  <a:srgbClr val="3F3F3F"/>
                </a:solidFill>
              </a:rPr>
              <a:t>Nykyisin seuranta</a:t>
            </a:r>
            <a:r>
              <a:rPr b="0" i="0" lang="en-IE">
                <a:solidFill>
                  <a:srgbClr val="3F3F3F"/>
                </a:solidFill>
              </a:rPr>
              <a:t> </a:t>
            </a:r>
            <a:r>
              <a:rPr b="0" i="0" lang="en-IE" u="sng">
                <a:solidFill>
                  <a:srgbClr val="0563C1"/>
                </a:solidFill>
                <a:hlinkClick r:id="rId8">
                  <a:extLst>
                    <a:ext uri="{A12FA001-AC4F-418D-AE19-62706E023703}">
                      <ahyp:hlinkClr val="tx"/>
                    </a:ext>
                  </a:extLst>
                </a:hlinkClick>
              </a:rPr>
              <a:t>2,775 </a:t>
            </a:r>
            <a:r>
              <a:rPr b="0" i="0" lang="en-IE" u="sng">
                <a:solidFill>
                  <a:srgbClr val="3F3F3F"/>
                </a:solidFill>
                <a:hlinkClick r:id="rId9">
                  <a:extLst>
                    <a:ext uri="{A12FA001-AC4F-418D-AE19-62706E023703}">
                      <ahyp:hlinkClr val="tx"/>
                    </a:ext>
                  </a:extLst>
                </a:hlinkClick>
              </a:rPr>
              <a:t>startups</a:t>
            </a:r>
            <a:r>
              <a:rPr b="0" i="0" lang="en-IE">
                <a:solidFill>
                  <a:srgbClr val="3F3F3F"/>
                </a:solidFill>
              </a:rPr>
              <a:t> </a:t>
            </a:r>
            <a:r>
              <a:rPr lang="en-IE">
                <a:solidFill>
                  <a:srgbClr val="3F3F3F"/>
                </a:solidFill>
              </a:rPr>
              <a:t>ja</a:t>
            </a:r>
            <a:r>
              <a:rPr b="0" i="0" lang="en-IE">
                <a:solidFill>
                  <a:srgbClr val="3F3F3F"/>
                </a:solidFill>
              </a:rPr>
              <a:t> </a:t>
            </a:r>
            <a:r>
              <a:rPr b="0" i="0" lang="en-IE" u="sng">
                <a:solidFill>
                  <a:srgbClr val="3F3F3F"/>
                </a:solidFill>
                <a:hlinkClick r:id="rId10">
                  <a:extLst>
                    <a:ext uri="{A12FA001-AC4F-418D-AE19-62706E023703}">
                      <ahyp:hlinkClr val="tx"/>
                    </a:ext>
                  </a:extLst>
                </a:hlinkClick>
              </a:rPr>
              <a:t>453 funders</a:t>
            </a:r>
            <a:r>
              <a:rPr b="0" i="0" lang="en-IE" u="sng">
                <a:solidFill>
                  <a:srgbClr val="3F3F3F"/>
                </a:solidFill>
              </a:rPr>
              <a:t>’</a:t>
            </a:r>
            <a:r>
              <a:rPr b="0" i="0" lang="en-IE">
                <a:solidFill>
                  <a:srgbClr val="3F3F3F"/>
                </a:solidFill>
              </a:rPr>
              <a:t>.</a:t>
            </a:r>
            <a:endParaRPr/>
          </a:p>
          <a:p>
            <a:pPr indent="0" lvl="0" marL="0" rtl="0" algn="ctr">
              <a:lnSpc>
                <a:spcPct val="90000"/>
              </a:lnSpc>
              <a:spcBef>
                <a:spcPts val="1000"/>
              </a:spcBef>
              <a:spcAft>
                <a:spcPts val="0"/>
              </a:spcAft>
              <a:buClr>
                <a:srgbClr val="3F3F3F"/>
              </a:buClr>
              <a:buSzPts val="2400"/>
              <a:buNone/>
            </a:pPr>
            <a:r>
              <a:rPr lang="en-IE">
                <a:solidFill>
                  <a:srgbClr val="3F3F3F"/>
                </a:solidFill>
              </a:rPr>
              <a:t>Kukoistava yhteisö sosiaalisista yrittäjistä ja vaikutussijoittajista.</a:t>
            </a:r>
            <a:endParaRPr/>
          </a:p>
          <a:p>
            <a:pPr indent="0" lvl="0" marL="0" rtl="0" algn="ctr">
              <a:lnSpc>
                <a:spcPct val="90000"/>
              </a:lnSpc>
              <a:spcBef>
                <a:spcPts val="1000"/>
              </a:spcBef>
              <a:spcAft>
                <a:spcPts val="0"/>
              </a:spcAft>
              <a:buClr>
                <a:srgbClr val="ED2A59"/>
              </a:buClr>
              <a:buSzPts val="2800"/>
              <a:buNone/>
            </a:pPr>
            <a:r>
              <a:rPr b="1" lang="en-IE" sz="2800">
                <a:solidFill>
                  <a:srgbClr val="ED2A59"/>
                </a:solidFill>
              </a:rPr>
              <a:t>Provide</a:t>
            </a:r>
            <a:r>
              <a:rPr lang="en-IE" sz="2800">
                <a:solidFill>
                  <a:srgbClr val="3F3F3F"/>
                </a:solidFill>
              </a:rPr>
              <a:t> </a:t>
            </a:r>
            <a:r>
              <a:rPr lang="en-IE" u="sng">
                <a:solidFill>
                  <a:srgbClr val="3F3F3F"/>
                </a:solidFill>
                <a:hlinkClick r:id="rId11">
                  <a:extLst>
                    <a:ext uri="{A12FA001-AC4F-418D-AE19-62706E023703}">
                      <ahyp:hlinkClr val="tx"/>
                    </a:ext>
                  </a:extLst>
                </a:hlinkClick>
              </a:rPr>
              <a:t>Grants</a:t>
            </a:r>
            <a:r>
              <a:rPr lang="en-IE">
                <a:solidFill>
                  <a:srgbClr val="3F3F3F"/>
                </a:solidFill>
              </a:rPr>
              <a:t>, </a:t>
            </a:r>
            <a:r>
              <a:rPr lang="en-IE" u="sng">
                <a:solidFill>
                  <a:srgbClr val="3F3F3F"/>
                </a:solidFill>
                <a:hlinkClick r:id="rId12">
                  <a:extLst>
                    <a:ext uri="{A12FA001-AC4F-418D-AE19-62706E023703}">
                      <ahyp:hlinkClr val="tx"/>
                    </a:ext>
                  </a:extLst>
                </a:hlinkClick>
              </a:rPr>
              <a:t>Crowdfunding</a:t>
            </a:r>
            <a:r>
              <a:rPr lang="en-IE">
                <a:solidFill>
                  <a:srgbClr val="3F3F3F"/>
                </a:solidFill>
              </a:rPr>
              <a:t>, </a:t>
            </a:r>
            <a:r>
              <a:rPr lang="en-IE" u="sng">
                <a:solidFill>
                  <a:srgbClr val="3F3F3F"/>
                </a:solidFill>
                <a:hlinkClick r:id="rId13">
                  <a:extLst>
                    <a:ext uri="{A12FA001-AC4F-418D-AE19-62706E023703}">
                      <ahyp:hlinkClr val="tx"/>
                    </a:ext>
                  </a:extLst>
                </a:hlinkClick>
              </a:rPr>
              <a:t>Incubators</a:t>
            </a:r>
            <a:r>
              <a:rPr lang="en-IE">
                <a:solidFill>
                  <a:srgbClr val="3F3F3F"/>
                </a:solidFill>
              </a:rPr>
              <a:t>, </a:t>
            </a:r>
            <a:r>
              <a:rPr lang="en-IE" u="sng">
                <a:solidFill>
                  <a:srgbClr val="3F3F3F"/>
                </a:solidFill>
                <a:hlinkClick r:id="rId14">
                  <a:extLst>
                    <a:ext uri="{A12FA001-AC4F-418D-AE19-62706E023703}">
                      <ahyp:hlinkClr val="tx"/>
                    </a:ext>
                  </a:extLst>
                </a:hlinkClick>
              </a:rPr>
              <a:t>Venture Capital</a:t>
            </a:r>
            <a:r>
              <a:rPr lang="en-IE">
                <a:solidFill>
                  <a:srgbClr val="3F3F3F"/>
                </a:solidFill>
              </a:rPr>
              <a:t>, </a:t>
            </a:r>
            <a:r>
              <a:rPr lang="en-IE" u="sng">
                <a:solidFill>
                  <a:srgbClr val="3F3F3F"/>
                </a:solidFill>
                <a:hlinkClick r:id="rId15">
                  <a:extLst>
                    <a:ext uri="{A12FA001-AC4F-418D-AE19-62706E023703}">
                      <ahyp:hlinkClr val="tx"/>
                    </a:ext>
                  </a:extLst>
                </a:hlinkClick>
              </a:rPr>
              <a:t>Accelerators</a:t>
            </a:r>
            <a:r>
              <a:rPr lang="en-IE">
                <a:solidFill>
                  <a:srgbClr val="3F3F3F"/>
                </a:solidFill>
              </a:rPr>
              <a:t>, </a:t>
            </a:r>
            <a:r>
              <a:rPr lang="en-IE" u="sng">
                <a:solidFill>
                  <a:srgbClr val="3F3F3F"/>
                </a:solidFill>
                <a:hlinkClick r:id="rId16">
                  <a:extLst>
                    <a:ext uri="{A12FA001-AC4F-418D-AE19-62706E023703}">
                      <ahyp:hlinkClr val="tx"/>
                    </a:ext>
                  </a:extLst>
                </a:hlinkClick>
              </a:rPr>
              <a:t>Prizes</a:t>
            </a:r>
            <a:r>
              <a:rPr lang="en-IE">
                <a:solidFill>
                  <a:srgbClr val="3F3F3F"/>
                </a:solidFill>
              </a:rPr>
              <a:t>, </a:t>
            </a:r>
            <a:r>
              <a:rPr lang="en-IE" u="sng">
                <a:solidFill>
                  <a:srgbClr val="3F3F3F"/>
                </a:solidFill>
                <a:hlinkClick r:id="rId17">
                  <a:extLst>
                    <a:ext uri="{A12FA001-AC4F-418D-AE19-62706E023703}">
                      <ahyp:hlinkClr val="tx"/>
                    </a:ext>
                  </a:extLst>
                </a:hlinkClick>
              </a:rPr>
              <a:t>Project Finance</a:t>
            </a:r>
            <a:r>
              <a:rPr lang="en-IE">
                <a:solidFill>
                  <a:srgbClr val="3F3F3F"/>
                </a:solidFill>
              </a:rPr>
              <a:t>…  </a:t>
            </a:r>
            <a:endParaRPr b="0" i="0">
              <a:solidFill>
                <a:srgbClr val="3F3F3F"/>
              </a:solidFill>
            </a:endParaRPr>
          </a:p>
          <a:p>
            <a:pPr indent="0" lvl="0" marL="0" rtl="0" algn="l">
              <a:lnSpc>
                <a:spcPct val="90000"/>
              </a:lnSpc>
              <a:spcBef>
                <a:spcPts val="1000"/>
              </a:spcBef>
              <a:spcAft>
                <a:spcPts val="0"/>
              </a:spcAft>
              <a:buClr>
                <a:srgbClr val="3F3F3F"/>
              </a:buClr>
              <a:buSzPts val="2400"/>
              <a:buNone/>
            </a:pPr>
            <a:br>
              <a:rPr lang="en-IE">
                <a:solidFill>
                  <a:srgbClr val="3F3F3F"/>
                </a:solidFill>
              </a:rPr>
            </a:br>
            <a:endParaRPr>
              <a:solidFill>
                <a:srgbClr val="3F3F3F"/>
              </a:solidFill>
            </a:endParaRPr>
          </a:p>
        </p:txBody>
      </p:sp>
      <p:pic>
        <p:nvPicPr>
          <p:cNvPr id="756" name="Google Shape;756;p50">
            <a:hlinkClick r:id="rId18"/>
          </p:cNvPr>
          <p:cNvPicPr preferRelativeResize="0"/>
          <p:nvPr/>
        </p:nvPicPr>
        <p:blipFill rotWithShape="1">
          <a:blip r:embed="rId19">
            <a:alphaModFix/>
          </a:blip>
          <a:srcRect b="0" l="0" r="0" t="0"/>
          <a:stretch/>
        </p:blipFill>
        <p:spPr>
          <a:xfrm>
            <a:off x="1366122" y="2404907"/>
            <a:ext cx="5116159" cy="2710014"/>
          </a:xfrm>
          <a:prstGeom prst="rect">
            <a:avLst/>
          </a:prstGeom>
          <a:noFill/>
          <a:ln>
            <a:noFill/>
          </a:ln>
        </p:spPr>
      </p:pic>
      <p:pic>
        <p:nvPicPr>
          <p:cNvPr descr="Ben Matthews" id="757" name="Google Shape;757;p50"/>
          <p:cNvPicPr preferRelativeResize="0"/>
          <p:nvPr/>
        </p:nvPicPr>
        <p:blipFill rotWithShape="1">
          <a:blip r:embed="rId20">
            <a:alphaModFix/>
          </a:blip>
          <a:srcRect b="0" l="0" r="0" t="0"/>
          <a:stretch/>
        </p:blipFill>
        <p:spPr>
          <a:xfrm>
            <a:off x="8252990" y="4390642"/>
            <a:ext cx="2412749" cy="2412749"/>
          </a:xfrm>
          <a:prstGeom prst="teardrop">
            <a:avLst>
              <a:gd fmla="val 100000" name="adj"/>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1"/>
          <p:cNvSpPr txBox="1"/>
          <p:nvPr>
            <p:ph idx="1" type="body"/>
          </p:nvPr>
        </p:nvSpPr>
        <p:spPr>
          <a:xfrm>
            <a:off x="3758623" y="2269968"/>
            <a:ext cx="804351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D2A59"/>
              </a:buClr>
              <a:buSzPts val="3600"/>
              <a:buNone/>
            </a:pPr>
            <a:r>
              <a:rPr b="1" lang="en-IE" sz="3600">
                <a:solidFill>
                  <a:srgbClr val="ED2A59"/>
                </a:solidFill>
              </a:rPr>
              <a:t>Itserahoitettu</a:t>
            </a:r>
            <a:endParaRPr/>
          </a:p>
          <a:p>
            <a:pPr indent="0" lvl="0" marL="0" rtl="0" algn="l">
              <a:lnSpc>
                <a:spcPct val="100000"/>
              </a:lnSpc>
              <a:spcBef>
                <a:spcPts val="0"/>
              </a:spcBef>
              <a:spcAft>
                <a:spcPts val="0"/>
              </a:spcAft>
              <a:buClr>
                <a:schemeClr val="dk1"/>
              </a:buClr>
              <a:buSzPts val="2400"/>
              <a:buNone/>
            </a:pPr>
            <a:r>
              <a:t/>
            </a:r>
            <a:endParaRPr b="1">
              <a:solidFill>
                <a:srgbClr val="389DAE"/>
              </a:solidFill>
            </a:endParaRPr>
          </a:p>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keräsit rahaa ideaasi varten ja mitä neuvoja muille harkitset DIY-varainhankintaa?</a:t>
            </a:r>
            <a:endParaRPr/>
          </a:p>
          <a:p>
            <a:pPr indent="0" lvl="0" marL="0" rtl="0" algn="l">
              <a:lnSpc>
                <a:spcPct val="90000"/>
              </a:lnSpc>
              <a:spcBef>
                <a:spcPts val="1000"/>
              </a:spcBef>
              <a:spcAft>
                <a:spcPts val="0"/>
              </a:spcAft>
              <a:buClr>
                <a:srgbClr val="3F3F3F"/>
              </a:buClr>
              <a:buSzPts val="2400"/>
              <a:buNone/>
            </a:pPr>
            <a:r>
              <a:rPr lang="en-IE">
                <a:solidFill>
                  <a:srgbClr val="3F3F3F"/>
                </a:solidFill>
              </a:rPr>
              <a:t>Yrityksen alkuperäinen rahoitus tuli omista varoistamme. Tämä oli hyvin haastavaa, mutta se auttoi meitä rakentamaan korkean harkinnan menoihimme. Jos muut harkitsevat DIY-varainhankintaa, suosittelemme, että sinulla on useita rahoituslähteitä ja hyvin konkreettinen suunnitelma varojen käyttämiseen yleensä.</a:t>
            </a:r>
            <a:endParaRPr/>
          </a:p>
        </p:txBody>
      </p:sp>
      <p:sp>
        <p:nvSpPr>
          <p:cNvPr id="763" name="Google Shape;763;p51"/>
          <p:cNvSpPr txBox="1"/>
          <p:nvPr>
            <p:ph idx="2" type="body"/>
          </p:nvPr>
        </p:nvSpPr>
        <p:spPr>
          <a:xfrm>
            <a:off x="327375" y="142875"/>
            <a:ext cx="3009600" cy="628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Haastattelussa</a:t>
            </a:r>
            <a:endParaRPr/>
          </a:p>
          <a:p>
            <a:pPr indent="0" lvl="0" marL="0" rtl="0" algn="l">
              <a:lnSpc>
                <a:spcPct val="90000"/>
              </a:lnSpc>
              <a:spcBef>
                <a:spcPts val="1000"/>
              </a:spcBef>
              <a:spcAft>
                <a:spcPts val="0"/>
              </a:spcAft>
              <a:buClr>
                <a:schemeClr val="lt1"/>
              </a:buClr>
              <a:buSzPts val="3600"/>
              <a:buNone/>
            </a:pPr>
            <a:r>
              <a:rPr b="1" lang="en-IE">
                <a:solidFill>
                  <a:srgbClr val="3F3F3F"/>
                </a:solidFill>
              </a:rPr>
              <a:t>YDSI</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3"/>
              </a:rPr>
              <a:t>Full Interview</a:t>
            </a:r>
            <a:endParaRPr b="1" sz="2400"/>
          </a:p>
        </p:txBody>
      </p:sp>
      <p:pic>
        <p:nvPicPr>
          <p:cNvPr descr="A person with a beard&#10;&#10;Description automatically generated with medium confidence" id="764" name="Google Shape;764;p51"/>
          <p:cNvPicPr preferRelativeResize="0"/>
          <p:nvPr/>
        </p:nvPicPr>
        <p:blipFill rotWithShape="1">
          <a:blip r:embed="rId4">
            <a:alphaModFix/>
          </a:blip>
          <a:srcRect b="0" l="0" r="0" t="0"/>
          <a:stretch/>
        </p:blipFill>
        <p:spPr>
          <a:xfrm>
            <a:off x="157065" y="2032123"/>
            <a:ext cx="3009604" cy="2508003"/>
          </a:xfrm>
          <a:prstGeom prst="teardrop">
            <a:avLst>
              <a:gd fmla="val 100000" name="adj"/>
            </a:avLst>
          </a:prstGeom>
          <a:noFill/>
          <a:ln>
            <a:noFill/>
          </a:ln>
        </p:spPr>
      </p:pic>
      <p:sp>
        <p:nvSpPr>
          <p:cNvPr id="765" name="Google Shape;765;p51"/>
          <p:cNvSpPr txBox="1"/>
          <p:nvPr/>
        </p:nvSpPr>
        <p:spPr>
          <a:xfrm>
            <a:off x="3758625" y="441650"/>
            <a:ext cx="8043600" cy="1221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 YDSI - </a:t>
            </a:r>
            <a:r>
              <a:rPr b="1" lang="en-IE" sz="3600" u="sng">
                <a:solidFill>
                  <a:srgbClr val="A6377D"/>
                </a:solidFill>
                <a:latin typeface="Calibri"/>
                <a:ea typeface="Calibri"/>
                <a:cs typeface="Calibri"/>
                <a:sym typeface="Calibri"/>
                <a:hlinkClick r:id="rId5">
                  <a:extLst>
                    <a:ext uri="{A12FA001-AC4F-418D-AE19-62706E023703}">
                      <ahyp:hlinkClr val="tx"/>
                    </a:ext>
                  </a:extLst>
                </a:hlinkClick>
              </a:rPr>
              <a:t>Care Across</a:t>
            </a:r>
            <a:endParaRPr b="1" sz="36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rgbClr val="3F3F3F"/>
              </a:buClr>
              <a:buSzPts val="2400"/>
              <a:buFont typeface="Arial"/>
              <a:buNone/>
            </a:pPr>
            <a:r>
              <a:rPr lang="en-IE" sz="2400">
                <a:solidFill>
                  <a:srgbClr val="3F3F3F"/>
                </a:solidFill>
                <a:latin typeface="Calibri"/>
                <a:ea typeface="Calibri"/>
                <a:cs typeface="Calibri"/>
                <a:sym typeface="Calibri"/>
              </a:rPr>
              <a:t>Thanos Kosmidis, UK</a:t>
            </a:r>
            <a:endParaRPr/>
          </a:p>
          <a:p>
            <a:pPr indent="0" lvl="0" marL="0" marR="0" rtl="0" algn="l">
              <a:lnSpc>
                <a:spcPct val="90000"/>
              </a:lnSpc>
              <a:spcBef>
                <a:spcPts val="0"/>
              </a:spcBef>
              <a:spcAft>
                <a:spcPts val="0"/>
              </a:spcAft>
              <a:buClr>
                <a:srgbClr val="40A67A"/>
              </a:buClr>
              <a:buSzPts val="2400"/>
              <a:buFont typeface="Arial"/>
              <a:buNone/>
            </a:pPr>
            <a:r>
              <a:rPr b="1" i="1" lang="en-IE" sz="2400">
                <a:solidFill>
                  <a:srgbClr val="40A67A"/>
                </a:solidFill>
                <a:latin typeface="Calibri"/>
                <a:ea typeface="Calibri"/>
                <a:cs typeface="Calibri"/>
                <a:sym typeface="Calibri"/>
              </a:rPr>
              <a:t>Digitaalinen terveystoiminta keskittyy syöpäpotilaiden hyvinvointiin.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2"/>
          <p:cNvSpPr txBox="1"/>
          <p:nvPr>
            <p:ph idx="1" type="body"/>
          </p:nvPr>
        </p:nvSpPr>
        <p:spPr>
          <a:xfrm>
            <a:off x="3687650" y="1688600"/>
            <a:ext cx="8310300" cy="5554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Kuinka keräsit rahaa ideaasi varten?</a:t>
            </a:r>
            <a:endParaRPr/>
          </a:p>
          <a:p>
            <a:pPr indent="0" lvl="0" marL="0" rtl="0" algn="l">
              <a:lnSpc>
                <a:spcPct val="90000"/>
              </a:lnSpc>
              <a:spcBef>
                <a:spcPts val="1000"/>
              </a:spcBef>
              <a:spcAft>
                <a:spcPts val="0"/>
              </a:spcAft>
              <a:buClr>
                <a:srgbClr val="ED2A59"/>
              </a:buClr>
              <a:buSzPts val="2400"/>
              <a:buNone/>
            </a:pPr>
            <a:r>
              <a:rPr b="1" lang="en-IE">
                <a:solidFill>
                  <a:srgbClr val="ED2A59"/>
                </a:solidFill>
              </a:rPr>
              <a:t>En ole kerännyt rahaa tälle aloitteelle.</a:t>
            </a:r>
            <a:r>
              <a:rPr b="1" lang="en-IE">
                <a:solidFill>
                  <a:srgbClr val="ED2A59"/>
                </a:solidFill>
              </a:rPr>
              <a:t> </a:t>
            </a:r>
            <a:r>
              <a:rPr lang="en-IE">
                <a:solidFill>
                  <a:srgbClr val="3F3F3F"/>
                </a:solidFill>
              </a:rPr>
              <a:t>Päätin aikaisin, että halusin tehdä tätä työtä, koska ajattelin, että se on tärkeää. Tässä ei tarvinnut rahaa aloitaamiseen eikä juurikaan sen tekemisessä. Näin ei tietenkään ole aina sosiaalisten innovaatioiden yhteydessä.</a:t>
            </a:r>
            <a:endParaRPr/>
          </a:p>
          <a:p>
            <a:pPr indent="0" lvl="0" marL="0" rtl="0" algn="l">
              <a:lnSpc>
                <a:spcPct val="90000"/>
              </a:lnSpc>
              <a:spcBef>
                <a:spcPts val="1000"/>
              </a:spcBef>
              <a:spcAft>
                <a:spcPts val="0"/>
              </a:spcAft>
              <a:buClr>
                <a:srgbClr val="389DAE"/>
              </a:buClr>
              <a:buSzPts val="2400"/>
              <a:buNone/>
            </a:pPr>
            <a:r>
              <a:rPr b="1" lang="en-IE">
                <a:solidFill>
                  <a:srgbClr val="389DAE"/>
                </a:solidFill>
              </a:rPr>
              <a:t>Q2</a:t>
            </a:r>
            <a:r>
              <a:rPr b="1" i="1" lang="en-IE">
                <a:solidFill>
                  <a:srgbClr val="389DAE"/>
                </a:solidFill>
              </a:rPr>
              <a:t> </a:t>
            </a:r>
            <a:r>
              <a:rPr i="1" lang="en-IE">
                <a:solidFill>
                  <a:srgbClr val="E48E02"/>
                </a:solidFill>
              </a:rPr>
              <a:t>Kuinka laajensit sosiaalista innovaatiotasi?</a:t>
            </a:r>
            <a:endParaRPr/>
          </a:p>
          <a:p>
            <a:pPr indent="0" lvl="0" marL="0" rtl="0" algn="l">
              <a:lnSpc>
                <a:spcPct val="90000"/>
              </a:lnSpc>
              <a:spcBef>
                <a:spcPts val="1000"/>
              </a:spcBef>
              <a:spcAft>
                <a:spcPts val="0"/>
              </a:spcAft>
              <a:buClr>
                <a:srgbClr val="3F3F3F"/>
              </a:buClr>
              <a:buSzPts val="2400"/>
              <a:buNone/>
            </a:pPr>
            <a:r>
              <a:rPr lang="en-IE">
                <a:solidFill>
                  <a:srgbClr val="3F3F3F"/>
                </a:solidFill>
              </a:rPr>
              <a:t>Aloitin keskittymällä ensin Lontooseen (missä asun) ja yhdistämällä mentoroituja ja mentoreita yksi kerrallaan. Tämä varmisti työmäärän hallittavuuden. Sitten laajensin yliopistojen kautta, mikä ohjasi henkilöitä sivustolle ja lisäsi hakemusten määrää. Laajennusvinkkien osalta sanoisin,  että keskity ensin helposti poimittaviin hedelmiin, helppoihin voittoihin, jotka auttavat sinua eteenpäin.</a:t>
            </a:r>
            <a:r>
              <a:rPr lang="en-IE">
                <a:solidFill>
                  <a:srgbClr val="3F3F3F"/>
                </a:solidFill>
              </a:rPr>
              <a:t> </a:t>
            </a:r>
            <a:endParaRPr/>
          </a:p>
        </p:txBody>
      </p:sp>
      <p:sp>
        <p:nvSpPr>
          <p:cNvPr id="771" name="Google Shape;771;p52"/>
          <p:cNvSpPr txBox="1"/>
          <p:nvPr>
            <p:ph idx="2" type="body"/>
          </p:nvPr>
        </p:nvSpPr>
        <p:spPr>
          <a:xfrm>
            <a:off x="266626" y="142875"/>
            <a:ext cx="3070500" cy="62865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3F3F3F"/>
              </a:buClr>
              <a:buSzPts val="3600"/>
              <a:buNone/>
            </a:pPr>
            <a:r>
              <a:rPr b="1" lang="en-IE">
                <a:solidFill>
                  <a:srgbClr val="3F3F3F"/>
                </a:solidFill>
              </a:rPr>
              <a:t>Haastattelussa</a:t>
            </a:r>
            <a:endParaRPr/>
          </a:p>
          <a:p>
            <a:pPr indent="0" lvl="0" marL="0" rtl="0" algn="l">
              <a:spcBef>
                <a:spcPts val="1000"/>
              </a:spcBef>
              <a:spcAft>
                <a:spcPts val="0"/>
              </a:spcAft>
              <a:buClr>
                <a:schemeClr val="lt1"/>
              </a:buClr>
              <a:buSzPts val="3600"/>
              <a:buFont typeface="Arial"/>
              <a:buNone/>
            </a:pPr>
            <a:r>
              <a:rPr b="1" lang="en-IE">
                <a:solidFill>
                  <a:srgbClr val="3F3F3F"/>
                </a:solidFill>
              </a:rPr>
              <a:t>YDSI</a:t>
            </a:r>
            <a:endParaRPr b="1">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rgbClr val="3F3F3F"/>
              </a:buClr>
              <a:buSzPts val="2800"/>
              <a:buNone/>
            </a:pPr>
            <a:r>
              <a:rPr lang="en-IE" sz="2800">
                <a:solidFill>
                  <a:srgbClr val="3F3F3F"/>
                </a:solidFill>
              </a:rPr>
              <a:t>Gary Fawdrey</a:t>
            </a:r>
            <a:endParaRPr/>
          </a:p>
          <a:p>
            <a:pPr indent="0" lvl="0" marL="0" rtl="0" algn="l">
              <a:lnSpc>
                <a:spcPct val="90000"/>
              </a:lnSpc>
              <a:spcBef>
                <a:spcPts val="0"/>
              </a:spcBef>
              <a:spcAft>
                <a:spcPts val="0"/>
              </a:spcAft>
              <a:buClr>
                <a:srgbClr val="3F3F3F"/>
              </a:buClr>
              <a:buSzPts val="2800"/>
              <a:buNone/>
            </a:pPr>
            <a:r>
              <a:rPr lang="en-IE" sz="2800" u="sng">
                <a:solidFill>
                  <a:srgbClr val="3F3F3F"/>
                </a:solidFill>
                <a:hlinkClick r:id="rId3">
                  <a:extLst>
                    <a:ext uri="{A12FA001-AC4F-418D-AE19-62706E023703}">
                      <ahyp:hlinkClr val="tx"/>
                    </a:ext>
                  </a:extLst>
                </a:hlinkClick>
              </a:rPr>
              <a:t>Progressive Careers</a:t>
            </a:r>
            <a:r>
              <a:rPr lang="en-IE" sz="2800">
                <a:solidFill>
                  <a:srgbClr val="3F3F3F"/>
                </a:solidFill>
              </a:rPr>
              <a:t>, UK</a:t>
            </a:r>
            <a:endParaRPr/>
          </a:p>
          <a:p>
            <a:pPr indent="0" lvl="0" marL="0" rtl="0" algn="l">
              <a:lnSpc>
                <a:spcPct val="90000"/>
              </a:lnSpc>
              <a:spcBef>
                <a:spcPts val="0"/>
              </a:spcBef>
              <a:spcAft>
                <a:spcPts val="0"/>
              </a:spcAft>
              <a:buClr>
                <a:schemeClr val="lt1"/>
              </a:buClr>
              <a:buSzPts val="2800"/>
              <a:buNone/>
            </a:pPr>
            <a:r>
              <a:t/>
            </a:r>
            <a:endParaRPr sz="2800">
              <a:solidFill>
                <a:srgbClr val="3F3F3F"/>
              </a:solidFill>
            </a:endParaRPr>
          </a:p>
          <a:p>
            <a:pPr indent="0" lvl="0" marL="0" rtl="0" algn="l">
              <a:lnSpc>
                <a:spcPct val="90000"/>
              </a:lnSpc>
              <a:spcBef>
                <a:spcPts val="0"/>
              </a:spcBef>
              <a:spcAft>
                <a:spcPts val="0"/>
              </a:spcAft>
              <a:buClr>
                <a:schemeClr val="lt1"/>
              </a:buClr>
              <a:buSzPts val="2400"/>
              <a:buNone/>
            </a:pPr>
            <a:r>
              <a:rPr b="1" lang="en-IE" sz="2400" u="sng">
                <a:solidFill>
                  <a:schemeClr val="hlink"/>
                </a:solidFill>
                <a:hlinkClick r:id="rId4"/>
              </a:rPr>
              <a:t>Full Interview</a:t>
            </a:r>
            <a:endParaRPr b="1" sz="2400"/>
          </a:p>
        </p:txBody>
      </p:sp>
      <p:pic>
        <p:nvPicPr>
          <p:cNvPr descr="Progressive Careers: creating opportunities to help people transition into the social impact sector" id="772" name="Google Shape;772;p52"/>
          <p:cNvPicPr preferRelativeResize="0"/>
          <p:nvPr/>
        </p:nvPicPr>
        <p:blipFill rotWithShape="1">
          <a:blip r:embed="rId5">
            <a:alphaModFix/>
          </a:blip>
          <a:srcRect b="0" l="0" r="0" t="0"/>
          <a:stretch/>
        </p:blipFill>
        <p:spPr>
          <a:xfrm>
            <a:off x="352425" y="1838325"/>
            <a:ext cx="2667000" cy="2667000"/>
          </a:xfrm>
          <a:prstGeom prst="teardrop">
            <a:avLst>
              <a:gd fmla="val 100000" name="adj"/>
            </a:avLst>
          </a:prstGeom>
          <a:noFill/>
          <a:ln>
            <a:noFill/>
          </a:ln>
        </p:spPr>
      </p:pic>
      <p:sp>
        <p:nvSpPr>
          <p:cNvPr id="773" name="Google Shape;773;p52"/>
          <p:cNvSpPr txBox="1"/>
          <p:nvPr/>
        </p:nvSpPr>
        <p:spPr>
          <a:xfrm>
            <a:off x="3687650" y="63900"/>
            <a:ext cx="8504400" cy="697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 YDSI, </a:t>
            </a:r>
            <a:r>
              <a:rPr b="1" lang="en-IE" sz="3600" u="sng">
                <a:solidFill>
                  <a:srgbClr val="A6377D"/>
                </a:solidFill>
                <a:latin typeface="Calibri"/>
                <a:ea typeface="Calibri"/>
                <a:cs typeface="Calibri"/>
                <a:sym typeface="Calibri"/>
                <a:hlinkClick r:id="rId6">
                  <a:extLst>
                    <a:ext uri="{A12FA001-AC4F-418D-AE19-62706E023703}">
                      <ahyp:hlinkClr val="tx"/>
                    </a:ext>
                  </a:extLst>
                </a:hlinkClick>
              </a:rPr>
              <a:t>Progressive Careers</a:t>
            </a:r>
            <a:endParaRPr b="1" sz="3600">
              <a:solidFill>
                <a:srgbClr val="A6377D"/>
              </a:solidFill>
              <a:latin typeface="Calibri"/>
              <a:ea typeface="Calibri"/>
              <a:cs typeface="Calibri"/>
              <a:sym typeface="Calibri"/>
            </a:endParaRPr>
          </a:p>
          <a:p>
            <a:pPr indent="0" lvl="0" marL="0" marR="0" rtl="0" algn="l">
              <a:lnSpc>
                <a:spcPct val="90000"/>
              </a:lnSpc>
              <a:spcBef>
                <a:spcPts val="0"/>
              </a:spcBef>
              <a:spcAft>
                <a:spcPts val="0"/>
              </a:spcAft>
              <a:buClr>
                <a:srgbClr val="3F3F3F"/>
              </a:buClr>
              <a:buSzPts val="2400"/>
              <a:buFont typeface="Arial"/>
              <a:buNone/>
            </a:pPr>
            <a:r>
              <a:rPr lang="en-IE" sz="2400">
                <a:solidFill>
                  <a:srgbClr val="3F3F3F"/>
                </a:solidFill>
                <a:latin typeface="Calibri"/>
                <a:ea typeface="Calibri"/>
                <a:cs typeface="Calibri"/>
                <a:sym typeface="Calibri"/>
              </a:rPr>
              <a:t>Gary Fawdrey, UK</a:t>
            </a:r>
            <a:endParaRPr/>
          </a:p>
          <a:p>
            <a:pPr indent="0" lvl="0" marL="0" marR="0" rtl="0" algn="l">
              <a:lnSpc>
                <a:spcPct val="90000"/>
              </a:lnSpc>
              <a:spcBef>
                <a:spcPts val="0"/>
              </a:spcBef>
              <a:spcAft>
                <a:spcPts val="0"/>
              </a:spcAft>
              <a:buClr>
                <a:srgbClr val="40A67A"/>
              </a:buClr>
              <a:buSzPts val="2400"/>
              <a:buFont typeface="Arial"/>
              <a:buNone/>
            </a:pPr>
            <a:r>
              <a:rPr b="1" i="1" lang="en-IE" sz="2400">
                <a:solidFill>
                  <a:srgbClr val="40A67A"/>
                </a:solidFill>
                <a:latin typeface="Calibri"/>
                <a:ea typeface="Calibri"/>
                <a:cs typeface="Calibri"/>
                <a:sym typeface="Calibri"/>
              </a:rPr>
              <a:t>“Digitaalinen sosiaalinen vaikutus työttömyyteen”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3"/>
          <p:cNvSpPr txBox="1"/>
          <p:nvPr>
            <p:ph idx="1" type="body"/>
          </p:nvPr>
        </p:nvSpPr>
        <p:spPr>
          <a:xfrm>
            <a:off x="340675" y="1498725"/>
            <a:ext cx="5006400" cy="3273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C4C4C"/>
              </a:buClr>
              <a:buSzPts val="2400"/>
              <a:buNone/>
            </a:pPr>
            <a:r>
              <a:rPr lang="en-IE">
                <a:solidFill>
                  <a:srgbClr val="4C4C4C"/>
                </a:solidFill>
              </a:rPr>
              <a:t>Meidän</a:t>
            </a:r>
            <a:r>
              <a:rPr b="0" i="0" lang="en-IE">
                <a:solidFill>
                  <a:srgbClr val="4C4C4C"/>
                </a:solidFill>
              </a:rPr>
              <a:t> HPSU T</a:t>
            </a:r>
            <a:r>
              <a:rPr lang="en-IE">
                <a:solidFill>
                  <a:srgbClr val="4C4C4C"/>
                </a:solidFill>
              </a:rPr>
              <a:t>iimi</a:t>
            </a:r>
            <a:r>
              <a:rPr b="0" i="0" lang="en-IE">
                <a:solidFill>
                  <a:srgbClr val="4C4C4C"/>
                </a:solidFill>
              </a:rPr>
              <a:t> </a:t>
            </a:r>
            <a:r>
              <a:rPr lang="en-IE">
                <a:solidFill>
                  <a:srgbClr val="4C4C4C"/>
                </a:solidFill>
              </a:rPr>
              <a:t>tukee sellaisen liiketoimintojen kehittämistä, joilla on maailmanlaajuinen kunnianhimo ja laajeneva liiketoimintamalli, joka pystyy kilpailemaan menestyksekkäästi kansainvälisesti, on kehittänyt eriytetyn ja innovatiivisen tuotteen / palvelun mieluiten tutkimus- ja kehitystyön, teknologian kehittämisen, immateriaalioikeuksien kehittämisellä.</a:t>
            </a:r>
            <a:endParaRPr/>
          </a:p>
          <a:p>
            <a:pPr indent="0" lvl="0" marL="0" rtl="0" algn="l">
              <a:lnSpc>
                <a:spcPct val="90000"/>
              </a:lnSpc>
              <a:spcBef>
                <a:spcPts val="1000"/>
              </a:spcBef>
              <a:spcAft>
                <a:spcPts val="0"/>
              </a:spcAft>
              <a:buClr>
                <a:srgbClr val="4C4C4C"/>
              </a:buClr>
              <a:buSzPts val="2400"/>
              <a:buNone/>
            </a:pPr>
            <a:r>
              <a:rPr b="0" i="0" lang="en-IE">
                <a:solidFill>
                  <a:srgbClr val="4C4C4C"/>
                </a:solidFill>
              </a:rPr>
              <a:t>The </a:t>
            </a:r>
            <a:r>
              <a:rPr b="0" i="0" lang="en-IE" u="sng" strike="noStrike">
                <a:solidFill>
                  <a:srgbClr val="0093D0"/>
                </a:solidFill>
                <a:hlinkClick r:id="rId3">
                  <a:extLst>
                    <a:ext uri="{A12FA001-AC4F-418D-AE19-62706E023703}">
                      <ahyp:hlinkClr val="tx"/>
                    </a:ext>
                  </a:extLst>
                </a:hlinkClick>
              </a:rPr>
              <a:t>Supporting SMEs Online Tool</a:t>
            </a:r>
            <a:r>
              <a:rPr b="0" i="0" lang="en-IE">
                <a:solidFill>
                  <a:srgbClr val="4C4C4C"/>
                </a:solidFill>
              </a:rPr>
              <a:t> </a:t>
            </a:r>
            <a:r>
              <a:rPr lang="en-IE">
                <a:solidFill>
                  <a:srgbClr val="4C4C4C"/>
                </a:solidFill>
              </a:rPr>
              <a:t>on valtioiden välinen opas, joka auttaa pienyrityksiä tutkimaan, mitkä yli 80 hallitusten tuista sopivat mahdollisesti heidän liiketoimintaansa.</a:t>
            </a:r>
            <a:endParaRPr/>
          </a:p>
        </p:txBody>
      </p:sp>
      <p:sp>
        <p:nvSpPr>
          <p:cNvPr id="779" name="Google Shape;779;p53"/>
          <p:cNvSpPr txBox="1"/>
          <p:nvPr>
            <p:ph idx="2" type="body"/>
          </p:nvPr>
        </p:nvSpPr>
        <p:spPr>
          <a:xfrm>
            <a:off x="480410" y="153239"/>
            <a:ext cx="4763700" cy="1123200"/>
          </a:xfrm>
          <a:prstGeom prst="rect">
            <a:avLst/>
          </a:prstGeom>
          <a:solidFill>
            <a:srgbClr val="A6377D"/>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i="0" lang="en-IE">
                <a:solidFill>
                  <a:schemeClr val="lt1"/>
                </a:solidFill>
              </a:rPr>
              <a:t>High Potential Start-ups (HPSUs), Ir</a:t>
            </a:r>
            <a:r>
              <a:rPr b="1" lang="en-IE">
                <a:solidFill>
                  <a:schemeClr val="lt1"/>
                </a:solidFill>
              </a:rPr>
              <a:t>lanti</a:t>
            </a:r>
            <a:endParaRPr/>
          </a:p>
          <a:p>
            <a:pPr indent="0" lvl="0" marL="0" rtl="0" algn="l">
              <a:lnSpc>
                <a:spcPct val="90000"/>
              </a:lnSpc>
              <a:spcBef>
                <a:spcPts val="0"/>
              </a:spcBef>
              <a:spcAft>
                <a:spcPts val="0"/>
              </a:spcAft>
              <a:buClr>
                <a:schemeClr val="dk1"/>
              </a:buClr>
              <a:buSzPts val="3600"/>
              <a:buNone/>
            </a:pPr>
            <a:r>
              <a:t/>
            </a:r>
            <a:endParaRPr>
              <a:solidFill>
                <a:schemeClr val="lt1"/>
              </a:solidFill>
            </a:endParaRPr>
          </a:p>
        </p:txBody>
      </p:sp>
      <p:sp>
        <p:nvSpPr>
          <p:cNvPr id="780" name="Google Shape;780;p53"/>
          <p:cNvSpPr txBox="1"/>
          <p:nvPr>
            <p:ph idx="3" type="body"/>
          </p:nvPr>
        </p:nvSpPr>
        <p:spPr>
          <a:xfrm>
            <a:off x="9161685" y="4294519"/>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781" name="Google Shape;781;p53"/>
          <p:cNvSpPr txBox="1"/>
          <p:nvPr>
            <p:ph idx="4" type="body"/>
          </p:nvPr>
        </p:nvSpPr>
        <p:spPr>
          <a:xfrm>
            <a:off x="6491336" y="1216237"/>
            <a:ext cx="4241006" cy="37158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Jos et ole oikeutettu HPSU: uun, älä huoli, voimme tukea sinua muilla rahoitusmenetelmillä ja tukea saa</a:t>
            </a:r>
            <a:r>
              <a:rPr lang="en-IE"/>
              <a:t> </a:t>
            </a:r>
            <a:r>
              <a:rPr lang="en-IE" u="sng">
                <a:solidFill>
                  <a:schemeClr val="hlink"/>
                </a:solidFill>
                <a:hlinkClick r:id="rId4"/>
              </a:rPr>
              <a:t>Local Enterprise Office</a:t>
            </a:r>
            <a:endParaRPr/>
          </a:p>
        </p:txBody>
      </p:sp>
      <p:sp>
        <p:nvSpPr>
          <p:cNvPr id="782" name="Google Shape;782;p53"/>
          <p:cNvSpPr txBox="1"/>
          <p:nvPr>
            <p:ph idx="5" type="body"/>
          </p:nvPr>
        </p:nvSpPr>
        <p:spPr>
          <a:xfrm>
            <a:off x="5244095" y="153242"/>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4"/>
          <p:cNvSpPr txBox="1"/>
          <p:nvPr>
            <p:ph idx="4" type="body"/>
          </p:nvPr>
        </p:nvSpPr>
        <p:spPr>
          <a:xfrm>
            <a:off x="6096000" y="1452309"/>
            <a:ext cx="4795319" cy="4091722"/>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1100"/>
              <a:buFont typeface="Arial"/>
              <a:buNone/>
            </a:pPr>
            <a:r>
              <a:rPr i="0" lang="en-IE" sz="2200"/>
              <a:t>Haluamme puuttua siihen miten ja miksi ihmiset tekevät ostoksia. Ekologisten kriisien edessä meidän on annettava ihmisille mahdollisuus ostaa kestävimmistä lähteistä.</a:t>
            </a:r>
            <a:endParaRPr i="0" sz="2200"/>
          </a:p>
          <a:p>
            <a:pPr indent="0" lvl="0" marL="0" rtl="0" algn="ctr">
              <a:lnSpc>
                <a:spcPct val="90000"/>
              </a:lnSpc>
              <a:spcBef>
                <a:spcPts val="0"/>
              </a:spcBef>
              <a:spcAft>
                <a:spcPts val="0"/>
              </a:spcAft>
              <a:buClr>
                <a:schemeClr val="dk1"/>
              </a:buClr>
              <a:buSzPts val="1100"/>
              <a:buFont typeface="Arial"/>
              <a:buNone/>
            </a:pPr>
            <a:r>
              <a:rPr i="0" lang="en-IE" sz="2200"/>
              <a:t>Meidän on siirrettävä arvojärjestelmämme materialistiselta pohjalta positiivisten sosiaalisten vaikutusten tasolle. Haluamme auttaa hyväntekeväisyysliikkeitä siirtymään “nappikaukasta” 20 miljardin euron digitaaliseen kaupankäyntiin.</a:t>
            </a:r>
            <a:endParaRPr i="0" sz="2200"/>
          </a:p>
          <a:p>
            <a:pPr indent="0" lvl="0" marL="0" rtl="0" algn="ctr">
              <a:lnSpc>
                <a:spcPct val="90000"/>
              </a:lnSpc>
              <a:spcBef>
                <a:spcPts val="0"/>
              </a:spcBef>
              <a:spcAft>
                <a:spcPts val="0"/>
              </a:spcAft>
              <a:buClr>
                <a:schemeClr val="lt1"/>
              </a:buClr>
              <a:buSzPts val="2200"/>
              <a:buNone/>
            </a:pPr>
            <a:r>
              <a:t/>
            </a:r>
            <a:endParaRPr i="0" sz="2200"/>
          </a:p>
          <a:p>
            <a:pPr indent="0" lvl="0" marL="0" rtl="0" algn="ctr">
              <a:lnSpc>
                <a:spcPct val="90000"/>
              </a:lnSpc>
              <a:spcBef>
                <a:spcPts val="0"/>
              </a:spcBef>
              <a:spcAft>
                <a:spcPts val="0"/>
              </a:spcAft>
              <a:buClr>
                <a:schemeClr val="lt1"/>
              </a:buClr>
              <a:buSzPts val="2200"/>
              <a:buNone/>
            </a:pPr>
            <a:r>
              <a:t/>
            </a:r>
            <a:endParaRPr i="0" sz="2200"/>
          </a:p>
        </p:txBody>
      </p:sp>
      <p:pic>
        <p:nvPicPr>
          <p:cNvPr id="788" name="Google Shape;788;p54"/>
          <p:cNvPicPr preferRelativeResize="0"/>
          <p:nvPr/>
        </p:nvPicPr>
        <p:blipFill rotWithShape="1">
          <a:blip r:embed="rId3">
            <a:alphaModFix/>
          </a:blip>
          <a:srcRect b="0" l="0" r="0" t="0"/>
          <a:stretch/>
        </p:blipFill>
        <p:spPr>
          <a:xfrm>
            <a:off x="977562" y="946391"/>
            <a:ext cx="3385379" cy="4883084"/>
          </a:xfrm>
          <a:prstGeom prst="rect">
            <a:avLst/>
          </a:prstGeom>
          <a:noFill/>
          <a:ln>
            <a:noFill/>
          </a:ln>
        </p:spPr>
      </p:pic>
      <p:sp>
        <p:nvSpPr>
          <p:cNvPr id="789" name="Google Shape;789;p54"/>
          <p:cNvSpPr txBox="1"/>
          <p:nvPr/>
        </p:nvSpPr>
        <p:spPr>
          <a:xfrm>
            <a:off x="0" y="5352422"/>
            <a:ext cx="6096000" cy="954107"/>
          </a:xfrm>
          <a:prstGeom prst="rect">
            <a:avLst/>
          </a:prstGeom>
          <a:solidFill>
            <a:srgbClr val="009F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800">
                <a:solidFill>
                  <a:schemeClr val="lt1"/>
                </a:solidFill>
                <a:latin typeface="Calibri"/>
                <a:ea typeface="Calibri"/>
                <a:cs typeface="Calibri"/>
                <a:sym typeface="Calibri"/>
              </a:rPr>
              <a:t>Meet Rónán Ó Dálaigh, Rahil Nazir and</a:t>
            </a:r>
            <a:endParaRPr/>
          </a:p>
          <a:p>
            <a:pPr indent="0" lvl="0" marL="0" marR="0" rtl="0" algn="ctr">
              <a:spcBef>
                <a:spcPts val="0"/>
              </a:spcBef>
              <a:spcAft>
                <a:spcPts val="0"/>
              </a:spcAft>
              <a:buNone/>
            </a:pPr>
            <a:r>
              <a:rPr lang="en-IE" sz="2800">
                <a:solidFill>
                  <a:schemeClr val="lt1"/>
                </a:solidFill>
                <a:latin typeface="Calibri"/>
                <a:ea typeface="Calibri"/>
                <a:cs typeface="Calibri"/>
                <a:sym typeface="Calibri"/>
              </a:rPr>
              <a:t> Timur Negru of </a:t>
            </a:r>
            <a:r>
              <a:rPr lang="en-IE" sz="2800" u="sng">
                <a:solidFill>
                  <a:schemeClr val="lt1"/>
                </a:solidFill>
                <a:latin typeface="Calibri"/>
                <a:ea typeface="Calibri"/>
                <a:cs typeface="Calibri"/>
                <a:sym typeface="Calibri"/>
                <a:hlinkClick r:id="rId4">
                  <a:extLst>
                    <a:ext uri="{A12FA001-AC4F-418D-AE19-62706E023703}">
                      <ahyp:hlinkClr val="tx"/>
                    </a:ext>
                  </a:extLst>
                </a:hlinkClick>
              </a:rPr>
              <a:t>Thriftify</a:t>
            </a:r>
            <a:endParaRPr sz="2800">
              <a:solidFill>
                <a:schemeClr val="lt1"/>
              </a:solidFill>
              <a:latin typeface="Calibri"/>
              <a:ea typeface="Calibri"/>
              <a:cs typeface="Calibri"/>
              <a:sym typeface="Calibri"/>
            </a:endParaRPr>
          </a:p>
        </p:txBody>
      </p:sp>
      <p:sp>
        <p:nvSpPr>
          <p:cNvPr id="790" name="Google Shape;790;p54"/>
          <p:cNvSpPr txBox="1"/>
          <p:nvPr/>
        </p:nvSpPr>
        <p:spPr>
          <a:xfrm>
            <a:off x="2385849" y="6413647"/>
            <a:ext cx="632722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u="sng">
                <a:solidFill>
                  <a:schemeClr val="dk1"/>
                </a:solidFill>
                <a:latin typeface="Calibri"/>
                <a:ea typeface="Calibri"/>
                <a:cs typeface="Calibri"/>
                <a:sym typeface="Calibri"/>
                <a:hlinkClick r:id="rId5">
                  <a:extLst>
                    <a:ext uri="{A12FA001-AC4F-418D-AE19-62706E023703}">
                      <ahyp:hlinkClr val="tx"/>
                    </a:ext>
                  </a:extLst>
                </a:hlinkClick>
              </a:rPr>
              <a:t>Source: Irish Times</a:t>
            </a:r>
            <a:endParaRPr sz="1000">
              <a:solidFill>
                <a:schemeClr val="dk1"/>
              </a:solidFill>
              <a:latin typeface="Calibri"/>
              <a:ea typeface="Calibri"/>
              <a:cs typeface="Calibri"/>
              <a:sym typeface="Calibri"/>
            </a:endParaRPr>
          </a:p>
        </p:txBody>
      </p:sp>
      <p:sp>
        <p:nvSpPr>
          <p:cNvPr id="791" name="Google Shape;791;p54"/>
          <p:cNvSpPr txBox="1"/>
          <p:nvPr/>
        </p:nvSpPr>
        <p:spPr>
          <a:xfrm>
            <a:off x="245881" y="120660"/>
            <a:ext cx="11315393"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lang="en-IE" sz="3600">
                <a:solidFill>
                  <a:srgbClr val="A6377D"/>
                </a:solidFill>
                <a:latin typeface="Corben"/>
                <a:ea typeface="Corben"/>
                <a:cs typeface="Corben"/>
                <a:sym typeface="Corben"/>
              </a:rPr>
              <a:t>ESIMERKKI</a:t>
            </a:r>
            <a:r>
              <a:rPr lang="en-IE" sz="3600">
                <a:solidFill>
                  <a:srgbClr val="A6377D"/>
                </a:solidFill>
                <a:latin typeface="Corben"/>
                <a:ea typeface="Corben"/>
                <a:cs typeface="Corben"/>
                <a:sym typeface="Corben"/>
              </a:rPr>
              <a:t> YDSI – Thriftify</a:t>
            </a:r>
            <a:endParaRPr b="1" sz="3600">
              <a:solidFill>
                <a:srgbClr val="A6377D"/>
              </a:solidFill>
              <a:latin typeface="Calibri"/>
              <a:ea typeface="Calibri"/>
              <a:cs typeface="Calibri"/>
              <a:sym typeface="Calibri"/>
            </a:endParaRPr>
          </a:p>
        </p:txBody>
      </p:sp>
      <p:pic>
        <p:nvPicPr>
          <p:cNvPr descr="Thriftify: Online Charity Shop" id="792" name="Google Shape;792;p54"/>
          <p:cNvPicPr preferRelativeResize="0"/>
          <p:nvPr/>
        </p:nvPicPr>
        <p:blipFill rotWithShape="1">
          <a:blip r:embed="rId6">
            <a:alphaModFix/>
          </a:blip>
          <a:srcRect b="0" l="0" r="0" t="0"/>
          <a:stretch/>
        </p:blipFill>
        <p:spPr>
          <a:xfrm>
            <a:off x="6902573" y="508332"/>
            <a:ext cx="3182171" cy="83359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55"/>
          <p:cNvSpPr txBox="1"/>
          <p:nvPr>
            <p:ph idx="1" type="body"/>
          </p:nvPr>
        </p:nvSpPr>
        <p:spPr>
          <a:xfrm rot="-5400000">
            <a:off x="8235300" y="2669100"/>
            <a:ext cx="6813300" cy="132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sz="7000"/>
              <a:t>Malliesimerkki</a:t>
            </a:r>
            <a:endParaRPr sz="7000"/>
          </a:p>
        </p:txBody>
      </p:sp>
      <p:sp>
        <p:nvSpPr>
          <p:cNvPr id="798" name="Google Shape;798;p55"/>
          <p:cNvSpPr txBox="1"/>
          <p:nvPr>
            <p:ph idx="3" type="body"/>
          </p:nvPr>
        </p:nvSpPr>
        <p:spPr>
          <a:xfrm>
            <a:off x="216243" y="1881348"/>
            <a:ext cx="4936200" cy="415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Ó Dálaigh </a:t>
            </a:r>
            <a:r>
              <a:rPr lang="en-IE">
                <a:solidFill>
                  <a:srgbClr val="3F3F3F"/>
                </a:solidFill>
              </a:rPr>
              <a:t>opiskeli Irlannissa yritystoimintaa DCU: ssa ja oli liikkeellepaneva voima kahdelle aikaisemmalle sosiaalisen yrityksen perustamiselle. Nazir on opiskellut tietojenkäsittelytieteitä ja hänellä on taustaa suuryritysten ohjelmisto- ja digitaalimuunnosprojekteista. Negru opiskeli yritystoimintaa ja lakia, minkä jälkeen hänestä tuli digitaalisen innovaation maisteri. Hän työskenteli aiemmin Microsoftilla ja Clavis Insightissa, missä hän keskittyi verkkokaupan analytiikkaan.</a:t>
            </a:r>
            <a:endParaRPr/>
          </a:p>
          <a:p>
            <a:pPr indent="0" lvl="0" marL="0" rtl="0" algn="l">
              <a:lnSpc>
                <a:spcPct val="90000"/>
              </a:lnSpc>
              <a:spcBef>
                <a:spcPts val="1000"/>
              </a:spcBef>
              <a:spcAft>
                <a:spcPts val="0"/>
              </a:spcAft>
              <a:buClr>
                <a:schemeClr val="dk1"/>
              </a:buClr>
              <a:buSzPts val="2400"/>
              <a:buNone/>
            </a:pPr>
            <a:r>
              <a:t/>
            </a:r>
            <a:endParaRPr/>
          </a:p>
        </p:txBody>
      </p:sp>
      <p:sp>
        <p:nvSpPr>
          <p:cNvPr id="799" name="Google Shape;799;p55"/>
          <p:cNvSpPr txBox="1"/>
          <p:nvPr>
            <p:ph idx="4" type="body"/>
          </p:nvPr>
        </p:nvSpPr>
        <p:spPr>
          <a:xfrm>
            <a:off x="0" y="0"/>
            <a:ext cx="5661026" cy="1881352"/>
          </a:xfrm>
          <a:prstGeom prst="rect">
            <a:avLst/>
          </a:prstGeom>
          <a:solidFill>
            <a:srgbClr val="A6377D"/>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000"/>
              <a:buNone/>
            </a:pPr>
            <a:r>
              <a:t/>
            </a:r>
            <a:endParaRPr b="1" sz="1000">
              <a:solidFill>
                <a:schemeClr val="lt1"/>
              </a:solidFill>
            </a:endParaRPr>
          </a:p>
          <a:p>
            <a:pPr indent="0" lvl="0" marL="0" rtl="0" algn="ctr">
              <a:lnSpc>
                <a:spcPct val="90000"/>
              </a:lnSpc>
              <a:spcBef>
                <a:spcPts val="1000"/>
              </a:spcBef>
              <a:spcAft>
                <a:spcPts val="0"/>
              </a:spcAft>
              <a:buClr>
                <a:schemeClr val="lt1"/>
              </a:buClr>
              <a:buSzPts val="2400"/>
              <a:buNone/>
            </a:pPr>
            <a:r>
              <a:rPr b="1" lang="en-IE" sz="2400">
                <a:solidFill>
                  <a:schemeClr val="lt1"/>
                </a:solidFill>
              </a:rPr>
              <a:t>T</a:t>
            </a:r>
            <a:r>
              <a:rPr b="1" lang="en-IE" sz="2400">
                <a:solidFill>
                  <a:schemeClr val="lt1"/>
                </a:solidFill>
              </a:rPr>
              <a:t>arkoituksellista y</a:t>
            </a:r>
            <a:r>
              <a:rPr b="1" lang="en-IE" sz="2400">
                <a:solidFill>
                  <a:schemeClr val="lt1"/>
                </a:solidFill>
              </a:rPr>
              <a:t>hteistyötä:</a:t>
            </a:r>
            <a:endParaRPr/>
          </a:p>
          <a:p>
            <a:pPr indent="0" lvl="0" marL="0" rtl="0" algn="ctr">
              <a:lnSpc>
                <a:spcPct val="90000"/>
              </a:lnSpc>
              <a:spcBef>
                <a:spcPts val="1000"/>
              </a:spcBef>
              <a:spcAft>
                <a:spcPts val="0"/>
              </a:spcAft>
              <a:buClr>
                <a:schemeClr val="lt1"/>
              </a:buClr>
              <a:buSzPts val="2200"/>
              <a:buNone/>
            </a:pPr>
            <a:r>
              <a:rPr lang="en-IE" sz="2200">
                <a:solidFill>
                  <a:schemeClr val="lt1"/>
                </a:solidFill>
              </a:rPr>
              <a:t>Thriftify</a:t>
            </a:r>
            <a:r>
              <a:rPr lang="en-IE" sz="2200">
                <a:solidFill>
                  <a:schemeClr val="lt1"/>
                </a:solidFill>
              </a:rPr>
              <a:t>(online-kaupankäyntialusta hyväntekeväisyysliikkeille) tuo vaihtelevia taitoja…</a:t>
            </a:r>
            <a:endParaRPr/>
          </a:p>
        </p:txBody>
      </p:sp>
      <p:pic>
        <p:nvPicPr>
          <p:cNvPr id="800" name="Google Shape;800;p55"/>
          <p:cNvPicPr preferRelativeResize="0"/>
          <p:nvPr>
            <p:ph idx="2" type="pic"/>
          </p:nvPr>
        </p:nvPicPr>
        <p:blipFill rotWithShape="1">
          <a:blip r:embed="rId3">
            <a:alphaModFix/>
          </a:blip>
          <a:srcRect b="2152" l="0" r="0" t="2152"/>
          <a:stretch/>
        </p:blipFill>
        <p:spPr>
          <a:xfrm>
            <a:off x="6530975" y="784225"/>
            <a:ext cx="3832225" cy="5289550"/>
          </a:xfrm>
          <a:prstGeom prst="rect">
            <a:avLst/>
          </a:prstGeom>
          <a:noFill/>
          <a:ln>
            <a:noFill/>
          </a:ln>
        </p:spPr>
      </p:pic>
      <p:sp>
        <p:nvSpPr>
          <p:cNvPr id="801" name="Google Shape;801;p55"/>
          <p:cNvSpPr txBox="1"/>
          <p:nvPr/>
        </p:nvSpPr>
        <p:spPr>
          <a:xfrm>
            <a:off x="2848250" y="6453339"/>
            <a:ext cx="8402100" cy="369300"/>
          </a:xfrm>
          <a:prstGeom prst="rect">
            <a:avLst/>
          </a:prstGeom>
          <a:solidFill>
            <a:srgbClr val="40A67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a:solidFill>
                  <a:schemeClr val="lt1"/>
                </a:solidFill>
                <a:latin typeface="Calibri"/>
                <a:ea typeface="Calibri"/>
                <a:cs typeface="Calibri"/>
                <a:sym typeface="Calibri"/>
              </a:rPr>
              <a:t>KEY TAKEAWAY: Don’t go it alone, partner with others for increased chances of success!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56"/>
          <p:cNvSpPr txBox="1"/>
          <p:nvPr>
            <p:ph idx="1" type="body"/>
          </p:nvPr>
        </p:nvSpPr>
        <p:spPr>
          <a:xfrm>
            <a:off x="3872234" y="1387366"/>
            <a:ext cx="8067518" cy="666931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2400"/>
              <a:buNone/>
            </a:pPr>
            <a:r>
              <a:rPr b="1" lang="en-IE">
                <a:solidFill>
                  <a:srgbClr val="A6377D"/>
                </a:solidFill>
              </a:rPr>
              <a:t>Mikä on sen sosiaalinen tehtävä? </a:t>
            </a:r>
            <a:r>
              <a:rPr lang="en-IE"/>
              <a:t>thriftify </a:t>
            </a:r>
            <a:r>
              <a:rPr lang="en-IE"/>
              <a:t>on online-foorumi, joka luo positiivisten ostojen liikkeen yhdistämällä hyväntekeväisyysliikkeitä harkitseviin kuluttajiin.</a:t>
            </a:r>
            <a:endParaRPr/>
          </a:p>
          <a:p>
            <a:pPr indent="0" lvl="0" marL="0" rtl="0" algn="l">
              <a:lnSpc>
                <a:spcPct val="90000"/>
              </a:lnSpc>
              <a:spcBef>
                <a:spcPts val="1000"/>
              </a:spcBef>
              <a:spcAft>
                <a:spcPts val="0"/>
              </a:spcAft>
              <a:buClr>
                <a:srgbClr val="A6377D"/>
              </a:buClr>
              <a:buSzPts val="2400"/>
              <a:buNone/>
            </a:pPr>
            <a:r>
              <a:rPr b="1" lang="en-IE">
                <a:solidFill>
                  <a:srgbClr val="A6377D"/>
                </a:solidFill>
              </a:rPr>
              <a:t>Mihin se perustettiin? </a:t>
            </a:r>
            <a:r>
              <a:rPr lang="en-IE"/>
              <a:t>Mahdollistaa ostaa eettisesti ja kestävästi.</a:t>
            </a:r>
            <a:endParaRPr/>
          </a:p>
          <a:p>
            <a:pPr indent="0" lvl="0" marL="0" rtl="0" algn="l">
              <a:lnSpc>
                <a:spcPct val="90000"/>
              </a:lnSpc>
              <a:spcBef>
                <a:spcPts val="1000"/>
              </a:spcBef>
              <a:spcAft>
                <a:spcPts val="0"/>
              </a:spcAft>
              <a:buClr>
                <a:schemeClr val="dk1"/>
              </a:buClr>
              <a:buSzPts val="1400"/>
              <a:buNone/>
            </a:pPr>
            <a:r>
              <a:t/>
            </a:r>
            <a:endParaRPr sz="1400">
              <a:solidFill>
                <a:srgbClr val="A6377D"/>
              </a:solidFill>
            </a:endParaRPr>
          </a:p>
          <a:p>
            <a:pPr indent="0" lvl="0" marL="0" rtl="0" algn="ctr">
              <a:lnSpc>
                <a:spcPct val="90000"/>
              </a:lnSpc>
              <a:spcBef>
                <a:spcPts val="0"/>
              </a:spcBef>
              <a:spcAft>
                <a:spcPts val="0"/>
              </a:spcAft>
              <a:buClr>
                <a:srgbClr val="40A67A"/>
              </a:buClr>
              <a:buSzPts val="2400"/>
              <a:buNone/>
            </a:pPr>
            <a:r>
              <a:rPr b="1" i="1" lang="en-IE">
                <a:solidFill>
                  <a:srgbClr val="40A67A"/>
                </a:solidFill>
              </a:rPr>
              <a:t>"Kun käytät thriftifyä, et osta vain kaikkein kestävintä tuotetta vaan tuet hyviä syitä ja muutat rahasi taiaksi!"</a:t>
            </a:r>
            <a:endParaRPr/>
          </a:p>
          <a:p>
            <a:pPr indent="0" lvl="0" marL="0" rtl="0" algn="l">
              <a:lnSpc>
                <a:spcPct val="90000"/>
              </a:lnSpc>
              <a:spcBef>
                <a:spcPts val="1000"/>
              </a:spcBef>
              <a:spcAft>
                <a:spcPts val="0"/>
              </a:spcAft>
              <a:buClr>
                <a:schemeClr val="dk1"/>
              </a:buClr>
              <a:buSzPts val="2400"/>
              <a:buNone/>
            </a:pPr>
            <a:br>
              <a:rPr lang="en-IE"/>
            </a:br>
            <a:r>
              <a:rPr lang="en-IE"/>
              <a:t>Yhä useammat hyväntekeväisyysjärjestöt myyvät nyt </a:t>
            </a:r>
            <a:r>
              <a:rPr lang="en-IE"/>
              <a:t>thriftify </a:t>
            </a:r>
            <a:r>
              <a:rPr lang="en-IE"/>
              <a:t>verkossa.</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sp>
        <p:nvSpPr>
          <p:cNvPr id="807" name="Google Shape;807;p56"/>
          <p:cNvSpPr txBox="1"/>
          <p:nvPr>
            <p:ph idx="2" type="body"/>
          </p:nvPr>
        </p:nvSpPr>
        <p:spPr>
          <a:xfrm>
            <a:off x="252248" y="191045"/>
            <a:ext cx="3084719" cy="520651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b="1" lang="en-IE"/>
              <a:t>VALOKEILASSA</a:t>
            </a:r>
            <a:r>
              <a:rPr b="1" lang="en-IE"/>
              <a:t>YDSI </a:t>
            </a:r>
            <a:endParaRPr/>
          </a:p>
        </p:txBody>
      </p:sp>
      <p:pic>
        <p:nvPicPr>
          <p:cNvPr descr="Thriftify: Online Charity Shop" id="808" name="Google Shape;808;p56"/>
          <p:cNvPicPr preferRelativeResize="0"/>
          <p:nvPr/>
        </p:nvPicPr>
        <p:blipFill rotWithShape="1">
          <a:blip r:embed="rId3">
            <a:alphaModFix/>
          </a:blip>
          <a:srcRect b="0" l="0" r="0" t="0"/>
          <a:stretch/>
        </p:blipFill>
        <p:spPr>
          <a:xfrm>
            <a:off x="3872234" y="440933"/>
            <a:ext cx="3182171" cy="833598"/>
          </a:xfrm>
          <a:prstGeom prst="rect">
            <a:avLst/>
          </a:prstGeom>
          <a:noFill/>
          <a:ln>
            <a:noFill/>
          </a:ln>
        </p:spPr>
      </p:pic>
      <p:pic>
        <p:nvPicPr>
          <p:cNvPr descr="Thriftify: Online Charity Shop" id="809" name="Google Shape;809;p56"/>
          <p:cNvPicPr preferRelativeResize="0"/>
          <p:nvPr/>
        </p:nvPicPr>
        <p:blipFill rotWithShape="1">
          <a:blip r:embed="rId4">
            <a:alphaModFix/>
          </a:blip>
          <a:srcRect b="0" l="0" r="0" t="0"/>
          <a:stretch/>
        </p:blipFill>
        <p:spPr>
          <a:xfrm>
            <a:off x="404200" y="3429000"/>
            <a:ext cx="2706861" cy="2706861"/>
          </a:xfrm>
          <a:prstGeom prst="rect">
            <a:avLst/>
          </a:prstGeom>
          <a:noFill/>
          <a:ln>
            <a:noFill/>
          </a:ln>
        </p:spPr>
      </p:pic>
      <p:pic>
        <p:nvPicPr>
          <p:cNvPr id="810" name="Google Shape;810;p56"/>
          <p:cNvPicPr preferRelativeResize="0"/>
          <p:nvPr/>
        </p:nvPicPr>
        <p:blipFill rotWithShape="1">
          <a:blip r:embed="rId5">
            <a:alphaModFix/>
          </a:blip>
          <a:srcRect b="0" l="0" r="0" t="0"/>
          <a:stretch/>
        </p:blipFill>
        <p:spPr>
          <a:xfrm>
            <a:off x="3709440" y="5605377"/>
            <a:ext cx="8393105" cy="1175688"/>
          </a:xfrm>
          <a:prstGeom prst="rect">
            <a:avLst/>
          </a:prstGeom>
          <a:noFill/>
          <a:ln>
            <a:noFill/>
          </a:ln>
        </p:spPr>
      </p:pic>
      <p:sp>
        <p:nvSpPr>
          <p:cNvPr id="811" name="Google Shape;811;p56"/>
          <p:cNvSpPr txBox="1"/>
          <p:nvPr/>
        </p:nvSpPr>
        <p:spPr>
          <a:xfrm>
            <a:off x="0" y="1460437"/>
            <a:ext cx="3457200" cy="206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1" lang="en-IE" sz="3200">
                <a:solidFill>
                  <a:schemeClr val="lt1"/>
                </a:solidFill>
                <a:latin typeface="Calibri"/>
                <a:ea typeface="Calibri"/>
                <a:cs typeface="Calibri"/>
                <a:sym typeface="Calibri"/>
              </a:rPr>
              <a:t>Sosiaaliset</a:t>
            </a:r>
            <a:endParaRPr b="1" sz="3200">
              <a:solidFill>
                <a:schemeClr val="lt1"/>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IE" sz="3200">
                <a:solidFill>
                  <a:schemeClr val="lt1"/>
                </a:solidFill>
                <a:latin typeface="Calibri"/>
                <a:ea typeface="Calibri"/>
                <a:cs typeface="Calibri"/>
                <a:sym typeface="Calibri"/>
              </a:rPr>
              <a:t>ratkaisut</a:t>
            </a:r>
            <a:endParaRPr b="1" sz="3200">
              <a:solidFill>
                <a:schemeClr val="lt1"/>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b="1" lang="en-IE" sz="3200">
                <a:solidFill>
                  <a:schemeClr val="lt1"/>
                </a:solidFill>
                <a:latin typeface="Calibri"/>
                <a:ea typeface="Calibri"/>
                <a:cs typeface="Calibri"/>
                <a:sym typeface="Calibri"/>
              </a:rPr>
              <a:t>kulutukseen</a:t>
            </a:r>
            <a:endParaRPr b="1" sz="32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b="1" sz="32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7"/>
          <p:cNvSpPr txBox="1"/>
          <p:nvPr>
            <p:ph idx="1" type="body"/>
          </p:nvPr>
        </p:nvSpPr>
        <p:spPr>
          <a:xfrm>
            <a:off x="3061156" y="262545"/>
            <a:ext cx="6129195" cy="833598"/>
          </a:xfrm>
          <a:prstGeom prst="rect">
            <a:avLst/>
          </a:prstGeom>
          <a:solidFill>
            <a:srgbClr val="A6377D"/>
          </a:solid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lt1"/>
              </a:buClr>
              <a:buSzPct val="100000"/>
              <a:buNone/>
            </a:pPr>
            <a:r>
              <a:rPr b="1" lang="en-IE">
                <a:solidFill>
                  <a:schemeClr val="lt1"/>
                </a:solidFill>
              </a:rPr>
              <a:t>HPSU </a:t>
            </a:r>
            <a:r>
              <a:rPr b="1" lang="en-IE">
                <a:solidFill>
                  <a:schemeClr val="lt1"/>
                </a:solidFill>
              </a:rPr>
              <a:t>Paikallisen yritystoimiston rahoitus</a:t>
            </a:r>
            <a:endParaRPr/>
          </a:p>
        </p:txBody>
      </p:sp>
      <p:sp>
        <p:nvSpPr>
          <p:cNvPr id="817" name="Google Shape;817;p57"/>
          <p:cNvSpPr txBox="1"/>
          <p:nvPr>
            <p:ph idx="2" type="body"/>
          </p:nvPr>
        </p:nvSpPr>
        <p:spPr>
          <a:xfrm>
            <a:off x="3061150" y="2199325"/>
            <a:ext cx="6033600" cy="2754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3333"/>
              </a:buClr>
              <a:buSzPts val="2400"/>
              <a:buNone/>
            </a:pPr>
            <a:r>
              <a:rPr i="1" lang="en-IE" sz="2300">
                <a:solidFill>
                  <a:srgbClr val="333333"/>
                </a:solidFill>
                <a:latin typeface="Poppins"/>
                <a:ea typeface="Poppins"/>
                <a:cs typeface="Poppins"/>
                <a:sym typeface="Poppins"/>
              </a:rPr>
              <a:t>"Investointi antaa meille mahdol- lisuuden tarjota </a:t>
            </a:r>
            <a:r>
              <a:rPr b="1" i="1" lang="en-IE" sz="2300">
                <a:solidFill>
                  <a:srgbClr val="333333"/>
                </a:solidFill>
                <a:latin typeface="Poppins"/>
                <a:ea typeface="Poppins"/>
                <a:cs typeface="Poppins"/>
                <a:sym typeface="Poppins"/>
              </a:rPr>
              <a:t>parempaa palvelua hyväntekeväisyyskumppaneillem- me</a:t>
            </a:r>
            <a:r>
              <a:rPr i="1" lang="en-IE" sz="2300">
                <a:solidFill>
                  <a:srgbClr val="333333"/>
                </a:solidFill>
                <a:latin typeface="Poppins"/>
                <a:ea typeface="Poppins"/>
                <a:cs typeface="Poppins"/>
                <a:sym typeface="Poppins"/>
              </a:rPr>
              <a:t> ja thrifteille</a:t>
            </a:r>
            <a:r>
              <a:rPr i="1" lang="en-IE" sz="2300">
                <a:solidFill>
                  <a:srgbClr val="333333"/>
                </a:solidFill>
                <a:latin typeface="Poppins"/>
                <a:ea typeface="Poppins"/>
                <a:cs typeface="Poppins"/>
                <a:sym typeface="Poppins"/>
              </a:rPr>
              <a:t>. </a:t>
            </a:r>
            <a:r>
              <a:rPr i="1" lang="en-IE" sz="2300">
                <a:solidFill>
                  <a:srgbClr val="333333"/>
                </a:solidFill>
                <a:latin typeface="Poppins"/>
                <a:ea typeface="Poppins"/>
                <a:cs typeface="Poppins"/>
                <a:sym typeface="Poppins"/>
              </a:rPr>
              <a:t>Hankkimalla </a:t>
            </a:r>
            <a:r>
              <a:rPr b="1" i="1" lang="en-IE" sz="2300">
                <a:solidFill>
                  <a:srgbClr val="333333"/>
                </a:solidFill>
                <a:latin typeface="Poppins"/>
                <a:ea typeface="Poppins"/>
                <a:cs typeface="Poppins"/>
                <a:sym typeface="Poppins"/>
              </a:rPr>
              <a:t>lisää hyväntekeväisyysliikkeitä </a:t>
            </a:r>
            <a:r>
              <a:rPr i="1" lang="en-IE" sz="2300">
                <a:solidFill>
                  <a:srgbClr val="333333"/>
                </a:solidFill>
                <a:latin typeface="Poppins"/>
                <a:ea typeface="Poppins"/>
                <a:cs typeface="Poppins"/>
                <a:sym typeface="Poppins"/>
              </a:rPr>
              <a:t>verkossa ja </a:t>
            </a:r>
            <a:r>
              <a:rPr b="1" i="1" lang="en-IE" sz="2300">
                <a:solidFill>
                  <a:srgbClr val="333333"/>
                </a:solidFill>
                <a:latin typeface="Poppins"/>
                <a:ea typeface="Poppins"/>
                <a:cs typeface="Poppins"/>
                <a:sym typeface="Poppins"/>
              </a:rPr>
              <a:t>h</a:t>
            </a:r>
            <a:r>
              <a:rPr b="1" i="1" lang="en-IE" sz="2300">
                <a:solidFill>
                  <a:srgbClr val="333333"/>
                </a:solidFill>
                <a:latin typeface="Poppins"/>
                <a:ea typeface="Poppins"/>
                <a:cs typeface="Poppins"/>
                <a:sym typeface="Poppins"/>
              </a:rPr>
              <a:t>elpottamalla tuotteiden luette- lointia ja myyntiä </a:t>
            </a:r>
            <a:r>
              <a:rPr i="1" lang="en-IE" sz="2300">
                <a:solidFill>
                  <a:srgbClr val="333333"/>
                </a:solidFill>
                <a:latin typeface="Poppins"/>
                <a:ea typeface="Poppins"/>
                <a:cs typeface="Poppins"/>
                <a:sym typeface="Poppins"/>
              </a:rPr>
              <a:t>pyrimme tarjoa- maan merkittävän rahoitus- lähteen hyviin tarkoituksiin.</a:t>
            </a:r>
            <a:r>
              <a:rPr i="1" lang="en-IE" sz="2300">
                <a:solidFill>
                  <a:srgbClr val="333333"/>
                </a:solidFill>
                <a:latin typeface="Poppins"/>
                <a:ea typeface="Poppins"/>
                <a:cs typeface="Poppins"/>
                <a:sym typeface="Poppins"/>
              </a:rPr>
              <a:t> </a:t>
            </a:r>
            <a:r>
              <a:rPr i="1" lang="en-IE" sz="2300">
                <a:solidFill>
                  <a:srgbClr val="333333"/>
                </a:solidFill>
                <a:latin typeface="Poppins"/>
                <a:ea typeface="Poppins"/>
                <a:cs typeface="Poppins"/>
                <a:sym typeface="Poppins"/>
              </a:rPr>
              <a:t>Tuhansien muiden korkealaatuisten vaatteiden saami- nen myyntiin verkossa (hämmästyt- tävin hinnoin) tarkoittaa, että voimme antaa yhä useammille </a:t>
            </a:r>
            <a:r>
              <a:rPr i="1" lang="en-IE" sz="2300">
                <a:solidFill>
                  <a:srgbClr val="333333"/>
                </a:solidFill>
                <a:latin typeface="Poppins"/>
                <a:ea typeface="Poppins"/>
                <a:cs typeface="Poppins"/>
                <a:sym typeface="Poppins"/>
              </a:rPr>
              <a:t>thrifteille </a:t>
            </a:r>
            <a:r>
              <a:rPr i="1" lang="en-IE" sz="2300">
                <a:solidFill>
                  <a:srgbClr val="333333"/>
                </a:solidFill>
                <a:latin typeface="Poppins"/>
                <a:ea typeface="Poppins"/>
                <a:cs typeface="Poppins"/>
                <a:sym typeface="Poppins"/>
              </a:rPr>
              <a:t>jatkuvasti paremman vaihtoehdon pikamuodille.</a:t>
            </a:r>
            <a:endParaRPr i="1" sz="2300"/>
          </a:p>
        </p:txBody>
      </p:sp>
      <p:sp>
        <p:nvSpPr>
          <p:cNvPr id="818" name="Google Shape;818;p57"/>
          <p:cNvSpPr txBox="1"/>
          <p:nvPr/>
        </p:nvSpPr>
        <p:spPr>
          <a:xfrm>
            <a:off x="3061143" y="967814"/>
            <a:ext cx="5666700" cy="1231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600">
                <a:solidFill>
                  <a:srgbClr val="A6377D"/>
                </a:solidFill>
                <a:latin typeface="Calibri"/>
                <a:ea typeface="Calibri"/>
                <a:cs typeface="Calibri"/>
                <a:sym typeface="Calibri"/>
              </a:rPr>
              <a:t>Thrifty </a:t>
            </a:r>
            <a:r>
              <a:rPr b="1" lang="en-IE" sz="2600">
                <a:solidFill>
                  <a:srgbClr val="A6377D"/>
                </a:solidFill>
                <a:latin typeface="Calibri"/>
                <a:ea typeface="Calibri"/>
                <a:cs typeface="Calibri"/>
                <a:sym typeface="Calibri"/>
              </a:rPr>
              <a:t>Kerää 500 000 euron sijoituksen</a:t>
            </a:r>
            <a:endParaRPr sz="1200"/>
          </a:p>
          <a:p>
            <a:pPr indent="0" lvl="0" marL="0" marR="0" rtl="0" algn="ctr">
              <a:spcBef>
                <a:spcPts val="0"/>
              </a:spcBef>
              <a:spcAft>
                <a:spcPts val="0"/>
              </a:spcAft>
              <a:buNone/>
            </a:pPr>
            <a:r>
              <a:rPr b="1" i="0" lang="en-IE" sz="2400">
                <a:solidFill>
                  <a:srgbClr val="333333"/>
                </a:solidFill>
                <a:latin typeface="Calibri"/>
                <a:ea typeface="Calibri"/>
                <a:cs typeface="Calibri"/>
                <a:sym typeface="Calibri"/>
              </a:rPr>
              <a:t>Enterprise Ireland </a:t>
            </a:r>
            <a:r>
              <a:rPr b="1" lang="en-IE" sz="2400">
                <a:solidFill>
                  <a:srgbClr val="333333"/>
                </a:solidFill>
                <a:latin typeface="Calibri"/>
                <a:ea typeface="Calibri"/>
                <a:cs typeface="Calibri"/>
                <a:sym typeface="Calibri"/>
              </a:rPr>
              <a:t>mahdollistaa tämän  </a:t>
            </a:r>
            <a:r>
              <a:rPr b="1" i="0" lang="en-IE" sz="2400">
                <a:solidFill>
                  <a:srgbClr val="333333"/>
                </a:solidFill>
                <a:latin typeface="Calibri"/>
                <a:ea typeface="Calibri"/>
                <a:cs typeface="Calibri"/>
                <a:sym typeface="Calibri"/>
              </a:rPr>
              <a:t>High Potential Start-Up </a:t>
            </a:r>
            <a:r>
              <a:rPr b="1" lang="en-IE" sz="2400">
                <a:solidFill>
                  <a:srgbClr val="333333"/>
                </a:solidFill>
                <a:latin typeface="Calibri"/>
                <a:ea typeface="Calibri"/>
                <a:cs typeface="Calibri"/>
                <a:sym typeface="Calibri"/>
              </a:rPr>
              <a:t>ohjelmalla </a:t>
            </a:r>
            <a:endParaRPr b="1" sz="2400">
              <a:solidFill>
                <a:schemeClr val="dk1"/>
              </a:solidFill>
              <a:latin typeface="Calibri"/>
              <a:ea typeface="Calibri"/>
              <a:cs typeface="Calibri"/>
              <a:sym typeface="Calibri"/>
            </a:endParaRPr>
          </a:p>
        </p:txBody>
      </p:sp>
      <p:pic>
        <p:nvPicPr>
          <p:cNvPr id="819" name="Google Shape;819;p57">
            <a:hlinkClick r:id="rId3"/>
          </p:cNvPr>
          <p:cNvPicPr preferRelativeResize="0"/>
          <p:nvPr/>
        </p:nvPicPr>
        <p:blipFill rotWithShape="1">
          <a:blip r:embed="rId4">
            <a:alphaModFix/>
          </a:blip>
          <a:srcRect b="0" l="0" r="0" t="0"/>
          <a:stretch/>
        </p:blipFill>
        <p:spPr>
          <a:xfrm>
            <a:off x="379753" y="1680240"/>
            <a:ext cx="2298930" cy="3367647"/>
          </a:xfrm>
          <a:prstGeom prst="rect">
            <a:avLst/>
          </a:prstGeom>
          <a:noFill/>
          <a:ln>
            <a:noFill/>
          </a:ln>
        </p:spPr>
      </p:pic>
      <p:pic>
        <p:nvPicPr>
          <p:cNvPr descr="Thriftify: Online Charity Shop" id="820" name="Google Shape;820;p57"/>
          <p:cNvPicPr preferRelativeResize="0"/>
          <p:nvPr/>
        </p:nvPicPr>
        <p:blipFill rotWithShape="1">
          <a:blip r:embed="rId5">
            <a:alphaModFix/>
          </a:blip>
          <a:srcRect b="0" l="0" r="0" t="0"/>
          <a:stretch/>
        </p:blipFill>
        <p:spPr>
          <a:xfrm>
            <a:off x="169419" y="967817"/>
            <a:ext cx="2719598" cy="71242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58"/>
          <p:cNvSpPr txBox="1"/>
          <p:nvPr>
            <p:ph idx="2" type="body"/>
          </p:nvPr>
        </p:nvSpPr>
        <p:spPr>
          <a:xfrm>
            <a:off x="7001650" y="389975"/>
            <a:ext cx="5366400" cy="5283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i="0" lang="en-IE"/>
              <a:t>BIZNOVATOR </a:t>
            </a:r>
            <a:r>
              <a:rPr b="1" lang="en-IE"/>
              <a:t>vahvistaa ja mahdollistaa nuorten yrittäjyyttä sosiaalislla innovaatiolla ja globaalilla johtajuudella.</a:t>
            </a:r>
            <a:endParaRPr/>
          </a:p>
          <a:p>
            <a:pPr indent="0" lvl="0" marL="0" rtl="0" algn="l">
              <a:lnSpc>
                <a:spcPct val="90000"/>
              </a:lnSpc>
              <a:spcBef>
                <a:spcPts val="1000"/>
              </a:spcBef>
              <a:spcAft>
                <a:spcPts val="0"/>
              </a:spcAft>
              <a:buClr>
                <a:srgbClr val="262626"/>
              </a:buClr>
              <a:buSzPts val="2400"/>
              <a:buNone/>
            </a:pPr>
            <a:r>
              <a:rPr lang="en-IE">
                <a:solidFill>
                  <a:srgbClr val="262626"/>
                </a:solidFill>
              </a:rPr>
              <a:t>Heidän tehtävänään on voimaannuttaa, opettaa ja luoda nuoria yrittäjiä, sosiaali- sia innovaattoreita ja globaaleja johtajia, jotka vaikuttavat myönteisesti yhteisöihinsä ja maailmaan. </a:t>
            </a:r>
            <a:endParaRPr>
              <a:solidFill>
                <a:srgbClr val="262626"/>
              </a:solidFill>
            </a:endParaRPr>
          </a:p>
          <a:p>
            <a:pPr indent="0" lvl="0" marL="0" rtl="0" algn="l">
              <a:lnSpc>
                <a:spcPct val="90000"/>
              </a:lnSpc>
              <a:spcBef>
                <a:spcPts val="1000"/>
              </a:spcBef>
              <a:spcAft>
                <a:spcPts val="0"/>
              </a:spcAft>
              <a:buClr>
                <a:srgbClr val="262626"/>
              </a:buClr>
              <a:buSzPts val="2400"/>
              <a:buNone/>
            </a:pPr>
            <a:r>
              <a:rPr b="0" i="0" lang="en-IE">
                <a:solidFill>
                  <a:srgbClr val="262626"/>
                </a:solidFill>
              </a:rPr>
              <a:t>BIZNOVATOR </a:t>
            </a:r>
            <a:r>
              <a:rPr lang="en-IE">
                <a:solidFill>
                  <a:srgbClr val="262626"/>
                </a:solidFill>
              </a:rPr>
              <a:t>hoitaa</a:t>
            </a:r>
            <a:r>
              <a:rPr b="0" i="0" lang="en-IE">
                <a:solidFill>
                  <a:srgbClr val="262626"/>
                </a:solidFill>
              </a:rPr>
              <a:t> (</a:t>
            </a:r>
            <a:r>
              <a:rPr b="1" i="0" lang="en-IE">
                <a:solidFill>
                  <a:srgbClr val="262626"/>
                </a:solidFill>
              </a:rPr>
              <a:t>Social Entrepreneurship and Innovation) sosiaalisen yrittäjyyden j</a:t>
            </a:r>
            <a:r>
              <a:rPr b="1" lang="en-IE">
                <a:solidFill>
                  <a:srgbClr val="262626"/>
                </a:solidFill>
              </a:rPr>
              <a:t>a innivaation,</a:t>
            </a:r>
            <a:r>
              <a:rPr b="0" i="0" lang="en-IE">
                <a:solidFill>
                  <a:srgbClr val="262626"/>
                </a:solidFill>
              </a:rPr>
              <a:t> </a:t>
            </a:r>
            <a:r>
              <a:rPr lang="en-IE">
                <a:solidFill>
                  <a:srgbClr val="262626"/>
                </a:solidFill>
              </a:rPr>
              <a:t>jotka antavat nuorille mahdollisuuden käynnistää yrityksiä. Tämä on aloite, jonka avulla nuoret voivat nähdä yrittäjyyden positiivisen vaikutuksen yhteisöihinsä.</a:t>
            </a:r>
            <a:endParaRPr/>
          </a:p>
        </p:txBody>
      </p:sp>
      <p:sp>
        <p:nvSpPr>
          <p:cNvPr id="826" name="Google Shape;826;p58"/>
          <p:cNvSpPr txBox="1"/>
          <p:nvPr>
            <p:ph idx="1" type="body"/>
          </p:nvPr>
        </p:nvSpPr>
        <p:spPr>
          <a:xfrm>
            <a:off x="1031151" y="634193"/>
            <a:ext cx="5623146"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n-IE" sz="4000"/>
              <a:t>Biznovator</a:t>
            </a:r>
            <a:endParaRPr b="1" sz="4000"/>
          </a:p>
          <a:p>
            <a:pPr indent="0" lvl="0" marL="0" rtl="0" algn="l">
              <a:lnSpc>
                <a:spcPct val="90000"/>
              </a:lnSpc>
              <a:spcBef>
                <a:spcPts val="1000"/>
              </a:spcBef>
              <a:spcAft>
                <a:spcPts val="0"/>
              </a:spcAft>
              <a:buClr>
                <a:schemeClr val="lt1"/>
              </a:buClr>
              <a:buSzPts val="2400"/>
              <a:buNone/>
            </a:pPr>
            <a:r>
              <a:rPr b="1" lang="en-IE" sz="2400"/>
              <a:t>Löydä - muunna - muodosta yhteys</a:t>
            </a:r>
            <a:endParaRPr/>
          </a:p>
        </p:txBody>
      </p:sp>
      <p:pic>
        <p:nvPicPr>
          <p:cNvPr id="827" name="Google Shape;827;p58">
            <a:hlinkClick r:id="rId3"/>
          </p:cNvPr>
          <p:cNvPicPr preferRelativeResize="0"/>
          <p:nvPr/>
        </p:nvPicPr>
        <p:blipFill rotWithShape="1">
          <a:blip r:embed="rId4">
            <a:alphaModFix/>
          </a:blip>
          <a:srcRect b="6016" l="0" r="1334" t="0"/>
          <a:stretch/>
        </p:blipFill>
        <p:spPr>
          <a:xfrm>
            <a:off x="1469983" y="2139919"/>
            <a:ext cx="4867444" cy="322265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9"/>
          <p:cNvSpPr txBox="1"/>
          <p:nvPr>
            <p:ph idx="1" type="body"/>
          </p:nvPr>
        </p:nvSpPr>
        <p:spPr>
          <a:xfrm>
            <a:off x="3812917" y="726624"/>
            <a:ext cx="8228191"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A489"/>
              </a:buClr>
              <a:buSzPts val="3200"/>
              <a:buNone/>
            </a:pPr>
            <a:r>
              <a:rPr b="1" lang="en-IE" sz="3200">
                <a:solidFill>
                  <a:srgbClr val="00A489"/>
                </a:solidFill>
              </a:rPr>
              <a:t>Haastepalkinnot</a:t>
            </a:r>
            <a:r>
              <a:rPr b="1" lang="en-IE" sz="3200">
                <a:solidFill>
                  <a:srgbClr val="00A489"/>
                </a:solidFill>
              </a:rPr>
              <a:t> </a:t>
            </a:r>
            <a:r>
              <a:rPr lang="en-IE">
                <a:solidFill>
                  <a:srgbClr val="3F3F3F"/>
                </a:solidFill>
              </a:rPr>
              <a:t>voivat olla hyvä keino säästävien innovaatioiden rahoittamiseen. Haastepalkinnot tuovat finalisteille ja voittajille taloudellista tukea.</a:t>
            </a:r>
            <a:r>
              <a:rPr lang="en-IE">
                <a:solidFill>
                  <a:srgbClr val="3F3F3F"/>
                </a:solidFill>
              </a:rPr>
              <a:t> Al</a:t>
            </a:r>
            <a:r>
              <a:rPr lang="en-IE" u="sng">
                <a:solidFill>
                  <a:srgbClr val="3F3F3F"/>
                </a:solidFill>
                <a:hlinkClick r:id="rId3">
                  <a:extLst>
                    <a:ext uri="{A12FA001-AC4F-418D-AE19-62706E023703}">
                      <ahyp:hlinkClr val="tx"/>
                    </a:ext>
                  </a:extLst>
                </a:hlinkClick>
              </a:rPr>
              <a:t>so</a:t>
            </a:r>
            <a:r>
              <a:rPr lang="en-IE">
                <a:solidFill>
                  <a:srgbClr val="3F3F3F"/>
                </a:solidFill>
              </a:rPr>
              <a:t> </a:t>
            </a:r>
            <a:r>
              <a:rPr lang="en-IE">
                <a:solidFill>
                  <a:srgbClr val="3F3F3F"/>
                </a:solidFill>
              </a:rPr>
              <a:t>voittajat nostavat profiiliaan, pääsevät samalla alueella toimivien sidosryhmien verkostoon, innovaattoreiden yhteisöön ja markkinoihin. Haasteita on lukuisia kaikkialla Euroopassa…</a:t>
            </a:r>
            <a:endParaRPr/>
          </a:p>
          <a:p>
            <a:pPr indent="0" lvl="0" marL="0" rtl="0" algn="l">
              <a:lnSpc>
                <a:spcPct val="90000"/>
              </a:lnSpc>
              <a:spcBef>
                <a:spcPts val="0"/>
              </a:spcBef>
              <a:spcAft>
                <a:spcPts val="0"/>
              </a:spcAft>
              <a:buClr>
                <a:srgbClr val="00A489"/>
              </a:buClr>
              <a:buSzPts val="3200"/>
              <a:buNone/>
            </a:pPr>
            <a:r>
              <a:rPr b="1" i="0" lang="en-IE">
                <a:solidFill>
                  <a:srgbClr val="00A489"/>
                </a:solidFill>
              </a:rPr>
              <a:t>The European Social Innovation Competition (EUSIC) </a:t>
            </a:r>
            <a:r>
              <a:rPr b="1" lang="en-IE">
                <a:solidFill>
                  <a:srgbClr val="00A489"/>
                </a:solidFill>
              </a:rPr>
              <a:t>on haastepalkinto, jonka Euroopan komissio järjestää kaikkialla Euroopassa</a:t>
            </a:r>
            <a:r>
              <a:rPr b="1" i="0" lang="en-IE">
                <a:solidFill>
                  <a:srgbClr val="00A489"/>
                </a:solidFill>
              </a:rPr>
              <a:t> </a:t>
            </a:r>
            <a:endParaRPr/>
          </a:p>
          <a:p>
            <a:pPr indent="0" lvl="0" marL="0" rtl="0" algn="l">
              <a:lnSpc>
                <a:spcPct val="90000"/>
              </a:lnSpc>
              <a:spcBef>
                <a:spcPts val="0"/>
              </a:spcBef>
              <a:spcAft>
                <a:spcPts val="0"/>
              </a:spcAft>
              <a:buClr>
                <a:srgbClr val="00A489"/>
              </a:buClr>
              <a:buSzPts val="3200"/>
              <a:buNone/>
            </a:pPr>
            <a:r>
              <a:rPr b="1" lang="en-IE">
                <a:solidFill>
                  <a:srgbClr val="3F3F3F"/>
                </a:solidFill>
              </a:rPr>
              <a:t>Challenge Prize C</a:t>
            </a:r>
            <a:r>
              <a:rPr b="1" i="0" lang="en-IE">
                <a:solidFill>
                  <a:srgbClr val="3F3F3F"/>
                </a:solidFill>
              </a:rPr>
              <a:t>ompetitionin </a:t>
            </a:r>
            <a:r>
              <a:rPr b="1" lang="en-IE">
                <a:solidFill>
                  <a:srgbClr val="3F3F3F"/>
                </a:solidFill>
              </a:rPr>
              <a:t>vaiheet</a:t>
            </a:r>
            <a:r>
              <a:rPr b="1" i="0" lang="en-IE">
                <a:solidFill>
                  <a:srgbClr val="3F3F3F"/>
                </a:solidFill>
              </a:rPr>
              <a:t>.</a:t>
            </a:r>
            <a:endParaRPr/>
          </a:p>
          <a:p>
            <a:pPr indent="0" lvl="0" marL="0" rtl="0" algn="l">
              <a:lnSpc>
                <a:spcPct val="90000"/>
              </a:lnSpc>
              <a:spcBef>
                <a:spcPts val="0"/>
              </a:spcBef>
              <a:spcAft>
                <a:spcPts val="0"/>
              </a:spcAft>
              <a:buClr>
                <a:srgbClr val="00A489"/>
              </a:buClr>
              <a:buSzPts val="3200"/>
              <a:buNone/>
            </a:pPr>
            <a:r>
              <a:rPr b="1" i="0" lang="en-IE">
                <a:solidFill>
                  <a:srgbClr val="3F3F3F"/>
                </a:solidFill>
              </a:rPr>
              <a:t>Phase 1:</a:t>
            </a:r>
            <a:r>
              <a:rPr b="0" i="0" lang="en-IE">
                <a:solidFill>
                  <a:srgbClr val="3F3F3F"/>
                </a:solidFill>
              </a:rPr>
              <a:t> </a:t>
            </a:r>
            <a:r>
              <a:rPr lang="en-IE">
                <a:solidFill>
                  <a:srgbClr val="3F3F3F"/>
                </a:solidFill>
              </a:rPr>
              <a:t>30 semifinalistia valitaan saamaan mentorointia ja edistämään ideoitaan.</a:t>
            </a:r>
            <a:endParaRPr>
              <a:solidFill>
                <a:srgbClr val="3F3F3F"/>
              </a:solidFill>
            </a:endParaRPr>
          </a:p>
          <a:p>
            <a:pPr indent="0" lvl="0" marL="0" rtl="0" algn="l">
              <a:lnSpc>
                <a:spcPct val="90000"/>
              </a:lnSpc>
              <a:spcBef>
                <a:spcPts val="0"/>
              </a:spcBef>
              <a:spcAft>
                <a:spcPts val="0"/>
              </a:spcAft>
              <a:buClr>
                <a:srgbClr val="00A489"/>
              </a:buClr>
              <a:buSzPts val="3200"/>
              <a:buNone/>
            </a:pPr>
            <a:r>
              <a:rPr b="1" i="0" lang="en-IE">
                <a:solidFill>
                  <a:srgbClr val="3F3F3F"/>
                </a:solidFill>
              </a:rPr>
              <a:t>Phase 2:</a:t>
            </a:r>
            <a:r>
              <a:rPr b="0" i="0" lang="en-IE">
                <a:solidFill>
                  <a:srgbClr val="3F3F3F"/>
                </a:solidFill>
              </a:rPr>
              <a:t> </a:t>
            </a:r>
            <a:r>
              <a:rPr lang="en-IE">
                <a:solidFill>
                  <a:srgbClr val="3F3F3F"/>
                </a:solidFill>
              </a:rPr>
              <a:t>10 finalistia pääsee palkintojenjakotilaisuuteen, kolme lopullista voittajaa ilmoitetaan ja heille on myönnetään 50000 euron palkinto.</a:t>
            </a:r>
            <a:endParaRPr/>
          </a:p>
          <a:p>
            <a:pPr indent="0" lvl="0" marL="0" rtl="0" algn="l">
              <a:lnSpc>
                <a:spcPct val="90000"/>
              </a:lnSpc>
              <a:spcBef>
                <a:spcPts val="1000"/>
              </a:spcBef>
              <a:spcAft>
                <a:spcPts val="0"/>
              </a:spcAft>
              <a:buClr>
                <a:srgbClr val="00A489"/>
              </a:buClr>
              <a:buSzPts val="2400"/>
              <a:buNone/>
            </a:pPr>
            <a:r>
              <a:rPr b="1" lang="en-IE">
                <a:solidFill>
                  <a:srgbClr val="00A489"/>
                </a:solidFill>
              </a:rPr>
              <a:t>Voittajat vuonna</a:t>
            </a:r>
            <a:r>
              <a:rPr b="1" lang="en-IE">
                <a:solidFill>
                  <a:srgbClr val="00A489"/>
                </a:solidFill>
              </a:rPr>
              <a:t> 2020  ovat </a:t>
            </a:r>
            <a:r>
              <a:rPr lang="en-IE">
                <a:solidFill>
                  <a:srgbClr val="3F3F3F"/>
                </a:solidFill>
              </a:rPr>
              <a:t>kolme hanketta, jotka valittiin parhaiksi vuoden haasteeseen </a:t>
            </a:r>
            <a:r>
              <a:rPr b="1" lang="en-IE">
                <a:solidFill>
                  <a:srgbClr val="3F3F3F"/>
                </a:solidFill>
              </a:rPr>
              <a:t>‘reimagine fashion' </a:t>
            </a:r>
            <a:r>
              <a:rPr lang="en-IE">
                <a:solidFill>
                  <a:srgbClr val="3F3F3F"/>
                </a:solidFill>
              </a:rPr>
              <a:t>saivat 50 000 euron palkinnon.</a:t>
            </a:r>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833" name="Google Shape;833;p59"/>
          <p:cNvSpPr txBox="1"/>
          <p:nvPr>
            <p:ph idx="2" type="body"/>
          </p:nvPr>
        </p:nvSpPr>
        <p:spPr>
          <a:xfrm>
            <a:off x="150892" y="726624"/>
            <a:ext cx="3118421" cy="5619747"/>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120000"/>
              </a:lnSpc>
              <a:spcBef>
                <a:spcPts val="0"/>
              </a:spcBef>
              <a:spcAft>
                <a:spcPts val="0"/>
              </a:spcAft>
              <a:buClr>
                <a:srgbClr val="E63275"/>
              </a:buClr>
              <a:buSzPct val="100000"/>
              <a:buNone/>
            </a:pPr>
            <a:r>
              <a:rPr b="1" lang="en-IE" sz="8600">
                <a:solidFill>
                  <a:srgbClr val="E63275"/>
                </a:solidFill>
              </a:rPr>
              <a:t>Sosiaalisen innovaation kilpailut, apurahat ja palkinnot</a:t>
            </a:r>
            <a:r>
              <a:rPr b="1" lang="en-IE" sz="8600">
                <a:solidFill>
                  <a:srgbClr val="E63275"/>
                </a:solidFill>
                <a:latin typeface="Calibri"/>
                <a:ea typeface="Calibri"/>
                <a:cs typeface="Calibri"/>
                <a:sym typeface="Calibri"/>
              </a:rPr>
              <a:t>– </a:t>
            </a:r>
            <a:r>
              <a:rPr lang="en-IE" sz="8600">
                <a:solidFill>
                  <a:srgbClr val="3F3F3F"/>
                </a:solidFill>
              </a:rPr>
              <a:t>ei vain tuo tunnustusta, vaan myös varoja! Liity heidän verkkoihinsa saadaksesi tukea.</a:t>
            </a:r>
            <a:endParaRPr/>
          </a:p>
          <a:p>
            <a:pPr indent="0" lvl="0" marL="0" rtl="0" algn="ctr">
              <a:lnSpc>
                <a:spcPct val="120000"/>
              </a:lnSpc>
              <a:spcBef>
                <a:spcPts val="1000"/>
              </a:spcBef>
              <a:spcAft>
                <a:spcPts val="0"/>
              </a:spcAft>
              <a:buClr>
                <a:schemeClr val="lt1"/>
              </a:buClr>
              <a:buSzPct val="100000"/>
              <a:buNone/>
            </a:pPr>
            <a:r>
              <a:t/>
            </a:r>
            <a:endParaRPr b="1" sz="11200">
              <a:solidFill>
                <a:srgbClr val="3F3F3F"/>
              </a:solidFill>
            </a:endParaRPr>
          </a:p>
          <a:p>
            <a:pPr indent="0" lvl="0" marL="0" rtl="0" algn="ctr">
              <a:lnSpc>
                <a:spcPct val="120000"/>
              </a:lnSpc>
              <a:spcBef>
                <a:spcPts val="1000"/>
              </a:spcBef>
              <a:spcAft>
                <a:spcPts val="0"/>
              </a:spcAft>
              <a:buClr>
                <a:srgbClr val="3F3F3F"/>
              </a:buClr>
              <a:buSzPct val="100000"/>
              <a:buNone/>
            </a:pPr>
            <a:r>
              <a:rPr b="1" lang="en-IE" sz="11200">
                <a:solidFill>
                  <a:srgbClr val="3F3F3F"/>
                </a:solidFill>
              </a:rPr>
              <a:t>Challenge Prizes </a:t>
            </a:r>
            <a:endParaRPr/>
          </a:p>
          <a:p>
            <a:pPr indent="0" lvl="0" marL="0" rtl="0" algn="ctr">
              <a:lnSpc>
                <a:spcPct val="120000"/>
              </a:lnSpc>
              <a:spcBef>
                <a:spcPts val="1000"/>
              </a:spcBef>
              <a:spcAft>
                <a:spcPts val="0"/>
              </a:spcAft>
              <a:buClr>
                <a:srgbClr val="3F3F3F"/>
              </a:buClr>
              <a:buSzPct val="100000"/>
              <a:buNone/>
            </a:pPr>
            <a:r>
              <a:rPr lang="en-IE" sz="11200">
                <a:solidFill>
                  <a:srgbClr val="3F3F3F"/>
                </a:solidFill>
              </a:rPr>
              <a:t> </a:t>
            </a:r>
            <a:r>
              <a:rPr lang="en-IE" sz="11200" u="sng">
                <a:solidFill>
                  <a:srgbClr val="3F3F3F"/>
                </a:solidFill>
                <a:hlinkClick r:id="rId4">
                  <a:extLst>
                    <a:ext uri="{A12FA001-AC4F-418D-AE19-62706E023703}">
                      <ahyp:hlinkClr val="tx"/>
                    </a:ext>
                  </a:extLst>
                </a:hlinkClick>
              </a:rPr>
              <a:t>European Level (EUSIC)</a:t>
            </a:r>
            <a:endParaRPr sz="11200">
              <a:solidFill>
                <a:srgbClr val="3F3F3F"/>
              </a:solidFill>
            </a:endParaRPr>
          </a:p>
          <a:p>
            <a:pPr indent="0" lvl="0" marL="0" rtl="0" algn="ctr">
              <a:lnSpc>
                <a:spcPct val="120000"/>
              </a:lnSpc>
              <a:spcBef>
                <a:spcPts val="1000"/>
              </a:spcBef>
              <a:spcAft>
                <a:spcPts val="0"/>
              </a:spcAft>
              <a:buClr>
                <a:schemeClr val="lt1"/>
              </a:buClr>
              <a:buSzPct val="100000"/>
              <a:buNone/>
            </a:pPr>
            <a:r>
              <a:t/>
            </a:r>
            <a:endParaRPr b="1" sz="11200">
              <a:solidFill>
                <a:srgbClr val="3F3F3F"/>
              </a:solidFill>
            </a:endParaRPr>
          </a:p>
          <a:p>
            <a:pPr indent="0" lvl="0" marL="0" rtl="0" algn="ctr">
              <a:lnSpc>
                <a:spcPct val="120000"/>
              </a:lnSpc>
              <a:spcBef>
                <a:spcPts val="1000"/>
              </a:spcBef>
              <a:spcAft>
                <a:spcPts val="0"/>
              </a:spcAft>
              <a:buClr>
                <a:srgbClr val="3F3F3F"/>
              </a:buClr>
              <a:buSzPct val="100000"/>
              <a:buNone/>
            </a:pPr>
            <a:r>
              <a:rPr b="1" lang="en-IE" sz="9600" u="sng">
                <a:solidFill>
                  <a:srgbClr val="3F3F3F"/>
                </a:solidFill>
                <a:hlinkClick r:id="rId5">
                  <a:extLst>
                    <a:ext uri="{A12FA001-AC4F-418D-AE19-62706E023703}">
                      <ahyp:hlinkClr val="tx"/>
                    </a:ext>
                  </a:extLst>
                </a:hlinkClick>
              </a:rPr>
              <a:t>Challenge Prize Toolkit</a:t>
            </a:r>
            <a:endParaRPr b="1" sz="9600">
              <a:solidFill>
                <a:srgbClr val="3F3F3F"/>
              </a:solidFill>
            </a:endParaRPr>
          </a:p>
          <a:p>
            <a:pPr indent="0" lvl="0" marL="0" rtl="0" algn="ctr">
              <a:lnSpc>
                <a:spcPct val="90000"/>
              </a:lnSpc>
              <a:spcBef>
                <a:spcPts val="1000"/>
              </a:spcBef>
              <a:spcAft>
                <a:spcPts val="0"/>
              </a:spcAft>
              <a:buClr>
                <a:schemeClr val="lt1"/>
              </a:buClr>
              <a:buSzPct val="100000"/>
              <a:buNone/>
            </a:pPr>
            <a:r>
              <a:t/>
            </a:r>
            <a:endParaRPr b="1">
              <a:solidFill>
                <a:srgbClr val="3F3F3F"/>
              </a:solidFill>
            </a:endParaRPr>
          </a:p>
        </p:txBody>
      </p:sp>
      <p:sp>
        <p:nvSpPr>
          <p:cNvPr id="834" name="Google Shape;834;p59"/>
          <p:cNvSpPr txBox="1"/>
          <p:nvPr/>
        </p:nvSpPr>
        <p:spPr>
          <a:xfrm>
            <a:off x="4559374" y="43018"/>
            <a:ext cx="6264495" cy="683606"/>
          </a:xfrm>
          <a:prstGeom prst="rect">
            <a:avLst/>
          </a:prstGeom>
          <a:solidFill>
            <a:srgbClr val="A6377D"/>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lang="en-IE" sz="4400">
                <a:solidFill>
                  <a:schemeClr val="lt1"/>
                </a:solidFill>
                <a:latin typeface="Calibri"/>
                <a:ea typeface="Calibri"/>
                <a:cs typeface="Calibri"/>
                <a:sym typeface="Calibri"/>
              </a:rPr>
              <a:t>5.  Haastepalkinnot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
          <p:cNvSpPr txBox="1"/>
          <p:nvPr>
            <p:ph idx="1" type="body"/>
          </p:nvPr>
        </p:nvSpPr>
        <p:spPr>
          <a:xfrm>
            <a:off x="2863902" y="0"/>
            <a:ext cx="5896812" cy="1195057"/>
          </a:xfrm>
          <a:prstGeom prst="rect">
            <a:avLst/>
          </a:prstGeom>
          <a:solidFill>
            <a:srgbClr val="ED2A59"/>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b="1" lang="en-IE">
                <a:solidFill>
                  <a:schemeClr val="lt1"/>
                </a:solidFill>
              </a:rPr>
              <a:t>1.  Lean Start Up </a:t>
            </a:r>
            <a:endParaRPr/>
          </a:p>
          <a:p>
            <a:pPr indent="0" lvl="0" marL="0" rtl="0" algn="ctr">
              <a:lnSpc>
                <a:spcPct val="90000"/>
              </a:lnSpc>
              <a:spcBef>
                <a:spcPts val="1000"/>
              </a:spcBef>
              <a:spcAft>
                <a:spcPts val="0"/>
              </a:spcAft>
              <a:buClr>
                <a:schemeClr val="lt1"/>
              </a:buClr>
              <a:buSzPts val="2800"/>
              <a:buNone/>
            </a:pPr>
            <a:r>
              <a:rPr b="1" i="1" lang="en-IE" sz="2800">
                <a:solidFill>
                  <a:schemeClr val="lt1"/>
                </a:solidFill>
              </a:rPr>
              <a:t>Sosiaalinen innovaatio</a:t>
            </a:r>
            <a:endParaRPr/>
          </a:p>
        </p:txBody>
      </p:sp>
      <p:sp>
        <p:nvSpPr>
          <p:cNvPr id="434" name="Google Shape;434;p6"/>
          <p:cNvSpPr txBox="1"/>
          <p:nvPr>
            <p:ph idx="2" type="body"/>
          </p:nvPr>
        </p:nvSpPr>
        <p:spPr>
          <a:xfrm>
            <a:off x="3373936" y="1301327"/>
            <a:ext cx="5797223"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400"/>
              <a:buNone/>
            </a:pPr>
            <a:r>
              <a:rPr b="1" lang="en-IE">
                <a:solidFill>
                  <a:srgbClr val="ED2A59"/>
                </a:solidFill>
              </a:rPr>
              <a:t>What is a Lean Start Up? </a:t>
            </a:r>
            <a:r>
              <a:rPr lang="en-IE"/>
              <a:t> </a:t>
            </a:r>
            <a:r>
              <a:rPr lang="en-IE"/>
              <a:t>Kyse on tuotteiden ja ideoiden tuomisesta esille </a:t>
            </a:r>
            <a:r>
              <a:rPr b="1" lang="en-IE">
                <a:solidFill>
                  <a:srgbClr val="ED2A59"/>
                </a:solidFill>
              </a:rPr>
              <a:t>asiakkaille nopeasti säästämällä rahaa, aikaa ja suurempaa menestystä.</a:t>
            </a:r>
            <a:endParaRPr/>
          </a:p>
          <a:p>
            <a:pPr indent="0" lvl="0" marL="0" rtl="0" algn="l">
              <a:lnSpc>
                <a:spcPct val="90000"/>
              </a:lnSpc>
              <a:spcBef>
                <a:spcPts val="1000"/>
              </a:spcBef>
              <a:spcAft>
                <a:spcPts val="0"/>
              </a:spcAft>
              <a:buClr>
                <a:srgbClr val="292929"/>
              </a:buClr>
              <a:buSzPts val="2400"/>
              <a:buNone/>
            </a:pPr>
            <a:r>
              <a:rPr lang="en-IE" sz="2300">
                <a:solidFill>
                  <a:srgbClr val="292929"/>
                </a:solidFill>
                <a:latin typeface="Arial"/>
                <a:ea typeface="Arial"/>
                <a:cs typeface="Arial"/>
                <a:sym typeface="Arial"/>
              </a:rPr>
              <a:t>Lean startupin mantra on </a:t>
            </a:r>
            <a:r>
              <a:rPr b="1" lang="en-IE" sz="2300">
                <a:solidFill>
                  <a:srgbClr val="ED2A59"/>
                </a:solidFill>
                <a:latin typeface="Arial"/>
                <a:ea typeface="Arial"/>
                <a:cs typeface="Arial"/>
                <a:sym typeface="Arial"/>
              </a:rPr>
              <a:t>"Rakentaa, mitata, oppia"</a:t>
            </a:r>
            <a:r>
              <a:rPr b="1" i="0" lang="en-IE" sz="2300">
                <a:solidFill>
                  <a:srgbClr val="ED2A59"/>
                </a:solidFill>
                <a:latin typeface="Arial"/>
                <a:ea typeface="Arial"/>
                <a:cs typeface="Arial"/>
                <a:sym typeface="Arial"/>
              </a:rPr>
              <a:t> </a:t>
            </a:r>
            <a:r>
              <a:rPr b="0" i="0" lang="en-IE" sz="2300">
                <a:solidFill>
                  <a:srgbClr val="292929"/>
                </a:solidFill>
                <a:latin typeface="Arial"/>
                <a:ea typeface="Arial"/>
                <a:cs typeface="Arial"/>
                <a:sym typeface="Arial"/>
              </a:rPr>
              <a:t>— </a:t>
            </a:r>
            <a:r>
              <a:rPr lang="en-IE" sz="2300">
                <a:solidFill>
                  <a:srgbClr val="292929"/>
                </a:solidFill>
                <a:latin typeface="Arial"/>
                <a:ea typeface="Arial"/>
                <a:cs typeface="Arial"/>
                <a:sym typeface="Arial"/>
              </a:rPr>
              <a:t>tehdä säännöllisiä testejä, saada niistä reaalimaailman palautetta nopeasti ja käyttämällä näitä tietoja tunnistaaksesi mikä toimii ja mikä ei.</a:t>
            </a:r>
            <a:r>
              <a:rPr b="0" i="0" lang="en-IE" sz="2300">
                <a:solidFill>
                  <a:srgbClr val="292929"/>
                </a:solidFill>
                <a:latin typeface="Arial"/>
                <a:ea typeface="Arial"/>
                <a:cs typeface="Arial"/>
                <a:sym typeface="Arial"/>
              </a:rPr>
              <a:t> </a:t>
            </a:r>
            <a:r>
              <a:rPr lang="en-IE" sz="2300">
                <a:solidFill>
                  <a:srgbClr val="292929"/>
                </a:solidFill>
                <a:latin typeface="Arial"/>
                <a:ea typeface="Arial"/>
                <a:cs typeface="Arial"/>
                <a:sym typeface="Arial"/>
              </a:rPr>
              <a:t>Ja sitten testaa lisää.</a:t>
            </a:r>
            <a:endParaRPr sz="2300"/>
          </a:p>
          <a:p>
            <a:pPr indent="0" lvl="0" marL="0" rtl="0" algn="l">
              <a:lnSpc>
                <a:spcPct val="90000"/>
              </a:lnSpc>
              <a:spcBef>
                <a:spcPts val="1000"/>
              </a:spcBef>
              <a:spcAft>
                <a:spcPts val="0"/>
              </a:spcAft>
              <a:buClr>
                <a:srgbClr val="ED2A59"/>
              </a:buClr>
              <a:buSzPts val="2400"/>
              <a:buNone/>
            </a:pPr>
            <a:r>
              <a:rPr b="1" lang="en-IE" sz="2100">
                <a:solidFill>
                  <a:srgbClr val="ED2A59"/>
                </a:solidFill>
                <a:latin typeface="Arial"/>
                <a:ea typeface="Arial"/>
                <a:cs typeface="Arial"/>
                <a:sym typeface="Arial"/>
              </a:rPr>
              <a:t>Hyvä asia on, että tekniikka on mah- dollistanut sen olevan yksinkertaista, nopeaa, tehokkaasti rakennettua ja helposti yhdisttävissä.</a:t>
            </a:r>
            <a:endParaRPr sz="2100"/>
          </a:p>
          <a:p>
            <a:pPr indent="0" lvl="0" marL="0" rtl="0" algn="l">
              <a:lnSpc>
                <a:spcPct val="90000"/>
              </a:lnSpc>
              <a:spcBef>
                <a:spcPts val="1000"/>
              </a:spcBef>
              <a:spcAft>
                <a:spcPts val="0"/>
              </a:spcAft>
              <a:buClr>
                <a:srgbClr val="292929"/>
              </a:buClr>
              <a:buSzPts val="2400"/>
              <a:buNone/>
            </a:pPr>
            <a:r>
              <a:rPr lang="en-IE" sz="2200">
                <a:solidFill>
                  <a:srgbClr val="292929"/>
                </a:solidFill>
                <a:latin typeface="Arial"/>
                <a:ea typeface="Arial"/>
                <a:cs typeface="Arial"/>
                <a:sym typeface="Arial"/>
              </a:rPr>
              <a:t>Pienien erien valmistaminen on helpompaa kuin koskaan ennen verkossa, virtuaalisessa tilassa.</a:t>
            </a:r>
            <a:endParaRPr sz="2200"/>
          </a:p>
        </p:txBody>
      </p:sp>
      <p:pic>
        <p:nvPicPr>
          <p:cNvPr id="435" name="Google Shape;435;p6">
            <a:hlinkClick r:id="rId3"/>
          </p:cNvPr>
          <p:cNvPicPr preferRelativeResize="0"/>
          <p:nvPr/>
        </p:nvPicPr>
        <p:blipFill rotWithShape="1">
          <a:blip r:embed="rId4">
            <a:alphaModFix/>
          </a:blip>
          <a:srcRect b="0" l="21997" r="0" t="0"/>
          <a:stretch/>
        </p:blipFill>
        <p:spPr>
          <a:xfrm>
            <a:off x="371192" y="2334470"/>
            <a:ext cx="2332742" cy="2754349"/>
          </a:xfrm>
          <a:prstGeom prst="rect">
            <a:avLst/>
          </a:prstGeom>
          <a:noFill/>
          <a:ln>
            <a:noFill/>
          </a:ln>
        </p:spPr>
      </p:pic>
      <p:sp>
        <p:nvSpPr>
          <p:cNvPr id="436" name="Google Shape;436;p6"/>
          <p:cNvSpPr txBox="1"/>
          <p:nvPr/>
        </p:nvSpPr>
        <p:spPr>
          <a:xfrm>
            <a:off x="395318" y="1451019"/>
            <a:ext cx="2417275" cy="1049765"/>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ED2A59"/>
              </a:buClr>
              <a:buSzPts val="3600"/>
              <a:buFont typeface="Arial"/>
              <a:buNone/>
            </a:pPr>
            <a:r>
              <a:rPr b="1" lang="en-IE" sz="3600">
                <a:solidFill>
                  <a:srgbClr val="ED2A59"/>
                </a:solidFill>
                <a:latin typeface="Calibri"/>
                <a:ea typeface="Calibri"/>
                <a:cs typeface="Calibri"/>
                <a:sym typeface="Calibri"/>
              </a:rPr>
              <a:t>Watch Video</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descr="A group of people posing for a photo&#10;&#10;Description automatically generated with medium confidence" id="839" name="Google Shape;839;p60">
            <a:hlinkClick r:id="rId3"/>
          </p:cNvPr>
          <p:cNvPicPr preferRelativeResize="0"/>
          <p:nvPr>
            <p:ph idx="2" type="pic"/>
          </p:nvPr>
        </p:nvPicPr>
        <p:blipFill rotWithShape="1">
          <a:blip r:embed="rId4">
            <a:alphaModFix/>
          </a:blip>
          <a:srcRect b="1" l="24008" r="22552" t="2889"/>
          <a:stretch/>
        </p:blipFill>
        <p:spPr>
          <a:xfrm>
            <a:off x="520699" y="673100"/>
            <a:ext cx="2820029" cy="2676288"/>
          </a:xfrm>
          <a:prstGeom prst="rect">
            <a:avLst/>
          </a:prstGeom>
          <a:noFill/>
          <a:ln>
            <a:noFill/>
          </a:ln>
        </p:spPr>
      </p:pic>
      <p:pic>
        <p:nvPicPr>
          <p:cNvPr descr="A picture containing text, person, person, indoor&#10;&#10;Description automatically generated" id="840" name="Google Shape;840;p60">
            <a:hlinkClick r:id="rId5"/>
          </p:cNvPr>
          <p:cNvPicPr preferRelativeResize="0"/>
          <p:nvPr>
            <p:ph idx="3" type="pic"/>
          </p:nvPr>
        </p:nvPicPr>
        <p:blipFill rotWithShape="1">
          <a:blip r:embed="rId6">
            <a:alphaModFix/>
          </a:blip>
          <a:srcRect b="0" l="22028" r="22027" t="0"/>
          <a:stretch/>
        </p:blipFill>
        <p:spPr>
          <a:xfrm>
            <a:off x="3416299" y="549275"/>
            <a:ext cx="2743200" cy="2755900"/>
          </a:xfrm>
          <a:prstGeom prst="rect">
            <a:avLst/>
          </a:prstGeom>
          <a:noFill/>
          <a:ln>
            <a:noFill/>
          </a:ln>
        </p:spPr>
      </p:pic>
      <p:pic>
        <p:nvPicPr>
          <p:cNvPr descr="A person with the mouth open&#10;&#10;Description automatically generated with medium confidence" id="841" name="Google Shape;841;p60">
            <a:hlinkClick r:id="rId7"/>
          </p:cNvPr>
          <p:cNvPicPr preferRelativeResize="0"/>
          <p:nvPr>
            <p:ph idx="4" type="pic"/>
          </p:nvPr>
        </p:nvPicPr>
        <p:blipFill rotWithShape="1">
          <a:blip r:embed="rId8">
            <a:alphaModFix/>
          </a:blip>
          <a:srcRect b="0" l="21894" r="21894" t="0"/>
          <a:stretch/>
        </p:blipFill>
        <p:spPr>
          <a:xfrm>
            <a:off x="520700" y="3429000"/>
            <a:ext cx="2743200" cy="2755900"/>
          </a:xfrm>
          <a:prstGeom prst="rect">
            <a:avLst/>
          </a:prstGeom>
          <a:noFill/>
          <a:ln>
            <a:noFill/>
          </a:ln>
        </p:spPr>
      </p:pic>
      <p:sp>
        <p:nvSpPr>
          <p:cNvPr id="842" name="Google Shape;842;p60"/>
          <p:cNvSpPr txBox="1"/>
          <p:nvPr>
            <p:ph idx="1" type="body"/>
          </p:nvPr>
        </p:nvSpPr>
        <p:spPr>
          <a:xfrm>
            <a:off x="7130208" y="1322806"/>
            <a:ext cx="4654278"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A489"/>
              </a:buClr>
              <a:buSzPts val="3200"/>
              <a:buNone/>
            </a:pPr>
            <a:r>
              <a:rPr b="1" lang="en-IE" sz="3200">
                <a:solidFill>
                  <a:srgbClr val="00A489"/>
                </a:solidFill>
              </a:rPr>
              <a:t>Challenge Prize voittajat2020 </a:t>
            </a:r>
            <a:endParaRPr/>
          </a:p>
          <a:p>
            <a:pPr indent="0" lvl="0" marL="0" rtl="0" algn="ctr">
              <a:lnSpc>
                <a:spcPct val="90000"/>
              </a:lnSpc>
              <a:spcBef>
                <a:spcPts val="1000"/>
              </a:spcBef>
              <a:spcAft>
                <a:spcPts val="0"/>
              </a:spcAft>
              <a:buClr>
                <a:schemeClr val="dk1"/>
              </a:buClr>
              <a:buSzPts val="3200"/>
              <a:buNone/>
            </a:pPr>
            <a:r>
              <a:t/>
            </a:r>
            <a:endParaRPr sz="3200">
              <a:solidFill>
                <a:srgbClr val="00A489"/>
              </a:solidFill>
            </a:endParaRPr>
          </a:p>
        </p:txBody>
      </p:sp>
      <p:sp>
        <p:nvSpPr>
          <p:cNvPr id="843" name="Google Shape;843;p60"/>
          <p:cNvSpPr txBox="1"/>
          <p:nvPr/>
        </p:nvSpPr>
        <p:spPr>
          <a:xfrm>
            <a:off x="7130208" y="1871679"/>
            <a:ext cx="4866430" cy="5206518"/>
          </a:xfrm>
          <a:prstGeom prst="rect">
            <a:avLst/>
          </a:prstGeom>
          <a:noFill/>
          <a:ln>
            <a:noFill/>
          </a:ln>
        </p:spPr>
        <p:txBody>
          <a:bodyPr anchorCtr="0" anchor="t" bIns="45700" lIns="91425" spcFirstLastPara="1" rIns="91425" wrap="square" tIns="45700">
            <a:normAutofit lnSpcReduction="20000"/>
          </a:bodyPr>
          <a:lstStyle/>
          <a:p>
            <a:pPr indent="0" lvl="0" marL="0" marR="0" rtl="0" algn="r">
              <a:lnSpc>
                <a:spcPct val="90000"/>
              </a:lnSpc>
              <a:spcBef>
                <a:spcPts val="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a:p>
            <a:pPr indent="-457200" lvl="0" marL="457200" marR="0" rtl="0" algn="l">
              <a:lnSpc>
                <a:spcPct val="90000"/>
              </a:lnSpc>
              <a:spcBef>
                <a:spcPts val="1000"/>
              </a:spcBef>
              <a:spcAft>
                <a:spcPts val="0"/>
              </a:spcAft>
              <a:buClr>
                <a:srgbClr val="347C98"/>
              </a:buClr>
              <a:buSzPts val="2400"/>
              <a:buFont typeface="Calibri"/>
              <a:buAutoNum type="arabicPeriod"/>
            </a:pPr>
            <a:r>
              <a:rPr b="1" lang="en-IE" sz="2400" u="sng">
                <a:solidFill>
                  <a:srgbClr val="347C98"/>
                </a:solidFill>
                <a:latin typeface="Calibri"/>
                <a:ea typeface="Calibri"/>
                <a:cs typeface="Calibri"/>
                <a:sym typeface="Calibri"/>
                <a:hlinkClick r:id="rId9">
                  <a:extLst>
                    <a:ext uri="{A12FA001-AC4F-418D-AE19-62706E023703}">
                      <ahyp:hlinkClr val="tx"/>
                    </a:ext>
                  </a:extLst>
                </a:hlinkClick>
              </a:rPr>
              <a:t>resortecs®</a:t>
            </a:r>
            <a:r>
              <a:rPr b="1" lang="en-IE" sz="2400">
                <a:solidFill>
                  <a:srgbClr val="333333"/>
                </a:solidFill>
                <a:latin typeface="Calibri"/>
                <a:ea typeface="Calibri"/>
                <a:cs typeface="Calibri"/>
                <a:sym typeface="Calibri"/>
              </a:rPr>
              <a:t> </a:t>
            </a:r>
            <a:r>
              <a:rPr lang="en-IE" sz="2400">
                <a:solidFill>
                  <a:srgbClr val="3F3F3F"/>
                </a:solidFill>
                <a:latin typeface="Calibri"/>
                <a:ea typeface="Calibri"/>
                <a:cs typeface="Calibri"/>
                <a:sym typeface="Calibri"/>
              </a:rPr>
              <a:t>Belgialainen yritys, joka auttaa yksinkertaistamaan tekstiilien uudelleenkäyttöä ja kierrätystä</a:t>
            </a:r>
            <a:endParaRPr/>
          </a:p>
          <a:p>
            <a:pPr indent="-457200" lvl="0" marL="457200" marR="0" rtl="0" algn="l">
              <a:lnSpc>
                <a:spcPct val="90000"/>
              </a:lnSpc>
              <a:spcBef>
                <a:spcPts val="1000"/>
              </a:spcBef>
              <a:spcAft>
                <a:spcPts val="0"/>
              </a:spcAft>
              <a:buClr>
                <a:srgbClr val="347C98"/>
              </a:buClr>
              <a:buSzPts val="2400"/>
              <a:buFont typeface="Calibri"/>
              <a:buAutoNum type="arabicPeriod"/>
            </a:pPr>
            <a:r>
              <a:rPr b="1" lang="en-IE" sz="2400" u="sng">
                <a:solidFill>
                  <a:srgbClr val="347C98"/>
                </a:solidFill>
                <a:latin typeface="Calibri"/>
                <a:ea typeface="Calibri"/>
                <a:cs typeface="Calibri"/>
                <a:sym typeface="Calibri"/>
                <a:hlinkClick r:id="rId10">
                  <a:extLst>
                    <a:ext uri="{A12FA001-AC4F-418D-AE19-62706E023703}">
                      <ahyp:hlinkClr val="tx"/>
                    </a:ext>
                  </a:extLst>
                </a:hlinkClick>
              </a:rPr>
              <a:t>Snake</a:t>
            </a:r>
            <a:r>
              <a:rPr b="1" lang="en-IE" sz="2400">
                <a:solidFill>
                  <a:srgbClr val="333333"/>
                </a:solidFill>
                <a:latin typeface="Calibri"/>
                <a:ea typeface="Calibri"/>
                <a:cs typeface="Calibri"/>
                <a:sym typeface="Calibri"/>
              </a:rPr>
              <a:t> </a:t>
            </a:r>
            <a:r>
              <a:rPr lang="en-IE" sz="2400">
                <a:solidFill>
                  <a:srgbClr val="3F3F3F"/>
                </a:solidFill>
                <a:latin typeface="Calibri"/>
                <a:ea typeface="Calibri"/>
                <a:cs typeface="Calibri"/>
                <a:sym typeface="Calibri"/>
              </a:rPr>
              <a:t>Kroatialainen digitaalinen </a:t>
            </a:r>
            <a:r>
              <a:rPr lang="en-IE" sz="2400">
                <a:solidFill>
                  <a:srgbClr val="3F3F3F"/>
                </a:solidFill>
                <a:latin typeface="Calibri"/>
                <a:ea typeface="Calibri"/>
                <a:cs typeface="Calibri"/>
                <a:sym typeface="Calibri"/>
              </a:rPr>
              <a:t>alusta</a:t>
            </a:r>
            <a:r>
              <a:rPr lang="en-IE" sz="2400">
                <a:solidFill>
                  <a:srgbClr val="3F3F3F"/>
                </a:solidFill>
                <a:latin typeface="Calibri"/>
                <a:ea typeface="Calibri"/>
                <a:cs typeface="Calibri"/>
                <a:sym typeface="Calibri"/>
              </a:rPr>
              <a:t>, jo</a:t>
            </a:r>
            <a:r>
              <a:rPr lang="en-IE" sz="2400">
                <a:solidFill>
                  <a:srgbClr val="3F3F3F"/>
                </a:solidFill>
                <a:latin typeface="Calibri"/>
                <a:ea typeface="Calibri"/>
                <a:cs typeface="Calibri"/>
                <a:sym typeface="Calibri"/>
              </a:rPr>
              <a:t>nka avulla </a:t>
            </a:r>
            <a:r>
              <a:rPr lang="en-IE" sz="2400">
                <a:solidFill>
                  <a:srgbClr val="3F3F3F"/>
                </a:solidFill>
                <a:latin typeface="Calibri"/>
                <a:ea typeface="Calibri"/>
                <a:cs typeface="Calibri"/>
                <a:sym typeface="Calibri"/>
              </a:rPr>
              <a:t>käyttäjät voivat käyttää asuja täydennetyssä todellisuudessa</a:t>
            </a:r>
            <a:endParaRPr/>
          </a:p>
          <a:p>
            <a:pPr indent="-457200" lvl="0" marL="457200" marR="0" rtl="0" algn="l">
              <a:lnSpc>
                <a:spcPct val="90000"/>
              </a:lnSpc>
              <a:spcBef>
                <a:spcPts val="1000"/>
              </a:spcBef>
              <a:spcAft>
                <a:spcPts val="0"/>
              </a:spcAft>
              <a:buClr>
                <a:srgbClr val="347C98"/>
              </a:buClr>
              <a:buSzPts val="2400"/>
              <a:buFont typeface="Calibri"/>
              <a:buAutoNum type="arabicPeriod"/>
            </a:pPr>
            <a:r>
              <a:rPr b="1" lang="en-IE" sz="2400" u="sng">
                <a:solidFill>
                  <a:srgbClr val="347C98"/>
                </a:solidFill>
                <a:latin typeface="Calibri"/>
                <a:ea typeface="Calibri"/>
                <a:cs typeface="Calibri"/>
                <a:sym typeface="Calibri"/>
                <a:hlinkClick r:id="rId11">
                  <a:extLst>
                    <a:ext uri="{A12FA001-AC4F-418D-AE19-62706E023703}">
                      <ahyp:hlinkClr val="tx"/>
                    </a:ext>
                  </a:extLst>
                </a:hlinkClick>
              </a:rPr>
              <a:t>WhyWeCraft: Cultural Sustainability in Fashion</a:t>
            </a:r>
            <a:r>
              <a:rPr b="1" lang="en-IE" sz="2400">
                <a:solidFill>
                  <a:srgbClr val="333333"/>
                </a:solidFill>
                <a:latin typeface="Calibri"/>
                <a:ea typeface="Calibri"/>
                <a:cs typeface="Calibri"/>
                <a:sym typeface="Calibri"/>
              </a:rPr>
              <a:t> </a:t>
            </a:r>
            <a:r>
              <a:rPr lang="en-IE" sz="2400">
                <a:solidFill>
                  <a:srgbClr val="3F3F3F"/>
                </a:solidFill>
                <a:latin typeface="Calibri"/>
                <a:ea typeface="Calibri"/>
                <a:cs typeface="Calibri"/>
                <a:sym typeface="Calibri"/>
              </a:rPr>
              <a:t>Romanian lainmukainen tukimekanismi käsityöläisille ja suunnittelijoille</a:t>
            </a:r>
            <a:endParaRPr/>
          </a:p>
          <a:p>
            <a:pPr indent="0" lvl="0" marL="0" marR="0" rtl="0" algn="l">
              <a:lnSpc>
                <a:spcPct val="90000"/>
              </a:lnSpc>
              <a:spcBef>
                <a:spcPts val="100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a:p>
            <a:pPr indent="0" lvl="0" marL="0" marR="0" rtl="0" algn="r">
              <a:lnSpc>
                <a:spcPct val="90000"/>
              </a:lnSpc>
              <a:spcBef>
                <a:spcPts val="100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p:txBody>
      </p:sp>
      <p:sp>
        <p:nvSpPr>
          <p:cNvPr id="844" name="Google Shape;844;p60"/>
          <p:cNvSpPr txBox="1"/>
          <p:nvPr/>
        </p:nvSpPr>
        <p:spPr>
          <a:xfrm>
            <a:off x="519443" y="201689"/>
            <a:ext cx="282002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lt1"/>
                </a:solidFill>
                <a:latin typeface="Calibri"/>
                <a:ea typeface="Calibri"/>
                <a:cs typeface="Calibri"/>
                <a:sym typeface="Calibri"/>
              </a:rPr>
              <a:t>Resortecs, Belgium</a:t>
            </a:r>
            <a:endParaRPr/>
          </a:p>
        </p:txBody>
      </p:sp>
      <p:sp>
        <p:nvSpPr>
          <p:cNvPr id="845" name="Google Shape;845;p60"/>
          <p:cNvSpPr txBox="1"/>
          <p:nvPr/>
        </p:nvSpPr>
        <p:spPr>
          <a:xfrm>
            <a:off x="3377885" y="214895"/>
            <a:ext cx="282002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lt1"/>
                </a:solidFill>
                <a:latin typeface="Calibri"/>
                <a:ea typeface="Calibri"/>
                <a:cs typeface="Calibri"/>
                <a:sym typeface="Calibri"/>
              </a:rPr>
              <a:t>Snake, Croatia</a:t>
            </a:r>
            <a:endParaRPr/>
          </a:p>
        </p:txBody>
      </p:sp>
      <p:sp>
        <p:nvSpPr>
          <p:cNvPr id="846" name="Google Shape;846;p60"/>
          <p:cNvSpPr txBox="1"/>
          <p:nvPr/>
        </p:nvSpPr>
        <p:spPr>
          <a:xfrm>
            <a:off x="336865" y="6204011"/>
            <a:ext cx="282002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lt1"/>
                </a:solidFill>
                <a:latin typeface="Calibri"/>
                <a:ea typeface="Calibri"/>
                <a:cs typeface="Calibri"/>
                <a:sym typeface="Calibri"/>
              </a:rPr>
              <a:t>WhyWeCraft, Romania</a:t>
            </a:r>
            <a:endParaRPr/>
          </a:p>
        </p:txBody>
      </p:sp>
      <p:sp>
        <p:nvSpPr>
          <p:cNvPr id="847" name="Google Shape;847;p60"/>
          <p:cNvSpPr txBox="1"/>
          <p:nvPr/>
        </p:nvSpPr>
        <p:spPr>
          <a:xfrm>
            <a:off x="6545655" y="425610"/>
            <a:ext cx="5646345" cy="683606"/>
          </a:xfrm>
          <a:prstGeom prst="rect">
            <a:avLst/>
          </a:prstGeom>
          <a:solidFill>
            <a:srgbClr val="A6377D"/>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Arial"/>
              <a:buNone/>
            </a:pPr>
            <a:r>
              <a:rPr b="1" lang="en-IE" sz="4400">
                <a:solidFill>
                  <a:schemeClr val="lt1"/>
                </a:solidFill>
                <a:latin typeface="Calibri"/>
                <a:ea typeface="Calibri"/>
                <a:cs typeface="Calibri"/>
                <a:sym typeface="Calibri"/>
              </a:rPr>
              <a:t>Haastepalkinnot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61"/>
          <p:cNvSpPr txBox="1"/>
          <p:nvPr>
            <p:ph idx="1" type="body"/>
          </p:nvPr>
        </p:nvSpPr>
        <p:spPr>
          <a:xfrm>
            <a:off x="7739301" y="1322149"/>
            <a:ext cx="3981452" cy="96837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3600"/>
              <a:buNone/>
            </a:pPr>
            <a:r>
              <a:rPr b="1" lang="en-IE"/>
              <a:t>Voittaja 2020, Empower</a:t>
            </a:r>
            <a:endParaRPr/>
          </a:p>
        </p:txBody>
      </p:sp>
      <p:sp>
        <p:nvSpPr>
          <p:cNvPr id="853" name="Google Shape;853;p61"/>
          <p:cNvSpPr txBox="1"/>
          <p:nvPr>
            <p:ph idx="2" type="body"/>
          </p:nvPr>
        </p:nvSpPr>
        <p:spPr>
          <a:xfrm>
            <a:off x="7868740" y="2372605"/>
            <a:ext cx="39816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Vuoden 2020 voittaja</a:t>
            </a:r>
            <a:r>
              <a:rPr b="0" i="0" lang="en-IE"/>
              <a:t> </a:t>
            </a:r>
            <a:r>
              <a:rPr b="0" i="0" lang="en-IE" u="sng">
                <a:solidFill>
                  <a:schemeClr val="hlink"/>
                </a:solidFill>
                <a:hlinkClick r:id="rId3"/>
              </a:rPr>
              <a:t>Empower</a:t>
            </a:r>
            <a:r>
              <a:rPr b="0" i="0" lang="en-IE"/>
              <a:t>, </a:t>
            </a:r>
            <a:r>
              <a:rPr lang="en-IE"/>
              <a:t>yritys, joka otti käyttöön uuden tekniikan kiertotalouden mahdollistamiseksi sallimalla muovijätteen sijoittamisen ja keräämisen taloudellista korvausta vastaan.</a:t>
            </a:r>
            <a:endParaRPr/>
          </a:p>
        </p:txBody>
      </p:sp>
      <p:pic>
        <p:nvPicPr>
          <p:cNvPr id="854" name="Google Shape;854;p61">
            <a:hlinkClick r:id="rId4"/>
          </p:cNvPr>
          <p:cNvPicPr preferRelativeResize="0"/>
          <p:nvPr/>
        </p:nvPicPr>
        <p:blipFill rotWithShape="1">
          <a:blip r:embed="rId5">
            <a:alphaModFix/>
          </a:blip>
          <a:srcRect b="0" l="0" r="0" t="0"/>
          <a:stretch/>
        </p:blipFill>
        <p:spPr>
          <a:xfrm>
            <a:off x="1319306" y="2372598"/>
            <a:ext cx="5262563" cy="2838284"/>
          </a:xfrm>
          <a:prstGeom prst="rect">
            <a:avLst/>
          </a:prstGeom>
          <a:noFill/>
          <a:ln>
            <a:noFill/>
          </a:ln>
        </p:spPr>
      </p:pic>
      <p:pic>
        <p:nvPicPr>
          <p:cNvPr id="855" name="Google Shape;855;p61"/>
          <p:cNvPicPr preferRelativeResize="0"/>
          <p:nvPr/>
        </p:nvPicPr>
        <p:blipFill rotWithShape="1">
          <a:blip r:embed="rId6">
            <a:alphaModFix/>
          </a:blip>
          <a:srcRect b="40483" l="0" r="0" t="792"/>
          <a:stretch/>
        </p:blipFill>
        <p:spPr>
          <a:xfrm>
            <a:off x="7231883" y="4964896"/>
            <a:ext cx="2026200" cy="2010000"/>
          </a:xfrm>
          <a:prstGeom prst="teardrop">
            <a:avLst>
              <a:gd fmla="val 100000" name="adj"/>
            </a:avLst>
          </a:prstGeom>
          <a:noFill/>
          <a:ln>
            <a:noFill/>
          </a:ln>
        </p:spPr>
      </p:pic>
      <p:sp>
        <p:nvSpPr>
          <p:cNvPr id="856" name="Google Shape;856;p61"/>
          <p:cNvSpPr txBox="1"/>
          <p:nvPr/>
        </p:nvSpPr>
        <p:spPr>
          <a:xfrm>
            <a:off x="209668" y="125024"/>
            <a:ext cx="8019931"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lang="en-IE" sz="3600">
                <a:solidFill>
                  <a:schemeClr val="lt1"/>
                </a:solidFill>
                <a:latin typeface="Corben"/>
                <a:ea typeface="Corben"/>
                <a:cs typeface="Corben"/>
                <a:sym typeface="Corben"/>
              </a:rPr>
              <a:t>YDSI, </a:t>
            </a:r>
            <a:r>
              <a:rPr lang="en-IE" sz="3600">
                <a:solidFill>
                  <a:schemeClr val="lt1"/>
                </a:solidFill>
                <a:latin typeface="Corben"/>
                <a:ea typeface="Corben"/>
                <a:cs typeface="Corben"/>
                <a:sym typeface="Corben"/>
              </a:rPr>
              <a:t>Ympäristö</a:t>
            </a:r>
            <a:endParaRPr/>
          </a:p>
          <a:p>
            <a:pPr indent="0" lvl="0" marL="0" marR="0" rtl="0" algn="l">
              <a:lnSpc>
                <a:spcPct val="90000"/>
              </a:lnSpc>
              <a:spcBef>
                <a:spcPts val="0"/>
              </a:spcBef>
              <a:spcAft>
                <a:spcPts val="0"/>
              </a:spcAft>
              <a:buClr>
                <a:schemeClr val="lt1"/>
              </a:buClr>
              <a:buSzPts val="2400"/>
              <a:buFont typeface="Arial"/>
              <a:buNone/>
            </a:pPr>
            <a:r>
              <a:rPr b="1" lang="en-IE" sz="2400">
                <a:solidFill>
                  <a:schemeClr val="lt1"/>
                </a:solidFill>
                <a:latin typeface="Calibri"/>
                <a:ea typeface="Calibri"/>
                <a:cs typeface="Calibri"/>
                <a:sym typeface="Calibri"/>
              </a:rPr>
              <a:t>Gjermund Bjaanes, </a:t>
            </a:r>
            <a:r>
              <a:rPr b="1" lang="en-IE" sz="2400">
                <a:solidFill>
                  <a:schemeClr val="lt1"/>
                </a:solidFill>
                <a:latin typeface="Calibri"/>
                <a:ea typeface="Calibri"/>
                <a:cs typeface="Calibri"/>
                <a:sym typeface="Calibri"/>
              </a:rPr>
              <a:t>Alankomaat</a:t>
            </a:r>
            <a:endParaRPr/>
          </a:p>
          <a:p>
            <a:pPr indent="0" lvl="0" marL="0" marR="0" rtl="0" algn="l">
              <a:lnSpc>
                <a:spcPct val="90000"/>
              </a:lnSpc>
              <a:spcBef>
                <a:spcPts val="0"/>
              </a:spcBef>
              <a:spcAft>
                <a:spcPts val="0"/>
              </a:spcAft>
              <a:buClr>
                <a:schemeClr val="lt1"/>
              </a:buClr>
              <a:buSzPts val="2800"/>
              <a:buFont typeface="Arial"/>
              <a:buNone/>
            </a:pPr>
            <a:r>
              <a:rPr b="1" i="1" lang="en-IE" sz="2800">
                <a:solidFill>
                  <a:schemeClr val="lt1"/>
                </a:solidFill>
                <a:latin typeface="Calibri"/>
                <a:ea typeface="Calibri"/>
                <a:cs typeface="Calibri"/>
                <a:sym typeface="Calibri"/>
              </a:rPr>
              <a:t> </a:t>
            </a:r>
            <a:endParaRPr b="1" sz="2400">
              <a:solidFill>
                <a:schemeClr val="lt1"/>
              </a:solidFill>
              <a:latin typeface="Calibri"/>
              <a:ea typeface="Calibri"/>
              <a:cs typeface="Calibri"/>
              <a:sym typeface="Calibri"/>
            </a:endParaRPr>
          </a:p>
        </p:txBody>
      </p:sp>
      <p:sp>
        <p:nvSpPr>
          <p:cNvPr id="857" name="Google Shape;857;p61"/>
          <p:cNvSpPr txBox="1"/>
          <p:nvPr/>
        </p:nvSpPr>
        <p:spPr>
          <a:xfrm>
            <a:off x="6545655" y="388606"/>
            <a:ext cx="5646345" cy="683606"/>
          </a:xfrm>
          <a:prstGeom prst="rect">
            <a:avLst/>
          </a:prstGeom>
          <a:solidFill>
            <a:srgbClr val="A6377D"/>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Arial"/>
              <a:buNone/>
            </a:pPr>
            <a:r>
              <a:rPr b="1" lang="en-IE" sz="4400">
                <a:solidFill>
                  <a:schemeClr val="lt1"/>
                </a:solidFill>
                <a:latin typeface="Calibri"/>
                <a:ea typeface="Calibri"/>
                <a:cs typeface="Calibri"/>
                <a:sym typeface="Calibri"/>
              </a:rPr>
              <a:t>Haastepalkinnot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62"/>
          <p:cNvSpPr txBox="1"/>
          <p:nvPr>
            <p:ph idx="1" type="body"/>
          </p:nvPr>
        </p:nvSpPr>
        <p:spPr>
          <a:xfrm>
            <a:off x="3812917" y="945557"/>
            <a:ext cx="8228191"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Tällä hetkellä digitaaliset sosiaaliset innovaattorit voivat hyödyntää Euroopan innovaationeuvoston (EIC) pilotin tarjoamia rahoitusmahdollisuuksia. Nämä sisältävät:</a:t>
            </a:r>
            <a:endParaRPr>
              <a:solidFill>
                <a:srgbClr val="3F3F3F"/>
              </a:solidFill>
            </a:endParaRPr>
          </a:p>
          <a:p>
            <a:pPr indent="-342900" lvl="0" marL="342900" rtl="0" algn="l">
              <a:lnSpc>
                <a:spcPct val="90000"/>
              </a:lnSpc>
              <a:spcBef>
                <a:spcPts val="1000"/>
              </a:spcBef>
              <a:spcAft>
                <a:spcPts val="0"/>
              </a:spcAft>
              <a:buClr>
                <a:srgbClr val="3F3F3F"/>
              </a:buClr>
              <a:buSzPts val="2400"/>
              <a:buFont typeface="Arial"/>
              <a:buChar char="•"/>
            </a:pPr>
            <a:r>
              <a:rPr b="0" i="0" lang="en-IE">
                <a:solidFill>
                  <a:srgbClr val="3F3F3F"/>
                </a:solidFill>
              </a:rPr>
              <a:t>The </a:t>
            </a:r>
            <a:r>
              <a:rPr b="1" i="0" lang="en-IE" u="sng">
                <a:solidFill>
                  <a:srgbClr val="00A489"/>
                </a:solidFill>
                <a:hlinkClick r:id="rId3">
                  <a:extLst>
                    <a:ext uri="{A12FA001-AC4F-418D-AE19-62706E023703}">
                      <ahyp:hlinkClr val="tx"/>
                    </a:ext>
                  </a:extLst>
                </a:hlinkClick>
              </a:rPr>
              <a:t>Blockchain for Social Good Prize</a:t>
            </a:r>
            <a:r>
              <a:rPr b="1" i="0" lang="en-IE">
                <a:solidFill>
                  <a:srgbClr val="00A489"/>
                </a:solidFill>
              </a:rPr>
              <a:t>,  </a:t>
            </a:r>
            <a:r>
              <a:rPr lang="en-IE">
                <a:solidFill>
                  <a:srgbClr val="3F3F3F"/>
                </a:solidFill>
              </a:rPr>
              <a:t>Haasteena on kehittää skaalautuvia, tehokkaita ja vaikuttavia hajautettuja ratkaisuja sosiaalisen innovaation haasteisiin hyödyntämällä hajautettua kirjanpitotekniikkaa (Distributed Ledger Technology DLT).</a:t>
            </a:r>
            <a:endParaRPr/>
          </a:p>
          <a:p>
            <a:pPr indent="-342900" lvl="0" marL="342900" rtl="0" algn="l">
              <a:lnSpc>
                <a:spcPct val="90000"/>
              </a:lnSpc>
              <a:spcBef>
                <a:spcPts val="1000"/>
              </a:spcBef>
              <a:spcAft>
                <a:spcPts val="0"/>
              </a:spcAft>
              <a:buClr>
                <a:srgbClr val="3F3F3F"/>
              </a:buClr>
              <a:buSzPts val="2400"/>
              <a:buFont typeface="Arial"/>
              <a:buChar char="•"/>
            </a:pPr>
            <a:r>
              <a:rPr b="0" i="0" lang="en-IE">
                <a:solidFill>
                  <a:srgbClr val="3F3F3F"/>
                </a:solidFill>
              </a:rPr>
              <a:t>The </a:t>
            </a:r>
            <a:r>
              <a:rPr b="1" i="0" lang="en-IE" u="sng">
                <a:solidFill>
                  <a:srgbClr val="ED2A59"/>
                </a:solidFill>
                <a:hlinkClick r:id="rId4">
                  <a:extLst>
                    <a:ext uri="{A12FA001-AC4F-418D-AE19-62706E023703}">
                      <ahyp:hlinkClr val="tx"/>
                    </a:ext>
                  </a:extLst>
                </a:hlinkClick>
              </a:rPr>
              <a:t>Affordable High-Tech for Humanitarian Aid</a:t>
            </a:r>
            <a:r>
              <a:rPr b="1" i="0" lang="en-IE">
                <a:solidFill>
                  <a:srgbClr val="ED2A59"/>
                </a:solidFill>
              </a:rPr>
              <a:t> Prize</a:t>
            </a:r>
            <a:r>
              <a:rPr b="0" i="0" lang="en-IE">
                <a:solidFill>
                  <a:srgbClr val="3F3F3F"/>
                </a:solidFill>
              </a:rPr>
              <a:t>, </a:t>
            </a:r>
            <a:r>
              <a:rPr lang="en-IE">
                <a:solidFill>
                  <a:srgbClr val="3F3F3F"/>
                </a:solidFill>
              </a:rPr>
              <a:t>jossa osallistujia kehotetaan kehittämään innovatiivisia ratkaisuja humanitaarisen avun toimittamiseen, joka perustuu huokeaan edistyneen tekniikan soveltamiseen.</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rPr>
              <a:t>Euroopan komissio </a:t>
            </a:r>
            <a:r>
              <a:rPr b="1" i="0" lang="en-IE" u="sng">
                <a:solidFill>
                  <a:srgbClr val="009FD8"/>
                </a:solidFill>
                <a:hlinkClick r:id="rId5">
                  <a:extLst>
                    <a:ext uri="{A12FA001-AC4F-418D-AE19-62706E023703}">
                      <ahyp:hlinkClr val="tx"/>
                    </a:ext>
                  </a:extLst>
                </a:hlinkClick>
              </a:rPr>
              <a:t>Horizon Prize for Social Innovation</a:t>
            </a:r>
            <a:r>
              <a:rPr b="1" i="0" lang="en-IE">
                <a:solidFill>
                  <a:srgbClr val="009FD8"/>
                </a:solidFill>
              </a:rPr>
              <a:t> </a:t>
            </a:r>
            <a:r>
              <a:rPr b="0" i="0" lang="en-IE">
                <a:solidFill>
                  <a:srgbClr val="3F3F3F"/>
                </a:solidFill>
              </a:rPr>
              <a:t> </a:t>
            </a:r>
            <a:r>
              <a:rPr lang="en-IE">
                <a:solidFill>
                  <a:srgbClr val="3F3F3F"/>
                </a:solidFill>
              </a:rPr>
              <a:t>palkitsee parhaat ratkaisut ikääntyneiden matkustamisen esteettömyden parantamiseksi.</a:t>
            </a:r>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863" name="Google Shape;863;p62"/>
          <p:cNvSpPr txBox="1"/>
          <p:nvPr>
            <p:ph idx="2" type="body"/>
          </p:nvPr>
        </p:nvSpPr>
        <p:spPr>
          <a:xfrm>
            <a:off x="321465" y="943210"/>
            <a:ext cx="2852539" cy="520651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4400"/>
              <a:buNone/>
            </a:pPr>
            <a:r>
              <a:rPr b="1" lang="en-IE" sz="4400">
                <a:solidFill>
                  <a:srgbClr val="3F3F3F"/>
                </a:solidFill>
              </a:rPr>
              <a:t>Haaste- palkinnot</a:t>
            </a:r>
            <a:r>
              <a:rPr b="1" lang="en-IE" sz="4400">
                <a:solidFill>
                  <a:srgbClr val="3F3F3F"/>
                </a:solidFill>
              </a:rPr>
              <a:t> </a:t>
            </a:r>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a:p>
            <a:pPr indent="0" lvl="0" marL="0" rtl="0" algn="ctr">
              <a:lnSpc>
                <a:spcPct val="90000"/>
              </a:lnSpc>
              <a:spcBef>
                <a:spcPts val="1000"/>
              </a:spcBef>
              <a:spcAft>
                <a:spcPts val="0"/>
              </a:spcAft>
              <a:buClr>
                <a:srgbClr val="3F3F3F"/>
              </a:buClr>
              <a:buSzPts val="2800"/>
              <a:buNone/>
            </a:pPr>
            <a:r>
              <a:rPr b="1" lang="en-IE" sz="2800" u="sng">
                <a:solidFill>
                  <a:srgbClr val="3F3F3F"/>
                </a:solidFill>
                <a:hlinkClick r:id="rId6">
                  <a:extLst>
                    <a:ext uri="{A12FA001-AC4F-418D-AE19-62706E023703}">
                      <ahyp:hlinkClr val="tx"/>
                    </a:ext>
                  </a:extLst>
                </a:hlinkClick>
              </a:rPr>
              <a:t>Challenge Prize Toolkit</a:t>
            </a:r>
            <a:endParaRPr b="1" sz="2800">
              <a:solidFill>
                <a:srgbClr val="3F3F3F"/>
              </a:solidFill>
            </a:endParaRPr>
          </a:p>
          <a:p>
            <a:pPr indent="0" lvl="0" marL="0" rtl="0" algn="ctr">
              <a:lnSpc>
                <a:spcPct val="90000"/>
              </a:lnSpc>
              <a:spcBef>
                <a:spcPts val="1000"/>
              </a:spcBef>
              <a:spcAft>
                <a:spcPts val="0"/>
              </a:spcAft>
              <a:buClr>
                <a:schemeClr val="lt1"/>
              </a:buClr>
              <a:buSzPts val="3600"/>
              <a:buNone/>
            </a:pPr>
            <a:r>
              <a:t/>
            </a:r>
            <a:endParaRPr b="1">
              <a:solidFill>
                <a:srgbClr val="3F3F3F"/>
              </a:solidFill>
            </a:endParaRPr>
          </a:p>
        </p:txBody>
      </p:sp>
      <p:sp>
        <p:nvSpPr>
          <p:cNvPr id="864" name="Google Shape;864;p62"/>
          <p:cNvSpPr txBox="1"/>
          <p:nvPr/>
        </p:nvSpPr>
        <p:spPr>
          <a:xfrm>
            <a:off x="3476532" y="97093"/>
            <a:ext cx="8715468" cy="683606"/>
          </a:xfrm>
          <a:prstGeom prst="rect">
            <a:avLst/>
          </a:prstGeom>
          <a:solidFill>
            <a:srgbClr val="A6377D"/>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Muut European Challenge -palkinnot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3"/>
          <p:cNvSpPr txBox="1"/>
          <p:nvPr>
            <p:ph idx="1" type="body"/>
          </p:nvPr>
        </p:nvSpPr>
        <p:spPr>
          <a:xfrm>
            <a:off x="6237574" y="369175"/>
            <a:ext cx="5612100" cy="1706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b="1" lang="en-IE"/>
              <a:t>Valmistaudu luomaan kolmen minuutin “Pitch” potentiaalisille sijoittajille</a:t>
            </a:r>
            <a:endParaRPr/>
          </a:p>
        </p:txBody>
      </p:sp>
      <p:sp>
        <p:nvSpPr>
          <p:cNvPr id="870" name="Google Shape;870;p63"/>
          <p:cNvSpPr txBox="1"/>
          <p:nvPr>
            <p:ph idx="2" type="body"/>
          </p:nvPr>
        </p:nvSpPr>
        <p:spPr>
          <a:xfrm>
            <a:off x="6292257" y="2261605"/>
            <a:ext cx="5242208"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IE"/>
              <a:t>Tässä osiossa käydään läpi sosiaalisen innovoinnin pitching vinkkejä mahdollisille sijoittajille. Opit, kuinka muut vaikuttivat sijoittaajiin heidän kentillä ja arvoillaan.</a:t>
            </a:r>
            <a:endParaRPr/>
          </a:p>
          <a:p>
            <a:pPr indent="0" lvl="0" marL="0" rtl="0" algn="l">
              <a:lnSpc>
                <a:spcPct val="90000"/>
              </a:lnSpc>
              <a:spcBef>
                <a:spcPts val="1000"/>
              </a:spcBef>
              <a:spcAft>
                <a:spcPts val="0"/>
              </a:spcAft>
              <a:buClr>
                <a:schemeClr val="dk1"/>
              </a:buClr>
              <a:buSzPts val="1100"/>
              <a:buFont typeface="Arial"/>
              <a:buNone/>
            </a:pPr>
            <a:r>
              <a:rPr lang="en-IE"/>
              <a:t>Lopussa on harjoitus, jossa on hienosäätövideoita, jotta voit aloittaa 3 minuutin pithin kehittämisen yksilönä tai joukkueena.</a:t>
            </a:r>
            <a:endParaRPr/>
          </a:p>
          <a:p>
            <a:pPr indent="0" lvl="0" marL="0" rtl="0" algn="l">
              <a:lnSpc>
                <a:spcPct val="90000"/>
              </a:lnSpc>
              <a:spcBef>
                <a:spcPts val="1000"/>
              </a:spcBef>
              <a:spcAft>
                <a:spcPts val="0"/>
              </a:spcAft>
              <a:buClr>
                <a:schemeClr val="lt1"/>
              </a:buClr>
              <a:buSzPts val="2400"/>
              <a:buNone/>
            </a:pPr>
            <a:r>
              <a:t/>
            </a:r>
            <a:endParaRPr/>
          </a:p>
        </p:txBody>
      </p:sp>
      <p:pic>
        <p:nvPicPr>
          <p:cNvPr descr="A group of people in a room&#10;&#10;Description automatically generated with medium confidence" id="871" name="Google Shape;871;p63"/>
          <p:cNvPicPr preferRelativeResize="0"/>
          <p:nvPr>
            <p:ph idx="3" type="pic"/>
          </p:nvPr>
        </p:nvPicPr>
        <p:blipFill rotWithShape="1">
          <a:blip r:embed="rId3">
            <a:alphaModFix/>
          </a:blip>
          <a:srcRect b="0" l="32797" r="32797" t="0"/>
          <a:stretch/>
        </p:blipFill>
        <p:spPr>
          <a:xfrm>
            <a:off x="1590040" y="-21132"/>
            <a:ext cx="3550920" cy="687913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4"/>
          <p:cNvSpPr txBox="1"/>
          <p:nvPr>
            <p:ph idx="1" type="body"/>
          </p:nvPr>
        </p:nvSpPr>
        <p:spPr>
          <a:xfrm>
            <a:off x="508177" y="1012347"/>
            <a:ext cx="6861343"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23232"/>
              </a:buClr>
              <a:buSzPts val="2400"/>
              <a:buNone/>
            </a:pPr>
            <a:r>
              <a:rPr b="1" lang="en-IE">
                <a:solidFill>
                  <a:srgbClr val="323232"/>
                </a:solidFill>
              </a:rPr>
              <a:t>Käytä näitä ideoita luodaksesi houkutteleva pitchaus tiedottaaksesi innovatiosta ja turvataksenne rahoituksen sosiaaliselle yritykselle.</a:t>
            </a:r>
            <a:endParaRPr/>
          </a:p>
          <a:p>
            <a:pPr indent="0" lvl="0" marL="0" rtl="0" algn="l">
              <a:lnSpc>
                <a:spcPct val="90000"/>
              </a:lnSpc>
              <a:spcBef>
                <a:spcPts val="1000"/>
              </a:spcBef>
              <a:spcAft>
                <a:spcPts val="0"/>
              </a:spcAft>
              <a:buClr>
                <a:srgbClr val="323232"/>
              </a:buClr>
              <a:buSzPts val="2400"/>
              <a:buNone/>
            </a:pPr>
            <a:r>
              <a:rPr b="1" i="0" lang="en-IE">
                <a:solidFill>
                  <a:srgbClr val="323232"/>
                </a:solidFill>
              </a:rPr>
              <a:t>Pitch Tip 1 </a:t>
            </a:r>
            <a:r>
              <a:rPr lang="en-IE">
                <a:solidFill>
                  <a:srgbClr val="323232"/>
                </a:solidFill>
              </a:rPr>
              <a:t>Tunne sijoitustarinasi</a:t>
            </a:r>
            <a:endParaRPr/>
          </a:p>
          <a:p>
            <a:pPr indent="0" lvl="0" marL="0" rtl="0" algn="l">
              <a:lnSpc>
                <a:spcPct val="90000"/>
              </a:lnSpc>
              <a:spcBef>
                <a:spcPts val="1000"/>
              </a:spcBef>
              <a:spcAft>
                <a:spcPts val="0"/>
              </a:spcAft>
              <a:buClr>
                <a:srgbClr val="323232"/>
              </a:buClr>
              <a:buSzPts val="2400"/>
              <a:buNone/>
            </a:pPr>
            <a:r>
              <a:rPr b="1" i="0" lang="en-IE">
                <a:solidFill>
                  <a:srgbClr val="323232"/>
                </a:solidFill>
              </a:rPr>
              <a:t>Pitch Tip 2 </a:t>
            </a:r>
            <a:r>
              <a:rPr lang="en-IE">
                <a:solidFill>
                  <a:srgbClr val="323232"/>
                </a:solidFill>
              </a:rPr>
              <a:t>Tunne yleisösi</a:t>
            </a:r>
            <a:endParaRPr/>
          </a:p>
          <a:p>
            <a:pPr indent="0" lvl="0" marL="0" rtl="0" algn="l">
              <a:lnSpc>
                <a:spcPct val="90000"/>
              </a:lnSpc>
              <a:spcBef>
                <a:spcPts val="1000"/>
              </a:spcBef>
              <a:spcAft>
                <a:spcPts val="0"/>
              </a:spcAft>
              <a:buClr>
                <a:srgbClr val="323232"/>
              </a:buClr>
              <a:buSzPts val="2400"/>
              <a:buNone/>
            </a:pPr>
            <a:r>
              <a:rPr b="1" i="0" lang="en-IE">
                <a:solidFill>
                  <a:srgbClr val="323232"/>
                </a:solidFill>
              </a:rPr>
              <a:t>Pitch Tip 3 </a:t>
            </a:r>
            <a:r>
              <a:rPr lang="en-IE">
                <a:solidFill>
                  <a:srgbClr val="323232"/>
                </a:solidFill>
              </a:rPr>
              <a:t>Tasapainota visio ja yksityiskohdat</a:t>
            </a:r>
            <a:endParaRPr/>
          </a:p>
          <a:p>
            <a:pPr indent="0" lvl="0" marL="0" rtl="0" algn="l">
              <a:lnSpc>
                <a:spcPct val="90000"/>
              </a:lnSpc>
              <a:spcBef>
                <a:spcPts val="1000"/>
              </a:spcBef>
              <a:spcAft>
                <a:spcPts val="0"/>
              </a:spcAft>
              <a:buClr>
                <a:srgbClr val="323232"/>
              </a:buClr>
              <a:buSzPts val="2400"/>
              <a:buNone/>
            </a:pPr>
            <a:r>
              <a:rPr b="1" i="0" lang="en-IE">
                <a:solidFill>
                  <a:srgbClr val="323232"/>
                </a:solidFill>
              </a:rPr>
              <a:t>Pitch Tip 4 </a:t>
            </a:r>
            <a:r>
              <a:rPr lang="en-IE">
                <a:solidFill>
                  <a:srgbClr val="323232"/>
                </a:solidFill>
              </a:rPr>
              <a:t>Tasapainota tarinointi ja luvut</a:t>
            </a:r>
            <a:endParaRPr/>
          </a:p>
          <a:p>
            <a:pPr indent="0" lvl="0" marL="0" rtl="0" algn="l">
              <a:lnSpc>
                <a:spcPct val="90000"/>
              </a:lnSpc>
              <a:spcBef>
                <a:spcPts val="1000"/>
              </a:spcBef>
              <a:spcAft>
                <a:spcPts val="0"/>
              </a:spcAft>
              <a:buClr>
                <a:srgbClr val="323232"/>
              </a:buClr>
              <a:buSzPts val="2400"/>
              <a:buNone/>
            </a:pPr>
            <a:r>
              <a:rPr b="1" i="0" lang="en-IE">
                <a:solidFill>
                  <a:srgbClr val="323232"/>
                </a:solidFill>
              </a:rPr>
              <a:t>Pitch Tip 5 </a:t>
            </a:r>
            <a:r>
              <a:rPr lang="en-IE">
                <a:solidFill>
                  <a:srgbClr val="323232"/>
                </a:solidFill>
              </a:rPr>
              <a:t>Esitä selvästi, miten luotte arvoa</a:t>
            </a:r>
            <a:endParaRPr/>
          </a:p>
          <a:p>
            <a:pPr indent="0" lvl="0" marL="0" rtl="0" algn="l">
              <a:lnSpc>
                <a:spcPct val="90000"/>
              </a:lnSpc>
              <a:spcBef>
                <a:spcPts val="1000"/>
              </a:spcBef>
              <a:spcAft>
                <a:spcPts val="0"/>
              </a:spcAft>
              <a:buClr>
                <a:srgbClr val="323232"/>
              </a:buClr>
              <a:buSzPts val="2400"/>
              <a:buNone/>
            </a:pPr>
            <a:r>
              <a:rPr b="1" i="0" lang="en-IE">
                <a:solidFill>
                  <a:srgbClr val="323232"/>
                </a:solidFill>
                <a:latin typeface="Questrial"/>
                <a:ea typeface="Questrial"/>
                <a:cs typeface="Questrial"/>
                <a:sym typeface="Questrial"/>
              </a:rPr>
              <a:t>Pitch Tip 6: </a:t>
            </a:r>
            <a:r>
              <a:rPr lang="en-IE">
                <a:solidFill>
                  <a:srgbClr val="323232"/>
                </a:solidFill>
              </a:rPr>
              <a:t>Korosta tiimikokemus + uskottavuus</a:t>
            </a:r>
            <a:endParaRPr/>
          </a:p>
          <a:p>
            <a:pPr indent="0" lvl="0" marL="0" rtl="0" algn="l">
              <a:lnSpc>
                <a:spcPct val="90000"/>
              </a:lnSpc>
              <a:spcBef>
                <a:spcPts val="1000"/>
              </a:spcBef>
              <a:spcAft>
                <a:spcPts val="0"/>
              </a:spcAft>
              <a:buClr>
                <a:srgbClr val="323232"/>
              </a:buClr>
              <a:buSzPts val="2400"/>
              <a:buNone/>
            </a:pPr>
            <a:r>
              <a:rPr b="1" i="0" lang="en-IE">
                <a:solidFill>
                  <a:srgbClr val="323232"/>
                </a:solidFill>
                <a:latin typeface="Questrial"/>
                <a:ea typeface="Questrial"/>
                <a:cs typeface="Questrial"/>
                <a:sym typeface="Questrial"/>
              </a:rPr>
              <a:t>Pitch Tip 7:</a:t>
            </a:r>
            <a:r>
              <a:rPr b="1" i="0" lang="en-IE">
                <a:solidFill>
                  <a:srgbClr val="323232"/>
                </a:solidFill>
                <a:latin typeface="Questrial"/>
                <a:ea typeface="Questrial"/>
                <a:cs typeface="Questrial"/>
                <a:sym typeface="Questrial"/>
              </a:rPr>
              <a:t> </a:t>
            </a:r>
            <a:r>
              <a:rPr lang="en-IE">
                <a:solidFill>
                  <a:srgbClr val="323232"/>
                </a:solidFill>
              </a:rPr>
              <a:t>Erotu joukosta</a:t>
            </a:r>
            <a:endParaRPr/>
          </a:p>
          <a:p>
            <a:pPr indent="0" lvl="0" marL="0" rtl="0" algn="l">
              <a:lnSpc>
                <a:spcPct val="90000"/>
              </a:lnSpc>
              <a:spcBef>
                <a:spcPts val="1000"/>
              </a:spcBef>
              <a:spcAft>
                <a:spcPts val="0"/>
              </a:spcAft>
              <a:buClr>
                <a:srgbClr val="323232"/>
              </a:buClr>
              <a:buSzPts val="2400"/>
              <a:buNone/>
            </a:pPr>
            <a:r>
              <a:rPr b="1" i="0" lang="en-IE">
                <a:solidFill>
                  <a:srgbClr val="323232"/>
                </a:solidFill>
                <a:latin typeface="Questrial"/>
                <a:ea typeface="Questrial"/>
                <a:cs typeface="Questrial"/>
                <a:sym typeface="Questrial"/>
              </a:rPr>
              <a:t>Pitch Tip 8: </a:t>
            </a:r>
            <a:r>
              <a:rPr lang="en-IE">
                <a:solidFill>
                  <a:srgbClr val="323232"/>
                </a:solidFill>
              </a:rPr>
              <a:t>Käytä Visualisuutta ohjelman viestissä </a:t>
            </a:r>
            <a:endParaRPr/>
          </a:p>
          <a:p>
            <a:pPr indent="0" lvl="0" marL="0" rtl="0" algn="l">
              <a:lnSpc>
                <a:spcPct val="90000"/>
              </a:lnSpc>
              <a:spcBef>
                <a:spcPts val="1000"/>
              </a:spcBef>
              <a:spcAft>
                <a:spcPts val="0"/>
              </a:spcAft>
              <a:buClr>
                <a:srgbClr val="323232"/>
              </a:buClr>
              <a:buSzPts val="2400"/>
              <a:buNone/>
            </a:pPr>
            <a:r>
              <a:rPr b="1" i="0" lang="en-IE">
                <a:solidFill>
                  <a:srgbClr val="323232"/>
                </a:solidFill>
                <a:latin typeface="Questrial"/>
                <a:ea typeface="Questrial"/>
                <a:cs typeface="Questrial"/>
                <a:sym typeface="Questrial"/>
              </a:rPr>
              <a:t>Pitch Tip 9: </a:t>
            </a:r>
            <a:r>
              <a:rPr lang="en-IE">
                <a:solidFill>
                  <a:srgbClr val="323232"/>
                </a:solidFill>
              </a:rPr>
              <a:t>Ole selkeä ja ytimekäs</a:t>
            </a:r>
            <a:endParaRPr/>
          </a:p>
          <a:p>
            <a:pPr indent="0" lvl="0" marL="0" rtl="0" algn="l">
              <a:lnSpc>
                <a:spcPct val="90000"/>
              </a:lnSpc>
              <a:spcBef>
                <a:spcPts val="1000"/>
              </a:spcBef>
              <a:spcAft>
                <a:spcPts val="0"/>
              </a:spcAft>
              <a:buClr>
                <a:srgbClr val="323232"/>
              </a:buClr>
              <a:buSzPts val="2400"/>
              <a:buNone/>
            </a:pPr>
            <a:r>
              <a:rPr b="1" i="0" lang="en-IE">
                <a:solidFill>
                  <a:srgbClr val="323232"/>
                </a:solidFill>
                <a:latin typeface="Questrial"/>
                <a:ea typeface="Questrial"/>
                <a:cs typeface="Questrial"/>
                <a:sym typeface="Questrial"/>
              </a:rPr>
              <a:t>Pitch Tip 10: </a:t>
            </a:r>
            <a:r>
              <a:rPr lang="en-IE">
                <a:solidFill>
                  <a:srgbClr val="323232"/>
                </a:solidFill>
              </a:rPr>
              <a:t>Älä kavahda taloushallintoa</a:t>
            </a:r>
            <a:endParaRPr/>
          </a:p>
          <a:p>
            <a:pPr indent="0" lvl="0" marL="0" rtl="0" algn="l">
              <a:lnSpc>
                <a:spcPct val="90000"/>
              </a:lnSpc>
              <a:spcBef>
                <a:spcPts val="1000"/>
              </a:spcBef>
              <a:spcAft>
                <a:spcPts val="0"/>
              </a:spcAft>
              <a:buClr>
                <a:schemeClr val="lt1"/>
              </a:buClr>
              <a:buSzPts val="2400"/>
              <a:buNone/>
            </a:pPr>
            <a:r>
              <a:t/>
            </a:r>
            <a:endParaRPr b="1" i="0">
              <a:solidFill>
                <a:srgbClr val="323232"/>
              </a:solidFill>
              <a:latin typeface="Questrial"/>
              <a:ea typeface="Questrial"/>
              <a:cs typeface="Questrial"/>
              <a:sym typeface="Questrial"/>
            </a:endParaRPr>
          </a:p>
          <a:p>
            <a:pPr indent="0" lvl="0" marL="0" rtl="0" algn="l">
              <a:lnSpc>
                <a:spcPct val="90000"/>
              </a:lnSpc>
              <a:spcBef>
                <a:spcPts val="1000"/>
              </a:spcBef>
              <a:spcAft>
                <a:spcPts val="0"/>
              </a:spcAft>
              <a:buClr>
                <a:schemeClr val="lt1"/>
              </a:buClr>
              <a:buSzPts val="2400"/>
              <a:buNone/>
            </a:pPr>
            <a:r>
              <a:t/>
            </a:r>
            <a:endParaRPr i="0">
              <a:solidFill>
                <a:srgbClr val="323232"/>
              </a:solidFill>
            </a:endParaRPr>
          </a:p>
          <a:p>
            <a:pPr indent="0" lvl="0" marL="0" rtl="0" algn="l">
              <a:lnSpc>
                <a:spcPct val="90000"/>
              </a:lnSpc>
              <a:spcBef>
                <a:spcPts val="1000"/>
              </a:spcBef>
              <a:spcAft>
                <a:spcPts val="0"/>
              </a:spcAft>
              <a:buClr>
                <a:schemeClr val="lt1"/>
              </a:buClr>
              <a:buSzPts val="2400"/>
              <a:buNone/>
            </a:pPr>
            <a:r>
              <a:t/>
            </a:r>
            <a:endParaRPr b="1" i="0">
              <a:solidFill>
                <a:srgbClr val="323232"/>
              </a:solidFill>
            </a:endParaRPr>
          </a:p>
        </p:txBody>
      </p:sp>
      <p:sp>
        <p:nvSpPr>
          <p:cNvPr id="877" name="Google Shape;877;p64"/>
          <p:cNvSpPr txBox="1"/>
          <p:nvPr>
            <p:ph idx="2" type="body"/>
          </p:nvPr>
        </p:nvSpPr>
        <p:spPr>
          <a:xfrm>
            <a:off x="508178" y="314994"/>
            <a:ext cx="9423473"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Sosiaalisen innovaation pitching sijoittajille</a:t>
            </a:r>
            <a:r>
              <a:rPr b="1" lang="en-IE">
                <a:solidFill>
                  <a:srgbClr val="3F3F3F"/>
                </a:solidFill>
              </a:rPr>
              <a:t> </a:t>
            </a:r>
            <a:endParaRPr/>
          </a:p>
        </p:txBody>
      </p:sp>
      <p:sp>
        <p:nvSpPr>
          <p:cNvPr id="878" name="Google Shape;878;p64"/>
          <p:cNvSpPr txBox="1"/>
          <p:nvPr>
            <p:ph idx="3" type="body"/>
          </p:nvPr>
        </p:nvSpPr>
        <p:spPr>
          <a:xfrm>
            <a:off x="7099912" y="4976194"/>
            <a:ext cx="4868769" cy="123159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i="1" lang="en-IE"/>
              <a:t>‘Then Practice, Practice, Practice’</a:t>
            </a:r>
            <a:endParaRPr/>
          </a:p>
          <a:p>
            <a:pPr indent="0" lvl="0" marL="0" rtl="0" algn="ctr">
              <a:lnSpc>
                <a:spcPct val="90000"/>
              </a:lnSpc>
              <a:spcBef>
                <a:spcPts val="1000"/>
              </a:spcBef>
              <a:spcAft>
                <a:spcPts val="0"/>
              </a:spcAft>
              <a:buClr>
                <a:schemeClr val="lt1"/>
              </a:buClr>
              <a:buSzPts val="2400"/>
              <a:buNone/>
            </a:pPr>
            <a:r>
              <a:rPr lang="en-IE"/>
              <a:t>Read Further </a:t>
            </a:r>
            <a:r>
              <a:rPr lang="en-IE" u="sng">
                <a:solidFill>
                  <a:schemeClr val="hlink"/>
                </a:solidFill>
                <a:hlinkClick r:id="rId3"/>
              </a:rPr>
              <a:t>here</a:t>
            </a:r>
            <a:endParaRPr/>
          </a:p>
        </p:txBody>
      </p:sp>
      <p:pic>
        <p:nvPicPr>
          <p:cNvPr id="879" name="Google Shape;879;p64"/>
          <p:cNvPicPr preferRelativeResize="0"/>
          <p:nvPr/>
        </p:nvPicPr>
        <p:blipFill rotWithShape="1">
          <a:blip r:embed="rId4">
            <a:alphaModFix/>
          </a:blip>
          <a:srcRect b="0" l="0" r="0" t="0"/>
          <a:stretch/>
        </p:blipFill>
        <p:spPr>
          <a:xfrm>
            <a:off x="7099912" y="1808431"/>
            <a:ext cx="5092088" cy="254604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65"/>
          <p:cNvSpPr txBox="1"/>
          <p:nvPr>
            <p:ph idx="1" type="body"/>
          </p:nvPr>
        </p:nvSpPr>
        <p:spPr>
          <a:xfrm>
            <a:off x="5359400" y="438360"/>
            <a:ext cx="6047966"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Teinit vaikuttavat </a:t>
            </a:r>
            <a:r>
              <a:rPr b="1" i="0" lang="en-IE" u="sng">
                <a:solidFill>
                  <a:schemeClr val="hlink"/>
                </a:solidFill>
                <a:hlinkClick r:id="rId3"/>
              </a:rPr>
              <a:t>Dragons</a:t>
            </a:r>
            <a:r>
              <a:rPr b="1" i="0" lang="en-IE"/>
              <a:t> </a:t>
            </a:r>
            <a:r>
              <a:rPr b="1" lang="en-IE"/>
              <a:t>-eihin YSI Den, Irlanti</a:t>
            </a:r>
            <a:endParaRPr/>
          </a:p>
          <a:p>
            <a:pPr indent="0" lvl="0" marL="0" rtl="0" algn="ctr">
              <a:lnSpc>
                <a:spcPct val="90000"/>
              </a:lnSpc>
              <a:spcBef>
                <a:spcPts val="0"/>
              </a:spcBef>
              <a:spcAft>
                <a:spcPts val="0"/>
              </a:spcAft>
              <a:buClr>
                <a:schemeClr val="lt1"/>
              </a:buClr>
              <a:buSzPts val="3600"/>
              <a:buNone/>
            </a:pPr>
            <a:r>
              <a:t/>
            </a:r>
            <a:endParaRPr b="1"/>
          </a:p>
        </p:txBody>
      </p:sp>
      <p:sp>
        <p:nvSpPr>
          <p:cNvPr id="885" name="Google Shape;885;p65"/>
          <p:cNvSpPr txBox="1"/>
          <p:nvPr>
            <p:ph idx="2" type="body"/>
          </p:nvPr>
        </p:nvSpPr>
        <p:spPr>
          <a:xfrm>
            <a:off x="6096000" y="1647800"/>
            <a:ext cx="5516700" cy="44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Tapahtui kolmen päivän aikana, 25 joukkuetta eri puolilta Irlantia nousi pitchamaan Den Panelsille.</a:t>
            </a:r>
            <a:r>
              <a:rPr lang="en-IE">
                <a:latin typeface="Montserrat"/>
                <a:ea typeface="Montserrat"/>
                <a:cs typeface="Montserrat"/>
                <a:sym typeface="Montserrat"/>
              </a:rPr>
              <a:t>YSI pystyi toimittamaan tiimeille noin 10 000 euron rahoituksen sekä keinoja ja mentorointia tukemaan heidän hankkeitaan. YSI asettaa tämän sosiaalisen innovaatiorahaston vuosittain saataville auttamaan nuorten ideoiden toteuttamista.</a:t>
            </a:r>
            <a:endParaRPr/>
          </a:p>
          <a:p>
            <a:pPr indent="0" lvl="0" marL="0" rtl="0" algn="l">
              <a:lnSpc>
                <a:spcPct val="90000"/>
              </a:lnSpc>
              <a:spcBef>
                <a:spcPts val="1000"/>
              </a:spcBef>
              <a:spcAft>
                <a:spcPts val="0"/>
              </a:spcAft>
              <a:buClr>
                <a:schemeClr val="lt1"/>
              </a:buClr>
              <a:buSzPts val="2400"/>
              <a:buNone/>
            </a:pPr>
            <a:r>
              <a:rPr lang="en-IE">
                <a:latin typeface="Montserrat"/>
                <a:ea typeface="Montserrat"/>
                <a:cs typeface="Montserrat"/>
                <a:sym typeface="Montserrat"/>
              </a:rPr>
              <a:t>Den-osallistujat käsittelivät monenlaisia kysymyksiä, mukaan lukien mielenterveys, kehon positiivisuus, liikenneturvallisuus, tasa-arvo ja ympäristö.</a:t>
            </a:r>
            <a:endParaRPr/>
          </a:p>
        </p:txBody>
      </p:sp>
      <p:pic>
        <p:nvPicPr>
          <p:cNvPr descr="A group of people in a room&#10;&#10;Description automatically generated with medium confidence" id="886" name="Google Shape;886;p65"/>
          <p:cNvPicPr preferRelativeResize="0"/>
          <p:nvPr>
            <p:ph idx="3" type="pic"/>
          </p:nvPr>
        </p:nvPicPr>
        <p:blipFill rotWithShape="1">
          <a:blip r:embed="rId4">
            <a:alphaModFix/>
          </a:blip>
          <a:srcRect b="0" l="32797" r="32797" t="0"/>
          <a:stretch/>
        </p:blipFill>
        <p:spPr>
          <a:xfrm>
            <a:off x="1590040" y="-10566"/>
            <a:ext cx="3550920" cy="687913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66"/>
          <p:cNvSpPr txBox="1"/>
          <p:nvPr>
            <p:ph idx="2" type="body"/>
          </p:nvPr>
        </p:nvSpPr>
        <p:spPr>
          <a:xfrm>
            <a:off x="6969700" y="1073125"/>
            <a:ext cx="51021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latin typeface="Montserrat"/>
                <a:ea typeface="Montserrat"/>
                <a:cs typeface="Montserrat"/>
                <a:sym typeface="Montserrat"/>
              </a:rPr>
              <a:t>Opiskelijat Newtown Schoolista, Waterfordissa, saivat 550 euroa rahoitusta projektinsa kehittämiseen, jonka tarkoituksena on kouluttaa ala-asteen lapsia eriarvoisuus-  ja syrjintäkysymyksissä. Waterfordin teini-ikäiset aikovat luoda lastenkirjan ja mukana olevan monipuolisen nuken, joka auttaa viestimään erilaisuudesta ja osallisuudesta ala-asteen yleisölle. He aikovat myös luoda podcastin viedäkseen tasa-arvoviestiä laajemmalle yleisölle.</a:t>
            </a:r>
            <a:endParaRPr/>
          </a:p>
        </p:txBody>
      </p:sp>
      <p:sp>
        <p:nvSpPr>
          <p:cNvPr id="892" name="Google Shape;892;p66"/>
          <p:cNvSpPr txBox="1"/>
          <p:nvPr>
            <p:ph idx="3" type="body"/>
          </p:nvPr>
        </p:nvSpPr>
        <p:spPr>
          <a:xfrm>
            <a:off x="4719540" y="4829916"/>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893" name="Google Shape;893;p66"/>
          <p:cNvSpPr txBox="1"/>
          <p:nvPr>
            <p:ph idx="4" type="body"/>
          </p:nvPr>
        </p:nvSpPr>
        <p:spPr>
          <a:xfrm>
            <a:off x="1135476" y="790342"/>
            <a:ext cx="4369392" cy="4493975"/>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ctr">
              <a:lnSpc>
                <a:spcPct val="90000"/>
              </a:lnSpc>
              <a:spcBef>
                <a:spcPts val="0"/>
              </a:spcBef>
              <a:spcAft>
                <a:spcPts val="0"/>
              </a:spcAft>
              <a:buClr>
                <a:srgbClr val="262626"/>
              </a:buClr>
              <a:buSzPct val="100000"/>
              <a:buNone/>
            </a:pPr>
            <a:r>
              <a:rPr i="0" lang="en-IE">
                <a:solidFill>
                  <a:srgbClr val="262626"/>
                </a:solidFill>
                <a:latin typeface="Montserrat"/>
                <a:ea typeface="Montserrat"/>
                <a:cs typeface="Montserrat"/>
                <a:sym typeface="Montserrat"/>
              </a:rPr>
              <a:t>Tiimimme on miettinyt syvästi, miten projektimme vaikuttaisi  ihmisiin sekä nyt että tulevaisuudessa. Koulutus on mielestämme yksi tehokkain keino. Aiomme opettaa pieniä lapsia, miksi kaikkia tulisi kohdella tasa-arvoisesti ymmärtämällä erilaisuuttaja selittämällä tasa-arvoa hauskalla ja yksinkertaisella tavalla, jota he voivat ymmärtää. Elämä tasa-arvoisemmassa maailmassa, tarkoittaa, että ihmiset tuntevat olonsa turvalliseksi, hyväksytyksi ja kykeneväiseksi elämään elämänsä parhaalla tavalla ja saavuttamaan täyden potentiaalinsa ilman, että muut työntävät heitä alas.</a:t>
            </a:r>
            <a:endParaRPr/>
          </a:p>
          <a:p>
            <a:pPr indent="0" lvl="0" marL="0" rtl="0" algn="ctr">
              <a:lnSpc>
                <a:spcPct val="90000"/>
              </a:lnSpc>
              <a:spcBef>
                <a:spcPts val="1000"/>
              </a:spcBef>
              <a:spcAft>
                <a:spcPts val="0"/>
              </a:spcAft>
              <a:buClr>
                <a:srgbClr val="262626"/>
              </a:buClr>
              <a:buSzPct val="100000"/>
              <a:buNone/>
            </a:pPr>
            <a:r>
              <a:rPr lang="en-IE">
                <a:solidFill>
                  <a:srgbClr val="262626"/>
                </a:solidFill>
              </a:rPr>
              <a:t>Zara Notley, YSI Team Member - Newtown School, Waterford</a:t>
            </a:r>
            <a:endParaRPr>
              <a:solidFill>
                <a:srgbClr val="262626"/>
              </a:solidFill>
            </a:endParaRPr>
          </a:p>
        </p:txBody>
      </p:sp>
      <p:sp>
        <p:nvSpPr>
          <p:cNvPr id="894" name="Google Shape;894;p66"/>
          <p:cNvSpPr txBox="1"/>
          <p:nvPr>
            <p:ph idx="5" type="body"/>
          </p:nvPr>
        </p:nvSpPr>
        <p:spPr>
          <a:xfrm>
            <a:off x="-892144" y="236659"/>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
        <p:nvSpPr>
          <p:cNvPr id="895" name="Google Shape;895;p66"/>
          <p:cNvSpPr txBox="1"/>
          <p:nvPr/>
        </p:nvSpPr>
        <p:spPr>
          <a:xfrm>
            <a:off x="6795862" y="92850"/>
            <a:ext cx="5214000" cy="697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Teinit vaikuttavat</a:t>
            </a:r>
            <a:r>
              <a:rPr b="1" lang="en-IE" sz="3600">
                <a:solidFill>
                  <a:schemeClr val="lt1"/>
                </a:solidFill>
                <a:latin typeface="Calibri"/>
                <a:ea typeface="Calibri"/>
                <a:cs typeface="Calibri"/>
                <a:sym typeface="Calibri"/>
              </a:rPr>
              <a:t> </a:t>
            </a:r>
            <a:r>
              <a:rPr b="1" lang="en-IE" sz="3600" u="sng">
                <a:solidFill>
                  <a:schemeClr val="lt1"/>
                </a:solidFill>
                <a:latin typeface="Calibri"/>
                <a:ea typeface="Calibri"/>
                <a:cs typeface="Calibri"/>
                <a:sym typeface="Calibri"/>
                <a:hlinkClick r:id="rId3">
                  <a:extLst>
                    <a:ext uri="{A12FA001-AC4F-418D-AE19-62706E023703}">
                      <ahyp:hlinkClr val="tx"/>
                    </a:ext>
                  </a:extLst>
                </a:hlinkClick>
              </a:rPr>
              <a:t>Dragons</a:t>
            </a:r>
            <a:r>
              <a:rPr b="1" lang="en-IE" sz="3600">
                <a:solidFill>
                  <a:schemeClr val="lt1"/>
                </a:solidFill>
                <a:latin typeface="Calibri"/>
                <a:ea typeface="Calibri"/>
                <a:cs typeface="Calibri"/>
                <a:sym typeface="Calibri"/>
              </a:rPr>
              <a:t> -eihin YSI Den, Irlanti</a:t>
            </a:r>
            <a:endParaRPr sz="360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7"/>
          <p:cNvSpPr txBox="1"/>
          <p:nvPr>
            <p:ph idx="1" type="body"/>
          </p:nvPr>
        </p:nvSpPr>
        <p:spPr>
          <a:xfrm>
            <a:off x="4509907" y="262551"/>
            <a:ext cx="6771237" cy="127653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rPr b="1" lang="en-IE" sz="4400"/>
              <a:t>Harjoittele</a:t>
            </a:r>
            <a:endParaRPr/>
          </a:p>
          <a:p>
            <a:pPr indent="0" lvl="0" marL="0" rtl="0" algn="ctr">
              <a:lnSpc>
                <a:spcPct val="90000"/>
              </a:lnSpc>
              <a:spcBef>
                <a:spcPts val="1000"/>
              </a:spcBef>
              <a:spcAft>
                <a:spcPts val="0"/>
              </a:spcAft>
              <a:buClr>
                <a:schemeClr val="lt1"/>
              </a:buClr>
              <a:buSzPct val="100000"/>
              <a:buNone/>
            </a:pPr>
            <a:r>
              <a:rPr b="1" lang="en-IE" sz="4400"/>
              <a:t>3:n minuutin Pitch sijoittajille</a:t>
            </a:r>
            <a:endParaRPr/>
          </a:p>
        </p:txBody>
      </p:sp>
      <p:sp>
        <p:nvSpPr>
          <p:cNvPr id="901" name="Google Shape;901;p67"/>
          <p:cNvSpPr txBox="1"/>
          <p:nvPr>
            <p:ph idx="4" type="body"/>
          </p:nvPr>
        </p:nvSpPr>
        <p:spPr>
          <a:xfrm>
            <a:off x="4509907" y="1881584"/>
            <a:ext cx="7250542" cy="172624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2400"/>
              <a:buFont typeface="Noto Sans Symbols"/>
              <a:buChar char="❑"/>
            </a:pPr>
            <a:r>
              <a:rPr lang="en-IE"/>
              <a:t>Katso nämä videot ja edellisten diojen vinkeillä luo tiimisi kanssa tai yksin 3 minuutin pitchaus.</a:t>
            </a:r>
            <a:endParaRPr/>
          </a:p>
          <a:p>
            <a:pPr indent="-190500" lvl="0" marL="342900" rtl="0" algn="l">
              <a:lnSpc>
                <a:spcPct val="90000"/>
              </a:lnSpc>
              <a:spcBef>
                <a:spcPts val="1000"/>
              </a:spcBef>
              <a:spcAft>
                <a:spcPts val="0"/>
              </a:spcAft>
              <a:buClr>
                <a:schemeClr val="lt1"/>
              </a:buClr>
              <a:buSzPts val="2400"/>
              <a:buFont typeface="Noto Sans Symbols"/>
              <a:buNone/>
            </a:pPr>
            <a:r>
              <a:t/>
            </a:r>
            <a:endParaRPr/>
          </a:p>
          <a:p>
            <a:pPr indent="-190500" lvl="0" marL="342900" rtl="0" algn="l">
              <a:lnSpc>
                <a:spcPct val="90000"/>
              </a:lnSpc>
              <a:spcBef>
                <a:spcPts val="1000"/>
              </a:spcBef>
              <a:spcAft>
                <a:spcPts val="0"/>
              </a:spcAft>
              <a:buClr>
                <a:schemeClr val="lt1"/>
              </a:buClr>
              <a:buSzPts val="2400"/>
              <a:buFont typeface="Noto Sans Symbols"/>
              <a:buNone/>
            </a:pPr>
            <a:r>
              <a:t/>
            </a:r>
            <a:endParaRPr/>
          </a:p>
          <a:p>
            <a:pPr indent="0" lvl="0" marL="0" rtl="0" algn="ctr">
              <a:lnSpc>
                <a:spcPct val="90000"/>
              </a:lnSpc>
              <a:spcBef>
                <a:spcPts val="1000"/>
              </a:spcBef>
              <a:spcAft>
                <a:spcPts val="0"/>
              </a:spcAft>
              <a:buClr>
                <a:schemeClr val="lt1"/>
              </a:buClr>
              <a:buSzPts val="2400"/>
              <a:buNone/>
            </a:pPr>
            <a:r>
              <a:rPr b="1" i="1" lang="en-IE"/>
              <a:t>Tässä videossa yhdistyvät opitut asiat ja miten erottua ja loistaa ...</a:t>
            </a:r>
            <a:endParaRPr/>
          </a:p>
          <a:p>
            <a:pPr indent="0" lvl="0" marL="0" rtl="0" algn="l">
              <a:lnSpc>
                <a:spcPct val="90000"/>
              </a:lnSpc>
              <a:spcBef>
                <a:spcPts val="1000"/>
              </a:spcBef>
              <a:spcAft>
                <a:spcPts val="0"/>
              </a:spcAft>
              <a:buClr>
                <a:schemeClr val="lt1"/>
              </a:buClr>
              <a:buSzPts val="1000"/>
              <a:buNone/>
            </a:pPr>
            <a:r>
              <a:t/>
            </a:r>
            <a:endParaRPr sz="1000"/>
          </a:p>
        </p:txBody>
      </p:sp>
      <p:sp>
        <p:nvSpPr>
          <p:cNvPr id="902" name="Google Shape;902;p67"/>
          <p:cNvSpPr txBox="1"/>
          <p:nvPr/>
        </p:nvSpPr>
        <p:spPr>
          <a:xfrm>
            <a:off x="4509907" y="5343924"/>
            <a:ext cx="74074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sng">
                <a:solidFill>
                  <a:schemeClr val="lt1"/>
                </a:solidFill>
                <a:latin typeface="Calibri"/>
                <a:ea typeface="Calibri"/>
                <a:cs typeface="Calibri"/>
                <a:sym typeface="Calibri"/>
                <a:hlinkClick r:id="rId3">
                  <a:extLst>
                    <a:ext uri="{A12FA001-AC4F-418D-AE19-62706E023703}">
                      <ahyp:hlinkClr val="tx"/>
                    </a:ext>
                  </a:extLst>
                </a:hlinkClick>
              </a:rPr>
              <a:t>Want to learn the most common mistakes when pitching</a:t>
            </a:r>
            <a:r>
              <a:rPr b="0" i="0"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pic>
        <p:nvPicPr>
          <p:cNvPr id="903" name="Google Shape;903;p67">
            <a:hlinkClick r:id="rId4"/>
          </p:cNvPr>
          <p:cNvPicPr preferRelativeResize="0"/>
          <p:nvPr/>
        </p:nvPicPr>
        <p:blipFill rotWithShape="1">
          <a:blip r:embed="rId5">
            <a:alphaModFix/>
          </a:blip>
          <a:srcRect b="0" l="0" r="0" t="0"/>
          <a:stretch/>
        </p:blipFill>
        <p:spPr>
          <a:xfrm>
            <a:off x="148729" y="333468"/>
            <a:ext cx="4241199" cy="2411240"/>
          </a:xfrm>
          <a:prstGeom prst="rect">
            <a:avLst/>
          </a:prstGeom>
          <a:noFill/>
          <a:ln>
            <a:noFill/>
          </a:ln>
        </p:spPr>
      </p:pic>
      <p:pic>
        <p:nvPicPr>
          <p:cNvPr id="904" name="Google Shape;904;p67">
            <a:hlinkClick r:id="rId6"/>
          </p:cNvPr>
          <p:cNvPicPr preferRelativeResize="0"/>
          <p:nvPr/>
        </p:nvPicPr>
        <p:blipFill rotWithShape="1">
          <a:blip r:embed="rId7">
            <a:alphaModFix/>
          </a:blip>
          <a:srcRect b="0" l="0" r="0" t="0"/>
          <a:stretch/>
        </p:blipFill>
        <p:spPr>
          <a:xfrm>
            <a:off x="195278" y="3630440"/>
            <a:ext cx="4194650" cy="2401193"/>
          </a:xfrm>
          <a:prstGeom prst="rect">
            <a:avLst/>
          </a:prstGeom>
          <a:noFill/>
          <a:ln>
            <a:noFill/>
          </a:ln>
        </p:spPr>
      </p:pic>
      <p:sp>
        <p:nvSpPr>
          <p:cNvPr id="905" name="Google Shape;905;p67"/>
          <p:cNvSpPr txBox="1"/>
          <p:nvPr/>
        </p:nvSpPr>
        <p:spPr>
          <a:xfrm>
            <a:off x="195278" y="6037152"/>
            <a:ext cx="4241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800">
                <a:solidFill>
                  <a:schemeClr val="lt1"/>
                </a:solidFill>
                <a:latin typeface="Calibri"/>
                <a:ea typeface="Calibri"/>
                <a:cs typeface="Calibri"/>
                <a:sym typeface="Calibri"/>
              </a:rPr>
              <a:t>How to Create a Pitch Deck for Investors</a:t>
            </a:r>
            <a:endParaRPr/>
          </a:p>
        </p:txBody>
      </p:sp>
      <p:sp>
        <p:nvSpPr>
          <p:cNvPr id="906" name="Google Shape;906;p67"/>
          <p:cNvSpPr txBox="1"/>
          <p:nvPr/>
        </p:nvSpPr>
        <p:spPr>
          <a:xfrm>
            <a:off x="76074" y="2818242"/>
            <a:ext cx="4241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800">
                <a:solidFill>
                  <a:schemeClr val="lt1"/>
                </a:solidFill>
                <a:latin typeface="Calibri"/>
                <a:ea typeface="Calibri"/>
                <a:cs typeface="Calibri"/>
                <a:sym typeface="Calibri"/>
              </a:rPr>
              <a:t>How to Pitch a Start - up in 3 Minutes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68"/>
          <p:cNvSpPr txBox="1"/>
          <p:nvPr>
            <p:ph idx="1" type="body"/>
          </p:nvPr>
        </p:nvSpPr>
        <p:spPr>
          <a:xfrm>
            <a:off x="118500" y="1146175"/>
            <a:ext cx="75393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Seuraava moduuli</a:t>
            </a:r>
            <a:r>
              <a:rPr lang="en-IE">
                <a:solidFill>
                  <a:srgbClr val="ED2A59"/>
                </a:solidFill>
              </a:rPr>
              <a:t> 6 </a:t>
            </a:r>
            <a:endParaRPr/>
          </a:p>
        </p:txBody>
      </p:sp>
      <p:sp>
        <p:nvSpPr>
          <p:cNvPr id="912" name="Google Shape;912;p68"/>
          <p:cNvSpPr txBox="1"/>
          <p:nvPr>
            <p:ph idx="2" type="body"/>
          </p:nvPr>
        </p:nvSpPr>
        <p:spPr>
          <a:xfrm>
            <a:off x="2574436" y="2593378"/>
            <a:ext cx="7846104" cy="1311087"/>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0"/>
              </a:spcBef>
              <a:spcAft>
                <a:spcPts val="0"/>
              </a:spcAft>
              <a:buClr>
                <a:srgbClr val="3F3F3F"/>
              </a:buClr>
              <a:buSzPts val="2800"/>
              <a:buNone/>
            </a:pPr>
            <a:r>
              <a:rPr b="1" i="0" lang="en-IE" sz="2800">
                <a:solidFill>
                  <a:srgbClr val="3F3F3F"/>
                </a:solidFill>
                <a:latin typeface="Century Gothic"/>
                <a:ea typeface="Century Gothic"/>
                <a:cs typeface="Century Gothic"/>
                <a:sym typeface="Century Gothic"/>
              </a:rPr>
              <a:t>Tehtävämarkkinointi ja tarinankerronta on tehokas tapa käynnistää ja markkinoida sosiaalista innovaatioprojektiasi</a:t>
            </a:r>
            <a:endParaRPr i="0" sz="2800">
              <a:solidFill>
                <a:srgbClr val="3F3F3F"/>
              </a:solidFill>
            </a:endParaRPr>
          </a:p>
        </p:txBody>
      </p:sp>
      <p:sp>
        <p:nvSpPr>
          <p:cNvPr id="913" name="Google Shape;913;p68"/>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914" name="Google Shape;914;p68"/>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
          <p:cNvSpPr txBox="1"/>
          <p:nvPr>
            <p:ph idx="1" type="body"/>
          </p:nvPr>
        </p:nvSpPr>
        <p:spPr>
          <a:xfrm>
            <a:off x="484760" y="1239462"/>
            <a:ext cx="7445400" cy="264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1. </a:t>
            </a:r>
            <a:r>
              <a:rPr b="1" lang="en-IE" sz="3200">
                <a:solidFill>
                  <a:srgbClr val="ED2A59"/>
                </a:solidFill>
              </a:rPr>
              <a:t>Selvitä markkinasi</a:t>
            </a:r>
            <a:endParaRPr/>
          </a:p>
          <a:p>
            <a:pPr indent="0" lvl="0" marL="0" rtl="0" algn="l">
              <a:lnSpc>
                <a:spcPct val="90000"/>
              </a:lnSpc>
              <a:spcBef>
                <a:spcPts val="1000"/>
              </a:spcBef>
              <a:spcAft>
                <a:spcPts val="0"/>
              </a:spcAft>
              <a:buClr>
                <a:srgbClr val="3F3F3F"/>
              </a:buClr>
              <a:buSzPts val="2400"/>
              <a:buNone/>
            </a:pPr>
            <a:r>
              <a:rPr lang="en-IE">
                <a:solidFill>
                  <a:srgbClr val="3F3F3F"/>
                </a:solidFill>
              </a:rPr>
              <a:t>Sosiaaliset yritykset ovat yrityksiä, jotka myyvät joko palvelua tai tuotetta rahan ansaitsemiseksi. Tätä varten sinun on pystyttävä tuntemaan ja myymään kohdemarkkinoillesi. Joten harkitse huolellisesti: kuka ostaa mitä tarjoat? Onko kilpailua? ...</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Lean lähestymistapa</a:t>
            </a:r>
            <a:r>
              <a:rPr b="1" i="0" lang="en-IE" sz="2800">
                <a:solidFill>
                  <a:srgbClr val="40A67A"/>
                </a:solidFill>
              </a:rPr>
              <a:t>: </a:t>
            </a:r>
            <a:r>
              <a:rPr lang="en-IE">
                <a:solidFill>
                  <a:srgbClr val="3F3F3F"/>
                </a:solidFill>
              </a:rPr>
              <a:t>Kuinka voit ottaa yhteyttä oikeaan asiakkaaseen, jota kuuntelet ja muokkaat ideaasi jatkuvasti, jotta saavutati täydellisen idean</a:t>
            </a:r>
            <a:r>
              <a:rPr b="0" i="0" lang="en-IE">
                <a:solidFill>
                  <a:srgbClr val="3F3F3F"/>
                </a:solidFill>
              </a:rPr>
              <a:t>. </a:t>
            </a:r>
            <a:r>
              <a:rPr lang="en-IE">
                <a:solidFill>
                  <a:srgbClr val="3F3F3F"/>
                </a:solidFill>
              </a:rPr>
              <a:t>Seuraavaksi </a:t>
            </a:r>
            <a:r>
              <a:rPr b="0" i="0" lang="en-IE">
                <a:solidFill>
                  <a:srgbClr val="3F3F3F"/>
                </a:solidFill>
              </a:rPr>
              <a:t>the </a:t>
            </a:r>
            <a:r>
              <a:rPr b="1" i="0" lang="en-IE" u="sng">
                <a:solidFill>
                  <a:srgbClr val="3F3F3F"/>
                </a:solidFill>
                <a:hlinkClick r:id="rId3">
                  <a:extLst>
                    <a:ext uri="{A12FA001-AC4F-418D-AE19-62706E023703}">
                      <ahyp:hlinkClr val="tx"/>
                    </a:ext>
                  </a:extLst>
                </a:hlinkClick>
              </a:rPr>
              <a:t>MVP Minimal Viable Product</a:t>
            </a:r>
            <a:r>
              <a:rPr b="1" i="0" lang="en-IE">
                <a:solidFill>
                  <a:srgbClr val="3F3F3F"/>
                </a:solidFill>
              </a:rPr>
              <a:t> </a:t>
            </a:r>
            <a:r>
              <a:rPr lang="en-IE">
                <a:solidFill>
                  <a:srgbClr val="3F3F3F"/>
                </a:solidFill>
              </a:rPr>
              <a:t>tarvitaan mittari testaamaan ja arvioimaan kiinnostusta asiakashaastatteluissa.</a:t>
            </a:r>
            <a:endParaRPr/>
          </a:p>
          <a:p>
            <a:pPr indent="0" lvl="0" marL="0" rtl="0" algn="l">
              <a:lnSpc>
                <a:spcPct val="90000"/>
              </a:lnSpc>
              <a:spcBef>
                <a:spcPts val="1000"/>
              </a:spcBef>
              <a:spcAft>
                <a:spcPts val="0"/>
              </a:spcAft>
              <a:buClr>
                <a:schemeClr val="dk1"/>
              </a:buClr>
              <a:buSzPts val="1000"/>
              <a:buNone/>
            </a:pPr>
            <a:r>
              <a:t/>
            </a:r>
            <a:endParaRPr b="0" i="0" sz="1000">
              <a:solidFill>
                <a:srgbClr val="3F3F3F"/>
              </a:solidFill>
            </a:endParaRPr>
          </a:p>
          <a:p>
            <a:pPr indent="0" lvl="0" marL="0" rtl="0" algn="l">
              <a:lnSpc>
                <a:spcPct val="90000"/>
              </a:lnSpc>
              <a:spcBef>
                <a:spcPts val="1000"/>
              </a:spcBef>
              <a:spcAft>
                <a:spcPts val="0"/>
              </a:spcAft>
              <a:buClr>
                <a:srgbClr val="3F3F3F"/>
              </a:buClr>
              <a:buSzPts val="1800"/>
              <a:buNone/>
            </a:pPr>
            <a:r>
              <a:rPr b="1" lang="en-IE" sz="1800" u="sng">
                <a:solidFill>
                  <a:srgbClr val="3F3F3F"/>
                </a:solidFill>
                <a:hlinkClick r:id="rId4">
                  <a:extLst>
                    <a:ext uri="{A12FA001-AC4F-418D-AE19-62706E023703}">
                      <ahyp:hlinkClr val="tx"/>
                    </a:ext>
                  </a:extLst>
                </a:hlinkClick>
              </a:rPr>
              <a:t>Further Reading </a:t>
            </a:r>
            <a:r>
              <a:rPr lang="en-IE" sz="1800">
                <a:solidFill>
                  <a:srgbClr val="3F3F3F"/>
                </a:solidFill>
              </a:rPr>
              <a:t>Lean Start Up for Social Entrepreneurs of Design Thinking</a:t>
            </a:r>
            <a:endParaRPr b="0" i="0" sz="1800">
              <a:solidFill>
                <a:srgbClr val="3F3F3F"/>
              </a:solidFill>
            </a:endParaRPr>
          </a:p>
        </p:txBody>
      </p:sp>
      <p:sp>
        <p:nvSpPr>
          <p:cNvPr id="442" name="Google Shape;442;p7"/>
          <p:cNvSpPr txBox="1"/>
          <p:nvPr>
            <p:ph idx="2" type="body"/>
          </p:nvPr>
        </p:nvSpPr>
        <p:spPr>
          <a:xfrm>
            <a:off x="484750" y="189753"/>
            <a:ext cx="6847800" cy="1049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ED2A59"/>
              </a:buClr>
              <a:buSzPts val="3600"/>
              <a:buNone/>
            </a:pPr>
            <a:r>
              <a:rPr b="1" lang="en-IE">
                <a:solidFill>
                  <a:srgbClr val="ED2A59"/>
                </a:solidFill>
              </a:rPr>
              <a:t>Vihjeitä</a:t>
            </a:r>
            <a:r>
              <a:rPr b="1" lang="en-IE">
                <a:solidFill>
                  <a:srgbClr val="ED2A59"/>
                </a:solidFill>
              </a:rPr>
              <a:t> aloittaa  Lean Sosiaalinen innovaatio idea</a:t>
            </a:r>
            <a:endParaRPr b="1" i="1" sz="2800">
              <a:solidFill>
                <a:srgbClr val="ED2A59"/>
              </a:solidFill>
            </a:endParaRPr>
          </a:p>
        </p:txBody>
      </p:sp>
      <p:sp>
        <p:nvSpPr>
          <p:cNvPr id="443" name="Google Shape;443;p7"/>
          <p:cNvSpPr txBox="1"/>
          <p:nvPr/>
        </p:nvSpPr>
        <p:spPr>
          <a:xfrm>
            <a:off x="6794694" y="189742"/>
            <a:ext cx="5896800" cy="10497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p:txBody>
      </p:sp>
      <p:pic>
        <p:nvPicPr>
          <p:cNvPr descr="A picture containing text&#10;&#10;Description automatically generated" id="444" name="Google Shape;444;p7"/>
          <p:cNvPicPr preferRelativeResize="0"/>
          <p:nvPr/>
        </p:nvPicPr>
        <p:blipFill rotWithShape="1">
          <a:blip r:embed="rId5">
            <a:alphaModFix/>
          </a:blip>
          <a:srcRect b="0" l="20622" r="0" t="1188"/>
          <a:stretch/>
        </p:blipFill>
        <p:spPr>
          <a:xfrm>
            <a:off x="8237160" y="0"/>
            <a:ext cx="3935553" cy="6857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8"/>
          <p:cNvSpPr txBox="1"/>
          <p:nvPr>
            <p:ph idx="1" type="body"/>
          </p:nvPr>
        </p:nvSpPr>
        <p:spPr>
          <a:xfrm>
            <a:off x="603260" y="1439971"/>
            <a:ext cx="11329208" cy="2644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2. </a:t>
            </a:r>
            <a:r>
              <a:rPr b="1" lang="en-IE" sz="3200">
                <a:solidFill>
                  <a:srgbClr val="ED2A59"/>
                </a:solidFill>
              </a:rPr>
              <a:t>Hanki neuvoja</a:t>
            </a:r>
            <a:r>
              <a:rPr b="1" lang="en-IE" sz="3200">
                <a:solidFill>
                  <a:srgbClr val="ED2A59"/>
                </a:solidFill>
              </a:rPr>
              <a:t> (</a:t>
            </a:r>
            <a:r>
              <a:rPr b="1" lang="en-IE" sz="3200" u="sng">
                <a:solidFill>
                  <a:srgbClr val="ED2A59"/>
                </a:solidFill>
                <a:hlinkClick r:id="rId3">
                  <a:extLst>
                    <a:ext uri="{A12FA001-AC4F-418D-AE19-62706E023703}">
                      <ahyp:hlinkClr val="tx"/>
                    </a:ext>
                  </a:extLst>
                </a:hlinkClick>
              </a:rPr>
              <a:t>Mentor</a:t>
            </a:r>
            <a:r>
              <a:rPr b="1" lang="en-IE" sz="3200">
                <a:solidFill>
                  <a:srgbClr val="ED2A59"/>
                </a:solidFill>
              </a:rPr>
              <a:t>)</a:t>
            </a:r>
            <a:endParaRPr/>
          </a:p>
          <a:p>
            <a:pPr indent="0" lvl="0" marL="0" rtl="0" algn="l">
              <a:lnSpc>
                <a:spcPct val="90000"/>
              </a:lnSpc>
              <a:spcBef>
                <a:spcPts val="1000"/>
              </a:spcBef>
              <a:spcAft>
                <a:spcPts val="0"/>
              </a:spcAft>
              <a:buClr>
                <a:srgbClr val="3F3F3F"/>
              </a:buClr>
              <a:buSzPts val="2400"/>
              <a:buNone/>
            </a:pPr>
            <a:r>
              <a:rPr lang="en-IE">
                <a:solidFill>
                  <a:srgbClr val="3F3F3F"/>
                </a:solidFill>
              </a:rPr>
              <a:t>Käynnistettäessä sosiaalisen yrityksen syntyy paljon uusia haasteita ja kriittisiä päätöksiä tehtäväksi. Kuinka varmistat, että teet oikeat valinnat, jotta voit onnistua tekemään haluamasi vaikutuksen? Tarvitset jonkun puolellesi, jolla on yrityskokemusta ja joka voi tarjota hyviä neuvoja ts. “haltijakummi” tai etsi</a:t>
            </a:r>
            <a:r>
              <a:rPr i="0" lang="en-IE">
                <a:solidFill>
                  <a:srgbClr val="3F3F3F"/>
                </a:solidFill>
              </a:rPr>
              <a:t> a </a:t>
            </a:r>
            <a:r>
              <a:rPr b="1" i="0" lang="en-IE" u="sng">
                <a:solidFill>
                  <a:srgbClr val="3F3F3F"/>
                </a:solidFill>
                <a:hlinkClick r:id="rId4">
                  <a:extLst>
                    <a:ext uri="{A12FA001-AC4F-418D-AE19-62706E023703}">
                      <ahyp:hlinkClr val="tx"/>
                    </a:ext>
                  </a:extLst>
                </a:hlinkClick>
              </a:rPr>
              <a:t>mentor</a:t>
            </a:r>
            <a:r>
              <a:rPr b="1" i="0" lang="en-IE">
                <a:solidFill>
                  <a:srgbClr val="3F3F3F"/>
                </a:solidFill>
              </a:rPr>
              <a:t>.</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Lean lähestymistapa</a:t>
            </a:r>
            <a:r>
              <a:rPr b="1" i="0" lang="en-IE" sz="2800">
                <a:solidFill>
                  <a:srgbClr val="40A67A"/>
                </a:solidFill>
              </a:rPr>
              <a:t>:</a:t>
            </a:r>
            <a:r>
              <a:rPr b="1" lang="en-IE" sz="2800">
                <a:solidFill>
                  <a:srgbClr val="40A67A"/>
                </a:solidFill>
              </a:rPr>
              <a:t>On hyvä saada mentori tässä vaiheessa auttamaan sinua parantamaan ja kehittämään ratkaisuasi.</a:t>
            </a:r>
            <a:r>
              <a:rPr b="1" lang="en-IE">
                <a:solidFill>
                  <a:srgbClr val="3F3F3F"/>
                </a:solidFill>
              </a:rPr>
              <a:t> </a:t>
            </a:r>
            <a:r>
              <a:rPr lang="en-IE">
                <a:solidFill>
                  <a:srgbClr val="3F3F3F"/>
                </a:solidFill>
              </a:rPr>
              <a:t>Saatuaan syvällisen käsityksen ongelmasta ja sen vaikutuksista käyttäjiin moduulissa 4 sinulla on melko hyvä käsitys siitä, miltä ratkaisusi voisi näyttää. </a:t>
            </a:r>
            <a:r>
              <a:rPr b="1" lang="en-IE">
                <a:solidFill>
                  <a:srgbClr val="3F3F3F"/>
                </a:solidFill>
              </a:rPr>
              <a:t>Voisi! </a:t>
            </a:r>
            <a:r>
              <a:rPr lang="en-IE">
                <a:solidFill>
                  <a:srgbClr val="3F3F3F"/>
                </a:solidFill>
              </a:rPr>
              <a:t>Oikein</a:t>
            </a:r>
            <a:r>
              <a:rPr lang="en-IE">
                <a:solidFill>
                  <a:srgbClr val="3F3F3F"/>
                </a:solidFill>
              </a:rPr>
              <a:t>. </a:t>
            </a:r>
            <a:r>
              <a:rPr lang="en-IE">
                <a:solidFill>
                  <a:srgbClr val="3F3F3F"/>
                </a:solidFill>
              </a:rPr>
              <a:t>Et vieläkään rakenna muuta kuin ratkaisu- konseptia tai ideaa</a:t>
            </a:r>
            <a:r>
              <a:rPr lang="en-IE">
                <a:solidFill>
                  <a:srgbClr val="3F3F3F"/>
                </a:solidFill>
              </a:rPr>
              <a:t>. Tätä kutsututaan </a:t>
            </a:r>
            <a:r>
              <a:rPr b="1" lang="en-IE" u="sng">
                <a:solidFill>
                  <a:srgbClr val="3F3F3F"/>
                </a:solidFill>
                <a:hlinkClick r:id="rId5">
                  <a:extLst>
                    <a:ext uri="{A12FA001-AC4F-418D-AE19-62706E023703}">
                      <ahyp:hlinkClr val="tx"/>
                    </a:ext>
                  </a:extLst>
                </a:hlinkClick>
              </a:rPr>
              <a:t>Value Proposition</a:t>
            </a:r>
            <a:r>
              <a:rPr lang="en-IE">
                <a:solidFill>
                  <a:srgbClr val="3F3F3F"/>
                </a:solidFill>
              </a:rPr>
              <a:t>. T</a:t>
            </a:r>
            <a:r>
              <a:rPr lang="en-IE">
                <a:solidFill>
                  <a:srgbClr val="3F3F3F"/>
                </a:solidFill>
              </a:rPr>
              <a:t>ämä on lopullinen tavoite, jonka haluat saavuttaa liiketoimintasuunnitelmasi kanssa. Siinä kuvataan, millaista arvoa luot ja miten ratkaiset ongelmat käyttäjille, joiden kanssa haluat työskennellä. Mentorisi auttaa sinua ymmärtämään, mikä on väärin, mikä on oikein ja miten jatkaa</a:t>
            </a:r>
            <a:r>
              <a:rPr lang="en-IE">
                <a:solidFill>
                  <a:srgbClr val="3F3F3F"/>
                </a:solidFill>
              </a:rPr>
              <a:t>….!</a:t>
            </a:r>
            <a:endParaRPr/>
          </a:p>
        </p:txBody>
      </p:sp>
      <p:sp>
        <p:nvSpPr>
          <p:cNvPr id="450" name="Google Shape;450;p8"/>
          <p:cNvSpPr txBox="1"/>
          <p:nvPr>
            <p:ph idx="2" type="body"/>
          </p:nvPr>
        </p:nvSpPr>
        <p:spPr>
          <a:xfrm>
            <a:off x="399925" y="308025"/>
            <a:ext cx="11532600" cy="1049700"/>
          </a:xfrm>
          <a:prstGeom prst="rect">
            <a:avLst/>
          </a:prstGeom>
          <a:noFill/>
          <a:ln>
            <a:noFill/>
          </a:ln>
        </p:spPr>
        <p:txBody>
          <a:bodyPr anchorCtr="0" anchor="t" bIns="45700" lIns="91425" spcFirstLastPara="1" rIns="91425" wrap="square" tIns="45700">
            <a:normAutofit fontScale="25000"/>
          </a:bodyPr>
          <a:lstStyle/>
          <a:p>
            <a:pPr indent="0" lvl="0" marL="0" rtl="0" algn="l">
              <a:lnSpc>
                <a:spcPct val="90000"/>
              </a:lnSpc>
              <a:spcBef>
                <a:spcPts val="0"/>
              </a:spcBef>
              <a:spcAft>
                <a:spcPts val="0"/>
              </a:spcAft>
              <a:buClr>
                <a:srgbClr val="ED2A59"/>
              </a:buClr>
              <a:buSzPts val="900"/>
              <a:buNone/>
            </a:pPr>
            <a:r>
              <a:rPr b="1" lang="en-IE" sz="14610">
                <a:solidFill>
                  <a:srgbClr val="ED2A59"/>
                </a:solidFill>
              </a:rPr>
              <a:t>Vihjeitä aloittaa  Lean Sosiaalinen innovaatio idea</a:t>
            </a:r>
            <a:endParaRPr b="1" i="1" sz="13810">
              <a:solidFill>
                <a:srgbClr val="ED2A59"/>
              </a:solidFill>
            </a:endParaRPr>
          </a:p>
          <a:p>
            <a:pPr indent="0" lvl="0" marL="0" rtl="0" algn="l">
              <a:lnSpc>
                <a:spcPct val="90000"/>
              </a:lnSpc>
              <a:spcBef>
                <a:spcPts val="0"/>
              </a:spcBef>
              <a:spcAft>
                <a:spcPts val="0"/>
              </a:spcAft>
              <a:buClr>
                <a:srgbClr val="ED2A59"/>
              </a:buClr>
              <a:buSzPct val="100000"/>
              <a:buNone/>
            </a:pPr>
            <a:r>
              <a:t/>
            </a:r>
            <a:endParaRPr b="1">
              <a:solidFill>
                <a:srgbClr val="ED2A59"/>
              </a:solidFill>
            </a:endParaRPr>
          </a:p>
          <a:p>
            <a:pPr indent="0" lvl="0" marL="0" rtl="0" algn="l">
              <a:lnSpc>
                <a:spcPct val="90000"/>
              </a:lnSpc>
              <a:spcBef>
                <a:spcPts val="1000"/>
              </a:spcBef>
              <a:spcAft>
                <a:spcPts val="0"/>
              </a:spcAft>
              <a:buClr>
                <a:schemeClr val="dk1"/>
              </a:buClr>
              <a:buSzPct val="100000"/>
              <a:buNone/>
            </a:pPr>
            <a:r>
              <a:t/>
            </a:r>
            <a:endParaRPr>
              <a:solidFill>
                <a:srgbClr val="ED2A59"/>
              </a:solidFill>
            </a:endParaRPr>
          </a:p>
        </p:txBody>
      </p:sp>
      <p:sp>
        <p:nvSpPr>
          <p:cNvPr id="451" name="Google Shape;451;p8"/>
          <p:cNvSpPr txBox="1"/>
          <p:nvPr/>
        </p:nvSpPr>
        <p:spPr>
          <a:xfrm>
            <a:off x="1210551" y="6455275"/>
            <a:ext cx="9325500" cy="10497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9"/>
          <p:cNvSpPr txBox="1"/>
          <p:nvPr>
            <p:ph idx="1" type="body"/>
          </p:nvPr>
        </p:nvSpPr>
        <p:spPr>
          <a:xfrm>
            <a:off x="603258" y="851352"/>
            <a:ext cx="10985400" cy="264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3.  Luo</a:t>
            </a:r>
            <a:r>
              <a:rPr b="1" lang="en-IE" sz="3200">
                <a:solidFill>
                  <a:srgbClr val="ED2A59"/>
                </a:solidFill>
              </a:rPr>
              <a:t> selkeä tehtävä</a:t>
            </a:r>
            <a:endParaRPr/>
          </a:p>
          <a:p>
            <a:pPr indent="0" lvl="0" marL="0" rtl="0" algn="l">
              <a:lnSpc>
                <a:spcPct val="90000"/>
              </a:lnSpc>
              <a:spcBef>
                <a:spcPts val="1000"/>
              </a:spcBef>
              <a:spcAft>
                <a:spcPts val="0"/>
              </a:spcAft>
              <a:buClr>
                <a:srgbClr val="3F3F3F"/>
              </a:buClr>
              <a:buSzPts val="2400"/>
              <a:buNone/>
            </a:pPr>
            <a:r>
              <a:rPr lang="en-IE">
                <a:solidFill>
                  <a:srgbClr val="3F3F3F"/>
                </a:solidFill>
              </a:rPr>
              <a:t>Sosiaalisena yrityksenä sinulta kysytään </a:t>
            </a:r>
            <a:r>
              <a:rPr lang="en-IE">
                <a:solidFill>
                  <a:srgbClr val="3F3F3F"/>
                </a:solidFill>
              </a:rPr>
              <a:t>PALJON projektista</a:t>
            </a:r>
            <a:r>
              <a:rPr lang="en-IE">
                <a:solidFill>
                  <a:srgbClr val="3F3F3F"/>
                </a:solidFill>
              </a:rPr>
              <a:t>. Se tekee sinusta erottuvan. Rahoittajat haluavat olla varmoja sosiaalisista muutoksista, joihin he sijoittavat, ja asiakkaat tarkistavat, oletko erilainen kuin vähemmän eettiset vaihtoehdot.</a:t>
            </a:r>
            <a:r>
              <a:rPr b="0" i="0" lang="en-IE">
                <a:solidFill>
                  <a:srgbClr val="3F3F3F"/>
                </a:solidFill>
              </a:rPr>
              <a:t> </a:t>
            </a:r>
            <a:r>
              <a:rPr b="1" lang="en-IE">
                <a:solidFill>
                  <a:srgbClr val="3F3F3F"/>
                </a:solidFill>
              </a:rPr>
              <a:t>Joten </a:t>
            </a:r>
            <a:r>
              <a:rPr lang="en-IE">
                <a:solidFill>
                  <a:srgbClr val="3F3F3F"/>
                </a:solidFill>
              </a:rPr>
              <a:t>olitpa lähestymässä potentiaalisia rahoittajia, vapaaehtoisia, henkilökuntaa tai kannattajia, sinun on pystyttävä selvittämään</a:t>
            </a:r>
            <a:r>
              <a:rPr b="0" i="0" lang="en-IE">
                <a:solidFill>
                  <a:srgbClr val="3F3F3F"/>
                </a:solidFill>
              </a:rPr>
              <a:t> </a:t>
            </a:r>
            <a:r>
              <a:rPr b="0" i="0" lang="en-IE" u="sng">
                <a:solidFill>
                  <a:srgbClr val="3F3F3F"/>
                </a:solidFill>
                <a:hlinkClick r:id="rId3">
                  <a:extLst>
                    <a:ext uri="{A12FA001-AC4F-418D-AE19-62706E023703}">
                      <ahyp:hlinkClr val="tx"/>
                    </a:ext>
                  </a:extLst>
                </a:hlinkClick>
              </a:rPr>
              <a:t>communicate your idea.</a:t>
            </a:r>
            <a:endParaRPr b="0" i="0">
              <a:solidFill>
                <a:srgbClr val="3F3F3F"/>
              </a:solidFill>
            </a:endParaRPr>
          </a:p>
          <a:p>
            <a:pPr indent="0" lvl="0" marL="0" rtl="0" algn="l">
              <a:lnSpc>
                <a:spcPct val="90000"/>
              </a:lnSpc>
              <a:spcBef>
                <a:spcPts val="1000"/>
              </a:spcBef>
              <a:spcAft>
                <a:spcPts val="0"/>
              </a:spcAft>
              <a:buClr>
                <a:srgbClr val="ED2A59"/>
              </a:buClr>
              <a:buSzPts val="3200"/>
              <a:buNone/>
            </a:pPr>
            <a:r>
              <a:rPr b="1" lang="en-IE" sz="3200">
                <a:solidFill>
                  <a:srgbClr val="ED2A59"/>
                </a:solidFill>
              </a:rPr>
              <a:t>4.   </a:t>
            </a:r>
            <a:r>
              <a:rPr b="1" lang="en-IE" sz="3200">
                <a:solidFill>
                  <a:srgbClr val="ED2A59"/>
                </a:solidFill>
              </a:rPr>
              <a:t>Selvitä rahoitus</a:t>
            </a:r>
            <a:endParaRPr/>
          </a:p>
          <a:p>
            <a:pPr indent="0" lvl="0" marL="0" rtl="0" algn="l">
              <a:lnSpc>
                <a:spcPct val="90000"/>
              </a:lnSpc>
              <a:spcBef>
                <a:spcPts val="1000"/>
              </a:spcBef>
              <a:spcAft>
                <a:spcPts val="0"/>
              </a:spcAft>
              <a:buClr>
                <a:srgbClr val="3F3F3F"/>
              </a:buClr>
              <a:buSzPts val="2400"/>
              <a:buNone/>
            </a:pPr>
            <a:r>
              <a:rPr lang="en-IE">
                <a:solidFill>
                  <a:srgbClr val="3F3F3F"/>
                </a:solidFill>
              </a:rPr>
              <a:t>Kuinka rahoitat sosiaalisen projektisi? Jos sinulla ei ole laittaa rahaa likoon, älä vaivu epätoivoon</a:t>
            </a:r>
            <a:r>
              <a:rPr b="0" i="0" lang="en-IE">
                <a:solidFill>
                  <a:srgbClr val="3F3F3F"/>
                </a:solidFill>
              </a:rPr>
              <a:t>. </a:t>
            </a:r>
            <a:r>
              <a:rPr lang="en-IE">
                <a:solidFill>
                  <a:srgbClr val="3F3F3F"/>
                </a:solidFill>
              </a:rPr>
              <a:t>Useat organisaatiot ovat</a:t>
            </a:r>
            <a:r>
              <a:rPr b="0" i="0" lang="en-IE">
                <a:solidFill>
                  <a:srgbClr val="3F3F3F"/>
                </a:solidFill>
              </a:rPr>
              <a:t> </a:t>
            </a:r>
            <a:r>
              <a:rPr b="0" i="0" lang="en-IE" u="sng">
                <a:solidFill>
                  <a:srgbClr val="3F3F3F"/>
                </a:solidFill>
                <a:hlinkClick r:id="rId4">
                  <a:extLst>
                    <a:ext uri="{A12FA001-AC4F-418D-AE19-62706E023703}">
                      <ahyp:hlinkClr val="tx"/>
                    </a:ext>
                  </a:extLst>
                </a:hlinkClick>
              </a:rPr>
              <a:t>willing to give you some money</a:t>
            </a:r>
            <a:r>
              <a:rPr b="0" i="0" lang="en-IE">
                <a:solidFill>
                  <a:srgbClr val="3F3F3F"/>
                </a:solidFill>
              </a:rPr>
              <a:t> </a:t>
            </a:r>
            <a:r>
              <a:rPr lang="en-IE">
                <a:solidFill>
                  <a:srgbClr val="3F3F3F"/>
                </a:solidFill>
              </a:rPr>
              <a:t>aloittaaksesi projektisi, jos ideasi on riittävän vakuuttava.</a:t>
            </a:r>
            <a:r>
              <a:rPr b="0" i="0" lang="en-IE">
                <a:solidFill>
                  <a:srgbClr val="3F3F3F"/>
                </a:solidFill>
              </a:rPr>
              <a:t> </a:t>
            </a:r>
            <a:r>
              <a:rPr b="0" i="0" lang="en-IE" u="sng">
                <a:solidFill>
                  <a:srgbClr val="3F3F3F"/>
                </a:solidFill>
                <a:hlinkClick r:id="rId5">
                  <a:extLst>
                    <a:ext uri="{A12FA001-AC4F-418D-AE19-62706E023703}">
                      <ahyp:hlinkClr val="tx"/>
                    </a:ext>
                  </a:extLst>
                </a:hlinkClick>
              </a:rPr>
              <a:t>Here’s our guide on finding money to start up</a:t>
            </a:r>
            <a:r>
              <a:rPr lang="en-IE" u="sng">
                <a:solidFill>
                  <a:srgbClr val="3F3F3F"/>
                </a:solidFill>
              </a:rPr>
              <a:t> </a:t>
            </a:r>
            <a:r>
              <a:rPr lang="en-IE">
                <a:solidFill>
                  <a:srgbClr val="3F3F3F"/>
                </a:solidFill>
              </a:rPr>
              <a:t>a UK näkymät.</a:t>
            </a:r>
            <a:r>
              <a:rPr lang="en-IE">
                <a:solidFill>
                  <a:srgbClr val="3F3F3F"/>
                </a:solidFill>
              </a:rPr>
              <a:t>Siirry DSI-kartallesi löytääksesi paikalliset rahoitusvaihtoehdot. Tämän moduulin seuraavissa osioissa opit erilaisia tapoja rahoittaa YDSI-ideaasi.</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Lean lähestymistapa: </a:t>
            </a:r>
            <a:r>
              <a:rPr lang="en-IE">
                <a:solidFill>
                  <a:srgbClr val="3F3F3F"/>
                </a:solidFill>
              </a:rPr>
              <a:t>Kuinka voit rakentaa ja kehittää projektia vähillä investoinneilla?</a:t>
            </a:r>
            <a:endParaRPr/>
          </a:p>
        </p:txBody>
      </p:sp>
      <p:sp>
        <p:nvSpPr>
          <p:cNvPr id="457" name="Google Shape;457;p9"/>
          <p:cNvSpPr txBox="1"/>
          <p:nvPr>
            <p:ph idx="2" type="body"/>
          </p:nvPr>
        </p:nvSpPr>
        <p:spPr>
          <a:xfrm>
            <a:off x="662499" y="0"/>
            <a:ext cx="10239300" cy="1185900"/>
          </a:xfrm>
          <a:prstGeom prst="rect">
            <a:avLst/>
          </a:prstGeom>
          <a:noFill/>
          <a:ln>
            <a:noFill/>
          </a:ln>
        </p:spPr>
        <p:txBody>
          <a:bodyPr anchorCtr="0" anchor="t" bIns="45700" lIns="91425" spcFirstLastPara="1" rIns="91425" wrap="square" tIns="45700">
            <a:normAutofit fontScale="25000"/>
          </a:bodyPr>
          <a:lstStyle/>
          <a:p>
            <a:pPr indent="0" lvl="0" marL="0" rtl="0" algn="l">
              <a:lnSpc>
                <a:spcPct val="90000"/>
              </a:lnSpc>
              <a:spcBef>
                <a:spcPts val="0"/>
              </a:spcBef>
              <a:spcAft>
                <a:spcPts val="0"/>
              </a:spcAft>
              <a:buClr>
                <a:srgbClr val="ED2A59"/>
              </a:buClr>
              <a:buSzPts val="900"/>
              <a:buNone/>
            </a:pPr>
            <a:r>
              <a:rPr b="1" lang="en-IE" sz="14610">
                <a:solidFill>
                  <a:srgbClr val="ED2A59"/>
                </a:solidFill>
              </a:rPr>
              <a:t>Vihjeitä aloittaa  Lean Sosiaalinen innovaatio idea</a:t>
            </a:r>
            <a:endParaRPr b="1" i="1" sz="13810">
              <a:solidFill>
                <a:srgbClr val="ED2A59"/>
              </a:solidFill>
            </a:endParaRPr>
          </a:p>
          <a:p>
            <a:pPr indent="0" lvl="0" marL="0" rtl="0" algn="l">
              <a:lnSpc>
                <a:spcPct val="90000"/>
              </a:lnSpc>
              <a:spcBef>
                <a:spcPts val="0"/>
              </a:spcBef>
              <a:spcAft>
                <a:spcPts val="0"/>
              </a:spcAft>
              <a:buClr>
                <a:srgbClr val="ED2A59"/>
              </a:buClr>
              <a:buSzPct val="100000"/>
              <a:buNone/>
            </a:pPr>
            <a:r>
              <a:t/>
            </a:r>
            <a:endParaRPr b="1">
              <a:solidFill>
                <a:srgbClr val="ED2A59"/>
              </a:solidFill>
            </a:endParaRPr>
          </a:p>
        </p:txBody>
      </p:sp>
      <p:sp>
        <p:nvSpPr>
          <p:cNvPr id="458" name="Google Shape;458;p9"/>
          <p:cNvSpPr txBox="1"/>
          <p:nvPr/>
        </p:nvSpPr>
        <p:spPr>
          <a:xfrm>
            <a:off x="5691951" y="782010"/>
            <a:ext cx="5896800" cy="10497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1" sz="24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