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Lst>
  <p:sldSz cy="6858000" cx="12192000"/>
  <p:notesSz cx="6888150" cy="10020300"/>
  <p:embeddedFontLst>
    <p:embeddedFont>
      <p:font typeface="Proxima Nova"/>
      <p:regular r:id="rId67"/>
      <p:bold r:id="rId68"/>
      <p:italic r:id="rId69"/>
      <p:boldItalic r:id="rId70"/>
    </p:embeddedFont>
    <p:embeddedFont>
      <p:font typeface="Montserrat"/>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5" roundtripDataSignature="AMtx7mj3JHJXEJKHiaO2Z7g0/klgUbuk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Montserrat-italic.fntdata"/><Relationship Id="rId72" Type="http://schemas.openxmlformats.org/officeDocument/2006/relationships/font" Target="fonts/Montserrat-bold.fntdata"/><Relationship Id="rId31" Type="http://schemas.openxmlformats.org/officeDocument/2006/relationships/slide" Target="slides/slide27.xml"/><Relationship Id="rId75" Type="http://customschemas.google.com/relationships/presentationmetadata" Target="metadata"/><Relationship Id="rId30" Type="http://schemas.openxmlformats.org/officeDocument/2006/relationships/slide" Target="slides/slide26.xml"/><Relationship Id="rId74" Type="http://schemas.openxmlformats.org/officeDocument/2006/relationships/font" Target="fonts/Montserrat-boldItalic.fntdata"/><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Montserrat-regular.fntdata"/><Relationship Id="rId70" Type="http://schemas.openxmlformats.org/officeDocument/2006/relationships/font" Target="fonts/ProximaNova-bold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font" Target="fonts/ProximaNova-bold.fntdata"/><Relationship Id="rId23" Type="http://schemas.openxmlformats.org/officeDocument/2006/relationships/slide" Target="slides/slide19.xml"/><Relationship Id="rId67" Type="http://schemas.openxmlformats.org/officeDocument/2006/relationships/font" Target="fonts/ProximaNova-regular.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ProximaNova-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8250" y="751500"/>
            <a:ext cx="4592325" cy="3757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6" name="Google Shape;396;p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0: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2" name="Google Shape;462;p1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11: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p1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6" name="Google Shape;476;p1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13: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3" name="Google Shape;483;p1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14: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0" name="Google Shape;490;p1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5: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7" name="Google Shape;497;p1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6: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4" name="Google Shape;504;p1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7: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0" name="Google Shape;520;p1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8: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7" name="Google Shape;527;p1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9: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4" name="Google Shape;534;p1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0: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3" name="Google Shape;543;p2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21: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0" name="Google Shape;550;p2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7" name="Google Shape;557;p2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23: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8" name="Google Shape;568;p2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24: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p2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25: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3" name="Google Shape;583;p2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6: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1" name="Google Shape;591;p2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7: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8" name="Google Shape;598;p2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8: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3" name="Google Shape;613;p2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29: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8" name="Google Shape;628;p2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1" name="Google Shape;411;p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30: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5" name="Google Shape;635;p3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31: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1" name="Google Shape;641;p3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3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7" name="Google Shape;647;p3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33: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6" name="Google Shape;656;p3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34: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3" name="Google Shape;663;p3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35: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2" name="Google Shape;672;p3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36: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0" name="Google Shape;680;p3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37: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8" name="Google Shape;688;p3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38: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4" name="Google Shape;694;p3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39: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4" name="Google Shape;704;p3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4: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9" name="Google Shape;419;p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0: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11" name="Google Shape;711;p4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1: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0" name="Google Shape;720;p4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4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27" name="Google Shape;727;p4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43: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4" name="Google Shape;734;p4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44: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2" name="Google Shape;742;p4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45: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9" name="Google Shape;749;p4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46: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58" name="Google Shape;758;p4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7: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5" name="Google Shape;765;p4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48: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4" name="Google Shape;774;p4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49: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0" name="Google Shape;790;p4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5: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6" name="Google Shape;426;p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50: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97" name="Google Shape;797;p5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51: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3" name="Google Shape;803;p5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5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9" name="Google Shape;809;p5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53: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15" name="Google Shape;815;p53: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54: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1" name="Google Shape;821;p54: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55: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0" name="Google Shape;830;p55: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6: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39" name="Google Shape;839;p5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57: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0" name="Google Shape;850;p5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58: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59" name="Google Shape;859;p5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59: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75" name="Google Shape;875;p5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6: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3" name="Google Shape;433;p6: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60: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89" name="Google Shape;889;p60: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61: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7" name="Google Shape;907;p61: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p62: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14" name="Google Shape;914;p62: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7: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0" name="Google Shape;440;p7: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8: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8" name="Google Shape;448;p8: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9:notes"/>
          <p:cNvSpPr txBox="1"/>
          <p:nvPr>
            <p:ph idx="1" type="body"/>
          </p:nvPr>
        </p:nvSpPr>
        <p:spPr>
          <a:xfrm>
            <a:off x="688800" y="4759625"/>
            <a:ext cx="5510500" cy="450912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5" name="Google Shape;455;p9:notes"/>
          <p:cNvSpPr/>
          <p:nvPr>
            <p:ph idx="2" type="sldImg"/>
          </p:nvPr>
        </p:nvSpPr>
        <p:spPr>
          <a:xfrm>
            <a:off x="104775" y="750888"/>
            <a:ext cx="6678613" cy="3757612"/>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1" name="Shape 11"/>
        <p:cNvGrpSpPr/>
        <p:nvPr/>
      </p:nvGrpSpPr>
      <p:grpSpPr>
        <a:xfrm>
          <a:off x="0" y="0"/>
          <a:ext cx="0" cy="0"/>
          <a:chOff x="0" y="0"/>
          <a:chExt cx="0" cy="0"/>
        </a:xfrm>
      </p:grpSpPr>
      <p:sp>
        <p:nvSpPr>
          <p:cNvPr id="12" name="Google Shape;12;p64"/>
          <p:cNvSpPr/>
          <p:nvPr/>
        </p:nvSpPr>
        <p:spPr>
          <a:xfrm flipH="1" rot="10800000">
            <a:off x="2166368" y="5734609"/>
            <a:ext cx="1108545" cy="986383"/>
          </a:xfrm>
          <a:prstGeom prst="rtTriangle">
            <a:avLst/>
          </a:prstGeom>
          <a:gradFill>
            <a:gsLst>
              <a:gs pos="0">
                <a:srgbClr val="A6377D"/>
              </a:gs>
              <a:gs pos="43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 name="Google Shape;13;p64"/>
          <p:cNvSpPr/>
          <p:nvPr/>
        </p:nvSpPr>
        <p:spPr>
          <a:xfrm>
            <a:off x="349228" y="1131575"/>
            <a:ext cx="2498448" cy="3312306"/>
          </a:xfrm>
          <a:custGeom>
            <a:rect b="b" l="l" r="r" t="t"/>
            <a:pathLst>
              <a:path extrusionOk="0" h="3161043" w="2384351">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 name="Google Shape;14;p64"/>
          <p:cNvSpPr/>
          <p:nvPr/>
        </p:nvSpPr>
        <p:spPr>
          <a:xfrm>
            <a:off x="550409" y="1105609"/>
            <a:ext cx="4528824" cy="4730005"/>
          </a:xfrm>
          <a:custGeom>
            <a:rect b="b" l="l" r="r" t="t"/>
            <a:pathLst>
              <a:path extrusionOk="0" h="4514000" w="4322006">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 name="Google Shape;15;p64"/>
          <p:cNvSpPr/>
          <p:nvPr/>
        </p:nvSpPr>
        <p:spPr>
          <a:xfrm>
            <a:off x="13184" y="399716"/>
            <a:ext cx="2369119" cy="4023281"/>
          </a:xfrm>
          <a:custGeom>
            <a:rect b="b" l="l" r="r" t="t"/>
            <a:pathLst>
              <a:path extrusionOk="0" h="4023281" w="2369119">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sign&#10;&#10;Description automatically generated" id="16" name="Google Shape;16;p64"/>
          <p:cNvPicPr preferRelativeResize="0"/>
          <p:nvPr/>
        </p:nvPicPr>
        <p:blipFill rotWithShape="1">
          <a:blip r:embed="rId2">
            <a:alphaModFix/>
          </a:blip>
          <a:srcRect b="0" l="0" r="0" t="0"/>
          <a:stretch/>
        </p:blipFill>
        <p:spPr>
          <a:xfrm>
            <a:off x="7673047" y="399716"/>
            <a:ext cx="4191000" cy="1270000"/>
          </a:xfrm>
          <a:prstGeom prst="rect">
            <a:avLst/>
          </a:prstGeom>
          <a:noFill/>
          <a:ln>
            <a:noFill/>
          </a:ln>
        </p:spPr>
      </p:pic>
      <p:sp>
        <p:nvSpPr>
          <p:cNvPr id="17" name="Google Shape;17;p64"/>
          <p:cNvSpPr txBox="1"/>
          <p:nvPr>
            <p:ph idx="1" type="body"/>
          </p:nvPr>
        </p:nvSpPr>
        <p:spPr>
          <a:xfrm>
            <a:off x="1152753" y="3630445"/>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64"/>
          <p:cNvSpPr txBox="1"/>
          <p:nvPr>
            <p:ph idx="2" type="body"/>
          </p:nvPr>
        </p:nvSpPr>
        <p:spPr>
          <a:xfrm>
            <a:off x="1152753" y="2820869"/>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64"/>
          <p:cNvSpPr txBox="1"/>
          <p:nvPr/>
        </p:nvSpPr>
        <p:spPr>
          <a:xfrm>
            <a:off x="9544272" y="6161631"/>
            <a:ext cx="2319775" cy="44721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Calibri"/>
              <a:buNone/>
            </a:pPr>
            <a:r>
              <a:rPr b="0" i="0" lang="en-IE" sz="1000" u="none" cap="none" strike="noStrike">
                <a:solidFill>
                  <a:schemeClr val="dk1"/>
                </a:solidFill>
                <a:latin typeface="Calibri"/>
                <a:ea typeface="Calibri"/>
                <a:cs typeface="Calibri"/>
                <a:sym typeface="Calibri"/>
              </a:rPr>
              <a:t> Tämä ohjelma on rahoitettu Euroopan komission tuella.</a:t>
            </a:r>
            <a:endParaRPr b="0" i="0" sz="1400" u="none" cap="none" strike="noStrike">
              <a:solidFill>
                <a:srgbClr val="000000"/>
              </a:solidFill>
              <a:latin typeface="Arial"/>
              <a:ea typeface="Arial"/>
              <a:cs typeface="Arial"/>
              <a:sym typeface="Arial"/>
            </a:endParaRPr>
          </a:p>
        </p:txBody>
      </p:sp>
      <p:pic>
        <p:nvPicPr>
          <p:cNvPr id="20" name="Google Shape;20;p64"/>
          <p:cNvPicPr preferRelativeResize="0"/>
          <p:nvPr/>
        </p:nvPicPr>
        <p:blipFill rotWithShape="1">
          <a:blip r:embed="rId3">
            <a:alphaModFix/>
          </a:blip>
          <a:srcRect b="0" l="0" r="0" t="0"/>
          <a:stretch/>
        </p:blipFill>
        <p:spPr>
          <a:xfrm>
            <a:off x="7890403" y="6161631"/>
            <a:ext cx="1625600" cy="461962"/>
          </a:xfrm>
          <a:prstGeom prst="rect">
            <a:avLst/>
          </a:prstGeom>
          <a:noFill/>
          <a:ln>
            <a:noFill/>
          </a:ln>
        </p:spPr>
      </p:pic>
      <p:sp>
        <p:nvSpPr>
          <p:cNvPr id="21" name="Google Shape;21;p64"/>
          <p:cNvSpPr/>
          <p:nvPr>
            <p:ph idx="3" type="pic"/>
          </p:nvPr>
        </p:nvSpPr>
        <p:spPr>
          <a:xfrm>
            <a:off x="12700" y="1935163"/>
            <a:ext cx="12179300" cy="3646487"/>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2" name="Google Shape;22;p64"/>
          <p:cNvSpPr txBox="1"/>
          <p:nvPr/>
        </p:nvSpPr>
        <p:spPr>
          <a:xfrm>
            <a:off x="3481863" y="5916368"/>
            <a:ext cx="4005625" cy="62513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950"/>
              <a:buFont typeface="Arial"/>
              <a:buNone/>
            </a:pPr>
            <a:r>
              <a:rPr b="0" i="0" lang="en-IE" sz="950" u="none" cap="none" strike="noStrike">
                <a:solidFill>
                  <a:schemeClr val="dk1"/>
                </a:solidFill>
                <a:latin typeface="Calibri"/>
                <a:ea typeface="Calibri"/>
                <a:cs typeface="Calibri"/>
                <a:sym typeface="Calibri"/>
              </a:rPr>
              <a:t>Tämä projekti on rahoitettu Euroopan komission tuella. Tämä julkaisu [tiedonanto] heijastaa vain kirjoittajan näkemyksiä, eikä komissiota voida pitää vastuussa sen sisältämien tietojen mahdollisesta käytöstä. 2019-2-UK01-KA205-062298</a:t>
            </a:r>
            <a:endParaRPr b="0" i="0" sz="950" u="none" cap="none" strike="noStrike">
              <a:solidFill>
                <a:schemeClr val="dk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950"/>
              <a:buFont typeface="Arial"/>
              <a:buNone/>
            </a:pPr>
            <a:r>
              <a:rPr b="0" i="0" lang="en-IE" sz="950" u="none" cap="none" strike="noStrike">
                <a:solidFill>
                  <a:schemeClr val="dk1"/>
                </a:solidFill>
                <a:latin typeface="Calibri"/>
                <a:ea typeface="Calibri"/>
                <a:cs typeface="Calibri"/>
                <a:sym typeface="Calibri"/>
              </a:rPr>
              <a:t> </a:t>
            </a:r>
            <a:endParaRPr b="0" i="0" sz="950" u="none" cap="none" strike="noStrike">
              <a:solidFill>
                <a:schemeClr val="dk1"/>
              </a:solidFill>
              <a:latin typeface="Calibri"/>
              <a:ea typeface="Calibri"/>
              <a:cs typeface="Calibri"/>
              <a:sym typeface="Calibri"/>
            </a:endParaRPr>
          </a:p>
        </p:txBody>
      </p:sp>
      <p:sp>
        <p:nvSpPr>
          <p:cNvPr id="23" name="Google Shape;23;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2">
  <p:cSld name="Text with photo - White 2">
    <p:spTree>
      <p:nvGrpSpPr>
        <p:cNvPr id="96" name="Shape 96"/>
        <p:cNvGrpSpPr/>
        <p:nvPr/>
      </p:nvGrpSpPr>
      <p:grpSpPr>
        <a:xfrm>
          <a:off x="0" y="0"/>
          <a:ext cx="0" cy="0"/>
          <a:chOff x="0" y="0"/>
          <a:chExt cx="0" cy="0"/>
        </a:xfrm>
      </p:grpSpPr>
      <p:sp>
        <p:nvSpPr>
          <p:cNvPr id="97" name="Google Shape;97;p73"/>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73"/>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9" name="Google Shape;99;p73"/>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73"/>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p7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102" name="Google Shape;102;p7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p:cSld name="Circle Photo with text - White">
    <p:spTree>
      <p:nvGrpSpPr>
        <p:cNvPr id="103" name="Shape 103"/>
        <p:cNvGrpSpPr/>
        <p:nvPr/>
      </p:nvGrpSpPr>
      <p:grpSpPr>
        <a:xfrm>
          <a:off x="0" y="0"/>
          <a:ext cx="0" cy="0"/>
          <a:chOff x="0" y="0"/>
          <a:chExt cx="0" cy="0"/>
        </a:xfrm>
      </p:grpSpPr>
      <p:sp>
        <p:nvSpPr>
          <p:cNvPr id="104" name="Google Shape;104;p7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105" name="Google Shape;105;p7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06" name="Google Shape;106;p74"/>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 name="Google Shape;107;p74"/>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74"/>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74"/>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pink &amp; white">
  <p:cSld name="4 photos with text - pink &amp; white">
    <p:spTree>
      <p:nvGrpSpPr>
        <p:cNvPr id="110" name="Shape 110"/>
        <p:cNvGrpSpPr/>
        <p:nvPr/>
      </p:nvGrpSpPr>
      <p:grpSpPr>
        <a:xfrm>
          <a:off x="0" y="0"/>
          <a:ext cx="0" cy="0"/>
          <a:chOff x="0" y="0"/>
          <a:chExt cx="0" cy="0"/>
        </a:xfrm>
      </p:grpSpPr>
      <p:sp>
        <p:nvSpPr>
          <p:cNvPr id="111" name="Google Shape;111;p75"/>
          <p:cNvSpPr/>
          <p:nvPr/>
        </p:nvSpPr>
        <p:spPr>
          <a:xfrm>
            <a:off x="0" y="0"/>
            <a:ext cx="6542926"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75"/>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75"/>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 name="Google Shape;114;p75"/>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 name="Google Shape;115;p75"/>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16" name="Google Shape;116;p75"/>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17" name="Google Shape;117;p7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118" name="Google Shape;118;p75"/>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9" name="Google Shape;119;p75"/>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Purple">
  <p:cSld name="Text Only Slide - Purple">
    <p:spTree>
      <p:nvGrpSpPr>
        <p:cNvPr id="120" name="Shape 120"/>
        <p:cNvGrpSpPr/>
        <p:nvPr/>
      </p:nvGrpSpPr>
      <p:grpSpPr>
        <a:xfrm>
          <a:off x="0" y="0"/>
          <a:ext cx="0" cy="0"/>
          <a:chOff x="0" y="0"/>
          <a:chExt cx="0" cy="0"/>
        </a:xfrm>
      </p:grpSpPr>
      <p:sp>
        <p:nvSpPr>
          <p:cNvPr id="121" name="Google Shape;121;p76"/>
          <p:cNvSpPr/>
          <p:nvPr/>
        </p:nvSpPr>
        <p:spPr>
          <a:xfrm>
            <a:off x="8946" y="0"/>
            <a:ext cx="3482399"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p7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123" name="Google Shape;123;p7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24" name="Google Shape;124;p76"/>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5" name="Google Shape;125;p76"/>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Pink">
  <p:cSld name="Phone - Text - Pink">
    <p:spTree>
      <p:nvGrpSpPr>
        <p:cNvPr id="126" name="Shape 126"/>
        <p:cNvGrpSpPr/>
        <p:nvPr/>
      </p:nvGrpSpPr>
      <p:grpSpPr>
        <a:xfrm>
          <a:off x="0" y="0"/>
          <a:ext cx="0" cy="0"/>
          <a:chOff x="0" y="0"/>
          <a:chExt cx="0" cy="0"/>
        </a:xfrm>
      </p:grpSpPr>
      <p:sp>
        <p:nvSpPr>
          <p:cNvPr id="127" name="Google Shape;127;p77"/>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p77"/>
          <p:cNvSpPr/>
          <p:nvPr/>
        </p:nvSpPr>
        <p:spPr>
          <a:xfrm>
            <a:off x="6752" y="0"/>
            <a:ext cx="9527210"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77"/>
          <p:cNvSpPr txBox="1"/>
          <p:nvPr>
            <p:ph idx="1" type="body"/>
          </p:nvPr>
        </p:nvSpPr>
        <p:spPr>
          <a:xfrm>
            <a:off x="3993774" y="2230946"/>
            <a:ext cx="4760259"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77"/>
          <p:cNvSpPr txBox="1"/>
          <p:nvPr>
            <p:ph idx="2" type="body"/>
          </p:nvPr>
        </p:nvSpPr>
        <p:spPr>
          <a:xfrm>
            <a:off x="3993776" y="3431298"/>
            <a:ext cx="4760259"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131" name="Google Shape;131;p77"/>
          <p:cNvPicPr preferRelativeResize="0"/>
          <p:nvPr/>
        </p:nvPicPr>
        <p:blipFill rotWithShape="1">
          <a:blip r:embed="rId2">
            <a:alphaModFix/>
          </a:blip>
          <a:srcRect b="0" l="0" r="0" t="0"/>
          <a:stretch/>
        </p:blipFill>
        <p:spPr>
          <a:xfrm>
            <a:off x="-747898" y="360772"/>
            <a:ext cx="6199242" cy="6131859"/>
          </a:xfrm>
          <a:prstGeom prst="rect">
            <a:avLst/>
          </a:prstGeom>
          <a:noFill/>
          <a:ln>
            <a:noFill/>
          </a:ln>
        </p:spPr>
      </p:pic>
      <p:sp>
        <p:nvSpPr>
          <p:cNvPr id="132" name="Google Shape;132;p77"/>
          <p:cNvSpPr/>
          <p:nvPr>
            <p:ph idx="3" type="pic"/>
          </p:nvPr>
        </p:nvSpPr>
        <p:spPr>
          <a:xfrm>
            <a:off x="1148089" y="1352116"/>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3" name="Google Shape;133;p77"/>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34" name="Google Shape;134;p7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Green">
  <p:cSld name="Phone - Laptop - Green">
    <p:spTree>
      <p:nvGrpSpPr>
        <p:cNvPr id="135" name="Shape 135"/>
        <p:cNvGrpSpPr/>
        <p:nvPr/>
      </p:nvGrpSpPr>
      <p:grpSpPr>
        <a:xfrm>
          <a:off x="0" y="0"/>
          <a:ext cx="0" cy="0"/>
          <a:chOff x="0" y="0"/>
          <a:chExt cx="0" cy="0"/>
        </a:xfrm>
      </p:grpSpPr>
      <p:sp>
        <p:nvSpPr>
          <p:cNvPr id="136" name="Google Shape;136;p78"/>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7" name="Google Shape;137;p78"/>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38" name="Google Shape;138;p78"/>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39" name="Google Shape;139;p78"/>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140" name="Google Shape;140;p78"/>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78"/>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screenshot of a computer screen&#10;&#10;Description automatically generated" id="142" name="Google Shape;142;p78"/>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sp>
        <p:nvSpPr>
          <p:cNvPr id="143" name="Google Shape;143;p78"/>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pink &amp; green">
  <p:cSld name="Large photo with text - pink &amp; green">
    <p:spTree>
      <p:nvGrpSpPr>
        <p:cNvPr id="144" name="Shape 144"/>
        <p:cNvGrpSpPr/>
        <p:nvPr/>
      </p:nvGrpSpPr>
      <p:grpSpPr>
        <a:xfrm>
          <a:off x="0" y="0"/>
          <a:ext cx="0" cy="0"/>
          <a:chOff x="0" y="0"/>
          <a:chExt cx="0" cy="0"/>
        </a:xfrm>
      </p:grpSpPr>
      <p:sp>
        <p:nvSpPr>
          <p:cNvPr id="145" name="Google Shape;145;p79"/>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 name="Google Shape;146;p79"/>
          <p:cNvSpPr/>
          <p:nvPr/>
        </p:nvSpPr>
        <p:spPr>
          <a:xfrm>
            <a:off x="6753" y="0"/>
            <a:ext cx="8764172" cy="6879688"/>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7" name="Google Shape;147;p79"/>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 name="Google Shape;148;p79"/>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9" name="Google Shape;149;p79"/>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0" name="Google Shape;150;p7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151" name="Google Shape;151;p79"/>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52" name="Google Shape;152;p79"/>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hoto with text - white &amp; green">
  <p:cSld name="Large photo with text - white &amp; green">
    <p:spTree>
      <p:nvGrpSpPr>
        <p:cNvPr id="153" name="Shape 153"/>
        <p:cNvGrpSpPr/>
        <p:nvPr/>
      </p:nvGrpSpPr>
      <p:grpSpPr>
        <a:xfrm>
          <a:off x="0" y="0"/>
          <a:ext cx="0" cy="0"/>
          <a:chOff x="0" y="0"/>
          <a:chExt cx="0" cy="0"/>
        </a:xfrm>
      </p:grpSpPr>
      <p:sp>
        <p:nvSpPr>
          <p:cNvPr id="154" name="Google Shape;154;p80"/>
          <p:cNvSpPr/>
          <p:nvPr/>
        </p:nvSpPr>
        <p:spPr>
          <a:xfrm>
            <a:off x="20821" y="0"/>
            <a:ext cx="12171179" cy="6879688"/>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5" name="Google Shape;155;p80"/>
          <p:cNvSpPr/>
          <p:nvPr/>
        </p:nvSpPr>
        <p:spPr>
          <a:xfrm>
            <a:off x="6753" y="0"/>
            <a:ext cx="8764172"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6" name="Google Shape;156;p80"/>
          <p:cNvSpPr/>
          <p:nvPr>
            <p:ph idx="2" type="pic"/>
          </p:nvPr>
        </p:nvSpPr>
        <p:spPr>
          <a:xfrm>
            <a:off x="5443538" y="760413"/>
            <a:ext cx="6762750" cy="54006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80"/>
          <p:cNvSpPr txBox="1"/>
          <p:nvPr>
            <p:ph idx="1" type="body"/>
          </p:nvPr>
        </p:nvSpPr>
        <p:spPr>
          <a:xfrm>
            <a:off x="392816" y="2721121"/>
            <a:ext cx="4461735" cy="352712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80"/>
          <p:cNvSpPr txBox="1"/>
          <p:nvPr>
            <p:ph idx="3" type="body"/>
          </p:nvPr>
        </p:nvSpPr>
        <p:spPr>
          <a:xfrm>
            <a:off x="392816" y="1673170"/>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8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160" name="Google Shape;160;p80"/>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61" name="Google Shape;161;p80"/>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yellow">
  <p:cSld name="Blue speech bubble on yellow">
    <p:spTree>
      <p:nvGrpSpPr>
        <p:cNvPr id="162" name="Shape 162"/>
        <p:cNvGrpSpPr/>
        <p:nvPr/>
      </p:nvGrpSpPr>
      <p:grpSpPr>
        <a:xfrm>
          <a:off x="0" y="0"/>
          <a:ext cx="0" cy="0"/>
          <a:chOff x="0" y="0"/>
          <a:chExt cx="0" cy="0"/>
        </a:xfrm>
      </p:grpSpPr>
      <p:sp>
        <p:nvSpPr>
          <p:cNvPr id="163" name="Google Shape;163;p81"/>
          <p:cNvSpPr/>
          <p:nvPr/>
        </p:nvSpPr>
        <p:spPr>
          <a:xfrm>
            <a:off x="1" y="0"/>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64" name="Google Shape;164;p81"/>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65" name="Google Shape;165;p81"/>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166" name="Google Shape;166;p81"/>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7" name="Google Shape;167;p81"/>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68" name="Google Shape;168;p81"/>
          <p:cNvGrpSpPr/>
          <p:nvPr/>
        </p:nvGrpSpPr>
        <p:grpSpPr>
          <a:xfrm>
            <a:off x="585323" y="292419"/>
            <a:ext cx="5387212" cy="6395610"/>
            <a:chOff x="585323" y="1281787"/>
            <a:chExt cx="4553837" cy="5406241"/>
          </a:xfrm>
        </p:grpSpPr>
        <p:sp>
          <p:nvSpPr>
            <p:cNvPr id="169" name="Google Shape;169;p81"/>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0" name="Google Shape;170;p81"/>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71" name="Google Shape;171;p81"/>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2" name="Google Shape;172;p81"/>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3" name="Google Shape;173;p81"/>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Blue">
  <p:cSld name="Text Only Slide - Vertical - Blue">
    <p:spTree>
      <p:nvGrpSpPr>
        <p:cNvPr id="174" name="Shape 174"/>
        <p:cNvGrpSpPr/>
        <p:nvPr/>
      </p:nvGrpSpPr>
      <p:grpSpPr>
        <a:xfrm>
          <a:off x="0" y="0"/>
          <a:ext cx="0" cy="0"/>
          <a:chOff x="0" y="0"/>
          <a:chExt cx="0" cy="0"/>
        </a:xfrm>
      </p:grpSpPr>
      <p:sp>
        <p:nvSpPr>
          <p:cNvPr id="175" name="Google Shape;175;p82"/>
          <p:cNvSpPr/>
          <p:nvPr/>
        </p:nvSpPr>
        <p:spPr>
          <a:xfrm>
            <a:off x="8946" y="0"/>
            <a:ext cx="3482399"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6" name="Google Shape;176;p8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177" name="Google Shape;177;p82"/>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78" name="Google Shape;178;p82"/>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82"/>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amp; Yelllow">
  <p:cSld name="Text with photo - White &amp; Yelllow">
    <p:spTree>
      <p:nvGrpSpPr>
        <p:cNvPr id="24" name="Shape 24"/>
        <p:cNvGrpSpPr/>
        <p:nvPr/>
      </p:nvGrpSpPr>
      <p:grpSpPr>
        <a:xfrm>
          <a:off x="0" y="0"/>
          <a:ext cx="0" cy="0"/>
          <a:chOff x="0" y="0"/>
          <a:chExt cx="0" cy="0"/>
        </a:xfrm>
      </p:grpSpPr>
      <p:sp>
        <p:nvSpPr>
          <p:cNvPr id="25" name="Google Shape;25;p65"/>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 name="Google Shape;26;p65"/>
          <p:cNvSpPr/>
          <p:nvPr/>
        </p:nvSpPr>
        <p:spPr>
          <a:xfrm>
            <a:off x="0" y="0"/>
            <a:ext cx="5661026"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 name="Google Shape;27;p65"/>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 name="Google Shape;28;p65"/>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 name="Google Shape;29;p65"/>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65"/>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65"/>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3" name="Google Shape;33;p65"/>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peech bubble on purple">
  <p:cSld name="Blue speech bubble on purple">
    <p:spTree>
      <p:nvGrpSpPr>
        <p:cNvPr id="180" name="Shape 180"/>
        <p:cNvGrpSpPr/>
        <p:nvPr/>
      </p:nvGrpSpPr>
      <p:grpSpPr>
        <a:xfrm>
          <a:off x="0" y="0"/>
          <a:ext cx="0" cy="0"/>
          <a:chOff x="0" y="0"/>
          <a:chExt cx="0" cy="0"/>
        </a:xfrm>
      </p:grpSpPr>
      <p:sp>
        <p:nvSpPr>
          <p:cNvPr id="181" name="Google Shape;181;p83"/>
          <p:cNvSpPr/>
          <p:nvPr/>
        </p:nvSpPr>
        <p:spPr>
          <a:xfrm>
            <a:off x="1" y="0"/>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2" name="Google Shape;182;p83"/>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183" name="Google Shape;183;p83"/>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184" name="Google Shape;184;p83"/>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83"/>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6" name="Google Shape;186;p83"/>
          <p:cNvGrpSpPr/>
          <p:nvPr/>
        </p:nvGrpSpPr>
        <p:grpSpPr>
          <a:xfrm>
            <a:off x="585323" y="292419"/>
            <a:ext cx="5387212" cy="6395610"/>
            <a:chOff x="585323" y="1281787"/>
            <a:chExt cx="4553837" cy="5406241"/>
          </a:xfrm>
        </p:grpSpPr>
        <p:sp>
          <p:nvSpPr>
            <p:cNvPr id="187" name="Google Shape;187;p83"/>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8" name="Google Shape;188;p83"/>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89" name="Google Shape;189;p83"/>
          <p:cNvSpPr txBox="1"/>
          <p:nvPr>
            <p:ph idx="3" type="body"/>
          </p:nvPr>
        </p:nvSpPr>
        <p:spPr>
          <a:xfrm>
            <a:off x="4436336" y="3894017"/>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83"/>
          <p:cNvSpPr txBox="1"/>
          <p:nvPr>
            <p:ph idx="4" type="body"/>
          </p:nvPr>
        </p:nvSpPr>
        <p:spPr>
          <a:xfrm>
            <a:off x="1195959" y="1235184"/>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1" name="Google Shape;191;p83"/>
          <p:cNvSpPr txBox="1"/>
          <p:nvPr>
            <p:ph idx="5" type="body"/>
          </p:nvPr>
        </p:nvSpPr>
        <p:spPr>
          <a:xfrm>
            <a:off x="1107543" y="1037866"/>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Slide">
  <p:cSld name="1_Text Only Slide">
    <p:spTree>
      <p:nvGrpSpPr>
        <p:cNvPr id="192" name="Shape 192"/>
        <p:cNvGrpSpPr/>
        <p:nvPr/>
      </p:nvGrpSpPr>
      <p:grpSpPr>
        <a:xfrm>
          <a:off x="0" y="0"/>
          <a:ext cx="0" cy="0"/>
          <a:chOff x="0" y="0"/>
          <a:chExt cx="0" cy="0"/>
        </a:xfrm>
      </p:grpSpPr>
      <p:sp>
        <p:nvSpPr>
          <p:cNvPr id="193" name="Google Shape;193;p84"/>
          <p:cNvSpPr/>
          <p:nvPr/>
        </p:nvSpPr>
        <p:spPr>
          <a:xfrm>
            <a:off x="8946" y="0"/>
            <a:ext cx="12183054" cy="170237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p8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195" name="Google Shape;195;p8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196" name="Google Shape;196;p84"/>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7" name="Google Shape;197;p84"/>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Vertical - Yellow">
  <p:cSld name="Text Only Slide - Vertical - Yellow">
    <p:spTree>
      <p:nvGrpSpPr>
        <p:cNvPr id="198" name="Shape 198"/>
        <p:cNvGrpSpPr/>
        <p:nvPr/>
      </p:nvGrpSpPr>
      <p:grpSpPr>
        <a:xfrm>
          <a:off x="0" y="0"/>
          <a:ext cx="0" cy="0"/>
          <a:chOff x="0" y="0"/>
          <a:chExt cx="0" cy="0"/>
        </a:xfrm>
      </p:grpSpPr>
      <p:sp>
        <p:nvSpPr>
          <p:cNvPr id="199" name="Google Shape;199;p85"/>
          <p:cNvSpPr/>
          <p:nvPr/>
        </p:nvSpPr>
        <p:spPr>
          <a:xfrm>
            <a:off x="0" y="0"/>
            <a:ext cx="3482399" cy="6879688"/>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0" name="Google Shape;200;p8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201" name="Google Shape;201;p85"/>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02" name="Google Shape;202;p85"/>
          <p:cNvSpPr txBox="1"/>
          <p:nvPr>
            <p:ph idx="1" type="body"/>
          </p:nvPr>
        </p:nvSpPr>
        <p:spPr>
          <a:xfrm>
            <a:off x="3966827" y="653500"/>
            <a:ext cx="7540362" cy="520651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3" name="Google Shape;203;p85"/>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204" name="Shape 204"/>
        <p:cNvGrpSpPr/>
        <p:nvPr/>
      </p:nvGrpSpPr>
      <p:grpSpPr>
        <a:xfrm>
          <a:off x="0" y="0"/>
          <a:ext cx="0" cy="0"/>
          <a:chOff x="0" y="0"/>
          <a:chExt cx="0" cy="0"/>
        </a:xfrm>
      </p:grpSpPr>
      <p:sp>
        <p:nvSpPr>
          <p:cNvPr id="205" name="Google Shape;205;p86"/>
          <p:cNvSpPr/>
          <p:nvPr/>
        </p:nvSpPr>
        <p:spPr>
          <a:xfrm>
            <a:off x="-12000" y="4445608"/>
            <a:ext cx="12204000" cy="2446440"/>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6C6D3"/>
              </a:solidFill>
              <a:latin typeface="Calibri"/>
              <a:ea typeface="Calibri"/>
              <a:cs typeface="Calibri"/>
              <a:sym typeface="Calibri"/>
            </a:endParaRPr>
          </a:p>
        </p:txBody>
      </p:sp>
      <p:sp>
        <p:nvSpPr>
          <p:cNvPr id="206" name="Google Shape;206;p86"/>
          <p:cNvSpPr/>
          <p:nvPr/>
        </p:nvSpPr>
        <p:spPr>
          <a:xfrm>
            <a:off x="7950631" y="5704683"/>
            <a:ext cx="4241369" cy="754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7" name="Google Shape;207;p86"/>
          <p:cNvSpPr/>
          <p:nvPr/>
        </p:nvSpPr>
        <p:spPr>
          <a:xfrm rot="10800000">
            <a:off x="-40269" y="13788"/>
            <a:ext cx="2353298" cy="5669875"/>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8" name="Google Shape;208;p86"/>
          <p:cNvSpPr txBox="1"/>
          <p:nvPr>
            <p:ph idx="1" type="body"/>
          </p:nvPr>
        </p:nvSpPr>
        <p:spPr>
          <a:xfrm>
            <a:off x="1095577" y="984623"/>
            <a:ext cx="3878201"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7000"/>
              <a:buNone/>
              <a:defRPr b="1" sz="70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9" name="Google Shape;209;p86"/>
          <p:cNvSpPr txBox="1"/>
          <p:nvPr>
            <p:ph idx="2" type="body"/>
          </p:nvPr>
        </p:nvSpPr>
        <p:spPr>
          <a:xfrm>
            <a:off x="3408060" y="1891610"/>
            <a:ext cx="1871803" cy="13110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5400"/>
              <a:buNone/>
              <a:defRPr b="0" i="1" sz="5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World" id="210" name="Google Shape;210;p86"/>
          <p:cNvPicPr preferRelativeResize="0"/>
          <p:nvPr/>
        </p:nvPicPr>
        <p:blipFill rotWithShape="1">
          <a:blip r:embed="rId2">
            <a:alphaModFix/>
          </a:blip>
          <a:srcRect b="0" l="0" r="0" t="0"/>
          <a:stretch/>
        </p:blipFill>
        <p:spPr>
          <a:xfrm>
            <a:off x="1257866" y="5976997"/>
            <a:ext cx="331987" cy="331987"/>
          </a:xfrm>
          <a:prstGeom prst="rect">
            <a:avLst/>
          </a:prstGeom>
          <a:noFill/>
          <a:ln>
            <a:noFill/>
          </a:ln>
        </p:spPr>
      </p:pic>
      <p:sp>
        <p:nvSpPr>
          <p:cNvPr id="211" name="Google Shape;211;p86"/>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2" name="Google Shape;212;p86"/>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000"/>
              <a:buNone/>
              <a:defRPr sz="20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Envelope" id="213" name="Google Shape;213;p86"/>
          <p:cNvPicPr preferRelativeResize="0"/>
          <p:nvPr/>
        </p:nvPicPr>
        <p:blipFill rotWithShape="1">
          <a:blip r:embed="rId3">
            <a:alphaModFix/>
          </a:blip>
          <a:srcRect b="0" l="0" r="0" t="0"/>
          <a:stretch/>
        </p:blipFill>
        <p:spPr>
          <a:xfrm>
            <a:off x="1257865" y="5351676"/>
            <a:ext cx="331988" cy="331988"/>
          </a:xfrm>
          <a:prstGeom prst="rect">
            <a:avLst/>
          </a:prstGeom>
          <a:noFill/>
          <a:ln>
            <a:noFill/>
          </a:ln>
        </p:spPr>
      </p:pic>
      <p:pic>
        <p:nvPicPr>
          <p:cNvPr descr="A close up of a sign&#10;&#10;Description automatically generated" id="214" name="Google Shape;214;p86"/>
          <p:cNvPicPr preferRelativeResize="0"/>
          <p:nvPr/>
        </p:nvPicPr>
        <p:blipFill rotWithShape="1">
          <a:blip r:embed="rId4">
            <a:alphaModFix/>
          </a:blip>
          <a:srcRect b="0" l="0" r="0" t="0"/>
          <a:stretch/>
        </p:blipFill>
        <p:spPr>
          <a:xfrm>
            <a:off x="7585518" y="1142393"/>
            <a:ext cx="4191000" cy="1270000"/>
          </a:xfrm>
          <a:prstGeom prst="rect">
            <a:avLst/>
          </a:prstGeom>
          <a:noFill/>
          <a:ln>
            <a:noFill/>
          </a:ln>
        </p:spPr>
      </p:pic>
      <p:sp>
        <p:nvSpPr>
          <p:cNvPr id="215" name="Google Shape;215;p86"/>
          <p:cNvSpPr txBox="1"/>
          <p:nvPr/>
        </p:nvSpPr>
        <p:spPr>
          <a:xfrm>
            <a:off x="9636480" y="5875713"/>
            <a:ext cx="2319775" cy="44721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000"/>
              <a:buFont typeface="Calibri"/>
              <a:buNone/>
            </a:pPr>
            <a:r>
              <a:rPr b="0" i="0" lang="en-IE" sz="1000" u="none" cap="none" strike="noStrike">
                <a:solidFill>
                  <a:schemeClr val="dk1"/>
                </a:solidFill>
                <a:latin typeface="Calibri"/>
                <a:ea typeface="Calibri"/>
                <a:cs typeface="Calibri"/>
                <a:sym typeface="Calibri"/>
              </a:rPr>
              <a:t> This programme has been funded with support from the European Commission </a:t>
            </a:r>
            <a:endParaRPr b="0" i="0" sz="1400" u="none" cap="none" strike="noStrike">
              <a:solidFill>
                <a:srgbClr val="000000"/>
              </a:solidFill>
              <a:latin typeface="Arial"/>
              <a:ea typeface="Arial"/>
              <a:cs typeface="Arial"/>
              <a:sym typeface="Arial"/>
            </a:endParaRPr>
          </a:p>
        </p:txBody>
      </p:sp>
      <p:pic>
        <p:nvPicPr>
          <p:cNvPr id="216" name="Google Shape;216;p86"/>
          <p:cNvPicPr preferRelativeResize="0"/>
          <p:nvPr/>
        </p:nvPicPr>
        <p:blipFill rotWithShape="1">
          <a:blip r:embed="rId5">
            <a:alphaModFix/>
          </a:blip>
          <a:srcRect b="0" l="0" r="0" t="0"/>
          <a:stretch/>
        </p:blipFill>
        <p:spPr>
          <a:xfrm>
            <a:off x="7982611" y="5875713"/>
            <a:ext cx="1625600" cy="461962"/>
          </a:xfrm>
          <a:prstGeom prst="rect">
            <a:avLst/>
          </a:prstGeom>
          <a:noFill/>
          <a:ln>
            <a:noFill/>
          </a:ln>
        </p:spPr>
      </p:pic>
      <p:sp>
        <p:nvSpPr>
          <p:cNvPr id="217" name="Google Shape;217;p86"/>
          <p:cNvSpPr txBox="1"/>
          <p:nvPr/>
        </p:nvSpPr>
        <p:spPr>
          <a:xfrm>
            <a:off x="7982611" y="4759353"/>
            <a:ext cx="4005625" cy="625139"/>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950"/>
              <a:buFont typeface="Arial"/>
              <a:buNone/>
            </a:pPr>
            <a:r>
              <a:rPr b="0" i="0" lang="en-IE" sz="950" u="none" cap="none" strike="noStrike">
                <a:solidFill>
                  <a:schemeClr val="lt1"/>
                </a:solidFill>
                <a:latin typeface="Calibri"/>
                <a:ea typeface="Calibri"/>
                <a:cs typeface="Calibri"/>
                <a:sym typeface="Calibri"/>
              </a:rPr>
              <a:t>This project has been funded with support from the European Commission. This publication [communication] reflects the views only of the author, and the Commission cannot be held responsible for any use, which may be made of the information contained therein 2019-2-UK01-KA205-062298</a:t>
            </a:r>
            <a:endParaRPr b="0" i="0" sz="950" u="none" cap="none" strike="noStrike">
              <a:solidFill>
                <a:schemeClr val="lt1"/>
              </a:solidFill>
              <a:latin typeface="Calibri"/>
              <a:ea typeface="Calibri"/>
              <a:cs typeface="Calibri"/>
              <a:sym typeface="Calibri"/>
            </a:endParaRPr>
          </a:p>
          <a:p>
            <a:pPr indent="0" lvl="0" marL="0" marR="0" rtl="0" algn="just">
              <a:lnSpc>
                <a:spcPct val="100000"/>
              </a:lnSpc>
              <a:spcBef>
                <a:spcPts val="0"/>
              </a:spcBef>
              <a:spcAft>
                <a:spcPts val="0"/>
              </a:spcAft>
              <a:buClr>
                <a:srgbClr val="000000"/>
              </a:buClr>
              <a:buSzPts val="950"/>
              <a:buFont typeface="Arial"/>
              <a:buNone/>
            </a:pPr>
            <a:r>
              <a:rPr b="0" i="0" lang="en-IE" sz="950" u="none" cap="none" strike="noStrike">
                <a:solidFill>
                  <a:schemeClr val="lt1"/>
                </a:solidFill>
                <a:latin typeface="Calibri"/>
                <a:ea typeface="Calibri"/>
                <a:cs typeface="Calibri"/>
                <a:sym typeface="Calibri"/>
              </a:rPr>
              <a:t> </a:t>
            </a:r>
            <a:endParaRPr b="0" i="0" sz="95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face &amp; Size">
  <p:cSld name="Font Typeface &amp; Size">
    <p:spTree>
      <p:nvGrpSpPr>
        <p:cNvPr id="218" name="Shape 218"/>
        <p:cNvGrpSpPr/>
        <p:nvPr/>
      </p:nvGrpSpPr>
      <p:grpSpPr>
        <a:xfrm>
          <a:off x="0" y="0"/>
          <a:ext cx="0" cy="0"/>
          <a:chOff x="0" y="0"/>
          <a:chExt cx="0" cy="0"/>
        </a:xfrm>
      </p:grpSpPr>
      <p:sp>
        <p:nvSpPr>
          <p:cNvPr id="219" name="Google Shape;219;p87"/>
          <p:cNvSpPr/>
          <p:nvPr/>
        </p:nvSpPr>
        <p:spPr>
          <a:xfrm>
            <a:off x="0" y="-2"/>
            <a:ext cx="12192000" cy="6858001"/>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0" name="Google Shape;220;p87"/>
          <p:cNvSpPr/>
          <p:nvPr/>
        </p:nvSpPr>
        <p:spPr>
          <a:xfrm>
            <a:off x="424669" y="528535"/>
            <a:ext cx="6498645" cy="1446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1" i="0" lang="en-IE" sz="4400" u="none" cap="none" strike="noStrike">
                <a:solidFill>
                  <a:schemeClr val="lt1"/>
                </a:solidFill>
                <a:latin typeface="Calibri"/>
                <a:ea typeface="Calibri"/>
                <a:cs typeface="Calibri"/>
                <a:sym typeface="Calibri"/>
              </a:rPr>
              <a:t>YDSI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n-IE"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221" name="Google Shape;221;p87"/>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IE"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IE"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IE"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222" name="Google Shape;222;p87"/>
          <p:cNvSpPr/>
          <p:nvPr/>
        </p:nvSpPr>
        <p:spPr>
          <a:xfrm>
            <a:off x="424669" y="2883583"/>
            <a:ext cx="5489434" cy="21236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IE" sz="2400" u="none" cap="none" strike="noStrike">
                <a:solidFill>
                  <a:schemeClr val="lt1"/>
                </a:solidFill>
                <a:latin typeface="Calibri"/>
                <a:ea typeface="Calibri"/>
                <a:cs typeface="Calibri"/>
                <a:sym typeface="Calibri"/>
              </a:rPr>
              <a:t>YDSI </a:t>
            </a:r>
            <a:r>
              <a:rPr b="0" i="0" lang="en-IE"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IE"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223" name="Google Shape;223;p87"/>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24" name="Google Shape;224;p87"/>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25" name="Google Shape;225;p87"/>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 </a:t>
            </a:r>
            <a:r>
              <a:rPr b="1" i="0" lang="en-IE" sz="2400" u="none" cap="none" strike="noStrike">
                <a:solidFill>
                  <a:schemeClr val="lt1"/>
                </a:solidFill>
                <a:latin typeface="Calibri"/>
                <a:ea typeface="Calibri"/>
                <a:cs typeface="Calibri"/>
                <a:sym typeface="Calibri"/>
              </a:rPr>
              <a:t>PLEASE DELETE THIS INSTRUCTION SLIDE BEFORE PRESENTING FINAL PRESENTATION </a:t>
            </a:r>
            <a:r>
              <a:rPr b="0" i="0" lang="en-IE"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26" name="Google Shape;226;p87"/>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227" name="Shape 227"/>
        <p:cNvGrpSpPr/>
        <p:nvPr/>
      </p:nvGrpSpPr>
      <p:grpSpPr>
        <a:xfrm>
          <a:off x="0" y="0"/>
          <a:ext cx="0" cy="0"/>
          <a:chOff x="0" y="0"/>
          <a:chExt cx="0" cy="0"/>
        </a:xfrm>
      </p:grpSpPr>
      <p:sp>
        <p:nvSpPr>
          <p:cNvPr id="228" name="Google Shape;228;p88"/>
          <p:cNvSpPr/>
          <p:nvPr/>
        </p:nvSpPr>
        <p:spPr>
          <a:xfrm>
            <a:off x="0" y="0"/>
            <a:ext cx="12192000" cy="685800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88"/>
          <p:cNvSpPr/>
          <p:nvPr/>
        </p:nvSpPr>
        <p:spPr>
          <a:xfrm>
            <a:off x="586901" y="491138"/>
            <a:ext cx="4309564"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100"/>
              <a:buFont typeface="Arial"/>
              <a:buNone/>
            </a:pPr>
            <a:r>
              <a:rPr b="0" i="0" lang="en-IE" sz="3600" u="none" cap="none" strike="noStrike">
                <a:solidFill>
                  <a:schemeClr val="lt1"/>
                </a:solidFill>
                <a:latin typeface="Calibri"/>
                <a:ea typeface="Calibri"/>
                <a:cs typeface="Calibri"/>
                <a:sym typeface="Calibri"/>
              </a:rPr>
              <a:t>ICONS WHICH CAN BE USED WITHIN THE </a:t>
            </a:r>
            <a:r>
              <a:rPr b="1" i="0" lang="en-IE" sz="3600" u="none" cap="none" strike="noStrike">
                <a:solidFill>
                  <a:schemeClr val="lt1"/>
                </a:solidFill>
                <a:latin typeface="Calibri"/>
                <a:ea typeface="Calibri"/>
                <a:cs typeface="Calibri"/>
                <a:sym typeface="Calibri"/>
              </a:rPr>
              <a:t>YDSI</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IE"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n-IE"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n-IE"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230" name="Google Shape;230;p88"/>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 </a:t>
            </a:r>
            <a:r>
              <a:rPr b="1" i="0" lang="en-IE" sz="2400" u="none" cap="none" strike="noStrike">
                <a:solidFill>
                  <a:schemeClr val="lt1"/>
                </a:solidFill>
                <a:latin typeface="Calibri"/>
                <a:ea typeface="Calibri"/>
                <a:cs typeface="Calibri"/>
                <a:sym typeface="Calibri"/>
              </a:rPr>
              <a:t>PLEASE DELETE THIS INSTRUCTION SLIDE BEFORE PRESENTING FINAL PRESENTATION </a:t>
            </a:r>
            <a:r>
              <a:rPr b="0" i="0" lang="en-IE"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31" name="Google Shape;231;p88"/>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232" name="Google Shape;232;p88"/>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Yellow BG">
  <p:cSld name="Circle Photo with text - Yellow BG">
    <p:spTree>
      <p:nvGrpSpPr>
        <p:cNvPr id="233" name="Shape 233"/>
        <p:cNvGrpSpPr/>
        <p:nvPr/>
      </p:nvGrpSpPr>
      <p:grpSpPr>
        <a:xfrm>
          <a:off x="0" y="0"/>
          <a:ext cx="0" cy="0"/>
          <a:chOff x="0" y="0"/>
          <a:chExt cx="0" cy="0"/>
        </a:xfrm>
      </p:grpSpPr>
      <p:sp>
        <p:nvSpPr>
          <p:cNvPr id="234" name="Google Shape;234;p89"/>
          <p:cNvSpPr/>
          <p:nvPr/>
        </p:nvSpPr>
        <p:spPr>
          <a:xfrm>
            <a:off x="0" y="-21688"/>
            <a:ext cx="12192000"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IE" sz="1800" u="none" cap="none" strike="noStrike">
                <a:solidFill>
                  <a:schemeClr val="lt1"/>
                </a:solidFill>
                <a:latin typeface="Calibri"/>
                <a:ea typeface="Calibri"/>
                <a:cs typeface="Calibri"/>
                <a:sym typeface="Calibri"/>
              </a:rPr>
              <a:t>X</a:t>
            </a:r>
            <a:endParaRPr b="0" i="0" sz="1400" u="none" cap="none" strike="noStrike">
              <a:solidFill>
                <a:srgbClr val="000000"/>
              </a:solidFill>
              <a:latin typeface="Arial"/>
              <a:ea typeface="Arial"/>
              <a:cs typeface="Arial"/>
              <a:sym typeface="Arial"/>
            </a:endParaRPr>
          </a:p>
        </p:txBody>
      </p:sp>
      <p:sp>
        <p:nvSpPr>
          <p:cNvPr id="235" name="Google Shape;235;p89"/>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89"/>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37" name="Google Shape;237;p89"/>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38" name="Google Shape;238;p8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239" name="Google Shape;239;p89"/>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89"/>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Photo with text - White BG">
  <p:cSld name="Circle Photo with text - White BG">
    <p:spTree>
      <p:nvGrpSpPr>
        <p:cNvPr id="241" name="Shape 241"/>
        <p:cNvGrpSpPr/>
        <p:nvPr/>
      </p:nvGrpSpPr>
      <p:grpSpPr>
        <a:xfrm>
          <a:off x="0" y="0"/>
          <a:ext cx="0" cy="0"/>
          <a:chOff x="0" y="0"/>
          <a:chExt cx="0" cy="0"/>
        </a:xfrm>
      </p:grpSpPr>
      <p:sp>
        <p:nvSpPr>
          <p:cNvPr id="242" name="Google Shape;242;p90"/>
          <p:cNvSpPr/>
          <p:nvPr/>
        </p:nvSpPr>
        <p:spPr>
          <a:xfrm>
            <a:off x="-2" y="-21688"/>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90"/>
          <p:cNvSpPr/>
          <p:nvPr>
            <p:ph idx="2" type="pic"/>
          </p:nvPr>
        </p:nvSpPr>
        <p:spPr>
          <a:xfrm>
            <a:off x="0" y="1057059"/>
            <a:ext cx="4672100" cy="4672100"/>
          </a:xfrm>
          <a:prstGeom prst="ellipse">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244" name="Google Shape;244;p90"/>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245" name="Google Shape;245;p90"/>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246" name="Google Shape;246;p90"/>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90"/>
          <p:cNvSpPr txBox="1"/>
          <p:nvPr>
            <p:ph idx="3"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amp; Yelllow">
  <p:cSld name="Text with photo - Blue &amp; Yelllow">
    <p:spTree>
      <p:nvGrpSpPr>
        <p:cNvPr id="248" name="Shape 248"/>
        <p:cNvGrpSpPr/>
        <p:nvPr/>
      </p:nvGrpSpPr>
      <p:grpSpPr>
        <a:xfrm>
          <a:off x="0" y="0"/>
          <a:ext cx="0" cy="0"/>
          <a:chOff x="0" y="0"/>
          <a:chExt cx="0" cy="0"/>
        </a:xfrm>
      </p:grpSpPr>
      <p:sp>
        <p:nvSpPr>
          <p:cNvPr id="249" name="Google Shape;249;p91"/>
          <p:cNvSpPr/>
          <p:nvPr/>
        </p:nvSpPr>
        <p:spPr>
          <a:xfrm>
            <a:off x="14068"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0" name="Google Shape;250;p91"/>
          <p:cNvSpPr/>
          <p:nvPr/>
        </p:nvSpPr>
        <p:spPr>
          <a:xfrm>
            <a:off x="0" y="0"/>
            <a:ext cx="5661026" cy="687968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91"/>
          <p:cNvSpPr/>
          <p:nvPr>
            <p:ph idx="2" type="pic"/>
          </p:nvPr>
        </p:nvSpPr>
        <p:spPr>
          <a:xfrm>
            <a:off x="6530975" y="784225"/>
            <a:ext cx="3832225" cy="52895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2" name="Google Shape;252;p91"/>
          <p:cNvSpPr/>
          <p:nvPr/>
        </p:nvSpPr>
        <p:spPr>
          <a:xfrm>
            <a:off x="9246786" y="1215933"/>
            <a:ext cx="2924393" cy="4426134"/>
          </a:xfrm>
          <a:custGeom>
            <a:rect b="b" l="l" r="r" t="t"/>
            <a:pathLst>
              <a:path extrusionOk="0" h="4426134" w="2924393">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3" name="Google Shape;253;p91"/>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9000"/>
              <a:buNone/>
              <a:defRPr sz="9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91"/>
          <p:cNvSpPr txBox="1"/>
          <p:nvPr>
            <p:ph idx="3"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91"/>
          <p:cNvSpPr txBox="1"/>
          <p:nvPr>
            <p:ph idx="4"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9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257" name="Google Shape;257;p91"/>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Purple">
  <p:cSld name="Text with photo - Purple">
    <p:spTree>
      <p:nvGrpSpPr>
        <p:cNvPr id="258" name="Shape 258"/>
        <p:cNvGrpSpPr/>
        <p:nvPr/>
      </p:nvGrpSpPr>
      <p:grpSpPr>
        <a:xfrm>
          <a:off x="0" y="0"/>
          <a:ext cx="0" cy="0"/>
          <a:chOff x="0" y="0"/>
          <a:chExt cx="0" cy="0"/>
        </a:xfrm>
      </p:grpSpPr>
      <p:sp>
        <p:nvSpPr>
          <p:cNvPr id="259" name="Google Shape;259;p92"/>
          <p:cNvSpPr/>
          <p:nvPr/>
        </p:nvSpPr>
        <p:spPr>
          <a:xfrm>
            <a:off x="0" y="-21688"/>
            <a:ext cx="12192000" cy="6879688"/>
          </a:xfrm>
          <a:prstGeom prst="rect">
            <a:avLst/>
          </a:prstGeom>
          <a:solidFill>
            <a:srgbClr val="A6377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60" name="Google Shape;260;p92"/>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261" name="Google Shape;261;p92"/>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262" name="Google Shape;262;p92"/>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92"/>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92"/>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5" name="Google Shape;265;p92"/>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White">
  <p:cSld name="Text with photo - White">
    <p:spTree>
      <p:nvGrpSpPr>
        <p:cNvPr id="34" name="Shape 34"/>
        <p:cNvGrpSpPr/>
        <p:nvPr/>
      </p:nvGrpSpPr>
      <p:grpSpPr>
        <a:xfrm>
          <a:off x="0" y="0"/>
          <a:ext cx="0" cy="0"/>
          <a:chOff x="0" y="0"/>
          <a:chExt cx="0" cy="0"/>
        </a:xfrm>
      </p:grpSpPr>
      <p:cxnSp>
        <p:nvCxnSpPr>
          <p:cNvPr id="35" name="Google Shape;35;p66"/>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6" name="Google Shape;36;p66"/>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37" name="Google Shape;37;p66"/>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6"/>
          <p:cNvSpPr txBox="1"/>
          <p:nvPr>
            <p:ph idx="2"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66"/>
          <p:cNvSpPr/>
          <p:nvPr/>
        </p:nvSpPr>
        <p:spPr>
          <a:xfrm>
            <a:off x="309488" y="1575582"/>
            <a:ext cx="3038622" cy="3277772"/>
          </a:xfrm>
          <a:custGeom>
            <a:rect b="b" l="l" r="r" t="t"/>
            <a:pathLst>
              <a:path extrusionOk="0" h="3277772" w="303862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66"/>
          <p:cNvSpPr/>
          <p:nvPr>
            <p:ph idx="3" type="pic"/>
          </p:nvPr>
        </p:nvSpPr>
        <p:spPr>
          <a:xfrm>
            <a:off x="1631950" y="407988"/>
            <a:ext cx="4051300" cy="59785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photo - Blue">
  <p:cSld name="Text with photo - Blue">
    <p:spTree>
      <p:nvGrpSpPr>
        <p:cNvPr id="266" name="Shape 266"/>
        <p:cNvGrpSpPr/>
        <p:nvPr/>
      </p:nvGrpSpPr>
      <p:grpSpPr>
        <a:xfrm>
          <a:off x="0" y="0"/>
          <a:ext cx="0" cy="0"/>
          <a:chOff x="0" y="0"/>
          <a:chExt cx="0" cy="0"/>
        </a:xfrm>
      </p:grpSpPr>
      <p:sp>
        <p:nvSpPr>
          <p:cNvPr id="267" name="Google Shape;267;p93"/>
          <p:cNvSpPr/>
          <p:nvPr/>
        </p:nvSpPr>
        <p:spPr>
          <a:xfrm>
            <a:off x="0" y="269"/>
            <a:ext cx="12192000" cy="685773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IE" sz="1800" u="none" cap="none" strike="noStrike">
                <a:solidFill>
                  <a:schemeClr val="lt1"/>
                </a:solidFill>
                <a:latin typeface="Calibri"/>
                <a:ea typeface="Calibri"/>
                <a:cs typeface="Calibri"/>
                <a:sym typeface="Calibri"/>
              </a:rPr>
              <a:t>X</a:t>
            </a:r>
            <a:endParaRPr b="0" i="0" sz="1400" u="none" cap="none" strike="noStrike">
              <a:solidFill>
                <a:srgbClr val="000000"/>
              </a:solidFill>
              <a:latin typeface="Arial"/>
              <a:ea typeface="Arial"/>
              <a:cs typeface="Arial"/>
              <a:sym typeface="Arial"/>
            </a:endParaRPr>
          </a:p>
        </p:txBody>
      </p:sp>
      <p:sp>
        <p:nvSpPr>
          <p:cNvPr id="268" name="Google Shape;268;p93"/>
          <p:cNvSpPr/>
          <p:nvPr>
            <p:ph idx="2" type="pic"/>
          </p:nvPr>
        </p:nvSpPr>
        <p:spPr>
          <a:xfrm>
            <a:off x="7821613" y="760413"/>
            <a:ext cx="3333750" cy="53594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9" name="Google Shape;269;p93"/>
          <p:cNvSpPr/>
          <p:nvPr/>
        </p:nvSpPr>
        <p:spPr>
          <a:xfrm rot="-5400000">
            <a:off x="6079980" y="-1932455"/>
            <a:ext cx="4179567" cy="8044473"/>
          </a:xfrm>
          <a:custGeom>
            <a:rect b="b" l="l" r="r" t="t"/>
            <a:pathLst>
              <a:path extrusionOk="0" h="8044473" w="4179567">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0" name="Google Shape;270;p93"/>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93"/>
          <p:cNvSpPr txBox="1"/>
          <p:nvPr>
            <p:ph idx="3"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9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273" name="Google Shape;273;p93"/>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Pink">
  <p:cSld name="Photo with sub headings - Pink">
    <p:spTree>
      <p:nvGrpSpPr>
        <p:cNvPr id="274" name="Shape 274"/>
        <p:cNvGrpSpPr/>
        <p:nvPr/>
      </p:nvGrpSpPr>
      <p:grpSpPr>
        <a:xfrm>
          <a:off x="0" y="0"/>
          <a:ext cx="0" cy="0"/>
          <a:chOff x="0" y="0"/>
          <a:chExt cx="0" cy="0"/>
        </a:xfrm>
      </p:grpSpPr>
      <p:sp>
        <p:nvSpPr>
          <p:cNvPr id="275" name="Google Shape;275;p94"/>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6" name="Google Shape;276;p94"/>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7" name="Google Shape;277;p94"/>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8" name="Google Shape;278;p94"/>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9" name="Google Shape;279;p94"/>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94"/>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94"/>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94"/>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9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284" name="Google Shape;284;p94"/>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85" name="Shape 285"/>
        <p:cNvGrpSpPr/>
        <p:nvPr/>
      </p:nvGrpSpPr>
      <p:grpSpPr>
        <a:xfrm>
          <a:off x="0" y="0"/>
          <a:ext cx="0" cy="0"/>
          <a:chOff x="0" y="0"/>
          <a:chExt cx="0" cy="0"/>
        </a:xfrm>
      </p:grpSpPr>
      <p:sp>
        <p:nvSpPr>
          <p:cNvPr id="286" name="Google Shape;286;p95"/>
          <p:cNvSpPr/>
          <p:nvPr>
            <p:ph idx="2" type="pic"/>
          </p:nvPr>
        </p:nvSpPr>
        <p:spPr>
          <a:xfrm>
            <a:off x="5967664" y="401638"/>
            <a:ext cx="3288632" cy="619125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95"/>
          <p:cNvSpPr/>
          <p:nvPr/>
        </p:nvSpPr>
        <p:spPr>
          <a:xfrm>
            <a:off x="4058653" y="3898232"/>
            <a:ext cx="3513221" cy="1572126"/>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8" name="Google Shape;288;p95"/>
          <p:cNvSpPr/>
          <p:nvPr/>
        </p:nvSpPr>
        <p:spPr>
          <a:xfrm>
            <a:off x="8019650" y="4684295"/>
            <a:ext cx="3513221" cy="1572126"/>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89" name="Google Shape;289;p95"/>
          <p:cNvSpPr txBox="1"/>
          <p:nvPr>
            <p:ph idx="1" type="body"/>
          </p:nvPr>
        </p:nvSpPr>
        <p:spPr>
          <a:xfrm>
            <a:off x="507331" y="739853"/>
            <a:ext cx="4953000" cy="73111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95"/>
          <p:cNvSpPr txBox="1"/>
          <p:nvPr>
            <p:ph idx="3" type="body"/>
          </p:nvPr>
        </p:nvSpPr>
        <p:spPr>
          <a:xfrm>
            <a:off x="507333" y="1940205"/>
            <a:ext cx="4953000" cy="148879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95"/>
          <p:cNvSpPr txBox="1"/>
          <p:nvPr>
            <p:ph idx="4" type="body"/>
          </p:nvPr>
        </p:nvSpPr>
        <p:spPr>
          <a:xfrm>
            <a:off x="4058653" y="3898233"/>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95"/>
          <p:cNvSpPr txBox="1"/>
          <p:nvPr>
            <p:ph idx="5" type="body"/>
          </p:nvPr>
        </p:nvSpPr>
        <p:spPr>
          <a:xfrm>
            <a:off x="8019650" y="4692317"/>
            <a:ext cx="3494748" cy="1572126"/>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95"/>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294" name="Google Shape;294;p95"/>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95" name="Shape 295"/>
        <p:cNvGrpSpPr/>
        <p:nvPr/>
      </p:nvGrpSpPr>
      <p:grpSpPr>
        <a:xfrm>
          <a:off x="0" y="0"/>
          <a:ext cx="0" cy="0"/>
          <a:chOff x="0" y="0"/>
          <a:chExt cx="0" cy="0"/>
        </a:xfrm>
      </p:grpSpPr>
      <p:sp>
        <p:nvSpPr>
          <p:cNvPr id="296" name="Google Shape;296;p96"/>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7" name="Google Shape;297;p96"/>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96"/>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9" name="Google Shape;299;p9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00" name="Google Shape;300;p9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01" name="Google Shape;301;p96"/>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2" name="Google Shape;302;p96"/>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with sub headings - White">
  <p:cSld name="Photo with sub headings - White">
    <p:spTree>
      <p:nvGrpSpPr>
        <p:cNvPr id="303" name="Shape 303"/>
        <p:cNvGrpSpPr/>
        <p:nvPr/>
      </p:nvGrpSpPr>
      <p:grpSpPr>
        <a:xfrm>
          <a:off x="0" y="0"/>
          <a:ext cx="0" cy="0"/>
          <a:chOff x="0" y="0"/>
          <a:chExt cx="0" cy="0"/>
        </a:xfrm>
      </p:grpSpPr>
      <p:sp>
        <p:nvSpPr>
          <p:cNvPr id="304" name="Google Shape;304;p97"/>
          <p:cNvSpPr txBox="1"/>
          <p:nvPr>
            <p:ph idx="1" type="body"/>
          </p:nvPr>
        </p:nvSpPr>
        <p:spPr>
          <a:xfrm>
            <a:off x="508178" y="1915207"/>
            <a:ext cx="4461735" cy="415856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97"/>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97"/>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07" name="Google Shape;307;p97"/>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08" name="Google Shape;308;p97"/>
          <p:cNvSpPr/>
          <p:nvPr/>
        </p:nvSpPr>
        <p:spPr>
          <a:xfrm>
            <a:off x="6096000" y="872197"/>
            <a:ext cx="6096000" cy="5022166"/>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09" name="Google Shape;309;p97"/>
          <p:cNvSpPr/>
          <p:nvPr>
            <p:ph idx="3" type="pic"/>
          </p:nvPr>
        </p:nvSpPr>
        <p:spPr>
          <a:xfrm>
            <a:off x="6794500" y="1154113"/>
            <a:ext cx="4754563" cy="44735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ullet with photos">
  <p:cSld name="3 bullet with photos">
    <p:spTree>
      <p:nvGrpSpPr>
        <p:cNvPr id="310" name="Shape 310"/>
        <p:cNvGrpSpPr/>
        <p:nvPr/>
      </p:nvGrpSpPr>
      <p:grpSpPr>
        <a:xfrm>
          <a:off x="0" y="0"/>
          <a:ext cx="0" cy="0"/>
          <a:chOff x="0" y="0"/>
          <a:chExt cx="0" cy="0"/>
        </a:xfrm>
      </p:grpSpPr>
      <p:sp>
        <p:nvSpPr>
          <p:cNvPr id="311" name="Google Shape;311;p98"/>
          <p:cNvSpPr/>
          <p:nvPr/>
        </p:nvSpPr>
        <p:spPr>
          <a:xfrm>
            <a:off x="0" y="269"/>
            <a:ext cx="12192000" cy="6857731"/>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2" name="Google Shape;312;p98"/>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13" name="Google Shape;313;p98"/>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14" name="Google Shape;314;p98"/>
          <p:cNvSpPr/>
          <p:nvPr/>
        </p:nvSpPr>
        <p:spPr>
          <a:xfrm>
            <a:off x="835544" y="0"/>
            <a:ext cx="10462549" cy="6857999"/>
          </a:xfrm>
          <a:custGeom>
            <a:rect b="b" l="l" r="r" t="t"/>
            <a:pathLst>
              <a:path extrusionOk="0" h="6857999" w="1046254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5" name="Google Shape;315;p98"/>
          <p:cNvSpPr/>
          <p:nvPr/>
        </p:nvSpPr>
        <p:spPr>
          <a:xfrm>
            <a:off x="1628273" y="557463"/>
            <a:ext cx="8935453" cy="5690787"/>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6" name="Google Shape;316;p98"/>
          <p:cNvSpPr/>
          <p:nvPr>
            <p:ph idx="2" type="pic"/>
          </p:nvPr>
        </p:nvSpPr>
        <p:spPr>
          <a:xfrm>
            <a:off x="203667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17" name="Google Shape;317;p98"/>
          <p:cNvSpPr/>
          <p:nvPr/>
        </p:nvSpPr>
        <p:spPr>
          <a:xfrm>
            <a:off x="287521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8" name="Google Shape;318;p98"/>
          <p:cNvSpPr txBox="1"/>
          <p:nvPr>
            <p:ph idx="1" type="body"/>
          </p:nvPr>
        </p:nvSpPr>
        <p:spPr>
          <a:xfrm>
            <a:off x="228775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98"/>
          <p:cNvSpPr txBox="1"/>
          <p:nvPr>
            <p:ph idx="3" type="body"/>
          </p:nvPr>
        </p:nvSpPr>
        <p:spPr>
          <a:xfrm>
            <a:off x="228775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98"/>
          <p:cNvSpPr txBox="1"/>
          <p:nvPr>
            <p:ph idx="4" type="body"/>
          </p:nvPr>
        </p:nvSpPr>
        <p:spPr>
          <a:xfrm>
            <a:off x="287521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98"/>
          <p:cNvSpPr/>
          <p:nvPr>
            <p:ph idx="5" type="pic"/>
          </p:nvPr>
        </p:nvSpPr>
        <p:spPr>
          <a:xfrm>
            <a:off x="4765459"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2" name="Google Shape;322;p98"/>
          <p:cNvSpPr/>
          <p:nvPr/>
        </p:nvSpPr>
        <p:spPr>
          <a:xfrm>
            <a:off x="5603993"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3" name="Google Shape;323;p98"/>
          <p:cNvSpPr txBox="1"/>
          <p:nvPr>
            <p:ph idx="6" type="body"/>
          </p:nvPr>
        </p:nvSpPr>
        <p:spPr>
          <a:xfrm>
            <a:off x="5016538"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98"/>
          <p:cNvSpPr txBox="1"/>
          <p:nvPr>
            <p:ph idx="7" type="body"/>
          </p:nvPr>
        </p:nvSpPr>
        <p:spPr>
          <a:xfrm>
            <a:off x="5016537"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98"/>
          <p:cNvSpPr txBox="1"/>
          <p:nvPr>
            <p:ph idx="8" type="body"/>
          </p:nvPr>
        </p:nvSpPr>
        <p:spPr>
          <a:xfrm>
            <a:off x="5603994"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98"/>
          <p:cNvSpPr/>
          <p:nvPr>
            <p:ph idx="9" type="pic"/>
          </p:nvPr>
        </p:nvSpPr>
        <p:spPr>
          <a:xfrm>
            <a:off x="7569410" y="914233"/>
            <a:ext cx="2559384" cy="24505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7" name="Google Shape;327;p98"/>
          <p:cNvSpPr/>
          <p:nvPr/>
        </p:nvSpPr>
        <p:spPr>
          <a:xfrm>
            <a:off x="8407944" y="3060032"/>
            <a:ext cx="914400" cy="1074821"/>
          </a:xfrm>
          <a:prstGeom prst="rect">
            <a:avLst/>
          </a:prstGeom>
          <a:solidFill>
            <a:srgbClr val="EF619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8" name="Google Shape;328;p98"/>
          <p:cNvSpPr txBox="1"/>
          <p:nvPr>
            <p:ph idx="13" type="body"/>
          </p:nvPr>
        </p:nvSpPr>
        <p:spPr>
          <a:xfrm>
            <a:off x="7820489" y="4402473"/>
            <a:ext cx="2089309" cy="48364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9" name="Google Shape;329;p98"/>
          <p:cNvSpPr txBox="1"/>
          <p:nvPr>
            <p:ph idx="14" type="body"/>
          </p:nvPr>
        </p:nvSpPr>
        <p:spPr>
          <a:xfrm>
            <a:off x="7820488" y="4947906"/>
            <a:ext cx="2089309" cy="109811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1800"/>
              <a:buNone/>
              <a:defRPr sz="1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98"/>
          <p:cNvSpPr txBox="1"/>
          <p:nvPr>
            <p:ph idx="15" type="body"/>
          </p:nvPr>
        </p:nvSpPr>
        <p:spPr>
          <a:xfrm>
            <a:off x="8407945" y="3252536"/>
            <a:ext cx="914400" cy="916364"/>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dk1"/>
              </a:buClr>
              <a:buSzPts val="4500"/>
              <a:buNone/>
              <a:defRPr sz="45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hotos with text - yellow">
  <p:cSld name="4 photos with text - yellow">
    <p:spTree>
      <p:nvGrpSpPr>
        <p:cNvPr id="331" name="Shape 331"/>
        <p:cNvGrpSpPr/>
        <p:nvPr/>
      </p:nvGrpSpPr>
      <p:grpSpPr>
        <a:xfrm>
          <a:off x="0" y="0"/>
          <a:ext cx="0" cy="0"/>
          <a:chOff x="0" y="0"/>
          <a:chExt cx="0" cy="0"/>
        </a:xfrm>
      </p:grpSpPr>
      <p:sp>
        <p:nvSpPr>
          <p:cNvPr id="332" name="Google Shape;332;p99"/>
          <p:cNvSpPr/>
          <p:nvPr/>
        </p:nvSpPr>
        <p:spPr>
          <a:xfrm>
            <a:off x="20821" y="0"/>
            <a:ext cx="12171179" cy="6879688"/>
          </a:xfrm>
          <a:prstGeom prst="rect">
            <a:avLst/>
          </a:pr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3" name="Google Shape;333;p99"/>
          <p:cNvSpPr/>
          <p:nvPr/>
        </p:nvSpPr>
        <p:spPr>
          <a:xfrm>
            <a:off x="4149969" y="0"/>
            <a:ext cx="3404382" cy="6879688"/>
          </a:xfrm>
          <a:prstGeom prst="rect">
            <a:avLst/>
          </a:prstGeom>
          <a:solidFill>
            <a:srgbClr val="F07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4" name="Google Shape;334;p99"/>
          <p:cNvSpPr/>
          <p:nvPr>
            <p:ph idx="2" type="pic"/>
          </p:nvPr>
        </p:nvSpPr>
        <p:spPr>
          <a:xfrm>
            <a:off x="520700"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99"/>
          <p:cNvSpPr/>
          <p:nvPr>
            <p:ph idx="3" type="pic"/>
          </p:nvPr>
        </p:nvSpPr>
        <p:spPr>
          <a:xfrm>
            <a:off x="3416299" y="549275"/>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99"/>
          <p:cNvSpPr/>
          <p:nvPr>
            <p:ph idx="4" type="pic"/>
          </p:nvPr>
        </p:nvSpPr>
        <p:spPr>
          <a:xfrm>
            <a:off x="520700"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99"/>
          <p:cNvSpPr/>
          <p:nvPr>
            <p:ph idx="5" type="pic"/>
          </p:nvPr>
        </p:nvSpPr>
        <p:spPr>
          <a:xfrm>
            <a:off x="3416299" y="3429000"/>
            <a:ext cx="2743200" cy="27559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38" name="Google Shape;338;p99"/>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39" name="Google Shape;339;p99"/>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340" name="Google Shape;340;p99"/>
          <p:cNvSpPr txBox="1"/>
          <p:nvPr>
            <p:ph idx="1" type="body"/>
          </p:nvPr>
        </p:nvSpPr>
        <p:spPr>
          <a:xfrm>
            <a:off x="6926354" y="1936387"/>
            <a:ext cx="4866430"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1" name="Google Shape;341;p99"/>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pink">
  <p:cSld name="2 photos with text - pink">
    <p:spTree>
      <p:nvGrpSpPr>
        <p:cNvPr id="342" name="Shape 342"/>
        <p:cNvGrpSpPr/>
        <p:nvPr/>
      </p:nvGrpSpPr>
      <p:grpSpPr>
        <a:xfrm>
          <a:off x="0" y="0"/>
          <a:ext cx="0" cy="0"/>
          <a:chOff x="0" y="0"/>
          <a:chExt cx="0" cy="0"/>
        </a:xfrm>
      </p:grpSpPr>
      <p:sp>
        <p:nvSpPr>
          <p:cNvPr id="343" name="Google Shape;343;p100"/>
          <p:cNvSpPr/>
          <p:nvPr/>
        </p:nvSpPr>
        <p:spPr>
          <a:xfrm>
            <a:off x="0" y="0"/>
            <a:ext cx="1219199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4" name="Google Shape;344;p10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45" name="Google Shape;345;p100"/>
          <p:cNvCxnSpPr/>
          <p:nvPr/>
        </p:nvCxnSpPr>
        <p:spPr>
          <a:xfrm>
            <a:off x="386062" y="6472844"/>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46" name="Google Shape;346;p100"/>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7" name="Google Shape;347;p100"/>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8" name="Google Shape;348;p100"/>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100"/>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photos with text - white">
  <p:cSld name="2 photos with text - white">
    <p:spTree>
      <p:nvGrpSpPr>
        <p:cNvPr id="350" name="Shape 350"/>
        <p:cNvGrpSpPr/>
        <p:nvPr/>
      </p:nvGrpSpPr>
      <p:grpSpPr>
        <a:xfrm>
          <a:off x="0" y="0"/>
          <a:ext cx="0" cy="0"/>
          <a:chOff x="0" y="0"/>
          <a:chExt cx="0" cy="0"/>
        </a:xfrm>
      </p:grpSpPr>
      <p:sp>
        <p:nvSpPr>
          <p:cNvPr id="351" name="Google Shape;351;p101"/>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52" name="Google Shape;352;p101"/>
          <p:cNvCxnSpPr/>
          <p:nvPr/>
        </p:nvCxnSpPr>
        <p:spPr>
          <a:xfrm>
            <a:off x="386062" y="6472844"/>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53" name="Google Shape;353;p101"/>
          <p:cNvSpPr/>
          <p:nvPr>
            <p:ph idx="2" type="pic"/>
          </p:nvPr>
        </p:nvSpPr>
        <p:spPr>
          <a:xfrm>
            <a:off x="450941" y="0"/>
            <a:ext cx="3725862" cy="420846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4" name="Google Shape;354;p101"/>
          <p:cNvSpPr/>
          <p:nvPr>
            <p:ph idx="3" type="pic"/>
          </p:nvPr>
        </p:nvSpPr>
        <p:spPr>
          <a:xfrm>
            <a:off x="4844957" y="4208463"/>
            <a:ext cx="3725862" cy="2639639"/>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5" name="Google Shape;355;p101"/>
          <p:cNvSpPr txBox="1"/>
          <p:nvPr>
            <p:ph idx="1" type="body"/>
          </p:nvPr>
        </p:nvSpPr>
        <p:spPr>
          <a:xfrm>
            <a:off x="5062169" y="1084957"/>
            <a:ext cx="650230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101"/>
          <p:cNvSpPr txBox="1"/>
          <p:nvPr>
            <p:ph idx="4" type="body"/>
          </p:nvPr>
        </p:nvSpPr>
        <p:spPr>
          <a:xfrm>
            <a:off x="5062171" y="2285309"/>
            <a:ext cx="6502300" cy="172624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green">
  <p:cSld name="Text slide - green">
    <p:spTree>
      <p:nvGrpSpPr>
        <p:cNvPr id="357" name="Shape 357"/>
        <p:cNvGrpSpPr/>
        <p:nvPr/>
      </p:nvGrpSpPr>
      <p:grpSpPr>
        <a:xfrm>
          <a:off x="0" y="0"/>
          <a:ext cx="0" cy="0"/>
          <a:chOff x="0" y="0"/>
          <a:chExt cx="0" cy="0"/>
        </a:xfrm>
      </p:grpSpPr>
      <p:sp>
        <p:nvSpPr>
          <p:cNvPr id="358" name="Google Shape;358;p102"/>
          <p:cNvSpPr/>
          <p:nvPr/>
        </p:nvSpPr>
        <p:spPr>
          <a:xfrm>
            <a:off x="7373" y="0"/>
            <a:ext cx="12204000" cy="6876000"/>
          </a:xfrm>
          <a:prstGeom prst="rect">
            <a:avLst/>
          </a:prstGeom>
          <a:solidFill>
            <a:srgbClr val="56BE9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9" name="Google Shape;359;p10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60" name="Google Shape;360;p102"/>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61" name="Google Shape;361;p102"/>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2" name="Google Shape;362;p102"/>
          <p:cNvSpPr txBox="1"/>
          <p:nvPr>
            <p:ph idx="1" type="body"/>
          </p:nvPr>
        </p:nvSpPr>
        <p:spPr>
          <a:xfrm>
            <a:off x="508178" y="3429000"/>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102"/>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102"/>
          <p:cNvSpPr txBox="1"/>
          <p:nvPr>
            <p:ph idx="3" type="body"/>
          </p:nvPr>
        </p:nvSpPr>
        <p:spPr>
          <a:xfrm>
            <a:off x="6223065" y="3428941"/>
            <a:ext cx="5259621"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Pink">
  <p:cSld name="Vertical Photo - Text - Pink">
    <p:spTree>
      <p:nvGrpSpPr>
        <p:cNvPr id="41" name="Shape 41"/>
        <p:cNvGrpSpPr/>
        <p:nvPr/>
      </p:nvGrpSpPr>
      <p:grpSpPr>
        <a:xfrm>
          <a:off x="0" y="0"/>
          <a:ext cx="0" cy="0"/>
          <a:chOff x="0" y="0"/>
          <a:chExt cx="0" cy="0"/>
        </a:xfrm>
      </p:grpSpPr>
      <p:sp>
        <p:nvSpPr>
          <p:cNvPr id="42" name="Google Shape;42;p67"/>
          <p:cNvSpPr/>
          <p:nvPr/>
        </p:nvSpPr>
        <p:spPr>
          <a:xfrm>
            <a:off x="0" y="0"/>
            <a:ext cx="12192000"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67"/>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4" name="Google Shape;44;p67"/>
          <p:cNvSpPr txBox="1"/>
          <p:nvPr>
            <p:ph idx="1" type="body"/>
          </p:nvPr>
        </p:nvSpPr>
        <p:spPr>
          <a:xfrm>
            <a:off x="5359398" y="2230946"/>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67"/>
          <p:cNvSpPr txBox="1"/>
          <p:nvPr>
            <p:ph idx="2" type="body"/>
          </p:nvPr>
        </p:nvSpPr>
        <p:spPr>
          <a:xfrm>
            <a:off x="5359400" y="3431298"/>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6" name="Google Shape;46;p67"/>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47" name="Google Shape;47;p67"/>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48" name="Google Shape;48;p67"/>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 name="Google Shape;49;p67"/>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Blue">
  <p:cSld name="Text Only Slide - Blue">
    <p:spTree>
      <p:nvGrpSpPr>
        <p:cNvPr id="365" name="Shape 365"/>
        <p:cNvGrpSpPr/>
        <p:nvPr/>
      </p:nvGrpSpPr>
      <p:grpSpPr>
        <a:xfrm>
          <a:off x="0" y="0"/>
          <a:ext cx="0" cy="0"/>
          <a:chOff x="0" y="0"/>
          <a:chExt cx="0" cy="0"/>
        </a:xfrm>
      </p:grpSpPr>
      <p:sp>
        <p:nvSpPr>
          <p:cNvPr id="366" name="Google Shape;366;p103"/>
          <p:cNvSpPr/>
          <p:nvPr/>
        </p:nvSpPr>
        <p:spPr>
          <a:xfrm>
            <a:off x="8946" y="0"/>
            <a:ext cx="12183054" cy="1702371"/>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7" name="Google Shape;367;p103"/>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68" name="Google Shape;368;p103"/>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69" name="Google Shape;369;p103"/>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103"/>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Slide - Yellow">
  <p:cSld name="Text Only Slide - Yellow">
    <p:spTree>
      <p:nvGrpSpPr>
        <p:cNvPr id="371" name="Shape 371"/>
        <p:cNvGrpSpPr/>
        <p:nvPr/>
      </p:nvGrpSpPr>
      <p:grpSpPr>
        <a:xfrm>
          <a:off x="0" y="0"/>
          <a:ext cx="0" cy="0"/>
          <a:chOff x="0" y="0"/>
          <a:chExt cx="0" cy="0"/>
        </a:xfrm>
      </p:grpSpPr>
      <p:sp>
        <p:nvSpPr>
          <p:cNvPr id="372" name="Google Shape;372;p104"/>
          <p:cNvSpPr/>
          <p:nvPr/>
        </p:nvSpPr>
        <p:spPr>
          <a:xfrm>
            <a:off x="8946" y="0"/>
            <a:ext cx="12183054" cy="1702371"/>
          </a:xfrm>
          <a:prstGeom prst="rect">
            <a:avLst/>
          </a:prstGeom>
          <a:solidFill>
            <a:srgbClr val="F6BC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3" name="Google Shape;373;p104"/>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74" name="Google Shape;374;p104"/>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375" name="Google Shape;375;p104"/>
          <p:cNvSpPr txBox="1"/>
          <p:nvPr>
            <p:ph idx="1" type="body"/>
          </p:nvPr>
        </p:nvSpPr>
        <p:spPr>
          <a:xfrm>
            <a:off x="508178" y="2066306"/>
            <a:ext cx="11141516" cy="400746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6" name="Google Shape;376;p104"/>
          <p:cNvSpPr txBox="1"/>
          <p:nvPr>
            <p:ph idx="2" type="body"/>
          </p:nvPr>
        </p:nvSpPr>
        <p:spPr>
          <a:xfrm>
            <a:off x="525242" y="617875"/>
            <a:ext cx="11141516"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Text - White">
  <p:cSld name="Phone - Text - White">
    <p:spTree>
      <p:nvGrpSpPr>
        <p:cNvPr id="377" name="Shape 377"/>
        <p:cNvGrpSpPr/>
        <p:nvPr/>
      </p:nvGrpSpPr>
      <p:grpSpPr>
        <a:xfrm>
          <a:off x="0" y="0"/>
          <a:ext cx="0" cy="0"/>
          <a:chOff x="0" y="0"/>
          <a:chExt cx="0" cy="0"/>
        </a:xfrm>
      </p:grpSpPr>
      <p:sp>
        <p:nvSpPr>
          <p:cNvPr id="378" name="Google Shape;378;p105"/>
          <p:cNvSpPr/>
          <p:nvPr/>
        </p:nvSpPr>
        <p:spPr>
          <a:xfrm>
            <a:off x="20821" y="0"/>
            <a:ext cx="12171179" cy="6879688"/>
          </a:xfrm>
          <a:prstGeom prst="rect">
            <a:avLst/>
          </a:prstGeom>
          <a:solidFill>
            <a:srgbClr val="ED2A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9" name="Google Shape;379;p105"/>
          <p:cNvSpPr/>
          <p:nvPr/>
        </p:nvSpPr>
        <p:spPr>
          <a:xfrm>
            <a:off x="0" y="-10844"/>
            <a:ext cx="9527210" cy="68796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0" name="Google Shape;380;p105"/>
          <p:cNvSpPr txBox="1"/>
          <p:nvPr>
            <p:ph idx="1" type="body"/>
          </p:nvPr>
        </p:nvSpPr>
        <p:spPr>
          <a:xfrm>
            <a:off x="3373937" y="145292"/>
            <a:ext cx="558512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1" name="Google Shape;381;p105"/>
          <p:cNvSpPr txBox="1"/>
          <p:nvPr>
            <p:ph idx="2" type="body"/>
          </p:nvPr>
        </p:nvSpPr>
        <p:spPr>
          <a:xfrm>
            <a:off x="3373937" y="1301327"/>
            <a:ext cx="5585128"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monitor, photo, sitting, phone&#10;&#10;Description automatically generated" id="382" name="Google Shape;382;p105"/>
          <p:cNvPicPr preferRelativeResize="0"/>
          <p:nvPr/>
        </p:nvPicPr>
        <p:blipFill rotWithShape="1">
          <a:blip r:embed="rId2">
            <a:alphaModFix/>
          </a:blip>
          <a:srcRect b="0" l="0" r="0" t="0"/>
          <a:stretch/>
        </p:blipFill>
        <p:spPr>
          <a:xfrm>
            <a:off x="-1569830" y="327538"/>
            <a:ext cx="6199242" cy="6131859"/>
          </a:xfrm>
          <a:prstGeom prst="rect">
            <a:avLst/>
          </a:prstGeom>
          <a:noFill/>
          <a:ln>
            <a:noFill/>
          </a:ln>
        </p:spPr>
      </p:pic>
      <p:sp>
        <p:nvSpPr>
          <p:cNvPr id="383" name="Google Shape;383;p105"/>
          <p:cNvSpPr/>
          <p:nvPr>
            <p:ph idx="3" type="pic"/>
          </p:nvPr>
        </p:nvSpPr>
        <p:spPr>
          <a:xfrm>
            <a:off x="362441" y="1318881"/>
            <a:ext cx="2334700" cy="4149171"/>
          </a:xfrm>
          <a:prstGeom prst="rect">
            <a:avLst/>
          </a:prstGeom>
          <a:solidFill>
            <a:schemeClr val="lt1"/>
          </a:solid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384" name="Google Shape;384;p105"/>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85" name="Google Shape;385;p105"/>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Text - Blue">
  <p:cSld name="Photo - Text - Blue">
    <p:spTree>
      <p:nvGrpSpPr>
        <p:cNvPr id="386" name="Shape 386"/>
        <p:cNvGrpSpPr/>
        <p:nvPr/>
      </p:nvGrpSpPr>
      <p:grpSpPr>
        <a:xfrm>
          <a:off x="0" y="0"/>
          <a:ext cx="0" cy="0"/>
          <a:chOff x="0" y="0"/>
          <a:chExt cx="0" cy="0"/>
        </a:xfrm>
      </p:grpSpPr>
      <p:sp>
        <p:nvSpPr>
          <p:cNvPr id="387" name="Google Shape;387;p106"/>
          <p:cNvSpPr/>
          <p:nvPr/>
        </p:nvSpPr>
        <p:spPr>
          <a:xfrm>
            <a:off x="-12000" y="0"/>
            <a:ext cx="12204000" cy="6892048"/>
          </a:xfrm>
          <a:prstGeom prst="rect">
            <a:avLst/>
          </a:pr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76C6D3"/>
              </a:solidFill>
              <a:latin typeface="Calibri"/>
              <a:ea typeface="Calibri"/>
              <a:cs typeface="Calibri"/>
              <a:sym typeface="Calibri"/>
            </a:endParaRPr>
          </a:p>
        </p:txBody>
      </p:sp>
      <p:sp>
        <p:nvSpPr>
          <p:cNvPr id="388" name="Google Shape;388;p106"/>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389" name="Google Shape;389;p106"/>
          <p:cNvCxnSpPr/>
          <p:nvPr/>
        </p:nvCxnSpPr>
        <p:spPr>
          <a:xfrm>
            <a:off x="386062"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390" name="Google Shape;390;p106"/>
          <p:cNvSpPr/>
          <p:nvPr>
            <p:ph idx="2" type="pic"/>
          </p:nvPr>
        </p:nvSpPr>
        <p:spPr>
          <a:xfrm>
            <a:off x="8755811" y="0"/>
            <a:ext cx="3436189" cy="687229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1" name="Google Shape;391;p106"/>
          <p:cNvSpPr txBox="1"/>
          <p:nvPr>
            <p:ph idx="1" type="body"/>
          </p:nvPr>
        </p:nvSpPr>
        <p:spPr>
          <a:xfrm>
            <a:off x="410031" y="3012104"/>
            <a:ext cx="7923750" cy="320209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2" name="Google Shape;392;p106"/>
          <p:cNvSpPr txBox="1"/>
          <p:nvPr>
            <p:ph idx="3" type="body"/>
          </p:nvPr>
        </p:nvSpPr>
        <p:spPr>
          <a:xfrm>
            <a:off x="410031" y="1964152"/>
            <a:ext cx="792375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3" name="Google Shape;393;p106"/>
          <p:cNvSpPr/>
          <p:nvPr/>
        </p:nvSpPr>
        <p:spPr>
          <a:xfrm>
            <a:off x="0" y="0"/>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 Laptop - White">
  <p:cSld name="Phone - Laptop - White">
    <p:spTree>
      <p:nvGrpSpPr>
        <p:cNvPr id="50" name="Shape 50"/>
        <p:cNvGrpSpPr/>
        <p:nvPr/>
      </p:nvGrpSpPr>
      <p:grpSpPr>
        <a:xfrm>
          <a:off x="0" y="0"/>
          <a:ext cx="0" cy="0"/>
          <a:chOff x="0" y="0"/>
          <a:chExt cx="0" cy="0"/>
        </a:xfrm>
      </p:grpSpPr>
      <p:sp>
        <p:nvSpPr>
          <p:cNvPr id="51" name="Google Shape;51;p68"/>
          <p:cNvSpPr/>
          <p:nvPr/>
        </p:nvSpPr>
        <p:spPr>
          <a:xfrm>
            <a:off x="-22746" y="0"/>
            <a:ext cx="6625533" cy="6879688"/>
          </a:xfrm>
          <a:custGeom>
            <a:rect b="b" l="l" r="r" t="t"/>
            <a:pathLst>
              <a:path extrusionOk="0" h="6785400" w="6534728">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screenshot of a computer screen&#10;&#10;Description automatically generated" id="52" name="Google Shape;52;p68"/>
          <p:cNvPicPr preferRelativeResize="0"/>
          <p:nvPr/>
        </p:nvPicPr>
        <p:blipFill rotWithShape="1">
          <a:blip r:embed="rId2">
            <a:alphaModFix/>
          </a:blip>
          <a:srcRect b="0" l="0" r="0" t="0"/>
          <a:stretch/>
        </p:blipFill>
        <p:spPr>
          <a:xfrm>
            <a:off x="471247" y="1840528"/>
            <a:ext cx="6948243" cy="3956365"/>
          </a:xfrm>
          <a:prstGeom prst="rect">
            <a:avLst/>
          </a:prstGeom>
          <a:noFill/>
          <a:ln>
            <a:noFill/>
          </a:ln>
        </p:spPr>
      </p:pic>
      <p:cxnSp>
        <p:nvCxnSpPr>
          <p:cNvPr id="53" name="Google Shape;53;p68"/>
          <p:cNvCxnSpPr/>
          <p:nvPr/>
        </p:nvCxnSpPr>
        <p:spPr>
          <a:xfrm>
            <a:off x="11776518" y="6459397"/>
            <a:ext cx="0" cy="398603"/>
          </a:xfrm>
          <a:prstGeom prst="straightConnector1">
            <a:avLst/>
          </a:prstGeom>
          <a:noFill/>
          <a:ln cap="flat" cmpd="sng" w="9525">
            <a:solidFill>
              <a:schemeClr val="lt1"/>
            </a:solidFill>
            <a:prstDash val="solid"/>
            <a:miter lim="800000"/>
            <a:headEnd len="sm" w="sm" type="none"/>
            <a:tailEnd len="sm" w="sm" type="none"/>
          </a:ln>
        </p:spPr>
      </p:cxnSp>
      <p:sp>
        <p:nvSpPr>
          <p:cNvPr id="54" name="Google Shape;54;p68"/>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lt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55" name="Google Shape;55;p68"/>
          <p:cNvSpPr txBox="1"/>
          <p:nvPr>
            <p:ph idx="1" type="body"/>
          </p:nvPr>
        </p:nvSpPr>
        <p:spPr>
          <a:xfrm>
            <a:off x="7739301" y="1322149"/>
            <a:ext cx="3981452"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68"/>
          <p:cNvSpPr txBox="1"/>
          <p:nvPr>
            <p:ph idx="2" type="body"/>
          </p:nvPr>
        </p:nvSpPr>
        <p:spPr>
          <a:xfrm>
            <a:off x="7739302" y="2522501"/>
            <a:ext cx="3981451" cy="259242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68"/>
          <p:cNvSpPr/>
          <p:nvPr>
            <p:ph idx="3" type="pic"/>
          </p:nvPr>
        </p:nvSpPr>
        <p:spPr>
          <a:xfrm>
            <a:off x="1270861" y="2019300"/>
            <a:ext cx="5331552" cy="334327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rple Quote Bubble with Text">
  <p:cSld name="Purple Quote Bubble with Text">
    <p:spTree>
      <p:nvGrpSpPr>
        <p:cNvPr id="58" name="Shape 58"/>
        <p:cNvGrpSpPr/>
        <p:nvPr/>
      </p:nvGrpSpPr>
      <p:grpSpPr>
        <a:xfrm>
          <a:off x="0" y="0"/>
          <a:ext cx="0" cy="0"/>
          <a:chOff x="0" y="0"/>
          <a:chExt cx="0" cy="0"/>
        </a:xfrm>
      </p:grpSpPr>
      <p:sp>
        <p:nvSpPr>
          <p:cNvPr id="59" name="Google Shape;59;p69"/>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 name="Google Shape;60;p69"/>
          <p:cNvSpPr txBox="1"/>
          <p:nvPr>
            <p:ph idx="1" type="body"/>
          </p:nvPr>
        </p:nvSpPr>
        <p:spPr>
          <a:xfrm>
            <a:off x="365465" y="2699434"/>
            <a:ext cx="4763578"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69"/>
          <p:cNvSpPr txBox="1"/>
          <p:nvPr>
            <p:ph idx="2" type="body"/>
          </p:nvPr>
        </p:nvSpPr>
        <p:spPr>
          <a:xfrm>
            <a:off x="365465" y="9384"/>
            <a:ext cx="4763578"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69"/>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63" name="Google Shape;63;p69"/>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64" name="Google Shape;64;p69"/>
          <p:cNvGrpSpPr/>
          <p:nvPr/>
        </p:nvGrpSpPr>
        <p:grpSpPr>
          <a:xfrm>
            <a:off x="5370791" y="706737"/>
            <a:ext cx="6112421" cy="5920067"/>
            <a:chOff x="585323" y="1281787"/>
            <a:chExt cx="4553837" cy="5406241"/>
          </a:xfrm>
        </p:grpSpPr>
        <p:sp>
          <p:nvSpPr>
            <p:cNvPr id="65" name="Google Shape;65;p69"/>
            <p:cNvSpPr/>
            <p:nvPr/>
          </p:nvSpPr>
          <p:spPr>
            <a:xfrm flipH="1" rot="10800000">
              <a:off x="2334784" y="5738382"/>
              <a:ext cx="1067258" cy="949646"/>
            </a:xfrm>
            <a:prstGeom prst="rtTriangle">
              <a:avLst/>
            </a:prstGeom>
            <a:gradFill>
              <a:gsLst>
                <a:gs pos="0">
                  <a:srgbClr val="A6377D"/>
                </a:gs>
                <a:gs pos="41000">
                  <a:srgbClr val="A6377D"/>
                </a:gs>
                <a:gs pos="98000">
                  <a:srgbClr val="703B75"/>
                </a:gs>
                <a:gs pos="100000">
                  <a:srgbClr val="703B75"/>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 name="Google Shape;66;p69"/>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7" name="Google Shape;67;p69"/>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69"/>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69"/>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Quote Bubble with Text">
  <p:cSld name="Blue Quote Bubble with Text">
    <p:spTree>
      <p:nvGrpSpPr>
        <p:cNvPr id="70" name="Shape 70"/>
        <p:cNvGrpSpPr/>
        <p:nvPr/>
      </p:nvGrpSpPr>
      <p:grpSpPr>
        <a:xfrm>
          <a:off x="0" y="0"/>
          <a:ext cx="0" cy="0"/>
          <a:chOff x="0" y="0"/>
          <a:chExt cx="0" cy="0"/>
        </a:xfrm>
      </p:grpSpPr>
      <p:sp>
        <p:nvSpPr>
          <p:cNvPr id="71" name="Google Shape;71;p70"/>
          <p:cNvSpPr/>
          <p:nvPr/>
        </p:nvSpPr>
        <p:spPr>
          <a:xfrm>
            <a:off x="16274" y="9384"/>
            <a:ext cx="2944302" cy="1365147"/>
          </a:xfrm>
          <a:custGeom>
            <a:rect b="b" l="l" r="r" t="t"/>
            <a:pathLst>
              <a:path extrusionOk="0" h="1365147" w="2944302">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 name="Google Shape;72;p70"/>
          <p:cNvSpPr txBox="1"/>
          <p:nvPr>
            <p:ph idx="1" type="body"/>
          </p:nvPr>
        </p:nvSpPr>
        <p:spPr>
          <a:xfrm>
            <a:off x="365465" y="2699434"/>
            <a:ext cx="5168280" cy="327366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70"/>
          <p:cNvSpPr txBox="1"/>
          <p:nvPr>
            <p:ph idx="2" type="body"/>
          </p:nvPr>
        </p:nvSpPr>
        <p:spPr>
          <a:xfrm>
            <a:off x="365465" y="1651482"/>
            <a:ext cx="516828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70"/>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75" name="Google Shape;75;p70"/>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grpSp>
        <p:nvGrpSpPr>
          <p:cNvPr id="76" name="Google Shape;76;p70"/>
          <p:cNvGrpSpPr/>
          <p:nvPr/>
        </p:nvGrpSpPr>
        <p:grpSpPr>
          <a:xfrm>
            <a:off x="6096000" y="231195"/>
            <a:ext cx="5387212" cy="6395610"/>
            <a:chOff x="585323" y="1281787"/>
            <a:chExt cx="4553837" cy="5406241"/>
          </a:xfrm>
        </p:grpSpPr>
        <p:sp>
          <p:nvSpPr>
            <p:cNvPr id="77" name="Google Shape;77;p70"/>
            <p:cNvSpPr/>
            <p:nvPr/>
          </p:nvSpPr>
          <p:spPr>
            <a:xfrm flipH="1" rot="10800000">
              <a:off x="2334784" y="5738382"/>
              <a:ext cx="1067258" cy="949646"/>
            </a:xfrm>
            <a:prstGeom prst="rtTriangle">
              <a:avLst/>
            </a:prstGeom>
            <a:gradFill>
              <a:gsLst>
                <a:gs pos="0">
                  <a:srgbClr val="76C6D3"/>
                </a:gs>
                <a:gs pos="42000">
                  <a:srgbClr val="76C6D3"/>
                </a:gs>
                <a:gs pos="98000">
                  <a:srgbClr val="6DAAB5"/>
                </a:gs>
                <a:gs pos="100000">
                  <a:srgbClr val="6DAAB5"/>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8" name="Google Shape;78;p70"/>
            <p:cNvSpPr/>
            <p:nvPr/>
          </p:nvSpPr>
          <p:spPr>
            <a:xfrm>
              <a:off x="585323" y="1281787"/>
              <a:ext cx="4553837" cy="4553839"/>
            </a:xfrm>
            <a:custGeom>
              <a:rect b="b" l="l" r="r" t="t"/>
              <a:pathLst>
                <a:path extrusionOk="0" h="4553839" w="4553837">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79" name="Google Shape;79;p70"/>
          <p:cNvSpPr txBox="1"/>
          <p:nvPr>
            <p:ph idx="3" type="body"/>
          </p:nvPr>
        </p:nvSpPr>
        <p:spPr>
          <a:xfrm>
            <a:off x="9947013" y="3832793"/>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70"/>
          <p:cNvSpPr txBox="1"/>
          <p:nvPr>
            <p:ph idx="4" type="body"/>
          </p:nvPr>
        </p:nvSpPr>
        <p:spPr>
          <a:xfrm>
            <a:off x="6706636" y="1173960"/>
            <a:ext cx="4025705" cy="3715819"/>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0"/>
          <p:cNvSpPr txBox="1"/>
          <p:nvPr>
            <p:ph idx="5" type="body"/>
          </p:nvPr>
        </p:nvSpPr>
        <p:spPr>
          <a:xfrm>
            <a:off x="6618220" y="976642"/>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Photo - Text - White">
  <p:cSld name="Vertical Photo - Text - White">
    <p:spTree>
      <p:nvGrpSpPr>
        <p:cNvPr id="82" name="Shape 82"/>
        <p:cNvGrpSpPr/>
        <p:nvPr/>
      </p:nvGrpSpPr>
      <p:grpSpPr>
        <a:xfrm>
          <a:off x="0" y="0"/>
          <a:ext cx="0" cy="0"/>
          <a:chOff x="0" y="0"/>
          <a:chExt cx="0" cy="0"/>
        </a:xfrm>
      </p:grpSpPr>
      <p:sp>
        <p:nvSpPr>
          <p:cNvPr id="83" name="Google Shape;83;p71"/>
          <p:cNvSpPr/>
          <p:nvPr/>
        </p:nvSpPr>
        <p:spPr>
          <a:xfrm rot="2263304">
            <a:off x="9100049" y="4565084"/>
            <a:ext cx="4074780" cy="5419502"/>
          </a:xfrm>
          <a:custGeom>
            <a:rect b="b" l="l" r="r" t="t"/>
            <a:pathLst>
              <a:path extrusionOk="0" h="5419502" w="4074780">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p71"/>
          <p:cNvSpPr txBox="1"/>
          <p:nvPr>
            <p:ph idx="1" type="body"/>
          </p:nvPr>
        </p:nvSpPr>
        <p:spPr>
          <a:xfrm>
            <a:off x="5621950" y="855235"/>
            <a:ext cx="4953000"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71"/>
          <p:cNvSpPr txBox="1"/>
          <p:nvPr>
            <p:ph idx="2" type="body"/>
          </p:nvPr>
        </p:nvSpPr>
        <p:spPr>
          <a:xfrm>
            <a:off x="5621952" y="2055587"/>
            <a:ext cx="4953000" cy="275434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6" name="Google Shape;86;p71"/>
          <p:cNvCxnSpPr/>
          <p:nvPr/>
        </p:nvCxnSpPr>
        <p:spPr>
          <a:xfrm>
            <a:off x="11776518"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87" name="Google Shape;87;p71"/>
          <p:cNvSpPr/>
          <p:nvPr/>
        </p:nvSpPr>
        <p:spPr>
          <a:xfrm>
            <a:off x="9836799" y="6485740"/>
            <a:ext cx="1955985"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sp>
        <p:nvSpPr>
          <p:cNvPr id="88" name="Google Shape;88;p71"/>
          <p:cNvSpPr/>
          <p:nvPr>
            <p:ph idx="3" type="pic"/>
          </p:nvPr>
        </p:nvSpPr>
        <p:spPr>
          <a:xfrm>
            <a:off x="1590040" y="0"/>
            <a:ext cx="3550920" cy="687913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9" name="Google Shape;89;p71"/>
          <p:cNvSpPr/>
          <p:nvPr/>
        </p:nvSpPr>
        <p:spPr>
          <a:xfrm rot="5400000">
            <a:off x="343806" y="-343806"/>
            <a:ext cx="2351377" cy="3038989"/>
          </a:xfrm>
          <a:custGeom>
            <a:rect b="b" l="l" r="r" t="t"/>
            <a:pathLst>
              <a:path extrusionOk="0" h="3038989" w="2351377">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white">
  <p:cSld name="Text slide - white">
    <p:spTree>
      <p:nvGrpSpPr>
        <p:cNvPr id="90" name="Shape 90"/>
        <p:cNvGrpSpPr/>
        <p:nvPr/>
      </p:nvGrpSpPr>
      <p:grpSpPr>
        <a:xfrm>
          <a:off x="0" y="0"/>
          <a:ext cx="0" cy="0"/>
          <a:chOff x="0" y="0"/>
          <a:chExt cx="0" cy="0"/>
        </a:xfrm>
      </p:grpSpPr>
      <p:sp>
        <p:nvSpPr>
          <p:cNvPr id="91" name="Google Shape;91;p72"/>
          <p:cNvSpPr/>
          <p:nvPr/>
        </p:nvSpPr>
        <p:spPr>
          <a:xfrm>
            <a:off x="386062" y="6437709"/>
            <a:ext cx="11674007"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en-IE" sz="900" u="none" cap="none" strike="noStrike">
                <a:solidFill>
                  <a:schemeClr val="dk1"/>
                </a:solidFill>
                <a:latin typeface="Calibri"/>
                <a:ea typeface="Calibri"/>
                <a:cs typeface="Calibri"/>
                <a:sym typeface="Calibri"/>
              </a:rPr>
              <a:t>YOUNG DIGITAL SOCIAL INNOVATORS</a:t>
            </a:r>
            <a:endParaRPr b="0" i="0" sz="1400" u="none" cap="none" strike="noStrike">
              <a:solidFill>
                <a:srgbClr val="000000"/>
              </a:solidFill>
              <a:latin typeface="Arial"/>
              <a:ea typeface="Arial"/>
              <a:cs typeface="Arial"/>
              <a:sym typeface="Arial"/>
            </a:endParaRPr>
          </a:p>
        </p:txBody>
      </p:sp>
      <p:cxnSp>
        <p:nvCxnSpPr>
          <p:cNvPr id="92" name="Google Shape;92;p72"/>
          <p:cNvCxnSpPr/>
          <p:nvPr/>
        </p:nvCxnSpPr>
        <p:spPr>
          <a:xfrm>
            <a:off x="386062" y="6459397"/>
            <a:ext cx="0" cy="398603"/>
          </a:xfrm>
          <a:prstGeom prst="straightConnector1">
            <a:avLst/>
          </a:prstGeom>
          <a:noFill/>
          <a:ln cap="flat" cmpd="sng" w="9525">
            <a:solidFill>
              <a:schemeClr val="dk1"/>
            </a:solidFill>
            <a:prstDash val="solid"/>
            <a:miter lim="800000"/>
            <a:headEnd len="sm" w="sm" type="none"/>
            <a:tailEnd len="sm" w="sm" type="none"/>
          </a:ln>
        </p:spPr>
      </p:cxnSp>
      <p:sp>
        <p:nvSpPr>
          <p:cNvPr id="93" name="Google Shape;93;p72"/>
          <p:cNvSpPr/>
          <p:nvPr/>
        </p:nvSpPr>
        <p:spPr>
          <a:xfrm rot="-5400000">
            <a:off x="6531921" y="-2193604"/>
            <a:ext cx="3112971" cy="7500180"/>
          </a:xfrm>
          <a:custGeom>
            <a:rect b="b" l="l" r="r" t="t"/>
            <a:pathLst>
              <a:path extrusionOk="0" h="7500180" w="3112971">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p72"/>
          <p:cNvSpPr txBox="1"/>
          <p:nvPr>
            <p:ph idx="1" type="body"/>
          </p:nvPr>
        </p:nvSpPr>
        <p:spPr>
          <a:xfrm>
            <a:off x="508178" y="3429000"/>
            <a:ext cx="10985483" cy="264477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sz="2400">
                <a:solidFill>
                  <a:schemeClr val="dk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72"/>
          <p:cNvSpPr txBox="1"/>
          <p:nvPr>
            <p:ph idx="2" type="body"/>
          </p:nvPr>
        </p:nvSpPr>
        <p:spPr>
          <a:xfrm>
            <a:off x="508178" y="867256"/>
            <a:ext cx="4461735"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3600"/>
              <a:buNone/>
              <a:defRPr sz="3600">
                <a:solidFill>
                  <a:schemeClr val="dk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44" Type="http://schemas.openxmlformats.org/officeDocument/2006/relationships/theme" Target="../theme/theme2.xml"/><Relationship Id="rId21" Type="http://schemas.openxmlformats.org/officeDocument/2006/relationships/slideLayout" Target="../slideLayouts/slideLayout21.xml"/><Relationship Id="rId43" Type="http://schemas.openxmlformats.org/officeDocument/2006/relationships/slideLayout" Target="../slideLayouts/slideLayout43.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6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hyperlink" Target="https://youtu.be/dOfSPmXOKQk"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youtu.be/nsjuWFrZzvQ"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6.png"/><Relationship Id="rId7"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hyperlink" Target="https://youtu.be/sIh5yIVld-w" TargetMode="Externa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2.pn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hyperlink" Target="https://youtu.be/Ur_ihUZLmdI" TargetMode="Externa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3.jpg"/><Relationship Id="rId4" Type="http://schemas.openxmlformats.org/officeDocument/2006/relationships/image" Target="../media/image35.jpg"/><Relationship Id="rId5" Type="http://schemas.openxmlformats.org/officeDocument/2006/relationships/image" Target="../media/image37.jpg"/><Relationship Id="rId6"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4.jpg"/><Relationship Id="rId4" Type="http://schemas.openxmlformats.org/officeDocument/2006/relationships/image" Target="../media/image32.jpg"/><Relationship Id="rId5" Type="http://schemas.openxmlformats.org/officeDocument/2006/relationships/image" Target="../media/image36.jpg"/><Relationship Id="rId6"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hyperlink" Target="https://www.googleadservices.com/pagead/aclk?sa=L&amp;ai=DChcSEwietb-49cbvAhWOuu0KHfoFCOgYABADGgJkZw&amp;ae=2&amp;ohost=www.google.com&amp;cid=CAESQOD2IELqYSNHmO-t5-WsXOdatYmT17eQqopF505Or_bniDakVBWLCeQ1X6l2iMLHjEm3MMgdBVne09kySQeLzpw&amp;sig=AOD64_3ERAVITLpjwrRP6oCQAbkpolSIFw&amp;q&amp;adurl&amp;ved=2ahUKEwi-0bi49cbvAhUhpnEKHXOTDS8Q0Qx6BAgFEAE" TargetMode="External"/><Relationship Id="rId4" Type="http://schemas.openxmlformats.org/officeDocument/2006/relationships/hyperlink" Target="https://www.googleadservices.com/pagead/aclk?sa=L&amp;ai=DChcSEwietb-49cbvAhWOuu0KHfoFCOgYABABGgJkZw&amp;ae=2&amp;ohost=www.google.com&amp;cid=CAESQOD2IELqYSNHmO-t5-WsXOdatYmT17eQqopF505Or_bniDakVBWLCeQ1X6l2iMLHjEm3MMgdBVne09kySQeLzpw&amp;sig=AOD64_0t8SFjMibTxQDGFq9DvRxTteQ8dA&amp;q&amp;adurl&amp;ved=2ahUKEwi-0bi49cbvAhUhpnEKHXOTDS8Q0Qx6BAgDEA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hyperlink" Target="https://www.brafton.com/blog/creation/mastering-digital-storytelling-in-2018/" TargetMode="External"/><Relationship Id="rId4" Type="http://schemas.openxmlformats.org/officeDocument/2006/relationships/image" Target="../media/image31.png"/><Relationship Id="rId5" Type="http://schemas.openxmlformats.org/officeDocument/2006/relationships/hyperlink" Target="https://www.instagram.com/tv/CD4JicopqNY/?utm_source=ig_embed" TargetMode="External"/><Relationship Id="rId6"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hyperlink" Target="https://www.daycape.com/about-us/" TargetMode="Externa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hyperlink" Target="https://youtu.be/1yzAmUnYCaw" TargetMode="External"/><Relationship Id="rId4" Type="http://schemas.openxmlformats.org/officeDocument/2006/relationships/image" Target="../media/image29.png"/><Relationship Id="rId5" Type="http://schemas.openxmlformats.org/officeDocument/2006/relationships/image" Target="../media/image2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hyperlink" Target="https://www.dove.com/us/en/stories/campaigns/beauty-portraits.html" TargetMode="Externa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hyperlink" Target="https://food.cloud/community-groups-partners-food-cloud/" TargetMode="External"/><Relationship Id="rId4" Type="http://schemas.openxmlformats.org/officeDocument/2006/relationships/hyperlink" Target="https://food.cloud/community-groups-partners-food-cloud/" TargetMode="External"/><Relationship Id="rId5" Type="http://schemas.openxmlformats.org/officeDocument/2006/relationships/image" Target="../media/image50.png"/><Relationship Id="rId6" Type="http://schemas.openxmlformats.org/officeDocument/2006/relationships/hyperlink" Target="https://food.cloud/community-groups-partners-food-cloud/" TargetMode="External"/><Relationship Id="rId7"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hyperlink" Target="https://www.dailymail.co.uk/sciencetech/article-7320733/New-app-Kitche-launched-tackle-rising-household-food-waste.html" TargetMode="External"/><Relationship Id="rId4" Type="http://schemas.openxmlformats.org/officeDocument/2006/relationships/hyperlink" Target="https://www.dailymail.co.uk/sciencetech/article-7320733/New-app-Kitche-launched-tackle-rising-household-food-waste.html" TargetMode="External"/><Relationship Id="rId5" Type="http://schemas.openxmlformats.org/officeDocument/2006/relationships/hyperlink" Target="https://www.linkedin.com/in/alexvlassopulos/?originalSubdomain=uk" TargetMode="External"/><Relationship Id="rId6" Type="http://schemas.openxmlformats.org/officeDocument/2006/relationships/hyperlink" Target="https://www.linkedin.com/in/alexvlassopulos/?originalSubdomain=uk" TargetMode="External"/><Relationship Id="rId7" Type="http://schemas.openxmlformats.org/officeDocument/2006/relationships/hyperlink" Target="https://www.linkedin.com/in/alexvlassopulos/?originalSubdomain=uk" TargetMode="External"/><Relationship Id="rId8"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hyperlink" Target="https://youtu.be/thWKV-NIytY"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0.xml"/><Relationship Id="rId3" Type="http://schemas.openxmlformats.org/officeDocument/2006/relationships/image" Target="../media/image41.png"/><Relationship Id="rId4" Type="http://schemas.openxmlformats.org/officeDocument/2006/relationships/image" Target="../media/image39.png"/><Relationship Id="rId5" Type="http://schemas.openxmlformats.org/officeDocument/2006/relationships/image" Target="../media/image47.png"/><Relationship Id="rId6"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0.png"/><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4.xml"/><Relationship Id="rId3" Type="http://schemas.openxmlformats.org/officeDocument/2006/relationships/hyperlink" Target="http://making-sense.eu/about/" TargetMode="External"/><Relationship Id="rId4" Type="http://schemas.openxmlformats.org/officeDocument/2006/relationships/image" Target="../media/image56.jpg"/><Relationship Id="rId5" Type="http://schemas.openxmlformats.org/officeDocument/2006/relationships/hyperlink" Target="http://smartcitizen.me/" TargetMode="External"/><Relationship Id="rId6" Type="http://schemas.openxmlformats.org/officeDocument/2006/relationships/hyperlink" Target="https://www.nesta.org.uk/blog/stories-of-digital-social-innovation-environment/" TargetMode="External"/><Relationship Id="rId7" Type="http://schemas.openxmlformats.org/officeDocument/2006/relationships/hyperlink" Target="http://making-sense.eu/" TargetMode="External"/><Relationship Id="rId8" Type="http://schemas.openxmlformats.org/officeDocument/2006/relationships/hyperlink" Target="https://youtu.be/au3uVptWJbU"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hyperlink" Target="http://making-sense.eu/about/" TargetMode="External"/><Relationship Id="rId4" Type="http://schemas.openxmlformats.org/officeDocument/2006/relationships/image" Target="../media/image58.png"/><Relationship Id="rId5" Type="http://schemas.openxmlformats.org/officeDocument/2006/relationships/hyperlink" Target="https://youtu.be/au3uVptWJbU" TargetMode="External"/><Relationship Id="rId6" Type="http://schemas.openxmlformats.org/officeDocument/2006/relationships/image" Target="../media/image59.png"/><Relationship Id="rId7" Type="http://schemas.openxmlformats.org/officeDocument/2006/relationships/image" Target="../media/image5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6.xml"/><Relationship Id="rId3" Type="http://schemas.openxmlformats.org/officeDocument/2006/relationships/hyperlink" Target="http://making-sense.eu/about/" TargetMode="External"/><Relationship Id="rId4" Type="http://schemas.openxmlformats.org/officeDocument/2006/relationships/image" Target="../media/image57.png"/><Relationship Id="rId5" Type="http://schemas.openxmlformats.org/officeDocument/2006/relationships/hyperlink" Target="mailto:info@making-sense.eu" TargetMode="External"/><Relationship Id="rId6" Type="http://schemas.openxmlformats.org/officeDocument/2006/relationships/hyperlink" Target="https://twitter.com/search?q=makingsenseEU" TargetMode="External"/><Relationship Id="rId7" Type="http://schemas.openxmlformats.org/officeDocument/2006/relationships/hyperlink" Target="https://facebook.com/MakingSenseEU"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hyperlink" Target="http://making-sense.eu/campaigns/get-involved/" TargetMode="External"/><Relationship Id="rId4" Type="http://schemas.openxmlformats.org/officeDocument/2006/relationships/image" Target="../media/image62.png"/><Relationship Id="rId5" Type="http://schemas.openxmlformats.org/officeDocument/2006/relationships/hyperlink" Target="http://making-sense.eu/campaigns/get-involved/" TargetMode="External"/><Relationship Id="rId6" Type="http://schemas.openxmlformats.org/officeDocument/2006/relationships/image" Target="../media/image55.png"/><Relationship Id="rId7"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54.png"/><Relationship Id="rId4" Type="http://schemas.openxmlformats.org/officeDocument/2006/relationships/image" Target="../media/image64.jpg"/><Relationship Id="rId5" Type="http://schemas.openxmlformats.org/officeDocument/2006/relationships/image" Target="../media/image65.jpg"/><Relationship Id="rId6" Type="http://schemas.openxmlformats.org/officeDocument/2006/relationships/image" Target="../media/image6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1.xml"/><Relationship Id="rId3" Type="http://schemas.openxmlformats.org/officeDocument/2006/relationships/hyperlink" Target="https://trends.google.com/trends/" TargetMode="External"/><Relationship Id="rId4" Type="http://schemas.openxmlformats.org/officeDocument/2006/relationships/hyperlink" Target="https://www.facebook.com/business/news/audience-insights"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2.xml"/><Relationship Id="rId3" Type="http://schemas.openxmlformats.org/officeDocument/2006/relationships/hyperlink" Target="https://www.googleadservices.com/pagead/aclk?sa=L&amp;ai=DChcSEwiAhvvt-MbvAhW7YOYKHVOGC9wYABABGgJkZw&amp;ae=2&amp;ohost=www.google.com&amp;cid=CAESQOD2e_05APQN1AkzvgBjd4uGsaoi0u5sl9fbmRugPWGsWf_OwOrXtpDgXaMZvMU6R4bDjfdcshCMzt5UpATbLIk&amp;sig=AOD64_0s0hrUJoAVJ14MlW_dA5KNYt6mIQ&amp;q&amp;adurl&amp;ved=2ahUKEwjXsPPt-MbvAhW0ThUIHcR0CpkQ0Qx6BAgDEAE" TargetMode="External"/><Relationship Id="rId4" Type="http://schemas.openxmlformats.org/officeDocument/2006/relationships/hyperlink" Target="https://www.googleadservices.com/pagead/aclk?sa=L&amp;ai=DChcSEwjZoOf1-MbvAhWm7-0KHVtjDj4YABAAGgJkZw&amp;ae=2&amp;ohost=www.google.com&amp;cid=CAESQOD2spe8S4HFYm91LRnfLMycL4YRhZ5J25bMhp547wIJda09nVTuoaPEB6uCtEv3A-ucGB6fY80-9mpRYvepsSM&amp;sig=AOD64_3LLf1BLFU4ikVd4Lxs2MMR-TFRxg&amp;q&amp;adurl&amp;ved=2ahUKEwilrdz1-MbvAhUqTxUIHRQKCl4Q0Qx6BAgDEAE" TargetMode="External"/><Relationship Id="rId5" Type="http://schemas.openxmlformats.org/officeDocument/2006/relationships/hyperlink" Target="https://www.googleadservices.com/pagead/aclk?sa=L&amp;ai=DChcSEwjmhJj--MbvAhV3gFAGHdWZApEYABAAGgJkZw&amp;ohost=www.google.com&amp;cid=CAESQOD2srcHnOmWwOra0SLCUHGFGXxmgU-_00DfIOT8WbGXSSTPP0itScT7FFZWTj6IAIl935X9UGcMeLcRMjhHnv8&amp;sig=AOD64_3CxOg3o5M6SxDE2OAGMFpbfoouVQ&amp;q&amp;adurl&amp;ved=2ahUKEwiQsJD--MbvAhWBs3EKHZ4nBh8Q0Qx6BAgDEAE"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 Id="rId3" Type="http://schemas.openxmlformats.org/officeDocument/2006/relationships/hyperlink" Target="https://www.facebook.com/business/pages" TargetMode="External"/><Relationship Id="rId4" Type="http://schemas.openxmlformats.org/officeDocument/2006/relationships/hyperlink" Target="https://www.googleadservices.com/pagead/aclk?sa=L&amp;ai=DChcSEwjipZ7C9sbvAhXZgFAGHfpCBZwYABABGgJkZw&amp;ae=2&amp;ohost=www.google.com&amp;cid=CAESQOD2RUUdVC-yvtZkQuSPea24jgXASonwzg4XdTKJk5Q-XXS7a3hLl7il1xNnUW7w8spYI95bK_qnV4t7bZgB2Kk&amp;sig=AOD64_3jvwuFcZu0c7wQgpL55gw9X_kUCQ&amp;q=&amp;ved=2ahUKEwjpp5PC9sbvAhU_SxUIHUk-BrEQqyQoAHoECAMQEQ&amp;adurl=" TargetMode="External"/><Relationship Id="rId5" Type="http://schemas.openxmlformats.org/officeDocument/2006/relationships/hyperlink" Target="https://business.linkedin.com/marketing-solutions/linkedin-pages" TargetMode="External"/><Relationship Id="rId6" Type="http://schemas.openxmlformats.org/officeDocument/2006/relationships/hyperlink" Target="https://business.instagram.com/getting-started" TargetMode="External"/><Relationship Id="rId7" Type="http://schemas.openxmlformats.org/officeDocument/2006/relationships/hyperlink" Target="https://www.wix.com/blog/2017/03/how-to-start-a-successful-youtube-channel-for-your-busines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6.xml"/><Relationship Id="rId3" Type="http://schemas.openxmlformats.org/officeDocument/2006/relationships/hyperlink" Target="https://www.youngsocialinnovators.ie/" TargetMode="External"/><Relationship Id="rId4" Type="http://schemas.openxmlformats.org/officeDocument/2006/relationships/image" Target="../media/image68.png"/><Relationship Id="rId9" Type="http://schemas.openxmlformats.org/officeDocument/2006/relationships/hyperlink" Target="https://www.nesta.org.uk/feature/stories-digital-social-innovation/" TargetMode="External"/><Relationship Id="rId5" Type="http://schemas.openxmlformats.org/officeDocument/2006/relationships/hyperlink" Target="https://www.youngsocialinnovators.ie/" TargetMode="External"/><Relationship Id="rId6" Type="http://schemas.openxmlformats.org/officeDocument/2006/relationships/image" Target="../media/image67.png"/><Relationship Id="rId7" Type="http://schemas.openxmlformats.org/officeDocument/2006/relationships/hyperlink" Target="https://www.nesta.org.uk/feature/stories-digital-social-innovation/" TargetMode="External"/><Relationship Id="rId8" Type="http://schemas.openxmlformats.org/officeDocument/2006/relationships/image" Target="../media/image63.png"/><Relationship Id="rId10"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image" Target="../media/image7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8.xml"/><Relationship Id="rId3" Type="http://schemas.openxmlformats.org/officeDocument/2006/relationships/image" Target="../media/image82.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image" Target="../media/image74.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hyperlink" Target="https://www.empower.eco/" TargetMode="External"/><Relationship Id="rId4" Type="http://schemas.openxmlformats.org/officeDocument/2006/relationships/image" Target="../media/image79.png"/><Relationship Id="rId9" Type="http://schemas.openxmlformats.org/officeDocument/2006/relationships/hyperlink" Target="https://www.empower.eco/" TargetMode="External"/><Relationship Id="rId5" Type="http://schemas.openxmlformats.org/officeDocument/2006/relationships/hyperlink" Target="https://www.empower.eco/" TargetMode="External"/><Relationship Id="rId6" Type="http://schemas.openxmlformats.org/officeDocument/2006/relationships/image" Target="../media/image76.png"/><Relationship Id="rId7" Type="http://schemas.openxmlformats.org/officeDocument/2006/relationships/hyperlink" Target="https://www.empower.eco/" TargetMode="External"/><Relationship Id="rId8" Type="http://schemas.openxmlformats.org/officeDocument/2006/relationships/image" Target="../media/image81.png"/><Relationship Id="rId11" Type="http://schemas.openxmlformats.org/officeDocument/2006/relationships/hyperlink" Target="https://www.empower.eco/" TargetMode="External"/><Relationship Id="rId10" Type="http://schemas.openxmlformats.org/officeDocument/2006/relationships/image" Target="../media/image84.png"/><Relationship Id="rId13" Type="http://schemas.openxmlformats.org/officeDocument/2006/relationships/hyperlink" Target="https://www.empower.eco/" TargetMode="External"/><Relationship Id="rId12" Type="http://schemas.openxmlformats.org/officeDocument/2006/relationships/image" Target="../media/image83.png"/><Relationship Id="rId14" Type="http://schemas.openxmlformats.org/officeDocument/2006/relationships/image" Target="../media/image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7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hyperlink" Target="https://elementthree.com/blog/why-brand-storytelling-is-absolutely-critical/" TargetMode="External"/><Relationship Id="rId4" Type="http://schemas.openxmlformats.org/officeDocument/2006/relationships/hyperlink" Target="https://youtu.be/Rw6EdzcJqdM" TargetMode="External"/><Relationship Id="rId5"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hyperlink" Target="https://youtu.be/0RoZHfg7uiE"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1"/>
          <p:cNvSpPr txBox="1"/>
          <p:nvPr>
            <p:ph idx="1" type="body"/>
          </p:nvPr>
        </p:nvSpPr>
        <p:spPr>
          <a:xfrm>
            <a:off x="610249" y="3686151"/>
            <a:ext cx="4280491" cy="7311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Clr>
                <a:schemeClr val="lt1"/>
              </a:buClr>
              <a:buSzPts val="3200"/>
              <a:buNone/>
            </a:pPr>
            <a:r>
              <a:rPr lang="en-IE">
                <a:solidFill>
                  <a:srgbClr val="FFFFFF"/>
                </a:solidFill>
              </a:rPr>
              <a:t>Digitaalisen sosiaalisen innovaation markkinointi - tavoita sydämet ja mielet!</a:t>
            </a:r>
            <a:endParaRPr b="1" sz="3200"/>
          </a:p>
        </p:txBody>
      </p:sp>
      <p:pic>
        <p:nvPicPr>
          <p:cNvPr descr="A picture containing person, man, photo, looking&#10;&#10;Description automatically generated" id="399" name="Google Shape;399;p1"/>
          <p:cNvPicPr preferRelativeResize="0"/>
          <p:nvPr>
            <p:ph idx="3" type="pic"/>
          </p:nvPr>
        </p:nvPicPr>
        <p:blipFill rotWithShape="1">
          <a:blip r:embed="rId3">
            <a:alphaModFix/>
          </a:blip>
          <a:srcRect b="0" l="0" r="0" t="0"/>
          <a:stretch/>
        </p:blipFill>
        <p:spPr>
          <a:xfrm>
            <a:off x="5687850" y="1935175"/>
            <a:ext cx="6504000" cy="3646500"/>
          </a:xfrm>
          <a:prstGeom prst="rect">
            <a:avLst/>
          </a:prstGeom>
          <a:noFill/>
          <a:ln>
            <a:noFill/>
          </a:ln>
        </p:spPr>
      </p:pic>
      <p:sp>
        <p:nvSpPr>
          <p:cNvPr id="400" name="Google Shape;400;p1"/>
          <p:cNvSpPr txBox="1"/>
          <p:nvPr>
            <p:ph idx="2" type="body"/>
          </p:nvPr>
        </p:nvSpPr>
        <p:spPr>
          <a:xfrm>
            <a:off x="1152753" y="2415674"/>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None/>
            </a:pPr>
            <a:r>
              <a:rPr b="1" lang="en-IE" sz="5400"/>
              <a:t>Moduuli 6</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10"/>
          <p:cNvSpPr txBox="1"/>
          <p:nvPr>
            <p:ph idx="1" type="body"/>
          </p:nvPr>
        </p:nvSpPr>
        <p:spPr>
          <a:xfrm>
            <a:off x="7380652" y="276118"/>
            <a:ext cx="4698749"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A6377D"/>
              </a:buClr>
              <a:buSzPts val="3600"/>
              <a:buNone/>
            </a:pPr>
            <a:r>
              <a:rPr b="1" i="1" lang="en-IE">
                <a:solidFill>
                  <a:srgbClr val="A6377D"/>
                </a:solidFill>
              </a:rPr>
              <a:t>"Emme toimi, muutu tai auta, jos emme" tunne "</a:t>
            </a:r>
            <a:endParaRPr b="1">
              <a:solidFill>
                <a:srgbClr val="A6377D"/>
              </a:solidFill>
            </a:endParaRPr>
          </a:p>
          <a:p>
            <a:pPr indent="0" lvl="0" marL="0" rtl="0" algn="ctr">
              <a:lnSpc>
                <a:spcPct val="90000"/>
              </a:lnSpc>
              <a:spcBef>
                <a:spcPts val="1000"/>
              </a:spcBef>
              <a:spcAft>
                <a:spcPts val="0"/>
              </a:spcAft>
              <a:buClr>
                <a:schemeClr val="dk1"/>
              </a:buClr>
              <a:buSzPts val="3600"/>
              <a:buNone/>
            </a:pPr>
            <a:r>
              <a:t/>
            </a:r>
            <a:endParaRPr b="1">
              <a:solidFill>
                <a:srgbClr val="A6377D"/>
              </a:solidFill>
            </a:endParaRPr>
          </a:p>
        </p:txBody>
      </p:sp>
      <p:sp>
        <p:nvSpPr>
          <p:cNvPr id="465" name="Google Shape;465;p10"/>
          <p:cNvSpPr txBox="1"/>
          <p:nvPr>
            <p:ph idx="2" type="body"/>
          </p:nvPr>
        </p:nvSpPr>
        <p:spPr>
          <a:xfrm>
            <a:off x="7739302" y="2019299"/>
            <a:ext cx="3981451" cy="4737101"/>
          </a:xfrm>
          <a:prstGeom prst="rect">
            <a:avLst/>
          </a:prstGeom>
          <a:solidFill>
            <a:srgbClr val="40A67A"/>
          </a:solid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lt1"/>
              </a:buClr>
              <a:buSzPts val="2400"/>
              <a:buNone/>
            </a:pPr>
            <a:r>
              <a:rPr b="1" i="1" lang="en-IE">
                <a:solidFill>
                  <a:schemeClr val="lt1"/>
                </a:solidFill>
              </a:rPr>
              <a:t>Tilastot eivät saa meitä tuntemaan syyllisyyttä, motivoituneisuutta tai intohimoa. Tarinoiden ihmiset ajavat meitä tekemään maailmasta hieman paremman.</a:t>
            </a:r>
            <a:endParaRPr/>
          </a:p>
          <a:p>
            <a:pPr indent="0" lvl="0" marL="0" rtl="0" algn="ctr">
              <a:lnSpc>
                <a:spcPct val="90000"/>
              </a:lnSpc>
              <a:spcBef>
                <a:spcPts val="1000"/>
              </a:spcBef>
              <a:spcAft>
                <a:spcPts val="0"/>
              </a:spcAft>
              <a:buClr>
                <a:schemeClr val="lt1"/>
              </a:buClr>
              <a:buSzPts val="2400"/>
              <a:buNone/>
            </a:pPr>
            <a:r>
              <a:rPr b="1" i="1" lang="en-IE">
                <a:solidFill>
                  <a:schemeClr val="lt1"/>
                </a:solidFill>
              </a:rPr>
              <a:t> Kuulemme nämä tarinat ja yhdistymme. Jaamme nämä tarinat, jotta myös muut voivat muodostaa yhteyden. </a:t>
            </a:r>
            <a:endParaRPr/>
          </a:p>
          <a:p>
            <a:pPr indent="0" lvl="0" marL="0" rtl="0" algn="ctr">
              <a:lnSpc>
                <a:spcPct val="90000"/>
              </a:lnSpc>
              <a:spcBef>
                <a:spcPts val="1000"/>
              </a:spcBef>
              <a:spcAft>
                <a:spcPts val="0"/>
              </a:spcAft>
              <a:buClr>
                <a:schemeClr val="lt1"/>
              </a:buClr>
              <a:buSzPts val="2000"/>
              <a:buNone/>
            </a:pPr>
            <a:r>
              <a:rPr i="1" lang="en-IE" sz="2000">
                <a:solidFill>
                  <a:schemeClr val="lt1"/>
                </a:solidFill>
              </a:rPr>
              <a:t>Young Digital Social Innovator</a:t>
            </a:r>
            <a:endParaRPr/>
          </a:p>
          <a:p>
            <a:pPr indent="0" lvl="0" marL="0" rtl="0" algn="ctr">
              <a:lnSpc>
                <a:spcPct val="90000"/>
              </a:lnSpc>
              <a:spcBef>
                <a:spcPts val="1000"/>
              </a:spcBef>
              <a:spcAft>
                <a:spcPts val="0"/>
              </a:spcAft>
              <a:buClr>
                <a:schemeClr val="lt1"/>
              </a:buClr>
              <a:buSzPts val="2000"/>
              <a:buNone/>
            </a:pPr>
            <a:r>
              <a:rPr i="1" lang="en-IE" sz="2000">
                <a:solidFill>
                  <a:schemeClr val="lt1"/>
                </a:solidFill>
              </a:rPr>
              <a:t>Amanda Jayapurna</a:t>
            </a:r>
            <a:endParaRPr i="1" sz="2000">
              <a:solidFill>
                <a:schemeClr val="lt1"/>
              </a:solidFill>
            </a:endParaRPr>
          </a:p>
          <a:p>
            <a:pPr indent="0" lvl="0" marL="0" rtl="0" algn="ctr">
              <a:lnSpc>
                <a:spcPct val="90000"/>
              </a:lnSpc>
              <a:spcBef>
                <a:spcPts val="1000"/>
              </a:spcBef>
              <a:spcAft>
                <a:spcPts val="0"/>
              </a:spcAft>
              <a:buClr>
                <a:schemeClr val="dk1"/>
              </a:buClr>
              <a:buSzPts val="2400"/>
              <a:buNone/>
            </a:pPr>
            <a:r>
              <a:t/>
            </a:r>
            <a:endParaRPr>
              <a:solidFill>
                <a:schemeClr val="lt1"/>
              </a:solidFill>
            </a:endParaRPr>
          </a:p>
        </p:txBody>
      </p:sp>
      <p:pic>
        <p:nvPicPr>
          <p:cNvPr id="466" name="Google Shape;466;p10">
            <a:hlinkClick r:id="rId3"/>
          </p:cNvPr>
          <p:cNvPicPr preferRelativeResize="0"/>
          <p:nvPr/>
        </p:nvPicPr>
        <p:blipFill rotWithShape="1">
          <a:blip r:embed="rId4">
            <a:alphaModFix/>
          </a:blip>
          <a:srcRect b="0" l="0" r="0" t="0"/>
          <a:stretch/>
        </p:blipFill>
        <p:spPr>
          <a:xfrm>
            <a:off x="1347739" y="2206394"/>
            <a:ext cx="5197915" cy="296568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1"/>
          <p:cNvSpPr txBox="1"/>
          <p:nvPr>
            <p:ph idx="1" type="body"/>
          </p:nvPr>
        </p:nvSpPr>
        <p:spPr>
          <a:xfrm>
            <a:off x="365464" y="1887505"/>
            <a:ext cx="5854267" cy="3273664"/>
          </a:xfrm>
          <a:prstGeom prst="rect">
            <a:avLst/>
          </a:prstGeom>
          <a:noFill/>
          <a:ln>
            <a:noFill/>
          </a:ln>
        </p:spPr>
        <p:txBody>
          <a:bodyPr anchorCtr="0" anchor="t" bIns="45700" lIns="91425" spcFirstLastPara="1" rIns="91425" wrap="square" tIns="45700">
            <a:noAutofit/>
          </a:bodyPr>
          <a:lstStyle/>
          <a:p>
            <a:pPr indent="-285750" lvl="0" marL="448650" rtl="0" algn="l">
              <a:lnSpc>
                <a:spcPct val="90000"/>
              </a:lnSpc>
              <a:spcBef>
                <a:spcPts val="1000"/>
              </a:spcBef>
              <a:spcAft>
                <a:spcPts val="0"/>
              </a:spcAft>
              <a:buClr>
                <a:srgbClr val="3F3F3F"/>
              </a:buClr>
              <a:buSzPts val="2400"/>
              <a:buFont typeface="Arial"/>
              <a:buChar char="•"/>
            </a:pPr>
            <a:r>
              <a:rPr lang="en-IE" sz="2200"/>
              <a:t>"Tarinankerronta on hieno tapa </a:t>
            </a:r>
            <a:r>
              <a:rPr b="1" lang="en-IE" sz="2200"/>
              <a:t>kommunikoida jotain monimutkaista </a:t>
            </a:r>
            <a:r>
              <a:rPr lang="en-IE" sz="2200"/>
              <a:t>ja vaikeaa yksinkertaisella ja inhimillisellä tavalla kertomuksen ja keskustelun kautta.”</a:t>
            </a:r>
            <a:endParaRPr/>
          </a:p>
          <a:p>
            <a:pPr indent="-285750" lvl="0" marL="448650" rtl="0" algn="l">
              <a:lnSpc>
                <a:spcPct val="90000"/>
              </a:lnSpc>
              <a:spcBef>
                <a:spcPts val="1000"/>
              </a:spcBef>
              <a:spcAft>
                <a:spcPts val="0"/>
              </a:spcAft>
              <a:buClr>
                <a:srgbClr val="3F3F3F"/>
              </a:buClr>
              <a:buSzPts val="2400"/>
              <a:buFont typeface="Arial"/>
              <a:buChar char="•"/>
            </a:pPr>
            <a:r>
              <a:rPr lang="en-IE" sz="2200"/>
              <a:t>"Tarinankerronta on loistava tapa kommunikoida asiasta, jota muut eivät ehkä ymmärrä tavalla, joka on </a:t>
            </a:r>
            <a:r>
              <a:rPr b="1" lang="en-IE" sz="2200"/>
              <a:t>ymmärrettävää, merkityksellistä ja suhteellista.</a:t>
            </a:r>
            <a:r>
              <a:rPr lang="en-IE" sz="2200"/>
              <a:t>”</a:t>
            </a:r>
            <a:endParaRPr/>
          </a:p>
          <a:p>
            <a:pPr indent="-285750" lvl="0" marL="448650" rtl="0" algn="l">
              <a:lnSpc>
                <a:spcPct val="90000"/>
              </a:lnSpc>
              <a:spcBef>
                <a:spcPts val="1000"/>
              </a:spcBef>
              <a:spcAft>
                <a:spcPts val="0"/>
              </a:spcAft>
              <a:buClr>
                <a:srgbClr val="3F3F3F"/>
              </a:buClr>
              <a:buSzPts val="2400"/>
              <a:buFont typeface="Arial"/>
              <a:buChar char="•"/>
            </a:pPr>
            <a:r>
              <a:rPr lang="en-IE" sz="2200"/>
              <a:t>"Tarinankerronta on hieno tapa saada ihmiset </a:t>
            </a:r>
            <a:r>
              <a:rPr b="1" lang="en-IE" sz="2200"/>
              <a:t>sitoutumaan ja seuraamaan sinua luonnollisesti. </a:t>
            </a:r>
            <a:r>
              <a:rPr lang="en-IE" sz="2200"/>
              <a:t>Mihin</a:t>
            </a:r>
            <a:r>
              <a:rPr lang="en-IE" sz="2200"/>
              <a:t> olet menossa ja missä haluat olla ja he haluavat kuulla ja oppia lisää seuraamalla tarinaa."</a:t>
            </a:r>
            <a:endParaRPr/>
          </a:p>
          <a:p>
            <a:pPr indent="-133350" lvl="0" marL="448650" rtl="0" algn="l">
              <a:lnSpc>
                <a:spcPct val="90000"/>
              </a:lnSpc>
              <a:spcBef>
                <a:spcPts val="1000"/>
              </a:spcBef>
              <a:spcAft>
                <a:spcPts val="0"/>
              </a:spcAft>
              <a:buClr>
                <a:srgbClr val="3F3F3F"/>
              </a:buClr>
              <a:buSzPts val="2400"/>
              <a:buFont typeface="Arial"/>
              <a:buNone/>
            </a:pPr>
            <a:r>
              <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472" name="Google Shape;472;p11"/>
          <p:cNvSpPr txBox="1"/>
          <p:nvPr>
            <p:ph idx="2" type="body"/>
          </p:nvPr>
        </p:nvSpPr>
        <p:spPr>
          <a:xfrm>
            <a:off x="365464" y="266570"/>
            <a:ext cx="6008176"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3600"/>
              <a:buNone/>
            </a:pPr>
            <a:r>
              <a:rPr b="1" lang="en-IE">
                <a:solidFill>
                  <a:srgbClr val="ED2A59"/>
                </a:solidFill>
              </a:rPr>
              <a:t>Tarinankerronnan tärkeys</a:t>
            </a:r>
            <a:endParaRPr/>
          </a:p>
          <a:p>
            <a:pPr indent="0" lvl="0" marL="0" rtl="0" algn="ctr">
              <a:lnSpc>
                <a:spcPct val="90000"/>
              </a:lnSpc>
              <a:spcBef>
                <a:spcPts val="1000"/>
              </a:spcBef>
              <a:spcAft>
                <a:spcPts val="0"/>
              </a:spcAft>
              <a:buClr>
                <a:srgbClr val="009FD8"/>
              </a:buClr>
              <a:buSzPts val="3200"/>
              <a:buNone/>
            </a:pPr>
            <a:r>
              <a:rPr b="1" lang="en-IE" sz="3200">
                <a:solidFill>
                  <a:srgbClr val="009FD8"/>
                </a:solidFill>
              </a:rPr>
              <a:t>Tarinat </a:t>
            </a:r>
            <a:r>
              <a:rPr b="1" lang="en-IE" sz="3200">
                <a:solidFill>
                  <a:srgbClr val="009FD8"/>
                </a:solidFill>
              </a:rPr>
              <a:t>auttavat</a:t>
            </a:r>
            <a:r>
              <a:rPr b="1" lang="en-IE" sz="3200">
                <a:solidFill>
                  <a:srgbClr val="009FD8"/>
                </a:solidFill>
              </a:rPr>
              <a:t> ihmisiä ymmärtämään sinua!</a:t>
            </a:r>
            <a:endParaRPr/>
          </a:p>
        </p:txBody>
      </p:sp>
      <p:sp>
        <p:nvSpPr>
          <p:cNvPr id="473" name="Google Shape;473;p11"/>
          <p:cNvSpPr txBox="1"/>
          <p:nvPr/>
        </p:nvSpPr>
        <p:spPr>
          <a:xfrm>
            <a:off x="6890725" y="963923"/>
            <a:ext cx="4069500" cy="501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1" lang="en-IE" sz="3200">
                <a:solidFill>
                  <a:srgbClr val="3F3F3F"/>
                </a:solidFill>
                <a:latin typeface="Calibri"/>
                <a:ea typeface="Calibri"/>
                <a:cs typeface="Calibri"/>
                <a:sym typeface="Calibri"/>
              </a:rPr>
              <a:t>“</a:t>
            </a:r>
            <a:r>
              <a:rPr b="1" i="1" lang="en-IE" sz="3200" u="none" cap="none" strike="noStrike">
                <a:solidFill>
                  <a:srgbClr val="3F3F3F"/>
                </a:solidFill>
                <a:latin typeface="Calibri"/>
                <a:ea typeface="Calibri"/>
                <a:cs typeface="Calibri"/>
                <a:sym typeface="Calibri"/>
              </a:rPr>
              <a:t>Tarinat voivat välittää jotain monimutkaista tai vaikeasti ymmärrettävää tavalla, joka kannustaa ymmärtämiseen ja mielekkääseen yhteyteen!</a:t>
            </a:r>
            <a:r>
              <a:rPr b="1" i="1" lang="en-IE" sz="3200">
                <a:solidFill>
                  <a:srgbClr val="3F3F3F"/>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2"/>
          <p:cNvSpPr txBox="1"/>
          <p:nvPr>
            <p:ph idx="1" type="body"/>
          </p:nvPr>
        </p:nvSpPr>
        <p:spPr>
          <a:xfrm>
            <a:off x="-114810" y="1690329"/>
            <a:ext cx="5857670" cy="4920488"/>
          </a:xfrm>
          <a:prstGeom prst="rect">
            <a:avLst/>
          </a:prstGeom>
          <a:noFill/>
          <a:ln>
            <a:noFill/>
          </a:ln>
        </p:spPr>
        <p:txBody>
          <a:bodyPr anchorCtr="0" anchor="t" bIns="45700" lIns="91425" spcFirstLastPara="1" rIns="91425" wrap="square" tIns="45700">
            <a:noAutofit/>
          </a:bodyPr>
          <a:lstStyle/>
          <a:p>
            <a:pPr indent="-285750" lvl="0" marL="448650" rtl="0" algn="l">
              <a:lnSpc>
                <a:spcPct val="90000"/>
              </a:lnSpc>
              <a:spcBef>
                <a:spcPts val="1000"/>
              </a:spcBef>
              <a:spcAft>
                <a:spcPts val="0"/>
              </a:spcAft>
              <a:buClr>
                <a:srgbClr val="3F3F3F"/>
              </a:buClr>
              <a:buSzPts val="2200"/>
              <a:buFont typeface="Arial"/>
              <a:buChar char="•"/>
            </a:pPr>
            <a:r>
              <a:rPr lang="en-IE" sz="2000">
                <a:solidFill>
                  <a:srgbClr val="3F3F3F"/>
                </a:solidFill>
              </a:rPr>
              <a:t>Tarinankerronnalla on</a:t>
            </a:r>
            <a:r>
              <a:rPr b="1" lang="en-IE" sz="2000">
                <a:solidFill>
                  <a:srgbClr val="3F3F3F"/>
                </a:solidFill>
              </a:rPr>
              <a:t> paljon pidempi elinkaari</a:t>
            </a:r>
            <a:r>
              <a:rPr lang="en-IE" sz="2000">
                <a:solidFill>
                  <a:srgbClr val="3F3F3F"/>
                </a:solidFill>
              </a:rPr>
              <a:t> kuin uutisilla tai artikkelilla, ne voivat </a:t>
            </a:r>
            <a:r>
              <a:rPr b="1" lang="en-IE" sz="2000">
                <a:solidFill>
                  <a:srgbClr val="3F3F3F"/>
                </a:solidFill>
              </a:rPr>
              <a:t>levitä laajemmin ja nopeammin </a:t>
            </a:r>
            <a:r>
              <a:rPr lang="en-IE" sz="2000">
                <a:solidFill>
                  <a:srgbClr val="3F3F3F"/>
                </a:solidFill>
              </a:rPr>
              <a:t>kuin julkaistut uutiset. Hyville uutisille on kysyntää nykypäivän haastavissa globaaleissa ympäristöissä.</a:t>
            </a:r>
            <a:endParaRPr/>
          </a:p>
          <a:p>
            <a:pPr indent="-285750" lvl="0" marL="448650" rtl="0" algn="l">
              <a:lnSpc>
                <a:spcPct val="90000"/>
              </a:lnSpc>
              <a:spcBef>
                <a:spcPts val="1000"/>
              </a:spcBef>
              <a:spcAft>
                <a:spcPts val="0"/>
              </a:spcAft>
              <a:buClr>
                <a:srgbClr val="3F3F3F"/>
              </a:buClr>
              <a:buSzPts val="2200"/>
              <a:buFont typeface="Arial"/>
              <a:buChar char="•"/>
            </a:pPr>
            <a:r>
              <a:rPr lang="en-IE" sz="2000">
                <a:solidFill>
                  <a:srgbClr val="3F3F3F"/>
                </a:solidFill>
              </a:rPr>
              <a:t>Ajattele </a:t>
            </a:r>
            <a:r>
              <a:rPr b="1" lang="en-IE" sz="2000">
                <a:solidFill>
                  <a:srgbClr val="3F3F3F"/>
                </a:solidFill>
              </a:rPr>
              <a:t>uutisten lukijoita</a:t>
            </a:r>
            <a:r>
              <a:rPr lang="en-IE" sz="2000">
                <a:solidFill>
                  <a:srgbClr val="3F3F3F"/>
                </a:solidFill>
              </a:rPr>
              <a:t>, jotka kertovat tarinan kameran edessä eikä sen takana. Se on mieleenpainuvampi, koska he ovat fyysisesti siellä reaaliajassa, käyttävät ääntä, osoittavat tunteita ja tarinan vaikutusta</a:t>
            </a:r>
            <a:endParaRPr/>
          </a:p>
          <a:p>
            <a:pPr indent="-285750" lvl="0" marL="448650" rtl="0" algn="l">
              <a:lnSpc>
                <a:spcPct val="90000"/>
              </a:lnSpc>
              <a:spcBef>
                <a:spcPts val="1000"/>
              </a:spcBef>
              <a:spcAft>
                <a:spcPts val="0"/>
              </a:spcAft>
              <a:buClr>
                <a:srgbClr val="3F3F3F"/>
              </a:buClr>
              <a:buSzPts val="2200"/>
              <a:buFont typeface="Arial"/>
              <a:buChar char="•"/>
            </a:pPr>
            <a:r>
              <a:rPr lang="en-IE" sz="2000">
                <a:solidFill>
                  <a:srgbClr val="3F3F3F"/>
                </a:solidFill>
              </a:rPr>
              <a:t>Ajattele, miten ihmiset</a:t>
            </a:r>
            <a:r>
              <a:rPr b="1" lang="en-IE" sz="2000">
                <a:solidFill>
                  <a:srgbClr val="3F3F3F"/>
                </a:solidFill>
              </a:rPr>
              <a:t> kertovat omia tarinoitaan sosiaalisessa mediassa.</a:t>
            </a:r>
            <a:r>
              <a:rPr lang="en-IE" sz="2000">
                <a:solidFill>
                  <a:srgbClr val="3F3F3F"/>
                </a:solidFill>
              </a:rPr>
              <a:t> Miten viestistä riippuen ja kuinka se kerrotaan, se voi levitä viruksen tavalla maapallon kaikkiin kolkkiin muutamassa tunnissa.</a:t>
            </a:r>
            <a:endParaRPr sz="2000">
              <a:solidFill>
                <a:srgbClr val="3F3F3F"/>
              </a:solidFill>
            </a:endParaRPr>
          </a:p>
          <a:p>
            <a:pPr indent="0" lvl="0" marL="0" rtl="0" algn="l">
              <a:lnSpc>
                <a:spcPct val="90000"/>
              </a:lnSpc>
              <a:spcBef>
                <a:spcPts val="1000"/>
              </a:spcBef>
              <a:spcAft>
                <a:spcPts val="0"/>
              </a:spcAft>
              <a:buClr>
                <a:schemeClr val="dk1"/>
              </a:buClr>
              <a:buSzPts val="2300"/>
              <a:buNone/>
            </a:pPr>
            <a:r>
              <a:t/>
            </a:r>
            <a:endParaRPr sz="2300">
              <a:solidFill>
                <a:srgbClr val="3F3F3F"/>
              </a:solidFill>
            </a:endParaRPr>
          </a:p>
        </p:txBody>
      </p:sp>
      <p:sp>
        <p:nvSpPr>
          <p:cNvPr id="479" name="Google Shape;479;p12"/>
          <p:cNvSpPr txBox="1"/>
          <p:nvPr>
            <p:ph idx="4" type="body"/>
          </p:nvPr>
        </p:nvSpPr>
        <p:spPr>
          <a:xfrm>
            <a:off x="6567884" y="1400296"/>
            <a:ext cx="4025705" cy="3715819"/>
          </a:xfrm>
          <a:prstGeom prst="rect">
            <a:avLst/>
          </a:prstGeom>
          <a:noFill/>
          <a:ln>
            <a:noFill/>
          </a:ln>
        </p:spPr>
        <p:txBody>
          <a:bodyPr anchorCtr="0" anchor="ctr" bIns="45700" lIns="91425" spcFirstLastPara="1" rIns="91425" wrap="square" tIns="45700">
            <a:normAutofit lnSpcReduction="20000"/>
          </a:bodyPr>
          <a:lstStyle/>
          <a:p>
            <a:pPr indent="0" lvl="0" marL="0" rtl="0" algn="ctr">
              <a:lnSpc>
                <a:spcPct val="90000"/>
              </a:lnSpc>
              <a:spcBef>
                <a:spcPts val="0"/>
              </a:spcBef>
              <a:spcAft>
                <a:spcPts val="0"/>
              </a:spcAft>
              <a:buClr>
                <a:schemeClr val="lt1"/>
              </a:buClr>
              <a:buSzPts val="3459"/>
              <a:buNone/>
            </a:pPr>
            <a:r>
              <a:rPr lang="en-IE" sz="3200"/>
              <a:t>“</a:t>
            </a:r>
            <a:r>
              <a:rPr lang="en-IE" sz="3200">
                <a:solidFill>
                  <a:schemeClr val="lt1"/>
                </a:solidFill>
              </a:rPr>
              <a:t>Tarinat voivat auttaa ottamaan uuden sosiaalisen innovaation aiheen esiin keskustelevalla tavalla ja pitämään keskustelun käynnissä osallist</a:t>
            </a:r>
            <a:r>
              <a:rPr lang="en-IE" sz="3200"/>
              <a:t>a</a:t>
            </a:r>
            <a:r>
              <a:rPr lang="en-IE" sz="3200">
                <a:solidFill>
                  <a:schemeClr val="lt1"/>
                </a:solidFill>
              </a:rPr>
              <a:t>malla ja päivittämällä aktiivisesti</a:t>
            </a:r>
            <a:r>
              <a:rPr lang="en-IE" sz="3200"/>
              <a:t>”</a:t>
            </a:r>
            <a:endParaRPr/>
          </a:p>
        </p:txBody>
      </p:sp>
      <p:sp>
        <p:nvSpPr>
          <p:cNvPr id="480" name="Google Shape;480;p12"/>
          <p:cNvSpPr txBox="1"/>
          <p:nvPr/>
        </p:nvSpPr>
        <p:spPr>
          <a:xfrm>
            <a:off x="365464" y="266570"/>
            <a:ext cx="6378236" cy="697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ED2A59"/>
              </a:buClr>
              <a:buSzPts val="3600"/>
              <a:buFont typeface="Arial"/>
              <a:buNone/>
            </a:pPr>
            <a:r>
              <a:rPr b="1" i="0" lang="en-IE" sz="3600" u="none" cap="none" strike="noStrike">
                <a:solidFill>
                  <a:srgbClr val="ED2A59"/>
                </a:solidFill>
                <a:latin typeface="Calibri"/>
                <a:ea typeface="Calibri"/>
                <a:cs typeface="Calibri"/>
                <a:sym typeface="Calibri"/>
              </a:rPr>
              <a:t>Tarinankerronnan tärkeys</a:t>
            </a:r>
            <a:endParaRPr b="1" i="0" sz="3600" u="none" cap="none" strike="noStrike">
              <a:solidFill>
                <a:srgbClr val="ED2A59"/>
              </a:solidFill>
              <a:latin typeface="Calibri"/>
              <a:ea typeface="Calibri"/>
              <a:cs typeface="Calibri"/>
              <a:sym typeface="Calibri"/>
            </a:endParaRPr>
          </a:p>
          <a:p>
            <a:pPr indent="0" lvl="0" marL="0" marR="0" rtl="0" algn="ctr">
              <a:lnSpc>
                <a:spcPct val="90000"/>
              </a:lnSpc>
              <a:spcBef>
                <a:spcPts val="0"/>
              </a:spcBef>
              <a:spcAft>
                <a:spcPts val="0"/>
              </a:spcAft>
              <a:buClr>
                <a:srgbClr val="ED2A59"/>
              </a:buClr>
              <a:buSzPts val="3600"/>
              <a:buFont typeface="Arial"/>
              <a:buNone/>
            </a:pPr>
            <a:r>
              <a:rPr b="1" i="0" lang="en-IE" sz="2800" u="none" cap="none" strike="noStrike">
                <a:solidFill>
                  <a:srgbClr val="A6377D"/>
                </a:solidFill>
                <a:latin typeface="Calibri"/>
                <a:ea typeface="Calibri"/>
                <a:cs typeface="Calibri"/>
                <a:sym typeface="Calibri"/>
              </a:rPr>
              <a:t>Tarinat auttavat saamaan keskustelua tärkeän aiheen ympärille!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3"/>
          <p:cNvSpPr txBox="1"/>
          <p:nvPr>
            <p:ph idx="1" type="body"/>
          </p:nvPr>
        </p:nvSpPr>
        <p:spPr>
          <a:xfrm>
            <a:off x="6925901" y="1054100"/>
            <a:ext cx="5106155" cy="108815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3600"/>
              <a:buNone/>
            </a:pPr>
            <a:r>
              <a:rPr b="1" lang="en-IE">
                <a:solidFill>
                  <a:srgbClr val="ED2A59"/>
                </a:solidFill>
              </a:rPr>
              <a:t>Mikä on tarinankerrronnan tavoite?</a:t>
            </a:r>
            <a:endParaRPr/>
          </a:p>
        </p:txBody>
      </p:sp>
      <p:sp>
        <p:nvSpPr>
          <p:cNvPr id="486" name="Google Shape;486;p13"/>
          <p:cNvSpPr txBox="1"/>
          <p:nvPr>
            <p:ph idx="2" type="body"/>
          </p:nvPr>
        </p:nvSpPr>
        <p:spPr>
          <a:xfrm>
            <a:off x="7488252" y="2522501"/>
            <a:ext cx="3981451"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30303"/>
              </a:buClr>
              <a:buSzPts val="2400"/>
              <a:buNone/>
            </a:pPr>
            <a:r>
              <a:rPr i="1" lang="en-IE"/>
              <a:t>Opi mitä brändin tarinankerronta on ja miten sen avulla</a:t>
            </a:r>
            <a:r>
              <a:rPr b="1" i="1" lang="en-IE"/>
              <a:t> saat yleisön mukaan </a:t>
            </a:r>
            <a:r>
              <a:rPr i="1" lang="en-IE"/>
              <a:t>sosiaalisen innovaation matkalle. Ota mukaan panostamaan, seuraamaan ja tukemaan sitä, mitä teet ...</a:t>
            </a:r>
            <a:endParaRPr i="1"/>
          </a:p>
        </p:txBody>
      </p:sp>
      <p:pic>
        <p:nvPicPr>
          <p:cNvPr id="487" name="Google Shape;487;p13">
            <a:hlinkClick r:id="rId3"/>
          </p:cNvPr>
          <p:cNvPicPr preferRelativeResize="0"/>
          <p:nvPr/>
        </p:nvPicPr>
        <p:blipFill rotWithShape="1">
          <a:blip r:embed="rId4">
            <a:alphaModFix/>
          </a:blip>
          <a:srcRect b="0" l="1370" r="1697" t="2901"/>
          <a:stretch/>
        </p:blipFill>
        <p:spPr>
          <a:xfrm>
            <a:off x="1321806" y="2344847"/>
            <a:ext cx="5260063" cy="278155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14"/>
          <p:cNvSpPr txBox="1"/>
          <p:nvPr>
            <p:ph idx="1" type="body"/>
          </p:nvPr>
        </p:nvSpPr>
        <p:spPr>
          <a:xfrm>
            <a:off x="26445" y="1591859"/>
            <a:ext cx="6437866" cy="3273664"/>
          </a:xfrm>
          <a:prstGeom prst="rect">
            <a:avLst/>
          </a:prstGeom>
          <a:noFill/>
          <a:ln>
            <a:noFill/>
          </a:ln>
        </p:spPr>
        <p:txBody>
          <a:bodyPr anchorCtr="0" anchor="t" bIns="45700" lIns="91425" spcFirstLastPara="1" rIns="91425" wrap="square" tIns="45700">
            <a:noAutofit/>
          </a:bodyPr>
          <a:lstStyle/>
          <a:p>
            <a:pPr indent="-285750" lvl="0" marL="448650" rtl="0" algn="l">
              <a:lnSpc>
                <a:spcPct val="90000"/>
              </a:lnSpc>
              <a:spcBef>
                <a:spcPts val="1000"/>
              </a:spcBef>
              <a:spcAft>
                <a:spcPts val="0"/>
              </a:spcAft>
              <a:buClr>
                <a:srgbClr val="3F3F3F"/>
              </a:buClr>
              <a:buSzPts val="2400"/>
              <a:buFont typeface="Arial"/>
              <a:buChar char="•"/>
            </a:pPr>
            <a:r>
              <a:rPr lang="en-IE" sz="2400">
                <a:solidFill>
                  <a:srgbClr val="3F3F3F"/>
                </a:solidFill>
              </a:rPr>
              <a:t>Kerro tarinasi </a:t>
            </a:r>
            <a:r>
              <a:rPr b="1" lang="en-IE" sz="2400">
                <a:solidFill>
                  <a:srgbClr val="3F3F3F"/>
                </a:solidFill>
              </a:rPr>
              <a:t>kouluttaaksesi ihmisiä </a:t>
            </a:r>
            <a:r>
              <a:rPr b="1" lang="en-IE">
                <a:solidFill>
                  <a:srgbClr val="3F3F3F"/>
                </a:solidFill>
              </a:rPr>
              <a:t>asiasta</a:t>
            </a:r>
            <a:r>
              <a:rPr b="1" lang="en-IE" sz="2400">
                <a:solidFill>
                  <a:srgbClr val="3F3F3F"/>
                </a:solidFill>
              </a:rPr>
              <a:t>, mitä he eivät ehkä tiedä</a:t>
            </a:r>
            <a:r>
              <a:rPr lang="en-IE" sz="2400">
                <a:solidFill>
                  <a:srgbClr val="3F3F3F"/>
                </a:solidFill>
              </a:rPr>
              <a:t>. Kerro heille, mitä heidän on tiedettävä voidakseen päättää, että tämä on tarina johon osallistua, anna heille tosiasioita, esimerkkejä, ideoita ...</a:t>
            </a:r>
            <a:endParaRPr/>
          </a:p>
          <a:p>
            <a:pPr indent="-285750" lvl="0" marL="448650" rtl="0" algn="l">
              <a:lnSpc>
                <a:spcPct val="90000"/>
              </a:lnSpc>
              <a:spcBef>
                <a:spcPts val="1000"/>
              </a:spcBef>
              <a:spcAft>
                <a:spcPts val="0"/>
              </a:spcAft>
              <a:buClr>
                <a:srgbClr val="3F3F3F"/>
              </a:buClr>
              <a:buSzPts val="2400"/>
              <a:buFont typeface="Arial"/>
              <a:buChar char="•"/>
            </a:pPr>
            <a:r>
              <a:rPr lang="en-IE" sz="2400">
                <a:solidFill>
                  <a:srgbClr val="3F3F3F"/>
                </a:solidFill>
              </a:rPr>
              <a:t>Luo tarina, jolla on </a:t>
            </a:r>
            <a:r>
              <a:rPr b="1" lang="en-IE" sz="2400">
                <a:solidFill>
                  <a:srgbClr val="3F3F3F"/>
                </a:solidFill>
              </a:rPr>
              <a:t>tarve, ratkaisu tai etu</a:t>
            </a:r>
            <a:r>
              <a:rPr lang="en-IE" sz="2400">
                <a:solidFill>
                  <a:srgbClr val="3F3F3F"/>
                </a:solidFill>
              </a:rPr>
              <a:t>. Sosiaalisen innovaation hieno asia on, että hyödyt auttavat maailman heikossa asemassa olevia ihmisiä</a:t>
            </a:r>
            <a:r>
              <a:rPr b="1" lang="en-IE" sz="2400">
                <a:solidFill>
                  <a:srgbClr val="3F3F3F"/>
                </a:solidFill>
              </a:rPr>
              <a:t>. Osoita tarinan kautta, kuinka heidän avullaan projektisi voi "tehdä hyvää" </a:t>
            </a:r>
            <a:r>
              <a:rPr lang="en-IE" sz="2400">
                <a:solidFill>
                  <a:srgbClr val="3F3F3F"/>
                </a:solidFill>
              </a:rPr>
              <a:t>ja voit suorittaa tehtävän. Anna heille paljon tapoja, joilla he voivat auttaa sinua, koska kaikilla ei ole aikaa, rahaa, resursseja, mutta todennäköisimmin heillä on ainakin yksi näistä.</a:t>
            </a:r>
            <a:endParaRPr sz="2400">
              <a:solidFill>
                <a:srgbClr val="3F3F3F"/>
              </a:solidFill>
            </a:endParaRPr>
          </a:p>
        </p:txBody>
      </p:sp>
      <p:sp>
        <p:nvSpPr>
          <p:cNvPr id="493" name="Google Shape;493;p14"/>
          <p:cNvSpPr txBox="1"/>
          <p:nvPr>
            <p:ph idx="2" type="body"/>
          </p:nvPr>
        </p:nvSpPr>
        <p:spPr>
          <a:xfrm>
            <a:off x="365464" y="266570"/>
            <a:ext cx="6008176"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3600"/>
              <a:buNone/>
            </a:pPr>
            <a:r>
              <a:rPr b="1" lang="en-IE">
                <a:solidFill>
                  <a:srgbClr val="ED2A59"/>
                </a:solidFill>
              </a:rPr>
              <a:t>Tarinankerronnan tärkeys</a:t>
            </a:r>
            <a:endParaRPr b="1">
              <a:solidFill>
                <a:srgbClr val="ED2A59"/>
              </a:solidFill>
            </a:endParaRPr>
          </a:p>
          <a:p>
            <a:pPr indent="0" lvl="0" marL="0" rtl="0" algn="ctr">
              <a:lnSpc>
                <a:spcPct val="90000"/>
              </a:lnSpc>
              <a:spcBef>
                <a:spcPts val="1000"/>
              </a:spcBef>
              <a:spcAft>
                <a:spcPts val="0"/>
              </a:spcAft>
              <a:buClr>
                <a:srgbClr val="009FD8"/>
              </a:buClr>
              <a:buSzPts val="2800"/>
              <a:buNone/>
            </a:pPr>
            <a:r>
              <a:rPr b="1" lang="en-IE" sz="2800">
                <a:solidFill>
                  <a:srgbClr val="009FD8"/>
                </a:solidFill>
              </a:rPr>
              <a:t>Tarinat voivat yhdistää ihmiset tekemään parempaa!</a:t>
            </a:r>
            <a:endParaRPr/>
          </a:p>
        </p:txBody>
      </p:sp>
      <p:sp>
        <p:nvSpPr>
          <p:cNvPr id="494" name="Google Shape;494;p14"/>
          <p:cNvSpPr txBox="1"/>
          <p:nvPr/>
        </p:nvSpPr>
        <p:spPr>
          <a:xfrm>
            <a:off x="6839925" y="824223"/>
            <a:ext cx="3939900" cy="452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1" lang="en-IE" sz="3200" u="none" cap="none" strike="noStrike">
                <a:solidFill>
                  <a:srgbClr val="3F3F3F"/>
                </a:solidFill>
                <a:latin typeface="Calibri"/>
                <a:ea typeface="Calibri"/>
                <a:cs typeface="Calibri"/>
                <a:sym typeface="Calibri"/>
              </a:rPr>
              <a:t>Tarin</a:t>
            </a:r>
            <a:r>
              <a:rPr b="1" i="1" lang="en-IE" sz="3200">
                <a:solidFill>
                  <a:srgbClr val="3F3F3F"/>
                </a:solidFill>
                <a:latin typeface="Calibri"/>
                <a:ea typeface="Calibri"/>
                <a:cs typeface="Calibri"/>
                <a:sym typeface="Calibri"/>
              </a:rPr>
              <a:t>oilla voimme</a:t>
            </a:r>
            <a:r>
              <a:rPr b="1" i="1" lang="en-IE" sz="3200" u="none" cap="none" strike="noStrike">
                <a:solidFill>
                  <a:srgbClr val="3F3F3F"/>
                </a:solidFill>
                <a:latin typeface="Calibri"/>
                <a:ea typeface="Calibri"/>
                <a:cs typeface="Calibri"/>
                <a:sym typeface="Calibri"/>
              </a:rPr>
              <a:t> </a:t>
            </a:r>
            <a:r>
              <a:rPr b="1" i="1" lang="en-IE" sz="3200" u="none" cap="none" strike="noStrike">
                <a:solidFill>
                  <a:srgbClr val="3F3F3F"/>
                </a:solidFill>
                <a:latin typeface="Calibri"/>
                <a:ea typeface="Calibri"/>
                <a:cs typeface="Calibri"/>
                <a:sym typeface="Calibri"/>
              </a:rPr>
              <a:t>koulutt</a:t>
            </a:r>
            <a:r>
              <a:rPr b="1" i="1" lang="en-IE" sz="3200" u="none" cap="none" strike="noStrike">
                <a:solidFill>
                  <a:srgbClr val="3F3F3F"/>
                </a:solidFill>
                <a:latin typeface="Calibri"/>
                <a:ea typeface="Calibri"/>
                <a:cs typeface="Calibri"/>
                <a:sym typeface="Calibri"/>
              </a:rPr>
              <a:t>aa, jakaa </a:t>
            </a:r>
            <a:r>
              <a:rPr b="1" i="1" lang="en-IE" sz="3200">
                <a:solidFill>
                  <a:srgbClr val="3F3F3F"/>
                </a:solidFill>
                <a:latin typeface="Calibri"/>
                <a:ea typeface="Calibri"/>
                <a:cs typeface="Calibri"/>
                <a:sym typeface="Calibri"/>
              </a:rPr>
              <a:t>tietoa</a:t>
            </a:r>
            <a:r>
              <a:rPr b="1" i="1" lang="en-IE" sz="3200" u="none" cap="none" strike="noStrike">
                <a:solidFill>
                  <a:srgbClr val="3F3F3F"/>
                </a:solidFill>
                <a:latin typeface="Calibri"/>
                <a:ea typeface="Calibri"/>
                <a:cs typeface="Calibri"/>
                <a:sym typeface="Calibri"/>
              </a:rPr>
              <a:t> </a:t>
            </a:r>
            <a:r>
              <a:rPr b="1" i="1" lang="en-IE" sz="3200">
                <a:solidFill>
                  <a:srgbClr val="3F3F3F"/>
                </a:solidFill>
                <a:latin typeface="Calibri"/>
                <a:ea typeface="Calibri"/>
                <a:cs typeface="Calibri"/>
                <a:sym typeface="Calibri"/>
              </a:rPr>
              <a:t>kuinka </a:t>
            </a:r>
            <a:r>
              <a:rPr b="1" i="1" lang="en-IE" sz="3200" u="none" cap="none" strike="noStrike">
                <a:solidFill>
                  <a:srgbClr val="3F3F3F"/>
                </a:solidFill>
                <a:latin typeface="Calibri"/>
                <a:ea typeface="Calibri"/>
                <a:cs typeface="Calibri"/>
                <a:sym typeface="Calibri"/>
              </a:rPr>
              <a:t>pärjätä paremmin, oppia toisiltamme, oppia ratkaisuja ongelmaan, miten voimme työskennellä yhdessä…</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15"/>
          <p:cNvSpPr txBox="1"/>
          <p:nvPr>
            <p:ph idx="1" type="body"/>
          </p:nvPr>
        </p:nvSpPr>
        <p:spPr>
          <a:xfrm>
            <a:off x="5622201" y="508415"/>
            <a:ext cx="5833199" cy="12751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EF619A"/>
              </a:buClr>
              <a:buSzPts val="3600"/>
              <a:buNone/>
            </a:pPr>
            <a:r>
              <a:rPr b="1" lang="en-IE">
                <a:solidFill>
                  <a:srgbClr val="EF619A"/>
                </a:solidFill>
              </a:rPr>
              <a:t>Kuinka kertoa tarina vaikutuksista!</a:t>
            </a:r>
            <a:endParaRPr/>
          </a:p>
        </p:txBody>
      </p:sp>
      <p:sp>
        <p:nvSpPr>
          <p:cNvPr id="500" name="Google Shape;500;p15"/>
          <p:cNvSpPr txBox="1"/>
          <p:nvPr>
            <p:ph idx="2" type="body"/>
          </p:nvPr>
        </p:nvSpPr>
        <p:spPr>
          <a:xfrm>
            <a:off x="5730845" y="1429283"/>
            <a:ext cx="5833198" cy="259242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1000"/>
              </a:spcBef>
              <a:spcAft>
                <a:spcPts val="0"/>
              </a:spcAft>
              <a:buClr>
                <a:srgbClr val="3F3F3F"/>
              </a:buClr>
              <a:buSzPts val="2400"/>
              <a:buFont typeface="Noto Sans Symbols"/>
              <a:buChar char="✔"/>
            </a:pPr>
            <a:r>
              <a:rPr lang="en-IE" sz="2200"/>
              <a:t>Tarinankerronta auttaa sinua </a:t>
            </a:r>
            <a:r>
              <a:rPr b="1" lang="en-IE" sz="2200">
                <a:solidFill>
                  <a:srgbClr val="EF619A"/>
                </a:solidFill>
              </a:rPr>
              <a:t>kasvamaan ja tavoittamaan kohdeyleisösi</a:t>
            </a:r>
            <a:r>
              <a:rPr lang="en-IE" sz="2200"/>
              <a:t>, jotta voit lisätä vaikutustasi.</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sz="2200"/>
              <a:t>Tarinasi voi auttaa </a:t>
            </a:r>
            <a:r>
              <a:rPr b="1" lang="en-IE" sz="2200">
                <a:solidFill>
                  <a:srgbClr val="EF619A"/>
                </a:solidFill>
              </a:rPr>
              <a:t>mobilisoimaan ja motivoimaan ihmisiä tukemaan aktiivisesti </a:t>
            </a:r>
            <a:r>
              <a:rPr lang="en-IE" sz="2200"/>
              <a:t>tavoitettasi!</a:t>
            </a:r>
            <a:endParaRPr/>
          </a:p>
          <a:p>
            <a:pPr indent="-342900" lvl="0" marL="342900" rtl="0" algn="l">
              <a:lnSpc>
                <a:spcPct val="90000"/>
              </a:lnSpc>
              <a:spcBef>
                <a:spcPts val="1000"/>
              </a:spcBef>
              <a:spcAft>
                <a:spcPts val="0"/>
              </a:spcAft>
              <a:buClr>
                <a:srgbClr val="3F3F3F"/>
              </a:buClr>
              <a:buSzPts val="2400"/>
              <a:buFont typeface="Noto Sans Symbols"/>
              <a:buChar char="✔"/>
            </a:pPr>
            <a:r>
              <a:rPr lang="en-IE" sz="2200"/>
              <a:t>Tarinankerronta auttaa kertomaan sosiaalisen innovaation ideasi ja sosiaaliset vaikutuksesi inspiroimalla ja houkuttelemalla ihmisiä, jotka voivat </a:t>
            </a:r>
            <a:r>
              <a:rPr b="1" lang="en-IE" sz="2200">
                <a:solidFill>
                  <a:srgbClr val="EF619A"/>
                </a:solidFill>
              </a:rPr>
              <a:t>antaa ideoita, energiaa ja resursseja edistämään tehtävääsi.</a:t>
            </a:r>
            <a:endParaRPr sz="2200"/>
          </a:p>
          <a:p>
            <a:pPr indent="-342900" lvl="0" marL="342900" rtl="0" algn="l">
              <a:lnSpc>
                <a:spcPct val="90000"/>
              </a:lnSpc>
              <a:spcBef>
                <a:spcPts val="1000"/>
              </a:spcBef>
              <a:spcAft>
                <a:spcPts val="0"/>
              </a:spcAft>
              <a:buClr>
                <a:srgbClr val="3F3F3F"/>
              </a:buClr>
              <a:buSzPts val="2400"/>
              <a:buFont typeface="Noto Sans Symbols"/>
              <a:buChar char="✔"/>
            </a:pPr>
            <a:r>
              <a:rPr lang="en-IE" sz="2200"/>
              <a:t>Mutta tarinankerronta on kerrottava tietyllä tavalla, </a:t>
            </a:r>
            <a:r>
              <a:rPr b="1" lang="en-IE" sz="2200">
                <a:solidFill>
                  <a:srgbClr val="EF619A"/>
                </a:solidFill>
              </a:rPr>
              <a:t>vahvalla tavoitteella</a:t>
            </a:r>
            <a:r>
              <a:rPr lang="en-IE" sz="2200"/>
              <a:t>, ja saatava </a:t>
            </a:r>
            <a:r>
              <a:rPr b="1" lang="en-IE" sz="2200">
                <a:solidFill>
                  <a:srgbClr val="EF619A"/>
                </a:solidFill>
              </a:rPr>
              <a:t>yleisö ymmärtään, mitä teet </a:t>
            </a:r>
            <a:r>
              <a:rPr lang="en-IE" sz="2200"/>
              <a:t>ja </a:t>
            </a:r>
            <a:r>
              <a:rPr b="1" lang="en-IE" sz="2200">
                <a:solidFill>
                  <a:srgbClr val="EF619A"/>
                </a:solidFill>
              </a:rPr>
              <a:t>miten he voivat auttaa sinua saavuttamaan sen! </a:t>
            </a:r>
            <a:endParaRPr b="1" sz="2200">
              <a:solidFill>
                <a:srgbClr val="EF619A"/>
              </a:solidFill>
            </a:endParaRPr>
          </a:p>
        </p:txBody>
      </p:sp>
      <p:pic>
        <p:nvPicPr>
          <p:cNvPr descr="Two people looking at a computer&#10;&#10;Description automatically generated with medium confidence" id="501" name="Google Shape;501;p15"/>
          <p:cNvPicPr preferRelativeResize="0"/>
          <p:nvPr>
            <p:ph idx="3" type="pic"/>
          </p:nvPr>
        </p:nvPicPr>
        <p:blipFill rotWithShape="1">
          <a:blip r:embed="rId3">
            <a:alphaModFix/>
          </a:blip>
          <a:srcRect b="0" l="11314" r="11316" t="0"/>
          <a:stretch/>
        </p:blipFill>
        <p:spPr>
          <a:xfrm>
            <a:off x="1590040" y="0"/>
            <a:ext cx="3550920" cy="68791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16"/>
          <p:cNvSpPr txBox="1"/>
          <p:nvPr>
            <p:ph idx="1" type="body"/>
          </p:nvPr>
        </p:nvSpPr>
        <p:spPr>
          <a:xfrm>
            <a:off x="508178" y="3150645"/>
            <a:ext cx="2108273" cy="2644774"/>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200"/>
              <a:buNone/>
            </a:pPr>
            <a:r>
              <a:rPr b="1" lang="en-IE">
                <a:solidFill>
                  <a:srgbClr val="009FD8"/>
                </a:solidFill>
              </a:rPr>
              <a:t>Lisätä tietoisuutta</a:t>
            </a:r>
            <a:endParaRPr/>
          </a:p>
          <a:p>
            <a:pPr indent="0" lvl="0" marL="0" rtl="0" algn="ctr">
              <a:lnSpc>
                <a:spcPct val="90000"/>
              </a:lnSpc>
              <a:spcBef>
                <a:spcPts val="1000"/>
              </a:spcBef>
              <a:spcAft>
                <a:spcPts val="0"/>
              </a:spcAft>
              <a:buClr>
                <a:schemeClr val="dk1"/>
              </a:buClr>
              <a:buSzPts val="2200"/>
              <a:buNone/>
            </a:pPr>
            <a:r>
              <a:rPr lang="en-IE" sz="2200"/>
              <a:t>Ihmisille on kerrottava tarpeesta ja miksi teet sen!</a:t>
            </a:r>
            <a:endParaRPr sz="2200"/>
          </a:p>
          <a:p>
            <a:pPr indent="0" lvl="0" marL="0" rtl="0" algn="ctr">
              <a:lnSpc>
                <a:spcPct val="90000"/>
              </a:lnSpc>
              <a:spcBef>
                <a:spcPts val="1000"/>
              </a:spcBef>
              <a:spcAft>
                <a:spcPts val="0"/>
              </a:spcAft>
              <a:buClr>
                <a:schemeClr val="dk1"/>
              </a:buClr>
              <a:buSzPts val="2200"/>
              <a:buNone/>
            </a:pPr>
            <a:r>
              <a:t/>
            </a:r>
            <a:endParaRPr sz="2200"/>
          </a:p>
          <a:p>
            <a:pPr indent="0" lvl="0" marL="0" rtl="0" algn="ctr">
              <a:lnSpc>
                <a:spcPct val="90000"/>
              </a:lnSpc>
              <a:spcBef>
                <a:spcPts val="1000"/>
              </a:spcBef>
              <a:spcAft>
                <a:spcPts val="0"/>
              </a:spcAft>
              <a:buClr>
                <a:schemeClr val="dk1"/>
              </a:buClr>
              <a:buSzPts val="2200"/>
              <a:buNone/>
            </a:pPr>
            <a:r>
              <a:t/>
            </a:r>
            <a:endParaRPr/>
          </a:p>
        </p:txBody>
      </p:sp>
      <p:sp>
        <p:nvSpPr>
          <p:cNvPr id="507" name="Google Shape;507;p16"/>
          <p:cNvSpPr txBox="1"/>
          <p:nvPr>
            <p:ph idx="2" type="body"/>
          </p:nvPr>
        </p:nvSpPr>
        <p:spPr>
          <a:xfrm>
            <a:off x="508178" y="867256"/>
            <a:ext cx="10274122"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4400"/>
              <a:buNone/>
            </a:pPr>
            <a:r>
              <a:rPr b="1" lang="en-IE" sz="4400">
                <a:solidFill>
                  <a:srgbClr val="A6377D"/>
                </a:solidFill>
              </a:rPr>
              <a:t>Tarinankerronta-etenemissuunnitelma</a:t>
            </a:r>
            <a:endParaRPr/>
          </a:p>
        </p:txBody>
      </p:sp>
      <p:sp>
        <p:nvSpPr>
          <p:cNvPr id="508" name="Google Shape;508;p16"/>
          <p:cNvSpPr/>
          <p:nvPr/>
        </p:nvSpPr>
        <p:spPr>
          <a:xfrm>
            <a:off x="7592932" y="446718"/>
            <a:ext cx="1197008" cy="992781"/>
          </a:xfrm>
          <a:custGeom>
            <a:rect b="b" l="l" r="r" t="t"/>
            <a:pathLst>
              <a:path extrusionOk="0" fill="none" h="14955" w="1666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solidFill>
            <a:schemeClr val="dk1"/>
          </a:solidFill>
          <a:ln cap="rnd"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1" i="0" sz="1800" u="none" cap="none" strike="noStrike">
              <a:solidFill>
                <a:schemeClr val="dk1"/>
              </a:solidFill>
              <a:latin typeface="Calibri"/>
              <a:ea typeface="Calibri"/>
              <a:cs typeface="Calibri"/>
              <a:sym typeface="Calibri"/>
            </a:endParaRPr>
          </a:p>
        </p:txBody>
      </p:sp>
      <p:pic>
        <p:nvPicPr>
          <p:cNvPr descr="Sparkling Heart with solid fill" id="509" name="Google Shape;509;p16"/>
          <p:cNvPicPr preferRelativeResize="0"/>
          <p:nvPr/>
        </p:nvPicPr>
        <p:blipFill rotWithShape="1">
          <a:blip r:embed="rId3">
            <a:alphaModFix/>
          </a:blip>
          <a:srcRect b="0" l="0" r="0" t="0"/>
          <a:stretch/>
        </p:blipFill>
        <p:spPr>
          <a:xfrm>
            <a:off x="5154505" y="1710481"/>
            <a:ext cx="1800000" cy="1800000"/>
          </a:xfrm>
          <a:prstGeom prst="rect">
            <a:avLst/>
          </a:prstGeom>
          <a:noFill/>
          <a:ln>
            <a:noFill/>
          </a:ln>
        </p:spPr>
      </p:pic>
      <p:pic>
        <p:nvPicPr>
          <p:cNvPr descr="Lightbulb with solid fill" id="510" name="Google Shape;510;p16"/>
          <p:cNvPicPr preferRelativeResize="0"/>
          <p:nvPr/>
        </p:nvPicPr>
        <p:blipFill rotWithShape="1">
          <a:blip r:embed="rId4">
            <a:alphaModFix/>
          </a:blip>
          <a:srcRect b="0" l="0" r="0" t="0"/>
          <a:stretch/>
        </p:blipFill>
        <p:spPr>
          <a:xfrm>
            <a:off x="2950042" y="1710481"/>
            <a:ext cx="1800000" cy="1800000"/>
          </a:xfrm>
          <a:prstGeom prst="rect">
            <a:avLst/>
          </a:prstGeom>
          <a:noFill/>
          <a:ln>
            <a:noFill/>
          </a:ln>
        </p:spPr>
      </p:pic>
      <p:pic>
        <p:nvPicPr>
          <p:cNvPr descr="Hourglass 30% with solid fill" id="511" name="Google Shape;511;p16"/>
          <p:cNvPicPr preferRelativeResize="0"/>
          <p:nvPr/>
        </p:nvPicPr>
        <p:blipFill rotWithShape="1">
          <a:blip r:embed="rId5">
            <a:alphaModFix/>
          </a:blip>
          <a:srcRect b="0" l="0" r="0" t="0"/>
          <a:stretch/>
        </p:blipFill>
        <p:spPr>
          <a:xfrm>
            <a:off x="7389696" y="1640314"/>
            <a:ext cx="1800000" cy="1800000"/>
          </a:xfrm>
          <a:prstGeom prst="rect">
            <a:avLst/>
          </a:prstGeom>
          <a:noFill/>
          <a:ln>
            <a:noFill/>
          </a:ln>
        </p:spPr>
      </p:pic>
      <p:pic>
        <p:nvPicPr>
          <p:cNvPr descr="Life ring with solid fill" id="512" name="Google Shape;512;p16"/>
          <p:cNvPicPr preferRelativeResize="0"/>
          <p:nvPr/>
        </p:nvPicPr>
        <p:blipFill rotWithShape="1">
          <a:blip r:embed="rId6">
            <a:alphaModFix/>
          </a:blip>
          <a:srcRect b="0" l="0" r="0" t="0"/>
          <a:stretch/>
        </p:blipFill>
        <p:spPr>
          <a:xfrm>
            <a:off x="9559426" y="1710481"/>
            <a:ext cx="1800000" cy="1800000"/>
          </a:xfrm>
          <a:prstGeom prst="rect">
            <a:avLst/>
          </a:prstGeom>
          <a:noFill/>
          <a:ln>
            <a:noFill/>
          </a:ln>
        </p:spPr>
      </p:pic>
      <p:pic>
        <p:nvPicPr>
          <p:cNvPr descr="Eye with solid fill" id="513" name="Google Shape;513;p16"/>
          <p:cNvPicPr preferRelativeResize="0"/>
          <p:nvPr/>
        </p:nvPicPr>
        <p:blipFill rotWithShape="1">
          <a:blip r:embed="rId7">
            <a:alphaModFix/>
          </a:blip>
          <a:srcRect b="0" l="0" r="0" t="0"/>
          <a:stretch/>
        </p:blipFill>
        <p:spPr>
          <a:xfrm>
            <a:off x="640793" y="1617720"/>
            <a:ext cx="1800000" cy="1800000"/>
          </a:xfrm>
          <a:prstGeom prst="rect">
            <a:avLst/>
          </a:prstGeom>
          <a:noFill/>
          <a:ln>
            <a:noFill/>
          </a:ln>
        </p:spPr>
      </p:pic>
      <p:sp>
        <p:nvSpPr>
          <p:cNvPr id="514" name="Google Shape;514;p16"/>
          <p:cNvSpPr txBox="1"/>
          <p:nvPr/>
        </p:nvSpPr>
        <p:spPr>
          <a:xfrm>
            <a:off x="2765177" y="3440314"/>
            <a:ext cx="2169731" cy="264477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Clr>
                <a:schemeClr val="dk1"/>
              </a:buClr>
              <a:buSzPts val="2200"/>
              <a:buFont typeface="Arial"/>
              <a:buNone/>
            </a:pPr>
            <a:r>
              <a:rPr b="1" i="0" lang="en-IE" sz="2400" u="none" cap="none" strike="noStrike">
                <a:solidFill>
                  <a:srgbClr val="E48E02"/>
                </a:solidFill>
                <a:latin typeface="Calibri"/>
                <a:ea typeface="Calibri"/>
                <a:cs typeface="Calibri"/>
                <a:sym typeface="Calibri"/>
              </a:rPr>
              <a:t>Ymmärrä ongelma ja ratkaisu</a:t>
            </a:r>
            <a:endParaRPr/>
          </a:p>
          <a:p>
            <a:pPr indent="0" lvl="0" marL="0" marR="0" rtl="0" algn="ctr">
              <a:lnSpc>
                <a:spcPct val="90000"/>
              </a:lnSpc>
              <a:spcBef>
                <a:spcPts val="1000"/>
              </a:spcBef>
              <a:spcAft>
                <a:spcPts val="0"/>
              </a:spcAft>
              <a:buClr>
                <a:schemeClr val="dk1"/>
              </a:buClr>
              <a:buSzPts val="2200"/>
              <a:buFont typeface="Arial"/>
              <a:buNone/>
            </a:pPr>
            <a:r>
              <a:rPr b="0" i="0" lang="en-IE" sz="2200" u="none" cap="none" strike="noStrike">
                <a:solidFill>
                  <a:schemeClr val="dk1"/>
                </a:solidFill>
                <a:latin typeface="Calibri"/>
                <a:ea typeface="Calibri"/>
                <a:cs typeface="Calibri"/>
                <a:sym typeface="Calibri"/>
              </a:rPr>
              <a:t>Kouluta ihmisiä tärkeimmistä ongelmista ja mahdollisista ratkaisuista</a:t>
            </a:r>
            <a:endParaRPr b="0" i="0" sz="2200" u="none" cap="none" strike="noStrike">
              <a:solidFill>
                <a:schemeClr val="dk1"/>
              </a:solidFill>
              <a:latin typeface="Calibri"/>
              <a:ea typeface="Calibri"/>
              <a:cs typeface="Calibri"/>
              <a:sym typeface="Calibri"/>
            </a:endParaRPr>
          </a:p>
        </p:txBody>
      </p:sp>
      <p:sp>
        <p:nvSpPr>
          <p:cNvPr id="515" name="Google Shape;515;p16"/>
          <p:cNvSpPr txBox="1"/>
          <p:nvPr/>
        </p:nvSpPr>
        <p:spPr>
          <a:xfrm>
            <a:off x="5000369" y="3404852"/>
            <a:ext cx="2108273" cy="264477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Clr>
                <a:schemeClr val="dk1"/>
              </a:buClr>
              <a:buSzPts val="2200"/>
              <a:buFont typeface="Arial"/>
              <a:buNone/>
            </a:pPr>
            <a:r>
              <a:rPr b="1" i="0" lang="en-IE" sz="2400" u="none" cap="none" strike="noStrike">
                <a:solidFill>
                  <a:srgbClr val="ED2A59"/>
                </a:solidFill>
                <a:latin typeface="Calibri"/>
                <a:ea typeface="Calibri"/>
                <a:cs typeface="Calibri"/>
                <a:sym typeface="Calibri"/>
              </a:rPr>
              <a:t>Välitä syystä</a:t>
            </a:r>
            <a:endParaRPr/>
          </a:p>
          <a:p>
            <a:pPr indent="0" lvl="0" marL="0" marR="0" rtl="0" algn="ctr">
              <a:lnSpc>
                <a:spcPct val="90000"/>
              </a:lnSpc>
              <a:spcBef>
                <a:spcPts val="1000"/>
              </a:spcBef>
              <a:spcAft>
                <a:spcPts val="0"/>
              </a:spcAft>
              <a:buClr>
                <a:schemeClr val="dk1"/>
              </a:buClr>
              <a:buSzPts val="2200"/>
              <a:buFont typeface="Arial"/>
              <a:buNone/>
            </a:pPr>
            <a:r>
              <a:rPr b="0" i="0" lang="en-IE" sz="2200" u="none" cap="none" strike="noStrike">
                <a:solidFill>
                  <a:schemeClr val="dk1"/>
                </a:solidFill>
                <a:latin typeface="Calibri"/>
                <a:ea typeface="Calibri"/>
                <a:cs typeface="Calibri"/>
                <a:sym typeface="Calibri"/>
              </a:rPr>
              <a:t>Kannusta ihmisiä huolehtimaan syystä</a:t>
            </a:r>
            <a:endParaRPr b="0" i="0" sz="2200" u="none" cap="none" strike="noStrike">
              <a:solidFill>
                <a:schemeClr val="dk1"/>
              </a:solidFill>
              <a:latin typeface="Calibri"/>
              <a:ea typeface="Calibri"/>
              <a:cs typeface="Calibri"/>
              <a:sym typeface="Calibri"/>
            </a:endParaRPr>
          </a:p>
        </p:txBody>
      </p:sp>
      <p:sp>
        <p:nvSpPr>
          <p:cNvPr id="516" name="Google Shape;516;p16"/>
          <p:cNvSpPr txBox="1"/>
          <p:nvPr/>
        </p:nvSpPr>
        <p:spPr>
          <a:xfrm>
            <a:off x="7389696" y="3436500"/>
            <a:ext cx="2108273" cy="264477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Clr>
                <a:schemeClr val="dk1"/>
              </a:buClr>
              <a:buSzPts val="2200"/>
              <a:buFont typeface="Arial"/>
              <a:buNone/>
            </a:pPr>
            <a:r>
              <a:rPr b="1" lang="en-IE" sz="2400">
                <a:solidFill>
                  <a:srgbClr val="40A67A"/>
                </a:solidFill>
                <a:latin typeface="Calibri"/>
                <a:ea typeface="Calibri"/>
                <a:cs typeface="Calibri"/>
                <a:sym typeface="Calibri"/>
              </a:rPr>
              <a:t>Luo t</a:t>
            </a:r>
            <a:r>
              <a:rPr b="1" i="0" lang="en-IE" sz="2400" u="none" cap="none" strike="noStrike">
                <a:solidFill>
                  <a:srgbClr val="40A67A"/>
                </a:solidFill>
                <a:latin typeface="Calibri"/>
                <a:ea typeface="Calibri"/>
                <a:cs typeface="Calibri"/>
                <a:sym typeface="Calibri"/>
              </a:rPr>
              <a:t>unne </a:t>
            </a:r>
            <a:r>
              <a:rPr b="1" lang="en-IE" sz="2400">
                <a:solidFill>
                  <a:srgbClr val="40A67A"/>
                </a:solidFill>
                <a:latin typeface="Calibri"/>
                <a:ea typeface="Calibri"/>
                <a:cs typeface="Calibri"/>
                <a:sym typeface="Calibri"/>
              </a:rPr>
              <a:t>hädästä</a:t>
            </a:r>
            <a:endParaRPr/>
          </a:p>
          <a:p>
            <a:pPr indent="0" lvl="0" marL="0" marR="0" rtl="0" algn="ctr">
              <a:lnSpc>
                <a:spcPct val="90000"/>
              </a:lnSpc>
              <a:spcBef>
                <a:spcPts val="1000"/>
              </a:spcBef>
              <a:spcAft>
                <a:spcPts val="0"/>
              </a:spcAft>
              <a:buClr>
                <a:schemeClr val="dk1"/>
              </a:buClr>
              <a:buSzPts val="2200"/>
              <a:buFont typeface="Arial"/>
              <a:buNone/>
            </a:pPr>
            <a:r>
              <a:rPr b="0" i="0" lang="en-IE" sz="2200" u="none" cap="none" strike="noStrike">
                <a:solidFill>
                  <a:schemeClr val="dk1"/>
                </a:solidFill>
                <a:latin typeface="Calibri"/>
                <a:ea typeface="Calibri"/>
                <a:cs typeface="Calibri"/>
                <a:sym typeface="Calibri"/>
              </a:rPr>
              <a:t>Luo tunne kiireellisyydestä ja ongelman suuruudesta</a:t>
            </a:r>
            <a:endParaRPr b="0" i="0" sz="2200" u="none" cap="none" strike="noStrike">
              <a:solidFill>
                <a:schemeClr val="dk1"/>
              </a:solidFill>
              <a:latin typeface="Calibri"/>
              <a:ea typeface="Calibri"/>
              <a:cs typeface="Calibri"/>
              <a:sym typeface="Calibri"/>
            </a:endParaRPr>
          </a:p>
        </p:txBody>
      </p:sp>
      <p:sp>
        <p:nvSpPr>
          <p:cNvPr id="517" name="Google Shape;517;p16"/>
          <p:cNvSpPr txBox="1"/>
          <p:nvPr/>
        </p:nvSpPr>
        <p:spPr>
          <a:xfrm>
            <a:off x="9470750" y="3391984"/>
            <a:ext cx="2108273" cy="2644774"/>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1000"/>
              </a:spcBef>
              <a:spcAft>
                <a:spcPts val="0"/>
              </a:spcAft>
              <a:buClr>
                <a:schemeClr val="dk1"/>
              </a:buClr>
              <a:buSzPts val="2200"/>
              <a:buFont typeface="Arial"/>
              <a:buNone/>
            </a:pPr>
            <a:r>
              <a:rPr b="1" i="0" lang="en-IE" sz="2400" u="none" cap="none" strike="noStrike">
                <a:solidFill>
                  <a:srgbClr val="FF0000"/>
                </a:solidFill>
                <a:latin typeface="Calibri"/>
                <a:ea typeface="Calibri"/>
                <a:cs typeface="Calibri"/>
                <a:sym typeface="Calibri"/>
              </a:rPr>
              <a:t>Osaa auttaa</a:t>
            </a:r>
            <a:endParaRPr/>
          </a:p>
          <a:p>
            <a:pPr indent="0" lvl="0" marL="0" marR="0" rtl="0" algn="ctr">
              <a:lnSpc>
                <a:spcPct val="90000"/>
              </a:lnSpc>
              <a:spcBef>
                <a:spcPts val="1000"/>
              </a:spcBef>
              <a:spcAft>
                <a:spcPts val="0"/>
              </a:spcAft>
              <a:buClr>
                <a:schemeClr val="dk1"/>
              </a:buClr>
              <a:buSzPts val="2200"/>
              <a:buFont typeface="Arial"/>
              <a:buNone/>
            </a:pPr>
            <a:r>
              <a:rPr b="0" i="0" lang="en-IE" sz="2200" u="none" cap="none" strike="noStrike">
                <a:solidFill>
                  <a:schemeClr val="dk1"/>
                </a:solidFill>
                <a:latin typeface="Calibri"/>
                <a:ea typeface="Calibri"/>
                <a:cs typeface="Calibri"/>
                <a:sym typeface="Calibri"/>
              </a:rPr>
              <a:t>Tarjoa ihmisille mahdollisuuksia toimia ja sitoutua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17"/>
          <p:cNvSpPr txBox="1"/>
          <p:nvPr>
            <p:ph idx="1" type="body"/>
          </p:nvPr>
        </p:nvSpPr>
        <p:spPr>
          <a:xfrm>
            <a:off x="344032" y="1564610"/>
            <a:ext cx="5386811" cy="4158567"/>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IE"/>
              <a:t>Tehtäväsi on se, mitä haluat saavuttaa. Sosiaalisen innovaation alalla yrityksesi ja sen arvot ohjaavat tehtävääsi. Se on olemassaolosi syy. Tehtävän tulisi ohjata, keskittyä ja suunnata kohti lopullista määränpäätäsi.</a:t>
            </a:r>
            <a:endParaRPr/>
          </a:p>
          <a:p>
            <a:pPr indent="0" lvl="0" marL="0" rtl="0" algn="ctr">
              <a:lnSpc>
                <a:spcPct val="90000"/>
              </a:lnSpc>
              <a:spcBef>
                <a:spcPts val="0"/>
              </a:spcBef>
              <a:spcAft>
                <a:spcPts val="0"/>
              </a:spcAft>
              <a:buClr>
                <a:schemeClr val="dk1"/>
              </a:buClr>
              <a:buSzPts val="2400"/>
              <a:buNone/>
            </a:pPr>
            <a:r>
              <a:t/>
            </a:r>
            <a:endParaRPr/>
          </a:p>
          <a:p>
            <a:pPr indent="0" lvl="0" marL="0" rtl="0" algn="ctr">
              <a:lnSpc>
                <a:spcPct val="90000"/>
              </a:lnSpc>
              <a:spcBef>
                <a:spcPts val="0"/>
              </a:spcBef>
              <a:spcAft>
                <a:spcPts val="0"/>
              </a:spcAft>
              <a:buClr>
                <a:schemeClr val="dk1"/>
              </a:buClr>
              <a:buSzPts val="2400"/>
              <a:buNone/>
            </a:pPr>
            <a:r>
              <a:rPr lang="en-IE"/>
              <a:t>Tehtävämarkkinointi kiertyy tehtävänne ympärille. Tehtävämarkkinointi ja tarinankerronta yhdessä auttavat sinua pienenä aloittavana yrittäjänä liikkumaan markkinoinnin sokkelossa sekä maksimoimaan julkisuuden, tietoisuuden ja tavoittamaan kohdeyleisösi!</a:t>
            </a:r>
            <a:endParaRPr/>
          </a:p>
        </p:txBody>
      </p:sp>
      <p:sp>
        <p:nvSpPr>
          <p:cNvPr id="523" name="Google Shape;523;p17"/>
          <p:cNvSpPr txBox="1"/>
          <p:nvPr>
            <p:ph idx="3" type="body"/>
          </p:nvPr>
        </p:nvSpPr>
        <p:spPr>
          <a:xfrm>
            <a:off x="508178" y="452674"/>
            <a:ext cx="4461735" cy="1111936"/>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3600"/>
              <a:buNone/>
            </a:pPr>
            <a:r>
              <a:rPr b="1" lang="en-IE"/>
              <a:t>Olet tehtävän markkinointimatkalla!</a:t>
            </a:r>
            <a:endParaRPr/>
          </a:p>
        </p:txBody>
      </p:sp>
      <p:pic>
        <p:nvPicPr>
          <p:cNvPr id="524" name="Google Shape;524;p17"/>
          <p:cNvPicPr preferRelativeResize="0"/>
          <p:nvPr>
            <p:ph idx="2" type="pic"/>
          </p:nvPr>
        </p:nvPicPr>
        <p:blipFill rotWithShape="1">
          <a:blip r:embed="rId3">
            <a:alphaModFix/>
          </a:blip>
          <a:srcRect b="0" l="3370" r="3370" t="0"/>
          <a:stretch/>
        </p:blipFill>
        <p:spPr>
          <a:xfrm>
            <a:off x="7821613" y="760413"/>
            <a:ext cx="3333750" cy="5359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erson holding a sign&#10;&#10;Description automatically generated with medium confidence" id="529" name="Google Shape;529;p18"/>
          <p:cNvPicPr preferRelativeResize="0"/>
          <p:nvPr>
            <p:ph idx="2" type="pic"/>
          </p:nvPr>
        </p:nvPicPr>
        <p:blipFill rotWithShape="1">
          <a:blip r:embed="rId3">
            <a:alphaModFix/>
          </a:blip>
          <a:srcRect b="0" l="3346" r="3346" t="0"/>
          <a:stretch/>
        </p:blipFill>
        <p:spPr>
          <a:xfrm>
            <a:off x="7821613" y="760413"/>
            <a:ext cx="3333750" cy="5359400"/>
          </a:xfrm>
          <a:prstGeom prst="rect">
            <a:avLst/>
          </a:prstGeom>
          <a:noFill/>
          <a:ln>
            <a:noFill/>
          </a:ln>
        </p:spPr>
      </p:pic>
      <p:sp>
        <p:nvSpPr>
          <p:cNvPr id="530" name="Google Shape;530;p18"/>
          <p:cNvSpPr txBox="1"/>
          <p:nvPr>
            <p:ph idx="1" type="body"/>
          </p:nvPr>
        </p:nvSpPr>
        <p:spPr>
          <a:xfrm>
            <a:off x="566514" y="1426320"/>
            <a:ext cx="6359387" cy="415856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1000"/>
              </a:spcBef>
              <a:spcAft>
                <a:spcPts val="0"/>
              </a:spcAft>
              <a:buClr>
                <a:srgbClr val="252525"/>
              </a:buClr>
              <a:buSzPts val="2400"/>
              <a:buFont typeface="Noto Sans Symbols"/>
              <a:buChar char="✔"/>
            </a:pPr>
            <a:r>
              <a:rPr b="1" lang="en-IE"/>
              <a:t>Mitä teet? </a:t>
            </a:r>
            <a:r>
              <a:rPr lang="en-IE"/>
              <a:t>Määritä, mitä annat asiakkaillesi. Tämä ei koske kaikkia tekemiäsi asioita ja tekoja, vaan saavutettavia tuloksia. Mitä haluat saavuttaa, tekemäsi vaikutus…</a:t>
            </a:r>
            <a:endParaRPr/>
          </a:p>
          <a:p>
            <a:pPr indent="-342900" lvl="0" marL="342900" rtl="0" algn="l">
              <a:lnSpc>
                <a:spcPct val="90000"/>
              </a:lnSpc>
              <a:spcBef>
                <a:spcPts val="1000"/>
              </a:spcBef>
              <a:spcAft>
                <a:spcPts val="0"/>
              </a:spcAft>
              <a:buClr>
                <a:srgbClr val="252525"/>
              </a:buClr>
              <a:buSzPts val="2400"/>
              <a:buFont typeface="Noto Sans Symbols"/>
              <a:buChar char="✔"/>
            </a:pPr>
            <a:r>
              <a:rPr b="1" lang="en-IE"/>
              <a:t>Miten teet sen? </a:t>
            </a:r>
            <a:r>
              <a:rPr lang="en-IE"/>
              <a:t>Määritä digitaalisen sosiaalisen innovaation tyyppi. </a:t>
            </a:r>
            <a:r>
              <a:rPr lang="en-IE"/>
              <a:t>Miten selität, minkä tyyppisiä tuotteita ja palveluita myyt ja toimitat asiakkaille.</a:t>
            </a:r>
            <a:r>
              <a:rPr lang="en-IE"/>
              <a:t> Selitä tämä yksinkertaisella tavalla. Puhu siten kuin hän ei olisi koskaan ennen kuullut sinusta.</a:t>
            </a:r>
            <a:endParaRPr/>
          </a:p>
          <a:p>
            <a:pPr indent="-342900" lvl="0" marL="342900" rtl="0" algn="l">
              <a:lnSpc>
                <a:spcPct val="90000"/>
              </a:lnSpc>
              <a:spcBef>
                <a:spcPts val="1000"/>
              </a:spcBef>
              <a:spcAft>
                <a:spcPts val="0"/>
              </a:spcAft>
              <a:buClr>
                <a:srgbClr val="252525"/>
              </a:buClr>
              <a:buSzPts val="2400"/>
              <a:buFont typeface="Noto Sans Symbols"/>
              <a:buChar char="✔"/>
            </a:pPr>
            <a:r>
              <a:rPr b="1" lang="en-IE"/>
              <a:t>Kenelle teemme sen? </a:t>
            </a:r>
            <a:r>
              <a:rPr lang="en-IE"/>
              <a:t>Tunnistaa kohdemarkkinat, jotka todennäköisimmin ostavat tai tarvitsevat sosiaalisen innovaation tuotteita tai palveluja. </a:t>
            </a:r>
            <a:endParaRPr/>
          </a:p>
          <a:p>
            <a:pPr indent="0" lvl="0" marL="0" rtl="0" algn="l">
              <a:lnSpc>
                <a:spcPct val="90000"/>
              </a:lnSpc>
              <a:spcBef>
                <a:spcPts val="1000"/>
              </a:spcBef>
              <a:spcAft>
                <a:spcPts val="0"/>
              </a:spcAft>
              <a:buClr>
                <a:schemeClr val="dk1"/>
              </a:buClr>
              <a:buSzPts val="2400"/>
              <a:buNone/>
            </a:pPr>
            <a:r>
              <a:t/>
            </a:r>
            <a:endParaRPr/>
          </a:p>
        </p:txBody>
      </p:sp>
      <p:sp>
        <p:nvSpPr>
          <p:cNvPr id="531" name="Google Shape;531;p18"/>
          <p:cNvSpPr txBox="1"/>
          <p:nvPr>
            <p:ph idx="3" type="body"/>
          </p:nvPr>
        </p:nvSpPr>
        <p:spPr>
          <a:xfrm>
            <a:off x="1036637" y="575760"/>
            <a:ext cx="4461735" cy="69735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None/>
            </a:pPr>
            <a:r>
              <a:rPr b="1" lang="en-IE"/>
              <a:t>Tehtäväsi on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19"/>
          <p:cNvSpPr txBox="1"/>
          <p:nvPr>
            <p:ph idx="3" type="body"/>
          </p:nvPr>
        </p:nvSpPr>
        <p:spPr>
          <a:xfrm>
            <a:off x="1729196" y="249615"/>
            <a:ext cx="8733608" cy="98625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ED2A59"/>
              </a:buClr>
              <a:buSzPct val="100000"/>
              <a:buNone/>
            </a:pPr>
            <a:r>
              <a:rPr b="1" lang="en-IE">
                <a:solidFill>
                  <a:srgbClr val="ED2A59"/>
                </a:solidFill>
              </a:rPr>
              <a:t>Luo strategiasi</a:t>
            </a:r>
            <a:endParaRPr/>
          </a:p>
          <a:p>
            <a:pPr indent="0" lvl="0" marL="0" rtl="0" algn="ctr">
              <a:spcBef>
                <a:spcPts val="1000"/>
              </a:spcBef>
              <a:spcAft>
                <a:spcPts val="0"/>
              </a:spcAft>
              <a:buClr>
                <a:srgbClr val="E48E02"/>
              </a:buClr>
              <a:buSzPct val="100000"/>
              <a:buNone/>
            </a:pPr>
            <a:r>
              <a:rPr b="1" lang="en-IE">
                <a:solidFill>
                  <a:srgbClr val="E48E02"/>
                </a:solidFill>
              </a:rPr>
              <a:t>Strategia on sinun tarinankerronnan suunnitelmasi</a:t>
            </a:r>
            <a:endParaRPr/>
          </a:p>
        </p:txBody>
      </p:sp>
      <p:sp>
        <p:nvSpPr>
          <p:cNvPr id="537" name="Google Shape;537;p19"/>
          <p:cNvSpPr txBox="1"/>
          <p:nvPr/>
        </p:nvSpPr>
        <p:spPr>
          <a:xfrm>
            <a:off x="6525310" y="1874260"/>
            <a:ext cx="4927200" cy="4771500"/>
          </a:xfrm>
          <a:prstGeom prst="rect">
            <a:avLst/>
          </a:prstGeom>
          <a:noFill/>
          <a:ln>
            <a:noFill/>
          </a:ln>
        </p:spPr>
        <p:txBody>
          <a:bodyPr anchorCtr="0" anchor="t" bIns="45700" lIns="91425" spcFirstLastPara="1" rIns="91425" wrap="square" tIns="45700">
            <a:spAutoFit/>
          </a:bodyPr>
          <a:lstStyle/>
          <a:p>
            <a:pPr indent="0" lvl="0" marL="162900" marR="0" rtl="0" algn="ctr">
              <a:lnSpc>
                <a:spcPct val="100000"/>
              </a:lnSpc>
              <a:spcBef>
                <a:spcPts val="0"/>
              </a:spcBef>
              <a:spcAft>
                <a:spcPts val="0"/>
              </a:spcAft>
              <a:buClr>
                <a:srgbClr val="000000"/>
              </a:buClr>
              <a:buSzPts val="2400"/>
              <a:buFont typeface="Arial"/>
              <a:buNone/>
            </a:pPr>
            <a:r>
              <a:rPr b="1" lang="en-IE" sz="2400">
                <a:solidFill>
                  <a:srgbClr val="009FD8"/>
                </a:solidFill>
                <a:latin typeface="Calibri"/>
                <a:ea typeface="Calibri"/>
                <a:cs typeface="Calibri"/>
                <a:sym typeface="Calibri"/>
              </a:rPr>
              <a:t>Pohdi k</a:t>
            </a:r>
            <a:r>
              <a:rPr b="1" i="0" lang="en-IE" sz="2400" u="none" cap="none" strike="noStrike">
                <a:solidFill>
                  <a:srgbClr val="009FD8"/>
                </a:solidFill>
                <a:latin typeface="Calibri"/>
                <a:ea typeface="Calibri"/>
                <a:cs typeface="Calibri"/>
                <a:sym typeface="Calibri"/>
              </a:rPr>
              <a:t>enelle puhut? Digitaalisessa sosiaalisessa innovaatiossa tämä voi koostua kahdesta eri ryhmästä</a:t>
            </a:r>
            <a:endParaRPr/>
          </a:p>
          <a:p>
            <a:pPr indent="0" lvl="0" marL="16290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009FD8"/>
              </a:solidFill>
              <a:latin typeface="Calibri"/>
              <a:ea typeface="Calibri"/>
              <a:cs typeface="Calibri"/>
              <a:sym typeface="Calibri"/>
            </a:endParaRPr>
          </a:p>
          <a:p>
            <a:pPr indent="-457200" lvl="0" marL="620100" marR="0" rtl="0" algn="l">
              <a:lnSpc>
                <a:spcPct val="100000"/>
              </a:lnSpc>
              <a:spcBef>
                <a:spcPts val="0"/>
              </a:spcBef>
              <a:spcAft>
                <a:spcPts val="0"/>
              </a:spcAft>
              <a:buClr>
                <a:srgbClr val="009FD8"/>
              </a:buClr>
              <a:buSzPts val="2000"/>
              <a:buFont typeface="Calibri"/>
              <a:buAutoNum type="arabicPeriod"/>
            </a:pPr>
            <a:r>
              <a:rPr b="1" i="0" lang="en-IE" sz="1800" u="none" cap="none" strike="noStrike">
                <a:solidFill>
                  <a:srgbClr val="009FD8"/>
                </a:solidFill>
                <a:latin typeface="Calibri"/>
                <a:ea typeface="Calibri"/>
                <a:cs typeface="Calibri"/>
                <a:sym typeface="Calibri"/>
              </a:rPr>
              <a:t>Ne, joita tarvitset tukemaan sosiaalista innovaatiotasi. </a:t>
            </a:r>
            <a:r>
              <a:rPr b="0" i="0" lang="en-IE" sz="1800" u="none" cap="none" strike="noStrike">
                <a:solidFill>
                  <a:srgbClr val="262626"/>
                </a:solidFill>
                <a:latin typeface="Calibri"/>
                <a:ea typeface="Calibri"/>
                <a:cs typeface="Calibri"/>
                <a:sym typeface="Calibri"/>
              </a:rPr>
              <a:t>Ihmiset, jotka haluat tukemaan sinua ja </a:t>
            </a:r>
            <a:r>
              <a:rPr lang="en-IE" sz="1800">
                <a:solidFill>
                  <a:srgbClr val="262626"/>
                </a:solidFill>
                <a:latin typeface="Calibri"/>
                <a:ea typeface="Calibri"/>
                <a:cs typeface="Calibri"/>
                <a:sym typeface="Calibri"/>
              </a:rPr>
              <a:t>auttamaan</a:t>
            </a:r>
            <a:r>
              <a:rPr b="0" i="0" lang="en-IE" sz="1800" u="none" cap="none" strike="noStrike">
                <a:solidFill>
                  <a:srgbClr val="262626"/>
                </a:solidFill>
                <a:latin typeface="Calibri"/>
                <a:ea typeface="Calibri"/>
                <a:cs typeface="Calibri"/>
                <a:sym typeface="Calibri"/>
              </a:rPr>
              <a:t>  "sosiaalista tehtävääsi" joko lahjoittamalla, puhumalla siitä, vapaaehtoistyöllä ...?</a:t>
            </a:r>
            <a:endParaRPr/>
          </a:p>
          <a:p>
            <a:pPr indent="-457200" lvl="0" marL="620100" marR="0" rtl="0" algn="l">
              <a:lnSpc>
                <a:spcPct val="100000"/>
              </a:lnSpc>
              <a:spcBef>
                <a:spcPts val="0"/>
              </a:spcBef>
              <a:spcAft>
                <a:spcPts val="0"/>
              </a:spcAft>
              <a:buClr>
                <a:srgbClr val="009FD8"/>
              </a:buClr>
              <a:buSzPts val="2000"/>
              <a:buFont typeface="Calibri"/>
              <a:buAutoNum type="arabicPeriod"/>
            </a:pPr>
            <a:r>
              <a:rPr b="1" i="0" lang="en-IE" sz="1800" u="none" cap="none" strike="noStrike">
                <a:solidFill>
                  <a:srgbClr val="009FD8"/>
                </a:solidFill>
                <a:latin typeface="Calibri"/>
                <a:ea typeface="Calibri"/>
                <a:cs typeface="Calibri"/>
                <a:sym typeface="Calibri"/>
              </a:rPr>
              <a:t>Ne, jotka tarvitsevat sosiaalista innovaatiotasi</a:t>
            </a:r>
            <a:r>
              <a:rPr b="0" i="0" lang="en-IE" sz="1800" u="none" cap="none" strike="noStrike">
                <a:solidFill>
                  <a:srgbClr val="262626"/>
                </a:solidFill>
                <a:latin typeface="Calibri"/>
                <a:ea typeface="Calibri"/>
                <a:cs typeface="Calibri"/>
                <a:sym typeface="Calibri"/>
              </a:rPr>
              <a:t>. Ihmiset, jotka tarvitsevat tehtävääsi auttamaan ongelmiensa tai haasteidensa lieventämisessä, tai ne, jotka voivat auttaa tarjoamaan heille ratkaisun tehtävänne avulla?</a:t>
            </a:r>
            <a:endParaRPr b="0" i="0" sz="1800" u="none" cap="none" strike="noStrike">
              <a:solidFill>
                <a:srgbClr val="262626"/>
              </a:solidFill>
              <a:latin typeface="Calibri"/>
              <a:ea typeface="Calibri"/>
              <a:cs typeface="Calibri"/>
              <a:sym typeface="Calibri"/>
            </a:endParaRPr>
          </a:p>
          <a:p>
            <a:pPr indent="0" lvl="0" marL="16290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262626"/>
              </a:solidFill>
              <a:latin typeface="Calibri"/>
              <a:ea typeface="Calibri"/>
              <a:cs typeface="Calibri"/>
              <a:sym typeface="Calibri"/>
            </a:endParaRPr>
          </a:p>
        </p:txBody>
      </p:sp>
      <p:sp>
        <p:nvSpPr>
          <p:cNvPr id="538" name="Google Shape;538;p19"/>
          <p:cNvSpPr txBox="1"/>
          <p:nvPr/>
        </p:nvSpPr>
        <p:spPr>
          <a:xfrm>
            <a:off x="1530350" y="1324225"/>
            <a:ext cx="3505800" cy="461700"/>
          </a:xfrm>
          <a:prstGeom prst="rect">
            <a:avLst/>
          </a:prstGeom>
          <a:solidFill>
            <a:srgbClr val="40A67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T</a:t>
            </a:r>
            <a:r>
              <a:rPr lang="en-IE" sz="2400">
                <a:solidFill>
                  <a:schemeClr val="lt1"/>
                </a:solidFill>
                <a:latin typeface="Calibri"/>
                <a:ea typeface="Calibri"/>
                <a:cs typeface="Calibri"/>
                <a:sym typeface="Calibri"/>
              </a:rPr>
              <a:t>ee</a:t>
            </a:r>
            <a:r>
              <a:rPr b="0" i="0" lang="en-IE" sz="2400" u="none" cap="none" strike="noStrike">
                <a:solidFill>
                  <a:schemeClr val="lt1"/>
                </a:solidFill>
                <a:latin typeface="Calibri"/>
                <a:ea typeface="Calibri"/>
                <a:cs typeface="Calibri"/>
                <a:sym typeface="Calibri"/>
              </a:rPr>
              <a:t> selkeä tavoite ja viesti</a:t>
            </a:r>
            <a:endParaRPr b="0" i="0" sz="1400" u="none" cap="none" strike="noStrike">
              <a:solidFill>
                <a:srgbClr val="000000"/>
              </a:solidFill>
              <a:latin typeface="Arial"/>
              <a:ea typeface="Arial"/>
              <a:cs typeface="Arial"/>
              <a:sym typeface="Arial"/>
            </a:endParaRPr>
          </a:p>
        </p:txBody>
      </p:sp>
      <p:sp>
        <p:nvSpPr>
          <p:cNvPr id="539" name="Google Shape;539;p19"/>
          <p:cNvSpPr txBox="1"/>
          <p:nvPr/>
        </p:nvSpPr>
        <p:spPr>
          <a:xfrm>
            <a:off x="7019089" y="1324230"/>
            <a:ext cx="3939765" cy="461665"/>
          </a:xfrm>
          <a:prstGeom prst="rect">
            <a:avLst/>
          </a:prstGeom>
          <a:solidFill>
            <a:srgbClr val="009FD8"/>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Tunnista kohdeyleisösi</a:t>
            </a:r>
            <a:endParaRPr b="0" i="0" sz="1400" u="none" cap="none" strike="noStrike">
              <a:solidFill>
                <a:srgbClr val="000000"/>
              </a:solidFill>
              <a:latin typeface="Arial"/>
              <a:ea typeface="Arial"/>
              <a:cs typeface="Arial"/>
              <a:sym typeface="Arial"/>
            </a:endParaRPr>
          </a:p>
        </p:txBody>
      </p:sp>
      <p:sp>
        <p:nvSpPr>
          <p:cNvPr id="540" name="Google Shape;540;p19"/>
          <p:cNvSpPr txBox="1"/>
          <p:nvPr/>
        </p:nvSpPr>
        <p:spPr>
          <a:xfrm>
            <a:off x="624689" y="2239711"/>
            <a:ext cx="5107200" cy="3047700"/>
          </a:xfrm>
          <a:prstGeom prst="rect">
            <a:avLst/>
          </a:prstGeom>
          <a:noFill/>
          <a:ln>
            <a:noFill/>
          </a:ln>
        </p:spPr>
        <p:txBody>
          <a:bodyPr anchorCtr="0" anchor="t" bIns="45700" lIns="91425" spcFirstLastPara="1" rIns="91425" wrap="square" tIns="45700">
            <a:spAutoFit/>
          </a:bodyPr>
          <a:lstStyle/>
          <a:p>
            <a:pPr indent="0" lvl="0" marL="162900" marR="0" rtl="0" algn="ctr">
              <a:lnSpc>
                <a:spcPct val="100000"/>
              </a:lnSpc>
              <a:spcBef>
                <a:spcPts val="0"/>
              </a:spcBef>
              <a:spcAft>
                <a:spcPts val="0"/>
              </a:spcAft>
              <a:buClr>
                <a:srgbClr val="000000"/>
              </a:buClr>
              <a:buSzPts val="2400"/>
              <a:buFont typeface="Arial"/>
              <a:buNone/>
            </a:pPr>
            <a:r>
              <a:rPr b="1" i="0" lang="en-IE" sz="2400" u="none" cap="none" strike="noStrike">
                <a:solidFill>
                  <a:srgbClr val="40A67A"/>
                </a:solidFill>
                <a:latin typeface="Calibri"/>
                <a:ea typeface="Calibri"/>
                <a:cs typeface="Calibri"/>
                <a:sym typeface="Calibri"/>
              </a:rPr>
              <a:t>Mikä on tärkein asia, jonka haluat ihmisten tietävän sinusta, mitä teet ja miksi teet sen?</a:t>
            </a:r>
            <a:endParaRPr/>
          </a:p>
          <a:p>
            <a:pPr indent="0" lvl="0" marL="162900" marR="0" rtl="0" algn="ctr">
              <a:lnSpc>
                <a:spcPct val="100000"/>
              </a:lnSpc>
              <a:spcBef>
                <a:spcPts val="0"/>
              </a:spcBef>
              <a:spcAft>
                <a:spcPts val="0"/>
              </a:spcAft>
              <a:buClr>
                <a:srgbClr val="000000"/>
              </a:buClr>
              <a:buSzPts val="2000"/>
              <a:buFont typeface="Arial"/>
              <a:buNone/>
            </a:pPr>
            <a:r>
              <a:rPr b="1" i="0" lang="en-IE" sz="2000" u="none" cap="none" strike="noStrike">
                <a:solidFill>
                  <a:srgbClr val="262626"/>
                </a:solidFill>
                <a:latin typeface="Calibri"/>
                <a:ea typeface="Calibri"/>
                <a:cs typeface="Calibri"/>
                <a:sym typeface="Calibri"/>
              </a:rPr>
              <a:t>Mikä on tärkein viesti tai tarina, jonka haluat </a:t>
            </a:r>
            <a:r>
              <a:rPr b="1" lang="en-IE" sz="2000">
                <a:solidFill>
                  <a:srgbClr val="262626"/>
                </a:solidFill>
                <a:latin typeface="Calibri"/>
                <a:ea typeface="Calibri"/>
                <a:cs typeface="Calibri"/>
                <a:sym typeface="Calibri"/>
              </a:rPr>
              <a:t>kertoa.</a:t>
            </a:r>
            <a:r>
              <a:rPr b="1" i="0" lang="en-IE" sz="2000" u="none" cap="none" strike="noStrike">
                <a:solidFill>
                  <a:srgbClr val="262626"/>
                </a:solidFill>
                <a:latin typeface="Calibri"/>
                <a:ea typeface="Calibri"/>
                <a:cs typeface="Calibri"/>
                <a:sym typeface="Calibri"/>
              </a:rPr>
              <a:t> </a:t>
            </a:r>
            <a:r>
              <a:rPr b="1" lang="en-IE" sz="2000">
                <a:solidFill>
                  <a:srgbClr val="262626"/>
                </a:solidFill>
                <a:latin typeface="Calibri"/>
                <a:ea typeface="Calibri"/>
                <a:cs typeface="Calibri"/>
                <a:sym typeface="Calibri"/>
              </a:rPr>
              <a:t>M</a:t>
            </a:r>
            <a:r>
              <a:rPr b="1" i="0" lang="en-IE" sz="2000" u="none" cap="none" strike="noStrike">
                <a:solidFill>
                  <a:srgbClr val="262626"/>
                </a:solidFill>
                <a:latin typeface="Calibri"/>
                <a:ea typeface="Calibri"/>
                <a:cs typeface="Calibri"/>
                <a:sym typeface="Calibri"/>
              </a:rPr>
              <a:t>issä aiot </a:t>
            </a:r>
            <a:r>
              <a:rPr b="1" lang="en-IE" sz="2000">
                <a:solidFill>
                  <a:srgbClr val="262626"/>
                </a:solidFill>
                <a:latin typeface="Calibri"/>
                <a:ea typeface="Calibri"/>
                <a:cs typeface="Calibri"/>
                <a:sym typeface="Calibri"/>
              </a:rPr>
              <a:t>kertoa</a:t>
            </a:r>
            <a:r>
              <a:rPr b="1" i="0" lang="en-IE" sz="2000" u="none" cap="none" strike="noStrike">
                <a:solidFill>
                  <a:srgbClr val="262626"/>
                </a:solidFill>
                <a:latin typeface="Calibri"/>
                <a:ea typeface="Calibri"/>
                <a:cs typeface="Calibri"/>
                <a:sym typeface="Calibri"/>
              </a:rPr>
              <a:t> sen (60 sanaa, 140 merkkiä, 300 sanaa ...). </a:t>
            </a:r>
            <a:r>
              <a:rPr b="0" i="0" lang="en-IE" sz="2000" u="none" cap="none" strike="noStrike">
                <a:solidFill>
                  <a:srgbClr val="262626"/>
                </a:solidFill>
                <a:latin typeface="Calibri"/>
                <a:ea typeface="Calibri"/>
                <a:cs typeface="Calibri"/>
                <a:sym typeface="Calibri"/>
              </a:rPr>
              <a:t>Näin </a:t>
            </a:r>
            <a:r>
              <a:rPr lang="en-IE" sz="2000">
                <a:solidFill>
                  <a:srgbClr val="262626"/>
                </a:solidFill>
                <a:latin typeface="Calibri"/>
                <a:ea typeface="Calibri"/>
                <a:cs typeface="Calibri"/>
                <a:sym typeface="Calibri"/>
              </a:rPr>
              <a:t>toimit</a:t>
            </a:r>
            <a:r>
              <a:rPr b="0" i="0" lang="en-IE" sz="2000" u="none" cap="none" strike="noStrike">
                <a:solidFill>
                  <a:srgbClr val="262626"/>
                </a:solidFill>
                <a:latin typeface="Calibri"/>
                <a:ea typeface="Calibri"/>
                <a:cs typeface="Calibri"/>
                <a:sym typeface="Calibri"/>
              </a:rPr>
              <a:t>  eri alustoilla, esim. Facebook-viesteille on hyvä pitää viesti 60:ssä sana</a:t>
            </a:r>
            <a:r>
              <a:rPr lang="en-IE" sz="2000">
                <a:solidFill>
                  <a:srgbClr val="262626"/>
                </a:solidFill>
                <a:latin typeface="Calibri"/>
                <a:ea typeface="Calibri"/>
                <a:cs typeface="Calibri"/>
                <a:sym typeface="Calibri"/>
              </a:rPr>
              <a:t>ss</a:t>
            </a:r>
            <a:r>
              <a:rPr b="0" i="0" lang="en-IE" sz="2000" u="none" cap="none" strike="noStrike">
                <a:solidFill>
                  <a:srgbClr val="262626"/>
                </a:solidFill>
                <a:latin typeface="Calibri"/>
                <a:ea typeface="Calibri"/>
                <a:cs typeface="Calibri"/>
                <a:sym typeface="Calibri"/>
              </a:rPr>
              <a:t>a, Twitter 140 merkkiä ja keskustelussa noin 300 sanaa. </a:t>
            </a:r>
            <a:endParaRPr b="1" i="0" sz="2000" u="none" cap="none" strike="noStrike">
              <a:solidFill>
                <a:srgbClr val="262626"/>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descr="A person wearing a mask&#10;&#10;Description automatically generated with low confidence" id="405" name="Google Shape;405;p2"/>
          <p:cNvPicPr preferRelativeResize="0"/>
          <p:nvPr>
            <p:ph idx="2" type="pic"/>
          </p:nvPr>
        </p:nvPicPr>
        <p:blipFill rotWithShape="1">
          <a:blip r:embed="rId3">
            <a:alphaModFix/>
          </a:blip>
          <a:srcRect b="3991" l="0" r="0" t="3991"/>
          <a:stretch/>
        </p:blipFill>
        <p:spPr>
          <a:xfrm>
            <a:off x="6530975" y="784225"/>
            <a:ext cx="3832225" cy="5289550"/>
          </a:xfrm>
          <a:prstGeom prst="rect">
            <a:avLst/>
          </a:prstGeom>
          <a:noFill/>
          <a:ln>
            <a:noFill/>
          </a:ln>
        </p:spPr>
      </p:pic>
      <p:sp>
        <p:nvSpPr>
          <p:cNvPr id="406" name="Google Shape;406;p2"/>
          <p:cNvSpPr txBox="1"/>
          <p:nvPr>
            <p:ph idx="1" type="body"/>
          </p:nvPr>
        </p:nvSpPr>
        <p:spPr>
          <a:xfrm rot="-5400000">
            <a:off x="8334341" y="2844561"/>
            <a:ext cx="6319131"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TERVETULOA</a:t>
            </a:r>
            <a:endParaRPr/>
          </a:p>
        </p:txBody>
      </p:sp>
      <p:sp>
        <p:nvSpPr>
          <p:cNvPr id="407" name="Google Shape;407;p2"/>
          <p:cNvSpPr txBox="1"/>
          <p:nvPr/>
        </p:nvSpPr>
        <p:spPr>
          <a:xfrm>
            <a:off x="634925" y="166924"/>
            <a:ext cx="4728185" cy="697353"/>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rgbClr val="E48E02"/>
              </a:buClr>
              <a:buSzPct val="100000"/>
              <a:buFont typeface="Arial"/>
              <a:buNone/>
            </a:pPr>
            <a:r>
              <a:rPr b="1" i="0" lang="en-IE" sz="2800" u="none" cap="none" strike="noStrike">
                <a:solidFill>
                  <a:srgbClr val="E48E02"/>
                </a:solidFill>
                <a:latin typeface="Calibri"/>
                <a:ea typeface="Calibri"/>
                <a:cs typeface="Calibri"/>
                <a:sym typeface="Calibri"/>
              </a:rPr>
              <a:t>Kaikkien 6 moduulin yleiskatsaus</a:t>
            </a:r>
            <a:endParaRPr b="0" i="0" sz="1400" u="none" cap="none" strike="noStrike">
              <a:solidFill>
                <a:srgbClr val="000000"/>
              </a:solidFill>
              <a:latin typeface="Arial"/>
              <a:ea typeface="Arial"/>
              <a:cs typeface="Arial"/>
              <a:sym typeface="Arial"/>
            </a:endParaRPr>
          </a:p>
        </p:txBody>
      </p:sp>
      <p:sp>
        <p:nvSpPr>
          <p:cNvPr id="408" name="Google Shape;408;p2"/>
          <p:cNvSpPr txBox="1"/>
          <p:nvPr>
            <p:ph idx="3" type="body"/>
          </p:nvPr>
        </p:nvSpPr>
        <p:spPr>
          <a:xfrm>
            <a:off x="249340" y="784225"/>
            <a:ext cx="5300434" cy="415856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48E02"/>
              </a:buClr>
              <a:buSzPts val="2200"/>
              <a:buFont typeface="Arial"/>
              <a:buNone/>
            </a:pPr>
            <a:r>
              <a:rPr b="1" lang="en-IE" sz="2200">
                <a:solidFill>
                  <a:srgbClr val="E48E02"/>
                </a:solidFill>
              </a:rPr>
              <a:t>Moduuli 1 </a:t>
            </a:r>
            <a:r>
              <a:rPr lang="en-IE" sz="2200">
                <a:solidFill>
                  <a:srgbClr val="3F3F3F"/>
                </a:solidFill>
              </a:rPr>
              <a:t>Digitaalinen Sosiaalinen Innovaatio Johdanto –teknologian ja uuden median risteyksessä olevat mahdollisuudet</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2 </a:t>
            </a:r>
            <a:r>
              <a:rPr lang="en-IE" sz="2200">
                <a:solidFill>
                  <a:srgbClr val="3F3F3F"/>
                </a:solidFill>
              </a:rPr>
              <a:t>Missä ovat mahdollisuudet nuorille? Sosiaalikysymysten ratkaisut terveyden, demokratian, kulutuksen, rahan, avoimuuden ja koulutuksen aloilla</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3 </a:t>
            </a:r>
            <a:r>
              <a:rPr lang="en-IE" sz="2200">
                <a:solidFill>
                  <a:srgbClr val="3F3F3F"/>
                </a:solidFill>
              </a:rPr>
              <a:t>Desing-(muotoilu)ajattelussa hallinta ja toteutus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4 </a:t>
            </a:r>
            <a:r>
              <a:rPr lang="en-IE" sz="2200">
                <a:solidFill>
                  <a:srgbClr val="3F3F3F"/>
                </a:solidFill>
              </a:rPr>
              <a:t>Liiketoiminnan edistäminen ja kumppanuuksien luominen </a:t>
            </a:r>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5 </a:t>
            </a:r>
            <a:r>
              <a:rPr lang="en-IE" sz="2200">
                <a:solidFill>
                  <a:srgbClr val="3F3F3F"/>
                </a:solidFill>
              </a:rPr>
              <a:t>Kuinka rahoittaa ja saada tukea digitaalisen sosiaalisen innovaation ideaasi</a:t>
            </a:r>
            <a:endParaRPr sz="2200">
              <a:solidFill>
                <a:srgbClr val="3F3F3F"/>
              </a:solidFill>
            </a:endParaRPr>
          </a:p>
          <a:p>
            <a:pPr indent="0" lvl="0" marL="0" rtl="0" algn="l">
              <a:spcBef>
                <a:spcPts val="1000"/>
              </a:spcBef>
              <a:spcAft>
                <a:spcPts val="0"/>
              </a:spcAft>
              <a:buClr>
                <a:srgbClr val="E48E02"/>
              </a:buClr>
              <a:buSzPts val="2200"/>
              <a:buFont typeface="Arial"/>
              <a:buNone/>
            </a:pPr>
            <a:r>
              <a:rPr b="1" lang="en-IE" sz="2200">
                <a:solidFill>
                  <a:srgbClr val="E48E02"/>
                </a:solidFill>
              </a:rPr>
              <a:t>Moduuli 6 </a:t>
            </a:r>
            <a:r>
              <a:rPr lang="en-IE" sz="2200">
                <a:solidFill>
                  <a:srgbClr val="3F3F3F"/>
                </a:solidFill>
              </a:rPr>
              <a:t>Sosiaalisen innovaation tehtävämarkkinointi - sydämen ja mielen tavoittaminen</a:t>
            </a:r>
            <a:endParaRPr b="1" sz="2000">
              <a:solidFill>
                <a:srgbClr val="E48E0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20"/>
          <p:cNvSpPr txBox="1"/>
          <p:nvPr>
            <p:ph idx="3" type="body"/>
          </p:nvPr>
        </p:nvSpPr>
        <p:spPr>
          <a:xfrm>
            <a:off x="1729196" y="249615"/>
            <a:ext cx="8733608" cy="98625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ED2A59"/>
              </a:buClr>
              <a:buSzPct val="100000"/>
              <a:buNone/>
            </a:pPr>
            <a:r>
              <a:rPr b="1" lang="en-IE">
                <a:solidFill>
                  <a:srgbClr val="ED2A59"/>
                </a:solidFill>
              </a:rPr>
              <a:t>Luo strategiasi</a:t>
            </a:r>
            <a:endParaRPr/>
          </a:p>
          <a:p>
            <a:pPr indent="0" lvl="0" marL="0" rtl="0" algn="ctr">
              <a:lnSpc>
                <a:spcPct val="90000"/>
              </a:lnSpc>
              <a:spcBef>
                <a:spcPts val="1000"/>
              </a:spcBef>
              <a:spcAft>
                <a:spcPts val="0"/>
              </a:spcAft>
              <a:buClr>
                <a:srgbClr val="E48E02"/>
              </a:buClr>
              <a:buSzPct val="100000"/>
              <a:buNone/>
            </a:pPr>
            <a:r>
              <a:rPr b="1" lang="en-IE">
                <a:solidFill>
                  <a:srgbClr val="E48E02"/>
                </a:solidFill>
              </a:rPr>
              <a:t>Strategia on sinun tarinankerronnan suunnitelmasi</a:t>
            </a:r>
            <a:endParaRPr/>
          </a:p>
        </p:txBody>
      </p:sp>
      <p:sp>
        <p:nvSpPr>
          <p:cNvPr id="546" name="Google Shape;546;p20"/>
          <p:cNvSpPr txBox="1"/>
          <p:nvPr/>
        </p:nvSpPr>
        <p:spPr>
          <a:xfrm>
            <a:off x="4448103" y="1324230"/>
            <a:ext cx="3295793" cy="461665"/>
          </a:xfrm>
          <a:prstGeom prst="rect">
            <a:avLst/>
          </a:prstGeom>
          <a:solidFill>
            <a:srgbClr val="40A67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Määritä tavoitteet</a:t>
            </a:r>
            <a:endParaRPr b="0" i="0" sz="1400" u="none" cap="none" strike="noStrike">
              <a:solidFill>
                <a:srgbClr val="000000"/>
              </a:solidFill>
              <a:latin typeface="Arial"/>
              <a:ea typeface="Arial"/>
              <a:cs typeface="Arial"/>
              <a:sym typeface="Arial"/>
            </a:endParaRPr>
          </a:p>
        </p:txBody>
      </p:sp>
      <p:sp>
        <p:nvSpPr>
          <p:cNvPr id="547" name="Google Shape;547;p20"/>
          <p:cNvSpPr txBox="1"/>
          <p:nvPr/>
        </p:nvSpPr>
        <p:spPr>
          <a:xfrm>
            <a:off x="582437" y="1953891"/>
            <a:ext cx="11322900" cy="4248300"/>
          </a:xfrm>
          <a:prstGeom prst="rect">
            <a:avLst/>
          </a:prstGeom>
          <a:noFill/>
          <a:ln>
            <a:noFill/>
          </a:ln>
        </p:spPr>
        <p:txBody>
          <a:bodyPr anchorCtr="0" anchor="t" bIns="45700" lIns="91425" spcFirstLastPara="1" rIns="91425" wrap="square" tIns="45700">
            <a:spAutoFit/>
          </a:bodyPr>
          <a:lstStyle/>
          <a:p>
            <a:pPr indent="0" lvl="0" marL="162900" marR="0" rtl="0" algn="ctr">
              <a:lnSpc>
                <a:spcPct val="100000"/>
              </a:lnSpc>
              <a:spcBef>
                <a:spcPts val="0"/>
              </a:spcBef>
              <a:spcAft>
                <a:spcPts val="0"/>
              </a:spcAft>
              <a:buClr>
                <a:srgbClr val="000000"/>
              </a:buClr>
              <a:buSzPts val="2400"/>
              <a:buFont typeface="Arial"/>
              <a:buNone/>
            </a:pPr>
            <a:r>
              <a:rPr b="1" i="0" lang="en-IE" sz="2400" u="none" cap="none" strike="noStrike">
                <a:solidFill>
                  <a:srgbClr val="40A67A"/>
                </a:solidFill>
                <a:latin typeface="Calibri"/>
                <a:ea typeface="Calibri"/>
                <a:cs typeface="Calibri"/>
                <a:sym typeface="Calibri"/>
              </a:rPr>
              <a:t>Aseta tavoitteesi, mitä haluat saavuttaa? Kuinka haluat muiden auttavan sinua? Kuinka haluat heidän osallistuvan? Ajattele miksi teet tämän.</a:t>
            </a:r>
            <a:endParaRPr b="1" i="0" sz="1000" u="none" cap="none" strike="noStrike">
              <a:solidFill>
                <a:srgbClr val="40A67A"/>
              </a:solidFill>
              <a:latin typeface="Calibri"/>
              <a:ea typeface="Calibri"/>
              <a:cs typeface="Calibri"/>
              <a:sym typeface="Calibri"/>
            </a:endParaRPr>
          </a:p>
          <a:p>
            <a:pPr indent="0" lvl="0" marL="162900" marR="0" rtl="0" algn="ctr">
              <a:lnSpc>
                <a:spcPct val="100000"/>
              </a:lnSpc>
              <a:spcBef>
                <a:spcPts val="0"/>
              </a:spcBef>
              <a:spcAft>
                <a:spcPts val="0"/>
              </a:spcAft>
              <a:buClr>
                <a:srgbClr val="000000"/>
              </a:buClr>
              <a:buSzPts val="2000"/>
              <a:buFont typeface="Arial"/>
              <a:buNone/>
            </a:pPr>
            <a:r>
              <a:rPr b="1" i="0" lang="en-IE" sz="2000" u="none" cap="none" strike="noStrike">
                <a:solidFill>
                  <a:srgbClr val="262626"/>
                </a:solidFill>
                <a:latin typeface="Calibri"/>
                <a:ea typeface="Calibri"/>
                <a:cs typeface="Calibri"/>
                <a:sym typeface="Calibri"/>
              </a:rPr>
              <a:t>Hyvä paikka aloittaa on selkeä malli, jossa kirjoitetaan vastaukset seuraaviin kysymyksiin.….</a:t>
            </a:r>
            <a:endParaRPr b="0" i="0" sz="1400" u="none" cap="none" strike="noStrike">
              <a:solidFill>
                <a:srgbClr val="000000"/>
              </a:solidFill>
              <a:latin typeface="Arial"/>
              <a:ea typeface="Arial"/>
              <a:cs typeface="Arial"/>
              <a:sym typeface="Arial"/>
            </a:endParaRPr>
          </a:p>
          <a:p>
            <a:pPr indent="0" lvl="0" marL="162900" marR="0" rtl="0" algn="ctr">
              <a:lnSpc>
                <a:spcPct val="100000"/>
              </a:lnSpc>
              <a:spcBef>
                <a:spcPts val="0"/>
              </a:spcBef>
              <a:spcAft>
                <a:spcPts val="0"/>
              </a:spcAft>
              <a:buClr>
                <a:srgbClr val="000000"/>
              </a:buClr>
              <a:buSzPts val="1000"/>
              <a:buFont typeface="Arial"/>
              <a:buNone/>
            </a:pPr>
            <a:r>
              <a:t/>
            </a:r>
            <a:endParaRPr b="1" i="0" sz="1000" u="none" cap="none" strike="noStrike">
              <a:solidFill>
                <a:srgbClr val="262626"/>
              </a:solidFill>
              <a:latin typeface="Calibri"/>
              <a:ea typeface="Calibri"/>
              <a:cs typeface="Calibri"/>
              <a:sym typeface="Calibri"/>
            </a:endParaRPr>
          </a:p>
          <a:p>
            <a:pPr indent="-457200" lvl="0" marL="620100" marR="0" rtl="0" algn="l">
              <a:lnSpc>
                <a:spcPct val="100000"/>
              </a:lnSpc>
              <a:spcBef>
                <a:spcPts val="0"/>
              </a:spcBef>
              <a:spcAft>
                <a:spcPts val="0"/>
              </a:spcAft>
              <a:buClr>
                <a:srgbClr val="ED2A59"/>
              </a:buClr>
              <a:buSzPts val="2400"/>
              <a:buFont typeface="Calibri"/>
              <a:buAutoNum type="arabicPeriod"/>
            </a:pPr>
            <a:r>
              <a:rPr b="1" i="0" lang="en-IE" sz="2400" u="none" cap="none" strike="noStrike">
                <a:solidFill>
                  <a:srgbClr val="ED2A59"/>
                </a:solidFill>
                <a:latin typeface="Calibri"/>
                <a:ea typeface="Calibri"/>
                <a:cs typeface="Calibri"/>
                <a:sym typeface="Calibri"/>
              </a:rPr>
              <a:t>Mikä oikeastaan on sinun tehtäväsi? </a:t>
            </a:r>
            <a:r>
              <a:rPr b="0" i="0" lang="en-IE" sz="2000" u="none" cap="none" strike="noStrike">
                <a:solidFill>
                  <a:srgbClr val="262626"/>
                </a:solidFill>
                <a:latin typeface="Calibri"/>
                <a:ea typeface="Calibri"/>
                <a:cs typeface="Calibri"/>
                <a:sym typeface="Calibri"/>
              </a:rPr>
              <a:t>Kirjoita tämä selkeästi ja ytimekkäästi, mikä on tehtäväsi ja mitä aiot tehdä, alle 200 sanalla. Pyydä henkilöä, </a:t>
            </a:r>
            <a:r>
              <a:rPr lang="en-IE" sz="2000">
                <a:solidFill>
                  <a:srgbClr val="262626"/>
                </a:solidFill>
                <a:latin typeface="Calibri"/>
                <a:ea typeface="Calibri"/>
                <a:cs typeface="Calibri"/>
                <a:sym typeface="Calibri"/>
              </a:rPr>
              <a:t>joka ei tiedä mitään tehtävästäsi, </a:t>
            </a:r>
            <a:r>
              <a:rPr b="0" i="0" lang="en-IE" sz="2000" u="none" cap="none" strike="noStrike">
                <a:solidFill>
                  <a:srgbClr val="262626"/>
                </a:solidFill>
                <a:latin typeface="Calibri"/>
                <a:ea typeface="Calibri"/>
                <a:cs typeface="Calibri"/>
                <a:sym typeface="Calibri"/>
              </a:rPr>
              <a:t>lukemaan se</a:t>
            </a:r>
            <a:r>
              <a:rPr lang="en-IE" sz="2000">
                <a:solidFill>
                  <a:srgbClr val="262626"/>
                </a:solidFill>
                <a:latin typeface="Calibri"/>
                <a:ea typeface="Calibri"/>
                <a:cs typeface="Calibri"/>
                <a:sym typeface="Calibri"/>
              </a:rPr>
              <a:t>.</a:t>
            </a:r>
            <a:r>
              <a:rPr b="0" i="0" lang="en-IE" sz="2000" u="none" cap="none" strike="noStrike">
                <a:solidFill>
                  <a:srgbClr val="262626"/>
                </a:solidFill>
                <a:latin typeface="Calibri"/>
                <a:ea typeface="Calibri"/>
                <a:cs typeface="Calibri"/>
                <a:sym typeface="Calibri"/>
              </a:rPr>
              <a:t> </a:t>
            </a:r>
            <a:r>
              <a:rPr lang="en-IE" sz="2000">
                <a:solidFill>
                  <a:srgbClr val="262626"/>
                </a:solidFill>
                <a:latin typeface="Calibri"/>
                <a:ea typeface="Calibri"/>
                <a:cs typeface="Calibri"/>
                <a:sym typeface="Calibri"/>
              </a:rPr>
              <a:t>Varmista </a:t>
            </a:r>
            <a:r>
              <a:rPr b="0" i="0" lang="en-IE" sz="2000" u="none" cap="none" strike="noStrike">
                <a:solidFill>
                  <a:srgbClr val="262626"/>
                </a:solidFill>
                <a:latin typeface="Calibri"/>
                <a:ea typeface="Calibri"/>
                <a:cs typeface="Calibri"/>
                <a:sym typeface="Calibri"/>
              </a:rPr>
              <a:t>ymmärtävätkö he tarkalleen, mitä teet ja aiot tehdä.</a:t>
            </a:r>
            <a:endParaRPr b="0" i="0" sz="2000" u="none" cap="none" strike="noStrike">
              <a:solidFill>
                <a:srgbClr val="262626"/>
              </a:solidFill>
              <a:latin typeface="Calibri"/>
              <a:ea typeface="Calibri"/>
              <a:cs typeface="Calibri"/>
              <a:sym typeface="Calibri"/>
            </a:endParaRPr>
          </a:p>
          <a:p>
            <a:pPr indent="-457200" lvl="0" marL="620100" marR="0" rtl="0" algn="l">
              <a:lnSpc>
                <a:spcPct val="100000"/>
              </a:lnSpc>
              <a:spcBef>
                <a:spcPts val="0"/>
              </a:spcBef>
              <a:spcAft>
                <a:spcPts val="0"/>
              </a:spcAft>
              <a:buClr>
                <a:srgbClr val="ED2A59"/>
              </a:buClr>
              <a:buSzPts val="2400"/>
              <a:buFont typeface="Calibri"/>
              <a:buAutoNum type="arabicPeriod"/>
            </a:pPr>
            <a:r>
              <a:rPr b="1" i="0" lang="en-IE" sz="2400" u="none" cap="none" strike="noStrike">
                <a:solidFill>
                  <a:srgbClr val="ED2A59"/>
                </a:solidFill>
                <a:latin typeface="Calibri"/>
                <a:ea typeface="Calibri"/>
                <a:cs typeface="Calibri"/>
                <a:sym typeface="Calibri"/>
              </a:rPr>
              <a:t>Miksi teet tämän?.....</a:t>
            </a:r>
            <a:r>
              <a:rPr b="0" i="0" lang="en-IE" sz="2000" u="none" cap="none" strike="noStrike">
                <a:solidFill>
                  <a:srgbClr val="262626"/>
                </a:solidFill>
                <a:latin typeface="Calibri"/>
                <a:ea typeface="Calibri"/>
                <a:cs typeface="Calibri"/>
                <a:sym typeface="Calibri"/>
              </a:rPr>
              <a:t> Mikä on projektisi tarkoitus? Kenelle se on? Miksi teet tämän heidän puolestaan? Miksi heikossa asemassa olevat ihmiset tarvitsevat sitä? Miksi luulet, että on tärkeä</a:t>
            </a:r>
            <a:r>
              <a:rPr lang="en-IE" sz="2000">
                <a:solidFill>
                  <a:srgbClr val="262626"/>
                </a:solidFill>
                <a:latin typeface="Calibri"/>
                <a:ea typeface="Calibri"/>
                <a:cs typeface="Calibri"/>
                <a:sym typeface="Calibri"/>
              </a:rPr>
              <a:t>ä </a:t>
            </a:r>
            <a:r>
              <a:rPr b="0" i="0" lang="en-IE" sz="2000" u="none" cap="none" strike="noStrike">
                <a:solidFill>
                  <a:srgbClr val="262626"/>
                </a:solidFill>
                <a:latin typeface="Calibri"/>
                <a:ea typeface="Calibri"/>
                <a:cs typeface="Calibri"/>
                <a:sym typeface="Calibri"/>
              </a:rPr>
              <a:t>ihmis</a:t>
            </a:r>
            <a:r>
              <a:rPr lang="en-IE" sz="2000">
                <a:solidFill>
                  <a:srgbClr val="262626"/>
                </a:solidFill>
                <a:latin typeface="Calibri"/>
                <a:ea typeface="Calibri"/>
                <a:cs typeface="Calibri"/>
                <a:sym typeface="Calibri"/>
              </a:rPr>
              <a:t>ten </a:t>
            </a:r>
            <a:r>
              <a:rPr b="0" i="0" lang="en-IE" sz="2000" u="none" cap="none" strike="noStrike">
                <a:solidFill>
                  <a:srgbClr val="262626"/>
                </a:solidFill>
                <a:latin typeface="Calibri"/>
                <a:ea typeface="Calibri"/>
                <a:cs typeface="Calibri"/>
                <a:sym typeface="Calibri"/>
              </a:rPr>
              <a:t> tietävä</a:t>
            </a:r>
            <a:r>
              <a:rPr lang="en-IE" sz="2000">
                <a:solidFill>
                  <a:srgbClr val="262626"/>
                </a:solidFill>
                <a:latin typeface="Calibri"/>
                <a:ea typeface="Calibri"/>
                <a:cs typeface="Calibri"/>
                <a:sym typeface="Calibri"/>
              </a:rPr>
              <a:t>n siitä</a:t>
            </a:r>
            <a:r>
              <a:rPr b="0" i="0" lang="en-IE" sz="2000" u="none" cap="none" strike="noStrike">
                <a:solidFill>
                  <a:srgbClr val="262626"/>
                </a:solidFill>
                <a:latin typeface="Calibri"/>
                <a:ea typeface="Calibri"/>
                <a:cs typeface="Calibri"/>
                <a:sym typeface="Calibri"/>
              </a:rPr>
              <a:t> </a:t>
            </a:r>
            <a:r>
              <a:rPr lang="en-IE" sz="2000">
                <a:solidFill>
                  <a:srgbClr val="262626"/>
                </a:solidFill>
                <a:latin typeface="Calibri"/>
                <a:ea typeface="Calibri"/>
                <a:cs typeface="Calibri"/>
                <a:sym typeface="Calibri"/>
              </a:rPr>
              <a:t>ts. ihmiset joilta</a:t>
            </a:r>
            <a:r>
              <a:rPr b="0" i="0" lang="en-IE" sz="2000" u="none" cap="none" strike="noStrike">
                <a:solidFill>
                  <a:srgbClr val="262626"/>
                </a:solidFill>
                <a:latin typeface="Calibri"/>
                <a:ea typeface="Calibri"/>
                <a:cs typeface="Calibri"/>
                <a:sym typeface="Calibri"/>
              </a:rPr>
              <a:t> tarvitset tukea, ja ne, jotka tarvitsevat projektiasi?</a:t>
            </a:r>
            <a:endParaRPr/>
          </a:p>
          <a:p>
            <a:pPr indent="-457200" lvl="0" marL="620100" marR="0" rtl="0" algn="l">
              <a:lnSpc>
                <a:spcPct val="100000"/>
              </a:lnSpc>
              <a:spcBef>
                <a:spcPts val="0"/>
              </a:spcBef>
              <a:spcAft>
                <a:spcPts val="0"/>
              </a:spcAft>
              <a:buClr>
                <a:srgbClr val="ED2A59"/>
              </a:buClr>
              <a:buSzPts val="2400"/>
              <a:buFont typeface="Calibri"/>
              <a:buAutoNum type="arabicPeriod"/>
            </a:pPr>
            <a:r>
              <a:rPr b="1" i="0" lang="en-IE" sz="2400" u="none" cap="none" strike="noStrike">
                <a:solidFill>
                  <a:srgbClr val="ED2A59"/>
                </a:solidFill>
                <a:latin typeface="Calibri"/>
                <a:ea typeface="Calibri"/>
                <a:cs typeface="Calibri"/>
                <a:sym typeface="Calibri"/>
              </a:rPr>
              <a:t>Mikä on tarinaviestisi tarkoitus?....</a:t>
            </a:r>
            <a:r>
              <a:rPr b="0" i="0" lang="en-IE" sz="2000" u="none" cap="none" strike="noStrike">
                <a:solidFill>
                  <a:srgbClr val="262626"/>
                </a:solidFill>
                <a:latin typeface="Calibri"/>
                <a:ea typeface="Calibri"/>
                <a:cs typeface="Calibri"/>
                <a:sym typeface="Calibri"/>
              </a:rPr>
              <a:t> Haluatko kouluttaa sekä tukij</a:t>
            </a:r>
            <a:r>
              <a:rPr lang="en-IE" sz="2000">
                <a:solidFill>
                  <a:srgbClr val="262626"/>
                </a:solidFill>
                <a:latin typeface="Calibri"/>
                <a:ea typeface="Calibri"/>
                <a:cs typeface="Calibri"/>
                <a:sym typeface="Calibri"/>
              </a:rPr>
              <a:t>oitasi</a:t>
            </a:r>
            <a:r>
              <a:rPr b="0" i="0" lang="en-IE" sz="2000" u="none" cap="none" strike="noStrike">
                <a:solidFill>
                  <a:srgbClr val="262626"/>
                </a:solidFill>
                <a:latin typeface="Calibri"/>
                <a:ea typeface="Calibri"/>
                <a:cs typeface="Calibri"/>
                <a:sym typeface="Calibri"/>
              </a:rPr>
              <a:t> että </a:t>
            </a:r>
            <a:r>
              <a:rPr lang="en-IE" sz="2000">
                <a:solidFill>
                  <a:srgbClr val="262626"/>
                </a:solidFill>
                <a:latin typeface="Calibri"/>
                <a:ea typeface="Calibri"/>
                <a:cs typeface="Calibri"/>
                <a:sym typeface="Calibri"/>
              </a:rPr>
              <a:t>tuettaviasi</a:t>
            </a:r>
            <a:r>
              <a:rPr b="0" i="0" lang="en-IE" sz="2000" u="none" cap="none" strike="noStrike">
                <a:solidFill>
                  <a:srgbClr val="262626"/>
                </a:solidFill>
                <a:latin typeface="Calibri"/>
                <a:ea typeface="Calibri"/>
                <a:cs typeface="Calibri"/>
                <a:sym typeface="Calibri"/>
              </a:rPr>
              <a:t>, jotta he ymmärtäisivät paremmin? Haluatko saada apua rahoitukseen, resursseihin tai auttaa jakamaan tarinaasi?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21"/>
          <p:cNvSpPr txBox="1"/>
          <p:nvPr>
            <p:ph idx="3" type="body"/>
          </p:nvPr>
        </p:nvSpPr>
        <p:spPr>
          <a:xfrm>
            <a:off x="1729196" y="249615"/>
            <a:ext cx="8733608" cy="98625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90000"/>
              </a:lnSpc>
              <a:spcBef>
                <a:spcPts val="0"/>
              </a:spcBef>
              <a:spcAft>
                <a:spcPts val="0"/>
              </a:spcAft>
              <a:buClr>
                <a:srgbClr val="ED2A59"/>
              </a:buClr>
              <a:buSzPct val="100000"/>
              <a:buNone/>
            </a:pPr>
            <a:r>
              <a:rPr b="1" lang="en-IE">
                <a:solidFill>
                  <a:srgbClr val="ED2A59"/>
                </a:solidFill>
              </a:rPr>
              <a:t>Luo strategiasi</a:t>
            </a:r>
            <a:endParaRPr/>
          </a:p>
          <a:p>
            <a:pPr indent="0" lvl="0" marL="0" rtl="0" algn="ctr">
              <a:lnSpc>
                <a:spcPct val="90000"/>
              </a:lnSpc>
              <a:spcBef>
                <a:spcPts val="1000"/>
              </a:spcBef>
              <a:spcAft>
                <a:spcPts val="0"/>
              </a:spcAft>
              <a:buClr>
                <a:srgbClr val="E48E02"/>
              </a:buClr>
              <a:buSzPct val="100000"/>
              <a:buNone/>
            </a:pPr>
            <a:r>
              <a:rPr b="1" lang="en-IE">
                <a:solidFill>
                  <a:srgbClr val="E48E02"/>
                </a:solidFill>
              </a:rPr>
              <a:t>Strategia on sinun tarinankerronnan suunnitelmasi</a:t>
            </a:r>
            <a:endParaRPr/>
          </a:p>
        </p:txBody>
      </p:sp>
      <p:sp>
        <p:nvSpPr>
          <p:cNvPr id="553" name="Google Shape;553;p21"/>
          <p:cNvSpPr txBox="1"/>
          <p:nvPr/>
        </p:nvSpPr>
        <p:spPr>
          <a:xfrm>
            <a:off x="4448103" y="1324230"/>
            <a:ext cx="3295793" cy="461665"/>
          </a:xfrm>
          <a:prstGeom prst="rect">
            <a:avLst/>
          </a:prstGeom>
          <a:solidFill>
            <a:srgbClr val="40A67A"/>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Määritä tavoitteet</a:t>
            </a:r>
            <a:endParaRPr b="0" i="0" sz="2400" u="none" cap="none" strike="noStrike">
              <a:solidFill>
                <a:srgbClr val="000000"/>
              </a:solidFill>
              <a:latin typeface="Arial"/>
              <a:ea typeface="Arial"/>
              <a:cs typeface="Arial"/>
              <a:sym typeface="Arial"/>
            </a:endParaRPr>
          </a:p>
        </p:txBody>
      </p:sp>
      <p:sp>
        <p:nvSpPr>
          <p:cNvPr id="554" name="Google Shape;554;p21"/>
          <p:cNvSpPr txBox="1"/>
          <p:nvPr/>
        </p:nvSpPr>
        <p:spPr>
          <a:xfrm>
            <a:off x="519063" y="1874260"/>
            <a:ext cx="11259600" cy="6064500"/>
          </a:xfrm>
          <a:prstGeom prst="rect">
            <a:avLst/>
          </a:prstGeom>
          <a:noFill/>
          <a:ln>
            <a:noFill/>
          </a:ln>
        </p:spPr>
        <p:txBody>
          <a:bodyPr anchorCtr="0" anchor="t" bIns="45700" lIns="91425" spcFirstLastPara="1" rIns="91425" wrap="square" tIns="45700">
            <a:spAutoFit/>
          </a:bodyPr>
          <a:lstStyle/>
          <a:p>
            <a:pPr indent="0" lvl="0" marL="162900" marR="0" rtl="0" algn="ctr">
              <a:lnSpc>
                <a:spcPct val="100000"/>
              </a:lnSpc>
              <a:spcBef>
                <a:spcPts val="0"/>
              </a:spcBef>
              <a:spcAft>
                <a:spcPts val="0"/>
              </a:spcAft>
              <a:buClr>
                <a:srgbClr val="000000"/>
              </a:buClr>
              <a:buSzPts val="2800"/>
              <a:buFont typeface="Arial"/>
              <a:buNone/>
            </a:pPr>
            <a:r>
              <a:rPr b="1" i="1" lang="en-IE" sz="2800" u="none" cap="none" strike="noStrike">
                <a:solidFill>
                  <a:srgbClr val="40A67A"/>
                </a:solidFill>
                <a:latin typeface="Calibri"/>
                <a:ea typeface="Calibri"/>
                <a:cs typeface="Calibri"/>
                <a:sym typeface="Calibri"/>
              </a:rPr>
              <a:t>"Kannattajat </a:t>
            </a:r>
            <a:r>
              <a:rPr b="1" i="1" lang="en-IE" sz="2800">
                <a:solidFill>
                  <a:srgbClr val="40A67A"/>
                </a:solidFill>
                <a:latin typeface="Calibri"/>
                <a:ea typeface="Calibri"/>
                <a:cs typeface="Calibri"/>
                <a:sym typeface="Calibri"/>
              </a:rPr>
              <a:t>ovat inspiroituneet</a:t>
            </a:r>
            <a:r>
              <a:rPr b="1" i="1" lang="en-IE" sz="2800" u="none" cap="none" strike="noStrike">
                <a:solidFill>
                  <a:srgbClr val="40A67A"/>
                </a:solidFill>
                <a:latin typeface="Calibri"/>
                <a:ea typeface="Calibri"/>
                <a:cs typeface="Calibri"/>
                <a:sym typeface="Calibri"/>
              </a:rPr>
              <a:t> levittämään sanaa</a:t>
            </a:r>
            <a:endParaRPr b="1" i="1" sz="2800" u="none" cap="none" strike="noStrike">
              <a:solidFill>
                <a:srgbClr val="40A67A"/>
              </a:solidFill>
              <a:latin typeface="Calibri"/>
              <a:ea typeface="Calibri"/>
              <a:cs typeface="Calibri"/>
              <a:sym typeface="Calibri"/>
            </a:endParaRPr>
          </a:p>
          <a:p>
            <a:pPr indent="0" lvl="0" marL="162900" marR="0" rtl="0" algn="ctr">
              <a:lnSpc>
                <a:spcPct val="100000"/>
              </a:lnSpc>
              <a:spcBef>
                <a:spcPts val="0"/>
              </a:spcBef>
              <a:spcAft>
                <a:spcPts val="0"/>
              </a:spcAft>
              <a:buClr>
                <a:srgbClr val="000000"/>
              </a:buClr>
              <a:buSzPts val="2800"/>
              <a:buFont typeface="Arial"/>
              <a:buNone/>
            </a:pPr>
            <a:r>
              <a:rPr b="1" i="1" lang="en-IE" sz="2800" u="none" cap="none" strike="noStrike">
                <a:solidFill>
                  <a:srgbClr val="40A67A"/>
                </a:solidFill>
                <a:latin typeface="Calibri"/>
                <a:ea typeface="Calibri"/>
                <a:cs typeface="Calibri"/>
                <a:sym typeface="Calibri"/>
              </a:rPr>
              <a:t> ja sitouttamaan muita"</a:t>
            </a:r>
            <a:endParaRPr b="0" i="0" sz="1400" u="none" cap="none" strike="noStrike">
              <a:solidFill>
                <a:srgbClr val="000000"/>
              </a:solidFill>
              <a:latin typeface="Arial"/>
              <a:ea typeface="Arial"/>
              <a:cs typeface="Arial"/>
              <a:sym typeface="Arial"/>
            </a:endParaRPr>
          </a:p>
          <a:p>
            <a:pPr indent="-457200" lvl="0" marL="620100" marR="0" rtl="0" algn="l">
              <a:lnSpc>
                <a:spcPct val="100000"/>
              </a:lnSpc>
              <a:spcBef>
                <a:spcPts val="0"/>
              </a:spcBef>
              <a:spcAft>
                <a:spcPts val="0"/>
              </a:spcAft>
              <a:buClr>
                <a:srgbClr val="ED2A59"/>
              </a:buClr>
              <a:buSzPts val="2400"/>
              <a:buFont typeface="Calibri"/>
              <a:buAutoNum type="arabicPeriod" startAt="4"/>
            </a:pPr>
            <a:r>
              <a:rPr b="1" i="0" lang="en-IE" sz="2400" u="none" cap="none" strike="noStrike">
                <a:solidFill>
                  <a:srgbClr val="ED2A59"/>
                </a:solidFill>
                <a:latin typeface="Calibri"/>
                <a:ea typeface="Calibri"/>
                <a:cs typeface="Calibri"/>
                <a:sym typeface="Calibri"/>
              </a:rPr>
              <a:t>Kuinka pidä</a:t>
            </a:r>
            <a:r>
              <a:rPr b="1" lang="en-IE" sz="2400">
                <a:solidFill>
                  <a:srgbClr val="ED2A59"/>
                </a:solidFill>
                <a:latin typeface="Calibri"/>
                <a:ea typeface="Calibri"/>
                <a:cs typeface="Calibri"/>
                <a:sym typeface="Calibri"/>
              </a:rPr>
              <a:t>n</a:t>
            </a:r>
            <a:r>
              <a:rPr b="1" i="0" lang="en-IE" sz="2400" u="none" cap="none" strike="noStrike">
                <a:solidFill>
                  <a:srgbClr val="ED2A59"/>
                </a:solidFill>
                <a:latin typeface="Calibri"/>
                <a:ea typeface="Calibri"/>
                <a:cs typeface="Calibri"/>
                <a:sym typeface="Calibri"/>
              </a:rPr>
              <a:t> tarinani todellisena, asiaankuuluvana ja suhteessa kohdeyleisööni?...</a:t>
            </a:r>
            <a:r>
              <a:rPr b="0" i="0" lang="en-IE" sz="2000" u="none" cap="none" strike="noStrike">
                <a:solidFill>
                  <a:srgbClr val="262626"/>
                </a:solidFill>
                <a:latin typeface="Calibri"/>
                <a:ea typeface="Calibri"/>
                <a:cs typeface="Calibri"/>
                <a:sym typeface="Calibri"/>
              </a:rPr>
              <a:t> Kuinka saa</a:t>
            </a:r>
            <a:r>
              <a:rPr lang="en-IE" sz="2000">
                <a:solidFill>
                  <a:srgbClr val="262626"/>
                </a:solidFill>
                <a:latin typeface="Calibri"/>
                <a:ea typeface="Calibri"/>
                <a:cs typeface="Calibri"/>
                <a:sym typeface="Calibri"/>
              </a:rPr>
              <a:t>n</a:t>
            </a:r>
            <a:r>
              <a:rPr b="0" i="0" lang="en-IE" sz="2000" u="none" cap="none" strike="noStrike">
                <a:solidFill>
                  <a:srgbClr val="262626"/>
                </a:solidFill>
                <a:latin typeface="Calibri"/>
                <a:ea typeface="Calibri"/>
                <a:cs typeface="Calibri"/>
                <a:sym typeface="Calibri"/>
              </a:rPr>
              <a:t> ihmiset ymmärtämään, kuinka voi</a:t>
            </a:r>
            <a:r>
              <a:rPr lang="en-IE" sz="2000">
                <a:solidFill>
                  <a:srgbClr val="262626"/>
                </a:solidFill>
                <a:latin typeface="Calibri"/>
                <a:ea typeface="Calibri"/>
                <a:cs typeface="Calibri"/>
                <a:sym typeface="Calibri"/>
              </a:rPr>
              <a:t>n</a:t>
            </a:r>
            <a:r>
              <a:rPr b="0" i="0" lang="en-IE" sz="2000" u="none" cap="none" strike="noStrike">
                <a:solidFill>
                  <a:srgbClr val="262626"/>
                </a:solidFill>
                <a:latin typeface="Calibri"/>
                <a:ea typeface="Calibri"/>
                <a:cs typeface="Calibri"/>
                <a:sym typeface="Calibri"/>
              </a:rPr>
              <a:t> auttaa heitä? Kuinka saan </a:t>
            </a:r>
            <a:r>
              <a:rPr lang="en-IE" sz="2000">
                <a:solidFill>
                  <a:srgbClr val="262626"/>
                </a:solidFill>
                <a:latin typeface="Calibri"/>
                <a:ea typeface="Calibri"/>
                <a:cs typeface="Calibri"/>
                <a:sym typeface="Calibri"/>
              </a:rPr>
              <a:t>ymmärtämään he, joita </a:t>
            </a:r>
            <a:r>
              <a:rPr b="0" i="0" lang="en-IE" sz="2000" u="none" cap="none" strike="noStrike">
                <a:solidFill>
                  <a:srgbClr val="262626"/>
                </a:solidFill>
                <a:latin typeface="Calibri"/>
                <a:ea typeface="Calibri"/>
                <a:cs typeface="Calibri"/>
                <a:sym typeface="Calibri"/>
              </a:rPr>
              <a:t>tarvitse</a:t>
            </a:r>
            <a:r>
              <a:rPr lang="en-IE" sz="2000">
                <a:solidFill>
                  <a:srgbClr val="262626"/>
                </a:solidFill>
                <a:latin typeface="Calibri"/>
                <a:ea typeface="Calibri"/>
                <a:cs typeface="Calibri"/>
                <a:sym typeface="Calibri"/>
              </a:rPr>
              <a:t>n</a:t>
            </a:r>
            <a:r>
              <a:rPr b="0" i="0" lang="en-IE" sz="2000" u="none" cap="none" strike="noStrike">
                <a:solidFill>
                  <a:srgbClr val="262626"/>
                </a:solidFill>
                <a:latin typeface="Calibri"/>
                <a:ea typeface="Calibri"/>
                <a:cs typeface="Calibri"/>
                <a:sym typeface="Calibri"/>
              </a:rPr>
              <a:t> tukemaan minua</a:t>
            </a:r>
            <a:r>
              <a:rPr lang="en-IE" sz="2000">
                <a:solidFill>
                  <a:srgbClr val="262626"/>
                </a:solidFill>
                <a:latin typeface="Calibri"/>
                <a:ea typeface="Calibri"/>
                <a:cs typeface="Calibri"/>
                <a:sym typeface="Calibri"/>
              </a:rPr>
              <a:t> ja miten saan heidät ymmärtämään tehtävän tärkeyden</a:t>
            </a:r>
            <a:r>
              <a:rPr b="0" i="0" lang="en-IE" sz="2000" u="none" cap="none" strike="noStrike">
                <a:solidFill>
                  <a:srgbClr val="262626"/>
                </a:solidFill>
                <a:latin typeface="Calibri"/>
                <a:ea typeface="Calibri"/>
                <a:cs typeface="Calibri"/>
                <a:sym typeface="Calibri"/>
              </a:rPr>
              <a:t>? Kuinka voin kertoa </a:t>
            </a:r>
            <a:r>
              <a:rPr lang="en-IE" sz="2000">
                <a:solidFill>
                  <a:srgbClr val="262626"/>
                </a:solidFill>
                <a:latin typeface="Calibri"/>
                <a:ea typeface="Calibri"/>
                <a:cs typeface="Calibri"/>
                <a:sym typeface="Calibri"/>
              </a:rPr>
              <a:t>tukijoille</a:t>
            </a:r>
            <a:r>
              <a:rPr b="0" i="0" lang="en-IE" sz="2000" u="none" cap="none" strike="noStrike">
                <a:solidFill>
                  <a:srgbClr val="262626"/>
                </a:solidFill>
                <a:latin typeface="Calibri"/>
                <a:ea typeface="Calibri"/>
                <a:cs typeface="Calibri"/>
                <a:sym typeface="Calibri"/>
              </a:rPr>
              <a:t> siitä, että ihmiset kärsivät ja tarvitsevat apua ja miksi he tarvitsevat minun apua? Kuinka voin </a:t>
            </a:r>
            <a:r>
              <a:rPr lang="en-IE" sz="2000">
                <a:solidFill>
                  <a:srgbClr val="262626"/>
                </a:solidFill>
                <a:latin typeface="Calibri"/>
                <a:ea typeface="Calibri"/>
                <a:cs typeface="Calibri"/>
                <a:sym typeface="Calibri"/>
              </a:rPr>
              <a:t>löytää </a:t>
            </a:r>
            <a:r>
              <a:rPr b="0" i="0" lang="en-IE" sz="2000" u="none" cap="none" strike="noStrike">
                <a:solidFill>
                  <a:srgbClr val="262626"/>
                </a:solidFill>
                <a:latin typeface="Calibri"/>
                <a:ea typeface="Calibri"/>
                <a:cs typeface="Calibri"/>
                <a:sym typeface="Calibri"/>
              </a:rPr>
              <a:t>rehellisi</a:t>
            </a:r>
            <a:r>
              <a:rPr lang="en-IE" sz="2000">
                <a:solidFill>
                  <a:srgbClr val="262626"/>
                </a:solidFill>
                <a:latin typeface="Calibri"/>
                <a:ea typeface="Calibri"/>
                <a:cs typeface="Calibri"/>
                <a:sym typeface="Calibri"/>
              </a:rPr>
              <a:t>ä</a:t>
            </a:r>
            <a:r>
              <a:rPr b="0" i="0" lang="en-IE" sz="2000" u="none" cap="none" strike="noStrike">
                <a:solidFill>
                  <a:srgbClr val="262626"/>
                </a:solidFill>
                <a:latin typeface="Calibri"/>
                <a:ea typeface="Calibri"/>
                <a:cs typeface="Calibri"/>
                <a:sym typeface="Calibri"/>
              </a:rPr>
              <a:t> ja </a:t>
            </a:r>
            <a:r>
              <a:rPr lang="en-IE" sz="2000">
                <a:solidFill>
                  <a:srgbClr val="262626"/>
                </a:solidFill>
                <a:latin typeface="Calibri"/>
                <a:ea typeface="Calibri"/>
                <a:cs typeface="Calibri"/>
                <a:sym typeface="Calibri"/>
              </a:rPr>
              <a:t>aitoja ihmisiä, </a:t>
            </a:r>
            <a:r>
              <a:rPr b="0" i="0" lang="en-IE" sz="2000" u="none" cap="none" strike="noStrike">
                <a:solidFill>
                  <a:srgbClr val="262626"/>
                </a:solidFill>
                <a:latin typeface="Calibri"/>
                <a:ea typeface="Calibri"/>
                <a:cs typeface="Calibri"/>
                <a:sym typeface="Calibri"/>
              </a:rPr>
              <a:t>ja olla varma, että he haluavat kuulla tarinani ja tehtäväni?</a:t>
            </a:r>
            <a:endParaRPr b="0" i="0" sz="1400" u="none" cap="none" strike="noStrike">
              <a:solidFill>
                <a:srgbClr val="000000"/>
              </a:solidFill>
              <a:latin typeface="Arial"/>
              <a:ea typeface="Arial"/>
              <a:cs typeface="Arial"/>
              <a:sym typeface="Arial"/>
            </a:endParaRPr>
          </a:p>
          <a:p>
            <a:pPr indent="-457200" lvl="0" marL="620100" marR="0" rtl="0" algn="l">
              <a:lnSpc>
                <a:spcPct val="100000"/>
              </a:lnSpc>
              <a:spcBef>
                <a:spcPts val="0"/>
              </a:spcBef>
              <a:spcAft>
                <a:spcPts val="0"/>
              </a:spcAft>
              <a:buClr>
                <a:srgbClr val="ED2A59"/>
              </a:buClr>
              <a:buSzPts val="2400"/>
              <a:buFont typeface="Calibri"/>
              <a:buAutoNum type="arabicPeriod" startAt="4"/>
            </a:pPr>
            <a:r>
              <a:rPr b="1" i="0" lang="en-IE" sz="2400" u="none" cap="none" strike="noStrike">
                <a:solidFill>
                  <a:srgbClr val="ED2A59"/>
                </a:solidFill>
                <a:latin typeface="Calibri"/>
                <a:ea typeface="Calibri"/>
                <a:cs typeface="Calibri"/>
                <a:sym typeface="Calibri"/>
              </a:rPr>
              <a:t>Miten motivoin heitä?...</a:t>
            </a:r>
            <a:r>
              <a:rPr b="0" i="0" lang="en-IE" sz="2000" u="none" cap="none" strike="noStrike">
                <a:solidFill>
                  <a:srgbClr val="262626"/>
                </a:solidFill>
                <a:latin typeface="Calibri"/>
                <a:ea typeface="Calibri"/>
                <a:cs typeface="Calibri"/>
                <a:sym typeface="Calibri"/>
              </a:rPr>
              <a:t> Kuinka varmistan, että </a:t>
            </a:r>
            <a:r>
              <a:rPr lang="en-IE" sz="2000">
                <a:solidFill>
                  <a:srgbClr val="262626"/>
                </a:solidFill>
                <a:latin typeface="Calibri"/>
                <a:ea typeface="Calibri"/>
                <a:cs typeface="Calibri"/>
                <a:sym typeface="Calibri"/>
              </a:rPr>
              <a:t>tukijat </a:t>
            </a:r>
            <a:r>
              <a:rPr b="0" i="0" lang="en-IE" sz="2000" u="none" cap="none" strike="noStrike">
                <a:solidFill>
                  <a:srgbClr val="262626"/>
                </a:solidFill>
                <a:latin typeface="Calibri"/>
                <a:ea typeface="Calibri"/>
                <a:cs typeface="Calibri"/>
                <a:sym typeface="Calibri"/>
              </a:rPr>
              <a:t>haluavat auttaa minua? Mi</a:t>
            </a:r>
            <a:r>
              <a:rPr lang="en-IE" sz="2000">
                <a:solidFill>
                  <a:srgbClr val="262626"/>
                </a:solidFill>
                <a:latin typeface="Calibri"/>
                <a:ea typeface="Calibri"/>
                <a:cs typeface="Calibri"/>
                <a:sym typeface="Calibri"/>
              </a:rPr>
              <a:t>ten</a:t>
            </a:r>
            <a:r>
              <a:rPr b="0" i="0" lang="en-IE" sz="2000" u="none" cap="none" strike="noStrike">
                <a:solidFill>
                  <a:srgbClr val="262626"/>
                </a:solidFill>
                <a:latin typeface="Calibri"/>
                <a:ea typeface="Calibri"/>
                <a:cs typeface="Calibri"/>
                <a:sym typeface="Calibri"/>
              </a:rPr>
              <a:t> varmista</a:t>
            </a:r>
            <a:r>
              <a:rPr lang="en-IE" sz="2000">
                <a:solidFill>
                  <a:srgbClr val="262626"/>
                </a:solidFill>
                <a:latin typeface="Calibri"/>
                <a:ea typeface="Calibri"/>
                <a:cs typeface="Calibri"/>
                <a:sym typeface="Calibri"/>
              </a:rPr>
              <a:t>n</a:t>
            </a:r>
            <a:r>
              <a:rPr b="0" i="0" lang="en-IE" sz="2000" u="none" cap="none" strike="noStrike">
                <a:solidFill>
                  <a:srgbClr val="262626"/>
                </a:solidFill>
                <a:latin typeface="Calibri"/>
                <a:ea typeface="Calibri"/>
                <a:cs typeface="Calibri"/>
                <a:sym typeface="Calibri"/>
              </a:rPr>
              <a:t>, että he yhdistyvät emotionaalisella ja empaattisella tasolla? Mitä tukijani täytyy kuulla tarinastani, joka saa heidät seuraamaan minua, lahjoittamaan, antamaan aikaansa, olemaan yhteydessä sosiaaliseen mediaani? </a:t>
            </a:r>
            <a:endParaRPr b="0" i="0" sz="1400" u="none" cap="none" strike="noStrike">
              <a:solidFill>
                <a:srgbClr val="000000"/>
              </a:solidFill>
              <a:latin typeface="Arial"/>
              <a:ea typeface="Arial"/>
              <a:cs typeface="Arial"/>
              <a:sym typeface="Arial"/>
            </a:endParaRPr>
          </a:p>
          <a:p>
            <a:pPr indent="-457200" lvl="0" marL="620100" marR="0" rtl="0" algn="l">
              <a:lnSpc>
                <a:spcPct val="100000"/>
              </a:lnSpc>
              <a:spcBef>
                <a:spcPts val="0"/>
              </a:spcBef>
              <a:spcAft>
                <a:spcPts val="0"/>
              </a:spcAft>
              <a:buClr>
                <a:srgbClr val="ED2A59"/>
              </a:buClr>
              <a:buSzPts val="2400"/>
              <a:buFont typeface="Calibri"/>
              <a:buAutoNum type="arabicPeriod" startAt="4"/>
            </a:pPr>
            <a:r>
              <a:rPr b="1" i="0" lang="en-IE" sz="2400" u="none" cap="none" strike="noStrike">
                <a:solidFill>
                  <a:srgbClr val="ED2A59"/>
                </a:solidFill>
                <a:latin typeface="Calibri"/>
                <a:ea typeface="Calibri"/>
                <a:cs typeface="Calibri"/>
                <a:sym typeface="Calibri"/>
              </a:rPr>
              <a:t>Kuinka pyydän heiltä apua?...</a:t>
            </a:r>
            <a:r>
              <a:rPr b="1" i="0" lang="en-IE" sz="2000" u="none" cap="none" strike="noStrike">
                <a:solidFill>
                  <a:srgbClr val="262626"/>
                </a:solidFill>
                <a:latin typeface="Calibri"/>
                <a:ea typeface="Calibri"/>
                <a:cs typeface="Calibri"/>
                <a:sym typeface="Calibri"/>
              </a:rPr>
              <a:t>Rahoitus </a:t>
            </a:r>
            <a:r>
              <a:rPr b="0" i="0" lang="en-IE" sz="2000" u="none" cap="none" strike="noStrike">
                <a:solidFill>
                  <a:srgbClr val="262626"/>
                </a:solidFill>
                <a:latin typeface="Calibri"/>
                <a:ea typeface="Calibri"/>
                <a:cs typeface="Calibri"/>
                <a:sym typeface="Calibri"/>
              </a:rPr>
              <a:t>(Lisäänkö lahjoituspainikkeen tai linkin sosiaalisen median viestiin? </a:t>
            </a:r>
            <a:r>
              <a:rPr lang="en-IE" sz="2000">
                <a:solidFill>
                  <a:srgbClr val="262626"/>
                </a:solidFill>
                <a:latin typeface="Calibri"/>
                <a:ea typeface="Calibri"/>
                <a:cs typeface="Calibri"/>
                <a:sym typeface="Calibri"/>
              </a:rPr>
              <a:t>Perustanko </a:t>
            </a:r>
            <a:r>
              <a:rPr b="0" i="0" lang="en-IE" sz="2000" u="none" cap="none" strike="noStrike">
                <a:solidFill>
                  <a:srgbClr val="262626"/>
                </a:solidFill>
                <a:latin typeface="Calibri"/>
                <a:ea typeface="Calibri"/>
                <a:cs typeface="Calibri"/>
                <a:sym typeface="Calibri"/>
              </a:rPr>
              <a:t>joukkorahoitussivun?) </a:t>
            </a:r>
            <a:r>
              <a:rPr b="1" i="0" lang="en-IE" sz="2000" u="none" cap="none" strike="noStrike">
                <a:solidFill>
                  <a:srgbClr val="262626"/>
                </a:solidFill>
                <a:latin typeface="Calibri"/>
                <a:ea typeface="Calibri"/>
                <a:cs typeface="Calibri"/>
                <a:sym typeface="Calibri"/>
              </a:rPr>
              <a:t>Sosiaalinen media tai yritystuki </a:t>
            </a:r>
            <a:r>
              <a:rPr b="0" i="0" lang="en-IE" sz="2000" u="none" cap="none" strike="noStrike">
                <a:solidFill>
                  <a:srgbClr val="262626"/>
                </a:solidFill>
                <a:latin typeface="Calibri"/>
                <a:ea typeface="Calibri"/>
                <a:cs typeface="Calibri"/>
                <a:sym typeface="Calibri"/>
              </a:rPr>
              <a:t>(pyydänkö heitä suoraan jakamaan tarinani sosiaalisen median kanavilla</a:t>
            </a:r>
            <a:r>
              <a:rPr lang="en-IE" sz="2000">
                <a:solidFill>
                  <a:srgbClr val="262626"/>
                </a:solidFill>
                <a:latin typeface="Calibri"/>
                <a:ea typeface="Calibri"/>
                <a:cs typeface="Calibri"/>
                <a:sym typeface="Calibri"/>
              </a:rPr>
              <a:t>? Laitanko</a:t>
            </a:r>
            <a:r>
              <a:rPr b="0" i="0" lang="en-IE" sz="2000" u="none" cap="none" strike="noStrike">
                <a:solidFill>
                  <a:srgbClr val="262626"/>
                </a:solidFill>
                <a:latin typeface="Calibri"/>
                <a:ea typeface="Calibri"/>
                <a:cs typeface="Calibri"/>
                <a:sym typeface="Calibri"/>
              </a:rPr>
              <a:t> viestin tai videon, joka on osoitettu avunpyynnöksi mentorointiin tai ammatillisen liiketoiminnan kehittämiseen?). Tarjoa runsaasti toimintamahdollisuuksia kaik</a:t>
            </a:r>
            <a:r>
              <a:rPr lang="en-IE" sz="2000">
                <a:solidFill>
                  <a:srgbClr val="262626"/>
                </a:solidFill>
                <a:latin typeface="Calibri"/>
                <a:ea typeface="Calibri"/>
                <a:cs typeface="Calibri"/>
                <a:sym typeface="Calibri"/>
              </a:rPr>
              <a:t>e</a:t>
            </a:r>
            <a:r>
              <a:rPr b="0" i="0" lang="en-IE" sz="2000" u="none" cap="none" strike="noStrike">
                <a:solidFill>
                  <a:srgbClr val="262626"/>
                </a:solidFill>
                <a:latin typeface="Calibri"/>
                <a:ea typeface="Calibri"/>
                <a:cs typeface="Calibri"/>
                <a:sym typeface="Calibri"/>
              </a:rPr>
              <a:t>ssa lahjoituksissa, klikkauksissa ja lukemisessa, suoran viestin lähettämisessä, allekirjoitus vetoomuksessa…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id="559" name="Google Shape;559;p22"/>
          <p:cNvPicPr preferRelativeResize="0"/>
          <p:nvPr>
            <p:ph idx="2" type="pic"/>
          </p:nvPr>
        </p:nvPicPr>
        <p:blipFill rotWithShape="1">
          <a:blip r:embed="rId3">
            <a:alphaModFix/>
          </a:blip>
          <a:srcRect b="0" l="29265" r="29265" t="0"/>
          <a:stretch/>
        </p:blipFill>
        <p:spPr>
          <a:xfrm>
            <a:off x="7821613" y="760413"/>
            <a:ext cx="3333750" cy="5359400"/>
          </a:xfrm>
          <a:prstGeom prst="rect">
            <a:avLst/>
          </a:prstGeom>
          <a:noFill/>
          <a:ln>
            <a:noFill/>
          </a:ln>
        </p:spPr>
      </p:pic>
      <p:sp>
        <p:nvSpPr>
          <p:cNvPr id="560" name="Google Shape;560;p22"/>
          <p:cNvSpPr txBox="1"/>
          <p:nvPr>
            <p:ph idx="3" type="body"/>
          </p:nvPr>
        </p:nvSpPr>
        <p:spPr>
          <a:xfrm>
            <a:off x="566514" y="188334"/>
            <a:ext cx="6296013" cy="697353"/>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90000"/>
              </a:lnSpc>
              <a:spcBef>
                <a:spcPts val="0"/>
              </a:spcBef>
              <a:spcAft>
                <a:spcPts val="0"/>
              </a:spcAft>
              <a:buClr>
                <a:schemeClr val="dk1"/>
              </a:buClr>
              <a:buSzPct val="100000"/>
              <a:buNone/>
            </a:pPr>
            <a:r>
              <a:rPr b="1" lang="en-IE"/>
              <a:t>2. Tehtävämarkkinointi ja tarinankerronta</a:t>
            </a:r>
            <a:endParaRPr/>
          </a:p>
        </p:txBody>
      </p:sp>
      <p:sp>
        <p:nvSpPr>
          <p:cNvPr id="561" name="Google Shape;561;p22"/>
          <p:cNvSpPr/>
          <p:nvPr/>
        </p:nvSpPr>
        <p:spPr>
          <a:xfrm>
            <a:off x="204866" y="2091348"/>
            <a:ext cx="4036933" cy="3546759"/>
          </a:xfrm>
          <a:prstGeom prst="flowChartConnector">
            <a:avLst/>
          </a:prstGeom>
          <a:solidFill>
            <a:srgbClr val="EF619A"/>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IE" sz="2400" u="none" cap="none" strike="noStrike">
                <a:solidFill>
                  <a:schemeClr val="lt1"/>
                </a:solidFill>
                <a:latin typeface="Calibri"/>
                <a:ea typeface="Calibri"/>
                <a:cs typeface="Calibri"/>
                <a:sym typeface="Calibri"/>
              </a:rPr>
              <a:t>Tehtävänne, tarkoituksenne luominen ja kehittäminen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IE" sz="1800" u="none" cap="none" strike="noStrike">
                <a:solidFill>
                  <a:schemeClr val="lt1"/>
                </a:solidFill>
                <a:latin typeface="Calibri"/>
                <a:ea typeface="Calibri"/>
                <a:cs typeface="Calibri"/>
                <a:sym typeface="Calibri"/>
              </a:rPr>
              <a:t>Tehtävä, tarkoitus, tavoitteet, viestit, kohdeyleisön (heidän motivaatioiden) tunteminen, tarinasi, vastaanottajien tarinat, tärkeimmät toimitettavat viestisi</a:t>
            </a:r>
            <a:endParaRPr b="0" i="0" sz="1400" u="none" cap="none" strike="noStrike">
              <a:solidFill>
                <a:srgbClr val="000000"/>
              </a:solidFill>
              <a:latin typeface="Arial"/>
              <a:ea typeface="Arial"/>
              <a:cs typeface="Arial"/>
              <a:sym typeface="Arial"/>
            </a:endParaRPr>
          </a:p>
        </p:txBody>
      </p:sp>
      <p:sp>
        <p:nvSpPr>
          <p:cNvPr id="562" name="Google Shape;562;p22"/>
          <p:cNvSpPr/>
          <p:nvPr/>
        </p:nvSpPr>
        <p:spPr>
          <a:xfrm>
            <a:off x="4861204" y="2045535"/>
            <a:ext cx="3866100" cy="3602100"/>
          </a:xfrm>
          <a:prstGeom prst="flowChartConnector">
            <a:avLst/>
          </a:prstGeom>
          <a:solidFill>
            <a:srgbClr val="ED2A59"/>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IE" sz="2400" u="none" cap="none" strike="noStrike">
                <a:solidFill>
                  <a:schemeClr val="lt1"/>
                </a:solidFill>
                <a:latin typeface="Calibri"/>
                <a:ea typeface="Calibri"/>
                <a:cs typeface="Calibri"/>
                <a:sym typeface="Calibri"/>
              </a:rPr>
              <a:t>Tarinoiden ja viestien </a:t>
            </a:r>
            <a:r>
              <a:rPr b="1" lang="en-IE" sz="2400">
                <a:solidFill>
                  <a:schemeClr val="lt1"/>
                </a:solidFill>
                <a:latin typeface="Calibri"/>
                <a:ea typeface="Calibri"/>
                <a:cs typeface="Calibri"/>
                <a:sym typeface="Calibri"/>
              </a:rPr>
              <a:t>tekeminen</a:t>
            </a:r>
            <a:r>
              <a:rPr b="1" i="0" lang="en-IE" sz="2400" u="none" cap="none" strike="noStrike">
                <a:solidFill>
                  <a:schemeClr val="lt1"/>
                </a:solidFill>
                <a:latin typeface="Calibri"/>
                <a:ea typeface="Calibri"/>
                <a:cs typeface="Calibri"/>
                <a:sym typeface="Calibri"/>
              </a:rPr>
              <a:t> ja </a:t>
            </a:r>
            <a:r>
              <a:rPr b="1" lang="en-IE" sz="2400">
                <a:solidFill>
                  <a:schemeClr val="lt1"/>
                </a:solidFill>
                <a:latin typeface="Calibri"/>
                <a:ea typeface="Calibri"/>
                <a:cs typeface="Calibri"/>
                <a:sym typeface="Calibri"/>
              </a:rPr>
              <a:t>jakaminen</a:t>
            </a:r>
            <a:endParaRPr/>
          </a:p>
          <a:p>
            <a:pPr indent="0" lvl="0" marL="0" marR="0" rtl="0" algn="ctr">
              <a:lnSpc>
                <a:spcPct val="100000"/>
              </a:lnSpc>
              <a:spcBef>
                <a:spcPts val="0"/>
              </a:spcBef>
              <a:spcAft>
                <a:spcPts val="0"/>
              </a:spcAft>
              <a:buClr>
                <a:srgbClr val="000000"/>
              </a:buClr>
              <a:buSzPts val="1800"/>
              <a:buFont typeface="Arial"/>
              <a:buNone/>
            </a:pPr>
            <a:r>
              <a:rPr lang="en-IE" sz="1800">
                <a:solidFill>
                  <a:schemeClr val="lt1"/>
                </a:solidFill>
                <a:latin typeface="Calibri"/>
                <a:ea typeface="Calibri"/>
                <a:cs typeface="Calibri"/>
                <a:sym typeface="Calibri"/>
              </a:rPr>
              <a:t>Levitä t</a:t>
            </a:r>
            <a:r>
              <a:rPr b="0" i="0" lang="en-IE" sz="1800" u="none" cap="none" strike="noStrike">
                <a:solidFill>
                  <a:schemeClr val="lt1"/>
                </a:solidFill>
                <a:latin typeface="Calibri"/>
                <a:ea typeface="Calibri"/>
                <a:cs typeface="Calibri"/>
                <a:sym typeface="Calibri"/>
              </a:rPr>
              <a:t>arina</a:t>
            </a:r>
            <a:r>
              <a:rPr lang="en-IE" sz="1800">
                <a:solidFill>
                  <a:schemeClr val="lt1"/>
                </a:solidFill>
                <a:latin typeface="Calibri"/>
                <a:ea typeface="Calibri"/>
                <a:cs typeface="Calibri"/>
                <a:sym typeface="Calibri"/>
              </a:rPr>
              <a:t>a </a:t>
            </a:r>
            <a:r>
              <a:rPr b="0" i="0" lang="en-IE" sz="1800" u="none" cap="none" strike="noStrike">
                <a:solidFill>
                  <a:schemeClr val="lt1"/>
                </a:solidFill>
                <a:latin typeface="Calibri"/>
                <a:ea typeface="Calibri"/>
                <a:cs typeface="Calibri"/>
                <a:sym typeface="Calibri"/>
              </a:rPr>
              <a:t> tietoisuuden lisäämiseksi ja tu</a:t>
            </a:r>
            <a:r>
              <a:rPr lang="en-IE" sz="1800">
                <a:solidFill>
                  <a:schemeClr val="lt1"/>
                </a:solidFill>
                <a:latin typeface="Calibri"/>
                <a:ea typeface="Calibri"/>
                <a:cs typeface="Calibri"/>
                <a:sym typeface="Calibri"/>
              </a:rPr>
              <a:t>en saamiseksi</a:t>
            </a:r>
            <a:r>
              <a:rPr b="0" i="0" lang="en-IE" sz="1800" u="none" cap="none" strike="noStrike">
                <a:solidFill>
                  <a:schemeClr val="lt1"/>
                </a:solidFill>
                <a:latin typeface="Calibri"/>
                <a:ea typeface="Calibri"/>
                <a:cs typeface="Calibri"/>
                <a:sym typeface="Calibri"/>
              </a:rPr>
              <a:t>, sosiaalisen median, haastattelujen, videoiden, blogien ….</a:t>
            </a:r>
            <a:endParaRPr b="0" i="0" sz="1400" u="none" cap="none" strike="noStrike">
              <a:solidFill>
                <a:srgbClr val="000000"/>
              </a:solidFill>
              <a:latin typeface="Arial"/>
              <a:ea typeface="Arial"/>
              <a:cs typeface="Arial"/>
              <a:sym typeface="Arial"/>
            </a:endParaRPr>
          </a:p>
        </p:txBody>
      </p:sp>
      <p:sp>
        <p:nvSpPr>
          <p:cNvPr id="563" name="Google Shape;563;p22"/>
          <p:cNvSpPr/>
          <p:nvPr/>
        </p:nvSpPr>
        <p:spPr>
          <a:xfrm>
            <a:off x="3273585" y="2950328"/>
            <a:ext cx="2149441" cy="1792586"/>
          </a:xfrm>
          <a:prstGeom prst="flowChartConnector">
            <a:avLst/>
          </a:prstGeom>
          <a:solidFill>
            <a:srgbClr val="009FD8"/>
          </a:solidFill>
          <a:ln cap="flat" cmpd="sng" w="571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IE" sz="1400" u="none" cap="none" strike="noStrike">
                <a:solidFill>
                  <a:schemeClr val="lt1"/>
                </a:solidFill>
                <a:latin typeface="Calibri"/>
                <a:ea typeface="Calibri"/>
                <a:cs typeface="Calibri"/>
                <a:sym typeface="Calibri"/>
              </a:rPr>
              <a:t>Tehtävämark- kinointi ja tarinankerronta</a:t>
            </a:r>
            <a:endParaRPr b="1" i="0" sz="1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1" lang="en-IE" sz="1800" u="none" cap="none" strike="noStrike">
                <a:solidFill>
                  <a:schemeClr val="lt1"/>
                </a:solidFill>
                <a:latin typeface="Calibri"/>
                <a:ea typeface="Calibri"/>
                <a:cs typeface="Calibri"/>
                <a:sym typeface="Calibri"/>
              </a:rPr>
              <a:t>Sweet Spot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lang="en-IE" sz="1800">
                <a:solidFill>
                  <a:schemeClr val="lt1"/>
                </a:solidFill>
                <a:latin typeface="Calibri"/>
                <a:ea typeface="Calibri"/>
                <a:cs typeface="Calibri"/>
                <a:sym typeface="Calibri"/>
              </a:rPr>
              <a:t> </a:t>
            </a:r>
            <a:endParaRPr b="1" i="0" sz="1800" u="none" cap="none" strike="noStrike">
              <a:solidFill>
                <a:schemeClr val="lt1"/>
              </a:solidFill>
              <a:latin typeface="Calibri"/>
              <a:ea typeface="Calibri"/>
              <a:cs typeface="Calibri"/>
              <a:sym typeface="Calibri"/>
            </a:endParaRPr>
          </a:p>
        </p:txBody>
      </p:sp>
      <p:sp>
        <p:nvSpPr>
          <p:cNvPr id="564" name="Google Shape;564;p22"/>
          <p:cNvSpPr/>
          <p:nvPr/>
        </p:nvSpPr>
        <p:spPr>
          <a:xfrm>
            <a:off x="2103045" y="5638107"/>
            <a:ext cx="4490519" cy="1055058"/>
          </a:xfrm>
          <a:prstGeom prst="curvedUpArrow">
            <a:avLst>
              <a:gd fmla="val 25000" name="adj1"/>
              <a:gd fmla="val 50000" name="adj2"/>
              <a:gd fmla="val 25000" name="adj3"/>
            </a:avLst>
          </a:prstGeom>
          <a:solidFill>
            <a:srgbClr val="40A67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5" name="Google Shape;565;p22"/>
          <p:cNvSpPr/>
          <p:nvPr/>
        </p:nvSpPr>
        <p:spPr>
          <a:xfrm rot="8735532">
            <a:off x="3519208" y="1115133"/>
            <a:ext cx="2630150" cy="1690338"/>
          </a:xfrm>
          <a:prstGeom prst="curvedUpArrow">
            <a:avLst>
              <a:gd fmla="val 25000" name="adj1"/>
              <a:gd fmla="val 50000" name="adj2"/>
              <a:gd fmla="val 25000" name="adj3"/>
            </a:avLst>
          </a:prstGeom>
          <a:solidFill>
            <a:srgbClr val="40A67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23"/>
          <p:cNvSpPr txBox="1"/>
          <p:nvPr>
            <p:ph idx="1" type="body"/>
          </p:nvPr>
        </p:nvSpPr>
        <p:spPr>
          <a:xfrm>
            <a:off x="5537200" y="443620"/>
            <a:ext cx="6494855" cy="107394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3600"/>
              <a:buNone/>
            </a:pPr>
            <a:r>
              <a:rPr b="1" lang="en-IE">
                <a:solidFill>
                  <a:srgbClr val="ED2A59"/>
                </a:solidFill>
              </a:rPr>
              <a:t>Yhdeksän tehtävämarkkinoinnin tarinankerronta strategiaa</a:t>
            </a:r>
            <a:endParaRPr/>
          </a:p>
        </p:txBody>
      </p:sp>
      <p:sp>
        <p:nvSpPr>
          <p:cNvPr id="571" name="Google Shape;571;p23"/>
          <p:cNvSpPr txBox="1"/>
          <p:nvPr>
            <p:ph idx="2" type="body"/>
          </p:nvPr>
        </p:nvSpPr>
        <p:spPr>
          <a:xfrm>
            <a:off x="7642160" y="1762010"/>
            <a:ext cx="3981451" cy="2592420"/>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030303"/>
              </a:buClr>
              <a:buSzPts val="2400"/>
              <a:buFont typeface="Calibri"/>
              <a:buAutoNum type="arabicPeriod"/>
            </a:pPr>
            <a:r>
              <a:rPr b="0" lang="en-IE">
                <a:solidFill>
                  <a:srgbClr val="030303"/>
                </a:solidFill>
              </a:rPr>
              <a:t>Korosta heidän haasteitaan</a:t>
            </a:r>
            <a:endParaRPr/>
          </a:p>
          <a:p>
            <a:pPr indent="-457200" lvl="0" marL="457200" rtl="0" algn="l">
              <a:lnSpc>
                <a:spcPct val="90000"/>
              </a:lnSpc>
              <a:spcBef>
                <a:spcPts val="0"/>
              </a:spcBef>
              <a:spcAft>
                <a:spcPts val="0"/>
              </a:spcAft>
              <a:buClr>
                <a:srgbClr val="030303"/>
              </a:buClr>
              <a:buSzPts val="2400"/>
              <a:buFont typeface="Calibri"/>
              <a:buAutoNum type="arabicPeriod"/>
            </a:pPr>
            <a:r>
              <a:rPr b="0" lang="en-IE">
                <a:solidFill>
                  <a:srgbClr val="030303"/>
                </a:solidFill>
              </a:rPr>
              <a:t>Osoita ymmärrystä</a:t>
            </a:r>
            <a:endParaRPr/>
          </a:p>
          <a:p>
            <a:pPr indent="-457200" lvl="0" marL="457200" rtl="0" algn="l">
              <a:lnSpc>
                <a:spcPct val="90000"/>
              </a:lnSpc>
              <a:spcBef>
                <a:spcPts val="0"/>
              </a:spcBef>
              <a:spcAft>
                <a:spcPts val="0"/>
              </a:spcAft>
              <a:buClr>
                <a:srgbClr val="030303"/>
              </a:buClr>
              <a:buSzPts val="2400"/>
              <a:buFont typeface="Calibri"/>
              <a:buAutoNum type="arabicPeriod"/>
            </a:pPr>
            <a:r>
              <a:rPr b="0" lang="en-IE">
                <a:solidFill>
                  <a:srgbClr val="030303"/>
                </a:solidFill>
              </a:rPr>
              <a:t>Tue heidän uskomuksiaan</a:t>
            </a:r>
            <a:endParaRPr/>
          </a:p>
          <a:p>
            <a:pPr indent="-457200" lvl="0" marL="457200" rtl="0" algn="l">
              <a:lnSpc>
                <a:spcPct val="90000"/>
              </a:lnSpc>
              <a:spcBef>
                <a:spcPts val="0"/>
              </a:spcBef>
              <a:spcAft>
                <a:spcPts val="0"/>
              </a:spcAft>
              <a:buClr>
                <a:srgbClr val="030303"/>
              </a:buClr>
              <a:buSzPts val="2400"/>
              <a:buFont typeface="Calibri"/>
              <a:buAutoNum type="arabicPeriod"/>
            </a:pPr>
            <a:r>
              <a:rPr b="0" lang="en-IE">
                <a:solidFill>
                  <a:srgbClr val="030303"/>
                </a:solidFill>
              </a:rPr>
              <a:t>Kunnioita heidän arvojaan</a:t>
            </a:r>
            <a:endParaRPr/>
          </a:p>
          <a:p>
            <a:pPr indent="-457200" lvl="0" marL="457200" rtl="0" algn="l">
              <a:lnSpc>
                <a:spcPct val="90000"/>
              </a:lnSpc>
              <a:spcBef>
                <a:spcPts val="0"/>
              </a:spcBef>
              <a:spcAft>
                <a:spcPts val="0"/>
              </a:spcAft>
              <a:buClr>
                <a:srgbClr val="030303"/>
              </a:buClr>
              <a:buSzPts val="2400"/>
              <a:buFont typeface="Calibri"/>
              <a:buAutoNum type="arabicPeriod"/>
            </a:pPr>
            <a:r>
              <a:rPr lang="en-IE">
                <a:solidFill>
                  <a:srgbClr val="030303"/>
                </a:solidFill>
              </a:rPr>
              <a:t>Valjasta tunteet</a:t>
            </a:r>
            <a:endParaRPr/>
          </a:p>
          <a:p>
            <a:pPr indent="-457200" lvl="0" marL="457200" rtl="0" algn="l">
              <a:lnSpc>
                <a:spcPct val="90000"/>
              </a:lnSpc>
              <a:spcBef>
                <a:spcPts val="0"/>
              </a:spcBef>
              <a:spcAft>
                <a:spcPts val="0"/>
              </a:spcAft>
              <a:buClr>
                <a:srgbClr val="030303"/>
              </a:buClr>
              <a:buSzPts val="2400"/>
              <a:buFont typeface="Calibri"/>
              <a:buAutoNum type="arabicPeriod"/>
            </a:pPr>
            <a:r>
              <a:rPr b="0" lang="en-IE">
                <a:solidFill>
                  <a:srgbClr val="030303"/>
                </a:solidFill>
              </a:rPr>
              <a:t>Käytä paljon yksityiskohtia </a:t>
            </a:r>
            <a:endParaRPr/>
          </a:p>
          <a:p>
            <a:pPr indent="-457200" lvl="0" marL="457200" rtl="0" algn="l">
              <a:lnSpc>
                <a:spcPct val="90000"/>
              </a:lnSpc>
              <a:spcBef>
                <a:spcPts val="0"/>
              </a:spcBef>
              <a:spcAft>
                <a:spcPts val="0"/>
              </a:spcAft>
              <a:buClr>
                <a:srgbClr val="030303"/>
              </a:buClr>
              <a:buSzPts val="2400"/>
              <a:buFont typeface="Calibri"/>
              <a:buAutoNum type="arabicPeriod"/>
            </a:pPr>
            <a:r>
              <a:rPr b="0" lang="en-IE">
                <a:solidFill>
                  <a:srgbClr val="030303"/>
                </a:solidFill>
              </a:rPr>
              <a:t>Auta heitä </a:t>
            </a:r>
            <a:r>
              <a:rPr lang="en-IE">
                <a:solidFill>
                  <a:srgbClr val="030303"/>
                </a:solidFill>
              </a:rPr>
              <a:t>siirtymään</a:t>
            </a:r>
            <a:r>
              <a:rPr b="0" lang="en-IE">
                <a:solidFill>
                  <a:srgbClr val="030303"/>
                </a:solidFill>
              </a:rPr>
              <a:t> läpi eri vaiheiden</a:t>
            </a:r>
            <a:endParaRPr/>
          </a:p>
          <a:p>
            <a:pPr indent="-457200" lvl="0" marL="457200" rtl="0" algn="l">
              <a:lnSpc>
                <a:spcPct val="90000"/>
              </a:lnSpc>
              <a:spcBef>
                <a:spcPts val="0"/>
              </a:spcBef>
              <a:spcAft>
                <a:spcPts val="0"/>
              </a:spcAft>
              <a:buClr>
                <a:srgbClr val="030303"/>
              </a:buClr>
              <a:buSzPts val="2400"/>
              <a:buFont typeface="Calibri"/>
              <a:buAutoNum type="arabicPeriod"/>
            </a:pPr>
            <a:r>
              <a:rPr b="0" lang="en-IE">
                <a:solidFill>
                  <a:srgbClr val="030303"/>
                </a:solidFill>
              </a:rPr>
              <a:t>Juhli menestyksiä</a:t>
            </a:r>
            <a:endParaRPr/>
          </a:p>
          <a:p>
            <a:pPr indent="-457200" lvl="0" marL="457200" rtl="0" algn="l">
              <a:lnSpc>
                <a:spcPct val="90000"/>
              </a:lnSpc>
              <a:spcBef>
                <a:spcPts val="0"/>
              </a:spcBef>
              <a:spcAft>
                <a:spcPts val="0"/>
              </a:spcAft>
              <a:buClr>
                <a:srgbClr val="030303"/>
              </a:buClr>
              <a:buSzPts val="2400"/>
              <a:buFont typeface="Calibri"/>
              <a:buAutoNum type="arabicPeriod"/>
            </a:pPr>
            <a:r>
              <a:rPr b="0" lang="en-IE">
                <a:solidFill>
                  <a:srgbClr val="030303"/>
                </a:solidFill>
              </a:rPr>
              <a:t>Tarinoiden jakaminen</a:t>
            </a:r>
            <a:endParaRPr/>
          </a:p>
        </p:txBody>
      </p:sp>
      <p:pic>
        <p:nvPicPr>
          <p:cNvPr id="572" name="Google Shape;572;p23">
            <a:hlinkClick r:id="rId3"/>
          </p:cNvPr>
          <p:cNvPicPr preferRelativeResize="0"/>
          <p:nvPr/>
        </p:nvPicPr>
        <p:blipFill rotWithShape="1">
          <a:blip r:embed="rId4">
            <a:alphaModFix/>
          </a:blip>
          <a:srcRect b="0" l="5581" r="6406" t="0"/>
          <a:stretch/>
        </p:blipFill>
        <p:spPr>
          <a:xfrm>
            <a:off x="1333877" y="2124534"/>
            <a:ext cx="5216752" cy="31812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24"/>
          <p:cNvSpPr txBox="1"/>
          <p:nvPr>
            <p:ph idx="1" type="body"/>
          </p:nvPr>
        </p:nvSpPr>
        <p:spPr>
          <a:xfrm>
            <a:off x="5513307" y="170146"/>
            <a:ext cx="6898994"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t>Harjoitus - Tehtävän kehittäminen</a:t>
            </a:r>
            <a:endParaRPr/>
          </a:p>
        </p:txBody>
      </p:sp>
      <p:sp>
        <p:nvSpPr>
          <p:cNvPr id="578" name="Google Shape;578;p24"/>
          <p:cNvSpPr txBox="1"/>
          <p:nvPr>
            <p:ph idx="2" type="body"/>
          </p:nvPr>
        </p:nvSpPr>
        <p:spPr>
          <a:xfrm>
            <a:off x="5513307" y="836747"/>
            <a:ext cx="5839738"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0" i="0" lang="en-IE"/>
              <a:t>Kun on kyse sosiaalisesta innovaatio-toiminnasta tai projektista, on tärkeää ajatella sitä sen yksinkertaisimmassa muodossa. Edellisissä moduuleissa olet tunnistanut tarpeen tai ongelman. Olette tarkastelleet, miten voitte puuttua siihen ja olette tunnistaneet, mitä muutosta voisitte tehdä ihmisten elämään.</a:t>
            </a:r>
            <a:endParaRPr/>
          </a:p>
          <a:p>
            <a:pPr indent="0" lvl="0" marL="0" rtl="0" algn="l">
              <a:lnSpc>
                <a:spcPct val="90000"/>
              </a:lnSpc>
              <a:spcBef>
                <a:spcPts val="0"/>
              </a:spcBef>
              <a:spcAft>
                <a:spcPts val="0"/>
              </a:spcAft>
              <a:buClr>
                <a:schemeClr val="lt1"/>
              </a:buClr>
              <a:buSzPts val="2400"/>
              <a:buNone/>
            </a:pPr>
            <a:r>
              <a:rPr b="0" i="0" lang="en-IE"/>
              <a:t>Seuraava harjoitus on suunniteltu tutkimaan ideaasi muutamasta eri näkökulmasta ja selvittämään, onko tavoitteissasi aukkoja, sekä tunnistamaan, mi</a:t>
            </a:r>
            <a:r>
              <a:rPr lang="en-IE"/>
              <a:t>t</a:t>
            </a:r>
            <a:r>
              <a:rPr b="0" i="0" lang="en-IE"/>
              <a:t>ä tieto</a:t>
            </a:r>
            <a:r>
              <a:rPr lang="en-IE"/>
              <a:t>a </a:t>
            </a:r>
            <a:r>
              <a:rPr b="0" i="0" lang="en-IE"/>
              <a:t>sinulla jo on.</a:t>
            </a:r>
            <a:endParaRPr/>
          </a:p>
        </p:txBody>
      </p:sp>
      <p:pic>
        <p:nvPicPr>
          <p:cNvPr id="579" name="Google Shape;579;p24"/>
          <p:cNvPicPr preferRelativeResize="0"/>
          <p:nvPr/>
        </p:nvPicPr>
        <p:blipFill rotWithShape="1">
          <a:blip r:embed="rId3">
            <a:alphaModFix/>
          </a:blip>
          <a:srcRect b="0" l="0" r="0" t="0"/>
          <a:stretch/>
        </p:blipFill>
        <p:spPr>
          <a:xfrm>
            <a:off x="5385679" y="5270653"/>
            <a:ext cx="6484545" cy="1131874"/>
          </a:xfrm>
          <a:prstGeom prst="rect">
            <a:avLst/>
          </a:prstGeom>
          <a:noFill/>
          <a:ln>
            <a:noFill/>
          </a:ln>
        </p:spPr>
      </p:pic>
      <p:pic>
        <p:nvPicPr>
          <p:cNvPr descr="A picture containing text, indoor&#10;&#10;Description automatically generated" id="580" name="Google Shape;580;p24"/>
          <p:cNvPicPr preferRelativeResize="0"/>
          <p:nvPr>
            <p:ph idx="3" type="pic"/>
          </p:nvPr>
        </p:nvPicPr>
        <p:blipFill rotWithShape="1">
          <a:blip r:embed="rId4">
            <a:alphaModFix/>
          </a:blip>
          <a:srcRect b="0" l="11302" r="11302" t="0"/>
          <a:stretch/>
        </p:blipFill>
        <p:spPr>
          <a:xfrm>
            <a:off x="1590040" y="0"/>
            <a:ext cx="3550920" cy="687913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25"/>
          <p:cNvSpPr txBox="1"/>
          <p:nvPr>
            <p:ph idx="1" type="body"/>
          </p:nvPr>
        </p:nvSpPr>
        <p:spPr>
          <a:xfrm>
            <a:off x="5513307" y="170146"/>
            <a:ext cx="6898994"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t>Harjoitus - Tehtävän kehittäminen</a:t>
            </a:r>
            <a:endParaRPr sz="3200"/>
          </a:p>
        </p:txBody>
      </p:sp>
      <p:sp>
        <p:nvSpPr>
          <p:cNvPr id="586" name="Google Shape;586;p25"/>
          <p:cNvSpPr txBox="1"/>
          <p:nvPr>
            <p:ph idx="2" type="body"/>
          </p:nvPr>
        </p:nvSpPr>
        <p:spPr>
          <a:xfrm>
            <a:off x="5513307" y="836747"/>
            <a:ext cx="5839738"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0" i="0" lang="en-IE"/>
              <a:t>Kirjoita tehtävälaus</a:t>
            </a:r>
            <a:r>
              <a:rPr lang="en-IE"/>
              <a:t>e</a:t>
            </a:r>
            <a:r>
              <a:rPr b="0" i="0" lang="en-IE"/>
              <a:t>, jossa sanotaan</a:t>
            </a:r>
            <a:endParaRPr/>
          </a:p>
          <a:p>
            <a:pPr indent="0" lvl="0" marL="0" rtl="0" algn="l">
              <a:lnSpc>
                <a:spcPct val="90000"/>
              </a:lnSpc>
              <a:spcBef>
                <a:spcPts val="1000"/>
              </a:spcBef>
              <a:spcAft>
                <a:spcPts val="0"/>
              </a:spcAft>
              <a:buClr>
                <a:schemeClr val="lt1"/>
              </a:buClr>
              <a:buSzPts val="2400"/>
              <a:buNone/>
            </a:pPr>
            <a:r>
              <a:t/>
            </a:r>
            <a:endParaRPr/>
          </a:p>
          <a:p>
            <a:pPr indent="0" lvl="0" marL="0" rtl="0" algn="l">
              <a:lnSpc>
                <a:spcPct val="90000"/>
              </a:lnSpc>
              <a:spcBef>
                <a:spcPts val="1000"/>
              </a:spcBef>
              <a:spcAft>
                <a:spcPts val="0"/>
              </a:spcAft>
              <a:buClr>
                <a:schemeClr val="lt1"/>
              </a:buClr>
              <a:buSzPts val="2400"/>
              <a:buNone/>
            </a:pPr>
            <a:r>
              <a:rPr lang="en-IE"/>
              <a:t>Mitä aiot tehdä?____________</a:t>
            </a:r>
            <a:endParaRPr/>
          </a:p>
          <a:p>
            <a:pPr indent="0" lvl="0" marL="0" rtl="0" algn="l">
              <a:lnSpc>
                <a:spcPct val="90000"/>
              </a:lnSpc>
              <a:spcBef>
                <a:spcPts val="1000"/>
              </a:spcBef>
              <a:spcAft>
                <a:spcPts val="0"/>
              </a:spcAft>
              <a:buClr>
                <a:schemeClr val="lt1"/>
              </a:buClr>
              <a:buSzPts val="2400"/>
              <a:buNone/>
            </a:pPr>
            <a:r>
              <a:rPr b="0" i="0" lang="en-IE"/>
              <a:t>Kuka sen tekee?________________</a:t>
            </a:r>
            <a:endParaRPr/>
          </a:p>
          <a:p>
            <a:pPr indent="0" lvl="0" marL="0" rtl="0" algn="l">
              <a:lnSpc>
                <a:spcPct val="90000"/>
              </a:lnSpc>
              <a:spcBef>
                <a:spcPts val="1000"/>
              </a:spcBef>
              <a:spcAft>
                <a:spcPts val="0"/>
              </a:spcAft>
              <a:buClr>
                <a:schemeClr val="lt1"/>
              </a:buClr>
              <a:buSzPts val="2400"/>
              <a:buNone/>
            </a:pPr>
            <a:r>
              <a:rPr lang="en-IE"/>
              <a:t>Miten se saavutetaan?______________</a:t>
            </a:r>
            <a:endParaRPr b="0" i="0"/>
          </a:p>
        </p:txBody>
      </p:sp>
      <p:pic>
        <p:nvPicPr>
          <p:cNvPr id="587" name="Google Shape;587;p25"/>
          <p:cNvPicPr preferRelativeResize="0"/>
          <p:nvPr/>
        </p:nvPicPr>
        <p:blipFill rotWithShape="1">
          <a:blip r:embed="rId3">
            <a:alphaModFix/>
          </a:blip>
          <a:srcRect b="0" l="0" r="0" t="0"/>
          <a:stretch/>
        </p:blipFill>
        <p:spPr>
          <a:xfrm>
            <a:off x="5385679" y="5270653"/>
            <a:ext cx="6484545" cy="1131874"/>
          </a:xfrm>
          <a:prstGeom prst="rect">
            <a:avLst/>
          </a:prstGeom>
          <a:noFill/>
          <a:ln>
            <a:noFill/>
          </a:ln>
        </p:spPr>
      </p:pic>
      <p:pic>
        <p:nvPicPr>
          <p:cNvPr descr="A picture containing text, indoor&#10;&#10;Description automatically generated" id="588" name="Google Shape;588;p25"/>
          <p:cNvPicPr preferRelativeResize="0"/>
          <p:nvPr>
            <p:ph idx="3" type="pic"/>
          </p:nvPr>
        </p:nvPicPr>
        <p:blipFill rotWithShape="1">
          <a:blip r:embed="rId4">
            <a:alphaModFix/>
          </a:blip>
          <a:srcRect b="0" l="11302" r="11302" t="0"/>
          <a:stretch/>
        </p:blipFill>
        <p:spPr>
          <a:xfrm>
            <a:off x="1590040" y="0"/>
            <a:ext cx="3550920" cy="687913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26"/>
          <p:cNvSpPr txBox="1"/>
          <p:nvPr>
            <p:ph idx="1" type="body"/>
          </p:nvPr>
        </p:nvSpPr>
        <p:spPr>
          <a:xfrm>
            <a:off x="6925901" y="609600"/>
            <a:ext cx="5106155" cy="1532655"/>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9FD8"/>
              </a:buClr>
              <a:buSzPts val="3600"/>
              <a:buNone/>
            </a:pPr>
            <a:r>
              <a:rPr b="1" lang="en-IE">
                <a:solidFill>
                  <a:srgbClr val="009FD8"/>
                </a:solidFill>
              </a:rPr>
              <a:t>Viisi esimerkkiä kiehtovasta tarinankerronnasta</a:t>
            </a:r>
            <a:endParaRPr/>
          </a:p>
        </p:txBody>
      </p:sp>
      <p:sp>
        <p:nvSpPr>
          <p:cNvPr id="594" name="Google Shape;594;p26"/>
          <p:cNvSpPr txBox="1"/>
          <p:nvPr>
            <p:ph idx="2" type="body"/>
          </p:nvPr>
        </p:nvSpPr>
        <p:spPr>
          <a:xfrm>
            <a:off x="7488252" y="2522501"/>
            <a:ext cx="4437048"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30303"/>
              </a:buClr>
              <a:buSzPts val="2400"/>
              <a:buNone/>
            </a:pPr>
            <a:r>
              <a:rPr b="0" i="0" lang="en-IE">
                <a:solidFill>
                  <a:srgbClr val="030303"/>
                </a:solidFill>
              </a:rPr>
              <a:t>Opi, kuinka tuotemerkit käyttävät tarinaa </a:t>
            </a:r>
            <a:r>
              <a:rPr b="1" lang="en-IE">
                <a:solidFill>
                  <a:srgbClr val="E48E02"/>
                </a:solidFill>
              </a:rPr>
              <a:t>yhteydenpitoon ja resonointiin</a:t>
            </a:r>
            <a:r>
              <a:rPr b="0" i="0" lang="en-IE">
                <a:solidFill>
                  <a:srgbClr val="030303"/>
                </a:solidFill>
              </a:rPr>
              <a:t> näiden viiden kiehtovan brändin tarinankerrontaesityksen </a:t>
            </a:r>
            <a:r>
              <a:rPr lang="en-IE">
                <a:solidFill>
                  <a:srgbClr val="030303"/>
                </a:solidFill>
              </a:rPr>
              <a:t>avulla</a:t>
            </a:r>
            <a:r>
              <a:rPr b="0" i="0" lang="en-IE">
                <a:solidFill>
                  <a:srgbClr val="030303"/>
                </a:solidFill>
              </a:rPr>
              <a:t>.</a:t>
            </a:r>
            <a:endParaRPr/>
          </a:p>
          <a:p>
            <a:pPr indent="0" lvl="0" marL="0" rtl="0" algn="ctr">
              <a:lnSpc>
                <a:spcPct val="90000"/>
              </a:lnSpc>
              <a:spcBef>
                <a:spcPts val="0"/>
              </a:spcBef>
              <a:spcAft>
                <a:spcPts val="0"/>
              </a:spcAft>
              <a:buClr>
                <a:srgbClr val="030303"/>
              </a:buClr>
              <a:buSzPts val="2400"/>
              <a:buNone/>
            </a:pPr>
            <a:r>
              <a:t/>
            </a:r>
            <a:endParaRPr b="0" i="0">
              <a:solidFill>
                <a:srgbClr val="030303"/>
              </a:solidFill>
            </a:endParaRPr>
          </a:p>
          <a:p>
            <a:pPr indent="0" lvl="0" marL="0" rtl="0" algn="ctr">
              <a:lnSpc>
                <a:spcPct val="90000"/>
              </a:lnSpc>
              <a:spcBef>
                <a:spcPts val="0"/>
              </a:spcBef>
              <a:spcAft>
                <a:spcPts val="0"/>
              </a:spcAft>
              <a:buClr>
                <a:srgbClr val="030303"/>
              </a:buClr>
              <a:buSzPts val="2400"/>
              <a:buNone/>
            </a:pPr>
            <a:r>
              <a:rPr lang="en-IE">
                <a:solidFill>
                  <a:srgbClr val="030303"/>
                </a:solidFill>
              </a:rPr>
              <a:t>Spotify</a:t>
            </a:r>
            <a:endParaRPr/>
          </a:p>
          <a:p>
            <a:pPr indent="0" lvl="0" marL="0" rtl="0" algn="ctr">
              <a:lnSpc>
                <a:spcPct val="90000"/>
              </a:lnSpc>
              <a:spcBef>
                <a:spcPts val="1000"/>
              </a:spcBef>
              <a:spcAft>
                <a:spcPts val="0"/>
              </a:spcAft>
              <a:buClr>
                <a:srgbClr val="030303"/>
              </a:buClr>
              <a:buSzPts val="2400"/>
              <a:buNone/>
            </a:pPr>
            <a:r>
              <a:rPr lang="en-IE">
                <a:solidFill>
                  <a:srgbClr val="030303"/>
                </a:solidFill>
              </a:rPr>
              <a:t>Air B&amp;B</a:t>
            </a:r>
            <a:endParaRPr/>
          </a:p>
          <a:p>
            <a:pPr indent="0" lvl="0" marL="0" rtl="0" algn="ctr">
              <a:lnSpc>
                <a:spcPct val="90000"/>
              </a:lnSpc>
              <a:spcBef>
                <a:spcPts val="1000"/>
              </a:spcBef>
              <a:spcAft>
                <a:spcPts val="0"/>
              </a:spcAft>
              <a:buClr>
                <a:srgbClr val="030303"/>
              </a:buClr>
              <a:buSzPts val="2400"/>
              <a:buNone/>
            </a:pPr>
            <a:r>
              <a:rPr lang="en-IE">
                <a:solidFill>
                  <a:srgbClr val="030303"/>
                </a:solidFill>
              </a:rPr>
              <a:t>Warby Parker</a:t>
            </a:r>
            <a:endParaRPr/>
          </a:p>
          <a:p>
            <a:pPr indent="0" lvl="0" marL="0" rtl="0" algn="ctr">
              <a:lnSpc>
                <a:spcPct val="90000"/>
              </a:lnSpc>
              <a:spcBef>
                <a:spcPts val="1000"/>
              </a:spcBef>
              <a:spcAft>
                <a:spcPts val="0"/>
              </a:spcAft>
              <a:buClr>
                <a:srgbClr val="030303"/>
              </a:buClr>
              <a:buSzPts val="2400"/>
              <a:buNone/>
            </a:pPr>
            <a:r>
              <a:rPr lang="en-IE">
                <a:solidFill>
                  <a:srgbClr val="030303"/>
                </a:solidFill>
              </a:rPr>
              <a:t>Dove </a:t>
            </a:r>
            <a:endParaRPr/>
          </a:p>
          <a:p>
            <a:pPr indent="0" lvl="0" marL="0" rtl="0" algn="ctr">
              <a:lnSpc>
                <a:spcPct val="90000"/>
              </a:lnSpc>
              <a:spcBef>
                <a:spcPts val="1000"/>
              </a:spcBef>
              <a:spcAft>
                <a:spcPts val="0"/>
              </a:spcAft>
              <a:buClr>
                <a:srgbClr val="030303"/>
              </a:buClr>
              <a:buSzPts val="2400"/>
              <a:buNone/>
            </a:pPr>
            <a:r>
              <a:rPr lang="en-IE">
                <a:solidFill>
                  <a:srgbClr val="030303"/>
                </a:solidFill>
              </a:rPr>
              <a:t>Nike</a:t>
            </a:r>
            <a:endParaRPr/>
          </a:p>
          <a:p>
            <a:pPr indent="0" lvl="0" marL="0" rtl="0" algn="ctr">
              <a:lnSpc>
                <a:spcPct val="90000"/>
              </a:lnSpc>
              <a:spcBef>
                <a:spcPts val="1000"/>
              </a:spcBef>
              <a:spcAft>
                <a:spcPts val="0"/>
              </a:spcAft>
              <a:buClr>
                <a:schemeClr val="dk1"/>
              </a:buClr>
              <a:buSzPts val="2400"/>
              <a:buNone/>
            </a:pPr>
            <a:r>
              <a:t/>
            </a:r>
            <a:endParaRPr i="1"/>
          </a:p>
        </p:txBody>
      </p:sp>
      <p:pic>
        <p:nvPicPr>
          <p:cNvPr id="595" name="Google Shape;595;p26">
            <a:hlinkClick r:id="rId3"/>
          </p:cNvPr>
          <p:cNvPicPr preferRelativeResize="0"/>
          <p:nvPr/>
        </p:nvPicPr>
        <p:blipFill rotWithShape="1">
          <a:blip r:embed="rId4">
            <a:alphaModFix/>
          </a:blip>
          <a:srcRect b="0" l="0" r="0" t="0"/>
          <a:stretch/>
        </p:blipFill>
        <p:spPr>
          <a:xfrm>
            <a:off x="1342034" y="2285380"/>
            <a:ext cx="5203621" cy="30967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descr="A picture containing text, handwear&#10;&#10;Description automatically generated" id="600" name="Google Shape;600;p27"/>
          <p:cNvPicPr preferRelativeResize="0"/>
          <p:nvPr>
            <p:ph idx="2" type="pic"/>
          </p:nvPr>
        </p:nvPicPr>
        <p:blipFill rotWithShape="1">
          <a:blip r:embed="rId3">
            <a:alphaModFix/>
          </a:blip>
          <a:srcRect b="3487" l="0" r="0" t="3489"/>
          <a:stretch/>
        </p:blipFill>
        <p:spPr>
          <a:xfrm>
            <a:off x="520700" y="549275"/>
            <a:ext cx="2743200" cy="2755900"/>
          </a:xfrm>
          <a:prstGeom prst="rect">
            <a:avLst/>
          </a:prstGeom>
          <a:noFill/>
          <a:ln>
            <a:noFill/>
          </a:ln>
        </p:spPr>
      </p:pic>
      <p:pic>
        <p:nvPicPr>
          <p:cNvPr descr="A picture containing metalware, key&#10;&#10;Description automatically generated" id="601" name="Google Shape;601;p27"/>
          <p:cNvPicPr preferRelativeResize="0"/>
          <p:nvPr>
            <p:ph idx="3" type="pic"/>
          </p:nvPr>
        </p:nvPicPr>
        <p:blipFill rotWithShape="1">
          <a:blip r:embed="rId4">
            <a:alphaModFix/>
          </a:blip>
          <a:srcRect b="12325" l="0" r="0" t="12325"/>
          <a:stretch/>
        </p:blipFill>
        <p:spPr>
          <a:xfrm>
            <a:off x="3416299" y="549275"/>
            <a:ext cx="2743200" cy="2755900"/>
          </a:xfrm>
          <a:prstGeom prst="rect">
            <a:avLst/>
          </a:prstGeom>
          <a:noFill/>
          <a:ln>
            <a:noFill/>
          </a:ln>
        </p:spPr>
      </p:pic>
      <p:pic>
        <p:nvPicPr>
          <p:cNvPr descr="A picture containing text, person, indoor&#10;&#10;Description automatically generated" id="602" name="Google Shape;602;p27"/>
          <p:cNvPicPr preferRelativeResize="0"/>
          <p:nvPr>
            <p:ph idx="5" type="pic"/>
          </p:nvPr>
        </p:nvPicPr>
        <p:blipFill rotWithShape="1">
          <a:blip r:embed="rId5">
            <a:alphaModFix/>
          </a:blip>
          <a:srcRect b="0" l="16820" r="16818" t="0"/>
          <a:stretch/>
        </p:blipFill>
        <p:spPr>
          <a:xfrm>
            <a:off x="3416299" y="3429000"/>
            <a:ext cx="2743200" cy="2755900"/>
          </a:xfrm>
          <a:prstGeom prst="rect">
            <a:avLst/>
          </a:prstGeom>
          <a:noFill/>
          <a:ln>
            <a:noFill/>
          </a:ln>
        </p:spPr>
      </p:pic>
      <p:sp>
        <p:nvSpPr>
          <p:cNvPr id="603" name="Google Shape;603;p27"/>
          <p:cNvSpPr txBox="1"/>
          <p:nvPr>
            <p:ph idx="1" type="body"/>
          </p:nvPr>
        </p:nvSpPr>
        <p:spPr>
          <a:xfrm>
            <a:off x="6926354" y="1128841"/>
            <a:ext cx="4866430" cy="150489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ED2A59"/>
              </a:buClr>
              <a:buSzPts val="3600"/>
              <a:buNone/>
            </a:pPr>
            <a:r>
              <a:rPr b="1" lang="en-IE">
                <a:solidFill>
                  <a:srgbClr val="ED2A59"/>
                </a:solidFill>
              </a:rPr>
              <a:t>Tarinankerronta ja tehtävämarkkinoinnin strategia</a:t>
            </a:r>
            <a:endParaRPr/>
          </a:p>
        </p:txBody>
      </p:sp>
      <p:sp>
        <p:nvSpPr>
          <p:cNvPr id="604" name="Google Shape;604;p27"/>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3F3F3F"/>
              </a:buClr>
              <a:buSzPts val="3200"/>
              <a:buNone/>
            </a:pPr>
            <a:r>
              <a:rPr b="1" lang="en-IE" sz="3200">
                <a:solidFill>
                  <a:srgbClr val="3F3F3F"/>
                </a:solidFill>
              </a:rPr>
              <a:t>Kuinka digitaalinen tarinankerronta voi auttaa sinua kertomaan sosiaalisista vaikutuksistasi ja edistämään projektiasi?</a:t>
            </a:r>
            <a:endParaRPr b="1" sz="3200">
              <a:solidFill>
                <a:srgbClr val="3F3F3F"/>
              </a:solidFill>
            </a:endParaRPr>
          </a:p>
        </p:txBody>
      </p:sp>
      <p:pic>
        <p:nvPicPr>
          <p:cNvPr descr="A picture containing bed, window, person, indoor&#10;&#10;Description automatically generated" id="605" name="Google Shape;605;p27"/>
          <p:cNvPicPr preferRelativeResize="0"/>
          <p:nvPr>
            <p:ph idx="4" type="pic"/>
          </p:nvPr>
        </p:nvPicPr>
        <p:blipFill rotWithShape="1">
          <a:blip r:embed="rId6">
            <a:alphaModFix/>
          </a:blip>
          <a:srcRect b="16509" l="0" r="0" t="16510"/>
          <a:stretch/>
        </p:blipFill>
        <p:spPr>
          <a:xfrm>
            <a:off x="520700" y="3429000"/>
            <a:ext cx="2743200" cy="2755900"/>
          </a:xfrm>
          <a:prstGeom prst="rect">
            <a:avLst/>
          </a:prstGeom>
          <a:noFill/>
          <a:ln>
            <a:noFill/>
          </a:ln>
        </p:spPr>
      </p:pic>
      <p:sp>
        <p:nvSpPr>
          <p:cNvPr id="606" name="Google Shape;606;p27"/>
          <p:cNvSpPr txBox="1"/>
          <p:nvPr/>
        </p:nvSpPr>
        <p:spPr>
          <a:xfrm>
            <a:off x="520700" y="60450"/>
            <a:ext cx="557530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IE" sz="2400" u="none" cap="none" strike="noStrike">
                <a:solidFill>
                  <a:schemeClr val="dk1"/>
                </a:solidFill>
                <a:latin typeface="Calibri"/>
                <a:ea typeface="Calibri"/>
                <a:cs typeface="Calibri"/>
                <a:sym typeface="Calibri"/>
              </a:rPr>
              <a:t>Miten tarinankerronta voi auttaa sinua!!</a:t>
            </a:r>
            <a:endParaRPr b="0" i="0" sz="1400" u="none" cap="none" strike="noStrike">
              <a:solidFill>
                <a:srgbClr val="000000"/>
              </a:solidFill>
              <a:latin typeface="Arial"/>
              <a:ea typeface="Arial"/>
              <a:cs typeface="Arial"/>
              <a:sym typeface="Arial"/>
            </a:endParaRPr>
          </a:p>
        </p:txBody>
      </p:sp>
      <p:sp>
        <p:nvSpPr>
          <p:cNvPr id="607" name="Google Shape;607;p27"/>
          <p:cNvSpPr txBox="1"/>
          <p:nvPr/>
        </p:nvSpPr>
        <p:spPr>
          <a:xfrm>
            <a:off x="520700" y="6184900"/>
            <a:ext cx="2743200" cy="4616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IE" sz="1200" u="none" cap="none" strike="noStrike">
                <a:solidFill>
                  <a:schemeClr val="dk1"/>
                </a:solidFill>
                <a:latin typeface="Calibri"/>
                <a:ea typeface="Calibri"/>
                <a:cs typeface="Calibri"/>
                <a:sym typeface="Calibri"/>
              </a:rPr>
              <a:t>Ihmiset seuraavat, jakavat, puhuvat sinusta, levittävät sanaa…</a:t>
            </a:r>
            <a:endParaRPr b="0" i="0" sz="1100" u="none" cap="none" strike="noStrike">
              <a:solidFill>
                <a:srgbClr val="000000"/>
              </a:solidFill>
              <a:latin typeface="Arial"/>
              <a:ea typeface="Arial"/>
              <a:cs typeface="Arial"/>
              <a:sym typeface="Arial"/>
            </a:endParaRPr>
          </a:p>
        </p:txBody>
      </p:sp>
      <p:sp>
        <p:nvSpPr>
          <p:cNvPr id="608" name="Google Shape;608;p27"/>
          <p:cNvSpPr txBox="1"/>
          <p:nvPr/>
        </p:nvSpPr>
        <p:spPr>
          <a:xfrm>
            <a:off x="3416299" y="6212775"/>
            <a:ext cx="2743200" cy="52318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IE" sz="1400" u="none" cap="none" strike="noStrike">
                <a:solidFill>
                  <a:schemeClr val="dk1"/>
                </a:solidFill>
                <a:latin typeface="Calibri"/>
                <a:ea typeface="Calibri"/>
                <a:cs typeface="Calibri"/>
                <a:sym typeface="Calibri"/>
              </a:rPr>
              <a:t>Ihmiset haluavat auttaa sinua mentoroimalla tai rahoittamalla…</a:t>
            </a:r>
            <a:endParaRPr b="0" i="0" sz="1200" u="none" cap="none" strike="noStrike">
              <a:solidFill>
                <a:srgbClr val="000000"/>
              </a:solidFill>
              <a:latin typeface="Arial"/>
              <a:ea typeface="Arial"/>
              <a:cs typeface="Arial"/>
              <a:sym typeface="Arial"/>
            </a:endParaRPr>
          </a:p>
        </p:txBody>
      </p:sp>
      <p:sp>
        <p:nvSpPr>
          <p:cNvPr id="609" name="Google Shape;609;p27"/>
          <p:cNvSpPr txBox="1"/>
          <p:nvPr/>
        </p:nvSpPr>
        <p:spPr>
          <a:xfrm>
            <a:off x="520700" y="2857489"/>
            <a:ext cx="2743200" cy="461624"/>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en-IE" sz="1200" u="none" cap="none" strike="noStrike">
                <a:solidFill>
                  <a:schemeClr val="dk1"/>
                </a:solidFill>
                <a:latin typeface="Calibri"/>
                <a:ea typeface="Calibri"/>
                <a:cs typeface="Calibri"/>
                <a:sym typeface="Calibri"/>
              </a:rPr>
              <a:t>Ihmiset haluavat auttaa sinua lahjoittamalla tai keräämällä varoja…</a:t>
            </a:r>
            <a:endParaRPr b="0" i="0" sz="1100" u="none" cap="none" strike="noStrike">
              <a:solidFill>
                <a:srgbClr val="000000"/>
              </a:solidFill>
              <a:latin typeface="Arial"/>
              <a:ea typeface="Arial"/>
              <a:cs typeface="Arial"/>
              <a:sym typeface="Arial"/>
            </a:endParaRPr>
          </a:p>
        </p:txBody>
      </p:sp>
      <p:sp>
        <p:nvSpPr>
          <p:cNvPr id="610" name="Google Shape;610;p27"/>
          <p:cNvSpPr txBox="1"/>
          <p:nvPr/>
        </p:nvSpPr>
        <p:spPr>
          <a:xfrm>
            <a:off x="3416299" y="2459942"/>
            <a:ext cx="274320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IE" sz="1600" u="none" cap="none" strike="noStrike">
                <a:solidFill>
                  <a:schemeClr val="dk1"/>
                </a:solidFill>
                <a:latin typeface="Calibri"/>
                <a:ea typeface="Calibri"/>
                <a:cs typeface="Calibri"/>
                <a:sym typeface="Calibri"/>
              </a:rPr>
              <a:t>Ihmiset haluavat liittyä matkaasi ja tulla elinikäisiksi tukijoiksi tai vapaaehtoisiksi…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pic>
        <p:nvPicPr>
          <p:cNvPr descr="A person holding a book&#10;&#10;Description automatically generated with medium confidence" id="615" name="Google Shape;615;p28"/>
          <p:cNvPicPr preferRelativeResize="0"/>
          <p:nvPr>
            <p:ph idx="5" type="pic"/>
          </p:nvPr>
        </p:nvPicPr>
        <p:blipFill rotWithShape="1">
          <a:blip r:embed="rId3">
            <a:alphaModFix/>
          </a:blip>
          <a:srcRect b="0" l="16820" r="16818" t="0"/>
          <a:stretch/>
        </p:blipFill>
        <p:spPr>
          <a:xfrm>
            <a:off x="3416299" y="3251617"/>
            <a:ext cx="2743200" cy="2755900"/>
          </a:xfrm>
          <a:prstGeom prst="rect">
            <a:avLst/>
          </a:prstGeom>
          <a:noFill/>
          <a:ln>
            <a:noFill/>
          </a:ln>
        </p:spPr>
      </p:pic>
      <p:pic>
        <p:nvPicPr>
          <p:cNvPr descr="Text, letter&#10;&#10;Description automatically generated" id="616" name="Google Shape;616;p28"/>
          <p:cNvPicPr preferRelativeResize="0"/>
          <p:nvPr>
            <p:ph idx="4" type="pic"/>
          </p:nvPr>
        </p:nvPicPr>
        <p:blipFill rotWithShape="1">
          <a:blip r:embed="rId4">
            <a:alphaModFix/>
          </a:blip>
          <a:srcRect b="0" l="16791" r="16790" t="0"/>
          <a:stretch/>
        </p:blipFill>
        <p:spPr>
          <a:xfrm>
            <a:off x="399216" y="2998551"/>
            <a:ext cx="2857496" cy="2755900"/>
          </a:xfrm>
          <a:prstGeom prst="rect">
            <a:avLst/>
          </a:prstGeom>
          <a:noFill/>
          <a:ln>
            <a:noFill/>
          </a:ln>
        </p:spPr>
      </p:pic>
      <p:pic>
        <p:nvPicPr>
          <p:cNvPr descr="A group of people posing for a photo&#10;&#10;Description automatically generated with medium confidence" id="617" name="Google Shape;617;p28"/>
          <p:cNvPicPr preferRelativeResize="0"/>
          <p:nvPr>
            <p:ph idx="3" type="pic"/>
          </p:nvPr>
        </p:nvPicPr>
        <p:blipFill rotWithShape="1">
          <a:blip r:embed="rId5">
            <a:alphaModFix/>
          </a:blip>
          <a:srcRect b="0" l="22005" r="22003" t="0"/>
          <a:stretch/>
        </p:blipFill>
        <p:spPr>
          <a:xfrm>
            <a:off x="3414503" y="60450"/>
            <a:ext cx="2743200" cy="2755900"/>
          </a:xfrm>
          <a:prstGeom prst="rect">
            <a:avLst/>
          </a:prstGeom>
          <a:noFill/>
          <a:ln>
            <a:noFill/>
          </a:ln>
        </p:spPr>
      </p:pic>
      <p:pic>
        <p:nvPicPr>
          <p:cNvPr descr="A picture containing text, person, indoor&#10;&#10;Description automatically generated" id="618" name="Google Shape;618;p28"/>
          <p:cNvPicPr preferRelativeResize="0"/>
          <p:nvPr>
            <p:ph idx="2" type="pic"/>
          </p:nvPr>
        </p:nvPicPr>
        <p:blipFill rotWithShape="1">
          <a:blip r:embed="rId6">
            <a:alphaModFix/>
          </a:blip>
          <a:srcRect b="16512" l="0" r="0" t="16512"/>
          <a:stretch/>
        </p:blipFill>
        <p:spPr>
          <a:xfrm>
            <a:off x="399216" y="380839"/>
            <a:ext cx="2864684" cy="2755900"/>
          </a:xfrm>
          <a:prstGeom prst="rect">
            <a:avLst/>
          </a:prstGeom>
          <a:noFill/>
          <a:ln>
            <a:noFill/>
          </a:ln>
        </p:spPr>
      </p:pic>
      <p:sp>
        <p:nvSpPr>
          <p:cNvPr id="619" name="Google Shape;619;p28"/>
          <p:cNvSpPr txBox="1"/>
          <p:nvPr>
            <p:ph idx="1" type="body"/>
          </p:nvPr>
        </p:nvSpPr>
        <p:spPr>
          <a:xfrm>
            <a:off x="6926353" y="1936387"/>
            <a:ext cx="5051381" cy="697353"/>
          </a:xfrm>
          <a:prstGeom prst="rect">
            <a:avLst/>
          </a:prstGeom>
          <a:noFill/>
          <a:ln>
            <a:noFill/>
          </a:ln>
        </p:spPr>
        <p:txBody>
          <a:bodyPr anchorCtr="0" anchor="t" bIns="45700" lIns="91425" spcFirstLastPara="1" rIns="91425" wrap="square" tIns="45700">
            <a:normAutofit fontScale="92500"/>
          </a:bodyPr>
          <a:lstStyle/>
          <a:p>
            <a:pPr indent="0" lvl="0" marL="0" rtl="0" algn="r">
              <a:lnSpc>
                <a:spcPct val="90000"/>
              </a:lnSpc>
              <a:spcBef>
                <a:spcPts val="0"/>
              </a:spcBef>
              <a:spcAft>
                <a:spcPts val="0"/>
              </a:spcAft>
              <a:buClr>
                <a:srgbClr val="A6377D"/>
              </a:buClr>
              <a:buSzPct val="108108"/>
              <a:buNone/>
            </a:pPr>
            <a:r>
              <a:rPr b="1" lang="en-IE">
                <a:solidFill>
                  <a:srgbClr val="A6377D"/>
                </a:solidFill>
              </a:rPr>
              <a:t>Tarinankerronnan kehitys</a:t>
            </a:r>
            <a:endParaRPr/>
          </a:p>
        </p:txBody>
      </p:sp>
      <p:sp>
        <p:nvSpPr>
          <p:cNvPr id="620" name="Google Shape;620;p28"/>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3200"/>
              <a:buNone/>
            </a:pPr>
            <a:r>
              <a:rPr b="1" lang="en-IE" sz="3200">
                <a:solidFill>
                  <a:srgbClr val="3F3F3F"/>
                </a:solidFill>
              </a:rPr>
              <a:t>Mitä sinun on otettava huomioon luodessasi motivoivaa ja kiinnostavaa tarinaa?</a:t>
            </a:r>
            <a:endParaRPr b="1" sz="3200">
              <a:solidFill>
                <a:srgbClr val="3F3F3F"/>
              </a:solidFill>
            </a:endParaRPr>
          </a:p>
          <a:p>
            <a:pPr indent="0" lvl="0" marL="0" rtl="0" algn="r">
              <a:lnSpc>
                <a:spcPct val="90000"/>
              </a:lnSpc>
              <a:spcBef>
                <a:spcPts val="1000"/>
              </a:spcBef>
              <a:spcAft>
                <a:spcPts val="0"/>
              </a:spcAft>
              <a:buClr>
                <a:schemeClr val="dk1"/>
              </a:buClr>
              <a:buSzPts val="3200"/>
              <a:buNone/>
            </a:pPr>
            <a:r>
              <a:t/>
            </a:r>
            <a:endParaRPr b="1" sz="3200">
              <a:solidFill>
                <a:srgbClr val="3F3F3F"/>
              </a:solidFill>
            </a:endParaRPr>
          </a:p>
        </p:txBody>
      </p:sp>
      <p:sp>
        <p:nvSpPr>
          <p:cNvPr id="621" name="Google Shape;621;p28"/>
          <p:cNvSpPr txBox="1"/>
          <p:nvPr/>
        </p:nvSpPr>
        <p:spPr>
          <a:xfrm>
            <a:off x="399217" y="60450"/>
            <a:ext cx="5762080"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IE" sz="2400" u="none" cap="none" strike="noStrike">
                <a:solidFill>
                  <a:srgbClr val="009FD8"/>
                </a:solidFill>
                <a:latin typeface="Calibri"/>
                <a:ea typeface="Calibri"/>
                <a:cs typeface="Calibri"/>
                <a:sym typeface="Calibri"/>
              </a:rPr>
              <a:t>Mitä tarvitset tarinasi kehittämiseen!!</a:t>
            </a:r>
            <a:endParaRPr b="0" i="0" sz="1400" u="none" cap="none" strike="noStrike">
              <a:solidFill>
                <a:srgbClr val="000000"/>
              </a:solidFill>
              <a:latin typeface="Arial"/>
              <a:ea typeface="Arial"/>
              <a:cs typeface="Arial"/>
              <a:sym typeface="Arial"/>
            </a:endParaRPr>
          </a:p>
        </p:txBody>
      </p:sp>
      <p:sp>
        <p:nvSpPr>
          <p:cNvPr id="622" name="Google Shape;622;p28"/>
          <p:cNvSpPr txBox="1"/>
          <p:nvPr/>
        </p:nvSpPr>
        <p:spPr>
          <a:xfrm>
            <a:off x="399216" y="2618485"/>
            <a:ext cx="2864700" cy="523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IE" sz="1400" u="none" cap="none" strike="noStrike">
                <a:solidFill>
                  <a:schemeClr val="dk1"/>
                </a:solidFill>
                <a:latin typeface="Calibri"/>
                <a:ea typeface="Calibri"/>
                <a:cs typeface="Calibri"/>
                <a:sym typeface="Calibri"/>
              </a:rPr>
              <a:t>Näytä ja kerro. Tarinaan on lisättävä kuvia, grafiikoi</a:t>
            </a:r>
            <a:r>
              <a:rPr b="1" lang="en-IE">
                <a:solidFill>
                  <a:schemeClr val="dk1"/>
                </a:solidFill>
                <a:latin typeface="Calibri"/>
                <a:ea typeface="Calibri"/>
                <a:cs typeface="Calibri"/>
                <a:sym typeface="Calibri"/>
              </a:rPr>
              <a:t>t</a:t>
            </a:r>
            <a:r>
              <a:rPr b="1" i="0" lang="en-IE" sz="1400" u="none" cap="none" strike="noStrike">
                <a:solidFill>
                  <a:schemeClr val="dk1"/>
                </a:solidFill>
                <a:latin typeface="Calibri"/>
                <a:ea typeface="Calibri"/>
                <a:cs typeface="Calibri"/>
                <a:sym typeface="Calibri"/>
              </a:rPr>
              <a:t>a, videoi</a:t>
            </a:r>
            <a:r>
              <a:rPr b="1" lang="en-IE">
                <a:solidFill>
                  <a:schemeClr val="dk1"/>
                </a:solidFill>
                <a:latin typeface="Calibri"/>
                <a:ea typeface="Calibri"/>
                <a:cs typeface="Calibri"/>
                <a:sym typeface="Calibri"/>
              </a:rPr>
              <a:t>ta</a:t>
            </a:r>
            <a:r>
              <a:rPr b="1" i="0" lang="en-IE" sz="1400" u="none" cap="none" strike="noStrike">
                <a:solidFill>
                  <a:schemeClr val="dk1"/>
                </a:solidFill>
                <a:latin typeface="Calibri"/>
                <a:ea typeface="Calibri"/>
                <a:cs typeface="Calibri"/>
                <a:sym typeface="Calibri"/>
              </a:rPr>
              <a:t> ...</a:t>
            </a:r>
            <a:endParaRPr b="0" i="0" sz="1200" u="none" cap="none" strike="noStrike">
              <a:solidFill>
                <a:srgbClr val="000000"/>
              </a:solidFill>
              <a:latin typeface="Arial"/>
              <a:ea typeface="Arial"/>
              <a:cs typeface="Arial"/>
              <a:sym typeface="Arial"/>
            </a:endParaRPr>
          </a:p>
        </p:txBody>
      </p:sp>
      <p:sp>
        <p:nvSpPr>
          <p:cNvPr id="623" name="Google Shape;623;p28"/>
          <p:cNvSpPr txBox="1"/>
          <p:nvPr/>
        </p:nvSpPr>
        <p:spPr>
          <a:xfrm>
            <a:off x="3423487" y="2316510"/>
            <a:ext cx="2743200" cy="107717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IE" sz="1600" u="none" cap="none" strike="noStrike">
                <a:solidFill>
                  <a:schemeClr val="dk1"/>
                </a:solidFill>
                <a:latin typeface="Calibri"/>
                <a:ea typeface="Calibri"/>
                <a:cs typeface="Calibri"/>
                <a:sym typeface="Calibri"/>
              </a:rPr>
              <a:t>Varmista, että se on keskustelevaa ja jäsenneltyä. </a:t>
            </a:r>
            <a:r>
              <a:rPr b="1" lang="en-IE" sz="1600">
                <a:solidFill>
                  <a:schemeClr val="dk1"/>
                </a:solidFill>
                <a:latin typeface="Calibri"/>
                <a:ea typeface="Calibri"/>
                <a:cs typeface="Calibri"/>
                <a:sym typeface="Calibri"/>
              </a:rPr>
              <a:t>Si</a:t>
            </a:r>
            <a:r>
              <a:rPr b="1" i="0" lang="en-IE" sz="1600" u="none" cap="none" strike="noStrike">
                <a:solidFill>
                  <a:schemeClr val="dk1"/>
                </a:solidFill>
                <a:latin typeface="Calibri"/>
                <a:ea typeface="Calibri"/>
                <a:cs typeface="Calibri"/>
                <a:sym typeface="Calibri"/>
              </a:rPr>
              <a:t>i</a:t>
            </a:r>
            <a:r>
              <a:rPr b="1" lang="en-IE" sz="1600">
                <a:solidFill>
                  <a:schemeClr val="dk1"/>
                </a:solidFill>
                <a:latin typeface="Calibri"/>
                <a:ea typeface="Calibri"/>
                <a:cs typeface="Calibri"/>
                <a:sym typeface="Calibri"/>
              </a:rPr>
              <a:t>nä</a:t>
            </a:r>
            <a:r>
              <a:rPr b="1" i="0" lang="en-IE" sz="1600" u="none" cap="none" strike="noStrike">
                <a:solidFill>
                  <a:schemeClr val="dk1"/>
                </a:solidFill>
                <a:latin typeface="Calibri"/>
                <a:ea typeface="Calibri"/>
                <a:cs typeface="Calibri"/>
                <a:sym typeface="Calibri"/>
              </a:rPr>
              <a:t> on alku, keskikohta ja loppu.</a:t>
            </a:r>
            <a:endParaRPr b="0" i="0" sz="1400" u="none" cap="none" strike="noStrike">
              <a:solidFill>
                <a:srgbClr val="000000"/>
              </a:solidFill>
              <a:latin typeface="Arial"/>
              <a:ea typeface="Arial"/>
              <a:cs typeface="Arial"/>
              <a:sym typeface="Arial"/>
            </a:endParaRPr>
          </a:p>
        </p:txBody>
      </p:sp>
      <p:sp>
        <p:nvSpPr>
          <p:cNvPr id="624" name="Google Shape;624;p28"/>
          <p:cNvSpPr txBox="1"/>
          <p:nvPr/>
        </p:nvSpPr>
        <p:spPr>
          <a:xfrm>
            <a:off x="399216" y="5675956"/>
            <a:ext cx="2861090" cy="107721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IE" sz="1600" u="none" cap="none" strike="noStrike">
                <a:solidFill>
                  <a:schemeClr val="dk1"/>
                </a:solidFill>
                <a:latin typeface="Calibri"/>
                <a:ea typeface="Calibri"/>
                <a:cs typeface="Calibri"/>
                <a:sym typeface="Calibri"/>
              </a:rPr>
              <a:t>Mene kulissien taakse! Näytä mitä sisällä on. Korosta mukana olev</a:t>
            </a:r>
            <a:r>
              <a:rPr b="1" lang="en-IE" sz="1600">
                <a:solidFill>
                  <a:schemeClr val="dk1"/>
                </a:solidFill>
                <a:latin typeface="Calibri"/>
                <a:ea typeface="Calibri"/>
                <a:cs typeface="Calibri"/>
                <a:sym typeface="Calibri"/>
              </a:rPr>
              <a:t>ia</a:t>
            </a:r>
            <a:r>
              <a:rPr b="1" i="0" lang="en-IE" sz="1600" u="none" cap="none" strike="noStrike">
                <a:solidFill>
                  <a:schemeClr val="dk1"/>
                </a:solidFill>
                <a:latin typeface="Calibri"/>
                <a:ea typeface="Calibri"/>
                <a:cs typeface="Calibri"/>
                <a:sym typeface="Calibri"/>
              </a:rPr>
              <a:t> ihmis</a:t>
            </a:r>
            <a:r>
              <a:rPr b="1" lang="en-IE" sz="1600">
                <a:solidFill>
                  <a:schemeClr val="dk1"/>
                </a:solidFill>
                <a:latin typeface="Calibri"/>
                <a:ea typeface="Calibri"/>
                <a:cs typeface="Calibri"/>
                <a:sym typeface="Calibri"/>
              </a:rPr>
              <a:t>iä</a:t>
            </a:r>
            <a:r>
              <a:rPr b="1" i="0" lang="en-IE" sz="1600" u="none" cap="none" strike="noStrike">
                <a:solidFill>
                  <a:schemeClr val="dk1"/>
                </a:solidFill>
                <a:latin typeface="Calibri"/>
                <a:ea typeface="Calibri"/>
                <a:cs typeface="Calibri"/>
                <a:sym typeface="Calibri"/>
              </a:rPr>
              <a:t>, heidän kamppailua, </a:t>
            </a:r>
            <a:r>
              <a:rPr b="1" lang="en-IE" sz="1600">
                <a:solidFill>
                  <a:schemeClr val="dk1"/>
                </a:solidFill>
                <a:latin typeface="Calibri"/>
                <a:ea typeface="Calibri"/>
                <a:cs typeface="Calibri"/>
                <a:sym typeface="Calibri"/>
              </a:rPr>
              <a:t>vahvaa intoasi..</a:t>
            </a:r>
            <a:r>
              <a:rPr b="1" i="0" lang="en-IE" sz="16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sp>
        <p:nvSpPr>
          <p:cNvPr id="625" name="Google Shape;625;p28"/>
          <p:cNvSpPr txBox="1"/>
          <p:nvPr/>
        </p:nvSpPr>
        <p:spPr>
          <a:xfrm>
            <a:off x="3416299" y="5183514"/>
            <a:ext cx="2743200" cy="15699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IE" sz="1600" u="none" cap="none" strike="noStrike">
                <a:solidFill>
                  <a:schemeClr val="dk1"/>
                </a:solidFill>
                <a:latin typeface="Calibri"/>
                <a:ea typeface="Calibri"/>
                <a:cs typeface="Calibri"/>
                <a:sym typeface="Calibri"/>
              </a:rPr>
              <a:t>Hanki yleisösi huomio ja yllä pidä s</a:t>
            </a:r>
            <a:r>
              <a:rPr b="1" lang="en-IE" sz="1600">
                <a:solidFill>
                  <a:schemeClr val="dk1"/>
                </a:solidFill>
                <a:latin typeface="Calibri"/>
                <a:ea typeface="Calibri"/>
                <a:cs typeface="Calibri"/>
                <a:sym typeface="Calibri"/>
              </a:rPr>
              <a:t>itä</a:t>
            </a:r>
            <a:r>
              <a:rPr b="1" i="0" lang="en-IE" sz="1600" u="none" cap="none" strike="noStrike">
                <a:solidFill>
                  <a:schemeClr val="dk1"/>
                </a:solidFill>
                <a:latin typeface="Calibri"/>
                <a:ea typeface="Calibri"/>
                <a:cs typeface="Calibri"/>
                <a:sym typeface="Calibri"/>
              </a:rPr>
              <a:t>! Anna heille lisää tarinoita ja tietoja eri muodoissa.</a:t>
            </a:r>
            <a:r>
              <a:rPr b="1" lang="en-IE" sz="1600">
                <a:solidFill>
                  <a:schemeClr val="dk1"/>
                </a:solidFill>
                <a:latin typeface="Calibri"/>
                <a:ea typeface="Calibri"/>
                <a:cs typeface="Calibri"/>
                <a:sym typeface="Calibri"/>
              </a:rPr>
              <a:t>Tuo esiin menestykset</a:t>
            </a:r>
            <a:r>
              <a:rPr b="1" i="0" lang="en-IE" sz="1600" u="none" cap="none" strike="noStrike">
                <a:solidFill>
                  <a:schemeClr val="dk1"/>
                </a:solidFill>
                <a:latin typeface="Calibri"/>
                <a:ea typeface="Calibri"/>
                <a:cs typeface="Calibri"/>
                <a:sym typeface="Calibri"/>
              </a:rPr>
              <a:t> ja kuinka heidän panoksensa ovat auttaneet!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29"/>
          <p:cNvSpPr txBox="1"/>
          <p:nvPr>
            <p:ph idx="1" type="body"/>
          </p:nvPr>
        </p:nvSpPr>
        <p:spPr>
          <a:xfrm>
            <a:off x="460058" y="1643573"/>
            <a:ext cx="5001035" cy="47742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2200"/>
              <a:buNone/>
            </a:pPr>
            <a:r>
              <a:rPr lang="en-IE" sz="2200">
                <a:solidFill>
                  <a:srgbClr val="262626"/>
                </a:solidFill>
              </a:rPr>
              <a:t>Sinun täytyy vain olla aito, osoittaa intosi ja uskoa vahvasti siihen, mitä olet tekemässä. Mene ruhonjuuritasolle ja kerro totuus. Tuo esiin, että puhut sellaisten ihmisten puolesta, jotka tarvitsevat ideaasi ja joilla todennäköisesti ei ole mahdollisuutta puhua puolestaan.</a:t>
            </a:r>
            <a:endParaRPr/>
          </a:p>
          <a:p>
            <a:pPr indent="0" lvl="0" marL="0" rtl="0" algn="l">
              <a:lnSpc>
                <a:spcPct val="90000"/>
              </a:lnSpc>
              <a:spcBef>
                <a:spcPts val="0"/>
              </a:spcBef>
              <a:spcAft>
                <a:spcPts val="0"/>
              </a:spcAft>
              <a:buClr>
                <a:srgbClr val="262626"/>
              </a:buClr>
              <a:buSzPts val="2200"/>
              <a:buNone/>
            </a:pPr>
            <a:r>
              <a:t/>
            </a:r>
            <a:endParaRPr sz="2200">
              <a:solidFill>
                <a:srgbClr val="262626"/>
              </a:solidFill>
            </a:endParaRPr>
          </a:p>
          <a:p>
            <a:pPr indent="0" lvl="0" marL="0" rtl="0" algn="l">
              <a:lnSpc>
                <a:spcPct val="90000"/>
              </a:lnSpc>
              <a:spcBef>
                <a:spcPts val="0"/>
              </a:spcBef>
              <a:spcAft>
                <a:spcPts val="0"/>
              </a:spcAft>
              <a:buClr>
                <a:srgbClr val="262626"/>
              </a:buClr>
              <a:buSzPts val="2200"/>
              <a:buNone/>
            </a:pPr>
            <a:r>
              <a:rPr b="1" lang="en-IE" sz="2200">
                <a:solidFill>
                  <a:srgbClr val="EF619A"/>
                </a:solidFill>
              </a:rPr>
              <a:t>Yhdessä luominen </a:t>
            </a:r>
            <a:r>
              <a:rPr lang="en-IE" sz="2200">
                <a:solidFill>
                  <a:srgbClr val="262626"/>
                </a:solidFill>
              </a:rPr>
              <a:t>tarkoittaa, että työskentelet heidän kanssa, jotka ovat kohderyhmääsi, avun saajat. Heidän pitäisi auttaa sinua kertomaan heidän tarinansa. Tämä tekee tarinastasi paljon syvemmän, rikkaamman ja paremmasta näkökulmasta.</a:t>
            </a:r>
            <a:endParaRPr/>
          </a:p>
        </p:txBody>
      </p:sp>
      <p:sp>
        <p:nvSpPr>
          <p:cNvPr id="631" name="Google Shape;631;p29"/>
          <p:cNvSpPr txBox="1"/>
          <p:nvPr>
            <p:ph idx="2" type="body"/>
          </p:nvPr>
        </p:nvSpPr>
        <p:spPr>
          <a:xfrm>
            <a:off x="593600" y="98800"/>
            <a:ext cx="5346000" cy="1619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A6377D"/>
              </a:buClr>
              <a:buSzPts val="3892"/>
              <a:buNone/>
            </a:pPr>
            <a:r>
              <a:rPr b="1" lang="en-IE">
                <a:solidFill>
                  <a:srgbClr val="A6377D"/>
                </a:solidFill>
              </a:rPr>
              <a:t>Olet kaikki mitä tarvitset kertoaksesi upean tarinan!</a:t>
            </a:r>
            <a:endParaRPr/>
          </a:p>
          <a:p>
            <a:pPr indent="0" lvl="0" marL="0" rtl="0" algn="ctr">
              <a:lnSpc>
                <a:spcPct val="90000"/>
              </a:lnSpc>
              <a:spcBef>
                <a:spcPts val="0"/>
              </a:spcBef>
              <a:spcAft>
                <a:spcPts val="0"/>
              </a:spcAft>
              <a:buClr>
                <a:srgbClr val="A6377D"/>
              </a:buClr>
              <a:buSzPts val="3892"/>
              <a:buNone/>
            </a:pPr>
            <a:r>
              <a:rPr b="1" lang="en-IE">
                <a:solidFill>
                  <a:srgbClr val="A6377D"/>
                </a:solidFill>
              </a:rPr>
              <a:t>Sinä ja yhdessä luominen</a:t>
            </a:r>
            <a:endParaRPr/>
          </a:p>
        </p:txBody>
      </p:sp>
      <p:sp>
        <p:nvSpPr>
          <p:cNvPr id="632" name="Google Shape;632;p29"/>
          <p:cNvSpPr txBox="1"/>
          <p:nvPr>
            <p:ph idx="4" type="body"/>
          </p:nvPr>
        </p:nvSpPr>
        <p:spPr>
          <a:xfrm>
            <a:off x="6503920" y="1381662"/>
            <a:ext cx="4025705" cy="371581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None/>
            </a:pPr>
            <a:r>
              <a:rPr lang="en-IE"/>
              <a:t>“Parhaat ja mielekkäimmät tarinat tulevat ihmisiltä, joilla on aitoja, oikeita ja oivaltavia kokemuksia jaettavana </a:t>
            </a:r>
            <a:endParaRPr/>
          </a:p>
          <a:p>
            <a:pPr indent="0" lvl="0" marL="0" rtl="0" algn="ctr">
              <a:lnSpc>
                <a:spcPct val="90000"/>
              </a:lnSpc>
              <a:spcBef>
                <a:spcPts val="0"/>
              </a:spcBef>
              <a:spcAft>
                <a:spcPts val="0"/>
              </a:spcAft>
              <a:buClr>
                <a:schemeClr val="lt1"/>
              </a:buClr>
              <a:buSzPts val="3000"/>
              <a:buNone/>
            </a:pPr>
            <a:r>
              <a:rPr lang="en-IE" sz="2400"/>
              <a:t>Huomaa: sinun ei tarvitse olla taitava tai koulutettu olemaan hyvä tarinankertoja”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A group of people sitting at a table looking at a computer&#10;&#10;Description automatically generated" id="413" name="Google Shape;413;p3"/>
          <p:cNvPicPr preferRelativeResize="0"/>
          <p:nvPr>
            <p:ph idx="2" type="pic"/>
          </p:nvPr>
        </p:nvPicPr>
        <p:blipFill rotWithShape="1">
          <a:blip r:embed="rId3">
            <a:alphaModFix/>
          </a:blip>
          <a:srcRect b="0" l="0" r="0" t="0"/>
          <a:stretch/>
        </p:blipFill>
        <p:spPr>
          <a:xfrm>
            <a:off x="6530975" y="784225"/>
            <a:ext cx="3832225" cy="5289550"/>
          </a:xfrm>
          <a:prstGeom prst="rect">
            <a:avLst/>
          </a:prstGeom>
          <a:noFill/>
          <a:ln>
            <a:noFill/>
          </a:ln>
        </p:spPr>
      </p:pic>
      <p:sp>
        <p:nvSpPr>
          <p:cNvPr id="414" name="Google Shape;414;p3"/>
          <p:cNvSpPr txBox="1"/>
          <p:nvPr>
            <p:ph idx="1" type="body"/>
          </p:nvPr>
        </p:nvSpPr>
        <p:spPr>
          <a:xfrm rot="-5400000">
            <a:off x="8591209" y="2587693"/>
            <a:ext cx="5805395" cy="1327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9000"/>
              <a:buNone/>
            </a:pPr>
            <a:r>
              <a:rPr lang="en-IE"/>
              <a:t>Yleiskatsaus</a:t>
            </a:r>
            <a:endParaRPr/>
          </a:p>
        </p:txBody>
      </p:sp>
      <p:sp>
        <p:nvSpPr>
          <p:cNvPr id="415" name="Google Shape;415;p3"/>
          <p:cNvSpPr txBox="1"/>
          <p:nvPr>
            <p:ph idx="3" type="body"/>
          </p:nvPr>
        </p:nvSpPr>
        <p:spPr>
          <a:xfrm>
            <a:off x="266639" y="1005684"/>
            <a:ext cx="5265027" cy="5805395"/>
          </a:xfrm>
          <a:prstGeom prst="rect">
            <a:avLst/>
          </a:prstGeom>
          <a:solidFill>
            <a:schemeClr val="lt1"/>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42B0C2"/>
              </a:buClr>
              <a:buSzPts val="2400"/>
              <a:buNone/>
            </a:pPr>
            <a:r>
              <a:rPr b="1" lang="en-IE">
                <a:solidFill>
                  <a:srgbClr val="42B0C2"/>
                </a:solidFill>
                <a:latin typeface="Calibri"/>
                <a:ea typeface="Calibri"/>
                <a:cs typeface="Calibri"/>
                <a:sym typeface="Calibri"/>
              </a:rPr>
              <a:t>Sosiaalisen innovaation tehtävämarkkinointi - Sydämen ja mielen tavoittaminen!</a:t>
            </a:r>
            <a:endParaRPr b="1">
              <a:solidFill>
                <a:srgbClr val="42B0C2"/>
              </a:solidFill>
              <a:latin typeface="Calibri"/>
              <a:ea typeface="Calibri"/>
              <a:cs typeface="Calibri"/>
              <a:sym typeface="Calibri"/>
            </a:endParaRPr>
          </a:p>
          <a:p>
            <a:pPr indent="-342900" lvl="0" marL="342900" rtl="0" algn="l">
              <a:lnSpc>
                <a:spcPct val="100000"/>
              </a:lnSpc>
              <a:spcBef>
                <a:spcPts val="0"/>
              </a:spcBef>
              <a:spcAft>
                <a:spcPts val="0"/>
              </a:spcAft>
              <a:buClr>
                <a:srgbClr val="ED2A59"/>
              </a:buClr>
              <a:buSzPts val="2000"/>
              <a:buFont typeface="Calibri"/>
              <a:buAutoNum type="arabicPeriod"/>
            </a:pPr>
            <a:r>
              <a:rPr b="1" lang="en-IE" sz="2000">
                <a:solidFill>
                  <a:srgbClr val="ED2A59"/>
                </a:solidFill>
              </a:rPr>
              <a:t>Kuinka tarinankerronta on tärkeää sosiaalisen innovaatiotoiminnan / projektin edistämisessä: </a:t>
            </a:r>
            <a:r>
              <a:rPr lang="en-IE" sz="1800"/>
              <a:t>Kuinka tarinankerronta on täydellinen tapa tavoittaa kohdeyleisönne sydän ja mieli. Kuinka saada ihmiset ymmärtämään ja olemaan yhteydessä integroimalla empatia viestintä- ja markkinointitoimintoihisi.</a:t>
            </a:r>
            <a:endParaRPr/>
          </a:p>
          <a:p>
            <a:pPr indent="-342900" lvl="0" marL="342900" rtl="0" algn="l">
              <a:lnSpc>
                <a:spcPct val="100000"/>
              </a:lnSpc>
              <a:spcBef>
                <a:spcPts val="0"/>
              </a:spcBef>
              <a:spcAft>
                <a:spcPts val="0"/>
              </a:spcAft>
              <a:buClr>
                <a:srgbClr val="ED2A59"/>
              </a:buClr>
              <a:buSzPts val="2000"/>
              <a:buFont typeface="Calibri"/>
              <a:buAutoNum type="arabicPeriod"/>
            </a:pPr>
            <a:r>
              <a:rPr b="1" lang="en-IE" sz="2000">
                <a:solidFill>
                  <a:srgbClr val="ED2A59"/>
                </a:solidFill>
              </a:rPr>
              <a:t>Tehtävämarkkinointi:</a:t>
            </a:r>
            <a:r>
              <a:rPr lang="en-IE" sz="1800"/>
              <a:t> Kuinka tehtäväsi ja tarinankerronta voivat auttaa sinua lisäämään tietoisuutta, saamaan tukea ja motivoimaan toimia ja saamaan tukea kohdeyleisöltäsi ja laajemmilta yhteisöiltä</a:t>
            </a:r>
            <a:endParaRPr/>
          </a:p>
          <a:p>
            <a:pPr indent="-342900" lvl="0" marL="342900" rtl="0" algn="l">
              <a:lnSpc>
                <a:spcPct val="100000"/>
              </a:lnSpc>
              <a:spcBef>
                <a:spcPts val="0"/>
              </a:spcBef>
              <a:spcAft>
                <a:spcPts val="0"/>
              </a:spcAft>
              <a:buClr>
                <a:srgbClr val="ED2A59"/>
              </a:buClr>
              <a:buSzPts val="2000"/>
              <a:buFont typeface="Calibri"/>
              <a:buAutoNum type="arabicPeriod"/>
            </a:pPr>
            <a:r>
              <a:rPr b="1" lang="en-IE" sz="2000">
                <a:solidFill>
                  <a:srgbClr val="ED2A59"/>
                </a:solidFill>
              </a:rPr>
              <a:t>Tarinankerronta-alustojen ja digitaalisten työkalujen voima:</a:t>
            </a:r>
            <a:r>
              <a:rPr lang="en-IE" sz="1800"/>
              <a:t> Kuinka kommunikoida ja kertoa tarinasi erilaisilla online- ja offline-menetelmillä sekä tavoittamaan yleisösi maailmanlaajuisesti</a:t>
            </a:r>
            <a:r>
              <a:rPr lang="en-IE"/>
              <a:t>.</a:t>
            </a:r>
            <a:endParaRPr>
              <a:solidFill>
                <a:srgbClr val="ED2A59"/>
              </a:solidFill>
            </a:endParaRPr>
          </a:p>
        </p:txBody>
      </p:sp>
      <p:sp>
        <p:nvSpPr>
          <p:cNvPr id="416" name="Google Shape;416;p3"/>
          <p:cNvSpPr txBox="1"/>
          <p:nvPr>
            <p:ph idx="4" type="body"/>
          </p:nvPr>
        </p:nvSpPr>
        <p:spPr>
          <a:xfrm>
            <a:off x="640585" y="199176"/>
            <a:ext cx="4891081" cy="697353"/>
          </a:xfrm>
          <a:prstGeom prst="rect">
            <a:avLst/>
          </a:prstGeom>
          <a:solidFill>
            <a:srgbClr val="40A67A"/>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solidFill>
                  <a:schemeClr val="lt1"/>
                </a:solidFill>
              </a:rPr>
              <a:t>Moduuli 6 Aiheet</a:t>
            </a:r>
            <a:endParaRPr sz="32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30"/>
          <p:cNvSpPr txBox="1"/>
          <p:nvPr>
            <p:ph idx="1" type="body"/>
          </p:nvPr>
        </p:nvSpPr>
        <p:spPr>
          <a:xfrm>
            <a:off x="3903453" y="825741"/>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FD8"/>
              </a:buClr>
              <a:buSzPts val="3200"/>
              <a:buNone/>
            </a:pPr>
            <a:r>
              <a:rPr b="1" lang="en-IE" sz="3200">
                <a:solidFill>
                  <a:srgbClr val="009FD8"/>
                </a:solidFill>
              </a:rPr>
              <a:t>Pidä tarinasi henkilökohtaisena!</a:t>
            </a:r>
            <a:endParaRPr/>
          </a:p>
          <a:p>
            <a:pPr indent="0" lvl="0" marL="0" rtl="0" algn="l">
              <a:lnSpc>
                <a:spcPct val="90000"/>
              </a:lnSpc>
              <a:spcBef>
                <a:spcPts val="1000"/>
              </a:spcBef>
              <a:spcAft>
                <a:spcPts val="0"/>
              </a:spcAft>
              <a:buClr>
                <a:srgbClr val="454545"/>
              </a:buClr>
              <a:buSzPts val="2400"/>
              <a:buNone/>
            </a:pPr>
            <a:r>
              <a:rPr b="0" i="0" lang="en-IE">
                <a:solidFill>
                  <a:srgbClr val="454545"/>
                </a:solidFill>
              </a:rPr>
              <a:t>Henkilökohtainen tarinasi on yrityksen tai brändin "miksi" - intohimo, kiinnostuksen kohteet ja kokemukset, jotka johtivat yrityksen perustamiseen. Kerro aina totuus - yleisösi haistaa valeuutiset kilometrin päästä ja sammuttaa ne heti. Alkuperäinen, aito tarina on se, joka todella tekee kunnarin henkilökohtaisella tasolla.</a:t>
            </a:r>
            <a:endParaRPr/>
          </a:p>
          <a:p>
            <a:pPr indent="0" lvl="0" marL="0" rtl="0" algn="l">
              <a:lnSpc>
                <a:spcPct val="90000"/>
              </a:lnSpc>
              <a:spcBef>
                <a:spcPts val="1000"/>
              </a:spcBef>
              <a:spcAft>
                <a:spcPts val="0"/>
              </a:spcAft>
              <a:buClr>
                <a:srgbClr val="454545"/>
              </a:buClr>
              <a:buSzPts val="2400"/>
              <a:buNone/>
            </a:pPr>
            <a:r>
              <a:rPr b="1" lang="en-IE" sz="3200">
                <a:solidFill>
                  <a:srgbClr val="40A67A"/>
                </a:solidFill>
              </a:rPr>
              <a:t>Hanki verkkosivut! </a:t>
            </a:r>
            <a:endParaRPr/>
          </a:p>
          <a:p>
            <a:pPr indent="0" lvl="0" marL="0" rtl="0" algn="l">
              <a:lnSpc>
                <a:spcPct val="90000"/>
              </a:lnSpc>
              <a:spcBef>
                <a:spcPts val="1000"/>
              </a:spcBef>
              <a:spcAft>
                <a:spcPts val="0"/>
              </a:spcAft>
              <a:buClr>
                <a:srgbClr val="454545"/>
              </a:buClr>
              <a:buSzPts val="2400"/>
              <a:buNone/>
            </a:pPr>
            <a:r>
              <a:rPr b="0" i="0" lang="en-IE">
                <a:solidFill>
                  <a:srgbClr val="454545"/>
                </a:solidFill>
              </a:rPr>
              <a:t>Jotta kävijät, seuraajat ja tukijat voivat selata sivuja, joissa on tietoja sinusta, tehtävästäsi ja siitä, miksi teet projektiasi</a:t>
            </a:r>
            <a:r>
              <a:rPr lang="en-IE">
                <a:solidFill>
                  <a:srgbClr val="454545"/>
                </a:solidFill>
              </a:rPr>
              <a:t>.</a:t>
            </a:r>
            <a:r>
              <a:rPr b="0" i="0" lang="en-IE">
                <a:solidFill>
                  <a:srgbClr val="454545"/>
                </a:solidFill>
              </a:rPr>
              <a:t> </a:t>
            </a:r>
            <a:r>
              <a:rPr lang="en-IE">
                <a:solidFill>
                  <a:srgbClr val="454545"/>
                </a:solidFill>
              </a:rPr>
              <a:t>Tee</a:t>
            </a:r>
            <a:r>
              <a:rPr b="0" i="0" lang="en-IE">
                <a:solidFill>
                  <a:srgbClr val="454545"/>
                </a:solidFill>
              </a:rPr>
              <a:t> vaikut</a:t>
            </a:r>
            <a:r>
              <a:rPr lang="en-IE">
                <a:solidFill>
                  <a:srgbClr val="454545"/>
                </a:solidFill>
              </a:rPr>
              <a:t>us</a:t>
            </a:r>
            <a:r>
              <a:rPr b="0" i="0" lang="en-IE">
                <a:solidFill>
                  <a:srgbClr val="454545"/>
                </a:solidFill>
              </a:rPr>
              <a:t> kiinnostava</a:t>
            </a:r>
            <a:r>
              <a:rPr lang="en-IE">
                <a:solidFill>
                  <a:srgbClr val="454545"/>
                </a:solidFill>
              </a:rPr>
              <a:t>lla tarinalla,</a:t>
            </a:r>
            <a:r>
              <a:rPr b="0" i="0" lang="en-IE">
                <a:solidFill>
                  <a:srgbClr val="454545"/>
                </a:solidFill>
              </a:rPr>
              <a:t> kokemukse</a:t>
            </a:r>
            <a:r>
              <a:rPr lang="en-IE">
                <a:solidFill>
                  <a:srgbClr val="454545"/>
                </a:solidFill>
              </a:rPr>
              <a:t>lla</a:t>
            </a:r>
            <a:r>
              <a:rPr b="0" i="0" lang="en-IE">
                <a:solidFill>
                  <a:srgbClr val="454545"/>
                </a:solidFill>
              </a:rPr>
              <a:t> ja kannustaa heitä seura</a:t>
            </a:r>
            <a:r>
              <a:rPr lang="en-IE">
                <a:solidFill>
                  <a:srgbClr val="454545"/>
                </a:solidFill>
              </a:rPr>
              <a:t>amaan</a:t>
            </a:r>
            <a:r>
              <a:rPr b="0" i="0" lang="en-IE">
                <a:solidFill>
                  <a:srgbClr val="454545"/>
                </a:solidFill>
              </a:rPr>
              <a:t>, tukemaan ja puhumaan sinusta ... Harkitse </a:t>
            </a:r>
            <a:r>
              <a:rPr lang="en-IE" u="sng">
                <a:solidFill>
                  <a:srgbClr val="454545"/>
                </a:solidFill>
                <a:hlinkClick r:id="rId3">
                  <a:extLst>
                    <a:ext uri="{A12FA001-AC4F-418D-AE19-62706E023703}">
                      <ahyp:hlinkClr val="tx"/>
                    </a:ext>
                  </a:extLst>
                </a:hlinkClick>
              </a:rPr>
              <a:t>WordPress</a:t>
            </a:r>
            <a:r>
              <a:rPr lang="en-IE">
                <a:solidFill>
                  <a:srgbClr val="454545"/>
                </a:solidFill>
              </a:rPr>
              <a:t> tai </a:t>
            </a:r>
            <a:r>
              <a:rPr lang="en-IE" u="sng">
                <a:solidFill>
                  <a:srgbClr val="454545"/>
                </a:solidFill>
                <a:hlinkClick r:id="rId4">
                  <a:extLst>
                    <a:ext uri="{A12FA001-AC4F-418D-AE19-62706E023703}">
                      <ahyp:hlinkClr val="tx"/>
                    </a:ext>
                  </a:extLst>
                </a:hlinkClick>
              </a:rPr>
              <a:t>Wix</a:t>
            </a:r>
            <a:r>
              <a:rPr lang="en-IE">
                <a:solidFill>
                  <a:srgbClr val="454545"/>
                </a:solidFill>
              </a:rPr>
              <a:t> </a:t>
            </a:r>
            <a:r>
              <a:rPr b="0" i="0" lang="en-IE">
                <a:solidFill>
                  <a:srgbClr val="454545"/>
                </a:solidFill>
              </a:rPr>
              <a:t>otka ovat edullisia </a:t>
            </a:r>
            <a:r>
              <a:rPr lang="en-IE">
                <a:solidFill>
                  <a:srgbClr val="454545"/>
                </a:solidFill>
              </a:rPr>
              <a:t>sekä </a:t>
            </a:r>
            <a:r>
              <a:rPr b="0" i="0" lang="en-IE">
                <a:solidFill>
                  <a:srgbClr val="454545"/>
                </a:solidFill>
              </a:rPr>
              <a:t>helposti kehitettäviä verkkosivusto-vaihtoehtoja.</a:t>
            </a:r>
            <a:endParaRPr b="0" i="0">
              <a:solidFill>
                <a:srgbClr val="454545"/>
              </a:solidFill>
            </a:endParaRPr>
          </a:p>
        </p:txBody>
      </p:sp>
      <p:sp>
        <p:nvSpPr>
          <p:cNvPr id="638" name="Google Shape;638;p30"/>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Clr>
                <a:schemeClr val="lt1"/>
              </a:buClr>
              <a:buSzPts val="3600"/>
              <a:buNone/>
            </a:pPr>
            <a:r>
              <a:rPr b="1" lang="en-IE"/>
              <a:t>Tarinanker-</a:t>
            </a:r>
            <a:endParaRPr b="1"/>
          </a:p>
          <a:p>
            <a:pPr indent="0" lvl="0" marL="0" rtl="0" algn="ctr">
              <a:lnSpc>
                <a:spcPct val="90000"/>
              </a:lnSpc>
              <a:spcBef>
                <a:spcPts val="0"/>
              </a:spcBef>
              <a:spcAft>
                <a:spcPts val="0"/>
              </a:spcAft>
              <a:buClr>
                <a:schemeClr val="lt1"/>
              </a:buClr>
              <a:buSzPts val="3600"/>
              <a:buNone/>
            </a:pPr>
            <a:r>
              <a:rPr b="1" lang="en-IE"/>
              <a:t>ronnan kapasiteetti</a:t>
            </a:r>
            <a:endParaRPr/>
          </a:p>
          <a:p>
            <a:pPr indent="0" lvl="0" marL="0" rtl="0" algn="ctr">
              <a:lnSpc>
                <a:spcPct val="90000"/>
              </a:lnSpc>
              <a:spcBef>
                <a:spcPts val="1000"/>
              </a:spcBef>
              <a:spcAft>
                <a:spcPts val="0"/>
              </a:spcAft>
              <a:buClr>
                <a:schemeClr val="lt1"/>
              </a:buClr>
              <a:buSzPts val="3600"/>
              <a:buNone/>
            </a:pPr>
            <a:r>
              <a:t/>
            </a:r>
            <a:endParaRPr b="1"/>
          </a:p>
          <a:p>
            <a:pPr indent="0" lvl="0" marL="0" rtl="0" algn="ctr">
              <a:lnSpc>
                <a:spcPct val="90000"/>
              </a:lnSpc>
              <a:spcBef>
                <a:spcPts val="1000"/>
              </a:spcBef>
              <a:spcAft>
                <a:spcPts val="0"/>
              </a:spcAft>
              <a:buClr>
                <a:schemeClr val="lt1"/>
              </a:buClr>
              <a:buSzPts val="2800"/>
              <a:buNone/>
            </a:pPr>
            <a:r>
              <a:rPr lang="en-IE" sz="2800"/>
              <a:t>Resurssit, alustat ja lähestymistavat, jotka sinun on otettava huomioon tarinasi luomisessa ja sen jakamisessa!</a:t>
            </a:r>
            <a:endParaRPr sz="2800"/>
          </a:p>
          <a:p>
            <a:pPr indent="0" lvl="0" marL="0" rtl="0" algn="ctr">
              <a:lnSpc>
                <a:spcPct val="90000"/>
              </a:lnSpc>
              <a:spcBef>
                <a:spcPts val="1000"/>
              </a:spcBef>
              <a:spcAft>
                <a:spcPts val="0"/>
              </a:spcAft>
              <a:buClr>
                <a:schemeClr val="lt1"/>
              </a:buClr>
              <a:buSzPts val="36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31"/>
          <p:cNvSpPr txBox="1"/>
          <p:nvPr>
            <p:ph idx="1" type="body"/>
          </p:nvPr>
        </p:nvSpPr>
        <p:spPr>
          <a:xfrm>
            <a:off x="3903453" y="237040"/>
            <a:ext cx="7540362" cy="62633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F619A"/>
              </a:buClr>
              <a:buSzPts val="2800"/>
              <a:buNone/>
            </a:pPr>
            <a:r>
              <a:rPr b="1" lang="en-IE" sz="2800">
                <a:solidFill>
                  <a:srgbClr val="EF619A"/>
                </a:solidFill>
              </a:rPr>
              <a:t>Tietoja meistä –osiossa</a:t>
            </a:r>
            <a:endParaRPr b="1" sz="2800">
              <a:solidFill>
                <a:srgbClr val="EF619A"/>
              </a:solidFill>
            </a:endParaRPr>
          </a:p>
          <a:p>
            <a:pPr indent="0" lvl="0" marL="0" rtl="0" algn="l">
              <a:lnSpc>
                <a:spcPct val="90000"/>
              </a:lnSpc>
              <a:spcBef>
                <a:spcPts val="0"/>
              </a:spcBef>
              <a:spcAft>
                <a:spcPts val="0"/>
              </a:spcAft>
              <a:buClr>
                <a:srgbClr val="EF619A"/>
              </a:buClr>
              <a:buSzPts val="2800"/>
              <a:buNone/>
            </a:pPr>
            <a:r>
              <a:rPr lang="en-IE">
                <a:solidFill>
                  <a:srgbClr val="454545"/>
                </a:solidFill>
              </a:rPr>
              <a:t>Tarvitaan kertomaan projektin elämä tai idea tai tarina, jossa keskitytään siihen, mitä yrityksesi todella tekee kuluttajien hyväksi ja miten se tekee sen. Et houkuttele yleisöjä itsekeskeisillä kehuilla itsestäsi ja yrityksestäsi. Kerro sen sijaan kuluttajille, kuinka yrityksesi ja brändisi voivat vaikuttaa positiivisesti heidän ja muiden elämään. Tällä tavoin he oppivat brändistäsi kontekstissa, miten  </a:t>
            </a:r>
            <a:r>
              <a:rPr lang="en-IE">
                <a:solidFill>
                  <a:srgbClr val="454545"/>
                </a:solidFill>
              </a:rPr>
              <a:t>suhtaudut</a:t>
            </a:r>
            <a:r>
              <a:rPr lang="en-IE">
                <a:solidFill>
                  <a:srgbClr val="454545"/>
                </a:solidFill>
              </a:rPr>
              <a:t> tukijoihin ja autettaviin ...</a:t>
            </a:r>
            <a:endParaRPr/>
          </a:p>
          <a:p>
            <a:pPr indent="0" lvl="0" marL="0" rtl="0" algn="l">
              <a:lnSpc>
                <a:spcPct val="90000"/>
              </a:lnSpc>
              <a:spcBef>
                <a:spcPts val="0"/>
              </a:spcBef>
              <a:spcAft>
                <a:spcPts val="0"/>
              </a:spcAft>
              <a:buClr>
                <a:srgbClr val="EF619A"/>
              </a:buClr>
              <a:buSzPts val="2800"/>
              <a:buNone/>
            </a:pPr>
            <a:r>
              <a:rPr b="1" lang="en-IE" sz="2800">
                <a:solidFill>
                  <a:srgbClr val="E48E02"/>
                </a:solidFill>
              </a:rPr>
              <a:t>Ole luova!!!</a:t>
            </a:r>
            <a:endParaRPr/>
          </a:p>
          <a:p>
            <a:pPr indent="0" lvl="0" marL="0" rtl="0" algn="l">
              <a:lnSpc>
                <a:spcPct val="90000"/>
              </a:lnSpc>
              <a:spcBef>
                <a:spcPts val="1000"/>
              </a:spcBef>
              <a:spcAft>
                <a:spcPts val="0"/>
              </a:spcAft>
              <a:buClr>
                <a:srgbClr val="454545"/>
              </a:buClr>
              <a:buSzPts val="2400"/>
              <a:buNone/>
            </a:pPr>
            <a:r>
              <a:rPr lang="en-IE">
                <a:solidFill>
                  <a:srgbClr val="454545"/>
                </a:solidFill>
              </a:rPr>
              <a:t>Pidä asiat tuoreina, olennaisina ja mielenkiintoisina käyttämällä ja sekoittamalla erilaisia medioita, kuten liikkuvia kuvia, kuvakollaaseja tai live-dokumenttityylisiä videoita, kerro tarinasi TikTokin, podcastien tai verkkosivustollasi galleriaosiossa. Tämä varmistaa, että katsojat sitoutuvat ja pysyvät kiinnostuneina. (</a:t>
            </a:r>
            <a:r>
              <a:rPr b="1" lang="en-IE">
                <a:solidFill>
                  <a:srgbClr val="E48E02"/>
                </a:solidFill>
              </a:rPr>
              <a:t>Huomaa:</a:t>
            </a:r>
            <a:r>
              <a:rPr lang="en-IE">
                <a:solidFill>
                  <a:srgbClr val="454545"/>
                </a:solidFill>
              </a:rPr>
              <a:t> sen ei tarvitse olla täydellinen, mutta sen on oltava hyvin toteutettu ja ammattimainen)</a:t>
            </a:r>
            <a:endParaRPr/>
          </a:p>
        </p:txBody>
      </p:sp>
      <p:sp>
        <p:nvSpPr>
          <p:cNvPr id="644" name="Google Shape;644;p31"/>
          <p:cNvSpPr txBox="1"/>
          <p:nvPr>
            <p:ph idx="2" type="body"/>
          </p:nvPr>
        </p:nvSpPr>
        <p:spPr>
          <a:xfrm>
            <a:off x="484428" y="653500"/>
            <a:ext cx="2969972" cy="520651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spcBef>
                <a:spcPts val="0"/>
              </a:spcBef>
              <a:spcAft>
                <a:spcPts val="0"/>
              </a:spcAft>
              <a:buClr>
                <a:schemeClr val="lt1"/>
              </a:buClr>
              <a:buSzPct val="100000"/>
              <a:buFont typeface="Arial"/>
              <a:buNone/>
            </a:pPr>
            <a:r>
              <a:rPr b="1" lang="en-IE"/>
              <a:t>Tarinanker-</a:t>
            </a:r>
            <a:endParaRPr b="1"/>
          </a:p>
          <a:p>
            <a:pPr indent="0" lvl="0" marL="0" rtl="0" algn="ctr">
              <a:spcBef>
                <a:spcPts val="0"/>
              </a:spcBef>
              <a:spcAft>
                <a:spcPts val="0"/>
              </a:spcAft>
              <a:buClr>
                <a:schemeClr val="lt1"/>
              </a:buClr>
              <a:buSzPct val="100000"/>
              <a:buFont typeface="Arial"/>
              <a:buNone/>
            </a:pPr>
            <a:r>
              <a:rPr b="1" lang="en-IE"/>
              <a:t>ronnan kapasiteetti</a:t>
            </a:r>
            <a:endParaRPr/>
          </a:p>
          <a:p>
            <a:pPr indent="0" lvl="0" marL="0" rtl="0" algn="ctr">
              <a:lnSpc>
                <a:spcPct val="90000"/>
              </a:lnSpc>
              <a:spcBef>
                <a:spcPts val="0"/>
              </a:spcBef>
              <a:spcAft>
                <a:spcPts val="0"/>
              </a:spcAft>
              <a:buClr>
                <a:schemeClr val="lt1"/>
              </a:buClr>
              <a:buSzPct val="108108"/>
              <a:buNone/>
            </a:pPr>
            <a:r>
              <a:t/>
            </a:r>
            <a:endParaRPr b="1"/>
          </a:p>
          <a:p>
            <a:pPr indent="0" lvl="0" marL="0" rtl="0" algn="ctr">
              <a:lnSpc>
                <a:spcPct val="90000"/>
              </a:lnSpc>
              <a:spcBef>
                <a:spcPts val="1000"/>
              </a:spcBef>
              <a:spcAft>
                <a:spcPts val="0"/>
              </a:spcAft>
              <a:buClr>
                <a:schemeClr val="lt1"/>
              </a:buClr>
              <a:buSzPct val="108108"/>
              <a:buNone/>
            </a:pPr>
            <a:r>
              <a:t/>
            </a:r>
            <a:endParaRPr b="1"/>
          </a:p>
          <a:p>
            <a:pPr indent="0" lvl="0" marL="0" rtl="0" algn="ctr">
              <a:lnSpc>
                <a:spcPct val="90000"/>
              </a:lnSpc>
              <a:spcBef>
                <a:spcPts val="1000"/>
              </a:spcBef>
              <a:spcAft>
                <a:spcPts val="0"/>
              </a:spcAft>
              <a:buClr>
                <a:schemeClr val="lt1"/>
              </a:buClr>
              <a:buSzPct val="100900"/>
              <a:buNone/>
            </a:pPr>
            <a:r>
              <a:rPr lang="en-IE" sz="3000"/>
              <a:t>Resurssit, alustat ja lähestymistavat, jotka sinun on otettava huomioon tarinasi luomisessa ja jakamisessa!</a:t>
            </a:r>
            <a:endParaRPr/>
          </a:p>
          <a:p>
            <a:pPr indent="0" lvl="0" marL="0" rtl="0" algn="l">
              <a:lnSpc>
                <a:spcPct val="90000"/>
              </a:lnSpc>
              <a:spcBef>
                <a:spcPts val="1000"/>
              </a:spcBef>
              <a:spcAft>
                <a:spcPts val="0"/>
              </a:spcAft>
              <a:buClr>
                <a:schemeClr val="lt1"/>
              </a:buClr>
              <a:buSzPct val="108108"/>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32"/>
          <p:cNvSpPr txBox="1"/>
          <p:nvPr>
            <p:ph idx="1" type="body"/>
          </p:nvPr>
        </p:nvSpPr>
        <p:spPr>
          <a:xfrm>
            <a:off x="3966827" y="200826"/>
            <a:ext cx="7540362" cy="520651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ED2A59"/>
              </a:buClr>
              <a:buSzPts val="3200"/>
              <a:buNone/>
            </a:pPr>
            <a:r>
              <a:rPr b="1" lang="en-IE" sz="3200" u="sng">
                <a:solidFill>
                  <a:srgbClr val="ED2A59"/>
                </a:solidFill>
                <a:hlinkClick r:id="rId3">
                  <a:extLst>
                    <a:ext uri="{A12FA001-AC4F-418D-AE19-62706E023703}">
                      <ahyp:hlinkClr val="tx"/>
                    </a:ext>
                  </a:extLst>
                </a:hlinkClick>
              </a:rPr>
              <a:t>Get Creative: Lego Tell a Great Story</a:t>
            </a:r>
            <a:r>
              <a:rPr b="1" lang="en-IE" sz="3200">
                <a:solidFill>
                  <a:srgbClr val="ED2A59"/>
                </a:solidFill>
              </a:rPr>
              <a:t>!</a:t>
            </a:r>
            <a:endParaRPr/>
          </a:p>
          <a:p>
            <a:pPr indent="0" lvl="0" marL="0" rtl="0" algn="l">
              <a:lnSpc>
                <a:spcPct val="90000"/>
              </a:lnSpc>
              <a:spcBef>
                <a:spcPts val="1000"/>
              </a:spcBef>
              <a:spcAft>
                <a:spcPts val="0"/>
              </a:spcAft>
              <a:buClr>
                <a:srgbClr val="454545"/>
              </a:buClr>
              <a:buSzPts val="2400"/>
              <a:buNone/>
            </a:pPr>
            <a:r>
              <a:rPr b="0" i="0" lang="en-IE" sz="2200">
                <a:solidFill>
                  <a:srgbClr val="454545"/>
                </a:solidFill>
              </a:rPr>
              <a:t>Aguilar pystyi tekemään ensimmäisen työnsä proteesi</a:t>
            </a:r>
            <a:r>
              <a:rPr lang="en-IE" sz="2200">
                <a:solidFill>
                  <a:srgbClr val="454545"/>
                </a:solidFill>
              </a:rPr>
              <a:t>lla,</a:t>
            </a:r>
            <a:r>
              <a:rPr b="0" i="0" lang="en-IE" sz="2200">
                <a:solidFill>
                  <a:srgbClr val="454545"/>
                </a:solidFill>
              </a:rPr>
              <a:t> ja  hänen tarinansa jakaminen auttaa varmasti </a:t>
            </a:r>
            <a:r>
              <a:rPr lang="en-IE" sz="2200">
                <a:solidFill>
                  <a:srgbClr val="454545"/>
                </a:solidFill>
              </a:rPr>
              <a:t>muita</a:t>
            </a:r>
            <a:r>
              <a:rPr b="0" i="0" lang="en-IE" sz="2200">
                <a:solidFill>
                  <a:srgbClr val="454545"/>
                </a:solidFill>
              </a:rPr>
              <a:t>  inspiroi</a:t>
            </a:r>
            <a:r>
              <a:rPr lang="en-IE" sz="2200">
                <a:solidFill>
                  <a:srgbClr val="454545"/>
                </a:solidFill>
              </a:rPr>
              <a:t>tumaan</a:t>
            </a:r>
            <a:r>
              <a:rPr b="0" i="0" lang="en-IE" sz="2200">
                <a:solidFill>
                  <a:srgbClr val="454545"/>
                </a:solidFill>
              </a:rPr>
              <a:t> ja motivoi</a:t>
            </a:r>
            <a:r>
              <a:rPr lang="en-IE" sz="2200">
                <a:solidFill>
                  <a:srgbClr val="454545"/>
                </a:solidFill>
              </a:rPr>
              <a:t>tumaa</a:t>
            </a:r>
            <a:r>
              <a:rPr b="0" i="0" lang="en-IE" sz="2200">
                <a:solidFill>
                  <a:srgbClr val="454545"/>
                </a:solidFill>
              </a:rPr>
              <a:t>n saavuttamaan asioita samalla tavalla kuin hän. Se on myös osoitus voimaannuttamisesta, jonka LEGO voi tarjota käyttäjilleen, jotka voivat tehdä mitä vain haluavat tuotteella. Heidän villeimmät unelmansa eivät ole niin kaukana, kun he voivat nähdä muiden tekevän työproteeseja ja muita toiminnallisia luomuksia muutamalla muovitiilellä.</a:t>
            </a:r>
            <a:endParaRPr sz="2200"/>
          </a:p>
        </p:txBody>
      </p:sp>
      <p:sp>
        <p:nvSpPr>
          <p:cNvPr id="650" name="Google Shape;650;p32"/>
          <p:cNvSpPr txBox="1"/>
          <p:nvPr>
            <p:ph idx="2" type="body"/>
          </p:nvPr>
        </p:nvSpPr>
        <p:spPr>
          <a:xfrm>
            <a:off x="316872" y="653500"/>
            <a:ext cx="3020096" cy="5206518"/>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3600"/>
              <a:buNone/>
            </a:pPr>
            <a:r>
              <a:rPr b="1" lang="en-IE"/>
              <a:t>Ole luova! Katso kuinka Lego kertoo suuren tarinan!</a:t>
            </a:r>
            <a:endParaRPr sz="2800"/>
          </a:p>
          <a:p>
            <a:pPr indent="0" lvl="0" marL="0" rtl="0" algn="ctr">
              <a:lnSpc>
                <a:spcPct val="90000"/>
              </a:lnSpc>
              <a:spcBef>
                <a:spcPts val="1000"/>
              </a:spcBef>
              <a:spcAft>
                <a:spcPts val="0"/>
              </a:spcAft>
              <a:buClr>
                <a:schemeClr val="lt1"/>
              </a:buClr>
              <a:buSzPts val="2800"/>
              <a:buNone/>
            </a:pPr>
            <a:r>
              <a:rPr lang="en-IE" sz="2800"/>
              <a:t>David Aguilar, joka rakensi proteesivarren LEGO: illa yhdistämällä tekniikan, kekseliäisyyden ja lelun.</a:t>
            </a:r>
            <a:endParaRPr/>
          </a:p>
        </p:txBody>
      </p:sp>
      <p:pic>
        <p:nvPicPr>
          <p:cNvPr id="651" name="Google Shape;651;p32"/>
          <p:cNvPicPr preferRelativeResize="0"/>
          <p:nvPr/>
        </p:nvPicPr>
        <p:blipFill rotWithShape="1">
          <a:blip r:embed="rId4">
            <a:alphaModFix/>
          </a:blip>
          <a:srcRect b="0" l="0" r="0" t="0"/>
          <a:stretch/>
        </p:blipFill>
        <p:spPr>
          <a:xfrm>
            <a:off x="4061608" y="3666652"/>
            <a:ext cx="3925098" cy="2739839"/>
          </a:xfrm>
          <a:prstGeom prst="rect">
            <a:avLst/>
          </a:prstGeom>
          <a:noFill/>
          <a:ln>
            <a:noFill/>
          </a:ln>
        </p:spPr>
      </p:pic>
      <p:pic>
        <p:nvPicPr>
          <p:cNvPr id="652" name="Google Shape;652;p32">
            <a:hlinkClick r:id="rId5"/>
          </p:cNvPr>
          <p:cNvPicPr preferRelativeResize="0"/>
          <p:nvPr/>
        </p:nvPicPr>
        <p:blipFill rotWithShape="1">
          <a:blip r:embed="rId6">
            <a:alphaModFix/>
          </a:blip>
          <a:srcRect b="0" l="0" r="1321" t="0"/>
          <a:stretch/>
        </p:blipFill>
        <p:spPr>
          <a:xfrm>
            <a:off x="8616565" y="3182223"/>
            <a:ext cx="2421529" cy="3274935"/>
          </a:xfrm>
          <a:prstGeom prst="rect">
            <a:avLst/>
          </a:prstGeom>
          <a:noFill/>
          <a:ln>
            <a:noFill/>
          </a:ln>
        </p:spPr>
      </p:pic>
      <p:sp>
        <p:nvSpPr>
          <p:cNvPr id="653" name="Google Shape;653;p32"/>
          <p:cNvSpPr txBox="1"/>
          <p:nvPr/>
        </p:nvSpPr>
        <p:spPr>
          <a:xfrm>
            <a:off x="8682273" y="6408528"/>
            <a:ext cx="227242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IE" sz="2800" u="none" cap="none" strike="noStrike">
                <a:solidFill>
                  <a:srgbClr val="ED2A59"/>
                </a:solidFill>
                <a:latin typeface="Calibri"/>
                <a:ea typeface="Calibri"/>
                <a:cs typeface="Calibri"/>
                <a:sym typeface="Calibri"/>
              </a:rPr>
              <a:t>Watch Video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33"/>
          <p:cNvSpPr txBox="1"/>
          <p:nvPr>
            <p:ph idx="4" type="body"/>
          </p:nvPr>
        </p:nvSpPr>
        <p:spPr>
          <a:xfrm>
            <a:off x="6706635" y="1316960"/>
            <a:ext cx="4082856" cy="3715819"/>
          </a:xfrm>
          <a:prstGeom prst="rect">
            <a:avLst/>
          </a:prstGeom>
          <a:noFill/>
          <a:ln>
            <a:noFill/>
          </a:ln>
        </p:spPr>
        <p:txBody>
          <a:bodyPr anchorCtr="0" anchor="ctr" bIns="45700" lIns="91425" spcFirstLastPara="1" rIns="91425" wrap="square" tIns="45700">
            <a:normAutofit fontScale="92500"/>
          </a:bodyPr>
          <a:lstStyle/>
          <a:p>
            <a:pPr indent="0" lvl="0" marL="0" rtl="0" algn="ctr">
              <a:lnSpc>
                <a:spcPct val="90000"/>
              </a:lnSpc>
              <a:spcBef>
                <a:spcPts val="0"/>
              </a:spcBef>
              <a:spcAft>
                <a:spcPts val="0"/>
              </a:spcAft>
              <a:buClr>
                <a:schemeClr val="lt1"/>
              </a:buClr>
              <a:buSzPct val="108108"/>
              <a:buNone/>
            </a:pPr>
            <a:r>
              <a:rPr b="0" i="0" lang="en-IE" sz="2400"/>
              <a:t>DayCape on digitaalinen kuvakalenteri, joka tukee lapsia, heidän hoitajiaan ja kouluttajiaan heidän päivittäisen aikataulunsa hallinnassa ja heidän elämänsä helpottamisessa kotona ja koulussa. Perusajatuksena on kohottaa heidän ainutlaatuisuuttaan ja taitojaan ja muuttaa autismi supervoimaksi </a:t>
            </a:r>
            <a:endParaRPr/>
          </a:p>
          <a:p>
            <a:pPr indent="0" lvl="0" marL="0" rtl="0" algn="ctr">
              <a:lnSpc>
                <a:spcPct val="90000"/>
              </a:lnSpc>
              <a:spcBef>
                <a:spcPts val="0"/>
              </a:spcBef>
              <a:spcAft>
                <a:spcPts val="0"/>
              </a:spcAft>
              <a:buClr>
                <a:schemeClr val="lt1"/>
              </a:buClr>
              <a:buSzPct val="108108"/>
              <a:buNone/>
            </a:pPr>
            <a:r>
              <a:rPr lang="en-IE" sz="2400"/>
              <a:t>Anton H</a:t>
            </a:r>
            <a:r>
              <a:rPr b="0" lang="en-IE" sz="2400"/>
              <a:t>å</a:t>
            </a:r>
            <a:r>
              <a:rPr lang="en-IE" sz="2400"/>
              <a:t>kanson</a:t>
            </a:r>
            <a:endParaRPr sz="2400"/>
          </a:p>
        </p:txBody>
      </p:sp>
      <p:sp>
        <p:nvSpPr>
          <p:cNvPr id="659" name="Google Shape;659;p33"/>
          <p:cNvSpPr txBox="1"/>
          <p:nvPr/>
        </p:nvSpPr>
        <p:spPr>
          <a:xfrm>
            <a:off x="90400" y="174266"/>
            <a:ext cx="5908200" cy="2743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A6377D"/>
              </a:buClr>
              <a:buSzPts val="3600"/>
              <a:buFont typeface="Arial"/>
              <a:buNone/>
            </a:pPr>
            <a:r>
              <a:rPr b="1" i="0" lang="en-IE" sz="3600" u="none" cap="none" strike="noStrike">
                <a:solidFill>
                  <a:srgbClr val="A6377D"/>
                </a:solidFill>
                <a:latin typeface="Calibri"/>
                <a:ea typeface="Calibri"/>
                <a:cs typeface="Calibri"/>
                <a:sym typeface="Calibri"/>
              </a:rPr>
              <a:t>YDSI DayCape -sovellus käyttää animaatiota selittämään sovellusta</a:t>
            </a:r>
            <a:endParaRPr/>
          </a:p>
          <a:p>
            <a:pPr indent="0" lvl="0" marL="0" marR="0" rtl="0" algn="l">
              <a:lnSpc>
                <a:spcPct val="90000"/>
              </a:lnSpc>
              <a:spcBef>
                <a:spcPts val="0"/>
              </a:spcBef>
              <a:spcAft>
                <a:spcPts val="0"/>
              </a:spcAft>
              <a:buClr>
                <a:srgbClr val="A6377D"/>
              </a:buClr>
              <a:buSzPts val="3600"/>
              <a:buFont typeface="Arial"/>
              <a:buNone/>
            </a:pPr>
            <a:r>
              <a:rPr b="0" i="1" lang="en-IE" sz="2800" u="none" cap="none" strike="noStrike">
                <a:solidFill>
                  <a:srgbClr val="A6377D"/>
                </a:solidFill>
                <a:latin typeface="Calibri"/>
                <a:ea typeface="Calibri"/>
                <a:cs typeface="Calibri"/>
                <a:sym typeface="Calibri"/>
              </a:rPr>
              <a:t>Digitaaliset työkalut autis</a:t>
            </a:r>
            <a:r>
              <a:rPr i="1" lang="en-IE" sz="2800">
                <a:solidFill>
                  <a:srgbClr val="A6377D"/>
                </a:solidFill>
                <a:latin typeface="Calibri"/>
                <a:ea typeface="Calibri"/>
                <a:cs typeface="Calibri"/>
                <a:sym typeface="Calibri"/>
              </a:rPr>
              <a:t>tisten</a:t>
            </a:r>
            <a:r>
              <a:rPr b="0" i="1" lang="en-IE" sz="2800" u="none" cap="none" strike="noStrike">
                <a:solidFill>
                  <a:srgbClr val="A6377D"/>
                </a:solidFill>
                <a:latin typeface="Calibri"/>
                <a:ea typeface="Calibri"/>
                <a:cs typeface="Calibri"/>
                <a:sym typeface="Calibri"/>
              </a:rPr>
              <a:t> lasten auttamiseksi</a:t>
            </a:r>
            <a:endParaRPr/>
          </a:p>
          <a:p>
            <a:pPr indent="0" lvl="0" marL="0" marR="0" rtl="0" algn="l">
              <a:lnSpc>
                <a:spcPct val="90000"/>
              </a:lnSpc>
              <a:spcBef>
                <a:spcPts val="0"/>
              </a:spcBef>
              <a:spcAft>
                <a:spcPts val="0"/>
              </a:spcAft>
              <a:buClr>
                <a:srgbClr val="A6377D"/>
              </a:buClr>
              <a:buSzPts val="3600"/>
              <a:buFont typeface="Arial"/>
              <a:buNone/>
            </a:pPr>
            <a:r>
              <a:rPr b="0" i="0" lang="en-IE" sz="2800" u="none" cap="none" strike="noStrike">
                <a:solidFill>
                  <a:srgbClr val="A6377D"/>
                </a:solidFill>
                <a:latin typeface="Calibri"/>
                <a:ea typeface="Calibri"/>
                <a:cs typeface="Calibri"/>
                <a:sym typeface="Calibri"/>
              </a:rPr>
              <a:t>Anton Håkanson, </a:t>
            </a:r>
            <a:r>
              <a:rPr b="0" i="0" lang="en-IE" sz="2800" u="sng" cap="none" strike="noStrike">
                <a:solidFill>
                  <a:srgbClr val="A6377D"/>
                </a:solidFill>
                <a:latin typeface="Calibri"/>
                <a:ea typeface="Calibri"/>
                <a:cs typeface="Calibri"/>
                <a:sym typeface="Calibri"/>
                <a:hlinkClick r:id="rId3">
                  <a:extLst>
                    <a:ext uri="{A12FA001-AC4F-418D-AE19-62706E023703}">
                      <ahyp:hlinkClr val="tx"/>
                    </a:ext>
                  </a:extLst>
                </a:hlinkClick>
              </a:rPr>
              <a:t>DayCape</a:t>
            </a:r>
            <a:r>
              <a:rPr b="0" i="0" lang="en-IE" sz="2800" u="none" cap="none" strike="noStrike">
                <a:solidFill>
                  <a:srgbClr val="A6377D"/>
                </a:solidFill>
                <a:latin typeface="Calibri"/>
                <a:ea typeface="Calibri"/>
                <a:cs typeface="Calibri"/>
                <a:sym typeface="Calibri"/>
              </a:rPr>
              <a:t>, </a:t>
            </a:r>
            <a:r>
              <a:rPr lang="en-IE" sz="2800">
                <a:solidFill>
                  <a:srgbClr val="A6377D"/>
                </a:solidFill>
                <a:latin typeface="Calibri"/>
                <a:ea typeface="Calibri"/>
                <a:cs typeface="Calibri"/>
                <a:sym typeface="Calibri"/>
              </a:rPr>
              <a:t>Ruotsi</a:t>
            </a:r>
            <a:endParaRPr b="0" i="0" sz="1400" u="none" cap="none" strike="noStrike">
              <a:solidFill>
                <a:srgbClr val="000000"/>
              </a:solidFill>
              <a:latin typeface="Arial"/>
              <a:ea typeface="Arial"/>
              <a:cs typeface="Arial"/>
              <a:sym typeface="Arial"/>
            </a:endParaRPr>
          </a:p>
        </p:txBody>
      </p:sp>
      <p:pic>
        <p:nvPicPr>
          <p:cNvPr descr="Digital tools facilitating the lives of children with autism: an interview with the founder of DayCape" id="660" name="Google Shape;660;p33"/>
          <p:cNvPicPr preferRelativeResize="0"/>
          <p:nvPr/>
        </p:nvPicPr>
        <p:blipFill rotWithShape="1">
          <a:blip r:embed="rId4">
            <a:alphaModFix/>
          </a:blip>
          <a:srcRect b="0" l="15833" r="7407" t="3037"/>
          <a:stretch/>
        </p:blipFill>
        <p:spPr>
          <a:xfrm>
            <a:off x="585661" y="2825602"/>
            <a:ext cx="4559817" cy="3600000"/>
          </a:xfrm>
          <a:prstGeom prst="teardrop">
            <a:avLst>
              <a:gd fmla="val 100000" name="adj"/>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34"/>
          <p:cNvSpPr/>
          <p:nvPr>
            <p:ph idx="3" type="pic"/>
          </p:nvPr>
        </p:nvSpPr>
        <p:spPr>
          <a:xfrm>
            <a:off x="1148089" y="1352116"/>
            <a:ext cx="2334700" cy="4149171"/>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id="666" name="Google Shape;666;p34">
            <a:hlinkClick r:id="rId3"/>
          </p:cNvPr>
          <p:cNvPicPr preferRelativeResize="0"/>
          <p:nvPr/>
        </p:nvPicPr>
        <p:blipFill rotWithShape="1">
          <a:blip r:embed="rId4">
            <a:alphaModFix/>
          </a:blip>
          <a:srcRect b="0" l="0" r="47447" t="0"/>
          <a:stretch/>
        </p:blipFill>
        <p:spPr>
          <a:xfrm>
            <a:off x="1200695" y="1146613"/>
            <a:ext cx="2229488" cy="4354674"/>
          </a:xfrm>
          <a:prstGeom prst="rect">
            <a:avLst/>
          </a:prstGeom>
          <a:noFill/>
          <a:ln>
            <a:noFill/>
          </a:ln>
        </p:spPr>
      </p:pic>
      <p:pic>
        <p:nvPicPr>
          <p:cNvPr descr="Digital tools facilitating the lives of children with autism: an interview with the founder of DayCape" id="667" name="Google Shape;667;p34"/>
          <p:cNvPicPr preferRelativeResize="0"/>
          <p:nvPr/>
        </p:nvPicPr>
        <p:blipFill rotWithShape="1">
          <a:blip r:embed="rId5">
            <a:alphaModFix/>
          </a:blip>
          <a:srcRect b="0" l="15833" r="7407" t="3037"/>
          <a:stretch/>
        </p:blipFill>
        <p:spPr>
          <a:xfrm>
            <a:off x="3920940" y="4847342"/>
            <a:ext cx="2093755" cy="1800000"/>
          </a:xfrm>
          <a:prstGeom prst="teardrop">
            <a:avLst>
              <a:gd fmla="val 100000" name="adj"/>
            </a:avLst>
          </a:prstGeom>
          <a:noFill/>
          <a:ln>
            <a:noFill/>
          </a:ln>
        </p:spPr>
      </p:pic>
      <p:sp>
        <p:nvSpPr>
          <p:cNvPr id="668" name="Google Shape;668;p34"/>
          <p:cNvSpPr/>
          <p:nvPr/>
        </p:nvSpPr>
        <p:spPr>
          <a:xfrm>
            <a:off x="4825872" y="76616"/>
            <a:ext cx="7192551" cy="5424671"/>
          </a:xfrm>
          <a:prstGeom prst="wedgeEllipseCallout">
            <a:avLst>
              <a:gd fmla="val -20833" name="adj1"/>
              <a:gd fmla="val 625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1" sz="2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a:p>
          <a:p>
            <a:pPr indent="0" lvl="0" marL="0" marR="0" rtl="0" algn="ctr">
              <a:lnSpc>
                <a:spcPct val="100000"/>
              </a:lnSpc>
              <a:spcBef>
                <a:spcPts val="0"/>
              </a:spcBef>
              <a:spcAft>
                <a:spcPts val="0"/>
              </a:spcAft>
              <a:buClr>
                <a:srgbClr val="000000"/>
              </a:buClr>
              <a:buSzPts val="2400"/>
              <a:buFont typeface="Arial"/>
              <a:buNone/>
            </a:pPr>
            <a:r>
              <a:rPr b="0" i="1" lang="en-IE" sz="2400" u="none" cap="none" strike="noStrike">
                <a:solidFill>
                  <a:schemeClr val="lt1"/>
                </a:solidFill>
                <a:latin typeface="Calibri"/>
                <a:ea typeface="Calibri"/>
                <a:cs typeface="Calibri"/>
                <a:sym typeface="Calibri"/>
              </a:rPr>
              <a:t>"Ole nörtti ja opi</a:t>
            </a:r>
            <a:r>
              <a:rPr i="1" lang="en-IE" sz="2400">
                <a:solidFill>
                  <a:schemeClr val="lt1"/>
                </a:solidFill>
                <a:latin typeface="Calibri"/>
                <a:ea typeface="Calibri"/>
                <a:cs typeface="Calibri"/>
                <a:sym typeface="Calibri"/>
              </a:rPr>
              <a:t> </a:t>
            </a:r>
            <a:r>
              <a:rPr b="0" i="1" lang="en-IE" sz="2400" u="none" cap="none" strike="noStrike">
                <a:solidFill>
                  <a:schemeClr val="lt1"/>
                </a:solidFill>
                <a:latin typeface="Calibri"/>
                <a:ea typeface="Calibri"/>
                <a:cs typeface="Calibri"/>
                <a:sym typeface="Calibri"/>
              </a:rPr>
              <a:t>mahdollisimman paljon ongelmasta, jonka haluat ratkaista. Sosiaalisena yrittäjänä sinun on ymmärrettävä jokaisessa kosketuspisteessä, missä voit tehdä sosiaalisia vaikutuksia, miten se tehdään parhaiten ja miten osoitat tekeväsi muutoksen. Sinulla ei ole niin helppoa kuin tavallisilla yrittäjillä, jotka voivat vain osoittaa voittonsa. Joten sinun on oltava asiantuntevampi” Anton Håkanson</a:t>
            </a:r>
            <a:endParaRPr b="0" i="1" sz="24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
        <p:nvSpPr>
          <p:cNvPr id="669" name="Google Shape;669;p34"/>
          <p:cNvSpPr/>
          <p:nvPr/>
        </p:nvSpPr>
        <p:spPr>
          <a:xfrm>
            <a:off x="2525869" y="76616"/>
            <a:ext cx="3488826" cy="3132561"/>
          </a:xfrm>
          <a:prstGeom prst="star6">
            <a:avLst>
              <a:gd fmla="val 28868" name="adj"/>
              <a:gd fmla="val 115470" name="hf"/>
            </a:avLst>
          </a:prstGeom>
          <a:solidFill>
            <a:srgbClr val="FDA81F"/>
          </a:solidFill>
          <a:ln cap="flat" cmpd="sng" w="76200">
            <a:solidFill>
              <a:srgbClr val="389DA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1" i="0" lang="en-IE" sz="2200" u="none" cap="none" strike="noStrike">
                <a:solidFill>
                  <a:schemeClr val="lt1"/>
                </a:solidFill>
                <a:latin typeface="Calibri"/>
                <a:ea typeface="Calibri"/>
                <a:cs typeface="Calibri"/>
                <a:sym typeface="Calibri"/>
              </a:rPr>
              <a:t>Minun yksi neuvoni kunnianhimoiselle sosiaaliselle innovaattorille</a:t>
            </a:r>
            <a:endParaRPr b="0" i="0" sz="2200" u="none" cap="none" strike="noStrik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35"/>
          <p:cNvSpPr txBox="1"/>
          <p:nvPr>
            <p:ph idx="1" type="body"/>
          </p:nvPr>
        </p:nvSpPr>
        <p:spPr>
          <a:xfrm>
            <a:off x="3903453" y="237041"/>
            <a:ext cx="8029014"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200"/>
              <a:buNone/>
            </a:pPr>
            <a:r>
              <a:rPr b="1" lang="en-IE" sz="3200">
                <a:solidFill>
                  <a:srgbClr val="ED2A59"/>
                </a:solidFill>
              </a:rPr>
              <a:t>Keskustele asiakkaistasi</a:t>
            </a:r>
            <a:endParaRPr b="1" sz="3200">
              <a:solidFill>
                <a:srgbClr val="ED2A59"/>
              </a:solidFill>
            </a:endParaRPr>
          </a:p>
          <a:p>
            <a:pPr indent="0" lvl="0" marL="0" rtl="0" algn="l">
              <a:lnSpc>
                <a:spcPct val="90000"/>
              </a:lnSpc>
              <a:spcBef>
                <a:spcPts val="0"/>
              </a:spcBef>
              <a:spcAft>
                <a:spcPts val="0"/>
              </a:spcAft>
              <a:buClr>
                <a:srgbClr val="ED2A59"/>
              </a:buClr>
              <a:buSzPts val="3200"/>
              <a:buNone/>
            </a:pPr>
            <a:r>
              <a:rPr b="0" i="0" lang="en-IE">
                <a:solidFill>
                  <a:srgbClr val="454545"/>
                </a:solidFill>
              </a:rPr>
              <a:t>Vaikka jokaisen tarinan tulisi liittyä yleisöön, kuluttajan tarinan tai suosit</a:t>
            </a:r>
            <a:r>
              <a:rPr lang="en-IE">
                <a:solidFill>
                  <a:srgbClr val="454545"/>
                </a:solidFill>
              </a:rPr>
              <a:t>usten</a:t>
            </a:r>
            <a:r>
              <a:rPr b="0" i="0" lang="en-IE">
                <a:solidFill>
                  <a:srgbClr val="454545"/>
                </a:solidFill>
              </a:rPr>
              <a:t> avulla voit todella ymmärtää, miten </a:t>
            </a:r>
            <a:r>
              <a:rPr lang="en-IE">
                <a:solidFill>
                  <a:srgbClr val="454545"/>
                </a:solidFill>
              </a:rPr>
              <a:t>vastaat</a:t>
            </a:r>
            <a:r>
              <a:rPr b="0" i="0" lang="en-IE">
                <a:solidFill>
                  <a:srgbClr val="454545"/>
                </a:solidFill>
              </a:rPr>
              <a:t> asiakkaan tarpe</a:t>
            </a:r>
            <a:r>
              <a:rPr lang="en-IE">
                <a:solidFill>
                  <a:srgbClr val="454545"/>
                </a:solidFill>
              </a:rPr>
              <a:t>isiin</a:t>
            </a:r>
            <a:r>
              <a:rPr b="0" i="0" lang="en-IE">
                <a:solidFill>
                  <a:srgbClr val="454545"/>
                </a:solidFill>
              </a:rPr>
              <a:t> ja mieltymyks</a:t>
            </a:r>
            <a:r>
              <a:rPr lang="en-IE">
                <a:solidFill>
                  <a:srgbClr val="454545"/>
                </a:solidFill>
              </a:rPr>
              <a:t>iin</a:t>
            </a:r>
            <a:r>
              <a:rPr b="0" i="0" lang="en-IE">
                <a:solidFill>
                  <a:srgbClr val="454545"/>
                </a:solidFill>
              </a:rPr>
              <a:t>. Tämä on myös sellainen tarina, jo</a:t>
            </a:r>
            <a:r>
              <a:rPr lang="en-IE">
                <a:solidFill>
                  <a:srgbClr val="454545"/>
                </a:solidFill>
              </a:rPr>
              <a:t>ssa</a:t>
            </a:r>
            <a:r>
              <a:rPr b="0" i="0" lang="en-IE">
                <a:solidFill>
                  <a:srgbClr val="454545"/>
                </a:solidFill>
              </a:rPr>
              <a:t> välitt</a:t>
            </a:r>
            <a:r>
              <a:rPr lang="en-IE">
                <a:solidFill>
                  <a:srgbClr val="454545"/>
                </a:solidFill>
              </a:rPr>
              <a:t>yy</a:t>
            </a:r>
            <a:r>
              <a:rPr b="0" i="0" lang="en-IE">
                <a:solidFill>
                  <a:srgbClr val="454545"/>
                </a:solidFill>
              </a:rPr>
              <a:t> brändin ja yritysten ai</a:t>
            </a:r>
            <a:r>
              <a:rPr lang="en-IE">
                <a:solidFill>
                  <a:srgbClr val="454545"/>
                </a:solidFill>
              </a:rPr>
              <a:t>to </a:t>
            </a:r>
            <a:r>
              <a:rPr b="0" i="0" lang="en-IE">
                <a:solidFill>
                  <a:srgbClr val="454545"/>
                </a:solidFill>
              </a:rPr>
              <a:t>arvostu</a:t>
            </a:r>
            <a:r>
              <a:rPr lang="en-IE">
                <a:solidFill>
                  <a:srgbClr val="454545"/>
                </a:solidFill>
              </a:rPr>
              <a:t>s</a:t>
            </a:r>
            <a:r>
              <a:rPr b="0" i="0" lang="en-IE">
                <a:solidFill>
                  <a:srgbClr val="454545"/>
                </a:solidFill>
              </a:rPr>
              <a:t> asiakkai</a:t>
            </a:r>
            <a:r>
              <a:rPr lang="en-IE">
                <a:solidFill>
                  <a:srgbClr val="454545"/>
                </a:solidFill>
              </a:rPr>
              <a:t>staan</a:t>
            </a:r>
            <a:r>
              <a:rPr b="0" i="0" lang="en-IE">
                <a:solidFill>
                  <a:srgbClr val="454545"/>
                </a:solidFill>
              </a:rPr>
              <a:t>.</a:t>
            </a:r>
            <a:endParaRPr/>
          </a:p>
        </p:txBody>
      </p:sp>
      <p:sp>
        <p:nvSpPr>
          <p:cNvPr id="675" name="Google Shape;675;p35"/>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chemeClr val="lt1"/>
              </a:buClr>
              <a:buSzPts val="3027"/>
              <a:buNone/>
            </a:pPr>
            <a:r>
              <a:rPr b="0" i="0" lang="en-IE" sz="2800"/>
              <a:t>Dove’s </a:t>
            </a:r>
            <a:r>
              <a:rPr b="1" i="0" lang="en-IE" sz="2800" u="sng" strike="noStrike">
                <a:solidFill>
                  <a:schemeClr val="hlink"/>
                </a:solidFill>
                <a:hlinkClick r:id="rId3"/>
              </a:rPr>
              <a:t>Beauty Portraits</a:t>
            </a:r>
            <a:r>
              <a:rPr b="0" i="0" lang="en-IE" sz="2800"/>
              <a:t> -sarja on loistava esimerkki siitä, kuinka emotionaalinen sisältö tai tarinankerronta voi </a:t>
            </a:r>
            <a:r>
              <a:rPr lang="en-IE" sz="2800"/>
              <a:t>luoda </a:t>
            </a:r>
            <a:r>
              <a:rPr b="0" i="0" lang="en-IE" sz="2800"/>
              <a:t>yhteyde</a:t>
            </a:r>
            <a:r>
              <a:rPr lang="en-IE" sz="2800"/>
              <a:t>n</a:t>
            </a:r>
            <a:r>
              <a:rPr b="0" i="0" lang="en-IE" sz="2800"/>
              <a:t> kuluttajiin ja tarjota heille lisäarvoa,</a:t>
            </a:r>
            <a:r>
              <a:rPr lang="en-IE" sz="2800"/>
              <a:t> eli </a:t>
            </a:r>
            <a:r>
              <a:rPr b="0" i="0" lang="en-IE" sz="2800"/>
              <a:t>miksi he aloittavat käyttä</a:t>
            </a:r>
            <a:r>
              <a:rPr lang="en-IE" sz="2800"/>
              <a:t>mään </a:t>
            </a:r>
            <a:r>
              <a:rPr b="0" i="0" lang="en-IE" sz="2800"/>
              <a:t>tuotetta tai palvelua.</a:t>
            </a:r>
            <a:endParaRPr sz="2800"/>
          </a:p>
        </p:txBody>
      </p:sp>
      <p:pic>
        <p:nvPicPr>
          <p:cNvPr id="676" name="Google Shape;676;p35"/>
          <p:cNvPicPr preferRelativeResize="0"/>
          <p:nvPr/>
        </p:nvPicPr>
        <p:blipFill rotWithShape="1">
          <a:blip r:embed="rId4">
            <a:alphaModFix/>
          </a:blip>
          <a:srcRect b="0" l="0" r="0" t="0"/>
          <a:stretch/>
        </p:blipFill>
        <p:spPr>
          <a:xfrm>
            <a:off x="7269063" y="3003254"/>
            <a:ext cx="4922937" cy="3161922"/>
          </a:xfrm>
          <a:prstGeom prst="rect">
            <a:avLst/>
          </a:prstGeom>
          <a:noFill/>
          <a:ln>
            <a:noFill/>
          </a:ln>
        </p:spPr>
      </p:pic>
      <p:sp>
        <p:nvSpPr>
          <p:cNvPr id="677" name="Google Shape;677;p35"/>
          <p:cNvSpPr txBox="1"/>
          <p:nvPr/>
        </p:nvSpPr>
        <p:spPr>
          <a:xfrm>
            <a:off x="3765550" y="2579735"/>
            <a:ext cx="3542865" cy="456401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ED2A59"/>
              </a:buClr>
              <a:buSzPts val="2400"/>
              <a:buFont typeface="Arial"/>
              <a:buNone/>
            </a:pPr>
            <a:r>
              <a:rPr b="1" i="0" lang="en-IE" sz="2400" u="none" cap="none" strike="noStrike">
                <a:solidFill>
                  <a:srgbClr val="ED2A59"/>
                </a:solidFill>
                <a:latin typeface="Calibri"/>
                <a:ea typeface="Calibri"/>
                <a:cs typeface="Calibri"/>
                <a:sym typeface="Calibri"/>
              </a:rPr>
              <a:t>Dove</a:t>
            </a:r>
            <a:r>
              <a:rPr b="0" i="0" lang="en-IE" sz="2400" u="none" cap="none" strike="noStrike">
                <a:solidFill>
                  <a:srgbClr val="454545"/>
                </a:solidFill>
                <a:latin typeface="Calibri"/>
                <a:ea typeface="Calibri"/>
                <a:cs typeface="Calibri"/>
                <a:sym typeface="Calibri"/>
              </a:rPr>
              <a:t> </a:t>
            </a:r>
            <a:r>
              <a:rPr b="0" i="0" lang="en-IE" sz="2200" u="none" cap="none" strike="noStrike">
                <a:solidFill>
                  <a:srgbClr val="454545"/>
                </a:solidFill>
                <a:latin typeface="Calibri"/>
                <a:ea typeface="Calibri"/>
                <a:cs typeface="Calibri"/>
                <a:sym typeface="Calibri"/>
              </a:rPr>
              <a:t>on johtava brändi henkilökohtaisen hyvinvoinnin ja kehon positiivisuuden edistämisessä</a:t>
            </a:r>
            <a:r>
              <a:rPr lang="en-IE" sz="2200">
                <a:solidFill>
                  <a:srgbClr val="454545"/>
                </a:solidFill>
                <a:latin typeface="Calibri"/>
                <a:ea typeface="Calibri"/>
                <a:cs typeface="Calibri"/>
                <a:sym typeface="Calibri"/>
              </a:rPr>
              <a:t> monilla tavoilla</a:t>
            </a:r>
            <a:r>
              <a:rPr b="0" i="0" lang="en-IE" sz="2200" u="none" cap="none" strike="noStrike">
                <a:solidFill>
                  <a:srgbClr val="454545"/>
                </a:solidFill>
                <a:latin typeface="Calibri"/>
                <a:ea typeface="Calibri"/>
                <a:cs typeface="Calibri"/>
                <a:sym typeface="Calibri"/>
              </a:rPr>
              <a:t>. Se on myös tehnyt hienoa työtä hyödyntämällä käyttäj</a:t>
            </a:r>
            <a:r>
              <a:rPr lang="en-IE" sz="2200">
                <a:solidFill>
                  <a:srgbClr val="454545"/>
                </a:solidFill>
                <a:latin typeface="Calibri"/>
                <a:ea typeface="Calibri"/>
                <a:cs typeface="Calibri"/>
                <a:sym typeface="Calibri"/>
              </a:rPr>
              <a:t>ien</a:t>
            </a:r>
            <a:r>
              <a:rPr b="0" i="0" lang="en-IE" sz="2200" u="none" cap="none" strike="noStrike">
                <a:solidFill>
                  <a:srgbClr val="454545"/>
                </a:solidFill>
                <a:latin typeface="Calibri"/>
                <a:ea typeface="Calibri"/>
                <a:cs typeface="Calibri"/>
                <a:sym typeface="Calibri"/>
              </a:rPr>
              <a:t> reaalimaailman kokemuksi</a:t>
            </a:r>
            <a:r>
              <a:rPr lang="en-IE" sz="2200">
                <a:solidFill>
                  <a:srgbClr val="454545"/>
                </a:solidFill>
                <a:latin typeface="Calibri"/>
                <a:ea typeface="Calibri"/>
                <a:cs typeface="Calibri"/>
                <a:sym typeface="Calibri"/>
              </a:rPr>
              <a:t>a</a:t>
            </a:r>
            <a:r>
              <a:rPr b="0" i="0" lang="en-IE" sz="2200" u="none" cap="none" strike="noStrike">
                <a:solidFill>
                  <a:srgbClr val="454545"/>
                </a:solidFill>
                <a:latin typeface="Calibri"/>
                <a:ea typeface="Calibri"/>
                <a:cs typeface="Calibri"/>
                <a:sym typeface="Calibri"/>
              </a:rPr>
              <a:t>, ajatusjohtajuut</a:t>
            </a:r>
            <a:r>
              <a:rPr lang="en-IE" sz="2200">
                <a:solidFill>
                  <a:srgbClr val="454545"/>
                </a:solidFill>
                <a:latin typeface="Calibri"/>
                <a:ea typeface="Calibri"/>
                <a:cs typeface="Calibri"/>
                <a:sym typeface="Calibri"/>
              </a:rPr>
              <a:t>ta</a:t>
            </a:r>
            <a:r>
              <a:rPr b="0" i="0" lang="en-IE" sz="2200" u="none" cap="none" strike="noStrike">
                <a:solidFill>
                  <a:srgbClr val="454545"/>
                </a:solidFill>
                <a:latin typeface="Calibri"/>
                <a:ea typeface="Calibri"/>
                <a:cs typeface="Calibri"/>
                <a:sym typeface="Calibri"/>
              </a:rPr>
              <a:t> ja tunnetarinoi</a:t>
            </a:r>
            <a:r>
              <a:rPr lang="en-IE" sz="2200">
                <a:solidFill>
                  <a:srgbClr val="454545"/>
                </a:solidFill>
                <a:latin typeface="Calibri"/>
                <a:ea typeface="Calibri"/>
                <a:cs typeface="Calibri"/>
                <a:sym typeface="Calibri"/>
              </a:rPr>
              <a:t>ta</a:t>
            </a:r>
            <a:r>
              <a:rPr b="0" i="0" lang="en-IE" sz="2200" u="none" cap="none" strike="noStrike">
                <a:solidFill>
                  <a:srgbClr val="454545"/>
                </a:solidFill>
                <a:latin typeface="Calibri"/>
                <a:ea typeface="Calibri"/>
                <a:cs typeface="Calibri"/>
                <a:sym typeface="Calibri"/>
              </a:rPr>
              <a:t>, jotka nostavat brändiä ja inspiroivat myös muita.</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36"/>
          <p:cNvSpPr txBox="1"/>
          <p:nvPr>
            <p:ph idx="1" type="body"/>
          </p:nvPr>
        </p:nvSpPr>
        <p:spPr>
          <a:xfrm>
            <a:off x="3818954" y="490538"/>
            <a:ext cx="8029014"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3200"/>
              <a:buNone/>
            </a:pPr>
            <a:r>
              <a:rPr b="1" lang="en-IE" sz="3200">
                <a:solidFill>
                  <a:srgbClr val="ED2A59"/>
                </a:solidFill>
              </a:rPr>
              <a:t>Keskustele ja esitä asiakkaidesi tarinoita</a:t>
            </a:r>
            <a:endParaRPr b="1" sz="3200">
              <a:solidFill>
                <a:srgbClr val="ED2A59"/>
              </a:solidFill>
            </a:endParaRPr>
          </a:p>
          <a:p>
            <a:pPr indent="0" lvl="0" marL="0" rtl="0" algn="ctr">
              <a:lnSpc>
                <a:spcPct val="90000"/>
              </a:lnSpc>
              <a:spcBef>
                <a:spcPts val="0"/>
              </a:spcBef>
              <a:spcAft>
                <a:spcPts val="0"/>
              </a:spcAft>
              <a:buClr>
                <a:srgbClr val="ED2A59"/>
              </a:buClr>
              <a:buSzPts val="3200"/>
              <a:buNone/>
            </a:pPr>
            <a:r>
              <a:rPr b="0" i="0" lang="en-IE">
                <a:solidFill>
                  <a:srgbClr val="454545"/>
                </a:solidFill>
              </a:rPr>
              <a:t>FoodCloudilla on yhteisösivu, jossa on yli 9500 yhteisöryhmää Irlannissa ja Isossa-Britanniassa.</a:t>
            </a:r>
            <a:endParaRPr/>
          </a:p>
          <a:p>
            <a:pPr indent="0" lvl="0" marL="0" rtl="0" algn="ctr">
              <a:lnSpc>
                <a:spcPct val="90000"/>
              </a:lnSpc>
              <a:spcBef>
                <a:spcPts val="0"/>
              </a:spcBef>
              <a:spcAft>
                <a:spcPts val="0"/>
              </a:spcAft>
              <a:buClr>
                <a:srgbClr val="ED2A59"/>
              </a:buClr>
              <a:buSzPts val="3200"/>
              <a:buNone/>
            </a:pPr>
            <a:r>
              <a:t/>
            </a:r>
            <a:endParaRPr b="0" i="0">
              <a:solidFill>
                <a:srgbClr val="454545"/>
              </a:solidFill>
            </a:endParaRPr>
          </a:p>
          <a:p>
            <a:pPr indent="0" lvl="0" marL="0" rtl="0" algn="ctr">
              <a:lnSpc>
                <a:spcPct val="90000"/>
              </a:lnSpc>
              <a:spcBef>
                <a:spcPts val="0"/>
              </a:spcBef>
              <a:spcAft>
                <a:spcPts val="0"/>
              </a:spcAft>
              <a:buClr>
                <a:srgbClr val="ED2A59"/>
              </a:buClr>
              <a:buSzPts val="3200"/>
              <a:buNone/>
            </a:pPr>
            <a:r>
              <a:rPr b="0" i="0" lang="en-IE">
                <a:solidFill>
                  <a:srgbClr val="454545"/>
                </a:solidFill>
              </a:rPr>
              <a:t>Alla kuulet kahdelta yhteisöryhmältä heidän omia tarinoitaan ja mitä tarkoittaa työskenteleminen FoodCloudin kanssa</a:t>
            </a:r>
            <a:endParaRPr/>
          </a:p>
          <a:p>
            <a:pPr indent="0" lvl="0" marL="0" rtl="0" algn="ctr">
              <a:lnSpc>
                <a:spcPct val="90000"/>
              </a:lnSpc>
              <a:spcBef>
                <a:spcPts val="0"/>
              </a:spcBef>
              <a:spcAft>
                <a:spcPts val="0"/>
              </a:spcAft>
              <a:buClr>
                <a:srgbClr val="ED2A59"/>
              </a:buClr>
              <a:buSzPts val="3200"/>
              <a:buNone/>
            </a:pPr>
            <a:r>
              <a:t/>
            </a:r>
            <a:endParaRPr b="0" i="0">
              <a:solidFill>
                <a:srgbClr val="454545"/>
              </a:solidFill>
            </a:endParaRPr>
          </a:p>
          <a:p>
            <a:pPr indent="0" lvl="0" marL="0" rtl="0" algn="ctr">
              <a:lnSpc>
                <a:spcPct val="90000"/>
              </a:lnSpc>
              <a:spcBef>
                <a:spcPts val="0"/>
              </a:spcBef>
              <a:spcAft>
                <a:spcPts val="0"/>
              </a:spcAft>
              <a:buClr>
                <a:srgbClr val="ED2A59"/>
              </a:buClr>
              <a:buSzPts val="3200"/>
              <a:buNone/>
            </a:pPr>
            <a:r>
              <a:rPr b="0" i="0" lang="en-IE">
                <a:solidFill>
                  <a:srgbClr val="454545"/>
                </a:solidFill>
              </a:rPr>
              <a:t>Aloita yhdellä videolla, yhdellä suosittelulla ja rakenna sitä.</a:t>
            </a:r>
            <a:endParaRPr>
              <a:solidFill>
                <a:srgbClr val="454545"/>
              </a:solidFill>
            </a:endParaRPr>
          </a:p>
        </p:txBody>
      </p:sp>
      <p:sp>
        <p:nvSpPr>
          <p:cNvPr id="683" name="Google Shape;683;p36"/>
          <p:cNvSpPr txBox="1"/>
          <p:nvPr>
            <p:ph idx="2" type="body"/>
          </p:nvPr>
        </p:nvSpPr>
        <p:spPr>
          <a:xfrm>
            <a:off x="344032" y="653499"/>
            <a:ext cx="2992935" cy="5665819"/>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chemeClr val="lt1"/>
              </a:buClr>
              <a:buSzPct val="100000"/>
              <a:buNone/>
            </a:pPr>
            <a:r>
              <a:rPr b="1" i="0" lang="en-IE" sz="2800" u="sng">
                <a:solidFill>
                  <a:schemeClr val="hlink"/>
                </a:solidFill>
                <a:hlinkClick r:id="rId3"/>
              </a:rPr>
              <a:t>Food Cloud, Ireland</a:t>
            </a:r>
            <a:endParaRPr b="1" i="0" sz="2800"/>
          </a:p>
          <a:p>
            <a:pPr indent="0" lvl="0" marL="0" rtl="0" algn="ctr">
              <a:lnSpc>
                <a:spcPct val="90000"/>
              </a:lnSpc>
              <a:spcBef>
                <a:spcPts val="1000"/>
              </a:spcBef>
              <a:spcAft>
                <a:spcPts val="0"/>
              </a:spcAft>
              <a:buClr>
                <a:schemeClr val="lt1"/>
              </a:buClr>
              <a:buSzPct val="100000"/>
              <a:buNone/>
            </a:pPr>
            <a:r>
              <a:t/>
            </a:r>
            <a:endParaRPr b="1" sz="2800"/>
          </a:p>
          <a:p>
            <a:pPr indent="0" lvl="0" marL="0" rtl="0" algn="ctr">
              <a:lnSpc>
                <a:spcPct val="90000"/>
              </a:lnSpc>
              <a:spcBef>
                <a:spcPts val="1000"/>
              </a:spcBef>
              <a:spcAft>
                <a:spcPts val="0"/>
              </a:spcAft>
              <a:buClr>
                <a:schemeClr val="lt1"/>
              </a:buClr>
              <a:buSzPct val="100000"/>
              <a:buNone/>
            </a:pPr>
            <a:r>
              <a:rPr b="1" i="0" lang="en-IE" sz="2600"/>
              <a:t>Mitä teemme</a:t>
            </a:r>
            <a:endParaRPr/>
          </a:p>
          <a:p>
            <a:pPr indent="0" lvl="0" marL="0" rtl="0" algn="ctr">
              <a:lnSpc>
                <a:spcPct val="90000"/>
              </a:lnSpc>
              <a:spcBef>
                <a:spcPts val="1000"/>
              </a:spcBef>
              <a:spcAft>
                <a:spcPts val="0"/>
              </a:spcAft>
              <a:buClr>
                <a:schemeClr val="lt1"/>
              </a:buClr>
              <a:buSzPct val="100000"/>
              <a:buNone/>
            </a:pPr>
            <a:r>
              <a:rPr i="0" lang="en-IE" sz="2600"/>
              <a:t>FoodCloud yhdistää yritykset, joilla on ylimääräistä ruokaa, hyväntekeväisyys- järjestöihin ja sitä tarvitseviin yhteisöryhmiin.</a:t>
            </a:r>
            <a:endParaRPr/>
          </a:p>
          <a:p>
            <a:pPr indent="0" lvl="0" marL="0" rtl="0" algn="ctr">
              <a:lnSpc>
                <a:spcPct val="90000"/>
              </a:lnSpc>
              <a:spcBef>
                <a:spcPts val="1000"/>
              </a:spcBef>
              <a:spcAft>
                <a:spcPts val="0"/>
              </a:spcAft>
              <a:buClr>
                <a:schemeClr val="lt1"/>
              </a:buClr>
              <a:buSzPct val="100000"/>
              <a:buNone/>
            </a:pPr>
            <a:r>
              <a:t/>
            </a:r>
            <a:endParaRPr sz="2600"/>
          </a:p>
          <a:p>
            <a:pPr indent="0" lvl="0" marL="0" rtl="0" algn="ctr">
              <a:lnSpc>
                <a:spcPct val="90000"/>
              </a:lnSpc>
              <a:spcBef>
                <a:spcPts val="1000"/>
              </a:spcBef>
              <a:spcAft>
                <a:spcPts val="0"/>
              </a:spcAft>
              <a:buClr>
                <a:schemeClr val="lt1"/>
              </a:buClr>
              <a:buSzPct val="100000"/>
              <a:buNone/>
            </a:pPr>
            <a:r>
              <a:rPr b="1" lang="en-IE" sz="2600"/>
              <a:t>Tehtävämme</a:t>
            </a:r>
            <a:endParaRPr/>
          </a:p>
          <a:p>
            <a:pPr indent="0" lvl="0" marL="0" rtl="0" algn="ctr">
              <a:lnSpc>
                <a:spcPct val="90000"/>
              </a:lnSpc>
              <a:spcBef>
                <a:spcPts val="1000"/>
              </a:spcBef>
              <a:spcAft>
                <a:spcPts val="0"/>
              </a:spcAft>
              <a:buClr>
                <a:schemeClr val="lt1"/>
              </a:buClr>
              <a:buSzPct val="100000"/>
              <a:buNone/>
            </a:pPr>
            <a:r>
              <a:rPr lang="en-IE" sz="2600"/>
              <a:t>Meillä on tehtävänä muuntaa ylimääräinen ruoka mahdollisuuksiksi tehdä maailmasta mukavampi paikka.</a:t>
            </a:r>
            <a:endParaRPr sz="2800"/>
          </a:p>
          <a:p>
            <a:pPr indent="0" lvl="0" marL="0" rtl="0" algn="ctr">
              <a:lnSpc>
                <a:spcPct val="90000"/>
              </a:lnSpc>
              <a:spcBef>
                <a:spcPts val="1000"/>
              </a:spcBef>
              <a:spcAft>
                <a:spcPts val="0"/>
              </a:spcAft>
              <a:buClr>
                <a:schemeClr val="lt1"/>
              </a:buClr>
              <a:buSzPct val="100000"/>
              <a:buNone/>
            </a:pPr>
            <a:r>
              <a:t/>
            </a:r>
            <a:endParaRPr b="1" sz="2800"/>
          </a:p>
          <a:p>
            <a:pPr indent="0" lvl="0" marL="0" rtl="0" algn="ctr">
              <a:lnSpc>
                <a:spcPct val="90000"/>
              </a:lnSpc>
              <a:spcBef>
                <a:spcPts val="1000"/>
              </a:spcBef>
              <a:spcAft>
                <a:spcPts val="0"/>
              </a:spcAft>
              <a:buClr>
                <a:schemeClr val="lt1"/>
              </a:buClr>
              <a:buSzPct val="100000"/>
              <a:buNone/>
            </a:pPr>
            <a:r>
              <a:t/>
            </a:r>
            <a:endParaRPr sz="2800"/>
          </a:p>
        </p:txBody>
      </p:sp>
      <p:pic>
        <p:nvPicPr>
          <p:cNvPr id="684" name="Google Shape;684;p36">
            <a:hlinkClick r:id="rId4"/>
          </p:cNvPr>
          <p:cNvPicPr preferRelativeResize="0"/>
          <p:nvPr/>
        </p:nvPicPr>
        <p:blipFill rotWithShape="1">
          <a:blip r:embed="rId5">
            <a:alphaModFix/>
          </a:blip>
          <a:srcRect b="0" l="0" r="0" t="32944"/>
          <a:stretch/>
        </p:blipFill>
        <p:spPr>
          <a:xfrm>
            <a:off x="3497614" y="3693791"/>
            <a:ext cx="4155297" cy="2299346"/>
          </a:xfrm>
          <a:prstGeom prst="rect">
            <a:avLst/>
          </a:prstGeom>
          <a:noFill/>
          <a:ln>
            <a:noFill/>
          </a:ln>
        </p:spPr>
      </p:pic>
      <p:pic>
        <p:nvPicPr>
          <p:cNvPr id="685" name="Google Shape;685;p36">
            <a:hlinkClick r:id="rId6"/>
          </p:cNvPr>
          <p:cNvPicPr preferRelativeResize="0"/>
          <p:nvPr/>
        </p:nvPicPr>
        <p:blipFill rotWithShape="1">
          <a:blip r:embed="rId7">
            <a:alphaModFix/>
          </a:blip>
          <a:srcRect b="0" l="0" r="0" t="0"/>
          <a:stretch/>
        </p:blipFill>
        <p:spPr>
          <a:xfrm>
            <a:off x="7813559" y="3693791"/>
            <a:ext cx="4118908" cy="229934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7"/>
          <p:cNvSpPr txBox="1"/>
          <p:nvPr>
            <p:ph idx="1" type="body"/>
          </p:nvPr>
        </p:nvSpPr>
        <p:spPr>
          <a:xfrm>
            <a:off x="3903452" y="237041"/>
            <a:ext cx="8056175"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9FD8"/>
              </a:buClr>
              <a:buSzPts val="3200"/>
              <a:buNone/>
            </a:pPr>
            <a:r>
              <a:rPr b="1" i="0" lang="en-IE" sz="3200">
                <a:solidFill>
                  <a:srgbClr val="009FD8"/>
                </a:solidFill>
              </a:rPr>
              <a:t>Tavoita ihmiset, joilla on merkitystä</a:t>
            </a:r>
            <a:endParaRPr/>
          </a:p>
          <a:p>
            <a:pPr indent="0" lvl="0" marL="0" rtl="0" algn="ctr">
              <a:lnSpc>
                <a:spcPct val="90000"/>
              </a:lnSpc>
              <a:spcBef>
                <a:spcPts val="1000"/>
              </a:spcBef>
              <a:spcAft>
                <a:spcPts val="0"/>
              </a:spcAft>
              <a:buClr>
                <a:srgbClr val="E48E02"/>
              </a:buClr>
              <a:buSzPts val="2800"/>
              <a:buNone/>
            </a:pPr>
            <a:r>
              <a:rPr b="1" lang="en-IE" sz="2800">
                <a:solidFill>
                  <a:srgbClr val="E48E02"/>
                </a:solidFill>
              </a:rPr>
              <a:t>Tarinankerronnan taide on kirjoituksessa, mutta myös sen jakamisessa!</a:t>
            </a:r>
            <a:endParaRPr b="1" i="0" sz="2800">
              <a:solidFill>
                <a:srgbClr val="E48E02"/>
              </a:solidFill>
            </a:endParaRPr>
          </a:p>
          <a:p>
            <a:pPr indent="0" lvl="0" marL="0" rtl="0" algn="l">
              <a:lnSpc>
                <a:spcPct val="90000"/>
              </a:lnSpc>
              <a:spcBef>
                <a:spcPts val="1000"/>
              </a:spcBef>
              <a:spcAft>
                <a:spcPts val="0"/>
              </a:spcAft>
              <a:buClr>
                <a:srgbClr val="454545"/>
              </a:buClr>
              <a:buSzPts val="2400"/>
              <a:buNone/>
            </a:pPr>
            <a:r>
              <a:rPr lang="en-IE">
                <a:solidFill>
                  <a:srgbClr val="454545"/>
                </a:solidFill>
              </a:rPr>
              <a:t>Sinulla on pääsy useille alustoille jakamaan tarinasi tai viestisi, toimita se eri muodoissa (blogi, sosiaalinen media, vlog, artikkeli ... ja paljon muuta), jotta voit kertoa sen useilla alustoilla.</a:t>
            </a:r>
            <a:endParaRPr/>
          </a:p>
          <a:p>
            <a:pPr indent="0" lvl="0" marL="0" rtl="0" algn="l">
              <a:lnSpc>
                <a:spcPct val="90000"/>
              </a:lnSpc>
              <a:spcBef>
                <a:spcPts val="1000"/>
              </a:spcBef>
              <a:spcAft>
                <a:spcPts val="0"/>
              </a:spcAft>
              <a:buClr>
                <a:srgbClr val="454545"/>
              </a:buClr>
              <a:buSzPts val="2400"/>
              <a:buNone/>
            </a:pPr>
            <a:r>
              <a:rPr lang="en-IE">
                <a:solidFill>
                  <a:srgbClr val="454545"/>
                </a:solidFill>
              </a:rPr>
              <a:t>Eri viestintäkanavilla käyvien kuluttajien kanssa monitasoinen tarinankerronta on tarpeen. Varmistaaksesi tavoittaa ihmiset, joilla on merkitystä, heidän haluamillaan kanavilla.</a:t>
            </a:r>
            <a:r>
              <a:rPr b="0" i="0" lang="en-IE">
                <a:solidFill>
                  <a:srgbClr val="454545"/>
                </a:solidFill>
              </a:rPr>
              <a:t>.</a:t>
            </a:r>
            <a:endParaRPr/>
          </a:p>
          <a:p>
            <a:pPr indent="0" lvl="0" marL="0" rtl="0" algn="l">
              <a:lnSpc>
                <a:spcPct val="90000"/>
              </a:lnSpc>
              <a:spcBef>
                <a:spcPts val="1000"/>
              </a:spcBef>
              <a:spcAft>
                <a:spcPts val="0"/>
              </a:spcAft>
              <a:buClr>
                <a:srgbClr val="ED2A59"/>
              </a:buClr>
              <a:buSzPts val="2800"/>
              <a:buNone/>
            </a:pPr>
            <a:r>
              <a:rPr b="1" lang="en-IE" sz="2800">
                <a:solidFill>
                  <a:srgbClr val="ED2A59"/>
                </a:solidFill>
              </a:rPr>
              <a:t>Mittaa nähdäksesi mistä yleisösi kiinnostuu!</a:t>
            </a:r>
            <a:endParaRPr/>
          </a:p>
          <a:p>
            <a:pPr indent="0" lvl="0" marL="0" rtl="0" algn="l">
              <a:lnSpc>
                <a:spcPct val="90000"/>
              </a:lnSpc>
              <a:spcBef>
                <a:spcPts val="1000"/>
              </a:spcBef>
              <a:spcAft>
                <a:spcPts val="0"/>
              </a:spcAft>
              <a:buClr>
                <a:srgbClr val="454545"/>
              </a:buClr>
              <a:buSzPts val="2400"/>
              <a:buNone/>
            </a:pPr>
            <a:r>
              <a:rPr lang="en-IE">
                <a:solidFill>
                  <a:srgbClr val="454545"/>
                </a:solidFill>
              </a:rPr>
              <a:t>Kirjoita ja kerro tarinasi yleisöllesi sopiville alustoille. Jos tiedot osoittavat, että yleisösi vierailee usein Facebookissa ja Instagramissa. Visuaalinen tarinankerronta kuvien ja videoiden kautta voi olla erityisen kiinnostavaa näillä alustoilla. Levitä enemmän informatiivisia ja inspiroivia sosiaalisen median videoita.</a:t>
            </a:r>
            <a:endParaRPr/>
          </a:p>
        </p:txBody>
      </p:sp>
      <p:sp>
        <p:nvSpPr>
          <p:cNvPr id="691" name="Google Shape;691;p37"/>
          <p:cNvSpPr txBox="1"/>
          <p:nvPr>
            <p:ph idx="2" type="body"/>
          </p:nvPr>
        </p:nvSpPr>
        <p:spPr>
          <a:xfrm>
            <a:off x="484428" y="653500"/>
            <a:ext cx="2852539" cy="5206518"/>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lt1"/>
              </a:buClr>
              <a:buSzPts val="3600"/>
              <a:buNone/>
            </a:pPr>
            <a:r>
              <a:rPr b="1" lang="en-IE"/>
              <a:t>Tarinanker-</a:t>
            </a:r>
            <a:endParaRPr b="1"/>
          </a:p>
          <a:p>
            <a:pPr indent="0" lvl="0" marL="0" rtl="0" algn="ctr">
              <a:spcBef>
                <a:spcPts val="0"/>
              </a:spcBef>
              <a:spcAft>
                <a:spcPts val="0"/>
              </a:spcAft>
              <a:buClr>
                <a:schemeClr val="lt1"/>
              </a:buClr>
              <a:buSzPts val="3600"/>
              <a:buNone/>
            </a:pPr>
            <a:r>
              <a:rPr b="1" lang="en-IE"/>
              <a:t>ronnan kapasiteetti</a:t>
            </a:r>
            <a:endParaRPr/>
          </a:p>
          <a:p>
            <a:pPr indent="0" lvl="0" marL="0" rtl="0" algn="ctr">
              <a:lnSpc>
                <a:spcPct val="90000"/>
              </a:lnSpc>
              <a:spcBef>
                <a:spcPts val="0"/>
              </a:spcBef>
              <a:spcAft>
                <a:spcPts val="0"/>
              </a:spcAft>
              <a:buClr>
                <a:schemeClr val="lt1"/>
              </a:buClr>
              <a:buSzPts val="3600"/>
              <a:buNone/>
            </a:pPr>
            <a:r>
              <a:t/>
            </a:r>
            <a:endParaRPr b="1"/>
          </a:p>
          <a:p>
            <a:pPr indent="0" lvl="0" marL="0" rtl="0" algn="ctr">
              <a:lnSpc>
                <a:spcPct val="90000"/>
              </a:lnSpc>
              <a:spcBef>
                <a:spcPts val="1000"/>
              </a:spcBef>
              <a:spcAft>
                <a:spcPts val="0"/>
              </a:spcAft>
              <a:buClr>
                <a:schemeClr val="lt1"/>
              </a:buClr>
              <a:buSzPts val="3600"/>
              <a:buNone/>
            </a:pPr>
            <a:r>
              <a:t/>
            </a:r>
            <a:endParaRPr b="1"/>
          </a:p>
          <a:p>
            <a:pPr indent="0" lvl="0" marL="0" rtl="0" algn="ctr">
              <a:lnSpc>
                <a:spcPct val="90000"/>
              </a:lnSpc>
              <a:spcBef>
                <a:spcPts val="1000"/>
              </a:spcBef>
              <a:spcAft>
                <a:spcPts val="0"/>
              </a:spcAft>
              <a:buClr>
                <a:schemeClr val="lt1"/>
              </a:buClr>
              <a:buSzPts val="2800"/>
              <a:buNone/>
            </a:pPr>
            <a:r>
              <a:rPr lang="en-IE" sz="2800"/>
              <a:t>Mitä resursseja ja taitoja tarvitset tarinasi luomiseen ja jakamiseen?</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38"/>
          <p:cNvSpPr txBox="1"/>
          <p:nvPr>
            <p:ph idx="4" type="body"/>
          </p:nvPr>
        </p:nvSpPr>
        <p:spPr>
          <a:xfrm>
            <a:off x="6096000" y="1371219"/>
            <a:ext cx="4656083" cy="4091722"/>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lt1"/>
              </a:buClr>
              <a:buSzPct val="100000"/>
              <a:buNone/>
            </a:pPr>
            <a:r>
              <a:rPr i="0" lang="en-IE"/>
              <a:t>Olemme luoneet Kitche:n, kun puhuin eräänä iltapäivänä puistossa ystävieni kanssa siitä ruokamäärästä, jota ihmiset vain hävittävät jääkaapistaan. Halusimme tehdä jotain yrittääksemme korjata tämän. Minulle oli selvää, ettei ollut platformeja, jotka käsittelivät ruokahävikin määrää kodissa, vaikka se on suurin jätteen lähde.</a:t>
            </a:r>
            <a:endParaRPr/>
          </a:p>
        </p:txBody>
      </p:sp>
      <p:sp>
        <p:nvSpPr>
          <p:cNvPr id="697" name="Google Shape;697;p38"/>
          <p:cNvSpPr txBox="1"/>
          <p:nvPr/>
        </p:nvSpPr>
        <p:spPr>
          <a:xfrm>
            <a:off x="0" y="5352422"/>
            <a:ext cx="6096000" cy="400110"/>
          </a:xfrm>
          <a:prstGeom prst="rect">
            <a:avLst/>
          </a:prstGeom>
          <a:solidFill>
            <a:srgbClr val="76C6D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IE" sz="2000" u="none" cap="none" strike="noStrike">
                <a:solidFill>
                  <a:schemeClr val="lt1"/>
                </a:solidFill>
                <a:latin typeface="Calibri"/>
                <a:ea typeface="Calibri"/>
                <a:cs typeface="Calibri"/>
                <a:sym typeface="Calibri"/>
              </a:rPr>
              <a:t>Alex Vlassopulos –Kitche:n perustaja</a:t>
            </a:r>
            <a:endParaRPr b="0" i="0" sz="2000" u="none" cap="none" strike="noStrike">
              <a:solidFill>
                <a:schemeClr val="lt1"/>
              </a:solidFill>
              <a:latin typeface="Calibri"/>
              <a:ea typeface="Calibri"/>
              <a:cs typeface="Calibri"/>
              <a:sym typeface="Calibri"/>
            </a:endParaRPr>
          </a:p>
        </p:txBody>
      </p:sp>
      <p:sp>
        <p:nvSpPr>
          <p:cNvPr id="698" name="Google Shape;698;p38"/>
          <p:cNvSpPr txBox="1"/>
          <p:nvPr/>
        </p:nvSpPr>
        <p:spPr>
          <a:xfrm>
            <a:off x="241738" y="100005"/>
            <a:ext cx="17905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IE" sz="1800" u="none" cap="none" strike="noStrike">
                <a:solidFill>
                  <a:srgbClr val="A6377D"/>
                </a:solidFill>
                <a:latin typeface="Calibri"/>
                <a:ea typeface="Calibri"/>
                <a:cs typeface="Calibri"/>
                <a:sym typeface="Calibri"/>
              </a:rPr>
              <a:t>YDSI SPOTLIGHT</a:t>
            </a:r>
            <a:endParaRPr b="0" i="0" sz="1400" u="none" cap="none" strike="noStrike">
              <a:solidFill>
                <a:srgbClr val="000000"/>
              </a:solidFill>
              <a:latin typeface="Arial"/>
              <a:ea typeface="Arial"/>
              <a:cs typeface="Arial"/>
              <a:sym typeface="Arial"/>
            </a:endParaRPr>
          </a:p>
        </p:txBody>
      </p:sp>
      <p:sp>
        <p:nvSpPr>
          <p:cNvPr id="699" name="Google Shape;699;p38"/>
          <p:cNvSpPr txBox="1"/>
          <p:nvPr/>
        </p:nvSpPr>
        <p:spPr>
          <a:xfrm>
            <a:off x="2979464" y="-8206"/>
            <a:ext cx="9168086" cy="120028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IE" sz="3600" u="none" cap="none" strike="noStrike">
                <a:solidFill>
                  <a:srgbClr val="A6377D"/>
                </a:solidFill>
                <a:latin typeface="Calibri"/>
                <a:ea typeface="Calibri"/>
                <a:cs typeface="Calibri"/>
                <a:sym typeface="Calibri"/>
              </a:rPr>
              <a:t>Digitaalisen sosiaalisen innovation tarinankerronta! </a:t>
            </a:r>
            <a:endParaRPr b="0" i="0" sz="3600" u="none" cap="none" strike="noStrike">
              <a:solidFill>
                <a:schemeClr val="dk1"/>
              </a:solidFill>
              <a:latin typeface="Calibri"/>
              <a:ea typeface="Calibri"/>
              <a:cs typeface="Calibri"/>
              <a:sym typeface="Calibri"/>
            </a:endParaRPr>
          </a:p>
        </p:txBody>
      </p:sp>
      <p:sp>
        <p:nvSpPr>
          <p:cNvPr id="700" name="Google Shape;700;p38"/>
          <p:cNvSpPr txBox="1"/>
          <p:nvPr/>
        </p:nvSpPr>
        <p:spPr>
          <a:xfrm>
            <a:off x="2322787" y="6450392"/>
            <a:ext cx="632722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IE" sz="1000" u="sng" cap="none" strike="noStrike">
                <a:solidFill>
                  <a:schemeClr val="dk1"/>
                </a:solidFill>
                <a:latin typeface="Calibri"/>
                <a:ea typeface="Calibri"/>
                <a:cs typeface="Calibri"/>
                <a:sym typeface="Calibri"/>
                <a:hlinkClick r:id="rId3">
                  <a:extLst>
                    <a:ext uri="{A12FA001-AC4F-418D-AE19-62706E023703}">
                      <ahyp:hlinkClr val="tx"/>
                    </a:ext>
                  </a:extLst>
                </a:hlinkClick>
              </a:rPr>
              <a:t>Source: Daily Mail, </a:t>
            </a:r>
            <a:r>
              <a:rPr b="0" i="0" lang="en-IE" sz="1000" u="none" cap="none" strike="noStrike">
                <a:solidFill>
                  <a:schemeClr val="dk1"/>
                </a:solidFill>
                <a:latin typeface="Calibri"/>
                <a:ea typeface="Calibri"/>
                <a:cs typeface="Calibri"/>
                <a:sym typeface="Calibri"/>
              </a:rPr>
              <a:t>  </a:t>
            </a:r>
            <a:r>
              <a:rPr b="0" i="0" lang="en-IE" sz="1000" u="sng" cap="none" strike="noStrike">
                <a:solidFill>
                  <a:schemeClr val="dk1"/>
                </a:solidFill>
                <a:latin typeface="Calibri"/>
                <a:ea typeface="Calibri"/>
                <a:cs typeface="Calibri"/>
                <a:sym typeface="Calibri"/>
                <a:hlinkClick r:id="rId4">
                  <a:extLst>
                    <a:ext uri="{A12FA001-AC4F-418D-AE19-62706E023703}">
                      <ahyp:hlinkClr val="tx"/>
                    </a:ext>
                  </a:extLst>
                </a:hlinkClick>
              </a:rPr>
              <a:t> </a:t>
            </a:r>
            <a:r>
              <a:rPr b="0" i="0" lang="en-IE" sz="1000" u="sng" cap="none" strike="noStrike">
                <a:solidFill>
                  <a:schemeClr val="dk1"/>
                </a:solidFill>
                <a:latin typeface="Calibri"/>
                <a:ea typeface="Calibri"/>
                <a:cs typeface="Calibri"/>
                <a:sym typeface="Calibri"/>
                <a:hlinkClick r:id="rId5">
                  <a:extLst>
                    <a:ext uri="{A12FA001-AC4F-418D-AE19-62706E023703}">
                      <ahyp:hlinkClr val="tx"/>
                    </a:ext>
                  </a:extLst>
                </a:hlinkClick>
              </a:rPr>
              <a:t>photo </a:t>
            </a:r>
            <a:r>
              <a:rPr b="0" i="0" lang="en-IE" sz="1000" u="sng" cap="none" strike="noStrike">
                <a:solidFill>
                  <a:schemeClr val="dk1"/>
                </a:solidFill>
                <a:latin typeface="Arial"/>
                <a:ea typeface="Arial"/>
                <a:cs typeface="Arial"/>
                <a:sym typeface="Arial"/>
                <a:hlinkClick r:id="rId6">
                  <a:extLst>
                    <a:ext uri="{A12FA001-AC4F-418D-AE19-62706E023703}">
                      <ahyp:hlinkClr val="tx"/>
                    </a:ext>
                  </a:extLst>
                </a:hlinkClick>
              </a:rPr>
              <a:t>Alex Vlassopulos Linkedin</a:t>
            </a:r>
            <a:r>
              <a:rPr b="0" i="0" lang="en-IE" sz="1000" u="sng" cap="none" strike="noStrike">
                <a:solidFill>
                  <a:schemeClr val="dk1"/>
                </a:solidFill>
                <a:latin typeface="Calibri"/>
                <a:ea typeface="Calibri"/>
                <a:cs typeface="Calibri"/>
                <a:sym typeface="Calibri"/>
                <a:hlinkClick r:id="rId7">
                  <a:extLst>
                    <a:ext uri="{A12FA001-AC4F-418D-AE19-62706E023703}">
                      <ahyp:hlinkClr val="tx"/>
                    </a:ext>
                  </a:extLst>
                </a:hlinkClick>
              </a:rPr>
              <a:t> </a:t>
            </a:r>
            <a:endParaRPr b="0" i="0" sz="1000" u="none" cap="none" strike="noStrike">
              <a:solidFill>
                <a:schemeClr val="dk1"/>
              </a:solidFill>
              <a:latin typeface="Calibri"/>
              <a:ea typeface="Calibri"/>
              <a:cs typeface="Calibri"/>
              <a:sym typeface="Calibri"/>
            </a:endParaRPr>
          </a:p>
        </p:txBody>
      </p:sp>
      <p:pic>
        <p:nvPicPr>
          <p:cNvPr descr="Alex Vlassopulos" id="701" name="Google Shape;701;p38"/>
          <p:cNvPicPr preferRelativeResize="0"/>
          <p:nvPr/>
        </p:nvPicPr>
        <p:blipFill rotWithShape="1">
          <a:blip r:embed="rId8">
            <a:alphaModFix/>
          </a:blip>
          <a:srcRect b="0" l="0" r="0" t="0"/>
          <a:stretch/>
        </p:blipFill>
        <p:spPr>
          <a:xfrm>
            <a:off x="953814" y="1567307"/>
            <a:ext cx="3810000" cy="3810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39"/>
          <p:cNvSpPr txBox="1"/>
          <p:nvPr>
            <p:ph idx="1" type="body"/>
          </p:nvPr>
        </p:nvSpPr>
        <p:spPr>
          <a:xfrm>
            <a:off x="565150" y="147867"/>
            <a:ext cx="7004050" cy="69735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t>Nuori digitaalinen sosiaalinen innovaattori, Kitche tarinankerrontavideo</a:t>
            </a:r>
            <a:endParaRPr/>
          </a:p>
          <a:p>
            <a:pPr indent="0" lvl="0" marL="0" rtl="0" algn="ctr">
              <a:lnSpc>
                <a:spcPct val="90000"/>
              </a:lnSpc>
              <a:spcBef>
                <a:spcPts val="0"/>
              </a:spcBef>
              <a:spcAft>
                <a:spcPts val="0"/>
              </a:spcAft>
              <a:buClr>
                <a:schemeClr val="lt1"/>
              </a:buClr>
              <a:buSzPts val="3200"/>
              <a:buNone/>
            </a:pPr>
            <a:r>
              <a:rPr i="1" lang="en-IE" sz="3200"/>
              <a:t>Kuinka Kitche aloitti!</a:t>
            </a:r>
            <a:endParaRPr/>
          </a:p>
        </p:txBody>
      </p:sp>
      <p:sp>
        <p:nvSpPr>
          <p:cNvPr id="707" name="Google Shape;707;p39"/>
          <p:cNvSpPr txBox="1"/>
          <p:nvPr>
            <p:ph idx="2" type="body"/>
          </p:nvPr>
        </p:nvSpPr>
        <p:spPr>
          <a:xfrm>
            <a:off x="7315202" y="361945"/>
            <a:ext cx="4730748" cy="25924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i="0" lang="en-IE" sz="3200"/>
              <a:t>Kitche on ilmainen sovellus, joka on suunniteltu säästämään rahaa ja ruokahävikkiä kotona!</a:t>
            </a:r>
            <a:endParaRPr/>
          </a:p>
          <a:p>
            <a:pPr indent="0" lvl="0" marL="0" rtl="0" algn="ctr">
              <a:lnSpc>
                <a:spcPct val="90000"/>
              </a:lnSpc>
              <a:spcBef>
                <a:spcPts val="1000"/>
              </a:spcBef>
              <a:spcAft>
                <a:spcPts val="0"/>
              </a:spcAft>
              <a:buClr>
                <a:schemeClr val="lt1"/>
              </a:buClr>
              <a:buSzPts val="2800"/>
              <a:buNone/>
            </a:pPr>
            <a:r>
              <a:rPr b="1" i="1" lang="en-IE"/>
              <a:t>Kitche on suunniteltu vähentämään ruokahävikkiä ja säästämään rahaa kotona. Keskimääräinen UK:n perhe heittää pois noin 70 puntaa ruokaa kuukaudessa. Kitche voi auttaa sinua estämään ruuan haaskamisen ja sillä on tarjolla erilaisia hyödyllisiä ominaisuuksia</a:t>
            </a:r>
            <a:r>
              <a:rPr b="1" i="1" lang="en-IE" sz="2800"/>
              <a:t>.</a:t>
            </a:r>
            <a:endParaRPr/>
          </a:p>
          <a:p>
            <a:pPr indent="0" lvl="0" marL="0" rtl="0" algn="ctr">
              <a:lnSpc>
                <a:spcPct val="90000"/>
              </a:lnSpc>
              <a:spcBef>
                <a:spcPts val="1000"/>
              </a:spcBef>
              <a:spcAft>
                <a:spcPts val="0"/>
              </a:spcAft>
              <a:buClr>
                <a:schemeClr val="lt1"/>
              </a:buClr>
              <a:buSzPts val="2800"/>
              <a:buNone/>
            </a:pPr>
            <a:r>
              <a:rPr b="0" i="0" lang="en-IE"/>
              <a:t>Lue seuraava dia nähdäksesi lisää esimerkkejä siitä, miten he kertovat tarinansa.….</a:t>
            </a:r>
            <a:endParaRPr/>
          </a:p>
          <a:p>
            <a:pPr indent="0" lvl="0" marL="0" rtl="0" algn="l">
              <a:lnSpc>
                <a:spcPct val="90000"/>
              </a:lnSpc>
              <a:spcBef>
                <a:spcPts val="1000"/>
              </a:spcBef>
              <a:spcAft>
                <a:spcPts val="0"/>
              </a:spcAft>
              <a:buClr>
                <a:schemeClr val="lt1"/>
              </a:buClr>
              <a:buSzPts val="2800"/>
              <a:buNone/>
            </a:pPr>
            <a:r>
              <a:t/>
            </a:r>
            <a:endParaRPr sz="2800"/>
          </a:p>
        </p:txBody>
      </p:sp>
      <p:pic>
        <p:nvPicPr>
          <p:cNvPr id="708" name="Google Shape;708;p39">
            <a:hlinkClick r:id="rId3"/>
          </p:cNvPr>
          <p:cNvPicPr preferRelativeResize="0"/>
          <p:nvPr/>
        </p:nvPicPr>
        <p:blipFill rotWithShape="1">
          <a:blip r:embed="rId4">
            <a:alphaModFix/>
          </a:blip>
          <a:srcRect b="0" l="0" r="0" t="0"/>
          <a:stretch/>
        </p:blipFill>
        <p:spPr>
          <a:xfrm>
            <a:off x="1326191" y="2381061"/>
            <a:ext cx="5239001" cy="2877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4"/>
          <p:cNvSpPr txBox="1"/>
          <p:nvPr>
            <p:ph idx="2" type="body"/>
          </p:nvPr>
        </p:nvSpPr>
        <p:spPr>
          <a:xfrm>
            <a:off x="5584492" y="1413726"/>
            <a:ext cx="6411349" cy="259242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1000"/>
              </a:spcBef>
              <a:spcAft>
                <a:spcPts val="0"/>
              </a:spcAft>
              <a:buClr>
                <a:srgbClr val="ED2A59"/>
              </a:buClr>
              <a:buSzPts val="2400"/>
              <a:buAutoNum type="arabicPeriod"/>
            </a:pPr>
            <a:r>
              <a:rPr b="1" lang="en-IE">
                <a:solidFill>
                  <a:srgbClr val="7391C2"/>
                </a:solidFill>
              </a:rPr>
              <a:t>Ymmärrä</a:t>
            </a:r>
            <a:r>
              <a:rPr lang="en-IE"/>
              <a:t> </a:t>
            </a:r>
            <a:r>
              <a:rPr b="1" lang="en-IE"/>
              <a:t>aito tarinankerronta </a:t>
            </a:r>
            <a:r>
              <a:rPr lang="en-IE"/>
              <a:t>ja sen merkitys. Sen toimittaminen useilla alustoilla ja eri tavoin varmistaa, että saavutat tehtävän ja tavoitteet.</a:t>
            </a:r>
            <a:endParaRPr/>
          </a:p>
          <a:p>
            <a:pPr indent="-342900" lvl="0" marL="342900" rtl="0" algn="l">
              <a:lnSpc>
                <a:spcPct val="90000"/>
              </a:lnSpc>
              <a:spcBef>
                <a:spcPts val="1000"/>
              </a:spcBef>
              <a:spcAft>
                <a:spcPts val="0"/>
              </a:spcAft>
              <a:buClr>
                <a:srgbClr val="ED2A59"/>
              </a:buClr>
              <a:buSzPts val="2400"/>
              <a:buAutoNum type="arabicPeriod"/>
            </a:pPr>
            <a:r>
              <a:rPr b="1" lang="en-IE">
                <a:solidFill>
                  <a:srgbClr val="E48E02"/>
                </a:solidFill>
              </a:rPr>
              <a:t>Tutustu</a:t>
            </a:r>
            <a:r>
              <a:rPr lang="en-IE"/>
              <a:t> siihen, miten muut YDSI:t ja maailmanlaajuiset tuotemerkit ovat kehittäneet upeita tarinoita, jotka yhdistävät heidän ja laajemman yleisön sydämet ja mielet.</a:t>
            </a:r>
            <a:endParaRPr/>
          </a:p>
          <a:p>
            <a:pPr indent="-342900" lvl="0" marL="342900" rtl="0" algn="l">
              <a:lnSpc>
                <a:spcPct val="90000"/>
              </a:lnSpc>
              <a:spcBef>
                <a:spcPts val="1000"/>
              </a:spcBef>
              <a:spcAft>
                <a:spcPts val="0"/>
              </a:spcAft>
              <a:buClr>
                <a:srgbClr val="ED2A59"/>
              </a:buClr>
              <a:buSzPts val="2400"/>
              <a:buAutoNum type="arabicPeriod"/>
            </a:pPr>
            <a:r>
              <a:rPr b="1" lang="en-IE">
                <a:solidFill>
                  <a:srgbClr val="ED2A59"/>
                </a:solidFill>
              </a:rPr>
              <a:t>Löydä ja opi </a:t>
            </a:r>
            <a:r>
              <a:rPr lang="en-IE"/>
              <a:t>kehittämään tehtävämarkkinoinnin ja tarinankerronnan kykyjäsi kustannustehokkaasti ja helposti, askel askeleelta, jotta sinäkin voit tavoittaa maailmanlaajuisen yleisön ja ennen kaikkea saada tehtäväsi käyntiin ...!</a:t>
            </a:r>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190500" lvl="0" marL="342900" rtl="0" algn="l">
              <a:lnSpc>
                <a:spcPct val="90000"/>
              </a:lnSpc>
              <a:spcBef>
                <a:spcPts val="1000"/>
              </a:spcBef>
              <a:spcAft>
                <a:spcPts val="0"/>
              </a:spcAft>
              <a:buClr>
                <a:schemeClr val="dk1"/>
              </a:buClr>
              <a:buSzPts val="2400"/>
              <a:buNone/>
            </a:pPr>
            <a:r>
              <a:t/>
            </a:r>
            <a:endParaRPr>
              <a:solidFill>
                <a:srgbClr val="3F3F3F"/>
              </a:solidFill>
              <a:latin typeface="Calibri"/>
              <a:ea typeface="Calibri"/>
              <a:cs typeface="Calibri"/>
              <a:sym typeface="Calibri"/>
            </a:endParaRPr>
          </a:p>
          <a:p>
            <a:pPr indent="0" lvl="0" marL="0" rtl="0" algn="l">
              <a:lnSpc>
                <a:spcPct val="90000"/>
              </a:lnSpc>
              <a:spcBef>
                <a:spcPts val="1000"/>
              </a:spcBef>
              <a:spcAft>
                <a:spcPts val="0"/>
              </a:spcAft>
              <a:buClr>
                <a:schemeClr val="dk1"/>
              </a:buClr>
              <a:buSzPts val="2400"/>
              <a:buNone/>
            </a:pPr>
            <a:r>
              <a:t/>
            </a:r>
            <a:endParaRPr>
              <a:solidFill>
                <a:srgbClr val="ED2A59"/>
              </a:solidFill>
            </a:endParaRPr>
          </a:p>
        </p:txBody>
      </p:sp>
      <p:pic>
        <p:nvPicPr>
          <p:cNvPr descr="A group of people sitting at a table looking at a computer&#10;&#10;Description automatically generated" id="422" name="Google Shape;422;p4"/>
          <p:cNvPicPr preferRelativeResize="0"/>
          <p:nvPr>
            <p:ph idx="3" type="pic"/>
          </p:nvPr>
        </p:nvPicPr>
        <p:blipFill rotWithShape="1">
          <a:blip r:embed="rId3">
            <a:alphaModFix/>
          </a:blip>
          <a:srcRect b="0" l="3296" r="3298" t="0"/>
          <a:stretch/>
        </p:blipFill>
        <p:spPr>
          <a:xfrm>
            <a:off x="1631950" y="654404"/>
            <a:ext cx="3760366" cy="5549192"/>
          </a:xfrm>
          <a:prstGeom prst="rect">
            <a:avLst/>
          </a:prstGeom>
          <a:noFill/>
          <a:ln>
            <a:noFill/>
          </a:ln>
        </p:spPr>
      </p:pic>
      <p:sp>
        <p:nvSpPr>
          <p:cNvPr id="423" name="Google Shape;423;p4"/>
          <p:cNvSpPr txBox="1"/>
          <p:nvPr>
            <p:ph idx="4294967295" type="body"/>
          </p:nvPr>
        </p:nvSpPr>
        <p:spPr>
          <a:xfrm>
            <a:off x="5999428" y="268448"/>
            <a:ext cx="5581475" cy="1001363"/>
          </a:xfrm>
          <a:prstGeom prst="rect">
            <a:avLst/>
          </a:prstGeom>
          <a:solidFill>
            <a:srgbClr val="009FD8"/>
          </a:solid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None/>
            </a:pPr>
            <a:r>
              <a:rPr b="1" lang="en-IE" sz="3200">
                <a:solidFill>
                  <a:schemeClr val="lt1"/>
                </a:solidFill>
              </a:rPr>
              <a:t>Moduuli 6 Oppimistavoitteet</a:t>
            </a:r>
            <a:endParaRPr sz="32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40"/>
          <p:cNvSpPr txBox="1"/>
          <p:nvPr>
            <p:ph idx="1" type="body"/>
          </p:nvPr>
        </p:nvSpPr>
        <p:spPr>
          <a:xfrm>
            <a:off x="250479" y="241198"/>
            <a:ext cx="6141833" cy="352712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sz="3600"/>
              <a:t>Kuinka Kitche kertoo tarinan!</a:t>
            </a:r>
            <a:endParaRPr/>
          </a:p>
          <a:p>
            <a:pPr indent="-457200" lvl="0" marL="457200" rtl="0" algn="l">
              <a:lnSpc>
                <a:spcPct val="90000"/>
              </a:lnSpc>
              <a:spcBef>
                <a:spcPts val="1000"/>
              </a:spcBef>
              <a:spcAft>
                <a:spcPts val="0"/>
              </a:spcAft>
              <a:buClr>
                <a:schemeClr val="lt1"/>
              </a:buClr>
              <a:buSzPts val="2800"/>
              <a:buFont typeface="Noto Sans Symbols"/>
              <a:buChar char="✔"/>
            </a:pPr>
            <a:r>
              <a:rPr b="1" lang="en-IE" sz="2800"/>
              <a:t>Julkaisut verkkosivustolla.</a:t>
            </a:r>
            <a:r>
              <a:rPr b="1" lang="en-IE"/>
              <a:t> </a:t>
            </a:r>
            <a:r>
              <a:rPr lang="en-IE"/>
              <a:t>Kitche kertoo tarinaansa julkaisemalla  niitä </a:t>
            </a:r>
            <a:r>
              <a:rPr lang="en-IE"/>
              <a:t> tunnetujen julkaisujen </a:t>
            </a:r>
            <a:r>
              <a:rPr lang="en-IE"/>
              <a:t>verkkosivuilla kuten Daily Mail, Metro ...</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Grafiikka. </a:t>
            </a:r>
            <a:r>
              <a:rPr lang="en-IE"/>
              <a:t>Selittää Kitchenin toimintaa yksinkertaisesti, helposti ymmärrettävän sovellusgrafiikan avulla saadakseen ihmiset ymmärtämään ja puhumaan.</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Video. </a:t>
            </a:r>
            <a:r>
              <a:rPr lang="en-IE"/>
              <a:t>Tee lyhyt esittelyvideo</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Esitä</a:t>
            </a:r>
            <a:r>
              <a:rPr b="1" lang="en-IE"/>
              <a:t> ihmisille uskottavuutta osoittamalla kuka tukee heitä. </a:t>
            </a:r>
            <a:r>
              <a:rPr lang="en-IE" sz="2200"/>
              <a:t>Lehdistöosio verkkosivustolla (BBC, Mirror, ITV….). Sektoritukijat verkkosivustolla (Tech Nation Net Zero, FoodTech…)</a:t>
            </a:r>
            <a:endParaRPr sz="2200"/>
          </a:p>
          <a:p>
            <a:pPr indent="-342900" lvl="0" marL="342900" rtl="0" algn="l">
              <a:lnSpc>
                <a:spcPct val="90000"/>
              </a:lnSpc>
              <a:spcBef>
                <a:spcPts val="1000"/>
              </a:spcBef>
              <a:spcAft>
                <a:spcPts val="0"/>
              </a:spcAft>
              <a:buClr>
                <a:schemeClr val="lt1"/>
              </a:buClr>
              <a:buSzPts val="2400"/>
              <a:buFont typeface="Noto Sans Symbols"/>
              <a:buChar char="✔"/>
            </a:pPr>
            <a:r>
              <a:rPr b="1" lang="en-IE"/>
              <a:t>Sosiaalisen median kanavat</a:t>
            </a:r>
            <a:endParaRPr/>
          </a:p>
        </p:txBody>
      </p:sp>
      <p:pic>
        <p:nvPicPr>
          <p:cNvPr id="714" name="Google Shape;714;p40"/>
          <p:cNvPicPr preferRelativeResize="0"/>
          <p:nvPr/>
        </p:nvPicPr>
        <p:blipFill rotWithShape="1">
          <a:blip r:embed="rId3">
            <a:alphaModFix/>
          </a:blip>
          <a:srcRect b="0" l="0" r="0" t="0"/>
          <a:stretch/>
        </p:blipFill>
        <p:spPr>
          <a:xfrm>
            <a:off x="6392312" y="2295738"/>
            <a:ext cx="5549209" cy="2034710"/>
          </a:xfrm>
          <a:prstGeom prst="rect">
            <a:avLst/>
          </a:prstGeom>
          <a:noFill/>
          <a:ln>
            <a:noFill/>
          </a:ln>
        </p:spPr>
      </p:pic>
      <p:pic>
        <p:nvPicPr>
          <p:cNvPr id="715" name="Google Shape;715;p40"/>
          <p:cNvPicPr preferRelativeResize="0"/>
          <p:nvPr/>
        </p:nvPicPr>
        <p:blipFill rotWithShape="1">
          <a:blip r:embed="rId4">
            <a:alphaModFix/>
          </a:blip>
          <a:srcRect b="0" l="0" r="0" t="0"/>
          <a:stretch/>
        </p:blipFill>
        <p:spPr>
          <a:xfrm>
            <a:off x="6392312" y="241198"/>
            <a:ext cx="5549209" cy="1822240"/>
          </a:xfrm>
          <a:prstGeom prst="rect">
            <a:avLst/>
          </a:prstGeom>
          <a:noFill/>
          <a:ln>
            <a:noFill/>
          </a:ln>
        </p:spPr>
      </p:pic>
      <p:pic>
        <p:nvPicPr>
          <p:cNvPr id="716" name="Google Shape;716;p40"/>
          <p:cNvPicPr preferRelativeResize="0"/>
          <p:nvPr/>
        </p:nvPicPr>
        <p:blipFill rotWithShape="1">
          <a:blip r:embed="rId5">
            <a:alphaModFix/>
          </a:blip>
          <a:srcRect b="0" l="0" r="0" t="0"/>
          <a:stretch/>
        </p:blipFill>
        <p:spPr>
          <a:xfrm>
            <a:off x="7231362" y="4463010"/>
            <a:ext cx="4338968" cy="2303842"/>
          </a:xfrm>
          <a:prstGeom prst="rect">
            <a:avLst/>
          </a:prstGeom>
          <a:noFill/>
          <a:ln>
            <a:noFill/>
          </a:ln>
        </p:spPr>
      </p:pic>
      <p:pic>
        <p:nvPicPr>
          <p:cNvPr id="717" name="Google Shape;717;p40"/>
          <p:cNvPicPr preferRelativeResize="0"/>
          <p:nvPr/>
        </p:nvPicPr>
        <p:blipFill rotWithShape="1">
          <a:blip r:embed="rId6">
            <a:alphaModFix/>
          </a:blip>
          <a:srcRect b="24610" l="0" r="0" t="0"/>
          <a:stretch/>
        </p:blipFill>
        <p:spPr>
          <a:xfrm>
            <a:off x="392816" y="6239557"/>
            <a:ext cx="6533085" cy="52729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41"/>
          <p:cNvSpPr txBox="1"/>
          <p:nvPr>
            <p:ph idx="1" type="body"/>
          </p:nvPr>
        </p:nvSpPr>
        <p:spPr>
          <a:xfrm>
            <a:off x="5047180" y="170146"/>
            <a:ext cx="6898994"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t>Harjoitus 1 - Tarinasi kehittäminen</a:t>
            </a:r>
            <a:endParaRPr/>
          </a:p>
        </p:txBody>
      </p:sp>
      <p:sp>
        <p:nvSpPr>
          <p:cNvPr id="723" name="Google Shape;723;p41"/>
          <p:cNvSpPr txBox="1"/>
          <p:nvPr>
            <p:ph idx="2" type="body"/>
          </p:nvPr>
        </p:nvSpPr>
        <p:spPr>
          <a:xfrm>
            <a:off x="4979406" y="682071"/>
            <a:ext cx="7034543" cy="627117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b="0" i="0" lang="en-IE"/>
              <a:t>Seuraava harjoitus on suunniteltu tutkimaan ideaasi muutamasta eri näkökulmasta ja selvittämään, onko tarinassasi aukkoja, joihin on puututtava. </a:t>
            </a:r>
            <a:endParaRPr/>
          </a:p>
          <a:p>
            <a:pPr indent="-342900" lvl="0" marL="342900" rtl="0" algn="l">
              <a:lnSpc>
                <a:spcPct val="90000"/>
              </a:lnSpc>
              <a:spcBef>
                <a:spcPts val="1000"/>
              </a:spcBef>
              <a:spcAft>
                <a:spcPts val="0"/>
              </a:spcAft>
              <a:buClr>
                <a:schemeClr val="lt1"/>
              </a:buClr>
              <a:buSzPts val="2400"/>
              <a:buFont typeface="Noto Sans Symbols"/>
              <a:buChar char="❑"/>
            </a:pPr>
            <a:r>
              <a:rPr b="1" i="0" lang="en-IE"/>
              <a:t>MITÄ? </a:t>
            </a:r>
            <a:r>
              <a:rPr i="0" lang="en-IE"/>
              <a:t>Kirjoita tärkeimmät vastaanottajan asiat ja kolme päätapaa, joilla käsittelet näitä tarpeita tai asioita. Miksi siihen pitäisi puuttua</a:t>
            </a:r>
            <a:r>
              <a:rPr lang="en-IE"/>
              <a:t> sinun</a:t>
            </a:r>
            <a:r>
              <a:rPr i="0" lang="en-IE"/>
              <a:t> tavallasi? Miksi ratkaisusi on paras ratkaisu?</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MIKSI? </a:t>
            </a:r>
            <a:r>
              <a:rPr b="0" i="0" lang="en-IE"/>
              <a:t>Kirjoita, miten nämä asiat ovat vaikuttaneet ihmisiin kielteisesti? Ehkä joku läheisistäsi on kokenut vaikeuksia, joihin olisi voitu puuttua paremmin. Jos sinulla ei ole henkilökohtaista kokemusta, sinun on tutkittava tai vietettävä aikaa ihmisten kanssa, joilla on kokemuksia ongelmista, joita yrität ratkaista.</a:t>
            </a:r>
            <a:endParaRPr/>
          </a:p>
          <a:p>
            <a:pPr indent="-342900" lvl="0" marL="342900" rtl="0" algn="l">
              <a:lnSpc>
                <a:spcPct val="90000"/>
              </a:lnSpc>
              <a:spcBef>
                <a:spcPts val="1000"/>
              </a:spcBef>
              <a:spcAft>
                <a:spcPts val="0"/>
              </a:spcAft>
              <a:buClr>
                <a:schemeClr val="lt1"/>
              </a:buClr>
              <a:buSzPts val="2400"/>
              <a:buFont typeface="Noto Sans Symbols"/>
              <a:buChar char="❑"/>
            </a:pPr>
            <a:r>
              <a:rPr b="1" lang="en-IE"/>
              <a:t>MITEN? </a:t>
            </a:r>
            <a:r>
              <a:rPr lang="en-IE"/>
              <a:t>Kuinka aiot tehdä tämän? Käyttämällä sovellusta, verkkosivustoalustaa, tuotteen valmistamista, palvelun toimittamista?</a:t>
            </a:r>
            <a:endParaRPr/>
          </a:p>
        </p:txBody>
      </p:sp>
      <p:pic>
        <p:nvPicPr>
          <p:cNvPr id="724" name="Google Shape;724;p41"/>
          <p:cNvPicPr preferRelativeResize="0"/>
          <p:nvPr/>
        </p:nvPicPr>
        <p:blipFill rotWithShape="1">
          <a:blip r:embed="rId3">
            <a:alphaModFix/>
          </a:blip>
          <a:srcRect b="0" l="0" r="0" t="0"/>
          <a:stretch/>
        </p:blipFill>
        <p:spPr>
          <a:xfrm>
            <a:off x="1" y="2472799"/>
            <a:ext cx="4535642" cy="334857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42"/>
          <p:cNvSpPr txBox="1"/>
          <p:nvPr>
            <p:ph idx="1" type="body"/>
          </p:nvPr>
        </p:nvSpPr>
        <p:spPr>
          <a:xfrm>
            <a:off x="4417836" y="257089"/>
            <a:ext cx="7704754"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t>Harjoitus 2 - Yleisötarinan kehittäminen</a:t>
            </a:r>
            <a:endParaRPr/>
          </a:p>
        </p:txBody>
      </p:sp>
      <p:sp>
        <p:nvSpPr>
          <p:cNvPr id="730" name="Google Shape;730;p42"/>
          <p:cNvSpPr txBox="1"/>
          <p:nvPr>
            <p:ph idx="2" type="body"/>
          </p:nvPr>
        </p:nvSpPr>
        <p:spPr>
          <a:xfrm>
            <a:off x="4761868" y="1066912"/>
            <a:ext cx="6545893"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400"/>
              <a:buNone/>
            </a:pPr>
            <a:r>
              <a:rPr lang="en-IE"/>
              <a:t>Tarinoidesi kerääminen, järjestäminen ja rakentaminen on kriittinen tarinankerronnan onnistumiselle ... Aloita vastaamalla alla oleviin kysymyksiin ...</a:t>
            </a:r>
            <a:endParaRPr/>
          </a:p>
          <a:p>
            <a:pPr indent="-342900" lvl="0" marL="342900" rtl="0" algn="l">
              <a:lnSpc>
                <a:spcPct val="90000"/>
              </a:lnSpc>
              <a:spcBef>
                <a:spcPts val="1000"/>
              </a:spcBef>
              <a:spcAft>
                <a:spcPts val="0"/>
              </a:spcAft>
              <a:buClr>
                <a:schemeClr val="lt1"/>
              </a:buClr>
              <a:buSzPts val="2400"/>
              <a:buFont typeface="Noto Sans Symbols"/>
              <a:buChar char="❑"/>
            </a:pPr>
            <a:r>
              <a:rPr lang="en-IE"/>
              <a:t>Kenen pitää kuulla se? </a:t>
            </a:r>
            <a:endParaRPr/>
          </a:p>
          <a:p>
            <a:pPr indent="-342900" lvl="0" marL="342900" rtl="0" algn="l">
              <a:lnSpc>
                <a:spcPct val="90000"/>
              </a:lnSpc>
              <a:spcBef>
                <a:spcPts val="1000"/>
              </a:spcBef>
              <a:spcAft>
                <a:spcPts val="0"/>
              </a:spcAft>
              <a:buClr>
                <a:schemeClr val="lt1"/>
              </a:buClr>
              <a:buSzPts val="2400"/>
              <a:buFont typeface="Noto Sans Symbols"/>
              <a:buChar char="❑"/>
            </a:pPr>
            <a:r>
              <a:rPr lang="en-IE"/>
              <a:t>Tee tärkeysjärjestys, mitä haluat sanoa ihmisten mielikuvituksen ja kiinnostuksen herättämiseksi?</a:t>
            </a:r>
            <a:endParaRPr/>
          </a:p>
          <a:p>
            <a:pPr indent="-342900" lvl="0" marL="342900" rtl="0" algn="l">
              <a:lnSpc>
                <a:spcPct val="90000"/>
              </a:lnSpc>
              <a:spcBef>
                <a:spcPts val="1000"/>
              </a:spcBef>
              <a:spcAft>
                <a:spcPts val="0"/>
              </a:spcAft>
              <a:buClr>
                <a:schemeClr val="lt1"/>
              </a:buClr>
              <a:buSzPts val="2400"/>
              <a:buFont typeface="Noto Sans Symbols"/>
              <a:buChar char="❑"/>
            </a:pPr>
            <a:r>
              <a:rPr lang="en-IE"/>
              <a:t>Mitkä ovat tärkeimmät asiat, joita kohdeyleisösi haluaa kuulla?</a:t>
            </a:r>
            <a:endParaRPr/>
          </a:p>
          <a:p>
            <a:pPr indent="-342900" lvl="0" marL="342900" rtl="0" algn="l">
              <a:lnSpc>
                <a:spcPct val="90000"/>
              </a:lnSpc>
              <a:spcBef>
                <a:spcPts val="1000"/>
              </a:spcBef>
              <a:spcAft>
                <a:spcPts val="0"/>
              </a:spcAft>
              <a:buClr>
                <a:schemeClr val="lt1"/>
              </a:buClr>
              <a:buSzPts val="2400"/>
              <a:buFont typeface="Noto Sans Symbols"/>
              <a:buChar char="❑"/>
            </a:pPr>
            <a:r>
              <a:rPr lang="en-IE"/>
              <a:t>Mitä heidän on tiedettävä, mikä on kiireellistä?</a:t>
            </a:r>
            <a:endParaRPr/>
          </a:p>
          <a:p>
            <a:pPr indent="-342900" lvl="0" marL="342900" rtl="0" algn="l">
              <a:lnSpc>
                <a:spcPct val="90000"/>
              </a:lnSpc>
              <a:spcBef>
                <a:spcPts val="1000"/>
              </a:spcBef>
              <a:spcAft>
                <a:spcPts val="0"/>
              </a:spcAft>
              <a:buClr>
                <a:schemeClr val="lt1"/>
              </a:buClr>
              <a:buSzPts val="2400"/>
              <a:buFont typeface="Noto Sans Symbols"/>
              <a:buChar char="❑"/>
            </a:pPr>
            <a:r>
              <a:rPr lang="en-IE"/>
              <a:t>Kuinka he voivat auttaa sinua? (Kerro heille)</a:t>
            </a:r>
            <a:endParaRPr/>
          </a:p>
          <a:p>
            <a:pPr indent="-342900" lvl="0" marL="342900" rtl="0" algn="l">
              <a:lnSpc>
                <a:spcPct val="90000"/>
              </a:lnSpc>
              <a:spcBef>
                <a:spcPts val="1000"/>
              </a:spcBef>
              <a:spcAft>
                <a:spcPts val="0"/>
              </a:spcAft>
              <a:buClr>
                <a:schemeClr val="lt1"/>
              </a:buClr>
              <a:buSzPts val="2400"/>
              <a:buFont typeface="Noto Sans Symbols"/>
              <a:buChar char="❑"/>
            </a:pPr>
            <a:r>
              <a:rPr lang="en-IE"/>
              <a:t>Missä sinun on sanottava se (verkkosivusto, sosiaalinen media, julkinen tapahtuma…)</a:t>
            </a:r>
            <a:endParaRPr/>
          </a:p>
        </p:txBody>
      </p:sp>
      <p:pic>
        <p:nvPicPr>
          <p:cNvPr descr="A person holding a tablet&#10;&#10;Description automatically generated with medium confidence" id="731" name="Google Shape;731;p42"/>
          <p:cNvPicPr preferRelativeResize="0"/>
          <p:nvPr>
            <p:ph idx="3" type="pic"/>
          </p:nvPr>
        </p:nvPicPr>
        <p:blipFill rotWithShape="1">
          <a:blip r:embed="rId3">
            <a:alphaModFix/>
          </a:blip>
          <a:srcRect b="0" l="11296" r="11296" t="0"/>
          <a:stretch/>
        </p:blipFill>
        <p:spPr>
          <a:xfrm>
            <a:off x="675640" y="-21132"/>
            <a:ext cx="3550920" cy="687913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sp>
        <p:nvSpPr>
          <p:cNvPr id="736" name="Google Shape;736;p43"/>
          <p:cNvSpPr txBox="1"/>
          <p:nvPr>
            <p:ph idx="1" type="body"/>
          </p:nvPr>
        </p:nvSpPr>
        <p:spPr>
          <a:xfrm>
            <a:off x="3263900" y="170146"/>
            <a:ext cx="914840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t>Harjoitus 2 - Vastaanottajien tarinan kehittäminen</a:t>
            </a:r>
            <a:endParaRPr/>
          </a:p>
        </p:txBody>
      </p:sp>
      <p:sp>
        <p:nvSpPr>
          <p:cNvPr id="737" name="Google Shape;737;p43"/>
          <p:cNvSpPr txBox="1"/>
          <p:nvPr>
            <p:ph idx="2" type="body"/>
          </p:nvPr>
        </p:nvSpPr>
        <p:spPr>
          <a:xfrm>
            <a:off x="5513306" y="836747"/>
            <a:ext cx="6563357" cy="590060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600"/>
              </a:spcBef>
              <a:spcAft>
                <a:spcPts val="0"/>
              </a:spcAft>
              <a:buClr>
                <a:schemeClr val="lt1"/>
              </a:buClr>
              <a:buSzPts val="2400"/>
              <a:buNone/>
            </a:pPr>
            <a:r>
              <a:rPr b="0" i="0" lang="en-IE"/>
              <a:t>Rakenna profiili yhdestä ihmisestä, johon asia vaikuttaa. Vastaa seuraaviin kysymyksiin. Tämä on tieto, joka tekee tarinasta henkilökohtaisen ja todellisen!</a:t>
            </a:r>
            <a:endParaRPr/>
          </a:p>
          <a:p>
            <a:pPr indent="0" lvl="0" marL="0" rtl="0" algn="l">
              <a:lnSpc>
                <a:spcPct val="90000"/>
              </a:lnSpc>
              <a:spcBef>
                <a:spcPts val="600"/>
              </a:spcBef>
              <a:spcAft>
                <a:spcPts val="0"/>
              </a:spcAft>
              <a:buClr>
                <a:schemeClr val="lt1"/>
              </a:buClr>
              <a:buSzPts val="2400"/>
              <a:buNone/>
            </a:pPr>
            <a:r>
              <a:rPr b="0" i="0" lang="en-IE"/>
              <a:t>Kuinka niihin vaikutettiin?</a:t>
            </a:r>
            <a:endParaRPr/>
          </a:p>
          <a:p>
            <a:pPr indent="0" lvl="0" marL="0" rtl="0" algn="l">
              <a:lnSpc>
                <a:spcPct val="90000"/>
              </a:lnSpc>
              <a:spcBef>
                <a:spcPts val="600"/>
              </a:spcBef>
              <a:spcAft>
                <a:spcPts val="0"/>
              </a:spcAft>
              <a:buClr>
                <a:schemeClr val="lt1"/>
              </a:buClr>
              <a:buSzPts val="2400"/>
              <a:buNone/>
            </a:pPr>
            <a:r>
              <a:rPr b="0" i="0" lang="en-IE"/>
              <a:t>Mitkä ovat heidän ominaisuutensa? (missä he asuvat, ikä, sukupuoli ...)</a:t>
            </a:r>
            <a:endParaRPr/>
          </a:p>
          <a:p>
            <a:pPr indent="0" lvl="0" marL="0" rtl="0" algn="l">
              <a:lnSpc>
                <a:spcPct val="90000"/>
              </a:lnSpc>
              <a:spcBef>
                <a:spcPts val="600"/>
              </a:spcBef>
              <a:spcAft>
                <a:spcPts val="0"/>
              </a:spcAft>
              <a:buClr>
                <a:schemeClr val="lt1"/>
              </a:buClr>
              <a:buSzPts val="2400"/>
              <a:buNone/>
            </a:pPr>
            <a:r>
              <a:rPr b="0" i="0" lang="en-IE"/>
              <a:t>Tunnista, miltä tulevaisuus näyttää heille, jos jotain ei tehdä?</a:t>
            </a:r>
            <a:endParaRPr/>
          </a:p>
          <a:p>
            <a:pPr indent="0" lvl="0" marL="0" rtl="0" algn="l">
              <a:lnSpc>
                <a:spcPct val="90000"/>
              </a:lnSpc>
              <a:spcBef>
                <a:spcPts val="600"/>
              </a:spcBef>
              <a:spcAft>
                <a:spcPts val="0"/>
              </a:spcAft>
              <a:buClr>
                <a:schemeClr val="lt1"/>
              </a:buClr>
              <a:buSzPts val="2400"/>
              <a:buNone/>
            </a:pPr>
            <a:r>
              <a:rPr b="0" i="0" lang="en-IE"/>
              <a:t>Mitkä ovat heidän tärkeimmät esteet tai haasteet?</a:t>
            </a:r>
            <a:endParaRPr/>
          </a:p>
          <a:p>
            <a:pPr indent="0" lvl="0" marL="0" rtl="0" algn="l">
              <a:lnSpc>
                <a:spcPct val="90000"/>
              </a:lnSpc>
              <a:spcBef>
                <a:spcPts val="600"/>
              </a:spcBef>
              <a:spcAft>
                <a:spcPts val="0"/>
              </a:spcAft>
              <a:buClr>
                <a:schemeClr val="lt1"/>
              </a:buClr>
              <a:buSzPts val="2400"/>
              <a:buNone/>
            </a:pPr>
            <a:r>
              <a:rPr b="0" i="0" lang="en-IE"/>
              <a:t>Kuinka suuri ongelma on? </a:t>
            </a:r>
            <a:endParaRPr/>
          </a:p>
          <a:p>
            <a:pPr indent="0" lvl="0" marL="0" rtl="0" algn="l">
              <a:lnSpc>
                <a:spcPct val="90000"/>
              </a:lnSpc>
              <a:spcBef>
                <a:spcPts val="600"/>
              </a:spcBef>
              <a:spcAft>
                <a:spcPts val="0"/>
              </a:spcAft>
              <a:buClr>
                <a:schemeClr val="lt1"/>
              </a:buClr>
              <a:buSzPts val="2400"/>
              <a:buNone/>
            </a:pPr>
            <a:r>
              <a:rPr b="0" i="0" lang="en-IE"/>
              <a:t>Miksi ideaasi tarvitaan? </a:t>
            </a:r>
            <a:endParaRPr/>
          </a:p>
          <a:p>
            <a:pPr indent="0" lvl="0" marL="0" rtl="0" algn="l">
              <a:lnSpc>
                <a:spcPct val="90000"/>
              </a:lnSpc>
              <a:spcBef>
                <a:spcPts val="600"/>
              </a:spcBef>
              <a:spcAft>
                <a:spcPts val="0"/>
              </a:spcAft>
              <a:buClr>
                <a:schemeClr val="lt1"/>
              </a:buClr>
              <a:buSzPts val="2400"/>
              <a:buNone/>
            </a:pPr>
            <a:r>
              <a:rPr b="0" i="0" lang="en-IE"/>
              <a:t>Onko ongelma kasvamassa tai pahenemassa?</a:t>
            </a:r>
            <a:endParaRPr/>
          </a:p>
          <a:p>
            <a:pPr indent="0" lvl="0" marL="0" rtl="0" algn="l">
              <a:lnSpc>
                <a:spcPct val="90000"/>
              </a:lnSpc>
              <a:spcBef>
                <a:spcPts val="600"/>
              </a:spcBef>
              <a:spcAft>
                <a:spcPts val="0"/>
              </a:spcAft>
              <a:buClr>
                <a:schemeClr val="lt1"/>
              </a:buClr>
              <a:buSzPts val="2400"/>
              <a:buNone/>
            </a:pPr>
            <a:r>
              <a:rPr b="0" i="0" lang="en-IE"/>
              <a:t>Mikä on paras tapa työskennellä heidän kanssaan, jotta he voivat selviytyä tällaisista haasteista.</a:t>
            </a:r>
            <a:endParaRPr b="0" i="0"/>
          </a:p>
        </p:txBody>
      </p:sp>
      <p:pic>
        <p:nvPicPr>
          <p:cNvPr id="738" name="Google Shape;738;p43"/>
          <p:cNvPicPr preferRelativeResize="0"/>
          <p:nvPr/>
        </p:nvPicPr>
        <p:blipFill rotWithShape="1">
          <a:blip r:embed="rId3">
            <a:alphaModFix/>
          </a:blip>
          <a:srcRect b="0" l="0" r="0" t="0"/>
          <a:stretch/>
        </p:blipFill>
        <p:spPr>
          <a:xfrm>
            <a:off x="115337" y="5318717"/>
            <a:ext cx="5316742" cy="1249289"/>
          </a:xfrm>
          <a:prstGeom prst="rect">
            <a:avLst/>
          </a:prstGeom>
          <a:noFill/>
          <a:ln>
            <a:noFill/>
          </a:ln>
        </p:spPr>
      </p:pic>
      <p:pic>
        <p:nvPicPr>
          <p:cNvPr descr="A person sleeping on the ground&#10;&#10;Description automatically generated with low confidence" id="739" name="Google Shape;739;p43"/>
          <p:cNvPicPr preferRelativeResize="0"/>
          <p:nvPr/>
        </p:nvPicPr>
        <p:blipFill rotWithShape="1">
          <a:blip r:embed="rId4">
            <a:alphaModFix/>
          </a:blip>
          <a:srcRect b="0" l="0" r="0" t="0"/>
          <a:stretch/>
        </p:blipFill>
        <p:spPr>
          <a:xfrm>
            <a:off x="99714" y="1339912"/>
            <a:ext cx="5347987" cy="356253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pic>
        <p:nvPicPr>
          <p:cNvPr descr="A group of people standing around a table with food on it&#10;&#10;Description automatically generated with medium confidence" id="744" name="Google Shape;744;p44">
            <a:hlinkClick r:id="rId3"/>
          </p:cNvPr>
          <p:cNvPicPr preferRelativeResize="0"/>
          <p:nvPr>
            <p:ph idx="2" type="pic"/>
          </p:nvPr>
        </p:nvPicPr>
        <p:blipFill rotWithShape="1">
          <a:blip r:embed="rId4">
            <a:alphaModFix/>
          </a:blip>
          <a:srcRect b="0" l="8260" r="8260" t="0"/>
          <a:stretch/>
        </p:blipFill>
        <p:spPr>
          <a:xfrm>
            <a:off x="6832550" y="1167819"/>
            <a:ext cx="5373737" cy="4291421"/>
          </a:xfrm>
          <a:prstGeom prst="rect">
            <a:avLst/>
          </a:prstGeom>
          <a:noFill/>
          <a:ln>
            <a:noFill/>
          </a:ln>
        </p:spPr>
      </p:pic>
      <p:sp>
        <p:nvSpPr>
          <p:cNvPr id="745" name="Google Shape;745;p44"/>
          <p:cNvSpPr txBox="1"/>
          <p:nvPr>
            <p:ph idx="1" type="body"/>
          </p:nvPr>
        </p:nvSpPr>
        <p:spPr>
          <a:xfrm>
            <a:off x="-5" y="1413634"/>
            <a:ext cx="6569400" cy="3527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0A67A"/>
              </a:buClr>
              <a:buSzPts val="2400"/>
              <a:buNone/>
            </a:pPr>
            <a:r>
              <a:rPr b="1" lang="en-IE" sz="2200">
                <a:solidFill>
                  <a:srgbClr val="40A67A"/>
                </a:solidFill>
              </a:rPr>
              <a:t>Tehtävä</a:t>
            </a:r>
            <a:r>
              <a:rPr lang="en-IE" sz="2200"/>
              <a:t> </a:t>
            </a:r>
            <a:r>
              <a:rPr b="1" i="0" lang="en-IE" sz="2200">
                <a:solidFill>
                  <a:srgbClr val="231F20"/>
                </a:solidFill>
                <a:latin typeface="Arial"/>
                <a:ea typeface="Arial"/>
                <a:cs typeface="Arial"/>
                <a:sym typeface="Arial"/>
              </a:rPr>
              <a:t>Making Sense </a:t>
            </a:r>
            <a:r>
              <a:rPr lang="en-IE" sz="2200" u="sng">
                <a:solidFill>
                  <a:srgbClr val="231F20"/>
                </a:solidFill>
                <a:latin typeface="Arial"/>
                <a:ea typeface="Arial"/>
                <a:cs typeface="Arial"/>
                <a:sym typeface="Arial"/>
              </a:rPr>
              <a:t>tehtävä</a:t>
            </a:r>
            <a:r>
              <a:rPr b="0" i="0" lang="en-IE" sz="2200">
                <a:solidFill>
                  <a:srgbClr val="231F20"/>
                </a:solidFill>
                <a:latin typeface="Arial"/>
                <a:ea typeface="Arial"/>
                <a:cs typeface="Arial"/>
                <a:sym typeface="Arial"/>
              </a:rPr>
              <a:t>  käyttää </a:t>
            </a:r>
            <a:r>
              <a:rPr b="0" i="0" lang="en-IE" sz="2200" u="sng">
                <a:solidFill>
                  <a:srgbClr val="E61F47"/>
                </a:solidFill>
                <a:latin typeface="Arial"/>
                <a:ea typeface="Arial"/>
                <a:cs typeface="Arial"/>
                <a:sym typeface="Arial"/>
                <a:hlinkClick r:id="rId5">
                  <a:extLst>
                    <a:ext uri="{A12FA001-AC4F-418D-AE19-62706E023703}">
                      <ahyp:hlinkClr val="tx"/>
                    </a:ext>
                  </a:extLst>
                </a:hlinkClick>
              </a:rPr>
              <a:t>Smart Citizen Kit</a:t>
            </a:r>
            <a:r>
              <a:rPr b="0" i="0" lang="en-IE" sz="2200" u="sng">
                <a:solidFill>
                  <a:srgbClr val="E61F47"/>
                </a:solidFill>
                <a:latin typeface="Arial"/>
                <a:ea typeface="Arial"/>
                <a:cs typeface="Arial"/>
                <a:sym typeface="Arial"/>
              </a:rPr>
              <a:t>tiä</a:t>
            </a:r>
            <a:r>
              <a:rPr b="0" i="0" lang="en-IE" sz="2200">
                <a:solidFill>
                  <a:srgbClr val="231F20"/>
                </a:solidFill>
                <a:latin typeface="Arial"/>
                <a:ea typeface="Arial"/>
                <a:cs typeface="Arial"/>
                <a:sym typeface="Arial"/>
              </a:rPr>
              <a:t>, avoimen lähdekoodin Arduino-pohjaista ympäristötunnistussarjaa ja muita kansalaisten tunnistussarjoja voidakseen antaa yhteisöille apua ja auttaa parantamaan ympäristöään,</a:t>
            </a:r>
            <a:endParaRPr sz="2200"/>
          </a:p>
          <a:p>
            <a:pPr indent="0" lvl="0" marL="0" rtl="0" algn="l">
              <a:lnSpc>
                <a:spcPct val="90000"/>
              </a:lnSpc>
              <a:spcBef>
                <a:spcPts val="1000"/>
              </a:spcBef>
              <a:spcAft>
                <a:spcPts val="0"/>
              </a:spcAft>
              <a:buClr>
                <a:srgbClr val="009FD8"/>
              </a:buClr>
              <a:buSzPts val="2400"/>
              <a:buNone/>
            </a:pPr>
            <a:r>
              <a:rPr b="1" lang="en-IE" sz="2200">
                <a:solidFill>
                  <a:srgbClr val="009FD8"/>
                </a:solidFill>
                <a:latin typeface="Arial"/>
                <a:ea typeface="Arial"/>
                <a:cs typeface="Arial"/>
                <a:sym typeface="Arial"/>
              </a:rPr>
              <a:t>Kohdemarkkinat: </a:t>
            </a:r>
            <a:r>
              <a:rPr lang="en-IE" sz="2200">
                <a:solidFill>
                  <a:srgbClr val="231F20"/>
                </a:solidFill>
                <a:latin typeface="Arial"/>
                <a:ea typeface="Arial"/>
                <a:cs typeface="Arial"/>
                <a:sym typeface="Arial"/>
              </a:rPr>
              <a:t>Euroopan yhteisöt ja kansalaiset</a:t>
            </a:r>
            <a:endParaRPr sz="2200"/>
          </a:p>
          <a:p>
            <a:pPr indent="0" lvl="0" marL="0" rtl="0" algn="l">
              <a:lnSpc>
                <a:spcPct val="90000"/>
              </a:lnSpc>
              <a:spcBef>
                <a:spcPts val="1000"/>
              </a:spcBef>
              <a:spcAft>
                <a:spcPts val="0"/>
              </a:spcAft>
              <a:buClr>
                <a:srgbClr val="ED2A59"/>
              </a:buClr>
              <a:buSzPts val="2400"/>
              <a:buNone/>
            </a:pPr>
            <a:r>
              <a:rPr b="1" lang="en-IE" sz="2200">
                <a:solidFill>
                  <a:srgbClr val="ED2A59"/>
                </a:solidFill>
                <a:latin typeface="Arial"/>
                <a:ea typeface="Arial"/>
                <a:cs typeface="Arial"/>
                <a:sym typeface="Arial"/>
              </a:rPr>
              <a:t>Kuinka saada muita auttamaan </a:t>
            </a:r>
            <a:r>
              <a:rPr b="0" i="0" lang="en-IE" sz="2200">
                <a:solidFill>
                  <a:srgbClr val="231F20"/>
                </a:solidFill>
                <a:latin typeface="Arial"/>
                <a:ea typeface="Arial"/>
                <a:cs typeface="Arial"/>
                <a:sym typeface="Arial"/>
              </a:rPr>
              <a:t>Näiden sarjojen avulla kansalaiset luovat omat </a:t>
            </a:r>
            <a:r>
              <a:rPr lang="en-IE" sz="2200">
                <a:solidFill>
                  <a:srgbClr val="231F20"/>
                </a:solidFill>
                <a:latin typeface="Arial"/>
                <a:ea typeface="Arial"/>
                <a:cs typeface="Arial"/>
                <a:sym typeface="Arial"/>
              </a:rPr>
              <a:t>datatiedostot,</a:t>
            </a:r>
            <a:r>
              <a:rPr b="0" i="0" lang="en-IE" sz="2200">
                <a:solidFill>
                  <a:srgbClr val="231F20"/>
                </a:solidFill>
                <a:latin typeface="Arial"/>
                <a:ea typeface="Arial"/>
                <a:cs typeface="Arial"/>
                <a:sym typeface="Arial"/>
              </a:rPr>
              <a:t> jotka he voivat viedä valtion virkamiehille saadakseen heidät toimimaan ongelman ratkaisemiseksi.</a:t>
            </a:r>
            <a:endParaRPr/>
          </a:p>
          <a:p>
            <a:pPr indent="0" lvl="0" marL="0" rtl="0" algn="l">
              <a:lnSpc>
                <a:spcPct val="90000"/>
              </a:lnSpc>
              <a:spcBef>
                <a:spcPts val="1000"/>
              </a:spcBef>
              <a:spcAft>
                <a:spcPts val="0"/>
              </a:spcAft>
              <a:buClr>
                <a:srgbClr val="ED2A59"/>
              </a:buClr>
              <a:buSzPts val="2400"/>
              <a:buNone/>
            </a:pPr>
            <a:r>
              <a:rPr b="1" lang="en-IE" sz="2200">
                <a:solidFill>
                  <a:srgbClr val="40A67A"/>
                </a:solidFill>
                <a:latin typeface="Arial"/>
                <a:ea typeface="Arial"/>
                <a:cs typeface="Arial"/>
                <a:sym typeface="Arial"/>
              </a:rPr>
              <a:t>Kuinka he kertovat tarinansa  </a:t>
            </a:r>
            <a:r>
              <a:rPr lang="en-IE" sz="2200">
                <a:solidFill>
                  <a:srgbClr val="231F20"/>
                </a:solidFill>
                <a:latin typeface="Arial"/>
                <a:ea typeface="Arial"/>
                <a:cs typeface="Arial"/>
                <a:sym typeface="Arial"/>
              </a:rPr>
              <a:t>Sosiaalisen innovaation verkkosivusto</a:t>
            </a:r>
            <a:r>
              <a:rPr lang="en-IE" u="sng">
                <a:solidFill>
                  <a:srgbClr val="231F20"/>
                </a:solidFill>
                <a:latin typeface="Arial"/>
                <a:ea typeface="Arial"/>
                <a:cs typeface="Arial"/>
                <a:sym typeface="Arial"/>
                <a:hlinkClick r:id="rId6">
                  <a:extLst>
                    <a:ext uri="{A12FA001-AC4F-418D-AE19-62706E023703}">
                      <ahyp:hlinkClr val="tx"/>
                    </a:ext>
                  </a:extLst>
                </a:hlinkClick>
              </a:rPr>
              <a:t>Blogs</a:t>
            </a:r>
            <a:r>
              <a:rPr lang="en-IE" sz="2200">
                <a:solidFill>
                  <a:srgbClr val="231F20"/>
                </a:solidFill>
                <a:latin typeface="Arial"/>
                <a:ea typeface="Arial"/>
                <a:cs typeface="Arial"/>
                <a:sym typeface="Arial"/>
              </a:rPr>
              <a:t>,</a:t>
            </a:r>
            <a:r>
              <a:rPr lang="en-IE" sz="2200">
                <a:solidFill>
                  <a:srgbClr val="231F20"/>
                </a:solidFill>
                <a:latin typeface="Arial"/>
                <a:ea typeface="Arial"/>
                <a:cs typeface="Arial"/>
                <a:sym typeface="Arial"/>
              </a:rPr>
              <a:t> sosiaalinen media, artikkelit, lataukset, tapahtumiin osallistuminen, järkevän verkkosivuston luominen </a:t>
            </a:r>
            <a:r>
              <a:rPr lang="en-IE" u="sng">
                <a:solidFill>
                  <a:srgbClr val="231F20"/>
                </a:solidFill>
                <a:latin typeface="Arial"/>
                <a:ea typeface="Arial"/>
                <a:cs typeface="Arial"/>
                <a:sym typeface="Arial"/>
                <a:hlinkClick r:id="rId7">
                  <a:extLst>
                    <a:ext uri="{A12FA001-AC4F-418D-AE19-62706E023703}">
                      <ahyp:hlinkClr val="tx"/>
                    </a:ext>
                  </a:extLst>
                </a:hlinkClick>
              </a:rPr>
              <a:t>Website</a:t>
            </a:r>
            <a:r>
              <a:rPr lang="en-IE">
                <a:solidFill>
                  <a:srgbClr val="231F20"/>
                </a:solidFill>
                <a:latin typeface="Arial"/>
                <a:ea typeface="Arial"/>
                <a:cs typeface="Arial"/>
                <a:sym typeface="Arial"/>
              </a:rPr>
              <a:t>, </a:t>
            </a:r>
            <a:r>
              <a:rPr lang="en-IE" u="sng">
                <a:solidFill>
                  <a:srgbClr val="231F20"/>
                </a:solidFill>
                <a:latin typeface="Arial"/>
                <a:ea typeface="Arial"/>
                <a:cs typeface="Arial"/>
                <a:sym typeface="Arial"/>
                <a:hlinkClick r:id="rId8">
                  <a:extLst>
                    <a:ext uri="{A12FA001-AC4F-418D-AE19-62706E023703}">
                      <ahyp:hlinkClr val="tx"/>
                    </a:ext>
                  </a:extLst>
                </a:hlinkClick>
              </a:rPr>
              <a:t>You Tube</a:t>
            </a:r>
            <a:endParaRPr sz="2200"/>
          </a:p>
        </p:txBody>
      </p:sp>
      <p:sp>
        <p:nvSpPr>
          <p:cNvPr id="746" name="Google Shape;746;p44"/>
          <p:cNvSpPr txBox="1"/>
          <p:nvPr>
            <p:ph idx="3" type="body"/>
          </p:nvPr>
        </p:nvSpPr>
        <p:spPr>
          <a:xfrm>
            <a:off x="222290" y="136830"/>
            <a:ext cx="7703400" cy="1276800"/>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b="1" lang="en-IE"/>
              <a:t>YDSI tarinankerronta Ympäristö esimerkki</a:t>
            </a:r>
            <a:endParaRPr/>
          </a:p>
          <a:p>
            <a:pPr indent="0" lvl="0" marL="0" rtl="0" algn="l">
              <a:lnSpc>
                <a:spcPct val="90000"/>
              </a:lnSpc>
              <a:spcBef>
                <a:spcPts val="1000"/>
              </a:spcBef>
              <a:spcAft>
                <a:spcPts val="0"/>
              </a:spcAft>
              <a:buClr>
                <a:srgbClr val="0C0C0C"/>
              </a:buClr>
              <a:buSzPct val="100000"/>
              <a:buNone/>
            </a:pPr>
            <a:r>
              <a:rPr b="1" lang="en-IE" u="sng">
                <a:solidFill>
                  <a:srgbClr val="0C0C0C"/>
                </a:solidFill>
              </a:rPr>
              <a:t>Making Sense </a:t>
            </a:r>
            <a:r>
              <a:rPr b="1" lang="en-IE">
                <a:solidFill>
                  <a:srgbClr val="0C0C0C"/>
                </a:solidFill>
              </a:rPr>
              <a:t>, </a:t>
            </a:r>
            <a:r>
              <a:rPr b="1" lang="en-IE"/>
              <a:t>EU</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45"/>
          <p:cNvSpPr txBox="1"/>
          <p:nvPr>
            <p:ph idx="1" type="body"/>
          </p:nvPr>
        </p:nvSpPr>
        <p:spPr>
          <a:xfrm>
            <a:off x="1352345" y="342951"/>
            <a:ext cx="5009584" cy="1393891"/>
          </a:xfrm>
          <a:prstGeom prst="rect">
            <a:avLst/>
          </a:prstGeom>
          <a:noFill/>
          <a:ln>
            <a:noFill/>
          </a:ln>
        </p:spPr>
        <p:txBody>
          <a:bodyPr anchorCtr="0" anchor="t" bIns="45700" lIns="91425" spcFirstLastPara="1" rIns="91425" wrap="square" tIns="45700">
            <a:normAutofit fontScale="70000" lnSpcReduction="10000"/>
          </a:bodyPr>
          <a:lstStyle/>
          <a:p>
            <a:pPr indent="0" lvl="0" marL="0" rtl="0" algn="ctr">
              <a:lnSpc>
                <a:spcPct val="120000"/>
              </a:lnSpc>
              <a:spcBef>
                <a:spcPts val="0"/>
              </a:spcBef>
              <a:spcAft>
                <a:spcPts val="0"/>
              </a:spcAft>
              <a:buClr>
                <a:srgbClr val="3F3F3F"/>
              </a:buClr>
              <a:buSzPct val="100000"/>
              <a:buNone/>
            </a:pPr>
            <a:r>
              <a:rPr b="1" lang="en-IE">
                <a:solidFill>
                  <a:srgbClr val="3F3F3F"/>
                </a:solidFill>
              </a:rPr>
              <a:t>Kuinka </a:t>
            </a:r>
            <a:r>
              <a:rPr b="1" lang="en-IE">
                <a:solidFill>
                  <a:srgbClr val="ED2A59"/>
                </a:solidFill>
              </a:rPr>
              <a:t>Making Sense </a:t>
            </a:r>
            <a:r>
              <a:rPr b="1" lang="en-IE">
                <a:solidFill>
                  <a:srgbClr val="3F3F3F"/>
                </a:solidFill>
              </a:rPr>
              <a:t>kertoo heidän tarinansa, tehtävänsä ja mitä he tekevät verkkosivustollansa. </a:t>
            </a:r>
            <a:endParaRPr>
              <a:solidFill>
                <a:srgbClr val="3F3F3F"/>
              </a:solidFill>
            </a:endParaRPr>
          </a:p>
        </p:txBody>
      </p:sp>
      <p:pic>
        <p:nvPicPr>
          <p:cNvPr id="752" name="Google Shape;752;p45">
            <a:hlinkClick r:id="rId3"/>
          </p:cNvPr>
          <p:cNvPicPr preferRelativeResize="0"/>
          <p:nvPr/>
        </p:nvPicPr>
        <p:blipFill rotWithShape="1">
          <a:blip r:embed="rId4">
            <a:alphaModFix/>
          </a:blip>
          <a:srcRect b="0" l="0" r="0" t="0"/>
          <a:stretch/>
        </p:blipFill>
        <p:spPr>
          <a:xfrm>
            <a:off x="1352345" y="2632479"/>
            <a:ext cx="5202365" cy="2143452"/>
          </a:xfrm>
          <a:prstGeom prst="rect">
            <a:avLst/>
          </a:prstGeom>
          <a:noFill/>
          <a:ln>
            <a:noFill/>
          </a:ln>
        </p:spPr>
      </p:pic>
      <p:pic>
        <p:nvPicPr>
          <p:cNvPr id="753" name="Google Shape;753;p45">
            <a:hlinkClick r:id="rId5"/>
          </p:cNvPr>
          <p:cNvPicPr preferRelativeResize="0"/>
          <p:nvPr/>
        </p:nvPicPr>
        <p:blipFill rotWithShape="1">
          <a:blip r:embed="rId6">
            <a:alphaModFix/>
          </a:blip>
          <a:srcRect b="0" l="0" r="0" t="0"/>
          <a:stretch/>
        </p:blipFill>
        <p:spPr>
          <a:xfrm>
            <a:off x="7040626" y="2279394"/>
            <a:ext cx="4680204" cy="2674402"/>
          </a:xfrm>
          <a:prstGeom prst="rect">
            <a:avLst/>
          </a:prstGeom>
          <a:noFill/>
          <a:ln>
            <a:noFill/>
          </a:ln>
        </p:spPr>
      </p:pic>
      <p:sp>
        <p:nvSpPr>
          <p:cNvPr id="754" name="Google Shape;754;p45"/>
          <p:cNvSpPr txBox="1"/>
          <p:nvPr/>
        </p:nvSpPr>
        <p:spPr>
          <a:xfrm>
            <a:off x="6941038" y="864807"/>
            <a:ext cx="5009584" cy="1393891"/>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ctr">
              <a:lnSpc>
                <a:spcPct val="120000"/>
              </a:lnSpc>
              <a:spcBef>
                <a:spcPts val="0"/>
              </a:spcBef>
              <a:spcAft>
                <a:spcPts val="0"/>
              </a:spcAft>
              <a:buClr>
                <a:srgbClr val="3F3F3F"/>
              </a:buClr>
              <a:buSzPct val="100000"/>
              <a:buFont typeface="Arial"/>
              <a:buNone/>
            </a:pPr>
            <a:r>
              <a:rPr b="1" i="0" lang="en-IE" sz="3600" u="none" cap="none" strike="noStrike">
                <a:solidFill>
                  <a:srgbClr val="3F3F3F"/>
                </a:solidFill>
                <a:latin typeface="Calibri"/>
                <a:ea typeface="Calibri"/>
                <a:cs typeface="Calibri"/>
                <a:sym typeface="Calibri"/>
              </a:rPr>
              <a:t>Miten </a:t>
            </a:r>
            <a:r>
              <a:rPr b="1" i="0" lang="en-IE" sz="3600" u="none" cap="none" strike="noStrike">
                <a:solidFill>
                  <a:srgbClr val="ED2A59"/>
                </a:solidFill>
                <a:latin typeface="Calibri"/>
                <a:ea typeface="Calibri"/>
                <a:cs typeface="Calibri"/>
                <a:sym typeface="Calibri"/>
              </a:rPr>
              <a:t>Making Sense </a:t>
            </a:r>
            <a:r>
              <a:rPr b="1" i="0" lang="en-IE" sz="3600" u="none" cap="none" strike="noStrike">
                <a:solidFill>
                  <a:srgbClr val="3F3F3F"/>
                </a:solidFill>
                <a:latin typeface="Calibri"/>
                <a:ea typeface="Calibri"/>
                <a:cs typeface="Calibri"/>
                <a:sym typeface="Calibri"/>
              </a:rPr>
              <a:t>kertoo tarinansa You Tube:n kautta</a:t>
            </a:r>
            <a:endParaRPr b="0" i="0" sz="3600" u="none" cap="none" strike="noStrike">
              <a:solidFill>
                <a:srgbClr val="3F3F3F"/>
              </a:solidFill>
              <a:latin typeface="Calibri"/>
              <a:ea typeface="Calibri"/>
              <a:cs typeface="Calibri"/>
              <a:sym typeface="Calibri"/>
            </a:endParaRPr>
          </a:p>
        </p:txBody>
      </p:sp>
      <p:pic>
        <p:nvPicPr>
          <p:cNvPr descr="Logo, company name&#10;&#10;Description automatically generated" id="755" name="Google Shape;755;p45"/>
          <p:cNvPicPr preferRelativeResize="0"/>
          <p:nvPr/>
        </p:nvPicPr>
        <p:blipFill rotWithShape="1">
          <a:blip r:embed="rId7">
            <a:alphaModFix/>
          </a:blip>
          <a:srcRect b="25241" l="0" r="0" t="28200"/>
          <a:stretch/>
        </p:blipFill>
        <p:spPr>
          <a:xfrm>
            <a:off x="8039477" y="4953795"/>
            <a:ext cx="3094683" cy="144084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46"/>
          <p:cNvSpPr txBox="1"/>
          <p:nvPr/>
        </p:nvSpPr>
        <p:spPr>
          <a:xfrm>
            <a:off x="392815" y="275855"/>
            <a:ext cx="7716135" cy="1276735"/>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90000"/>
              </a:lnSpc>
              <a:spcBef>
                <a:spcPts val="0"/>
              </a:spcBef>
              <a:spcAft>
                <a:spcPts val="0"/>
              </a:spcAft>
              <a:buClr>
                <a:schemeClr val="dk1"/>
              </a:buClr>
              <a:buSzPct val="100000"/>
              <a:buFont typeface="Arial"/>
              <a:buNone/>
            </a:pPr>
            <a:r>
              <a:rPr b="1" i="0" lang="en-IE" sz="3600" u="none" cap="none" strike="noStrike">
                <a:solidFill>
                  <a:schemeClr val="dk1"/>
                </a:solidFill>
                <a:latin typeface="Calibri"/>
                <a:ea typeface="Calibri"/>
                <a:cs typeface="Calibri"/>
                <a:sym typeface="Calibri"/>
              </a:rPr>
              <a:t>YDSI tarinankerronta Ympäristö esimerkki</a:t>
            </a:r>
            <a:endParaRPr b="1" i="0" sz="36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rgbClr val="0C0C0C"/>
              </a:buClr>
              <a:buSzPct val="100000"/>
              <a:buFont typeface="Arial"/>
              <a:buNone/>
            </a:pPr>
            <a:r>
              <a:rPr b="1" i="0" lang="en-IE" sz="3600" u="sng" cap="none" strike="noStrike">
                <a:solidFill>
                  <a:srgbClr val="0C0C0C"/>
                </a:solidFill>
                <a:latin typeface="Calibri"/>
                <a:ea typeface="Calibri"/>
                <a:cs typeface="Calibri"/>
                <a:sym typeface="Calibri"/>
                <a:hlinkClick r:id="rId3">
                  <a:extLst>
                    <a:ext uri="{A12FA001-AC4F-418D-AE19-62706E023703}">
                      <ahyp:hlinkClr val="tx"/>
                    </a:ext>
                  </a:extLst>
                </a:hlinkClick>
              </a:rPr>
              <a:t>Making Sense</a:t>
            </a:r>
            <a:r>
              <a:rPr b="1" i="0" lang="en-IE" sz="3600" u="none" cap="none" strike="noStrike">
                <a:solidFill>
                  <a:srgbClr val="0C0C0C"/>
                </a:solidFill>
                <a:latin typeface="Calibri"/>
                <a:ea typeface="Calibri"/>
                <a:cs typeface="Calibri"/>
                <a:sym typeface="Calibri"/>
              </a:rPr>
              <a:t>, </a:t>
            </a:r>
            <a:r>
              <a:rPr b="1" i="0" lang="en-IE" sz="3600" u="none" cap="none" strike="noStrike">
                <a:solidFill>
                  <a:schemeClr val="dk1"/>
                </a:solidFill>
                <a:latin typeface="Calibri"/>
                <a:ea typeface="Calibri"/>
                <a:cs typeface="Calibri"/>
                <a:sym typeface="Calibri"/>
              </a:rPr>
              <a:t>EU</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ct val="100000"/>
              <a:buFont typeface="Arial"/>
              <a:buNone/>
            </a:pPr>
            <a:r>
              <a:t/>
            </a:r>
            <a:endParaRPr b="0" i="0" sz="3600" u="none" cap="none" strike="noStrike">
              <a:solidFill>
                <a:schemeClr val="dk1"/>
              </a:solidFill>
              <a:latin typeface="Calibri"/>
              <a:ea typeface="Calibri"/>
              <a:cs typeface="Calibri"/>
              <a:sym typeface="Calibri"/>
            </a:endParaRPr>
          </a:p>
        </p:txBody>
      </p:sp>
      <p:pic>
        <p:nvPicPr>
          <p:cNvPr id="761" name="Google Shape;761;p46"/>
          <p:cNvPicPr preferRelativeResize="0"/>
          <p:nvPr/>
        </p:nvPicPr>
        <p:blipFill rotWithShape="1">
          <a:blip r:embed="rId4">
            <a:alphaModFix/>
          </a:blip>
          <a:srcRect b="0" l="0" r="0" t="0"/>
          <a:stretch/>
        </p:blipFill>
        <p:spPr>
          <a:xfrm>
            <a:off x="6560747" y="1321810"/>
            <a:ext cx="5300202" cy="4881947"/>
          </a:xfrm>
          <a:prstGeom prst="rect">
            <a:avLst/>
          </a:prstGeom>
          <a:noFill/>
          <a:ln>
            <a:noFill/>
          </a:ln>
          <a:effectLst>
            <a:outerShdw blurRad="190500" rotWithShape="0" algn="tl">
              <a:srgbClr val="000000">
                <a:alpha val="69411"/>
              </a:srgbClr>
            </a:outerShdw>
          </a:effectLst>
        </p:spPr>
      </p:pic>
      <p:sp>
        <p:nvSpPr>
          <p:cNvPr id="762" name="Google Shape;762;p46"/>
          <p:cNvSpPr txBox="1"/>
          <p:nvPr>
            <p:ph idx="3" type="body"/>
          </p:nvPr>
        </p:nvSpPr>
        <p:spPr>
          <a:xfrm>
            <a:off x="505584" y="1616043"/>
            <a:ext cx="5125671" cy="4881947"/>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20000"/>
              </a:lnSpc>
              <a:spcBef>
                <a:spcPts val="0"/>
              </a:spcBef>
              <a:spcAft>
                <a:spcPts val="0"/>
              </a:spcAft>
              <a:buClr>
                <a:srgbClr val="40A67A"/>
              </a:buClr>
              <a:buSzPct val="100000"/>
              <a:buNone/>
            </a:pPr>
            <a:r>
              <a:rPr b="1" lang="en-IE" sz="4400">
                <a:solidFill>
                  <a:srgbClr val="40A67A"/>
                </a:solidFill>
              </a:rPr>
              <a:t>Kuinka Making Sense kertoo ja jakaa tarinaansa muiden kanavien kautta</a:t>
            </a:r>
            <a:endParaRPr/>
          </a:p>
          <a:p>
            <a:pPr indent="0" lvl="0" marL="0" rtl="0" algn="ctr">
              <a:lnSpc>
                <a:spcPct val="120000"/>
              </a:lnSpc>
              <a:spcBef>
                <a:spcPts val="0"/>
              </a:spcBef>
              <a:spcAft>
                <a:spcPts val="0"/>
              </a:spcAft>
              <a:buClr>
                <a:srgbClr val="40A67A"/>
              </a:buClr>
              <a:buSzPct val="100000"/>
              <a:buNone/>
            </a:pPr>
            <a:r>
              <a:t/>
            </a:r>
            <a:endParaRPr b="1" sz="3800"/>
          </a:p>
          <a:p>
            <a:pPr indent="0" lvl="0" marL="0" rtl="0" algn="ctr">
              <a:lnSpc>
                <a:spcPct val="120000"/>
              </a:lnSpc>
              <a:spcBef>
                <a:spcPts val="0"/>
              </a:spcBef>
              <a:spcAft>
                <a:spcPts val="0"/>
              </a:spcAft>
              <a:buClr>
                <a:srgbClr val="0C0C0C"/>
              </a:buClr>
              <a:buSzPct val="100000"/>
              <a:buNone/>
            </a:pPr>
            <a:r>
              <a:rPr b="0" lang="en-IE" strike="noStrike">
                <a:solidFill>
                  <a:srgbClr val="0C0C0C"/>
                </a:solidFill>
              </a:rPr>
              <a:t>He kehittivät jopa ladattavan Citizen Sensing Toolkit -työkalun tarinan lukemiseen, jakamiseen ja ymmärtämiseen ...</a:t>
            </a:r>
            <a:endParaRPr/>
          </a:p>
          <a:p>
            <a:pPr indent="0" lvl="0" marL="0" rtl="0" algn="ctr">
              <a:lnSpc>
                <a:spcPct val="120000"/>
              </a:lnSpc>
              <a:spcBef>
                <a:spcPts val="0"/>
              </a:spcBef>
              <a:spcAft>
                <a:spcPts val="0"/>
              </a:spcAft>
              <a:buClr>
                <a:srgbClr val="0C0C0C"/>
              </a:buClr>
              <a:buSzPct val="100000"/>
              <a:buNone/>
            </a:pPr>
            <a:r>
              <a:rPr b="0" i="0" lang="en-IE" u="sng" strike="noStrike">
                <a:solidFill>
                  <a:srgbClr val="0563C1"/>
                </a:solidFill>
                <a:hlinkClick r:id="rId5">
                  <a:extLst>
                    <a:ext uri="{A12FA001-AC4F-418D-AE19-62706E023703}">
                      <ahyp:hlinkClr val="tx"/>
                    </a:ext>
                  </a:extLst>
                </a:hlinkClick>
              </a:rPr>
              <a:t>info@making-sense.eu</a:t>
            </a:r>
            <a:endParaRPr b="0" i="0">
              <a:solidFill>
                <a:srgbClr val="ABB1B6"/>
              </a:solidFill>
            </a:endParaRPr>
          </a:p>
          <a:p>
            <a:pPr indent="0" lvl="0" marL="0" rtl="0" algn="ctr">
              <a:lnSpc>
                <a:spcPct val="120000"/>
              </a:lnSpc>
              <a:spcBef>
                <a:spcPts val="0"/>
              </a:spcBef>
              <a:spcAft>
                <a:spcPts val="0"/>
              </a:spcAft>
              <a:buClr>
                <a:srgbClr val="FFFFFF"/>
              </a:buClr>
              <a:buSzPct val="100000"/>
              <a:buNone/>
            </a:pPr>
            <a:r>
              <a:rPr b="0" i="0" lang="en-IE" u="sng" strike="noStrike">
                <a:solidFill>
                  <a:srgbClr val="FFFFFF"/>
                </a:solidFill>
                <a:hlinkClick r:id="rId6">
                  <a:extLst>
                    <a:ext uri="{A12FA001-AC4F-418D-AE19-62706E023703}">
                      <ahyp:hlinkClr val="tx"/>
                    </a:ext>
                  </a:extLst>
                </a:hlinkClick>
              </a:rPr>
              <a:t>#MakingSenseEU</a:t>
            </a:r>
            <a:endParaRPr b="0" i="0">
              <a:solidFill>
                <a:srgbClr val="ABB1B6"/>
              </a:solidFill>
            </a:endParaRPr>
          </a:p>
          <a:p>
            <a:pPr indent="0" lvl="0" marL="0" rtl="0" algn="ctr">
              <a:lnSpc>
                <a:spcPct val="120000"/>
              </a:lnSpc>
              <a:spcBef>
                <a:spcPts val="0"/>
              </a:spcBef>
              <a:spcAft>
                <a:spcPts val="0"/>
              </a:spcAft>
              <a:buClr>
                <a:srgbClr val="FFFFFF"/>
              </a:buClr>
              <a:buSzPct val="100000"/>
              <a:buNone/>
            </a:pPr>
            <a:r>
              <a:rPr b="0" i="0" lang="en-IE" u="sng" strike="noStrike">
                <a:solidFill>
                  <a:srgbClr val="FFFFFF"/>
                </a:solidFill>
                <a:hlinkClick r:id="rId7">
                  <a:extLst>
                    <a:ext uri="{A12FA001-AC4F-418D-AE19-62706E023703}">
                      <ahyp:hlinkClr val="tx"/>
                    </a:ext>
                  </a:extLst>
                </a:hlinkClick>
              </a:rPr>
              <a:t>facebook.com</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pic>
        <p:nvPicPr>
          <p:cNvPr id="767" name="Google Shape;767;p47">
            <a:hlinkClick r:id="rId3"/>
          </p:cNvPr>
          <p:cNvPicPr preferRelativeResize="0"/>
          <p:nvPr/>
        </p:nvPicPr>
        <p:blipFill rotWithShape="1">
          <a:blip r:embed="rId4">
            <a:alphaModFix/>
          </a:blip>
          <a:srcRect b="0" l="0" r="0" t="0"/>
          <a:stretch/>
        </p:blipFill>
        <p:spPr>
          <a:xfrm>
            <a:off x="7351414" y="3786820"/>
            <a:ext cx="4504964" cy="2903691"/>
          </a:xfrm>
          <a:prstGeom prst="rect">
            <a:avLst/>
          </a:prstGeom>
          <a:noFill/>
          <a:ln>
            <a:noFill/>
          </a:ln>
          <a:effectLst>
            <a:outerShdw blurRad="190500" rotWithShape="0" algn="tl">
              <a:srgbClr val="000000">
                <a:alpha val="69411"/>
              </a:srgbClr>
            </a:outerShdw>
          </a:effectLst>
        </p:spPr>
      </p:pic>
      <p:sp>
        <p:nvSpPr>
          <p:cNvPr id="768" name="Google Shape;768;p47"/>
          <p:cNvSpPr txBox="1"/>
          <p:nvPr>
            <p:ph idx="1" type="body"/>
          </p:nvPr>
        </p:nvSpPr>
        <p:spPr>
          <a:xfrm>
            <a:off x="217283" y="167489"/>
            <a:ext cx="7079809" cy="1661311"/>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20000"/>
              </a:lnSpc>
              <a:spcBef>
                <a:spcPts val="0"/>
              </a:spcBef>
              <a:spcAft>
                <a:spcPts val="0"/>
              </a:spcAft>
              <a:buClr>
                <a:srgbClr val="3F3F3F"/>
              </a:buClr>
              <a:buSzPct val="100000"/>
              <a:buNone/>
            </a:pPr>
            <a:r>
              <a:rPr b="1" lang="en-IE" sz="5100">
                <a:solidFill>
                  <a:srgbClr val="3F3F3F"/>
                </a:solidFill>
              </a:rPr>
              <a:t>Making Sense</a:t>
            </a:r>
            <a:endParaRPr/>
          </a:p>
          <a:p>
            <a:pPr indent="0" lvl="0" marL="0" rtl="0" algn="ctr">
              <a:lnSpc>
                <a:spcPct val="120000"/>
              </a:lnSpc>
              <a:spcBef>
                <a:spcPts val="0"/>
              </a:spcBef>
              <a:spcAft>
                <a:spcPts val="0"/>
              </a:spcAft>
              <a:buClr>
                <a:srgbClr val="3F3F3F"/>
              </a:buClr>
              <a:buSzPct val="100000"/>
              <a:buNone/>
            </a:pPr>
            <a:r>
              <a:rPr b="1" lang="en-IE" sz="5100">
                <a:solidFill>
                  <a:srgbClr val="3F3F3F"/>
                </a:solidFill>
              </a:rPr>
              <a:t>j</a:t>
            </a:r>
            <a:r>
              <a:rPr b="1" lang="en-IE" sz="5100">
                <a:solidFill>
                  <a:srgbClr val="3F3F3F"/>
                </a:solidFill>
              </a:rPr>
              <a:t>a muiden osallistaminen</a:t>
            </a:r>
            <a:endParaRPr/>
          </a:p>
          <a:p>
            <a:pPr indent="0" lvl="0" marL="0" rtl="0" algn="ctr">
              <a:lnSpc>
                <a:spcPct val="120000"/>
              </a:lnSpc>
              <a:spcBef>
                <a:spcPts val="0"/>
              </a:spcBef>
              <a:spcAft>
                <a:spcPts val="0"/>
              </a:spcAft>
              <a:buClr>
                <a:srgbClr val="3F3F3F"/>
              </a:buClr>
              <a:buSzPct val="100000"/>
              <a:buNone/>
            </a:pPr>
            <a:r>
              <a:rPr lang="en-IE" sz="4000">
                <a:solidFill>
                  <a:srgbClr val="3F3F3F"/>
                </a:solidFill>
              </a:rPr>
              <a:t>Oma sivu verkkosivustolla ja sarja blogitarinoita</a:t>
            </a:r>
            <a:endParaRPr>
              <a:solidFill>
                <a:srgbClr val="3F3F3F"/>
              </a:solidFill>
            </a:endParaRPr>
          </a:p>
        </p:txBody>
      </p:sp>
      <p:pic>
        <p:nvPicPr>
          <p:cNvPr id="769" name="Google Shape;769;p47">
            <a:hlinkClick r:id="rId5"/>
          </p:cNvPr>
          <p:cNvPicPr preferRelativeResize="0"/>
          <p:nvPr/>
        </p:nvPicPr>
        <p:blipFill rotWithShape="1">
          <a:blip r:embed="rId6">
            <a:alphaModFix/>
          </a:blip>
          <a:srcRect b="0" l="0" r="0" t="0"/>
          <a:stretch/>
        </p:blipFill>
        <p:spPr>
          <a:xfrm>
            <a:off x="1276538" y="2147986"/>
            <a:ext cx="5323437" cy="1747388"/>
          </a:xfrm>
          <a:prstGeom prst="rect">
            <a:avLst/>
          </a:prstGeom>
          <a:noFill/>
          <a:ln>
            <a:noFill/>
          </a:ln>
        </p:spPr>
      </p:pic>
      <p:pic>
        <p:nvPicPr>
          <p:cNvPr id="770" name="Google Shape;770;p47"/>
          <p:cNvPicPr preferRelativeResize="0"/>
          <p:nvPr/>
        </p:nvPicPr>
        <p:blipFill rotWithShape="1">
          <a:blip r:embed="rId7">
            <a:alphaModFix/>
          </a:blip>
          <a:srcRect b="0" l="0" r="0" t="0"/>
          <a:stretch/>
        </p:blipFill>
        <p:spPr>
          <a:xfrm>
            <a:off x="1294649" y="3940639"/>
            <a:ext cx="5297884" cy="1373737"/>
          </a:xfrm>
          <a:prstGeom prst="rect">
            <a:avLst/>
          </a:prstGeom>
          <a:noFill/>
          <a:ln>
            <a:noFill/>
          </a:ln>
        </p:spPr>
      </p:pic>
      <p:sp>
        <p:nvSpPr>
          <p:cNvPr id="771" name="Google Shape;771;p47"/>
          <p:cNvSpPr/>
          <p:nvPr>
            <p:ph idx="2" type="body"/>
          </p:nvPr>
        </p:nvSpPr>
        <p:spPr>
          <a:xfrm>
            <a:off x="7297093" y="167489"/>
            <a:ext cx="4409038" cy="3526325"/>
          </a:xfrm>
          <a:prstGeom prst="wedgeEllipseCallout">
            <a:avLst>
              <a:gd fmla="val -20833" name="adj1"/>
              <a:gd fmla="val 62500" name="adj2"/>
            </a:avLst>
          </a:prstGeom>
          <a:noFill/>
          <a:ln cap="flat" cmpd="sng" w="5715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rtl="0" algn="ctr">
              <a:lnSpc>
                <a:spcPct val="60000"/>
              </a:lnSpc>
              <a:spcBef>
                <a:spcPts val="0"/>
              </a:spcBef>
              <a:spcAft>
                <a:spcPts val="0"/>
              </a:spcAft>
              <a:buClr>
                <a:srgbClr val="EF619A"/>
              </a:buClr>
              <a:buSzPts val="2520"/>
              <a:buNone/>
            </a:pPr>
            <a:r>
              <a:rPr b="1" lang="en-IE" sz="2520">
                <a:solidFill>
                  <a:srgbClr val="EF619A"/>
                </a:solidFill>
              </a:rPr>
              <a:t>Tehdään yhteistyötä</a:t>
            </a:r>
            <a:endParaRPr/>
          </a:p>
          <a:p>
            <a:pPr indent="0" lvl="0" marL="0" rtl="0" algn="ctr">
              <a:lnSpc>
                <a:spcPct val="60000"/>
              </a:lnSpc>
              <a:spcBef>
                <a:spcPts val="1000"/>
              </a:spcBef>
              <a:spcAft>
                <a:spcPts val="0"/>
              </a:spcAft>
              <a:buClr>
                <a:srgbClr val="39424C"/>
              </a:buClr>
              <a:buSzPts val="1820"/>
              <a:buNone/>
            </a:pPr>
            <a:r>
              <a:rPr b="0" i="0" lang="en-IE" sz="1820">
                <a:solidFill>
                  <a:srgbClr val="39424C"/>
                </a:solidFill>
              </a:rPr>
              <a:t>Etsimme yhteisöjä Amsterdamista, Barcelonasta ja Prishtinasta, joiden kanssa </a:t>
            </a:r>
            <a:r>
              <a:rPr lang="en-IE" sz="1820">
                <a:solidFill>
                  <a:srgbClr val="39424C"/>
                </a:solidFill>
              </a:rPr>
              <a:t>haluamme tehdä </a:t>
            </a:r>
            <a:r>
              <a:rPr b="0" i="0" lang="en-IE" sz="1820">
                <a:solidFill>
                  <a:srgbClr val="39424C"/>
                </a:solidFill>
              </a:rPr>
              <a:t>testiprojekteja. Onko sinulla sosiaalisia-  tai ympäristökysymyksiä, joista olet huolissasi? Puhutaan </a:t>
            </a:r>
            <a:r>
              <a:rPr lang="en-IE" sz="1820">
                <a:solidFill>
                  <a:srgbClr val="39424C"/>
                </a:solidFill>
              </a:rPr>
              <a:t>niist</a:t>
            </a:r>
            <a:r>
              <a:rPr b="0" i="0" lang="en-IE" sz="1820">
                <a:solidFill>
                  <a:srgbClr val="39424C"/>
                </a:solidFill>
              </a:rPr>
              <a:t>ä, miten voimme ymmärtää tämän asian kansalaisten tieteen avulla!</a:t>
            </a:r>
            <a:endParaRPr b="1" sz="1679"/>
          </a:p>
          <a:p>
            <a:pPr indent="0" lvl="0" marL="0" rtl="0" algn="l">
              <a:lnSpc>
                <a:spcPct val="90000"/>
              </a:lnSpc>
              <a:spcBef>
                <a:spcPts val="0"/>
              </a:spcBef>
              <a:spcAft>
                <a:spcPts val="0"/>
              </a:spcAft>
              <a:buClr>
                <a:schemeClr val="dk1"/>
              </a:buClr>
              <a:buSzPts val="1680"/>
              <a:buNone/>
            </a:pPr>
            <a:r>
              <a:t/>
            </a:r>
            <a:endParaRPr sz="1679"/>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48"/>
          <p:cNvSpPr txBox="1"/>
          <p:nvPr>
            <p:ph idx="1" type="body"/>
          </p:nvPr>
        </p:nvSpPr>
        <p:spPr>
          <a:xfrm>
            <a:off x="6636190" y="1936387"/>
            <a:ext cx="5156594" cy="697353"/>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lnSpc>
                <a:spcPct val="90000"/>
              </a:lnSpc>
              <a:spcBef>
                <a:spcPts val="0"/>
              </a:spcBef>
              <a:spcAft>
                <a:spcPts val="0"/>
              </a:spcAft>
              <a:buClr>
                <a:srgbClr val="40A67A"/>
              </a:buClr>
              <a:buSzPct val="100000"/>
              <a:buNone/>
            </a:pPr>
            <a:r>
              <a:rPr b="1" lang="en-IE">
                <a:solidFill>
                  <a:srgbClr val="40A67A"/>
                </a:solidFill>
              </a:rPr>
              <a:t>Tarinankerronan työkalut ja alustat</a:t>
            </a:r>
            <a:endParaRPr/>
          </a:p>
        </p:txBody>
      </p:sp>
      <p:sp>
        <p:nvSpPr>
          <p:cNvPr id="777" name="Google Shape;777;p48"/>
          <p:cNvSpPr txBox="1"/>
          <p:nvPr>
            <p:ph idx="6" type="body"/>
          </p:nvPr>
        </p:nvSpPr>
        <p:spPr>
          <a:xfrm>
            <a:off x="6926355" y="3136739"/>
            <a:ext cx="4866429" cy="2592420"/>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rgbClr val="3F3F3F"/>
              </a:buClr>
              <a:buSzPts val="3200"/>
              <a:buNone/>
            </a:pPr>
            <a:r>
              <a:rPr b="1" lang="en-IE" sz="3200">
                <a:solidFill>
                  <a:srgbClr val="3F3F3F"/>
                </a:solidFill>
              </a:rPr>
              <a:t>Millä </a:t>
            </a:r>
            <a:r>
              <a:rPr b="1" lang="en-IE" sz="3200">
                <a:solidFill>
                  <a:srgbClr val="3F3F3F"/>
                </a:solidFill>
              </a:rPr>
              <a:t> digitaalisilla </a:t>
            </a:r>
            <a:r>
              <a:rPr b="1" lang="en-IE" sz="3200">
                <a:solidFill>
                  <a:srgbClr val="3F3F3F"/>
                </a:solidFill>
              </a:rPr>
              <a:t>alustoilla, työkaluilla ja tekniikoilla voit kertoa ja jakaa tarinoitasi?</a:t>
            </a:r>
            <a:endParaRPr b="1" sz="3200">
              <a:solidFill>
                <a:srgbClr val="3F3F3F"/>
              </a:solidFill>
            </a:endParaRPr>
          </a:p>
        </p:txBody>
      </p:sp>
      <p:sp>
        <p:nvSpPr>
          <p:cNvPr id="778" name="Google Shape;778;p48"/>
          <p:cNvSpPr txBox="1"/>
          <p:nvPr/>
        </p:nvSpPr>
        <p:spPr>
          <a:xfrm>
            <a:off x="520699" y="60450"/>
            <a:ext cx="5640597" cy="46166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IE" sz="2400" u="none" cap="none" strike="noStrike">
                <a:solidFill>
                  <a:srgbClr val="009FD8"/>
                </a:solidFill>
                <a:latin typeface="Calibri"/>
                <a:ea typeface="Calibri"/>
                <a:cs typeface="Calibri"/>
                <a:sym typeface="Calibri"/>
              </a:rPr>
              <a:t>Missä kertoa tarinasi!!</a:t>
            </a:r>
            <a:endParaRPr b="0" i="0" sz="1400" u="none" cap="none" strike="noStrike">
              <a:solidFill>
                <a:srgbClr val="000000"/>
              </a:solidFill>
              <a:latin typeface="Arial"/>
              <a:ea typeface="Arial"/>
              <a:cs typeface="Arial"/>
              <a:sym typeface="Arial"/>
            </a:endParaRPr>
          </a:p>
        </p:txBody>
      </p:sp>
      <p:sp>
        <p:nvSpPr>
          <p:cNvPr id="779" name="Google Shape;779;p48"/>
          <p:cNvSpPr txBox="1"/>
          <p:nvPr/>
        </p:nvSpPr>
        <p:spPr>
          <a:xfrm>
            <a:off x="520700" y="2706164"/>
            <a:ext cx="2743200"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IE" sz="1600" u="none" cap="none" strike="noStrike">
                <a:solidFill>
                  <a:schemeClr val="dk1"/>
                </a:solidFill>
                <a:latin typeface="Calibri"/>
                <a:ea typeface="Calibri"/>
                <a:cs typeface="Calibri"/>
                <a:sym typeface="Calibri"/>
              </a:rPr>
              <a:t>You Tube, Social Media or Website</a:t>
            </a:r>
            <a:endParaRPr b="0" i="0" sz="1400" u="none" cap="none" strike="noStrike">
              <a:solidFill>
                <a:srgbClr val="000000"/>
              </a:solidFill>
              <a:latin typeface="Arial"/>
              <a:ea typeface="Arial"/>
              <a:cs typeface="Arial"/>
              <a:sym typeface="Arial"/>
            </a:endParaRPr>
          </a:p>
        </p:txBody>
      </p:sp>
      <p:pic>
        <p:nvPicPr>
          <p:cNvPr descr="Logo, company name&#10;&#10;Description automatically generated" id="780" name="Google Shape;780;p48"/>
          <p:cNvPicPr preferRelativeResize="0"/>
          <p:nvPr>
            <p:ph idx="2" type="pic"/>
          </p:nvPr>
        </p:nvPicPr>
        <p:blipFill rotWithShape="1">
          <a:blip r:embed="rId3">
            <a:alphaModFix/>
          </a:blip>
          <a:srcRect b="0" l="230" r="230" t="0"/>
          <a:stretch/>
        </p:blipFill>
        <p:spPr>
          <a:xfrm>
            <a:off x="520700" y="549275"/>
            <a:ext cx="2743200" cy="2755900"/>
          </a:xfrm>
          <a:prstGeom prst="rect">
            <a:avLst/>
          </a:prstGeom>
          <a:noFill/>
          <a:ln>
            <a:noFill/>
          </a:ln>
        </p:spPr>
      </p:pic>
      <p:sp>
        <p:nvSpPr>
          <p:cNvPr id="781" name="Google Shape;781;p48"/>
          <p:cNvSpPr txBox="1"/>
          <p:nvPr/>
        </p:nvSpPr>
        <p:spPr>
          <a:xfrm>
            <a:off x="520700" y="2699962"/>
            <a:ext cx="2743200" cy="5847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IE" sz="1600" u="none" cap="none" strike="noStrike">
                <a:solidFill>
                  <a:schemeClr val="dk1"/>
                </a:solidFill>
                <a:latin typeface="Calibri"/>
                <a:ea typeface="Calibri"/>
                <a:cs typeface="Calibri"/>
                <a:sym typeface="Calibri"/>
              </a:rPr>
              <a:t>You Tube Videos, Vlogs, Social Media Platformit…</a:t>
            </a:r>
            <a:endParaRPr b="0" i="0" sz="1400" u="none" cap="none" strike="noStrike">
              <a:solidFill>
                <a:srgbClr val="000000"/>
              </a:solidFill>
              <a:latin typeface="Arial"/>
              <a:ea typeface="Arial"/>
              <a:cs typeface="Arial"/>
              <a:sym typeface="Arial"/>
            </a:endParaRPr>
          </a:p>
        </p:txBody>
      </p:sp>
      <p:sp>
        <p:nvSpPr>
          <p:cNvPr id="782" name="Google Shape;782;p48"/>
          <p:cNvSpPr txBox="1"/>
          <p:nvPr/>
        </p:nvSpPr>
        <p:spPr>
          <a:xfrm>
            <a:off x="3418097" y="2496645"/>
            <a:ext cx="274320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IE" sz="1600" u="none" cap="none" strike="noStrike">
                <a:solidFill>
                  <a:schemeClr val="dk1"/>
                </a:solidFill>
                <a:latin typeface="Calibri"/>
                <a:ea typeface="Calibri"/>
                <a:cs typeface="Calibri"/>
                <a:sym typeface="Calibri"/>
              </a:rPr>
              <a:t>Radio- ja artikkelihaastattelut, kokoukset, podcastit, live-esitykset…</a:t>
            </a:r>
            <a:endParaRPr b="0" i="0" sz="1400" u="none" cap="none" strike="noStrike">
              <a:solidFill>
                <a:srgbClr val="000000"/>
              </a:solidFill>
              <a:latin typeface="Arial"/>
              <a:ea typeface="Arial"/>
              <a:cs typeface="Arial"/>
              <a:sym typeface="Arial"/>
            </a:endParaRPr>
          </a:p>
        </p:txBody>
      </p:sp>
      <p:pic>
        <p:nvPicPr>
          <p:cNvPr descr="A couple of women sitting at a table&#10;&#10;Description automatically generated with low confidence" id="783" name="Google Shape;783;p48"/>
          <p:cNvPicPr preferRelativeResize="0"/>
          <p:nvPr>
            <p:ph idx="3" type="pic"/>
          </p:nvPr>
        </p:nvPicPr>
        <p:blipFill rotWithShape="1">
          <a:blip r:embed="rId4">
            <a:alphaModFix/>
          </a:blip>
          <a:srcRect b="16511" l="0" r="-2811" t="36161"/>
          <a:stretch/>
        </p:blipFill>
        <p:spPr>
          <a:xfrm>
            <a:off x="3429899" y="549275"/>
            <a:ext cx="2820298" cy="1947370"/>
          </a:xfrm>
          <a:prstGeom prst="rect">
            <a:avLst/>
          </a:prstGeom>
          <a:noFill/>
          <a:ln>
            <a:noFill/>
          </a:ln>
        </p:spPr>
      </p:pic>
      <p:pic>
        <p:nvPicPr>
          <p:cNvPr descr="A group of people in a room&#10;&#10;Description automatically generated with medium confidence" id="784" name="Google Shape;784;p48"/>
          <p:cNvPicPr preferRelativeResize="0"/>
          <p:nvPr>
            <p:ph idx="4" type="pic"/>
          </p:nvPr>
        </p:nvPicPr>
        <p:blipFill rotWithShape="1">
          <a:blip r:embed="rId5">
            <a:alphaModFix/>
          </a:blip>
          <a:srcRect b="0" l="16816" r="16816" t="0"/>
          <a:stretch/>
        </p:blipFill>
        <p:spPr>
          <a:xfrm>
            <a:off x="520700" y="3429000"/>
            <a:ext cx="2743200" cy="2755900"/>
          </a:xfrm>
          <a:prstGeom prst="rect">
            <a:avLst/>
          </a:prstGeom>
          <a:noFill/>
          <a:ln>
            <a:noFill/>
          </a:ln>
        </p:spPr>
      </p:pic>
      <p:sp>
        <p:nvSpPr>
          <p:cNvPr id="785" name="Google Shape;785;p48"/>
          <p:cNvSpPr txBox="1"/>
          <p:nvPr/>
        </p:nvSpPr>
        <p:spPr>
          <a:xfrm>
            <a:off x="520700" y="5968344"/>
            <a:ext cx="2743200"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IE" sz="1600" u="none" cap="none" strike="noStrike">
                <a:solidFill>
                  <a:schemeClr val="dk1"/>
                </a:solidFill>
                <a:latin typeface="Calibri"/>
                <a:ea typeface="Calibri"/>
                <a:cs typeface="Calibri"/>
                <a:sym typeface="Calibri"/>
              </a:rPr>
              <a:t>Ted-keskustelut, puhuminen ihmisille yleensä, tapahtumat, julkinen puhuminen…</a:t>
            </a:r>
            <a:endParaRPr b="0" i="0" sz="1400" u="none" cap="none" strike="noStrike">
              <a:solidFill>
                <a:srgbClr val="000000"/>
              </a:solidFill>
              <a:latin typeface="Arial"/>
              <a:ea typeface="Arial"/>
              <a:cs typeface="Arial"/>
              <a:sym typeface="Arial"/>
            </a:endParaRPr>
          </a:p>
        </p:txBody>
      </p:sp>
      <p:pic>
        <p:nvPicPr>
          <p:cNvPr descr="A person using a computer&#10;&#10;Description automatically generated with medium confidence" id="786" name="Google Shape;786;p48"/>
          <p:cNvPicPr preferRelativeResize="0"/>
          <p:nvPr>
            <p:ph idx="5" type="pic"/>
          </p:nvPr>
        </p:nvPicPr>
        <p:blipFill rotWithShape="1">
          <a:blip r:embed="rId6">
            <a:alphaModFix/>
          </a:blip>
          <a:srcRect b="-1" l="16682" r="16680" t="17443"/>
          <a:stretch/>
        </p:blipFill>
        <p:spPr>
          <a:xfrm>
            <a:off x="3414503" y="3429000"/>
            <a:ext cx="2743200" cy="2266011"/>
          </a:xfrm>
          <a:prstGeom prst="rect">
            <a:avLst/>
          </a:prstGeom>
          <a:noFill/>
          <a:ln>
            <a:noFill/>
          </a:ln>
        </p:spPr>
      </p:pic>
      <p:sp>
        <p:nvSpPr>
          <p:cNvPr id="787" name="Google Shape;787;p48"/>
          <p:cNvSpPr txBox="1"/>
          <p:nvPr/>
        </p:nvSpPr>
        <p:spPr>
          <a:xfrm>
            <a:off x="3396982" y="5412596"/>
            <a:ext cx="2743200" cy="11697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IE" sz="1400" u="none" cap="none" strike="noStrike">
                <a:solidFill>
                  <a:schemeClr val="dk1"/>
                </a:solidFill>
                <a:latin typeface="Calibri"/>
                <a:ea typeface="Calibri"/>
                <a:cs typeface="Calibri"/>
                <a:sym typeface="Calibri"/>
              </a:rPr>
              <a:t>Sinulla on oltava verkkosivusto, jotta voit säilyttää kaiken sisällön, tehtävä</a:t>
            </a:r>
            <a:r>
              <a:rPr b="1" lang="en-IE">
                <a:solidFill>
                  <a:schemeClr val="dk1"/>
                </a:solidFill>
                <a:latin typeface="Calibri"/>
                <a:ea typeface="Calibri"/>
                <a:cs typeface="Calibri"/>
                <a:sym typeface="Calibri"/>
              </a:rPr>
              <a:t>t</a:t>
            </a:r>
            <a:r>
              <a:rPr b="1" i="0" lang="en-IE" sz="1400" u="none" cap="none" strike="noStrike">
                <a:solidFill>
                  <a:schemeClr val="dk1"/>
                </a:solidFill>
                <a:latin typeface="Calibri"/>
                <a:ea typeface="Calibri"/>
                <a:cs typeface="Calibri"/>
                <a:sym typeface="Calibri"/>
              </a:rPr>
              <a:t>, tarinant</a:t>
            </a:r>
            <a:r>
              <a:rPr b="0" i="0" lang="en-IE" sz="1400" u="none" cap="none" strike="noStrike">
                <a:solidFill>
                  <a:schemeClr val="dk1"/>
                </a:solidFill>
                <a:latin typeface="Calibri"/>
                <a:ea typeface="Calibri"/>
                <a:cs typeface="Calibri"/>
                <a:sym typeface="Calibri"/>
              </a:rPr>
              <a:t>, tarina</a:t>
            </a:r>
            <a:r>
              <a:rPr lang="en-IE">
                <a:solidFill>
                  <a:schemeClr val="dk1"/>
                </a:solidFill>
                <a:latin typeface="Calibri"/>
                <a:ea typeface="Calibri"/>
                <a:cs typeface="Calibri"/>
                <a:sym typeface="Calibri"/>
              </a:rPr>
              <a:t>t</a:t>
            </a:r>
            <a:r>
              <a:rPr b="0" i="0" lang="en-IE" sz="1400" u="none" cap="none" strike="noStrike">
                <a:solidFill>
                  <a:schemeClr val="dk1"/>
                </a:solidFill>
                <a:latin typeface="Calibri"/>
                <a:ea typeface="Calibri"/>
                <a:cs typeface="Calibri"/>
                <a:sym typeface="Calibri"/>
              </a:rPr>
              <a:t> </a:t>
            </a:r>
            <a:r>
              <a:rPr lang="en-IE">
                <a:solidFill>
                  <a:schemeClr val="dk1"/>
                </a:solidFill>
                <a:latin typeface="Calibri"/>
                <a:ea typeface="Calibri"/>
                <a:cs typeface="Calibri"/>
                <a:sym typeface="Calibri"/>
              </a:rPr>
              <a:t>heis</a:t>
            </a:r>
            <a:r>
              <a:rPr b="0" i="0" lang="en-IE" sz="1400" u="none" cap="none" strike="noStrike">
                <a:solidFill>
                  <a:schemeClr val="dk1"/>
                </a:solidFill>
                <a:latin typeface="Calibri"/>
                <a:ea typeface="Calibri"/>
                <a:cs typeface="Calibri"/>
                <a:sym typeface="Calibri"/>
              </a:rPr>
              <a:t>stä, joita yrität auttaa </a:t>
            </a:r>
            <a:r>
              <a:rPr b="1" i="0" lang="en-IE" sz="1400" u="none" cap="none" strike="noStrike">
                <a:solidFill>
                  <a:schemeClr val="dk1"/>
                </a:solidFill>
                <a:latin typeface="Calibri"/>
                <a:ea typeface="Calibri"/>
                <a:cs typeface="Calibri"/>
                <a:sym typeface="Calibri"/>
              </a:rPr>
              <a:t>... Kuinka he voivat myös </a:t>
            </a:r>
            <a:r>
              <a:rPr b="1" lang="en-IE">
                <a:solidFill>
                  <a:schemeClr val="dk1"/>
                </a:solidFill>
                <a:latin typeface="Calibri"/>
                <a:ea typeface="Calibri"/>
                <a:cs typeface="Calibri"/>
                <a:sym typeface="Calibri"/>
              </a:rPr>
              <a:t>yhdistyä</a:t>
            </a:r>
            <a:r>
              <a:rPr b="1" i="0" lang="en-IE" sz="1400" u="none" cap="none" strike="noStrike">
                <a:solidFill>
                  <a:schemeClr val="dk1"/>
                </a:solidFill>
                <a:latin typeface="Calibri"/>
                <a:ea typeface="Calibri"/>
                <a:cs typeface="Calibri"/>
                <a:sym typeface="Calibri"/>
              </a:rPr>
              <a:t> ja auttaa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49"/>
          <p:cNvSpPr txBox="1"/>
          <p:nvPr>
            <p:ph idx="1" type="body"/>
          </p:nvPr>
        </p:nvSpPr>
        <p:spPr>
          <a:xfrm>
            <a:off x="6926355" y="545830"/>
            <a:ext cx="4866430" cy="697353"/>
          </a:xfrm>
          <a:prstGeom prst="rect">
            <a:avLst/>
          </a:prstGeom>
          <a:noFill/>
          <a:ln>
            <a:noFill/>
          </a:ln>
        </p:spPr>
        <p:txBody>
          <a:bodyPr anchorCtr="0" anchor="t" bIns="45700" lIns="91425" spcFirstLastPara="1" rIns="91425" wrap="square" tIns="45700">
            <a:normAutofit fontScale="77500" lnSpcReduction="20000"/>
          </a:bodyPr>
          <a:lstStyle/>
          <a:p>
            <a:pPr indent="0" lvl="0" marL="0" rtl="0" algn="r">
              <a:lnSpc>
                <a:spcPct val="90000"/>
              </a:lnSpc>
              <a:spcBef>
                <a:spcPts val="0"/>
              </a:spcBef>
              <a:spcAft>
                <a:spcPts val="0"/>
              </a:spcAft>
              <a:buClr>
                <a:schemeClr val="lt1"/>
              </a:buClr>
              <a:buSzPct val="129032"/>
              <a:buNone/>
            </a:pPr>
            <a:r>
              <a:rPr b="1" lang="en-IE"/>
              <a:t>Jakamassa mahtavia tarinoita</a:t>
            </a:r>
            <a:endParaRPr/>
          </a:p>
        </p:txBody>
      </p:sp>
      <p:sp>
        <p:nvSpPr>
          <p:cNvPr id="793" name="Google Shape;793;p49"/>
          <p:cNvSpPr txBox="1"/>
          <p:nvPr>
            <p:ph idx="2" type="body"/>
          </p:nvPr>
        </p:nvSpPr>
        <p:spPr>
          <a:xfrm>
            <a:off x="6096000" y="1180947"/>
            <a:ext cx="5823533"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C0C0C"/>
              </a:buClr>
              <a:buSzPts val="2400"/>
              <a:buNone/>
            </a:pPr>
            <a:r>
              <a:rPr b="1" lang="en-IE">
                <a:solidFill>
                  <a:srgbClr val="0C0C0C"/>
                </a:solidFill>
              </a:rPr>
              <a:t>Miten teet tehokasta tarinankerrontaa projektiisi? </a:t>
            </a:r>
            <a:endParaRPr/>
          </a:p>
          <a:p>
            <a:pPr indent="-342900" lvl="0" marL="342900" rtl="0" algn="l">
              <a:lnSpc>
                <a:spcPct val="90000"/>
              </a:lnSpc>
              <a:spcBef>
                <a:spcPts val="1000"/>
              </a:spcBef>
              <a:spcAft>
                <a:spcPts val="0"/>
              </a:spcAft>
              <a:buClr>
                <a:srgbClr val="0C0C0C"/>
              </a:buClr>
              <a:buSzPts val="2400"/>
              <a:buFont typeface="Noto Sans Symbols"/>
              <a:buChar char="✔"/>
            </a:pPr>
            <a:r>
              <a:rPr b="1" lang="en-IE">
                <a:solidFill>
                  <a:srgbClr val="0C0C0C"/>
                </a:solidFill>
              </a:rPr>
              <a:t>Tarinasi kertomisen tulisi olla keskeinen osa mainonnassa ja viestinnässä</a:t>
            </a:r>
            <a:endParaRPr/>
          </a:p>
          <a:p>
            <a:pPr indent="-342900" lvl="0" marL="342900" rtl="0" algn="l">
              <a:lnSpc>
                <a:spcPct val="90000"/>
              </a:lnSpc>
              <a:spcBef>
                <a:spcPts val="1000"/>
              </a:spcBef>
              <a:spcAft>
                <a:spcPts val="0"/>
              </a:spcAft>
              <a:buClr>
                <a:srgbClr val="0C0C0C"/>
              </a:buClr>
              <a:buSzPts val="2400"/>
              <a:buFont typeface="Noto Sans Symbols"/>
              <a:buChar char="✔"/>
            </a:pPr>
            <a:r>
              <a:rPr b="1" lang="en-IE">
                <a:solidFill>
                  <a:srgbClr val="0C0C0C"/>
                </a:solidFill>
              </a:rPr>
              <a:t>Sen pitäisi auttaa muita ymmärtämään arvosi, tehtäväsi ja mikä tekee ideastasi tai projektistasi ainutlaatuisen ja loistavan tarinan kertoa</a:t>
            </a:r>
            <a:endParaRPr/>
          </a:p>
          <a:p>
            <a:pPr indent="-342900" lvl="0" marL="342900" rtl="0" algn="l">
              <a:lnSpc>
                <a:spcPct val="90000"/>
              </a:lnSpc>
              <a:spcBef>
                <a:spcPts val="1000"/>
              </a:spcBef>
              <a:spcAft>
                <a:spcPts val="0"/>
              </a:spcAft>
              <a:buClr>
                <a:srgbClr val="0C0C0C"/>
              </a:buClr>
              <a:buSzPts val="2400"/>
              <a:buFont typeface="Noto Sans Symbols"/>
              <a:buChar char="✔"/>
            </a:pPr>
            <a:r>
              <a:rPr b="1" lang="en-IE">
                <a:solidFill>
                  <a:srgbClr val="0C0C0C"/>
                </a:solidFill>
              </a:rPr>
              <a:t>On tärkeää pitää tarinasi elossa - jatka rakentamista, päivittämistä, lisäämistä, parantamista ja luomista tarinaa kehittäessäsi ...</a:t>
            </a:r>
            <a:endParaRPr/>
          </a:p>
          <a:p>
            <a:pPr indent="-342900" lvl="0" marL="342900" rtl="0" algn="l">
              <a:lnSpc>
                <a:spcPct val="90000"/>
              </a:lnSpc>
              <a:spcBef>
                <a:spcPts val="1000"/>
              </a:spcBef>
              <a:spcAft>
                <a:spcPts val="0"/>
              </a:spcAft>
              <a:buClr>
                <a:srgbClr val="0C0C0C"/>
              </a:buClr>
              <a:buSzPts val="2400"/>
              <a:buFont typeface="Noto Sans Symbols"/>
              <a:buChar char="✔"/>
            </a:pPr>
            <a:r>
              <a:rPr b="1" lang="en-IE">
                <a:solidFill>
                  <a:srgbClr val="0C0C0C"/>
                </a:solidFill>
              </a:rPr>
              <a:t>Jaa se monissa käytettävissä olevissa muodoissa (blogi, vlog, twitter, sosiaaliset painikkeet ...)</a:t>
            </a:r>
            <a:endParaRPr b="1">
              <a:solidFill>
                <a:srgbClr val="0C0C0C"/>
              </a:solidFill>
            </a:endParaRPr>
          </a:p>
        </p:txBody>
      </p:sp>
      <p:sp>
        <p:nvSpPr>
          <p:cNvPr id="794" name="Google Shape;794;p49"/>
          <p:cNvSpPr txBox="1"/>
          <p:nvPr>
            <p:ph idx="4" type="body"/>
          </p:nvPr>
        </p:nvSpPr>
        <p:spPr>
          <a:xfrm>
            <a:off x="1129092" y="943070"/>
            <a:ext cx="4369392" cy="4493975"/>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90000"/>
              </a:lnSpc>
              <a:spcBef>
                <a:spcPts val="0"/>
              </a:spcBef>
              <a:spcAft>
                <a:spcPts val="0"/>
              </a:spcAft>
              <a:buClr>
                <a:srgbClr val="262626"/>
              </a:buClr>
              <a:buSzPts val="3000"/>
              <a:buNone/>
            </a:pPr>
            <a:r>
              <a:rPr b="0" lang="en-IE">
                <a:solidFill>
                  <a:srgbClr val="262626"/>
                </a:solidFill>
                <a:latin typeface="Arial"/>
                <a:ea typeface="Arial"/>
                <a:cs typeface="Arial"/>
                <a:sym typeface="Arial"/>
              </a:rPr>
              <a:t>”Mikään tarina ei elä ellei joku halua kuunnella. Tarinat, joita rakastamme </a:t>
            </a:r>
            <a:r>
              <a:rPr lang="en-IE">
                <a:solidFill>
                  <a:srgbClr val="262626"/>
                </a:solidFill>
                <a:latin typeface="Arial"/>
                <a:ea typeface="Arial"/>
                <a:cs typeface="Arial"/>
                <a:sym typeface="Arial"/>
              </a:rPr>
              <a:t>enite</a:t>
            </a:r>
            <a:r>
              <a:rPr b="0" lang="en-IE">
                <a:solidFill>
                  <a:srgbClr val="262626"/>
                </a:solidFill>
                <a:latin typeface="Arial"/>
                <a:ea typeface="Arial"/>
                <a:cs typeface="Arial"/>
                <a:sym typeface="Arial"/>
              </a:rPr>
              <a:t>n, elävät meissä ikuisesti. Joten pala</a:t>
            </a:r>
            <a:r>
              <a:rPr lang="en-IE">
                <a:solidFill>
                  <a:srgbClr val="262626"/>
                </a:solidFill>
                <a:latin typeface="Arial"/>
                <a:ea typeface="Arial"/>
                <a:cs typeface="Arial"/>
                <a:sym typeface="Arial"/>
              </a:rPr>
              <a:t>tessasi</a:t>
            </a:r>
            <a:r>
              <a:rPr b="0" lang="en-IE">
                <a:solidFill>
                  <a:srgbClr val="262626"/>
                </a:solidFill>
                <a:latin typeface="Arial"/>
                <a:ea typeface="Arial"/>
                <a:cs typeface="Arial"/>
                <a:sym typeface="Arial"/>
              </a:rPr>
              <a:t> sivu</a:t>
            </a:r>
            <a:r>
              <a:rPr lang="en-IE">
                <a:solidFill>
                  <a:srgbClr val="262626"/>
                </a:solidFill>
                <a:latin typeface="Arial"/>
                <a:ea typeface="Arial"/>
                <a:cs typeface="Arial"/>
                <a:sym typeface="Arial"/>
              </a:rPr>
              <a:t>lle</a:t>
            </a:r>
            <a:r>
              <a:rPr b="0" lang="en-IE">
                <a:solidFill>
                  <a:srgbClr val="262626"/>
                </a:solidFill>
                <a:latin typeface="Arial"/>
                <a:ea typeface="Arial"/>
                <a:cs typeface="Arial"/>
                <a:sym typeface="Arial"/>
              </a:rPr>
              <a:t> tai </a:t>
            </a:r>
            <a:r>
              <a:rPr lang="en-IE">
                <a:solidFill>
                  <a:srgbClr val="262626"/>
                </a:solidFill>
                <a:latin typeface="Arial"/>
                <a:ea typeface="Arial"/>
                <a:cs typeface="Arial"/>
                <a:sym typeface="Arial"/>
              </a:rPr>
              <a:t>elokuvateatteriin</a:t>
            </a:r>
            <a:r>
              <a:rPr b="0" lang="en-IE">
                <a:solidFill>
                  <a:srgbClr val="262626"/>
                </a:solidFill>
                <a:latin typeface="Arial"/>
                <a:ea typeface="Arial"/>
                <a:cs typeface="Arial"/>
                <a:sym typeface="Arial"/>
              </a:rPr>
              <a:t>, Tylypahka on aina toivottamassa sinut kotiin. " - J.K. Rowling, kirjailija </a:t>
            </a:r>
            <a:endParaRPr>
              <a:solidFill>
                <a:srgbClr val="26262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5"/>
          <p:cNvSpPr txBox="1"/>
          <p:nvPr>
            <p:ph idx="1" type="body"/>
          </p:nvPr>
        </p:nvSpPr>
        <p:spPr>
          <a:xfrm>
            <a:off x="5683250" y="307818"/>
            <a:ext cx="5973732" cy="118119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ED2A59"/>
              </a:buClr>
              <a:buSzPts val="3200"/>
              <a:buNone/>
            </a:pPr>
            <a:r>
              <a:rPr b="1" lang="en-IE" sz="3200">
                <a:solidFill>
                  <a:srgbClr val="ED2A59"/>
                </a:solidFill>
              </a:rPr>
              <a:t>1. Tarinankerronnan voima yhdistää yleisösi</a:t>
            </a:r>
            <a:endParaRPr/>
          </a:p>
        </p:txBody>
      </p:sp>
      <p:sp>
        <p:nvSpPr>
          <p:cNvPr id="429" name="Google Shape;429;p5"/>
          <p:cNvSpPr txBox="1"/>
          <p:nvPr>
            <p:ph idx="2" type="body"/>
          </p:nvPr>
        </p:nvSpPr>
        <p:spPr>
          <a:xfrm>
            <a:off x="6214848" y="1792815"/>
            <a:ext cx="5821378"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009FD8"/>
              </a:buClr>
              <a:buSzPts val="2400"/>
              <a:buNone/>
            </a:pPr>
            <a:r>
              <a:rPr b="1" lang="en-IE">
                <a:solidFill>
                  <a:srgbClr val="0070C0"/>
                </a:solidFill>
              </a:rPr>
              <a:t>Johdanto</a:t>
            </a:r>
            <a:r>
              <a:rPr lang="en-IE"/>
              <a:t> Mitä tarinankerronta on?</a:t>
            </a:r>
            <a:endParaRPr/>
          </a:p>
          <a:p>
            <a:pPr indent="0" lvl="0" marL="0" rtl="0" algn="l">
              <a:lnSpc>
                <a:spcPct val="90000"/>
              </a:lnSpc>
              <a:spcBef>
                <a:spcPts val="1000"/>
              </a:spcBef>
              <a:spcAft>
                <a:spcPts val="0"/>
              </a:spcAft>
              <a:buClr>
                <a:srgbClr val="009FD8"/>
              </a:buClr>
              <a:buSzPts val="2400"/>
              <a:buNone/>
            </a:pPr>
            <a:r>
              <a:rPr b="1" lang="en-IE">
                <a:solidFill>
                  <a:srgbClr val="ED2A59"/>
                </a:solidFill>
              </a:rPr>
              <a:t>Strategia</a:t>
            </a:r>
            <a:r>
              <a:rPr lang="en-IE"/>
              <a:t> Kuinka digitaalinen tarinankerronta ja tehtävämarkkinointi voivat auttaa sinua kertomaan sosiaalisista vaikutuksistasi projektisi edistämiseksi?</a:t>
            </a:r>
            <a:endParaRPr/>
          </a:p>
          <a:p>
            <a:pPr indent="0" lvl="0" marL="0" rtl="0" algn="l">
              <a:lnSpc>
                <a:spcPct val="90000"/>
              </a:lnSpc>
              <a:spcBef>
                <a:spcPts val="1000"/>
              </a:spcBef>
              <a:spcAft>
                <a:spcPts val="0"/>
              </a:spcAft>
              <a:buClr>
                <a:srgbClr val="009FD8"/>
              </a:buClr>
              <a:buSzPts val="2400"/>
              <a:buNone/>
            </a:pPr>
            <a:r>
              <a:rPr b="1" lang="en-IE">
                <a:solidFill>
                  <a:srgbClr val="A6377D"/>
                </a:solidFill>
              </a:rPr>
              <a:t>Kehitys </a:t>
            </a:r>
            <a:r>
              <a:rPr lang="en-IE"/>
              <a:t>Mitä resursseja ja taitoja tarvitset tarinasi luomiseen ja jakamiseen?</a:t>
            </a:r>
            <a:endParaRPr/>
          </a:p>
          <a:p>
            <a:pPr indent="0" lvl="0" marL="0" rtl="0" algn="l">
              <a:lnSpc>
                <a:spcPct val="90000"/>
              </a:lnSpc>
              <a:spcBef>
                <a:spcPts val="1000"/>
              </a:spcBef>
              <a:spcAft>
                <a:spcPts val="0"/>
              </a:spcAft>
              <a:buClr>
                <a:srgbClr val="009FD8"/>
              </a:buClr>
              <a:buSzPts val="2400"/>
              <a:buNone/>
            </a:pPr>
            <a:r>
              <a:rPr lang="en-IE"/>
              <a:t>Mitä sinun on otettava huomioon kehittäessäsi motivoivaa ja kiinnostavaa tarinaa?</a:t>
            </a:r>
            <a:endParaRPr/>
          </a:p>
          <a:p>
            <a:pPr indent="0" lvl="0" marL="0" rtl="0" algn="l">
              <a:lnSpc>
                <a:spcPct val="90000"/>
              </a:lnSpc>
              <a:spcBef>
                <a:spcPts val="1000"/>
              </a:spcBef>
              <a:spcAft>
                <a:spcPts val="0"/>
              </a:spcAft>
              <a:buClr>
                <a:srgbClr val="009FD8"/>
              </a:buClr>
              <a:buSzPts val="2400"/>
              <a:buNone/>
            </a:pPr>
            <a:r>
              <a:rPr b="1" lang="en-IE">
                <a:solidFill>
                  <a:srgbClr val="009FD8"/>
                </a:solidFill>
              </a:rPr>
              <a:t>Työkalut</a:t>
            </a:r>
            <a:r>
              <a:rPr lang="en-IE"/>
              <a:t> Mitä tekniikoita on käytettävissä tarinoidesi valikoimiseksi, tallentamiseksi ja jakamiseksi?</a:t>
            </a:r>
            <a:endParaRPr/>
          </a:p>
          <a:p>
            <a:pPr indent="0" lvl="0" marL="0" rtl="0" algn="l">
              <a:lnSpc>
                <a:spcPct val="90000"/>
              </a:lnSpc>
              <a:spcBef>
                <a:spcPts val="1000"/>
              </a:spcBef>
              <a:spcAft>
                <a:spcPts val="0"/>
              </a:spcAft>
              <a:buClr>
                <a:schemeClr val="dk1"/>
              </a:buClr>
              <a:buSzPts val="2400"/>
              <a:buNone/>
            </a:pPr>
            <a:r>
              <a:t/>
            </a:r>
            <a:endParaRPr/>
          </a:p>
        </p:txBody>
      </p:sp>
      <p:pic>
        <p:nvPicPr>
          <p:cNvPr descr="A picture containing person, outdoor&#10;&#10;Description automatically generated" id="430" name="Google Shape;430;p5"/>
          <p:cNvPicPr preferRelativeResize="0"/>
          <p:nvPr>
            <p:ph idx="3" type="pic"/>
          </p:nvPr>
        </p:nvPicPr>
        <p:blipFill rotWithShape="1">
          <a:blip r:embed="rId3">
            <a:alphaModFix/>
          </a:blip>
          <a:srcRect b="808" l="0" r="0" t="810"/>
          <a:stretch/>
        </p:blipFill>
        <p:spPr>
          <a:xfrm>
            <a:off x="1631950" y="407988"/>
            <a:ext cx="4051300" cy="59785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50"/>
          <p:cNvSpPr txBox="1"/>
          <p:nvPr>
            <p:ph idx="1" type="body"/>
          </p:nvPr>
        </p:nvSpPr>
        <p:spPr>
          <a:xfrm>
            <a:off x="3966827" y="320171"/>
            <a:ext cx="7540362" cy="52065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2800"/>
              <a:buNone/>
            </a:pPr>
            <a:r>
              <a:rPr b="1" lang="en-IE" sz="2800">
                <a:solidFill>
                  <a:srgbClr val="ED2A59"/>
                </a:solidFill>
              </a:rPr>
              <a:t>Digitaalisen sosiaalisen innovaation tarinat </a:t>
            </a:r>
            <a:r>
              <a:rPr lang="en-IE">
                <a:solidFill>
                  <a:srgbClr val="262626"/>
                </a:solidFill>
              </a:rPr>
              <a:t>voidaan kertoa monin tavoin ... Pitkät blogit, Vlogit, Twitter (140 merkkiä), sosiaalisen median viestit, digitaaliset uutiset, artikkelit, verkkosivustot, tapaustutkimukset ...</a:t>
            </a:r>
            <a:endParaRPr/>
          </a:p>
          <a:p>
            <a:pPr indent="0" lvl="0" marL="0" rtl="0" algn="l">
              <a:lnSpc>
                <a:spcPct val="90000"/>
              </a:lnSpc>
              <a:spcBef>
                <a:spcPts val="1000"/>
              </a:spcBef>
              <a:spcAft>
                <a:spcPts val="0"/>
              </a:spcAft>
              <a:buClr>
                <a:srgbClr val="009FD8"/>
              </a:buClr>
              <a:buSzPts val="2800"/>
              <a:buNone/>
            </a:pPr>
            <a:r>
              <a:rPr b="1" lang="en-IE" sz="2800">
                <a:solidFill>
                  <a:srgbClr val="009FD8"/>
                </a:solidFill>
              </a:rPr>
              <a:t>Huomio ja sitoutuminen on tärkeää!</a:t>
            </a:r>
            <a:r>
              <a:rPr b="1" lang="en-IE" sz="2800">
                <a:solidFill>
                  <a:srgbClr val="009FD8"/>
                </a:solidFill>
              </a:rPr>
              <a:t> </a:t>
            </a:r>
            <a:r>
              <a:rPr lang="en-IE">
                <a:solidFill>
                  <a:srgbClr val="262626"/>
                </a:solidFill>
              </a:rPr>
              <a:t>Sinun on kyettävä vangitsemaan ihmisten huomio ja mielikuvitus, jotta he ryhtyvät toimiin (sitoutuvat, jakavat, osallistuvat, ostavat, lahjoittavat, tekevät vapaaehtoistyötä tai innostuvat puhumaan sinusta ...). Kerro tarinasi ja tarinat niistä, joihin projekti vaikuttaa tai joihin se saattaa vaikuttaa. Teknologia ja digitaaliset työkalut vievät ja jakavat tarinoita laajemmalle yleisölle.</a:t>
            </a:r>
            <a:endParaRPr/>
          </a:p>
          <a:p>
            <a:pPr indent="0" lvl="0" marL="0" rtl="0" algn="l">
              <a:lnSpc>
                <a:spcPct val="90000"/>
              </a:lnSpc>
              <a:spcBef>
                <a:spcPts val="1000"/>
              </a:spcBef>
              <a:spcAft>
                <a:spcPts val="0"/>
              </a:spcAft>
              <a:buClr>
                <a:srgbClr val="40A67A"/>
              </a:buClr>
              <a:buSzPts val="2800"/>
              <a:buNone/>
            </a:pPr>
            <a:r>
              <a:rPr b="1" lang="en-IE" sz="2800">
                <a:solidFill>
                  <a:srgbClr val="40A67A"/>
                </a:solidFill>
              </a:rPr>
              <a:t>Tarinan ja tekniikan risteys. </a:t>
            </a:r>
            <a:r>
              <a:rPr lang="en-IE">
                <a:solidFill>
                  <a:srgbClr val="262626"/>
                </a:solidFill>
              </a:rPr>
              <a:t>Digitaalisella tekniikalla voi olla tärkeä merkitys tarinan nostamisessa esiin ja auttaa sinua saavuttamaan tehtäväsi ja saavuttamaan tavoitteesi parantamaan köyhien ja haavoittuvien ihmisten hyvinvointia ympäri maailmaa.</a:t>
            </a:r>
            <a:r>
              <a:rPr lang="en-IE">
                <a:solidFill>
                  <a:srgbClr val="262626"/>
                </a:solidFill>
              </a:rPr>
              <a:t> </a:t>
            </a:r>
            <a:endParaRPr/>
          </a:p>
          <a:p>
            <a:pPr indent="0" lvl="0" marL="0" rtl="0" algn="l">
              <a:lnSpc>
                <a:spcPct val="90000"/>
              </a:lnSpc>
              <a:spcBef>
                <a:spcPts val="1000"/>
              </a:spcBef>
              <a:spcAft>
                <a:spcPts val="0"/>
              </a:spcAft>
              <a:buClr>
                <a:schemeClr val="dk1"/>
              </a:buClr>
              <a:buSzPts val="2400"/>
              <a:buNone/>
            </a:pPr>
            <a:r>
              <a:t/>
            </a:r>
            <a:endParaRPr>
              <a:solidFill>
                <a:srgbClr val="262626"/>
              </a:solidFill>
            </a:endParaRPr>
          </a:p>
          <a:p>
            <a:pPr indent="0" lvl="0" marL="0" rtl="0" algn="l">
              <a:lnSpc>
                <a:spcPct val="90000"/>
              </a:lnSpc>
              <a:spcBef>
                <a:spcPts val="1000"/>
              </a:spcBef>
              <a:spcAft>
                <a:spcPts val="0"/>
              </a:spcAft>
              <a:buClr>
                <a:schemeClr val="dk1"/>
              </a:buClr>
              <a:buSzPts val="2400"/>
              <a:buNone/>
            </a:pPr>
            <a:r>
              <a:t/>
            </a:r>
            <a:endParaRPr>
              <a:solidFill>
                <a:srgbClr val="262626"/>
              </a:solidFill>
            </a:endParaRPr>
          </a:p>
        </p:txBody>
      </p:sp>
      <p:sp>
        <p:nvSpPr>
          <p:cNvPr id="800" name="Google Shape;800;p50"/>
          <p:cNvSpPr txBox="1"/>
          <p:nvPr>
            <p:ph idx="2" type="body"/>
          </p:nvPr>
        </p:nvSpPr>
        <p:spPr>
          <a:xfrm>
            <a:off x="357680" y="906997"/>
            <a:ext cx="2852539" cy="5206518"/>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90000"/>
              </a:lnSpc>
              <a:spcBef>
                <a:spcPts val="0"/>
              </a:spcBef>
              <a:spcAft>
                <a:spcPts val="0"/>
              </a:spcAft>
              <a:buClr>
                <a:srgbClr val="262626"/>
              </a:buClr>
              <a:buSzPts val="3200"/>
              <a:buNone/>
            </a:pPr>
            <a:r>
              <a:rPr lang="en-IE" sz="3200">
                <a:solidFill>
                  <a:srgbClr val="262626"/>
                </a:solidFill>
              </a:rPr>
              <a:t>Digitaaliset työkalut ovat täydellisiä kiehtovaan ja motivoivaan digitaalisen sosiaalisen innovaation tarinan kertomiseen, jakamiseen ja luomiseen ...</a:t>
            </a:r>
            <a:endParaRPr/>
          </a:p>
          <a:p>
            <a:pPr indent="0" lvl="0" marL="0" rtl="0" algn="ctr">
              <a:lnSpc>
                <a:spcPct val="90000"/>
              </a:lnSpc>
              <a:spcBef>
                <a:spcPts val="1000"/>
              </a:spcBef>
              <a:spcAft>
                <a:spcPts val="0"/>
              </a:spcAft>
              <a:buClr>
                <a:schemeClr val="lt1"/>
              </a:buClr>
              <a:buSzPts val="3200"/>
              <a:buNone/>
            </a:pPr>
            <a:r>
              <a:t/>
            </a:r>
            <a:endParaRPr sz="3200">
              <a:solidFill>
                <a:srgbClr val="262626"/>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51"/>
          <p:cNvSpPr txBox="1"/>
          <p:nvPr>
            <p:ph idx="1" type="body"/>
          </p:nvPr>
        </p:nvSpPr>
        <p:spPr>
          <a:xfrm>
            <a:off x="3436250" y="0"/>
            <a:ext cx="8916900" cy="5206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D2A59"/>
              </a:buClr>
              <a:buSzPts val="2800"/>
              <a:buNone/>
            </a:pPr>
            <a:r>
              <a:rPr b="1" i="1" lang="en-IE" sz="2800">
                <a:solidFill>
                  <a:srgbClr val="ED2A59"/>
                </a:solidFill>
              </a:rPr>
              <a:t>On olemassa monia työkaluja ja alustoja, joiden avulla voimme kertoa tarinoitamme ja olla yhteydessä heihin, joita tarvitsemme jakamaan niitä.</a:t>
            </a:r>
            <a:endParaRPr/>
          </a:p>
          <a:p>
            <a:pPr indent="-514350" lvl="0" marL="514350" rtl="0" algn="l">
              <a:lnSpc>
                <a:spcPct val="90000"/>
              </a:lnSpc>
              <a:spcBef>
                <a:spcPts val="1000"/>
              </a:spcBef>
              <a:spcAft>
                <a:spcPts val="0"/>
              </a:spcAft>
              <a:buClr>
                <a:srgbClr val="40A67A"/>
              </a:buClr>
              <a:buSzPts val="2800"/>
              <a:buFont typeface="Calibri"/>
              <a:buAutoNum type="arabicPeriod"/>
            </a:pPr>
            <a:r>
              <a:rPr b="1" lang="en-IE" sz="2800">
                <a:solidFill>
                  <a:srgbClr val="40A67A"/>
                </a:solidFill>
              </a:rPr>
              <a:t>Sosiaaliset verkostot</a:t>
            </a:r>
            <a:r>
              <a:rPr b="1" lang="en-IE" sz="2800">
                <a:solidFill>
                  <a:srgbClr val="40A67A"/>
                </a:solidFill>
              </a:rPr>
              <a:t> </a:t>
            </a:r>
            <a:r>
              <a:rPr lang="en-IE" sz="2200">
                <a:solidFill>
                  <a:srgbClr val="262626"/>
                </a:solidFill>
              </a:rPr>
              <a:t>ovat täydellisiä alustoja tarinoiden kertomiseen videoilla, kuvilla, tekstillä ja äänellä. Voit lähettää viestejä säännöllisesti, reaaliajassa ja ne sopivat täydellisesti keskustelun aloittamiseen kommentit-osiossa.</a:t>
            </a:r>
            <a:endParaRPr/>
          </a:p>
          <a:p>
            <a:pPr indent="0" lvl="0" marL="0" rtl="0" algn="l">
              <a:lnSpc>
                <a:spcPct val="90000"/>
              </a:lnSpc>
              <a:spcBef>
                <a:spcPts val="1000"/>
              </a:spcBef>
              <a:spcAft>
                <a:spcPts val="0"/>
              </a:spcAft>
              <a:buClr>
                <a:srgbClr val="262626"/>
              </a:buClr>
              <a:buSzPts val="2200"/>
              <a:buNone/>
            </a:pPr>
            <a:r>
              <a:rPr lang="en-IE" sz="2200">
                <a:solidFill>
                  <a:srgbClr val="262626"/>
                </a:solidFill>
              </a:rPr>
              <a:t>Varmista, että käytät sekamuotoja. On aina hyvä tukea lyhyttä tekstiviestiä videolla tai linkillä lisätietojen saamiseksi. Ideanne ainutlaatuiset hashtagit ovat hyvä tapa seurata </a:t>
            </a:r>
            <a:r>
              <a:rPr lang="en-IE" sz="2200">
                <a:solidFill>
                  <a:srgbClr val="262626"/>
                </a:solidFill>
              </a:rPr>
              <a:t>sisällön leviämistä verkossa</a:t>
            </a:r>
            <a:r>
              <a:rPr lang="en-IE" sz="2200">
                <a:solidFill>
                  <a:srgbClr val="262626"/>
                </a:solidFill>
              </a:rPr>
              <a:t>. Voit lähettää saman viestin useille alustoille, mutta saatat joutua muuttamaan rakennetta käytettävissä olevista vaihtoehdoista riippuen.</a:t>
            </a:r>
            <a:endParaRPr/>
          </a:p>
          <a:p>
            <a:pPr indent="0" lvl="0" marL="0" rtl="0" algn="l">
              <a:lnSpc>
                <a:spcPct val="90000"/>
              </a:lnSpc>
              <a:spcBef>
                <a:spcPts val="1000"/>
              </a:spcBef>
              <a:spcAft>
                <a:spcPts val="0"/>
              </a:spcAft>
              <a:buClr>
                <a:srgbClr val="262626"/>
              </a:buClr>
              <a:buSzPts val="2200"/>
              <a:buNone/>
            </a:pPr>
            <a:r>
              <a:rPr lang="en-IE" sz="2200">
                <a:solidFill>
                  <a:srgbClr val="262626"/>
                </a:solidFill>
              </a:rPr>
              <a:t>Voit käyttää työkaluja esim.</a:t>
            </a:r>
            <a:r>
              <a:rPr lang="en-IE" sz="2200">
                <a:solidFill>
                  <a:srgbClr val="262626"/>
                </a:solidFill>
              </a:rPr>
              <a:t> </a:t>
            </a:r>
            <a:r>
              <a:rPr lang="en-IE" sz="2200" u="sng">
                <a:solidFill>
                  <a:srgbClr val="262626"/>
                </a:solidFill>
                <a:hlinkClick r:id="rId3">
                  <a:extLst>
                    <a:ext uri="{A12FA001-AC4F-418D-AE19-62706E023703}">
                      <ahyp:hlinkClr val="tx"/>
                    </a:ext>
                  </a:extLst>
                </a:hlinkClick>
              </a:rPr>
              <a:t>Google Insights </a:t>
            </a:r>
            <a:r>
              <a:rPr lang="en-IE" sz="2200">
                <a:solidFill>
                  <a:srgbClr val="262626"/>
                </a:solidFill>
              </a:rPr>
              <a:t>tai</a:t>
            </a:r>
            <a:r>
              <a:rPr lang="en-IE" sz="2200">
                <a:solidFill>
                  <a:srgbClr val="262626"/>
                </a:solidFill>
              </a:rPr>
              <a:t> </a:t>
            </a:r>
            <a:r>
              <a:rPr lang="en-IE" sz="2200" u="sng">
                <a:solidFill>
                  <a:srgbClr val="262626"/>
                </a:solidFill>
                <a:hlinkClick r:id="rId4">
                  <a:extLst>
                    <a:ext uri="{A12FA001-AC4F-418D-AE19-62706E023703}">
                      <ahyp:hlinkClr val="tx"/>
                    </a:ext>
                  </a:extLst>
                </a:hlinkClick>
              </a:rPr>
              <a:t>Facebook Insights </a:t>
            </a:r>
            <a:r>
              <a:rPr lang="en-IE" sz="2200">
                <a:solidFill>
                  <a:srgbClr val="262626"/>
                </a:solidFill>
              </a:rPr>
              <a:t>, jotka kertovat sinulle, millä alustoilla on parempi tavoittaa kohdeyleisösi jamissä  ollaan kiinnostuneita niistä. Nämä työkalut tarjoavat yksityiskohtaisen raportin. Opi testaamalla erityyppisiä viestejä ja sisältöä ja näet, mitä </a:t>
            </a:r>
            <a:r>
              <a:rPr lang="en-IE" sz="2200">
                <a:solidFill>
                  <a:srgbClr val="262626"/>
                </a:solidFill>
              </a:rPr>
              <a:t>linkkejä he </a:t>
            </a:r>
            <a:r>
              <a:rPr lang="en-IE" sz="2200">
                <a:solidFill>
                  <a:srgbClr val="262626"/>
                </a:solidFill>
              </a:rPr>
              <a:t>todennäköisimmin klikkaavat, kommentoivat, jakavat, katsovat videoita, menevät Facebookiin tai seuraavat tai pitävät sinusta ... Kokeile ja seuraa suosituimpia viestejä!</a:t>
            </a:r>
            <a:endParaRPr sz="2200">
              <a:solidFill>
                <a:srgbClr val="262626"/>
              </a:solidFill>
            </a:endParaRPr>
          </a:p>
        </p:txBody>
      </p:sp>
      <p:sp>
        <p:nvSpPr>
          <p:cNvPr id="806" name="Google Shape;806;p51"/>
          <p:cNvSpPr txBox="1"/>
          <p:nvPr>
            <p:ph idx="2" type="body"/>
          </p:nvPr>
        </p:nvSpPr>
        <p:spPr>
          <a:xfrm>
            <a:off x="63702" y="296344"/>
            <a:ext cx="3222300" cy="52065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262626"/>
              </a:buClr>
              <a:buSzPts val="3200"/>
              <a:buNone/>
            </a:pPr>
            <a:r>
              <a:rPr b="1" lang="en-IE" sz="3200">
                <a:solidFill>
                  <a:srgbClr val="262626"/>
                </a:solidFill>
              </a:rPr>
              <a:t>Alustat ja työkalut, joiden avulla voimme kertoa tarinamme tehokkaasti…</a:t>
            </a:r>
            <a:endParaRPr/>
          </a:p>
          <a:p>
            <a:pPr indent="0" lvl="0" marL="0" rtl="0" algn="l">
              <a:lnSpc>
                <a:spcPct val="90000"/>
              </a:lnSpc>
              <a:spcBef>
                <a:spcPts val="1000"/>
              </a:spcBef>
              <a:spcAft>
                <a:spcPts val="0"/>
              </a:spcAft>
              <a:buClr>
                <a:schemeClr val="lt1"/>
              </a:buClr>
              <a:buSzPts val="3600"/>
              <a:buNone/>
            </a:pPr>
            <a:r>
              <a:t/>
            </a:r>
            <a:endParaRPr>
              <a:solidFill>
                <a:srgbClr val="262626"/>
              </a:solidFill>
            </a:endParaRPr>
          </a:p>
          <a:p>
            <a:pPr indent="-514350" lvl="0" marL="514350" rtl="0" algn="l">
              <a:lnSpc>
                <a:spcPct val="90000"/>
              </a:lnSpc>
              <a:spcBef>
                <a:spcPts val="1000"/>
              </a:spcBef>
              <a:spcAft>
                <a:spcPts val="0"/>
              </a:spcAft>
              <a:buClr>
                <a:srgbClr val="262626"/>
              </a:buClr>
              <a:buSzPts val="3000"/>
              <a:buFont typeface="Calibri"/>
              <a:buAutoNum type="arabicPeriod"/>
            </a:pPr>
            <a:r>
              <a:rPr lang="en-IE" sz="3000">
                <a:solidFill>
                  <a:srgbClr val="262626"/>
                </a:solidFill>
              </a:rPr>
              <a:t>Sosiaaliset verkostot</a:t>
            </a:r>
            <a:endParaRPr sz="3000">
              <a:solidFill>
                <a:srgbClr val="262626"/>
              </a:solidFill>
            </a:endParaRPr>
          </a:p>
          <a:p>
            <a:pPr indent="-514350" lvl="0" marL="514350" rtl="0" algn="l">
              <a:lnSpc>
                <a:spcPct val="90000"/>
              </a:lnSpc>
              <a:spcBef>
                <a:spcPts val="1000"/>
              </a:spcBef>
              <a:spcAft>
                <a:spcPts val="0"/>
              </a:spcAft>
              <a:buClr>
                <a:srgbClr val="262626"/>
              </a:buClr>
              <a:buSzPts val="3000"/>
              <a:buFont typeface="Calibri"/>
              <a:buAutoNum type="arabicPeriod"/>
            </a:pPr>
            <a:r>
              <a:rPr lang="en-IE" sz="3000">
                <a:solidFill>
                  <a:srgbClr val="262626"/>
                </a:solidFill>
              </a:rPr>
              <a:t>Blogit</a:t>
            </a:r>
            <a:endParaRPr sz="3000">
              <a:solidFill>
                <a:srgbClr val="262626"/>
              </a:solidFill>
            </a:endParaRPr>
          </a:p>
          <a:p>
            <a:pPr indent="-514350" lvl="0" marL="514350" rtl="0" algn="l">
              <a:lnSpc>
                <a:spcPct val="90000"/>
              </a:lnSpc>
              <a:spcBef>
                <a:spcPts val="1000"/>
              </a:spcBef>
              <a:spcAft>
                <a:spcPts val="0"/>
              </a:spcAft>
              <a:buClr>
                <a:srgbClr val="262626"/>
              </a:buClr>
              <a:buSzPts val="3000"/>
              <a:buFont typeface="Calibri"/>
              <a:buAutoNum type="arabicPeriod"/>
            </a:pPr>
            <a:r>
              <a:rPr lang="en-IE" sz="3000">
                <a:solidFill>
                  <a:srgbClr val="262626"/>
                </a:solidFill>
              </a:rPr>
              <a:t>Sähköposti</a:t>
            </a:r>
            <a:endParaRPr sz="3000">
              <a:solidFill>
                <a:srgbClr val="262626"/>
              </a:solidFill>
            </a:endParaRPr>
          </a:p>
          <a:p>
            <a:pPr indent="-514350" lvl="0" marL="514350" rtl="0" algn="l">
              <a:lnSpc>
                <a:spcPct val="90000"/>
              </a:lnSpc>
              <a:spcBef>
                <a:spcPts val="1000"/>
              </a:spcBef>
              <a:spcAft>
                <a:spcPts val="0"/>
              </a:spcAft>
              <a:buClr>
                <a:srgbClr val="262626"/>
              </a:buClr>
              <a:buSzPts val="3000"/>
              <a:buFont typeface="Calibri"/>
              <a:buAutoNum type="arabicPeriod"/>
            </a:pPr>
            <a:r>
              <a:rPr lang="en-IE" sz="3000">
                <a:solidFill>
                  <a:srgbClr val="262626"/>
                </a:solidFill>
              </a:rPr>
              <a:t>Video ja ääni</a:t>
            </a:r>
            <a:endParaRPr sz="3000">
              <a:solidFill>
                <a:srgbClr val="262626"/>
              </a:solidFill>
            </a:endParaRPr>
          </a:p>
          <a:p>
            <a:pPr indent="0" lvl="0" marL="457200" rtl="0" algn="l">
              <a:lnSpc>
                <a:spcPct val="90000"/>
              </a:lnSpc>
              <a:spcBef>
                <a:spcPts val="1000"/>
              </a:spcBef>
              <a:spcAft>
                <a:spcPts val="0"/>
              </a:spcAft>
              <a:buNone/>
            </a:pPr>
            <a:r>
              <a:t/>
            </a:r>
            <a:endParaRPr sz="3000">
              <a:solidFill>
                <a:srgbClr val="26262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52"/>
          <p:cNvSpPr txBox="1"/>
          <p:nvPr>
            <p:ph idx="1" type="body"/>
          </p:nvPr>
        </p:nvSpPr>
        <p:spPr>
          <a:xfrm>
            <a:off x="3867239" y="418110"/>
            <a:ext cx="7540362" cy="5206518"/>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ED2A59"/>
              </a:buClr>
              <a:buSzPts val="2800"/>
              <a:buFont typeface="Calibri"/>
              <a:buAutoNum type="arabicPeriod" startAt="2"/>
            </a:pPr>
            <a:r>
              <a:rPr b="1" lang="en-IE" sz="2800">
                <a:solidFill>
                  <a:srgbClr val="ED2A59"/>
                </a:solidFill>
              </a:rPr>
              <a:t>Blogit </a:t>
            </a:r>
            <a:r>
              <a:rPr lang="en-IE"/>
              <a:t>ovat mahtavia tavoittaamaan laajempi yleisö keskustelu- ja tarinankerrontatavalla. Kerro kiinnostavalla, osuvalla ja mielenkiintoisella sisällöllä. Blogit voivat sisältää tekstiä, videoita, kuvia, linkkejä muille sivuille tai somen jakamispainikkeita. Blogeja ja verkkosivustoja voidaan kehittää esimerkiksi seuraavilla </a:t>
            </a:r>
            <a:r>
              <a:rPr lang="en-IE" u="sng">
                <a:solidFill>
                  <a:schemeClr val="hlink"/>
                </a:solidFill>
                <a:hlinkClick r:id="rId3"/>
              </a:rPr>
              <a:t>WordPress</a:t>
            </a:r>
            <a:r>
              <a:rPr lang="en-IE"/>
              <a:t>, </a:t>
            </a:r>
            <a:r>
              <a:rPr lang="en-IE" u="sng">
                <a:solidFill>
                  <a:schemeClr val="hlink"/>
                </a:solidFill>
                <a:hlinkClick r:id="rId4"/>
              </a:rPr>
              <a:t>Wix</a:t>
            </a:r>
            <a:r>
              <a:rPr lang="en-IE"/>
              <a:t>  jotka </a:t>
            </a:r>
            <a:r>
              <a:rPr lang="en-IE"/>
              <a:t>ovat yksinkertaisia ja halpoja alustoja kehittää ja ylläpitää verkkosivua. Älä unohda pyytää yleisöäsi jakamaan somessa blogia ja aloittamaan keskustelun ...</a:t>
            </a:r>
            <a:endParaRPr/>
          </a:p>
          <a:p>
            <a:pPr indent="-514350" lvl="0" marL="514350" rtl="0" algn="l">
              <a:lnSpc>
                <a:spcPct val="90000"/>
              </a:lnSpc>
              <a:spcBef>
                <a:spcPts val="1000"/>
              </a:spcBef>
              <a:spcAft>
                <a:spcPts val="0"/>
              </a:spcAft>
              <a:buClr>
                <a:srgbClr val="009FD8"/>
              </a:buClr>
              <a:buSzPts val="2800"/>
              <a:buFont typeface="Calibri"/>
              <a:buAutoNum type="arabicPeriod" startAt="2"/>
            </a:pPr>
            <a:r>
              <a:rPr b="1" lang="en-IE" sz="2800">
                <a:solidFill>
                  <a:srgbClr val="009FD8"/>
                </a:solidFill>
              </a:rPr>
              <a:t>Sähköposti</a:t>
            </a:r>
            <a:r>
              <a:rPr b="1" lang="en-IE" sz="2800">
                <a:solidFill>
                  <a:srgbClr val="009FD8"/>
                </a:solidFill>
              </a:rPr>
              <a:t> </a:t>
            </a:r>
            <a:r>
              <a:rPr lang="en-IE"/>
              <a:t>on välttämätön tarinankerronnalle ja pysyäksesi ajan tasalla yleisösi kanssa sekä saada heidät auttamaan ja ryhtymään tehtäviin ... Voit myös lähettää kutsuja tapahtumiin, pyytää heitä vapaaehtoistyöhön tai auttaa sinua keräämään rahaa.</a:t>
            </a:r>
            <a:r>
              <a:rPr lang="en-IE"/>
              <a:t> </a:t>
            </a:r>
            <a:r>
              <a:rPr lang="en-IE" u="sng">
                <a:solidFill>
                  <a:schemeClr val="hlink"/>
                </a:solidFill>
                <a:hlinkClick r:id="rId5"/>
              </a:rPr>
              <a:t>Mailchimp</a:t>
            </a:r>
            <a:r>
              <a:rPr lang="en-IE"/>
              <a:t> </a:t>
            </a:r>
            <a:r>
              <a:rPr lang="en-IE"/>
              <a:t>on hyvä sähköpostin kehittämiselle, se voi myös auttaa sinua näkemään avatut viestit (kuka avaa sisältösi), tarkistaa kuinka monta napsautusta jne.</a:t>
            </a:r>
            <a:endParaRPr/>
          </a:p>
        </p:txBody>
      </p:sp>
      <p:sp>
        <p:nvSpPr>
          <p:cNvPr id="812" name="Google Shape;812;p52"/>
          <p:cNvSpPr txBox="1"/>
          <p:nvPr>
            <p:ph idx="2" type="body"/>
          </p:nvPr>
        </p:nvSpPr>
        <p:spPr>
          <a:xfrm>
            <a:off x="241427" y="637044"/>
            <a:ext cx="3222290" cy="5206518"/>
          </a:xfrm>
          <a:prstGeom prst="rect">
            <a:avLst/>
          </a:prstGeom>
          <a:noFill/>
          <a:ln>
            <a:noFill/>
          </a:ln>
        </p:spPr>
        <p:txBody>
          <a:bodyPr anchorCtr="0" anchor="t" bIns="45700" lIns="91425" spcFirstLastPara="1" rIns="91425" wrap="square" tIns="45700">
            <a:normAutofit lnSpcReduction="20000"/>
          </a:bodyPr>
          <a:lstStyle/>
          <a:p>
            <a:pPr indent="0" lvl="0" marL="0" rtl="0" algn="l">
              <a:spcBef>
                <a:spcPts val="0"/>
              </a:spcBef>
              <a:spcAft>
                <a:spcPts val="0"/>
              </a:spcAft>
              <a:buClr>
                <a:srgbClr val="262626"/>
              </a:buClr>
              <a:buSzPts val="3200"/>
              <a:buNone/>
            </a:pPr>
            <a:r>
              <a:rPr b="1" lang="en-IE" sz="3200">
                <a:solidFill>
                  <a:srgbClr val="262626"/>
                </a:solidFill>
              </a:rPr>
              <a:t>Alustat ja työkalut, joiden avulla voimme kertoa tarinamme tehokkaasti…</a:t>
            </a:r>
            <a:endParaRPr/>
          </a:p>
          <a:p>
            <a:pPr indent="0" lvl="0" marL="0" rtl="0" algn="l">
              <a:lnSpc>
                <a:spcPct val="90000"/>
              </a:lnSpc>
              <a:spcBef>
                <a:spcPts val="1000"/>
              </a:spcBef>
              <a:spcAft>
                <a:spcPts val="0"/>
              </a:spcAft>
              <a:buClr>
                <a:schemeClr val="lt1"/>
              </a:buClr>
              <a:buSzPts val="3600"/>
              <a:buNone/>
            </a:pPr>
            <a:r>
              <a:t/>
            </a:r>
            <a:endParaRPr>
              <a:solidFill>
                <a:srgbClr val="262626"/>
              </a:solidFill>
            </a:endParaRPr>
          </a:p>
          <a:p>
            <a:pPr indent="-419100" lvl="0" marL="457200" rtl="0" algn="l">
              <a:spcBef>
                <a:spcPts val="1000"/>
              </a:spcBef>
              <a:spcAft>
                <a:spcPts val="0"/>
              </a:spcAft>
              <a:buClr>
                <a:srgbClr val="262626"/>
              </a:buClr>
              <a:buSzPts val="3000"/>
              <a:buFont typeface="Calibri"/>
              <a:buAutoNum type="arabicPeriod"/>
            </a:pPr>
            <a:r>
              <a:rPr lang="en-IE" sz="3000">
                <a:solidFill>
                  <a:srgbClr val="262626"/>
                </a:solidFill>
              </a:rPr>
              <a:t>Sosiaaliset verkostot</a:t>
            </a:r>
            <a:endParaRPr sz="3000">
              <a:solidFill>
                <a:srgbClr val="262626"/>
              </a:solidFill>
            </a:endParaRPr>
          </a:p>
          <a:p>
            <a:pPr indent="-419100" lvl="0" marL="457200" rtl="0" algn="l">
              <a:spcBef>
                <a:spcPts val="1000"/>
              </a:spcBef>
              <a:spcAft>
                <a:spcPts val="0"/>
              </a:spcAft>
              <a:buClr>
                <a:srgbClr val="262626"/>
              </a:buClr>
              <a:buSzPts val="3000"/>
              <a:buFont typeface="Calibri"/>
              <a:buAutoNum type="arabicPeriod"/>
            </a:pPr>
            <a:r>
              <a:rPr lang="en-IE" sz="3000">
                <a:solidFill>
                  <a:srgbClr val="262626"/>
                </a:solidFill>
              </a:rPr>
              <a:t>Blogit</a:t>
            </a:r>
            <a:endParaRPr sz="3000">
              <a:solidFill>
                <a:srgbClr val="262626"/>
              </a:solidFill>
            </a:endParaRPr>
          </a:p>
          <a:p>
            <a:pPr indent="-419100" lvl="0" marL="457200" rtl="0" algn="l">
              <a:spcBef>
                <a:spcPts val="1000"/>
              </a:spcBef>
              <a:spcAft>
                <a:spcPts val="0"/>
              </a:spcAft>
              <a:buClr>
                <a:srgbClr val="262626"/>
              </a:buClr>
              <a:buSzPts val="3000"/>
              <a:buFont typeface="Calibri"/>
              <a:buAutoNum type="arabicPeriod"/>
            </a:pPr>
            <a:r>
              <a:rPr lang="en-IE" sz="3000">
                <a:solidFill>
                  <a:srgbClr val="262626"/>
                </a:solidFill>
              </a:rPr>
              <a:t>Sähköposti</a:t>
            </a:r>
            <a:endParaRPr sz="3000">
              <a:solidFill>
                <a:srgbClr val="262626"/>
              </a:solidFill>
            </a:endParaRPr>
          </a:p>
          <a:p>
            <a:pPr indent="-419100" lvl="0" marL="457200" rtl="0" algn="l">
              <a:spcBef>
                <a:spcPts val="1000"/>
              </a:spcBef>
              <a:spcAft>
                <a:spcPts val="0"/>
              </a:spcAft>
              <a:buClr>
                <a:srgbClr val="262626"/>
              </a:buClr>
              <a:buSzPts val="3000"/>
              <a:buFont typeface="Calibri"/>
              <a:buAutoNum type="arabicPeriod"/>
            </a:pPr>
            <a:r>
              <a:rPr lang="en-IE" sz="3000">
                <a:solidFill>
                  <a:srgbClr val="262626"/>
                </a:solidFill>
              </a:rPr>
              <a:t>Video ja ääni</a:t>
            </a:r>
            <a:endParaRPr sz="3000">
              <a:solidFill>
                <a:srgbClr val="262626"/>
              </a:solidFill>
            </a:endParaRPr>
          </a:p>
          <a:p>
            <a:pPr indent="0" lvl="0" marL="457200" rtl="0" algn="l">
              <a:lnSpc>
                <a:spcPct val="90000"/>
              </a:lnSpc>
              <a:spcBef>
                <a:spcPts val="1000"/>
              </a:spcBef>
              <a:spcAft>
                <a:spcPts val="0"/>
              </a:spcAft>
              <a:buNone/>
            </a:pPr>
            <a:r>
              <a:t/>
            </a:r>
            <a:endParaRPr sz="3000">
              <a:solidFill>
                <a:srgbClr val="26262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53"/>
          <p:cNvSpPr txBox="1"/>
          <p:nvPr>
            <p:ph idx="1" type="body"/>
          </p:nvPr>
        </p:nvSpPr>
        <p:spPr>
          <a:xfrm>
            <a:off x="3966827" y="255147"/>
            <a:ext cx="7540362" cy="5206518"/>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rgbClr val="EF619A"/>
              </a:buClr>
              <a:buSzPts val="2800"/>
              <a:buFont typeface="Calibri"/>
              <a:buAutoNum type="arabicPeriod" startAt="4"/>
            </a:pPr>
            <a:r>
              <a:rPr b="1" lang="en-IE" sz="2800">
                <a:solidFill>
                  <a:srgbClr val="EF619A"/>
                </a:solidFill>
              </a:rPr>
              <a:t>Video on uutta markkinointia !!!</a:t>
            </a:r>
            <a:endParaRPr/>
          </a:p>
          <a:p>
            <a:pPr indent="0" lvl="0" marL="0" rtl="0" algn="l">
              <a:lnSpc>
                <a:spcPct val="90000"/>
              </a:lnSpc>
              <a:spcBef>
                <a:spcPts val="1000"/>
              </a:spcBef>
              <a:spcAft>
                <a:spcPts val="0"/>
              </a:spcAft>
              <a:buClr>
                <a:srgbClr val="E48E02"/>
              </a:buClr>
              <a:buSzPts val="2400"/>
              <a:buNone/>
            </a:pPr>
            <a:r>
              <a:rPr b="1" lang="en-IE">
                <a:solidFill>
                  <a:srgbClr val="E48E02"/>
                </a:solidFill>
              </a:rPr>
              <a:t>Video &amp; Audio </a:t>
            </a:r>
            <a:r>
              <a:rPr lang="en-IE">
                <a:solidFill>
                  <a:srgbClr val="262626"/>
                </a:solidFill>
              </a:rPr>
              <a:t>like You Tube, Vimeo, Vine…</a:t>
            </a:r>
            <a:r>
              <a:rPr lang="en-IE">
                <a:solidFill>
                  <a:srgbClr val="262626"/>
                </a:solidFill>
              </a:rPr>
              <a:t>ovat täydellisiä, koska ne käyttävät kuvia, ääntä, liikettä ja ovat epäilemättä kiehtovimpia digitaalisia muotoja tarinankerronnassa.</a:t>
            </a:r>
            <a:endParaRPr/>
          </a:p>
          <a:p>
            <a:pPr indent="0" lvl="0" marL="0" rtl="0" algn="l">
              <a:lnSpc>
                <a:spcPct val="90000"/>
              </a:lnSpc>
              <a:spcBef>
                <a:spcPts val="1000"/>
              </a:spcBef>
              <a:spcAft>
                <a:spcPts val="0"/>
              </a:spcAft>
              <a:buClr>
                <a:srgbClr val="009FD8"/>
              </a:buClr>
              <a:buSzPts val="2400"/>
              <a:buNone/>
            </a:pPr>
            <a:r>
              <a:rPr b="1" i="1" lang="en-IE">
                <a:solidFill>
                  <a:srgbClr val="009FD8"/>
                </a:solidFill>
              </a:rPr>
              <a:t>"YouTubella on miljardi yksittäistä käyttäjää kuukaudessa".</a:t>
            </a:r>
            <a:endParaRPr/>
          </a:p>
          <a:p>
            <a:pPr indent="0" lvl="0" marL="0" rtl="0" algn="l">
              <a:lnSpc>
                <a:spcPct val="90000"/>
              </a:lnSpc>
              <a:spcBef>
                <a:spcPts val="1000"/>
              </a:spcBef>
              <a:spcAft>
                <a:spcPts val="0"/>
              </a:spcAft>
              <a:buClr>
                <a:srgbClr val="262626"/>
              </a:buClr>
              <a:buSzPts val="2400"/>
              <a:buNone/>
            </a:pPr>
            <a:r>
              <a:rPr lang="en-IE">
                <a:solidFill>
                  <a:srgbClr val="262626"/>
                </a:solidFill>
              </a:rPr>
              <a:t>Käyttäjät napsauttavat videota todennäköisemmin kuin muuta sisältöä. Videot voivat viestiä tunteita ja näyttää haavoittuvassa asemassa olevien ihmisten elämää. Tämä voi rohkaista empatiaa ja ymmärrystä ja motivoida ihmisiä toimimaan.</a:t>
            </a:r>
            <a:endParaRPr/>
          </a:p>
          <a:p>
            <a:pPr indent="0" lvl="0" marL="0" rtl="0" algn="l">
              <a:lnSpc>
                <a:spcPct val="90000"/>
              </a:lnSpc>
              <a:spcBef>
                <a:spcPts val="1000"/>
              </a:spcBef>
              <a:spcAft>
                <a:spcPts val="0"/>
              </a:spcAft>
              <a:buClr>
                <a:srgbClr val="262626"/>
              </a:buClr>
              <a:buSzPts val="2400"/>
              <a:buNone/>
            </a:pPr>
            <a:r>
              <a:rPr lang="en-IE">
                <a:solidFill>
                  <a:srgbClr val="262626"/>
                </a:solidFill>
              </a:rPr>
              <a:t>Sisältö voi olla monia asioita yhtäaikaa mielenkiintoinen, viihdyttävä, liikkuttava, selittää jotain vaikeaa grafiikka tai “esittää ja kertoa”. Videon tuottamiskustannukset ovat hyvin pienet, mutta niiden on oltava korkealaatuisia, jotta voit varmistaa, että viestität oikein.</a:t>
            </a:r>
            <a:endParaRPr/>
          </a:p>
          <a:p>
            <a:pPr indent="0" lvl="0" marL="0" rtl="0" algn="l">
              <a:lnSpc>
                <a:spcPct val="90000"/>
              </a:lnSpc>
              <a:spcBef>
                <a:spcPts val="1000"/>
              </a:spcBef>
              <a:spcAft>
                <a:spcPts val="0"/>
              </a:spcAft>
              <a:buClr>
                <a:srgbClr val="40A67A"/>
              </a:buClr>
              <a:buSzPts val="2400"/>
              <a:buNone/>
            </a:pPr>
            <a:r>
              <a:rPr b="1" lang="en-IE">
                <a:solidFill>
                  <a:srgbClr val="40A67A"/>
                </a:solidFill>
              </a:rPr>
              <a:t>Audio teknologia </a:t>
            </a:r>
            <a:r>
              <a:rPr lang="en-IE">
                <a:solidFill>
                  <a:srgbClr val="262626"/>
                </a:solidFill>
              </a:rPr>
              <a:t>kuten Podcastit, käytetään yhä enemmän tarinankerronnassa.</a:t>
            </a:r>
            <a:endParaRPr/>
          </a:p>
          <a:p>
            <a:pPr indent="0" lvl="0" marL="0" rtl="0" algn="l">
              <a:lnSpc>
                <a:spcPct val="90000"/>
              </a:lnSpc>
              <a:spcBef>
                <a:spcPts val="1000"/>
              </a:spcBef>
              <a:spcAft>
                <a:spcPts val="0"/>
              </a:spcAft>
              <a:buClr>
                <a:schemeClr val="dk1"/>
              </a:buClr>
              <a:buSzPts val="2400"/>
              <a:buNone/>
            </a:pPr>
            <a:r>
              <a:t/>
            </a:r>
            <a:endParaRPr/>
          </a:p>
          <a:p>
            <a:pPr indent="0" lvl="0" marL="0" rtl="0" algn="l">
              <a:lnSpc>
                <a:spcPct val="90000"/>
              </a:lnSpc>
              <a:spcBef>
                <a:spcPts val="1000"/>
              </a:spcBef>
              <a:spcAft>
                <a:spcPts val="0"/>
              </a:spcAft>
              <a:buClr>
                <a:schemeClr val="dk1"/>
              </a:buClr>
              <a:buSzPts val="2400"/>
              <a:buNone/>
            </a:pPr>
            <a:r>
              <a:rPr lang="en-IE"/>
              <a:t> </a:t>
            </a:r>
            <a:endParaRPr/>
          </a:p>
        </p:txBody>
      </p:sp>
      <p:sp>
        <p:nvSpPr>
          <p:cNvPr id="818" name="Google Shape;818;p53"/>
          <p:cNvSpPr txBox="1"/>
          <p:nvPr>
            <p:ph idx="2" type="body"/>
          </p:nvPr>
        </p:nvSpPr>
        <p:spPr>
          <a:xfrm>
            <a:off x="241427" y="637044"/>
            <a:ext cx="3222290" cy="5206518"/>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Clr>
                <a:srgbClr val="262626"/>
              </a:buClr>
              <a:buSzPct val="100000"/>
              <a:buNone/>
            </a:pPr>
            <a:r>
              <a:rPr b="1" lang="en-IE" sz="3200">
                <a:solidFill>
                  <a:srgbClr val="262626"/>
                </a:solidFill>
              </a:rPr>
              <a:t>Alustat ja työkalut, joiden avulla voimme kertoa tarinamme tehokkaasti…</a:t>
            </a:r>
            <a:endParaRPr/>
          </a:p>
          <a:p>
            <a:pPr indent="0" lvl="0" marL="0" rtl="0" algn="l">
              <a:lnSpc>
                <a:spcPct val="90000"/>
              </a:lnSpc>
              <a:spcBef>
                <a:spcPts val="0"/>
              </a:spcBef>
              <a:spcAft>
                <a:spcPts val="0"/>
              </a:spcAft>
              <a:buClr>
                <a:srgbClr val="262626"/>
              </a:buClr>
              <a:buSzPct val="100000"/>
              <a:buNone/>
            </a:pPr>
            <a:r>
              <a:t/>
            </a:r>
            <a:endParaRPr b="1" sz="3200">
              <a:solidFill>
                <a:srgbClr val="262626"/>
              </a:solidFill>
            </a:endParaRPr>
          </a:p>
          <a:p>
            <a:pPr indent="0" lvl="0" marL="0" rtl="0" algn="l">
              <a:lnSpc>
                <a:spcPct val="90000"/>
              </a:lnSpc>
              <a:spcBef>
                <a:spcPts val="1000"/>
              </a:spcBef>
              <a:spcAft>
                <a:spcPts val="0"/>
              </a:spcAft>
              <a:buClr>
                <a:schemeClr val="lt1"/>
              </a:buClr>
              <a:buSzPct val="100000"/>
              <a:buNone/>
            </a:pPr>
            <a:r>
              <a:t/>
            </a:r>
            <a:endParaRPr>
              <a:solidFill>
                <a:srgbClr val="262626"/>
              </a:solidFill>
            </a:endParaRPr>
          </a:p>
          <a:p>
            <a:pPr indent="-404812" lvl="0" marL="457200" rtl="0" algn="l">
              <a:spcBef>
                <a:spcPts val="1000"/>
              </a:spcBef>
              <a:spcAft>
                <a:spcPts val="0"/>
              </a:spcAft>
              <a:buClr>
                <a:srgbClr val="262626"/>
              </a:buClr>
              <a:buSzPct val="100000"/>
              <a:buFont typeface="Calibri"/>
              <a:buAutoNum type="arabicPeriod"/>
            </a:pPr>
            <a:r>
              <a:rPr lang="en-IE" sz="3000">
                <a:solidFill>
                  <a:srgbClr val="262626"/>
                </a:solidFill>
              </a:rPr>
              <a:t>Sosiaaliset verkostot</a:t>
            </a:r>
            <a:endParaRPr sz="3000">
              <a:solidFill>
                <a:srgbClr val="262626"/>
              </a:solidFill>
            </a:endParaRPr>
          </a:p>
          <a:p>
            <a:pPr indent="-404812" lvl="0" marL="457200" rtl="0" algn="l">
              <a:spcBef>
                <a:spcPts val="1000"/>
              </a:spcBef>
              <a:spcAft>
                <a:spcPts val="0"/>
              </a:spcAft>
              <a:buClr>
                <a:srgbClr val="262626"/>
              </a:buClr>
              <a:buSzPct val="100000"/>
              <a:buFont typeface="Calibri"/>
              <a:buAutoNum type="arabicPeriod"/>
            </a:pPr>
            <a:r>
              <a:rPr lang="en-IE" sz="3000">
                <a:solidFill>
                  <a:srgbClr val="262626"/>
                </a:solidFill>
              </a:rPr>
              <a:t>Blogit</a:t>
            </a:r>
            <a:endParaRPr sz="3000">
              <a:solidFill>
                <a:srgbClr val="262626"/>
              </a:solidFill>
            </a:endParaRPr>
          </a:p>
          <a:p>
            <a:pPr indent="-404812" lvl="0" marL="457200" rtl="0" algn="l">
              <a:spcBef>
                <a:spcPts val="1000"/>
              </a:spcBef>
              <a:spcAft>
                <a:spcPts val="0"/>
              </a:spcAft>
              <a:buClr>
                <a:srgbClr val="262626"/>
              </a:buClr>
              <a:buSzPct val="100000"/>
              <a:buFont typeface="Calibri"/>
              <a:buAutoNum type="arabicPeriod"/>
            </a:pPr>
            <a:r>
              <a:rPr lang="en-IE" sz="3000">
                <a:solidFill>
                  <a:srgbClr val="262626"/>
                </a:solidFill>
              </a:rPr>
              <a:t>Sähköposti</a:t>
            </a:r>
            <a:endParaRPr sz="3000">
              <a:solidFill>
                <a:srgbClr val="262626"/>
              </a:solidFill>
            </a:endParaRPr>
          </a:p>
          <a:p>
            <a:pPr indent="-404812" lvl="0" marL="457200" rtl="0" algn="l">
              <a:spcBef>
                <a:spcPts val="1000"/>
              </a:spcBef>
              <a:spcAft>
                <a:spcPts val="0"/>
              </a:spcAft>
              <a:buClr>
                <a:srgbClr val="262626"/>
              </a:buClr>
              <a:buSzPct val="100000"/>
              <a:buFont typeface="Calibri"/>
              <a:buAutoNum type="arabicPeriod"/>
            </a:pPr>
            <a:r>
              <a:rPr lang="en-IE" sz="3000">
                <a:solidFill>
                  <a:srgbClr val="262626"/>
                </a:solidFill>
              </a:rPr>
              <a:t>Video ja ääni</a:t>
            </a:r>
            <a:endParaRPr sz="3000">
              <a:solidFill>
                <a:srgbClr val="262626"/>
              </a:solidFill>
            </a:endParaRPr>
          </a:p>
          <a:p>
            <a:pPr indent="0" lvl="0" marL="457200" rtl="0" algn="l">
              <a:lnSpc>
                <a:spcPct val="90000"/>
              </a:lnSpc>
              <a:spcBef>
                <a:spcPts val="1000"/>
              </a:spcBef>
              <a:spcAft>
                <a:spcPts val="0"/>
              </a:spcAft>
              <a:buNone/>
            </a:pPr>
            <a:r>
              <a:t/>
            </a:r>
            <a:endParaRPr sz="3000">
              <a:solidFill>
                <a:srgbClr val="262626"/>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p54"/>
          <p:cNvSpPr txBox="1"/>
          <p:nvPr>
            <p:ph idx="1" type="body"/>
          </p:nvPr>
        </p:nvSpPr>
        <p:spPr>
          <a:xfrm>
            <a:off x="6517325" y="27950"/>
            <a:ext cx="5598900" cy="10569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None/>
            </a:pPr>
            <a:r>
              <a:rPr b="1" lang="en-IE"/>
              <a:t>Digitaaliset tarinankertojat</a:t>
            </a:r>
            <a:endParaRPr/>
          </a:p>
        </p:txBody>
      </p:sp>
      <p:sp>
        <p:nvSpPr>
          <p:cNvPr id="824" name="Google Shape;824;p54"/>
          <p:cNvSpPr txBox="1"/>
          <p:nvPr>
            <p:ph idx="2" type="body"/>
          </p:nvPr>
        </p:nvSpPr>
        <p:spPr>
          <a:xfrm>
            <a:off x="6883567" y="835259"/>
            <a:ext cx="4866300" cy="2592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a:t>Sinun on jaettava tarinasi ...</a:t>
            </a:r>
            <a:endParaRPr/>
          </a:p>
          <a:p>
            <a:pPr indent="0" lvl="0" marL="0" rtl="0" algn="l">
              <a:lnSpc>
                <a:spcPct val="90000"/>
              </a:lnSpc>
              <a:spcBef>
                <a:spcPts val="1000"/>
              </a:spcBef>
              <a:spcAft>
                <a:spcPts val="0"/>
              </a:spcAft>
              <a:buClr>
                <a:schemeClr val="lt1"/>
              </a:buClr>
              <a:buSzPts val="2400"/>
              <a:buNone/>
            </a:pPr>
            <a:r>
              <a:rPr b="1" lang="en-IE"/>
              <a:t>Käyttämällä</a:t>
            </a:r>
            <a:r>
              <a:rPr b="1" lang="en-IE"/>
              <a:t> </a:t>
            </a:r>
            <a:r>
              <a:rPr lang="en-IE"/>
              <a:t>tekstiä, kuvia, videoita, ääntä, somea, verkkosivustoa, infografiikkaa, ladattavia sarjoja....</a:t>
            </a:r>
            <a:endParaRPr/>
          </a:p>
          <a:p>
            <a:pPr indent="0" lvl="0" marL="0" rtl="0" algn="l">
              <a:lnSpc>
                <a:spcPct val="90000"/>
              </a:lnSpc>
              <a:spcBef>
                <a:spcPts val="1000"/>
              </a:spcBef>
              <a:spcAft>
                <a:spcPts val="0"/>
              </a:spcAft>
              <a:buClr>
                <a:schemeClr val="lt1"/>
              </a:buClr>
              <a:buSzPts val="2400"/>
              <a:buNone/>
            </a:pPr>
            <a:r>
              <a:rPr b="1" lang="en-IE"/>
              <a:t>Kerro yleisöllesi faktoja ja lukuja</a:t>
            </a:r>
            <a:r>
              <a:rPr b="1" lang="en-IE"/>
              <a:t>,</a:t>
            </a:r>
            <a:r>
              <a:rPr b="1" lang="en-IE"/>
              <a:t> </a:t>
            </a:r>
            <a:r>
              <a:rPr lang="en-IE"/>
              <a:t>valokuvia tarvitsevista (jos mahdollista nimi, ikä, sijainti), jotta ihmiset ymmärtäisivät sinut paremmin sen kautta, mitä näkevät, kuulevat ja lukevat. Käytä keskustelussa puhekieltä ja erilaisia sävyjä. Tämä osoittaa yhteyden muodostamisen ja keskustelun luomisen pikemminkin kuin vain jutustelua yleisölle.</a:t>
            </a:r>
            <a:endParaRPr/>
          </a:p>
        </p:txBody>
      </p:sp>
      <p:sp>
        <p:nvSpPr>
          <p:cNvPr id="825" name="Google Shape;825;p54"/>
          <p:cNvSpPr txBox="1"/>
          <p:nvPr>
            <p:ph idx="3" type="body"/>
          </p:nvPr>
        </p:nvSpPr>
        <p:spPr>
          <a:xfrm>
            <a:off x="5412651" y="4963408"/>
            <a:ext cx="785400" cy="10569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826" name="Google Shape;826;p54"/>
          <p:cNvSpPr txBox="1"/>
          <p:nvPr>
            <p:ph idx="4" type="body"/>
          </p:nvPr>
        </p:nvSpPr>
        <p:spPr>
          <a:xfrm>
            <a:off x="836450" y="706400"/>
            <a:ext cx="4866300" cy="4494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1100"/>
              <a:buFont typeface="Arial"/>
              <a:buNone/>
            </a:pPr>
            <a:r>
              <a:rPr b="1" i="0" lang="en-IE" sz="2800">
                <a:solidFill>
                  <a:srgbClr val="262626"/>
                </a:solidFill>
              </a:rPr>
              <a:t>Kukaan ei ole</a:t>
            </a:r>
            <a:endParaRPr b="1" i="0" sz="2800">
              <a:solidFill>
                <a:srgbClr val="262626"/>
              </a:solidFill>
            </a:endParaRPr>
          </a:p>
          <a:p>
            <a:pPr indent="0" lvl="0" marL="0" rtl="0" algn="ctr">
              <a:lnSpc>
                <a:spcPct val="100000"/>
              </a:lnSpc>
              <a:spcBef>
                <a:spcPts val="0"/>
              </a:spcBef>
              <a:spcAft>
                <a:spcPts val="0"/>
              </a:spcAft>
              <a:buClr>
                <a:schemeClr val="dk1"/>
              </a:buClr>
              <a:buSzPts val="1100"/>
              <a:buNone/>
            </a:pPr>
            <a:r>
              <a:rPr b="1" i="0" lang="en-IE" sz="2800">
                <a:solidFill>
                  <a:srgbClr val="262626"/>
                </a:solidFill>
              </a:rPr>
              <a:t>sankari, vaan me kaikki olemme!</a:t>
            </a:r>
            <a:endParaRPr b="1" i="0" sz="2800">
              <a:solidFill>
                <a:srgbClr val="262626"/>
              </a:solidFill>
            </a:endParaRPr>
          </a:p>
          <a:p>
            <a:pPr indent="0" lvl="0" marL="0" rtl="0" algn="ctr">
              <a:lnSpc>
                <a:spcPct val="90000"/>
              </a:lnSpc>
              <a:spcBef>
                <a:spcPts val="1000"/>
              </a:spcBef>
              <a:spcAft>
                <a:spcPts val="0"/>
              </a:spcAft>
              <a:buClr>
                <a:srgbClr val="262626"/>
              </a:buClr>
              <a:buSzPts val="2600"/>
              <a:buNone/>
            </a:pPr>
            <a:r>
              <a:rPr b="0" i="0" lang="en-IE" sz="2600">
                <a:solidFill>
                  <a:srgbClr val="262626"/>
                </a:solidFill>
              </a:rPr>
              <a:t>S</a:t>
            </a:r>
            <a:r>
              <a:rPr i="0" lang="en-IE" sz="2600">
                <a:solidFill>
                  <a:srgbClr val="262626"/>
                </a:solidFill>
              </a:rPr>
              <a:t>osiaalisen innovaation tarinankerronta ei ole </a:t>
            </a:r>
            <a:r>
              <a:rPr i="0" lang="en-IE" sz="2600">
                <a:solidFill>
                  <a:srgbClr val="262626"/>
                </a:solidFill>
              </a:rPr>
              <a:t>tarkoitus</a:t>
            </a:r>
            <a:r>
              <a:rPr i="0" lang="en-IE" sz="2600">
                <a:solidFill>
                  <a:srgbClr val="262626"/>
                </a:solidFill>
              </a:rPr>
              <a:t> luoda ihmisille pahaa oloa, vaan ihmisille tiedottamista ja vaikutusmahdollisuuksien lisäämistä yrityksesi toiminnan avulla. Se on myös sitä, että hyväntekeväisyyden anteja saaneet henkilöt pystyvät parantamaan elämäänsä.</a:t>
            </a:r>
            <a:r>
              <a:rPr b="0" i="0" lang="en-IE" sz="2600">
                <a:solidFill>
                  <a:srgbClr val="262626"/>
                </a:solidFill>
              </a:rPr>
              <a:t> </a:t>
            </a:r>
            <a:endParaRPr sz="2600">
              <a:solidFill>
                <a:srgbClr val="262626"/>
              </a:solidFill>
            </a:endParaRPr>
          </a:p>
        </p:txBody>
      </p:sp>
      <p:sp>
        <p:nvSpPr>
          <p:cNvPr id="827" name="Google Shape;827;p54"/>
          <p:cNvSpPr txBox="1"/>
          <p:nvPr>
            <p:ph idx="5" type="body"/>
          </p:nvPr>
        </p:nvSpPr>
        <p:spPr>
          <a:xfrm>
            <a:off x="-1103215" y="469397"/>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55"/>
          <p:cNvSpPr txBox="1"/>
          <p:nvPr>
            <p:ph idx="1" type="body"/>
          </p:nvPr>
        </p:nvSpPr>
        <p:spPr>
          <a:xfrm>
            <a:off x="2992050" y="234575"/>
            <a:ext cx="9124200" cy="957900"/>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chemeClr val="lt1"/>
              </a:buClr>
              <a:buSzPts val="3600"/>
              <a:buNone/>
            </a:pPr>
            <a:r>
              <a:rPr b="1" lang="en-IE"/>
              <a:t>Digitaalisten tarinankertojien toimitusalustat</a:t>
            </a:r>
            <a:endParaRPr/>
          </a:p>
        </p:txBody>
      </p:sp>
      <p:sp>
        <p:nvSpPr>
          <p:cNvPr id="833" name="Google Shape;833;p55"/>
          <p:cNvSpPr txBox="1"/>
          <p:nvPr>
            <p:ph idx="2" type="body"/>
          </p:nvPr>
        </p:nvSpPr>
        <p:spPr>
          <a:xfrm>
            <a:off x="6781500" y="836580"/>
            <a:ext cx="4866429"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a:t>Sinun täytyy perustaa</a:t>
            </a:r>
            <a:endParaRPr/>
          </a:p>
          <a:p>
            <a:pPr indent="0" lvl="0" marL="0" rtl="0" algn="l">
              <a:lnSpc>
                <a:spcPct val="90000"/>
              </a:lnSpc>
              <a:spcBef>
                <a:spcPts val="1000"/>
              </a:spcBef>
              <a:spcAft>
                <a:spcPts val="0"/>
              </a:spcAft>
              <a:buClr>
                <a:schemeClr val="lt1"/>
              </a:buClr>
              <a:buSzPts val="2400"/>
              <a:buNone/>
            </a:pPr>
            <a:r>
              <a:rPr lang="en-IE"/>
              <a:t>Some  (</a:t>
            </a:r>
            <a:r>
              <a:rPr b="1" lang="en-IE" u="sng">
                <a:solidFill>
                  <a:schemeClr val="hlink"/>
                </a:solidFill>
                <a:hlinkClick r:id="rId3"/>
              </a:rPr>
              <a:t>Business Facebook</a:t>
            </a:r>
            <a:r>
              <a:rPr b="1" lang="en-IE"/>
              <a:t>, </a:t>
            </a:r>
            <a:r>
              <a:rPr b="1" lang="en-IE" u="sng">
                <a:solidFill>
                  <a:schemeClr val="hlink"/>
                </a:solidFill>
                <a:hlinkClick r:id="rId4"/>
              </a:rPr>
              <a:t>Twitter for Business</a:t>
            </a:r>
            <a:r>
              <a:rPr b="1" lang="en-IE"/>
              <a:t>, </a:t>
            </a:r>
            <a:r>
              <a:rPr b="1" lang="en-IE" u="sng">
                <a:solidFill>
                  <a:schemeClr val="hlink"/>
                </a:solidFill>
                <a:hlinkClick r:id="rId5"/>
              </a:rPr>
              <a:t>Linked In Company Page</a:t>
            </a:r>
            <a:r>
              <a:rPr b="1" lang="en-IE"/>
              <a:t>, </a:t>
            </a:r>
            <a:r>
              <a:rPr b="1" lang="en-IE" u="sng">
                <a:solidFill>
                  <a:schemeClr val="hlink"/>
                </a:solidFill>
                <a:hlinkClick r:id="rId6"/>
              </a:rPr>
              <a:t>Instagram for Business</a:t>
            </a:r>
            <a:r>
              <a:rPr lang="en-IE"/>
              <a:t>…)</a:t>
            </a:r>
            <a:endParaRPr/>
          </a:p>
          <a:p>
            <a:pPr indent="0" lvl="0" marL="0" rtl="0" algn="l">
              <a:lnSpc>
                <a:spcPct val="90000"/>
              </a:lnSpc>
              <a:spcBef>
                <a:spcPts val="1000"/>
              </a:spcBef>
              <a:spcAft>
                <a:spcPts val="0"/>
              </a:spcAft>
              <a:buClr>
                <a:schemeClr val="lt1"/>
              </a:buClr>
              <a:buSzPts val="2400"/>
              <a:buNone/>
            </a:pPr>
            <a:r>
              <a:rPr lang="en-IE"/>
              <a:t>Verkkosivusto, jossa on tehtävänne esillä, Lahjoita-painikkeet, Blogit, Tietoja meistä -osa</a:t>
            </a:r>
            <a:r>
              <a:rPr lang="en-IE"/>
              <a:t>….</a:t>
            </a:r>
            <a:endParaRPr/>
          </a:p>
          <a:p>
            <a:pPr indent="0" lvl="0" marL="0" rtl="0" algn="l">
              <a:lnSpc>
                <a:spcPct val="90000"/>
              </a:lnSpc>
              <a:spcBef>
                <a:spcPts val="1000"/>
              </a:spcBef>
              <a:spcAft>
                <a:spcPts val="0"/>
              </a:spcAft>
              <a:buClr>
                <a:schemeClr val="lt1"/>
              </a:buClr>
              <a:buSzPts val="2400"/>
              <a:buNone/>
            </a:pPr>
            <a:r>
              <a:rPr lang="en-IE"/>
              <a:t>Tarvitset myös </a:t>
            </a:r>
            <a:r>
              <a:rPr b="1" lang="en-IE" u="sng">
                <a:solidFill>
                  <a:schemeClr val="hlink"/>
                </a:solidFill>
                <a:hlinkClick r:id="rId7"/>
              </a:rPr>
              <a:t>Business You Tube Channel</a:t>
            </a:r>
            <a:r>
              <a:rPr lang="en-IE"/>
              <a:t> ja s</a:t>
            </a:r>
            <a:r>
              <a:rPr lang="en-IE"/>
              <a:t>oittolista, osallistu täydentäviin tapahtumiin ja julkisen puhumisen aloitteisiin…</a:t>
            </a:r>
            <a:endParaRPr/>
          </a:p>
          <a:p>
            <a:pPr indent="0" lvl="0" marL="0" rtl="0" algn="l">
              <a:lnSpc>
                <a:spcPct val="90000"/>
              </a:lnSpc>
              <a:spcBef>
                <a:spcPts val="1000"/>
              </a:spcBef>
              <a:spcAft>
                <a:spcPts val="0"/>
              </a:spcAft>
              <a:buClr>
                <a:schemeClr val="lt1"/>
              </a:buClr>
              <a:buSzPts val="2400"/>
              <a:buNone/>
            </a:pPr>
            <a:r>
              <a:rPr lang="en-IE"/>
              <a:t>Älä unohda pyytää ihmisiä levittämään sanaa, jakamaan, tukemaan, osallistumaan, lahjoittamaan, sitouttamaan tai vain seuraamaan sinua ...</a:t>
            </a:r>
            <a:endParaRPr/>
          </a:p>
          <a:p>
            <a:pPr indent="0" lvl="0" marL="0" rtl="0" algn="r">
              <a:lnSpc>
                <a:spcPct val="90000"/>
              </a:lnSpc>
              <a:spcBef>
                <a:spcPts val="1000"/>
              </a:spcBef>
              <a:spcAft>
                <a:spcPts val="0"/>
              </a:spcAft>
              <a:buClr>
                <a:schemeClr val="lt1"/>
              </a:buClr>
              <a:buSzPts val="2400"/>
              <a:buNone/>
            </a:pPr>
            <a:r>
              <a:rPr lang="en-IE"/>
              <a:t>  </a:t>
            </a:r>
            <a:endParaRPr/>
          </a:p>
        </p:txBody>
      </p:sp>
      <p:sp>
        <p:nvSpPr>
          <p:cNvPr id="834" name="Google Shape;834;p55"/>
          <p:cNvSpPr txBox="1"/>
          <p:nvPr>
            <p:ph idx="3" type="body"/>
          </p:nvPr>
        </p:nvSpPr>
        <p:spPr>
          <a:xfrm>
            <a:off x="4173787" y="4346054"/>
            <a:ext cx="785328" cy="1056986"/>
          </a:xfrm>
          <a:prstGeom prst="rect">
            <a:avLst/>
          </a:prstGeom>
          <a:noFill/>
          <a:ln>
            <a:noFill/>
          </a:ln>
        </p:spPr>
        <p:txBody>
          <a:bodyPr anchorCtr="0" anchor="t" bIns="45700" lIns="91425" spcFirstLastPara="1" rIns="91425" wrap="square" tIns="45700">
            <a:normAutofit fontScale="85000" lnSpcReduction="20000"/>
          </a:bodyPr>
          <a:lstStyle/>
          <a:p>
            <a:pPr indent="0" lvl="0" marL="0" rtl="0" algn="r">
              <a:lnSpc>
                <a:spcPct val="90000"/>
              </a:lnSpc>
              <a:spcBef>
                <a:spcPts val="0"/>
              </a:spcBef>
              <a:spcAft>
                <a:spcPts val="0"/>
              </a:spcAft>
              <a:buClr>
                <a:schemeClr val="lt1"/>
              </a:buClr>
              <a:buSzPct val="100000"/>
              <a:buNone/>
            </a:pPr>
            <a:r>
              <a:t/>
            </a:r>
            <a:endParaRPr/>
          </a:p>
        </p:txBody>
      </p:sp>
      <p:sp>
        <p:nvSpPr>
          <p:cNvPr id="835" name="Google Shape;835;p55"/>
          <p:cNvSpPr txBox="1"/>
          <p:nvPr>
            <p:ph idx="4" type="body"/>
          </p:nvPr>
        </p:nvSpPr>
        <p:spPr>
          <a:xfrm>
            <a:off x="1223120" y="880878"/>
            <a:ext cx="4369392" cy="44939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62626"/>
              </a:buClr>
              <a:buSzPts val="3000"/>
              <a:buNone/>
            </a:pPr>
            <a:r>
              <a:rPr i="0" lang="en-IE">
                <a:solidFill>
                  <a:srgbClr val="262626"/>
                </a:solidFill>
                <a:latin typeface="Proxima Nova"/>
                <a:ea typeface="Proxima Nova"/>
                <a:cs typeface="Proxima Nova"/>
                <a:sym typeface="Proxima Nova"/>
              </a:rPr>
              <a:t>Jos haluat saada kuluttajien huomion, yritä kertoa tarina. Jos haluat tavoittaa heidät siellä, johon he ovat tottuneet, kerro tarinasi verkossa.</a:t>
            </a:r>
            <a:endParaRPr>
              <a:solidFill>
                <a:srgbClr val="262626"/>
              </a:solidFill>
            </a:endParaRPr>
          </a:p>
        </p:txBody>
      </p:sp>
      <p:sp>
        <p:nvSpPr>
          <p:cNvPr id="836" name="Google Shape;836;p55"/>
          <p:cNvSpPr txBox="1"/>
          <p:nvPr>
            <p:ph idx="5" type="body"/>
          </p:nvPr>
        </p:nvSpPr>
        <p:spPr>
          <a:xfrm>
            <a:off x="-936532" y="623141"/>
            <a:ext cx="2613300" cy="12216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lt1"/>
              </a:buClr>
              <a:buSzPct val="1000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56"/>
          <p:cNvSpPr txBox="1"/>
          <p:nvPr>
            <p:ph idx="2" type="body"/>
          </p:nvPr>
        </p:nvSpPr>
        <p:spPr>
          <a:xfrm>
            <a:off x="508178" y="111711"/>
            <a:ext cx="11141516" cy="1502874"/>
          </a:xfrm>
          <a:prstGeom prst="rect">
            <a:avLst/>
          </a:prstGeom>
          <a:noFill/>
          <a:ln>
            <a:noFill/>
          </a:ln>
        </p:spPr>
        <p:txBody>
          <a:bodyPr anchorCtr="0" anchor="t" bIns="45700" lIns="91425" spcFirstLastPara="1" rIns="91425" wrap="square" tIns="45700">
            <a:normAutofit fontScale="70000"/>
          </a:bodyPr>
          <a:lstStyle/>
          <a:p>
            <a:pPr indent="0" lvl="0" marL="0" rtl="0" algn="ctr">
              <a:lnSpc>
                <a:spcPct val="120000"/>
              </a:lnSpc>
              <a:spcBef>
                <a:spcPts val="0"/>
              </a:spcBef>
              <a:spcAft>
                <a:spcPts val="0"/>
              </a:spcAft>
              <a:buClr>
                <a:schemeClr val="lt1"/>
              </a:buClr>
              <a:buSzPct val="100000"/>
              <a:buNone/>
            </a:pPr>
            <a:r>
              <a:rPr lang="en-IE"/>
              <a:t>Muista mennä kansalliseen sosiaalisen innovaation verkostoon, jotta he voivat myös kertoa ja jakaa tarinasi !!! Kirjoita ensimmäinen blogisi ja lähetä se heille.</a:t>
            </a:r>
            <a:endParaRPr/>
          </a:p>
          <a:p>
            <a:pPr indent="0" lvl="0" marL="0" rtl="0" algn="ctr">
              <a:lnSpc>
                <a:spcPct val="120000"/>
              </a:lnSpc>
              <a:spcBef>
                <a:spcPts val="0"/>
              </a:spcBef>
              <a:spcAft>
                <a:spcPts val="0"/>
              </a:spcAft>
              <a:buClr>
                <a:schemeClr val="lt1"/>
              </a:buClr>
              <a:buSzPct val="100000"/>
              <a:buNone/>
            </a:pPr>
            <a:r>
              <a:rPr b="1" i="1" lang="en-IE"/>
              <a:t>Olkaa rinta rinnan YDSI-rintamana  sekä tukekaa ja mainostakaa toisianne!</a:t>
            </a:r>
            <a:endParaRPr/>
          </a:p>
        </p:txBody>
      </p:sp>
      <p:pic>
        <p:nvPicPr>
          <p:cNvPr id="842" name="Google Shape;842;p56">
            <a:hlinkClick r:id="rId3"/>
          </p:cNvPr>
          <p:cNvPicPr preferRelativeResize="0"/>
          <p:nvPr/>
        </p:nvPicPr>
        <p:blipFill rotWithShape="1">
          <a:blip r:embed="rId4">
            <a:alphaModFix/>
          </a:blip>
          <a:srcRect b="0" l="0" r="0" t="0"/>
          <a:stretch/>
        </p:blipFill>
        <p:spPr>
          <a:xfrm>
            <a:off x="378986" y="2951425"/>
            <a:ext cx="5510744" cy="3616859"/>
          </a:xfrm>
          <a:prstGeom prst="rect">
            <a:avLst/>
          </a:prstGeom>
          <a:noFill/>
          <a:ln>
            <a:noFill/>
          </a:ln>
          <a:effectLst>
            <a:outerShdw blurRad="292100" rotWithShape="0" algn="tl" dir="2700000" dist="139700">
              <a:srgbClr val="333333">
                <a:alpha val="64313"/>
              </a:srgbClr>
            </a:outerShdw>
          </a:effectLst>
        </p:spPr>
      </p:pic>
      <p:pic>
        <p:nvPicPr>
          <p:cNvPr id="843" name="Google Shape;843;p56">
            <a:hlinkClick r:id="rId5"/>
          </p:cNvPr>
          <p:cNvPicPr preferRelativeResize="0"/>
          <p:nvPr/>
        </p:nvPicPr>
        <p:blipFill rotWithShape="1">
          <a:blip r:embed="rId6">
            <a:alphaModFix/>
          </a:blip>
          <a:srcRect b="0" l="0" r="0" t="0"/>
          <a:stretch/>
        </p:blipFill>
        <p:spPr>
          <a:xfrm>
            <a:off x="256070" y="2113614"/>
            <a:ext cx="5822866" cy="760119"/>
          </a:xfrm>
          <a:prstGeom prst="rect">
            <a:avLst/>
          </a:prstGeom>
          <a:noFill/>
          <a:ln>
            <a:noFill/>
          </a:ln>
        </p:spPr>
      </p:pic>
      <p:pic>
        <p:nvPicPr>
          <p:cNvPr id="844" name="Google Shape;844;p56">
            <a:hlinkClick r:id="rId7"/>
          </p:cNvPr>
          <p:cNvPicPr preferRelativeResize="0"/>
          <p:nvPr/>
        </p:nvPicPr>
        <p:blipFill rotWithShape="1">
          <a:blip r:embed="rId8">
            <a:alphaModFix/>
          </a:blip>
          <a:srcRect b="0" l="0" r="0" t="0"/>
          <a:stretch/>
        </p:blipFill>
        <p:spPr>
          <a:xfrm>
            <a:off x="6296706" y="2315117"/>
            <a:ext cx="5822866" cy="558616"/>
          </a:xfrm>
          <a:prstGeom prst="rect">
            <a:avLst/>
          </a:prstGeom>
          <a:noFill/>
          <a:ln>
            <a:noFill/>
          </a:ln>
        </p:spPr>
      </p:pic>
      <p:pic>
        <p:nvPicPr>
          <p:cNvPr id="845" name="Google Shape;845;p56">
            <a:hlinkClick r:id="rId9"/>
          </p:cNvPr>
          <p:cNvPicPr preferRelativeResize="0"/>
          <p:nvPr/>
        </p:nvPicPr>
        <p:blipFill rotWithShape="1">
          <a:blip r:embed="rId10">
            <a:alphaModFix/>
          </a:blip>
          <a:srcRect b="0" l="0" r="0" t="0"/>
          <a:stretch/>
        </p:blipFill>
        <p:spPr>
          <a:xfrm>
            <a:off x="6471811" y="2937957"/>
            <a:ext cx="5546644" cy="3616858"/>
          </a:xfrm>
          <a:prstGeom prst="rect">
            <a:avLst/>
          </a:prstGeom>
          <a:noFill/>
          <a:ln>
            <a:noFill/>
          </a:ln>
          <a:effectLst>
            <a:outerShdw blurRad="292100" rotWithShape="0" algn="tl" dir="2700000" dist="139700">
              <a:srgbClr val="333333">
                <a:alpha val="64313"/>
              </a:srgbClr>
            </a:outerShdw>
          </a:effectLst>
        </p:spPr>
      </p:pic>
      <p:sp>
        <p:nvSpPr>
          <p:cNvPr id="846" name="Google Shape;846;p56"/>
          <p:cNvSpPr txBox="1"/>
          <p:nvPr/>
        </p:nvSpPr>
        <p:spPr>
          <a:xfrm>
            <a:off x="1303699" y="1762099"/>
            <a:ext cx="36576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IE" sz="2000" u="none" cap="none" strike="noStrike">
                <a:solidFill>
                  <a:srgbClr val="009FD8"/>
                </a:solidFill>
                <a:latin typeface="Calibri"/>
                <a:ea typeface="Calibri"/>
                <a:cs typeface="Calibri"/>
                <a:sym typeface="Calibri"/>
              </a:rPr>
              <a:t>Young Social Innovators, Ireland</a:t>
            </a:r>
            <a:endParaRPr b="0" i="0" sz="1400" u="none" cap="none" strike="noStrike">
              <a:solidFill>
                <a:srgbClr val="000000"/>
              </a:solidFill>
              <a:latin typeface="Arial"/>
              <a:ea typeface="Arial"/>
              <a:cs typeface="Arial"/>
              <a:sym typeface="Arial"/>
            </a:endParaRPr>
          </a:p>
        </p:txBody>
      </p:sp>
      <p:sp>
        <p:nvSpPr>
          <p:cNvPr id="847" name="Google Shape;847;p56"/>
          <p:cNvSpPr txBox="1"/>
          <p:nvPr/>
        </p:nvSpPr>
        <p:spPr>
          <a:xfrm>
            <a:off x="7612455" y="1837315"/>
            <a:ext cx="36576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IE" sz="2000" u="none" cap="none" strike="noStrike">
                <a:solidFill>
                  <a:srgbClr val="40A67A"/>
                </a:solidFill>
                <a:latin typeface="Calibri"/>
                <a:ea typeface="Calibri"/>
                <a:cs typeface="Calibri"/>
                <a:sym typeface="Calibri"/>
              </a:rPr>
              <a:t>Young Social Innovators, UK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pic>
        <p:nvPicPr>
          <p:cNvPr id="852" name="Google Shape;852;p57"/>
          <p:cNvPicPr preferRelativeResize="0"/>
          <p:nvPr/>
        </p:nvPicPr>
        <p:blipFill rotWithShape="1">
          <a:blip r:embed="rId3">
            <a:alphaModFix/>
          </a:blip>
          <a:srcRect b="0" l="21683" r="0" t="0"/>
          <a:stretch/>
        </p:blipFill>
        <p:spPr>
          <a:xfrm>
            <a:off x="1312752" y="2183995"/>
            <a:ext cx="5287223" cy="3129160"/>
          </a:xfrm>
          <a:prstGeom prst="rect">
            <a:avLst/>
          </a:prstGeom>
          <a:noFill/>
          <a:ln>
            <a:noFill/>
          </a:ln>
        </p:spPr>
      </p:pic>
      <p:sp>
        <p:nvSpPr>
          <p:cNvPr id="853" name="Google Shape;853;p57"/>
          <p:cNvSpPr/>
          <p:nvPr/>
        </p:nvSpPr>
        <p:spPr>
          <a:xfrm>
            <a:off x="6818396" y="39252"/>
            <a:ext cx="5287223" cy="4445251"/>
          </a:xfrm>
          <a:prstGeom prst="wedgeEllipseCallout">
            <a:avLst>
              <a:gd fmla="val -42793" name="adj1"/>
              <a:gd fmla="val 55089" name="adj2"/>
            </a:avLst>
          </a:prstGeom>
          <a:solidFill>
            <a:srgbClr val="F07C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1" lang="en-IE" sz="2400">
                <a:solidFill>
                  <a:schemeClr val="lt1"/>
                </a:solidFill>
                <a:latin typeface="Calibri"/>
                <a:ea typeface="Calibri"/>
                <a:cs typeface="Calibri"/>
                <a:sym typeface="Calibri"/>
              </a:rPr>
              <a:t>Muovijäteongelman ratkaiseminen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en-IE" sz="2200" u="none" cap="none" strike="noStrike">
                <a:solidFill>
                  <a:schemeClr val="lt1"/>
                </a:solidFill>
                <a:latin typeface="Calibri"/>
                <a:ea typeface="Calibri"/>
                <a:cs typeface="Calibri"/>
                <a:sym typeface="Calibri"/>
              </a:rPr>
              <a:t>Empower</a:t>
            </a:r>
            <a:r>
              <a:rPr lang="en-IE" sz="2200">
                <a:solidFill>
                  <a:schemeClr val="lt1"/>
                </a:solidFill>
                <a:latin typeface="Calibri"/>
                <a:ea typeface="Calibri"/>
                <a:cs typeface="Calibri"/>
                <a:sym typeface="Calibri"/>
              </a:rPr>
              <a:t>luo ratkaisun muovijätteongelmalle antamalla muoville arvon. Puhdistamme maailmaa torjumalla köyhyyttä tarjoamalla palkan tarvitseville.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n-IE" sz="1800" u="none" cap="none" strike="noStrike">
                <a:solidFill>
                  <a:schemeClr val="lt1"/>
                </a:solidFill>
                <a:latin typeface="Calibri"/>
                <a:ea typeface="Calibri"/>
                <a:cs typeface="Calibri"/>
                <a:sym typeface="Calibri"/>
              </a:rPr>
              <a:t>Gjermund Bjaanes, CTO &amp; Founder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1" sz="20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pic>
        <p:nvPicPr>
          <p:cNvPr id="854" name="Google Shape;854;p57"/>
          <p:cNvPicPr preferRelativeResize="0"/>
          <p:nvPr/>
        </p:nvPicPr>
        <p:blipFill rotWithShape="1">
          <a:blip r:embed="rId4">
            <a:alphaModFix/>
          </a:blip>
          <a:srcRect b="40482" l="0" r="0" t="792"/>
          <a:stretch/>
        </p:blipFill>
        <p:spPr>
          <a:xfrm>
            <a:off x="7352639" y="4596122"/>
            <a:ext cx="2026311" cy="2009870"/>
          </a:xfrm>
          <a:prstGeom prst="teardrop">
            <a:avLst>
              <a:gd fmla="val 100000" name="adj"/>
            </a:avLst>
          </a:prstGeom>
          <a:noFill/>
          <a:ln>
            <a:noFill/>
          </a:ln>
        </p:spPr>
      </p:pic>
      <p:sp>
        <p:nvSpPr>
          <p:cNvPr id="855" name="Google Shape;855;p57"/>
          <p:cNvSpPr txBox="1"/>
          <p:nvPr>
            <p:ph idx="2" type="body"/>
          </p:nvPr>
        </p:nvSpPr>
        <p:spPr>
          <a:xfrm>
            <a:off x="209668" y="125024"/>
            <a:ext cx="801993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A6377D"/>
              </a:buClr>
              <a:buSzPts val="3600"/>
              <a:buNone/>
            </a:pPr>
            <a:r>
              <a:rPr b="1" lang="en-IE" sz="3600">
                <a:solidFill>
                  <a:srgbClr val="A6377D"/>
                </a:solidFill>
              </a:rPr>
              <a:t>Kuinka</a:t>
            </a:r>
            <a:r>
              <a:rPr b="1" lang="en-IE" sz="3600">
                <a:solidFill>
                  <a:srgbClr val="A6377D"/>
                </a:solidFill>
              </a:rPr>
              <a:t> Empower kertoo tarinan</a:t>
            </a:r>
            <a:endParaRPr/>
          </a:p>
          <a:p>
            <a:pPr indent="0" lvl="0" marL="0" rtl="0" algn="l">
              <a:lnSpc>
                <a:spcPct val="90000"/>
              </a:lnSpc>
              <a:spcBef>
                <a:spcPts val="0"/>
              </a:spcBef>
              <a:spcAft>
                <a:spcPts val="0"/>
              </a:spcAft>
              <a:buClr>
                <a:srgbClr val="3F3F3F"/>
              </a:buClr>
              <a:buSzPts val="2400"/>
              <a:buNone/>
            </a:pPr>
            <a:r>
              <a:rPr b="1" lang="en-IE">
                <a:solidFill>
                  <a:srgbClr val="3F3F3F"/>
                </a:solidFill>
              </a:rPr>
              <a:t>Gjermund Bjaanes, Alankomaat</a:t>
            </a:r>
            <a:endParaRPr/>
          </a:p>
          <a:p>
            <a:pPr indent="0" lvl="0" marL="0" rtl="0" algn="l">
              <a:lnSpc>
                <a:spcPct val="90000"/>
              </a:lnSpc>
              <a:spcBef>
                <a:spcPts val="0"/>
              </a:spcBef>
              <a:spcAft>
                <a:spcPts val="0"/>
              </a:spcAft>
              <a:buClr>
                <a:schemeClr val="dk1"/>
              </a:buClr>
              <a:buSzPts val="1100"/>
              <a:buNone/>
            </a:pPr>
            <a:r>
              <a:rPr b="1" lang="en-IE">
                <a:solidFill>
                  <a:srgbClr val="A6377D"/>
                </a:solidFill>
              </a:rPr>
              <a:t>Mainosvideo verkkosivustolla, sosiaalisen median</a:t>
            </a:r>
            <a:endParaRPr b="1">
              <a:solidFill>
                <a:srgbClr val="A6377D"/>
              </a:solidFill>
            </a:endParaRPr>
          </a:p>
          <a:p>
            <a:pPr indent="0" lvl="0" marL="0" rtl="0" algn="l">
              <a:lnSpc>
                <a:spcPct val="90000"/>
              </a:lnSpc>
              <a:spcBef>
                <a:spcPts val="0"/>
              </a:spcBef>
              <a:spcAft>
                <a:spcPts val="0"/>
              </a:spcAft>
              <a:buClr>
                <a:schemeClr val="dk1"/>
              </a:buClr>
              <a:buSzPts val="1100"/>
              <a:buFont typeface="Arial"/>
              <a:buNone/>
            </a:pPr>
            <a:r>
              <a:rPr b="1" lang="en-IE">
                <a:solidFill>
                  <a:srgbClr val="A6377D"/>
                </a:solidFill>
              </a:rPr>
              <a:t> Kanavissa ja You Tube</a:t>
            </a:r>
            <a:endParaRPr b="1">
              <a:solidFill>
                <a:srgbClr val="A6377D"/>
              </a:solidFill>
            </a:endParaRPr>
          </a:p>
          <a:p>
            <a:pPr indent="0" lvl="0" marL="0" rtl="0" algn="l">
              <a:lnSpc>
                <a:spcPct val="90000"/>
              </a:lnSpc>
              <a:spcBef>
                <a:spcPts val="0"/>
              </a:spcBef>
              <a:spcAft>
                <a:spcPts val="0"/>
              </a:spcAft>
              <a:buClr>
                <a:srgbClr val="A6377D"/>
              </a:buClr>
              <a:buSzPts val="2400"/>
              <a:buNone/>
            </a:pPr>
            <a:r>
              <a:t/>
            </a:r>
            <a:endParaRPr b="1">
              <a:solidFill>
                <a:srgbClr val="A6377D"/>
              </a:solidFill>
            </a:endParaRPr>
          </a:p>
        </p:txBody>
      </p:sp>
      <p:pic>
        <p:nvPicPr>
          <p:cNvPr descr="Image result for empower plastic waste logo" id="856" name="Google Shape;856;p57"/>
          <p:cNvPicPr preferRelativeResize="0"/>
          <p:nvPr/>
        </p:nvPicPr>
        <p:blipFill rotWithShape="1">
          <a:blip r:embed="rId5">
            <a:alphaModFix/>
          </a:blip>
          <a:srcRect b="0" l="0" r="0" t="0"/>
          <a:stretch/>
        </p:blipFill>
        <p:spPr>
          <a:xfrm>
            <a:off x="9601479" y="5060887"/>
            <a:ext cx="2274932" cy="119054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58"/>
          <p:cNvSpPr txBox="1"/>
          <p:nvPr>
            <p:ph idx="2" type="body"/>
          </p:nvPr>
        </p:nvSpPr>
        <p:spPr>
          <a:xfrm>
            <a:off x="88875" y="653500"/>
            <a:ext cx="3248100" cy="52065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lt1"/>
              </a:buClr>
              <a:buSzPct val="100000"/>
              <a:buNone/>
            </a:pPr>
            <a:r>
              <a:t/>
            </a:r>
            <a:endParaRPr b="1">
              <a:solidFill>
                <a:srgbClr val="262626"/>
              </a:solidFill>
            </a:endParaRPr>
          </a:p>
          <a:p>
            <a:pPr indent="0" lvl="0" marL="0" rtl="0" algn="ctr">
              <a:lnSpc>
                <a:spcPct val="90000"/>
              </a:lnSpc>
              <a:spcBef>
                <a:spcPts val="1000"/>
              </a:spcBef>
              <a:spcAft>
                <a:spcPts val="0"/>
              </a:spcAft>
              <a:buClr>
                <a:srgbClr val="262626"/>
              </a:buClr>
              <a:buSzPct val="100000"/>
              <a:buNone/>
            </a:pPr>
            <a:r>
              <a:rPr b="1" lang="en-IE">
                <a:solidFill>
                  <a:srgbClr val="262626"/>
                </a:solidFill>
              </a:rPr>
              <a:t>Kuinka Empower </a:t>
            </a:r>
            <a:r>
              <a:rPr b="1" lang="en-IE">
                <a:solidFill>
                  <a:srgbClr val="262626"/>
                </a:solidFill>
              </a:rPr>
              <a:t>kertoo tarinansa verkkosivustolla tietoisuuden lisäämiseksi ja saadakseen ihmiset liittymään ja jakamaan asiaansa!</a:t>
            </a:r>
            <a:endParaRPr/>
          </a:p>
        </p:txBody>
      </p:sp>
      <p:pic>
        <p:nvPicPr>
          <p:cNvPr id="862" name="Google Shape;862;p58"/>
          <p:cNvPicPr preferRelativeResize="0"/>
          <p:nvPr/>
        </p:nvPicPr>
        <p:blipFill rotWithShape="1">
          <a:blip r:embed="rId3">
            <a:alphaModFix/>
          </a:blip>
          <a:srcRect b="0" l="0" r="0" t="0"/>
          <a:stretch/>
        </p:blipFill>
        <p:spPr>
          <a:xfrm>
            <a:off x="4164594" y="1998466"/>
            <a:ext cx="6998434" cy="2861068"/>
          </a:xfrm>
          <a:prstGeom prst="rect">
            <a:avLst/>
          </a:prstGeom>
          <a:noFill/>
          <a:ln>
            <a:noFill/>
          </a:ln>
        </p:spPr>
      </p:pic>
      <p:sp>
        <p:nvSpPr>
          <p:cNvPr id="863" name="Google Shape;863;p58"/>
          <p:cNvSpPr txBox="1"/>
          <p:nvPr/>
        </p:nvSpPr>
        <p:spPr>
          <a:xfrm>
            <a:off x="8550995" y="143742"/>
            <a:ext cx="26526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IE" sz="2400">
                <a:solidFill>
                  <a:srgbClr val="00E33A"/>
                </a:solidFill>
                <a:latin typeface="Calibri"/>
                <a:ea typeface="Calibri"/>
                <a:cs typeface="Calibri"/>
                <a:sym typeface="Calibri"/>
              </a:rPr>
              <a:t>Uutiskatsaus </a:t>
            </a:r>
            <a:r>
              <a:rPr lang="en-IE" sz="1800">
                <a:solidFill>
                  <a:schemeClr val="dk1"/>
                </a:solidFill>
                <a:latin typeface="Calibri"/>
                <a:ea typeface="Calibri"/>
                <a:cs typeface="Calibri"/>
                <a:sym typeface="Calibri"/>
              </a:rPr>
              <a:t>näyttämällä vaikutuksia verkkosivuston yläosassa ja päivittyvät tiedot ympäri maailmaa</a:t>
            </a:r>
            <a:endParaRPr b="0" i="0" sz="1400" u="none" cap="none" strike="noStrike">
              <a:solidFill>
                <a:srgbClr val="000000"/>
              </a:solidFill>
              <a:latin typeface="Arial"/>
              <a:ea typeface="Arial"/>
              <a:cs typeface="Arial"/>
              <a:sym typeface="Arial"/>
            </a:endParaRPr>
          </a:p>
        </p:txBody>
      </p:sp>
      <p:sp>
        <p:nvSpPr>
          <p:cNvPr id="864" name="Google Shape;864;p58"/>
          <p:cNvSpPr txBox="1"/>
          <p:nvPr/>
        </p:nvSpPr>
        <p:spPr>
          <a:xfrm>
            <a:off x="9877329" y="3570165"/>
            <a:ext cx="1874100" cy="2924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lang="en-IE" sz="2000">
                <a:solidFill>
                  <a:srgbClr val="00E33A"/>
                </a:solidFill>
                <a:latin typeface="Calibri"/>
                <a:ea typeface="Calibri"/>
                <a:cs typeface="Calibri"/>
                <a:sym typeface="Calibri"/>
              </a:rPr>
              <a:t>Liity meihin -painike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lang="en-IE" sz="1800">
                <a:solidFill>
                  <a:schemeClr val="dk1"/>
                </a:solidFill>
                <a:latin typeface="Calibri"/>
                <a:ea typeface="Calibri"/>
                <a:cs typeface="Calibri"/>
                <a:sym typeface="Calibri"/>
              </a:rPr>
              <a:t>Jotta ihmiset voivat liittyä tai lähettää heille kysymyksiä. Empower voi </a:t>
            </a:r>
            <a:r>
              <a:rPr lang="en-IE" sz="1800">
                <a:solidFill>
                  <a:schemeClr val="dk1"/>
                </a:solidFill>
                <a:latin typeface="Calibri"/>
                <a:ea typeface="Calibri"/>
                <a:cs typeface="Calibri"/>
                <a:sym typeface="Calibri"/>
              </a:rPr>
              <a:t>ylläpitää</a:t>
            </a:r>
            <a:r>
              <a:rPr lang="en-IE" sz="1800">
                <a:solidFill>
                  <a:schemeClr val="dk1"/>
                </a:solidFill>
                <a:latin typeface="Calibri"/>
                <a:ea typeface="Calibri"/>
                <a:cs typeface="Calibri"/>
                <a:sym typeface="Calibri"/>
              </a:rPr>
              <a:t> tukijoiden rekisteröintiä.</a:t>
            </a:r>
            <a:endParaRPr b="0" i="0" sz="1400" u="none" cap="none" strike="noStrike">
              <a:solidFill>
                <a:srgbClr val="000000"/>
              </a:solidFill>
              <a:latin typeface="Arial"/>
              <a:ea typeface="Arial"/>
              <a:cs typeface="Arial"/>
              <a:sym typeface="Arial"/>
            </a:endParaRPr>
          </a:p>
        </p:txBody>
      </p:sp>
      <p:pic>
        <p:nvPicPr>
          <p:cNvPr id="865" name="Google Shape;865;p58"/>
          <p:cNvPicPr preferRelativeResize="0"/>
          <p:nvPr/>
        </p:nvPicPr>
        <p:blipFill rotWithShape="1">
          <a:blip r:embed="rId4">
            <a:alphaModFix/>
          </a:blip>
          <a:srcRect b="0" l="0" r="0" t="0"/>
          <a:stretch/>
        </p:blipFill>
        <p:spPr>
          <a:xfrm>
            <a:off x="6557327" y="4750765"/>
            <a:ext cx="3165723" cy="1815220"/>
          </a:xfrm>
          <a:prstGeom prst="rect">
            <a:avLst/>
          </a:prstGeom>
          <a:noFill/>
          <a:ln>
            <a:noFill/>
          </a:ln>
        </p:spPr>
      </p:pic>
      <p:sp>
        <p:nvSpPr>
          <p:cNvPr id="866" name="Google Shape;866;p58"/>
          <p:cNvSpPr txBox="1"/>
          <p:nvPr/>
        </p:nvSpPr>
        <p:spPr>
          <a:xfrm>
            <a:off x="3959625" y="289000"/>
            <a:ext cx="39741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IE" sz="2400">
                <a:solidFill>
                  <a:srgbClr val="00E33A"/>
                </a:solidFill>
                <a:latin typeface="Calibri"/>
                <a:ea typeface="Calibri"/>
                <a:cs typeface="Calibri"/>
                <a:sym typeface="Calibri"/>
              </a:rPr>
              <a:t>Verkkosivuston aloitussivu</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IE" sz="1800">
                <a:solidFill>
                  <a:schemeClr val="dk1"/>
                </a:solidFill>
                <a:latin typeface="Calibri"/>
                <a:ea typeface="Calibri"/>
                <a:cs typeface="Calibri"/>
                <a:sym typeface="Calibri"/>
              </a:rPr>
              <a:t>Tehtävä</a:t>
            </a:r>
            <a:endParaRPr sz="18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IE" sz="1800">
                <a:solidFill>
                  <a:schemeClr val="dk1"/>
                </a:solidFill>
                <a:latin typeface="Calibri"/>
                <a:ea typeface="Calibri"/>
                <a:cs typeface="Calibri"/>
                <a:sym typeface="Calibri"/>
              </a:rPr>
              <a:t>Ongelmien ja haasteiden tunnistaminen</a:t>
            </a:r>
            <a:endParaRPr sz="1800">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IE" sz="1800">
                <a:solidFill>
                  <a:schemeClr val="dk1"/>
                </a:solidFill>
                <a:latin typeface="Calibri"/>
                <a:ea typeface="Calibri"/>
                <a:cs typeface="Calibri"/>
                <a:sym typeface="Calibri"/>
              </a:rPr>
              <a:t>Niiden käytettävissä olevat ratkaisut</a:t>
            </a:r>
            <a:endParaRPr sz="1800">
              <a:solidFill>
                <a:schemeClr val="dk1"/>
              </a:solidFill>
              <a:latin typeface="Calibri"/>
              <a:ea typeface="Calibri"/>
              <a:cs typeface="Calibri"/>
              <a:sym typeface="Calibri"/>
            </a:endParaRPr>
          </a:p>
        </p:txBody>
      </p:sp>
      <p:sp>
        <p:nvSpPr>
          <p:cNvPr id="867" name="Google Shape;867;p58"/>
          <p:cNvSpPr/>
          <p:nvPr/>
        </p:nvSpPr>
        <p:spPr>
          <a:xfrm rot="1520252">
            <a:off x="9340002" y="2866415"/>
            <a:ext cx="448114" cy="1897340"/>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8" name="Google Shape;868;p58"/>
          <p:cNvSpPr/>
          <p:nvPr/>
        </p:nvSpPr>
        <p:spPr>
          <a:xfrm>
            <a:off x="10606166" y="2650811"/>
            <a:ext cx="448114" cy="919354"/>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69" name="Google Shape;869;p58"/>
          <p:cNvSpPr/>
          <p:nvPr/>
        </p:nvSpPr>
        <p:spPr>
          <a:xfrm>
            <a:off x="9498993" y="1343752"/>
            <a:ext cx="448114" cy="654714"/>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0" name="Google Shape;870;p58"/>
          <p:cNvSpPr/>
          <p:nvPr/>
        </p:nvSpPr>
        <p:spPr>
          <a:xfrm>
            <a:off x="5735212" y="1729811"/>
            <a:ext cx="328943" cy="1699189"/>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71" name="Google Shape;871;p58"/>
          <p:cNvSpPr txBox="1"/>
          <p:nvPr/>
        </p:nvSpPr>
        <p:spPr>
          <a:xfrm>
            <a:off x="3730027" y="5213687"/>
            <a:ext cx="26727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IE" sz="2400" u="none" cap="none" strike="noStrike">
                <a:solidFill>
                  <a:srgbClr val="00E33A"/>
                </a:solidFill>
                <a:latin typeface="Calibri"/>
                <a:ea typeface="Calibri"/>
                <a:cs typeface="Calibri"/>
                <a:sym typeface="Calibri"/>
              </a:rPr>
              <a:t>Display Media</a:t>
            </a:r>
            <a:r>
              <a:rPr b="1" i="0" lang="en-IE" sz="2400" u="none" cap="none" strike="noStrike">
                <a:solidFill>
                  <a:srgbClr val="00E33A"/>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lang="en-IE" sz="1800">
                <a:solidFill>
                  <a:schemeClr val="dk1"/>
                </a:solidFill>
                <a:latin typeface="Calibri"/>
                <a:ea typeface="Calibri"/>
                <a:cs typeface="Calibri"/>
                <a:sym typeface="Calibri"/>
              </a:rPr>
              <a:t>Kaikki julkaisut, joissa he ovat ja joita he tukevat</a:t>
            </a:r>
            <a:endParaRPr b="0" i="0" sz="1400" u="none" cap="none" strike="noStrike">
              <a:solidFill>
                <a:srgbClr val="000000"/>
              </a:solidFill>
              <a:latin typeface="Arial"/>
              <a:ea typeface="Arial"/>
              <a:cs typeface="Arial"/>
              <a:sym typeface="Arial"/>
            </a:endParaRPr>
          </a:p>
        </p:txBody>
      </p:sp>
      <p:sp>
        <p:nvSpPr>
          <p:cNvPr id="872" name="Google Shape;872;p58"/>
          <p:cNvSpPr/>
          <p:nvPr/>
        </p:nvSpPr>
        <p:spPr>
          <a:xfrm rot="10800000">
            <a:off x="6136012" y="3102116"/>
            <a:ext cx="296776" cy="2757901"/>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59"/>
          <p:cNvSpPr txBox="1"/>
          <p:nvPr>
            <p:ph idx="2" type="body"/>
          </p:nvPr>
        </p:nvSpPr>
        <p:spPr>
          <a:xfrm>
            <a:off x="62448" y="5"/>
            <a:ext cx="3083400" cy="52065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62626"/>
              </a:buClr>
              <a:buSzPts val="3600"/>
              <a:buNone/>
            </a:pPr>
            <a:r>
              <a:rPr b="1" i="1" lang="en-IE" sz="3200">
                <a:solidFill>
                  <a:srgbClr val="262626"/>
                </a:solidFill>
              </a:rPr>
              <a:t>Kuinka Empower kertoo tarinansa</a:t>
            </a:r>
            <a:endParaRPr sz="3200"/>
          </a:p>
        </p:txBody>
      </p:sp>
      <p:pic>
        <p:nvPicPr>
          <p:cNvPr id="878" name="Google Shape;878;p59"/>
          <p:cNvPicPr preferRelativeResize="0"/>
          <p:nvPr/>
        </p:nvPicPr>
        <p:blipFill rotWithShape="1">
          <a:blip r:embed="rId3">
            <a:alphaModFix/>
          </a:blip>
          <a:srcRect b="0" l="0" r="0" t="0"/>
          <a:stretch/>
        </p:blipFill>
        <p:spPr>
          <a:xfrm>
            <a:off x="7646473" y="3623246"/>
            <a:ext cx="4398087" cy="1591782"/>
          </a:xfrm>
          <a:prstGeom prst="rect">
            <a:avLst/>
          </a:prstGeom>
          <a:noFill/>
          <a:ln>
            <a:noFill/>
          </a:ln>
          <a:effectLst>
            <a:outerShdw blurRad="292100" rotWithShape="0" algn="tl" dir="2700000" dist="139700">
              <a:srgbClr val="333333">
                <a:alpha val="64313"/>
              </a:srgbClr>
            </a:outerShdw>
          </a:effectLst>
        </p:spPr>
      </p:pic>
      <p:pic>
        <p:nvPicPr>
          <p:cNvPr id="879" name="Google Shape;879;p59"/>
          <p:cNvPicPr preferRelativeResize="0"/>
          <p:nvPr/>
        </p:nvPicPr>
        <p:blipFill rotWithShape="1">
          <a:blip r:embed="rId4">
            <a:alphaModFix/>
          </a:blip>
          <a:srcRect b="0" l="0" r="0" t="0"/>
          <a:stretch/>
        </p:blipFill>
        <p:spPr>
          <a:xfrm>
            <a:off x="3651896" y="4679689"/>
            <a:ext cx="4233549" cy="1781586"/>
          </a:xfrm>
          <a:prstGeom prst="rect">
            <a:avLst/>
          </a:prstGeom>
          <a:noFill/>
          <a:ln>
            <a:noFill/>
          </a:ln>
          <a:effectLst>
            <a:outerShdw blurRad="292100" rotWithShape="0" algn="tl" dir="2700000" dist="139700">
              <a:srgbClr val="333333">
                <a:alpha val="64313"/>
              </a:srgbClr>
            </a:outerShdw>
          </a:effectLst>
        </p:spPr>
      </p:pic>
      <p:pic>
        <p:nvPicPr>
          <p:cNvPr id="880" name="Google Shape;880;p59"/>
          <p:cNvPicPr preferRelativeResize="0"/>
          <p:nvPr/>
        </p:nvPicPr>
        <p:blipFill rotWithShape="1">
          <a:blip r:embed="rId5">
            <a:alphaModFix/>
          </a:blip>
          <a:srcRect b="0" l="0" r="0" t="0"/>
          <a:stretch/>
        </p:blipFill>
        <p:spPr>
          <a:xfrm>
            <a:off x="3536514" y="2533765"/>
            <a:ext cx="4464315" cy="1485244"/>
          </a:xfrm>
          <a:prstGeom prst="rect">
            <a:avLst/>
          </a:prstGeom>
          <a:noFill/>
          <a:ln>
            <a:noFill/>
          </a:ln>
          <a:effectLst>
            <a:outerShdw blurRad="292100" rotWithShape="0" algn="tl" dir="2700000" dist="139700">
              <a:srgbClr val="333333">
                <a:alpha val="64313"/>
              </a:srgbClr>
            </a:outerShdw>
          </a:effectLst>
        </p:spPr>
      </p:pic>
      <p:pic>
        <p:nvPicPr>
          <p:cNvPr id="881" name="Google Shape;881;p59"/>
          <p:cNvPicPr preferRelativeResize="0"/>
          <p:nvPr/>
        </p:nvPicPr>
        <p:blipFill rotWithShape="1">
          <a:blip r:embed="rId6">
            <a:alphaModFix/>
          </a:blip>
          <a:srcRect b="0" l="0" r="0" t="0"/>
          <a:stretch/>
        </p:blipFill>
        <p:spPr>
          <a:xfrm>
            <a:off x="3767280" y="232009"/>
            <a:ext cx="8021370" cy="1839764"/>
          </a:xfrm>
          <a:prstGeom prst="rect">
            <a:avLst/>
          </a:prstGeom>
          <a:noFill/>
          <a:ln>
            <a:noFill/>
          </a:ln>
          <a:effectLst>
            <a:outerShdw blurRad="292100" rotWithShape="0" algn="tl" dir="2700000" dist="139700">
              <a:srgbClr val="333333">
                <a:alpha val="64313"/>
              </a:srgbClr>
            </a:outerShdw>
          </a:effectLst>
        </p:spPr>
      </p:pic>
      <p:sp>
        <p:nvSpPr>
          <p:cNvPr id="882" name="Google Shape;882;p59"/>
          <p:cNvSpPr txBox="1"/>
          <p:nvPr/>
        </p:nvSpPr>
        <p:spPr>
          <a:xfrm>
            <a:off x="62452" y="945499"/>
            <a:ext cx="3083400" cy="5017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Meistä </a:t>
            </a:r>
            <a:r>
              <a:rPr lang="en-IE" sz="2000">
                <a:solidFill>
                  <a:schemeClr val="dk1"/>
                </a:solidFill>
                <a:latin typeface="Calibri"/>
                <a:ea typeface="Calibri"/>
                <a:cs typeface="Calibri"/>
                <a:sym typeface="Calibri"/>
              </a:rPr>
              <a:t>Osio</a:t>
            </a:r>
            <a:r>
              <a:rPr b="0" i="0" lang="en-IE" sz="2000" u="none" cap="none" strike="noStrike">
                <a:solidFill>
                  <a:schemeClr val="dk1"/>
                </a:solidFill>
                <a:latin typeface="Calibri"/>
                <a:ea typeface="Calibri"/>
                <a:cs typeface="Calibri"/>
                <a:sym typeface="Calibri"/>
              </a:rPr>
              <a:t>on </a:t>
            </a:r>
            <a:r>
              <a:rPr lang="en-IE" sz="2000">
                <a:solidFill>
                  <a:schemeClr val="dk1"/>
                </a:solidFill>
                <a:latin typeface="Calibri"/>
                <a:ea typeface="Calibri"/>
                <a:cs typeface="Calibri"/>
                <a:sym typeface="Calibri"/>
              </a:rPr>
              <a:t>verkkosivulla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Julkaisee ja jakaa </a:t>
            </a:r>
            <a:r>
              <a:rPr b="1" i="0" lang="en-IE" sz="2000" u="none" cap="none" strike="noStrike">
                <a:solidFill>
                  <a:schemeClr val="dk1"/>
                </a:solidFill>
                <a:latin typeface="Calibri"/>
                <a:ea typeface="Calibri"/>
                <a:cs typeface="Calibri"/>
                <a:sym typeface="Calibri"/>
              </a:rPr>
              <a:t> Arti</a:t>
            </a:r>
            <a:r>
              <a:rPr b="1" lang="en-IE" sz="2000">
                <a:solidFill>
                  <a:schemeClr val="dk1"/>
                </a:solidFill>
                <a:latin typeface="Calibri"/>
                <a:ea typeface="Calibri"/>
                <a:cs typeface="Calibri"/>
                <a:sym typeface="Calibri"/>
              </a:rPr>
              <a:t>kkeleita</a:t>
            </a:r>
            <a:r>
              <a:rPr b="1" i="0" lang="en-IE" sz="2000" u="none" cap="none" strike="noStrike">
                <a:solidFill>
                  <a:schemeClr val="dk1"/>
                </a:solidFill>
                <a:latin typeface="Calibri"/>
                <a:ea typeface="Calibri"/>
                <a:cs typeface="Calibri"/>
                <a:sym typeface="Calibri"/>
              </a:rPr>
              <a:t> </a:t>
            </a:r>
            <a:r>
              <a:rPr lang="en-IE" sz="2000">
                <a:solidFill>
                  <a:schemeClr val="dk1"/>
                </a:solidFill>
                <a:latin typeface="Calibri"/>
                <a:ea typeface="Calibri"/>
                <a:cs typeface="Calibri"/>
                <a:sym typeface="Calibri"/>
              </a:rPr>
              <a:t>arvostetuista yrityksistä</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Päivitä yleisön ja heidän tukijansa kuukausittain grafiikan avulla</a:t>
            </a:r>
            <a:r>
              <a:rPr b="1" i="0" lang="en-IE" sz="2000" u="none" cap="none" strike="noStrike">
                <a:solidFill>
                  <a:schemeClr val="dk1"/>
                </a:solidFill>
                <a:latin typeface="Calibri"/>
                <a:ea typeface="Calibri"/>
                <a:cs typeface="Calibri"/>
                <a:sym typeface="Calibri"/>
              </a:rPr>
              <a:t> </a:t>
            </a:r>
            <a:r>
              <a:rPr lang="en-IE" sz="2000">
                <a:solidFill>
                  <a:schemeClr val="dk1"/>
                </a:solidFill>
                <a:latin typeface="Calibri"/>
                <a:ea typeface="Calibri"/>
                <a:cs typeface="Calibri"/>
                <a:sym typeface="Calibri"/>
              </a:rPr>
              <a:t>Kokonaisvaikutukset- osiossa (missä he ovat aktiivisia, työllistivät, kuinka paljon keräsivät muovia talteen)</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i="0" lang="en-IE" sz="2000" u="none" cap="none" strike="noStrike">
                <a:solidFill>
                  <a:schemeClr val="dk1"/>
                </a:solidFill>
                <a:latin typeface="Calibri"/>
                <a:ea typeface="Calibri"/>
                <a:cs typeface="Calibri"/>
                <a:sym typeface="Calibri"/>
              </a:rPr>
              <a:t>Video</a:t>
            </a:r>
            <a:r>
              <a:rPr b="0" i="0" lang="en-IE" sz="2000" u="none" cap="none" strike="noStrike">
                <a:solidFill>
                  <a:schemeClr val="dk1"/>
                </a:solidFill>
                <a:latin typeface="Calibri"/>
                <a:ea typeface="Calibri"/>
                <a:cs typeface="Calibri"/>
                <a:sym typeface="Calibri"/>
              </a:rPr>
              <a:t> </a:t>
            </a:r>
            <a:r>
              <a:rPr lang="en-IE" sz="2000">
                <a:solidFill>
                  <a:schemeClr val="dk1"/>
                </a:solidFill>
                <a:latin typeface="Calibri"/>
                <a:ea typeface="Calibri"/>
                <a:cs typeface="Calibri"/>
                <a:sym typeface="Calibri"/>
              </a:rPr>
              <a:t>joka kertoo kuinka empower.eco alkoi</a:t>
            </a:r>
            <a:endParaRPr>
              <a:solidFill>
                <a:schemeClr val="dk1"/>
              </a:solidFill>
            </a:endParaRPr>
          </a:p>
          <a:p>
            <a:pPr indent="0" lvl="0" marL="457200" marR="0" rtl="0" algn="l">
              <a:lnSpc>
                <a:spcPct val="100000"/>
              </a:lnSpc>
              <a:spcBef>
                <a:spcPts val="0"/>
              </a:spcBef>
              <a:spcAft>
                <a:spcPts val="0"/>
              </a:spcAft>
              <a:buNone/>
            </a:pPr>
            <a:r>
              <a:t/>
            </a:r>
            <a:endParaRPr sz="2000">
              <a:solidFill>
                <a:schemeClr val="dk1"/>
              </a:solidFill>
              <a:latin typeface="Calibri"/>
              <a:ea typeface="Calibri"/>
              <a:cs typeface="Calibri"/>
              <a:sym typeface="Calibri"/>
            </a:endParaRPr>
          </a:p>
        </p:txBody>
      </p:sp>
      <p:sp>
        <p:nvSpPr>
          <p:cNvPr id="883" name="Google Shape;883;p59"/>
          <p:cNvSpPr/>
          <p:nvPr/>
        </p:nvSpPr>
        <p:spPr>
          <a:xfrm rot="-5400000">
            <a:off x="2829050" y="992652"/>
            <a:ext cx="328943" cy="1699189"/>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4" name="Google Shape;884;p59"/>
          <p:cNvSpPr/>
          <p:nvPr/>
        </p:nvSpPr>
        <p:spPr>
          <a:xfrm rot="-3729071">
            <a:off x="3434509" y="2374260"/>
            <a:ext cx="328943" cy="1034173"/>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5" name="Google Shape;885;p59"/>
          <p:cNvSpPr/>
          <p:nvPr/>
        </p:nvSpPr>
        <p:spPr>
          <a:xfrm rot="-5400000">
            <a:off x="5278845" y="2199491"/>
            <a:ext cx="328943" cy="4594792"/>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86" name="Google Shape;886;p59"/>
          <p:cNvSpPr/>
          <p:nvPr/>
        </p:nvSpPr>
        <p:spPr>
          <a:xfrm rot="-5400000">
            <a:off x="2660632" y="5419102"/>
            <a:ext cx="328943" cy="1699189"/>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
          <p:cNvSpPr txBox="1"/>
          <p:nvPr>
            <p:ph idx="1" type="body"/>
          </p:nvPr>
        </p:nvSpPr>
        <p:spPr>
          <a:xfrm>
            <a:off x="5359395" y="206411"/>
            <a:ext cx="6687347" cy="72548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600"/>
              <a:buNone/>
            </a:pPr>
            <a:r>
              <a:rPr b="1" lang="en-IE" sz="3200">
                <a:latin typeface="Calibri"/>
                <a:ea typeface="Calibri"/>
                <a:cs typeface="Calibri"/>
                <a:sym typeface="Calibri"/>
              </a:rPr>
              <a:t>Markkinointi sydämen ja mielen saavuttamiseksi tarinankerronnan avulla!</a:t>
            </a:r>
            <a:endParaRPr b="1" sz="3200"/>
          </a:p>
        </p:txBody>
      </p:sp>
      <p:sp>
        <p:nvSpPr>
          <p:cNvPr id="436" name="Google Shape;436;p6"/>
          <p:cNvSpPr txBox="1"/>
          <p:nvPr>
            <p:ph idx="2" type="body"/>
          </p:nvPr>
        </p:nvSpPr>
        <p:spPr>
          <a:xfrm>
            <a:off x="5359395" y="1567500"/>
            <a:ext cx="6535741" cy="2754349"/>
          </a:xfrm>
          <a:prstGeom prst="rect">
            <a:avLst/>
          </a:prstGeom>
          <a:solidFill>
            <a:srgbClr val="ED2A59"/>
          </a:solid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lt1"/>
              </a:buClr>
              <a:buSzPts val="2400"/>
              <a:buNone/>
            </a:pPr>
            <a:r>
              <a:rPr b="1" lang="en-IE"/>
              <a:t>Tarinankerronta on tehokas työkalu innostaa toimintaa ja muutoksiin ja vaikuttaa ihmisiin.</a:t>
            </a:r>
            <a:endParaRPr/>
          </a:p>
          <a:p>
            <a:pPr indent="0" lvl="0" marL="0" rtl="0" algn="l">
              <a:lnSpc>
                <a:spcPct val="90000"/>
              </a:lnSpc>
              <a:spcBef>
                <a:spcPts val="1000"/>
              </a:spcBef>
              <a:spcAft>
                <a:spcPts val="0"/>
              </a:spcAft>
              <a:buClr>
                <a:schemeClr val="lt1"/>
              </a:buClr>
              <a:buSzPts val="2400"/>
              <a:buNone/>
            </a:pPr>
            <a:r>
              <a:rPr lang="en-IE" sz="2200"/>
              <a:t>Digitaalisen tekniikan muutosnopeus ja maailma muuttuu nopeammin kuin ennen ja ihmiset ovat enemmän kuin koskaan yhteydessä tarinoihin ja tietoihin. Tarinankerronta on yksi tehokkaimmista tavoista kommunikoida vaikuttavista digitaalisen sosiaalisen innovaation hankkeista.</a:t>
            </a:r>
            <a:endParaRPr/>
          </a:p>
          <a:p>
            <a:pPr indent="0" lvl="0" marL="0" rtl="0" algn="l">
              <a:lnSpc>
                <a:spcPct val="90000"/>
              </a:lnSpc>
              <a:spcBef>
                <a:spcPts val="1000"/>
              </a:spcBef>
              <a:spcAft>
                <a:spcPts val="0"/>
              </a:spcAft>
              <a:buClr>
                <a:schemeClr val="lt1"/>
              </a:buClr>
              <a:buSzPts val="2400"/>
              <a:buNone/>
            </a:pPr>
            <a:r>
              <a:rPr lang="en-IE" sz="2200"/>
              <a:t>Sosiaaliset innovaatiotarinat ovat tarinoita, joita ihmiset haluavat kuunnella. Rohkaisevan positiivisen muutoksen suunta oikeaan suuntaan, "sosiaalisen hyvän" tekeminen kaikille asianosaisille ja positiivinen vaikutus maailmaan, joka johtaa meidät tulevaisuuteen, ovat tarinoita, joita ihmiset haluavat kuulla.</a:t>
            </a:r>
            <a:endParaRPr sz="2200"/>
          </a:p>
          <a:p>
            <a:pPr indent="0" lvl="0" marL="0" rtl="0" algn="l">
              <a:lnSpc>
                <a:spcPct val="90000"/>
              </a:lnSpc>
              <a:spcBef>
                <a:spcPts val="1000"/>
              </a:spcBef>
              <a:spcAft>
                <a:spcPts val="0"/>
              </a:spcAft>
              <a:buClr>
                <a:schemeClr val="lt1"/>
              </a:buClr>
              <a:buSzPts val="2400"/>
              <a:buNone/>
            </a:pPr>
            <a:r>
              <a:t/>
            </a:r>
            <a:endParaRPr/>
          </a:p>
        </p:txBody>
      </p:sp>
      <p:pic>
        <p:nvPicPr>
          <p:cNvPr descr="A picture containing sky, person&#10;&#10;Description automatically generated" id="437" name="Google Shape;437;p6"/>
          <p:cNvPicPr preferRelativeResize="0"/>
          <p:nvPr>
            <p:ph idx="3" type="pic"/>
          </p:nvPr>
        </p:nvPicPr>
        <p:blipFill rotWithShape="1">
          <a:blip r:embed="rId3">
            <a:alphaModFix/>
          </a:blip>
          <a:srcRect b="0" l="17748" r="17748" t="0"/>
          <a:stretch/>
        </p:blipFill>
        <p:spPr>
          <a:xfrm>
            <a:off x="1590040" y="0"/>
            <a:ext cx="3550920" cy="687913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id="891" name="Google Shape;891;p60">
            <a:hlinkClick r:id="rId3"/>
          </p:cNvPr>
          <p:cNvPicPr preferRelativeResize="0"/>
          <p:nvPr/>
        </p:nvPicPr>
        <p:blipFill rotWithShape="1">
          <a:blip r:embed="rId4">
            <a:alphaModFix/>
          </a:blip>
          <a:srcRect b="0" l="0" r="0" t="0"/>
          <a:stretch/>
        </p:blipFill>
        <p:spPr>
          <a:xfrm>
            <a:off x="3684760" y="4730494"/>
            <a:ext cx="5078995" cy="1812790"/>
          </a:xfrm>
          <a:prstGeom prst="rect">
            <a:avLst/>
          </a:prstGeom>
          <a:noFill/>
          <a:ln>
            <a:noFill/>
          </a:ln>
        </p:spPr>
      </p:pic>
      <p:pic>
        <p:nvPicPr>
          <p:cNvPr id="892" name="Google Shape;892;p60">
            <a:hlinkClick r:id="rId5"/>
          </p:cNvPr>
          <p:cNvPicPr preferRelativeResize="0"/>
          <p:nvPr/>
        </p:nvPicPr>
        <p:blipFill rotWithShape="1">
          <a:blip r:embed="rId6">
            <a:alphaModFix/>
          </a:blip>
          <a:srcRect b="0" l="0" r="0" t="0"/>
          <a:stretch/>
        </p:blipFill>
        <p:spPr>
          <a:xfrm>
            <a:off x="3941275" y="3024339"/>
            <a:ext cx="4309450" cy="1429117"/>
          </a:xfrm>
          <a:prstGeom prst="rect">
            <a:avLst/>
          </a:prstGeom>
          <a:noFill/>
          <a:ln>
            <a:noFill/>
          </a:ln>
        </p:spPr>
      </p:pic>
      <p:pic>
        <p:nvPicPr>
          <p:cNvPr id="893" name="Google Shape;893;p60">
            <a:hlinkClick r:id="rId7"/>
          </p:cNvPr>
          <p:cNvPicPr preferRelativeResize="0"/>
          <p:nvPr/>
        </p:nvPicPr>
        <p:blipFill rotWithShape="1">
          <a:blip r:embed="rId8">
            <a:alphaModFix/>
          </a:blip>
          <a:srcRect b="0" l="34778" r="0" t="0"/>
          <a:stretch/>
        </p:blipFill>
        <p:spPr>
          <a:xfrm>
            <a:off x="8388686" y="2074590"/>
            <a:ext cx="3582527" cy="1492029"/>
          </a:xfrm>
          <a:prstGeom prst="rect">
            <a:avLst/>
          </a:prstGeom>
          <a:noFill/>
          <a:ln>
            <a:noFill/>
          </a:ln>
        </p:spPr>
      </p:pic>
      <p:pic>
        <p:nvPicPr>
          <p:cNvPr id="894" name="Google Shape;894;p60">
            <a:hlinkClick r:id="rId9"/>
          </p:cNvPr>
          <p:cNvPicPr preferRelativeResize="0"/>
          <p:nvPr/>
        </p:nvPicPr>
        <p:blipFill rotWithShape="1">
          <a:blip r:embed="rId10">
            <a:alphaModFix/>
          </a:blip>
          <a:srcRect b="36738" l="0" r="1812" t="0"/>
          <a:stretch/>
        </p:blipFill>
        <p:spPr>
          <a:xfrm>
            <a:off x="3748134" y="114622"/>
            <a:ext cx="7360468" cy="1288665"/>
          </a:xfrm>
          <a:prstGeom prst="rect">
            <a:avLst/>
          </a:prstGeom>
          <a:noFill/>
          <a:ln>
            <a:noFill/>
          </a:ln>
        </p:spPr>
      </p:pic>
      <p:pic>
        <p:nvPicPr>
          <p:cNvPr id="895" name="Google Shape;895;p60">
            <a:hlinkClick r:id="rId11"/>
          </p:cNvPr>
          <p:cNvPicPr preferRelativeResize="0"/>
          <p:nvPr/>
        </p:nvPicPr>
        <p:blipFill rotWithShape="1">
          <a:blip r:embed="rId12">
            <a:alphaModFix/>
          </a:blip>
          <a:srcRect b="0" l="0" r="0" t="0"/>
          <a:stretch/>
        </p:blipFill>
        <p:spPr>
          <a:xfrm>
            <a:off x="9146553" y="5099392"/>
            <a:ext cx="2526381" cy="1643986"/>
          </a:xfrm>
          <a:prstGeom prst="rect">
            <a:avLst/>
          </a:prstGeom>
          <a:noFill/>
          <a:ln>
            <a:noFill/>
          </a:ln>
        </p:spPr>
      </p:pic>
      <p:sp>
        <p:nvSpPr>
          <p:cNvPr id="896" name="Google Shape;896;p60"/>
          <p:cNvSpPr txBox="1"/>
          <p:nvPr/>
        </p:nvSpPr>
        <p:spPr>
          <a:xfrm>
            <a:off x="111706" y="809191"/>
            <a:ext cx="3326100" cy="59415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Ota yhteyttä</a:t>
            </a:r>
            <a:r>
              <a:rPr b="1" i="0" lang="en-IE" sz="2000" u="none" cap="none" strike="noStrike">
                <a:solidFill>
                  <a:schemeClr val="dk1"/>
                </a:solidFill>
                <a:latin typeface="Calibri"/>
                <a:ea typeface="Calibri"/>
                <a:cs typeface="Calibri"/>
                <a:sym typeface="Calibri"/>
              </a:rPr>
              <a:t> osiossa </a:t>
            </a:r>
            <a:r>
              <a:rPr lang="en-IE" sz="2000">
                <a:solidFill>
                  <a:schemeClr val="dk1"/>
                </a:solidFill>
                <a:latin typeface="Calibri"/>
                <a:ea typeface="Calibri"/>
                <a:cs typeface="Calibri"/>
                <a:sym typeface="Calibri"/>
              </a:rPr>
              <a:t>kommunikoida ja kouluttaa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J</a:t>
            </a:r>
            <a:r>
              <a:rPr b="1" i="0" lang="en-IE" sz="2000" u="none" cap="none" strike="noStrike">
                <a:solidFill>
                  <a:schemeClr val="dk1"/>
                </a:solidFill>
                <a:latin typeface="Calibri"/>
                <a:ea typeface="Calibri"/>
                <a:cs typeface="Calibri"/>
                <a:sym typeface="Calibri"/>
              </a:rPr>
              <a:t>okaisen perustajan takana oleva tarina</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Tukijat ja liittoumat</a:t>
            </a:r>
            <a:endParaRPr b="0" i="0" sz="20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Grafiikka</a:t>
            </a:r>
            <a:r>
              <a:rPr b="1" lang="en-IE" sz="2000">
                <a:solidFill>
                  <a:schemeClr val="dk1"/>
                </a:solidFill>
                <a:latin typeface="Calibri"/>
                <a:ea typeface="Calibri"/>
                <a:cs typeface="Calibri"/>
                <a:sym typeface="Calibri"/>
              </a:rPr>
              <a:t> </a:t>
            </a:r>
            <a:r>
              <a:rPr lang="en-IE" sz="2000">
                <a:solidFill>
                  <a:schemeClr val="dk1"/>
                </a:solidFill>
                <a:latin typeface="Calibri"/>
                <a:ea typeface="Calibri"/>
                <a:cs typeface="Calibri"/>
                <a:sym typeface="Calibri"/>
              </a:rPr>
              <a:t>jotta lukijat ymmärtävät helposti, miten asia etenee,</a:t>
            </a:r>
            <a:r>
              <a:rPr b="0" i="0" lang="en-IE" sz="2000" u="none" cap="none" strike="noStrike">
                <a:solidFill>
                  <a:schemeClr val="dk1"/>
                </a:solidFill>
                <a:latin typeface="Calibri"/>
                <a:ea typeface="Calibri"/>
                <a:cs typeface="Calibri"/>
                <a:sym typeface="Calibri"/>
              </a:rPr>
              <a:t> </a:t>
            </a:r>
            <a:r>
              <a:rPr b="1" i="0" lang="en-IE" sz="2000" u="none" cap="none" strike="noStrike">
                <a:solidFill>
                  <a:schemeClr val="dk1"/>
                </a:solidFill>
                <a:latin typeface="Calibri"/>
                <a:ea typeface="Calibri"/>
                <a:cs typeface="Calibri"/>
                <a:sym typeface="Calibri"/>
              </a:rPr>
              <a:t>QR </a:t>
            </a:r>
            <a:r>
              <a:rPr lang="en-IE" sz="2000">
                <a:solidFill>
                  <a:schemeClr val="dk1"/>
                </a:solidFill>
                <a:latin typeface="Calibri"/>
                <a:ea typeface="Calibri"/>
                <a:cs typeface="Calibri"/>
                <a:sym typeface="Calibri"/>
              </a:rPr>
              <a:t>koodi tuo tietylle sivulle "tuotteet"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Tapaustutkimukset </a:t>
            </a:r>
            <a:r>
              <a:rPr lang="en-IE" sz="2000">
                <a:solidFill>
                  <a:schemeClr val="dk1"/>
                </a:solidFill>
                <a:latin typeface="Calibri"/>
                <a:ea typeface="Calibri"/>
                <a:cs typeface="Calibri"/>
                <a:sym typeface="Calibri"/>
              </a:rPr>
              <a:t>miten se auttaa vaikuttamaan muihin suuriin yrityksiin, kuten DOW</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Uutiset, blogit </a:t>
            </a:r>
            <a:r>
              <a:rPr lang="en-IE" sz="2000">
                <a:solidFill>
                  <a:schemeClr val="dk1"/>
                </a:solidFill>
                <a:latin typeface="Calibri"/>
                <a:ea typeface="Calibri"/>
                <a:cs typeface="Calibri"/>
                <a:sym typeface="Calibri"/>
              </a:rPr>
              <a:t>Yksi artikkeli kertoo kuinka asiantuntijat osallistuvat ja auttavat</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Noto Sans Symbols"/>
              <a:buChar char="✔"/>
            </a:pPr>
            <a:r>
              <a:rPr b="1" lang="en-IE" sz="2000">
                <a:solidFill>
                  <a:schemeClr val="dk1"/>
                </a:solidFill>
                <a:latin typeface="Calibri"/>
                <a:ea typeface="Calibri"/>
                <a:cs typeface="Calibri"/>
                <a:sym typeface="Calibri"/>
              </a:rPr>
              <a:t>Some- kanavat</a:t>
            </a:r>
            <a:endParaRPr b="0" i="0" sz="1400" u="none" cap="none" strike="noStrike">
              <a:solidFill>
                <a:srgbClr val="000000"/>
              </a:solidFill>
              <a:latin typeface="Arial"/>
              <a:ea typeface="Arial"/>
              <a:cs typeface="Arial"/>
              <a:sym typeface="Arial"/>
            </a:endParaRPr>
          </a:p>
        </p:txBody>
      </p:sp>
      <p:pic>
        <p:nvPicPr>
          <p:cNvPr id="897" name="Google Shape;897;p60">
            <a:hlinkClick r:id="rId13"/>
          </p:cNvPr>
          <p:cNvPicPr preferRelativeResize="0"/>
          <p:nvPr/>
        </p:nvPicPr>
        <p:blipFill rotWithShape="1">
          <a:blip r:embed="rId14">
            <a:alphaModFix/>
          </a:blip>
          <a:srcRect b="0" l="0" r="0" t="0"/>
          <a:stretch/>
        </p:blipFill>
        <p:spPr>
          <a:xfrm>
            <a:off x="3867756" y="1271157"/>
            <a:ext cx="4401308" cy="1536755"/>
          </a:xfrm>
          <a:prstGeom prst="rect">
            <a:avLst/>
          </a:prstGeom>
          <a:noFill/>
          <a:ln>
            <a:noFill/>
          </a:ln>
        </p:spPr>
      </p:pic>
      <p:sp>
        <p:nvSpPr>
          <p:cNvPr id="898" name="Google Shape;898;p60"/>
          <p:cNvSpPr/>
          <p:nvPr/>
        </p:nvSpPr>
        <p:spPr>
          <a:xfrm rot="-5617976">
            <a:off x="4801773" y="-345969"/>
            <a:ext cx="328943" cy="3057053"/>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99" name="Google Shape;899;p60"/>
          <p:cNvSpPr/>
          <p:nvPr/>
        </p:nvSpPr>
        <p:spPr>
          <a:xfrm rot="-5400000">
            <a:off x="3238399" y="1739285"/>
            <a:ext cx="328943" cy="1034173"/>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0" name="Google Shape;900;p60"/>
          <p:cNvSpPr/>
          <p:nvPr/>
        </p:nvSpPr>
        <p:spPr>
          <a:xfrm rot="-5400000">
            <a:off x="3471920" y="2961667"/>
            <a:ext cx="328943" cy="736182"/>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1" name="Google Shape;901;p60"/>
          <p:cNvSpPr/>
          <p:nvPr/>
        </p:nvSpPr>
        <p:spPr>
          <a:xfrm rot="-5400000">
            <a:off x="6058696" y="867710"/>
            <a:ext cx="328943" cy="5551955"/>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2" name="Google Shape;902;p60"/>
          <p:cNvSpPr/>
          <p:nvPr/>
        </p:nvSpPr>
        <p:spPr>
          <a:xfrm rot="-3729071">
            <a:off x="3137490" y="5233827"/>
            <a:ext cx="328943" cy="915268"/>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03" name="Google Shape;903;p60"/>
          <p:cNvSpPr txBox="1"/>
          <p:nvPr/>
        </p:nvSpPr>
        <p:spPr>
          <a:xfrm>
            <a:off x="111700" y="-109819"/>
            <a:ext cx="3083400" cy="1031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262626"/>
              </a:buClr>
              <a:buSzPts val="3600"/>
              <a:buFont typeface="Arial"/>
              <a:buNone/>
            </a:pPr>
            <a:r>
              <a:rPr b="1" i="1" lang="en-IE" sz="3200">
                <a:solidFill>
                  <a:srgbClr val="262626"/>
                </a:solidFill>
                <a:latin typeface="Calibri"/>
                <a:ea typeface="Calibri"/>
                <a:cs typeface="Calibri"/>
                <a:sym typeface="Calibri"/>
              </a:rPr>
              <a:t>Kuinka Empower kertoo tarinansa</a:t>
            </a:r>
            <a:endParaRPr b="0" i="0" sz="3600" u="none" cap="none" strike="noStrike">
              <a:solidFill>
                <a:schemeClr val="lt1"/>
              </a:solidFill>
              <a:latin typeface="Calibri"/>
              <a:ea typeface="Calibri"/>
              <a:cs typeface="Calibri"/>
              <a:sym typeface="Calibri"/>
            </a:endParaRPr>
          </a:p>
        </p:txBody>
      </p:sp>
      <p:sp>
        <p:nvSpPr>
          <p:cNvPr id="904" name="Google Shape;904;p60"/>
          <p:cNvSpPr/>
          <p:nvPr/>
        </p:nvSpPr>
        <p:spPr>
          <a:xfrm rot="-5400000">
            <a:off x="5827170" y="3441447"/>
            <a:ext cx="328943" cy="6309822"/>
          </a:xfrm>
          <a:prstGeom prst="downArrow">
            <a:avLst>
              <a:gd fmla="val 50000" name="adj1"/>
              <a:gd fmla="val 50000" name="adj2"/>
            </a:avLst>
          </a:prstGeom>
          <a:solidFill>
            <a:srgbClr val="00E33A"/>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61"/>
          <p:cNvSpPr txBox="1"/>
          <p:nvPr>
            <p:ph idx="1" type="body"/>
          </p:nvPr>
        </p:nvSpPr>
        <p:spPr>
          <a:xfrm>
            <a:off x="4698501" y="139400"/>
            <a:ext cx="6840000" cy="697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1" lang="en-IE" sz="3200"/>
              <a:t>Harjoittele</a:t>
            </a:r>
            <a:r>
              <a:rPr b="1" lang="en-IE" sz="3200"/>
              <a:t> – </a:t>
            </a:r>
            <a:r>
              <a:rPr b="1" lang="en-IE" sz="3200"/>
              <a:t>Aloita kertomalla tarinasi</a:t>
            </a:r>
            <a:endParaRPr/>
          </a:p>
        </p:txBody>
      </p:sp>
      <p:sp>
        <p:nvSpPr>
          <p:cNvPr id="910" name="Google Shape;910;p61"/>
          <p:cNvSpPr txBox="1"/>
          <p:nvPr>
            <p:ph idx="2" type="body"/>
          </p:nvPr>
        </p:nvSpPr>
        <p:spPr>
          <a:xfrm>
            <a:off x="4698495" y="778633"/>
            <a:ext cx="7098170" cy="27543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800"/>
              <a:buNone/>
            </a:pPr>
            <a:r>
              <a:rPr b="1" lang="en-IE" sz="2800"/>
              <a:t>Aloita tarinankerronta.</a:t>
            </a:r>
            <a:r>
              <a:rPr b="1" lang="en-IE" sz="2800"/>
              <a:t> </a:t>
            </a:r>
            <a:r>
              <a:rPr lang="en-IE"/>
              <a:t>Istu alas jonkun kanssa, joka ei tiedä mitään ideastasi. Aloita tarinankerronta. Aloita tehtävästäsi ja lauseestasi, ja sitten kerro hänelle tarinasi ja edustamiesi ihmisten tarinat ...</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2800"/>
              <a:buNone/>
            </a:pPr>
            <a:r>
              <a:rPr b="1" lang="en-IE" sz="2800"/>
              <a:t>Pyydä rehellistä palautetta. </a:t>
            </a:r>
            <a:r>
              <a:rPr lang="en-IE"/>
              <a:t>Ymmärrätkö mitä teen? Ymmärrätkö tarpeen? Annoinko sinulle tarpeeksi tietoa? Puuttuiko jotain? Voinko parantaa jotain? Mistä pidit? Mistä et pitänyt? Puhuinko riittävän selkeästi? Jne.</a:t>
            </a:r>
            <a:endParaRPr/>
          </a:p>
          <a:p>
            <a:pPr indent="0" lvl="0" marL="0" rtl="0" algn="l">
              <a:lnSpc>
                <a:spcPct val="90000"/>
              </a:lnSpc>
              <a:spcBef>
                <a:spcPts val="1000"/>
              </a:spcBef>
              <a:spcAft>
                <a:spcPts val="0"/>
              </a:spcAft>
              <a:buClr>
                <a:schemeClr val="lt1"/>
              </a:buClr>
              <a:buSzPts val="1000"/>
              <a:buNone/>
            </a:pPr>
            <a:r>
              <a:t/>
            </a:r>
            <a:endParaRPr sz="1000"/>
          </a:p>
          <a:p>
            <a:pPr indent="0" lvl="0" marL="0" rtl="0" algn="l">
              <a:lnSpc>
                <a:spcPct val="90000"/>
              </a:lnSpc>
              <a:spcBef>
                <a:spcPts val="1000"/>
              </a:spcBef>
              <a:spcAft>
                <a:spcPts val="0"/>
              </a:spcAft>
              <a:buClr>
                <a:schemeClr val="lt1"/>
              </a:buClr>
              <a:buSzPts val="2800"/>
              <a:buNone/>
            </a:pPr>
            <a:r>
              <a:rPr b="1" lang="en-IE" sz="2800"/>
              <a:t>Seuraava vaihe Showtime.</a:t>
            </a:r>
            <a:r>
              <a:rPr b="1" lang="en-IE" sz="2800"/>
              <a:t> </a:t>
            </a:r>
            <a:r>
              <a:rPr lang="en-IE"/>
              <a:t>Hyödynnä palaute ja tallenna itsesi You Tube -videoon nähdäksesi, miten se tapahtuu. Kun olet tyytyväinen, tee se julkiseksi. Onnittelut, että olet kehittänyt ensimmäisen tarinankerrontavlogisi.</a:t>
            </a:r>
            <a:endParaRPr/>
          </a:p>
        </p:txBody>
      </p:sp>
      <p:pic>
        <p:nvPicPr>
          <p:cNvPr descr="Graphical user interface, application&#10;&#10;Description automatically generated" id="911" name="Google Shape;911;p61"/>
          <p:cNvPicPr preferRelativeResize="0"/>
          <p:nvPr>
            <p:ph idx="3" type="pic"/>
          </p:nvPr>
        </p:nvPicPr>
        <p:blipFill rotWithShape="1">
          <a:blip r:embed="rId3">
            <a:alphaModFix/>
          </a:blip>
          <a:srcRect b="0" l="31270" r="31270" t="0"/>
          <a:stretch/>
        </p:blipFill>
        <p:spPr>
          <a:xfrm>
            <a:off x="884238" y="0"/>
            <a:ext cx="3551237" cy="687863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62"/>
          <p:cNvSpPr txBox="1"/>
          <p:nvPr>
            <p:ph idx="1" type="body"/>
          </p:nvPr>
        </p:nvSpPr>
        <p:spPr>
          <a:xfrm>
            <a:off x="2256524" y="1072125"/>
            <a:ext cx="5534700" cy="131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ED2A59"/>
              </a:buClr>
              <a:buSzPts val="7000"/>
              <a:buNone/>
            </a:pPr>
            <a:r>
              <a:rPr lang="en-IE">
                <a:solidFill>
                  <a:srgbClr val="ED2A59"/>
                </a:solidFill>
              </a:rPr>
              <a:t>Onnittelut</a:t>
            </a:r>
            <a:r>
              <a:rPr lang="en-IE">
                <a:solidFill>
                  <a:srgbClr val="ED2A59"/>
                </a:solidFill>
              </a:rPr>
              <a:t>!</a:t>
            </a:r>
            <a:endParaRPr/>
          </a:p>
        </p:txBody>
      </p:sp>
      <p:sp>
        <p:nvSpPr>
          <p:cNvPr id="917" name="Google Shape;917;p62"/>
          <p:cNvSpPr txBox="1"/>
          <p:nvPr>
            <p:ph idx="2" type="body"/>
          </p:nvPr>
        </p:nvSpPr>
        <p:spPr>
          <a:xfrm>
            <a:off x="2574425" y="2446375"/>
            <a:ext cx="9364200" cy="1311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3F3F3F"/>
              </a:buClr>
              <a:buSzPts val="2800"/>
              <a:buNone/>
            </a:pPr>
            <a:r>
              <a:rPr i="0" lang="en-IE" sz="2800">
                <a:solidFill>
                  <a:srgbClr val="3F3F3F"/>
                </a:solidFill>
              </a:rPr>
              <a:t>Olet suorittanut kaikki kuusi YDSIen moduulia. Nauti seikkailustasi ja ole ylpeä tekemiisi vaikutuksiin varmistaessasi, että tämä maailma on parempi paikka kaikille, jotka tarvitsevat vähän apua. Muista pyytää apua!</a:t>
            </a:r>
            <a:endParaRPr i="0" sz="2800">
              <a:solidFill>
                <a:srgbClr val="3F3F3F"/>
              </a:solidFill>
            </a:endParaRPr>
          </a:p>
        </p:txBody>
      </p:sp>
      <p:sp>
        <p:nvSpPr>
          <p:cNvPr id="918" name="Google Shape;918;p62"/>
          <p:cNvSpPr txBox="1"/>
          <p:nvPr>
            <p:ph idx="3" type="body"/>
          </p:nvPr>
        </p:nvSpPr>
        <p:spPr>
          <a:xfrm>
            <a:off x="1740511" y="5351676"/>
            <a:ext cx="3658311" cy="33198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email</a:t>
            </a:r>
            <a:endParaRPr/>
          </a:p>
        </p:txBody>
      </p:sp>
      <p:sp>
        <p:nvSpPr>
          <p:cNvPr id="919" name="Google Shape;919;p62"/>
          <p:cNvSpPr txBox="1"/>
          <p:nvPr>
            <p:ph idx="4" type="body"/>
          </p:nvPr>
        </p:nvSpPr>
        <p:spPr>
          <a:xfrm>
            <a:off x="1690204" y="5935107"/>
            <a:ext cx="3658311" cy="366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IE"/>
              <a:t>website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7"/>
          <p:cNvSpPr txBox="1"/>
          <p:nvPr>
            <p:ph idx="1" type="body"/>
          </p:nvPr>
        </p:nvSpPr>
        <p:spPr>
          <a:xfrm>
            <a:off x="7251826" y="235733"/>
            <a:ext cx="4586622" cy="152969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rgbClr val="009FD8"/>
              </a:buClr>
              <a:buSzPct val="100000"/>
              <a:buNone/>
            </a:pPr>
            <a:r>
              <a:rPr b="1" lang="en-IE">
                <a:solidFill>
                  <a:srgbClr val="009FD8"/>
                </a:solidFill>
              </a:rPr>
              <a:t>Tarinankerronta tuo brändejä ja sosiaalisen innovaation ideoita elämään!</a:t>
            </a:r>
            <a:endParaRPr/>
          </a:p>
        </p:txBody>
      </p:sp>
      <p:sp>
        <p:nvSpPr>
          <p:cNvPr id="443" name="Google Shape;443;p7"/>
          <p:cNvSpPr txBox="1"/>
          <p:nvPr>
            <p:ph idx="2" type="body"/>
          </p:nvPr>
        </p:nvSpPr>
        <p:spPr>
          <a:xfrm>
            <a:off x="7395270" y="1698636"/>
            <a:ext cx="4586622"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62626"/>
              </a:buClr>
              <a:buSzPts val="2400"/>
              <a:buNone/>
            </a:pPr>
            <a:r>
              <a:rPr lang="en-IE"/>
              <a:t>Tarinankerronta on kriittistä varsinkin kun kerrot tarinan ihmisistä. Tarinat ovat osa meitä. Sinun tulisi kuvata miten yrityksesi syntyi, miksi se on olemassa ja mihin haluat mennä tulevaisuudessa.</a:t>
            </a:r>
            <a:endParaRPr/>
          </a:p>
          <a:p>
            <a:pPr indent="0" lvl="0" marL="0" rtl="0" algn="l">
              <a:lnSpc>
                <a:spcPct val="90000"/>
              </a:lnSpc>
              <a:spcBef>
                <a:spcPts val="1000"/>
              </a:spcBef>
              <a:spcAft>
                <a:spcPts val="0"/>
              </a:spcAft>
              <a:buClr>
                <a:srgbClr val="262626"/>
              </a:buClr>
              <a:buSzPts val="2400"/>
              <a:buNone/>
            </a:pPr>
            <a:r>
              <a:rPr lang="en-IE" sz="2200">
                <a:solidFill>
                  <a:srgbClr val="262626"/>
                </a:solidFill>
                <a:latin typeface="Montserrat"/>
                <a:ea typeface="Montserrat"/>
                <a:cs typeface="Montserrat"/>
                <a:sym typeface="Montserrat"/>
              </a:rPr>
              <a:t>Yksi esimerkki brändin tarinankerronnasta, joka auttaa tukemaan yrityksen tuotetta, on Warby Parkerin </a:t>
            </a:r>
            <a:r>
              <a:rPr lang="en-IE">
                <a:solidFill>
                  <a:srgbClr val="262626"/>
                </a:solidFill>
                <a:latin typeface="Montserrat"/>
                <a:ea typeface="Montserrat"/>
                <a:cs typeface="Montserrat"/>
                <a:sym typeface="Montserrat"/>
              </a:rPr>
              <a:t>“</a:t>
            </a:r>
            <a:r>
              <a:rPr lang="en-IE" u="sng">
                <a:solidFill>
                  <a:srgbClr val="262626"/>
                </a:solidFill>
                <a:latin typeface="Montserrat"/>
                <a:ea typeface="Montserrat"/>
                <a:cs typeface="Montserrat"/>
                <a:sym typeface="Montserrat"/>
                <a:hlinkClick r:id="rId3">
                  <a:extLst>
                    <a:ext uri="{A12FA001-AC4F-418D-AE19-62706E023703}">
                      <ahyp:hlinkClr val="tx"/>
                    </a:ext>
                  </a:extLst>
                </a:hlinkClick>
              </a:rPr>
              <a:t>How Warby Parker Glasses Are Made</a:t>
            </a:r>
            <a:r>
              <a:rPr lang="en-IE">
                <a:solidFill>
                  <a:srgbClr val="262626"/>
                </a:solidFill>
                <a:latin typeface="Montserrat"/>
                <a:ea typeface="Montserrat"/>
                <a:cs typeface="Montserrat"/>
                <a:sym typeface="Montserrat"/>
              </a:rPr>
              <a:t>.” </a:t>
            </a:r>
            <a:r>
              <a:rPr lang="en-IE" sz="2200">
                <a:solidFill>
                  <a:srgbClr val="262626"/>
                </a:solidFill>
                <a:latin typeface="Montserrat"/>
                <a:ea typeface="Montserrat"/>
                <a:cs typeface="Montserrat"/>
                <a:sym typeface="Montserrat"/>
              </a:rPr>
              <a:t>Video seuraa silmälaseja suunnittelun alkuvaiheesta tuotannon viimeiseen vaiheeseen.</a:t>
            </a:r>
            <a:endParaRPr sz="2200">
              <a:solidFill>
                <a:srgbClr val="262626"/>
              </a:solidFill>
              <a:latin typeface="Montserrat"/>
              <a:ea typeface="Montserrat"/>
              <a:cs typeface="Montserrat"/>
              <a:sym typeface="Montserrat"/>
            </a:endParaRPr>
          </a:p>
        </p:txBody>
      </p:sp>
      <p:pic>
        <p:nvPicPr>
          <p:cNvPr id="444" name="Google Shape;444;p7">
            <a:hlinkClick r:id="rId4"/>
          </p:cNvPr>
          <p:cNvPicPr preferRelativeResize="0"/>
          <p:nvPr/>
        </p:nvPicPr>
        <p:blipFill rotWithShape="1">
          <a:blip r:embed="rId5">
            <a:alphaModFix/>
          </a:blip>
          <a:srcRect b="0" l="0" r="0" t="0"/>
          <a:stretch/>
        </p:blipFill>
        <p:spPr>
          <a:xfrm>
            <a:off x="1349343" y="2187728"/>
            <a:ext cx="5231579" cy="2927193"/>
          </a:xfrm>
          <a:prstGeom prst="rect">
            <a:avLst/>
          </a:prstGeom>
          <a:noFill/>
          <a:ln>
            <a:noFill/>
          </a:ln>
        </p:spPr>
      </p:pic>
      <p:sp>
        <p:nvSpPr>
          <p:cNvPr id="445" name="Google Shape;445;p7"/>
          <p:cNvSpPr txBox="1"/>
          <p:nvPr/>
        </p:nvSpPr>
        <p:spPr>
          <a:xfrm>
            <a:off x="534256" y="894187"/>
            <a:ext cx="6861014" cy="9551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Arial"/>
              <a:buNone/>
            </a:pPr>
            <a:r>
              <a:rPr b="1" i="0" lang="en-IE" sz="3600" u="none" cap="none" strike="noStrike">
                <a:solidFill>
                  <a:schemeClr val="dk1"/>
                </a:solidFill>
                <a:latin typeface="Calibri"/>
                <a:ea typeface="Calibri"/>
                <a:cs typeface="Calibri"/>
                <a:sym typeface="Calibri"/>
              </a:rPr>
              <a:t>Miksi tarinankerronta on tärkeää?</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8"/>
          <p:cNvSpPr txBox="1"/>
          <p:nvPr>
            <p:ph idx="1" type="body"/>
          </p:nvPr>
        </p:nvSpPr>
        <p:spPr>
          <a:xfrm>
            <a:off x="-78" y="1842451"/>
            <a:ext cx="5742938" cy="3273664"/>
          </a:xfrm>
          <a:prstGeom prst="rect">
            <a:avLst/>
          </a:prstGeom>
          <a:noFill/>
          <a:ln>
            <a:noFill/>
          </a:ln>
        </p:spPr>
        <p:txBody>
          <a:bodyPr anchorCtr="0" anchor="t" bIns="45700" lIns="91425" spcFirstLastPara="1" rIns="91425" wrap="square" tIns="45700">
            <a:noAutofit/>
          </a:bodyPr>
          <a:lstStyle/>
          <a:p>
            <a:pPr indent="-285750" lvl="0" marL="448650" rtl="0" algn="l">
              <a:lnSpc>
                <a:spcPct val="90000"/>
              </a:lnSpc>
              <a:spcBef>
                <a:spcPts val="1000"/>
              </a:spcBef>
              <a:spcAft>
                <a:spcPts val="0"/>
              </a:spcAft>
              <a:buClr>
                <a:srgbClr val="3F3F3F"/>
              </a:buClr>
              <a:buSzPts val="2400"/>
              <a:buFont typeface="Arial"/>
              <a:buChar char="•"/>
            </a:pPr>
            <a:r>
              <a:rPr lang="en-IE"/>
              <a:t>"Tarinankerronta </a:t>
            </a:r>
            <a:r>
              <a:rPr b="1" lang="en-IE"/>
              <a:t>antaa yleisösi tutustua sinuun ja tekemääsi "sosiaaliseen hyvään” </a:t>
            </a:r>
            <a:r>
              <a:rPr lang="en-IE"/>
              <a:t>asettamalla tarinaan todelliset kasvot, äänen ja henkilön.”</a:t>
            </a:r>
            <a:endParaRPr/>
          </a:p>
          <a:p>
            <a:pPr indent="-285750" lvl="0" marL="448650" rtl="0" algn="l">
              <a:lnSpc>
                <a:spcPct val="90000"/>
              </a:lnSpc>
              <a:spcBef>
                <a:spcPts val="1000"/>
              </a:spcBef>
              <a:spcAft>
                <a:spcPts val="0"/>
              </a:spcAft>
              <a:buClr>
                <a:srgbClr val="3F3F3F"/>
              </a:buClr>
              <a:buSzPts val="2400"/>
              <a:buFont typeface="Arial"/>
              <a:buChar char="•"/>
            </a:pPr>
            <a:r>
              <a:rPr lang="en-IE"/>
              <a:t>"Tarinankerronta antaa sinun olla </a:t>
            </a:r>
            <a:r>
              <a:rPr b="1" lang="en-IE"/>
              <a:t>yhteydessä ihmisiin</a:t>
            </a:r>
            <a:r>
              <a:rPr lang="en-IE"/>
              <a:t> siten, että miltä </a:t>
            </a:r>
            <a:r>
              <a:rPr b="1" lang="en-IE"/>
              <a:t>jokin tuntuu</a:t>
            </a:r>
            <a:r>
              <a:rPr lang="en-IE"/>
              <a:t> verrattuna muihin. Se </a:t>
            </a:r>
            <a:r>
              <a:rPr lang="en-IE"/>
              <a:t>yhdistää </a:t>
            </a:r>
            <a:r>
              <a:rPr lang="en-IE"/>
              <a:t> ihmiset tunteiden ja emotioiden kautta ”</a:t>
            </a:r>
            <a:endParaRPr/>
          </a:p>
          <a:p>
            <a:pPr indent="-285750" lvl="0" marL="448650" rtl="0" algn="l">
              <a:lnSpc>
                <a:spcPct val="90000"/>
              </a:lnSpc>
              <a:spcBef>
                <a:spcPts val="1000"/>
              </a:spcBef>
              <a:spcAft>
                <a:spcPts val="0"/>
              </a:spcAft>
              <a:buClr>
                <a:srgbClr val="3F3F3F"/>
              </a:buClr>
              <a:buSzPts val="2400"/>
              <a:buFont typeface="Arial"/>
              <a:buChar char="•"/>
            </a:pPr>
            <a:r>
              <a:rPr lang="en-IE"/>
              <a:t>"Tarinankerronta on hieno tapa kahdelle </a:t>
            </a:r>
            <a:r>
              <a:rPr b="1" lang="en-IE"/>
              <a:t>täysin erilaiselle ihmiselle pystyä olemaan yhteydessä toisiinsa </a:t>
            </a:r>
            <a:r>
              <a:rPr lang="en-IE"/>
              <a:t>ensimmäistä kertaa samalla tasolla".</a:t>
            </a:r>
            <a:endParaRPr/>
          </a:p>
          <a:p>
            <a:pPr indent="0" lvl="0" marL="0" rtl="0" algn="l">
              <a:lnSpc>
                <a:spcPct val="90000"/>
              </a:lnSpc>
              <a:spcBef>
                <a:spcPts val="1000"/>
              </a:spcBef>
              <a:spcAft>
                <a:spcPts val="0"/>
              </a:spcAft>
              <a:buClr>
                <a:schemeClr val="dk1"/>
              </a:buClr>
              <a:buSzPts val="2400"/>
              <a:buNone/>
            </a:pPr>
            <a:r>
              <a:t/>
            </a:r>
            <a:endParaRPr>
              <a:solidFill>
                <a:srgbClr val="3F3F3F"/>
              </a:solidFill>
            </a:endParaRPr>
          </a:p>
        </p:txBody>
      </p:sp>
      <p:sp>
        <p:nvSpPr>
          <p:cNvPr id="451" name="Google Shape;451;p8"/>
          <p:cNvSpPr txBox="1"/>
          <p:nvPr>
            <p:ph idx="4" type="body"/>
          </p:nvPr>
        </p:nvSpPr>
        <p:spPr>
          <a:xfrm>
            <a:off x="6705600" y="1571090"/>
            <a:ext cx="4025705" cy="3715819"/>
          </a:xfrm>
          <a:prstGeom prst="rect">
            <a:avLst/>
          </a:prstGeom>
          <a:noFill/>
          <a:ln>
            <a:noFill/>
          </a:ln>
        </p:spPr>
        <p:txBody>
          <a:bodyPr anchorCtr="0" anchor="ctr" bIns="45700" lIns="91425" spcFirstLastPara="1" rIns="91425" wrap="square" tIns="45700">
            <a:normAutofit lnSpcReduction="20000"/>
          </a:bodyPr>
          <a:lstStyle/>
          <a:p>
            <a:pPr indent="0" lvl="0" marL="0" rtl="0" algn="ctr">
              <a:lnSpc>
                <a:spcPct val="90000"/>
              </a:lnSpc>
              <a:spcBef>
                <a:spcPts val="0"/>
              </a:spcBef>
              <a:spcAft>
                <a:spcPts val="0"/>
              </a:spcAft>
              <a:buClr>
                <a:schemeClr val="lt1"/>
              </a:buClr>
              <a:buSzPts val="3459"/>
              <a:buNone/>
            </a:pPr>
            <a:r>
              <a:rPr lang="en-IE" sz="3200"/>
              <a:t>“</a:t>
            </a:r>
            <a:r>
              <a:rPr lang="en-IE" sz="3200">
                <a:solidFill>
                  <a:schemeClr val="lt1"/>
                </a:solidFill>
              </a:rPr>
              <a:t>Hyvät tarinat inspiroivat ihmisiä sosiaalisiin tarkoituksiin luomalla inhimillisiä yhteyksiä ja emotionaalisia tunnelmia kanssasi ja siihen, mitä yrität tehdä. He haluavat liittyä ja tukea sinua.</a:t>
            </a:r>
            <a:r>
              <a:rPr lang="en-IE" sz="3200"/>
              <a:t>”</a:t>
            </a:r>
            <a:endParaRPr/>
          </a:p>
        </p:txBody>
      </p:sp>
      <p:sp>
        <p:nvSpPr>
          <p:cNvPr id="452" name="Google Shape;452;p8"/>
          <p:cNvSpPr txBox="1"/>
          <p:nvPr/>
        </p:nvSpPr>
        <p:spPr>
          <a:xfrm>
            <a:off x="365464" y="266570"/>
            <a:ext cx="6340136" cy="697353"/>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ED2A59"/>
              </a:buClr>
              <a:buSzPts val="3600"/>
              <a:buFont typeface="Arial"/>
              <a:buNone/>
            </a:pPr>
            <a:r>
              <a:rPr b="1" i="0" lang="en-IE" sz="3600" u="none" cap="none" strike="noStrike">
                <a:solidFill>
                  <a:srgbClr val="ED2A59"/>
                </a:solidFill>
                <a:latin typeface="Calibri"/>
                <a:ea typeface="Calibri"/>
                <a:cs typeface="Calibri"/>
                <a:sym typeface="Calibri"/>
              </a:rPr>
              <a:t>Tarinankerronnan tärkeys</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000"/>
              </a:spcBef>
              <a:spcAft>
                <a:spcPts val="0"/>
              </a:spcAft>
              <a:buClr>
                <a:srgbClr val="A6377D"/>
              </a:buClr>
              <a:buSzPts val="3200"/>
              <a:buFont typeface="Arial"/>
              <a:buNone/>
            </a:pPr>
            <a:r>
              <a:rPr b="1" i="0" lang="en-IE" sz="3200" u="none" cap="none" strike="noStrike">
                <a:solidFill>
                  <a:srgbClr val="A6377D"/>
                </a:solidFill>
                <a:latin typeface="Calibri"/>
                <a:ea typeface="Calibri"/>
                <a:cs typeface="Calibri"/>
                <a:sym typeface="Calibri"/>
              </a:rPr>
              <a:t>Tarinat auttavat ihmisiä olemaan yhteydessä emotionaalisesti!</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9"/>
          <p:cNvSpPr txBox="1"/>
          <p:nvPr>
            <p:ph idx="1" type="body"/>
          </p:nvPr>
        </p:nvSpPr>
        <p:spPr>
          <a:xfrm>
            <a:off x="6699564" y="924537"/>
            <a:ext cx="5332492" cy="955168"/>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EF619A"/>
              </a:buClr>
              <a:buSzPts val="3600"/>
              <a:buNone/>
            </a:pPr>
            <a:r>
              <a:rPr b="1" lang="en-IE">
                <a:solidFill>
                  <a:srgbClr val="EF619A"/>
                </a:solidFill>
              </a:rPr>
              <a:t>Miten kertoa mahtava tarina!</a:t>
            </a:r>
            <a:endParaRPr/>
          </a:p>
        </p:txBody>
      </p:sp>
      <p:sp>
        <p:nvSpPr>
          <p:cNvPr id="458" name="Google Shape;458;p9"/>
          <p:cNvSpPr txBox="1"/>
          <p:nvPr>
            <p:ph idx="2" type="body"/>
          </p:nvPr>
        </p:nvSpPr>
        <p:spPr>
          <a:xfrm>
            <a:off x="7494858" y="2967685"/>
            <a:ext cx="3981451" cy="259242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400"/>
              <a:buNone/>
            </a:pPr>
            <a:r>
              <a:rPr b="1" lang="en-IE"/>
              <a:t>‘Ihmiset eivät osta mitä sinä teet vaan </a:t>
            </a:r>
            <a:r>
              <a:rPr b="1" lang="en-IE">
                <a:solidFill>
                  <a:srgbClr val="E48E02"/>
                </a:solidFill>
              </a:rPr>
              <a:t>MIKSI</a:t>
            </a:r>
            <a:r>
              <a:rPr b="1" lang="en-IE"/>
              <a:t> teet sen’</a:t>
            </a:r>
            <a:endParaRPr/>
          </a:p>
          <a:p>
            <a:pPr indent="0" lvl="0" marL="0" rtl="0" algn="r">
              <a:lnSpc>
                <a:spcPct val="90000"/>
              </a:lnSpc>
              <a:spcBef>
                <a:spcPts val="1000"/>
              </a:spcBef>
              <a:spcAft>
                <a:spcPts val="0"/>
              </a:spcAft>
              <a:buClr>
                <a:schemeClr val="dk1"/>
              </a:buClr>
              <a:buSzPts val="2400"/>
              <a:buNone/>
            </a:pPr>
            <a:r>
              <a:rPr i="1" lang="en-IE"/>
              <a:t>Simon Sinek</a:t>
            </a:r>
            <a:endParaRPr/>
          </a:p>
        </p:txBody>
      </p:sp>
      <p:pic>
        <p:nvPicPr>
          <p:cNvPr id="459" name="Google Shape;459;p9">
            <a:hlinkClick r:id="rId3"/>
          </p:cNvPr>
          <p:cNvPicPr preferRelativeResize="0"/>
          <p:nvPr/>
        </p:nvPicPr>
        <p:blipFill rotWithShape="1">
          <a:blip r:embed="rId4">
            <a:alphaModFix/>
          </a:blip>
          <a:srcRect b="0" l="0" r="0" t="0"/>
          <a:stretch/>
        </p:blipFill>
        <p:spPr>
          <a:xfrm>
            <a:off x="1323409" y="2209046"/>
            <a:ext cx="5265472" cy="292162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2020-04-01T16:37:27Z</dcterms:created>
  <dc:creator>Gillian Keane</dc:creator>
</cp:coreProperties>
</file>